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3"/>
  </p:sldMasterIdLst>
  <p:notesMasterIdLst>
    <p:notesMasterId r:id="rId6"/>
  </p:notesMasterIdLst>
  <p:sldIdLst>
    <p:sldId id="537" r:id="rId4"/>
    <p:sldId id="512" r:id="rId5"/>
    <p:sldId id="275" r:id="rId7"/>
    <p:sldId id="276" r:id="rId8"/>
    <p:sldId id="277" r:id="rId9"/>
    <p:sldId id="283" r:id="rId10"/>
    <p:sldId id="278" r:id="rId11"/>
    <p:sldId id="282" r:id="rId12"/>
    <p:sldId id="281" r:id="rId13"/>
    <p:sldId id="279" r:id="rId14"/>
    <p:sldId id="280" r:id="rId15"/>
    <p:sldId id="284" r:id="rId16"/>
    <p:sldId id="285" r:id="rId17"/>
    <p:sldId id="287" r:id="rId18"/>
    <p:sldId id="536"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8789"/>
    <a:srgbClr val="F5E7E7"/>
    <a:srgbClr val="FBF9FA"/>
    <a:srgbClr val="DB7997"/>
    <a:srgbClr val="F3EDF1"/>
    <a:srgbClr val="DFE1DA"/>
    <a:srgbClr val="BDC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61E91-4364-4188-8DBB-39FB770C68B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ED19DA-0589-42E4-AA3E-70730E85FD2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5" name="组合 4"/>
          <p:cNvGrpSpPr/>
          <p:nvPr userDrawn="1"/>
        </p:nvGrpSpPr>
        <p:grpSpPr>
          <a:xfrm>
            <a:off x="0" y="0"/>
            <a:ext cx="12192000" cy="6858000"/>
            <a:chOff x="0" y="0"/>
            <a:chExt cx="9144000" cy="514350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4" name="矩形 3"/>
            <p:cNvSpPr/>
            <p:nvPr userDrawn="1"/>
          </p:nvSpPr>
          <p:spPr>
            <a:xfrm>
              <a:off x="152400" y="133350"/>
              <a:ext cx="88392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bg1"/>
        </a:solidFill>
        <a:effectLst/>
      </p:bgPr>
    </p:bg>
    <p:spTree>
      <p:nvGrpSpPr>
        <p:cNvPr id="1" name=""/>
        <p:cNvGrpSpPr/>
        <p:nvPr/>
      </p:nvGrpSpPr>
      <p:grpSpPr>
        <a:xfrm>
          <a:off x="0" y="0"/>
          <a:ext cx="0" cy="0"/>
          <a:chOff x="0" y="0"/>
          <a:chExt cx="0" cy="0"/>
        </a:xfrm>
      </p:grpSpPr>
      <p:grpSp>
        <p:nvGrpSpPr>
          <p:cNvPr id="5" name="组合 4"/>
          <p:cNvGrpSpPr/>
          <p:nvPr userDrawn="1"/>
        </p:nvGrpSpPr>
        <p:grpSpPr>
          <a:xfrm>
            <a:off x="0" y="0"/>
            <a:ext cx="12192000" cy="6858000"/>
            <a:chOff x="0" y="0"/>
            <a:chExt cx="9144000" cy="514350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8" name="矩形 7"/>
            <p:cNvSpPr/>
            <p:nvPr userDrawn="1"/>
          </p:nvSpPr>
          <p:spPr>
            <a:xfrm>
              <a:off x="152400" y="133350"/>
              <a:ext cx="88392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节标题">
    <p:bg>
      <p:bgPr>
        <a:solidFill>
          <a:schemeClr val="bg1"/>
        </a:solidFill>
        <a:effectLst/>
      </p:bgPr>
    </p:bg>
    <p:spTree>
      <p:nvGrpSpPr>
        <p:cNvPr id="1" name=""/>
        <p:cNvGrpSpPr/>
        <p:nvPr/>
      </p:nvGrpSpPr>
      <p:grpSpPr>
        <a:xfrm>
          <a:off x="0" y="0"/>
          <a:ext cx="0" cy="0"/>
          <a:chOff x="0" y="0"/>
          <a:chExt cx="0" cy="0"/>
        </a:xfrm>
      </p:grpSpPr>
      <p:grpSp>
        <p:nvGrpSpPr>
          <p:cNvPr id="5" name="组合 4"/>
          <p:cNvGrpSpPr/>
          <p:nvPr userDrawn="1"/>
        </p:nvGrpSpPr>
        <p:grpSpPr>
          <a:xfrm>
            <a:off x="0" y="0"/>
            <a:ext cx="12192000" cy="6858000"/>
            <a:chOff x="0" y="0"/>
            <a:chExt cx="9144000" cy="514350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8" name="矩形 7"/>
            <p:cNvSpPr/>
            <p:nvPr userDrawn="1"/>
          </p:nvSpPr>
          <p:spPr>
            <a:xfrm>
              <a:off x="152400" y="133350"/>
              <a:ext cx="88392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节标题">
    <p:bg>
      <p:bgPr>
        <a:solidFill>
          <a:schemeClr val="bg1"/>
        </a:solidFill>
        <a:effectLst/>
      </p:bgPr>
    </p:bg>
    <p:spTree>
      <p:nvGrpSpPr>
        <p:cNvPr id="1" name=""/>
        <p:cNvGrpSpPr/>
        <p:nvPr/>
      </p:nvGrpSpPr>
      <p:grpSpPr>
        <a:xfrm>
          <a:off x="0" y="0"/>
          <a:ext cx="0" cy="0"/>
          <a:chOff x="0" y="0"/>
          <a:chExt cx="0" cy="0"/>
        </a:xfrm>
      </p:grpSpPr>
      <p:grpSp>
        <p:nvGrpSpPr>
          <p:cNvPr id="5" name="组合 4"/>
          <p:cNvGrpSpPr/>
          <p:nvPr userDrawn="1"/>
        </p:nvGrpSpPr>
        <p:grpSpPr>
          <a:xfrm>
            <a:off x="0" y="0"/>
            <a:ext cx="12192000" cy="6858000"/>
            <a:chOff x="0" y="0"/>
            <a:chExt cx="9144000" cy="514350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8" name="矩形 7"/>
            <p:cNvSpPr/>
            <p:nvPr userDrawn="1"/>
          </p:nvSpPr>
          <p:spPr>
            <a:xfrm>
              <a:off x="152400" y="133350"/>
              <a:ext cx="88392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bg1"/>
        </a:solidFill>
        <a:effectLst/>
      </p:bgPr>
    </p:bg>
    <p:spTree>
      <p:nvGrpSpPr>
        <p:cNvPr id="1" name=""/>
        <p:cNvGrpSpPr/>
        <p:nvPr/>
      </p:nvGrpSpPr>
      <p:grpSpPr>
        <a:xfrm>
          <a:off x="0" y="0"/>
          <a:ext cx="0" cy="0"/>
          <a:chOff x="0" y="0"/>
          <a:chExt cx="0" cy="0"/>
        </a:xfrm>
      </p:grpSpPr>
      <p:grpSp>
        <p:nvGrpSpPr>
          <p:cNvPr id="5" name="组合 4"/>
          <p:cNvGrpSpPr/>
          <p:nvPr userDrawn="1"/>
        </p:nvGrpSpPr>
        <p:grpSpPr>
          <a:xfrm>
            <a:off x="0" y="0"/>
            <a:ext cx="12192000" cy="6858000"/>
            <a:chOff x="0" y="0"/>
            <a:chExt cx="9144000" cy="514350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8" name="矩形 7"/>
            <p:cNvSpPr/>
            <p:nvPr userDrawn="1"/>
          </p:nvSpPr>
          <p:spPr>
            <a:xfrm>
              <a:off x="152400" y="133350"/>
              <a:ext cx="88392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EB1B6A-AEF1-4ACD-BD61-958570690F5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6CB991-6BD3-42F2-8A94-1903E942543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1.jpeg"/><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0CEB1B6A-AEF1-4ACD-BD61-958570690F55}" type="datetimeFigureOut">
              <a:rPr lang="zh-CN" altLang="en-US" smtClean="0"/>
            </a:fld>
            <a:endParaRPr lang="zh-CN" altLang="en-US"/>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B6CB991-6BD3-42F2-8A94-1903E9425430}" type="slidenum">
              <a:rPr lang="zh-CN" altLang="en-US" smtClean="0"/>
            </a:fld>
            <a:endParaRPr lang="zh-CN" altLang="en-US"/>
          </a:p>
        </p:txBody>
      </p:sp>
      <p:pic>
        <p:nvPicPr>
          <p:cNvPr id="5124" name="图片 6" descr="logo横版 png"/>
          <p:cNvPicPr>
            <a:picLocks noChangeAspect="1"/>
          </p:cNvPicPr>
          <p:nvPr userDrawn="1"/>
        </p:nvPicPr>
        <p:blipFill>
          <a:blip r:embed="rId8"/>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7.xml"/><Relationship Id="rId3" Type="http://schemas.openxmlformats.org/officeDocument/2006/relationships/image" Target="../media/image7.jpeg"/><Relationship Id="rId2" Type="http://schemas.microsoft.com/office/2007/relationships/hdphoto" Target="../media/image6.wdp"/><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396166" y="1392146"/>
            <a:ext cx="6795833" cy="5416500"/>
          </a:xfrm>
          <a:prstGeom prst="rect">
            <a:avLst/>
          </a:prstGeom>
          <a:solidFill>
            <a:srgbClr val="F5E7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97164" y="66390"/>
            <a:ext cx="5001260" cy="923290"/>
            <a:chOff x="685" y="2901"/>
            <a:chExt cx="7876" cy="1454"/>
          </a:xfrm>
        </p:grpSpPr>
        <p:sp>
          <p:nvSpPr>
            <p:cNvPr id="3" name="矩形 2"/>
            <p:cNvSpPr/>
            <p:nvPr/>
          </p:nvSpPr>
          <p:spPr>
            <a:xfrm>
              <a:off x="685" y="2901"/>
              <a:ext cx="3841" cy="1454"/>
            </a:xfrm>
            <a:prstGeom prst="rect">
              <a:avLst/>
            </a:prstGeom>
            <a:noFill/>
            <a:ln>
              <a:noFill/>
            </a:ln>
          </p:spPr>
          <p:txBody>
            <a:bodyPr wrap="none" rtlCol="0" anchor="t">
              <a:spAutoFit/>
            </a:bodyPr>
            <a:lstStyle/>
            <a:p>
              <a:pPr algn="ctr"/>
              <a:r>
                <a:rPr lang="en-US" altLang="zh-CN" sz="5400" b="1" spc="130" dirty="0">
                  <a:solidFill>
                    <a:srgbClr val="DB7997"/>
                  </a:solidFill>
                  <a:effectLst/>
                  <a:uFillTx/>
                  <a:latin typeface="思源宋体 CN SemiBold" panose="02020600000000000000" charset="-122"/>
                  <a:ea typeface="思源宋体 CN SemiBold" panose="02020600000000000000" charset="-122"/>
                </a:rPr>
                <a:t>Para.2</a:t>
              </a:r>
              <a:endParaRPr lang="zh-CN" altLang="en-US" sz="5400" b="1" spc="130" dirty="0">
                <a:solidFill>
                  <a:srgbClr val="DB7997"/>
                </a:solidFill>
                <a:effectLst/>
                <a:uFillTx/>
                <a:latin typeface="思源宋体 CN SemiBold" panose="02020600000000000000" charset="-122"/>
                <a:ea typeface="思源宋体 CN SemiBold" panose="02020600000000000000" charset="-122"/>
              </a:endParaRPr>
            </a:p>
          </p:txBody>
        </p:sp>
        <p:sp>
          <p:nvSpPr>
            <p:cNvPr id="4" name="矩形 3"/>
            <p:cNvSpPr/>
            <p:nvPr/>
          </p:nvSpPr>
          <p:spPr>
            <a:xfrm>
              <a:off x="4810" y="3493"/>
              <a:ext cx="3751" cy="727"/>
            </a:xfrm>
            <a:prstGeom prst="rect">
              <a:avLst/>
            </a:prstGeom>
            <a:noFill/>
            <a:ln>
              <a:noFill/>
            </a:ln>
          </p:spPr>
          <p:txBody>
            <a:bodyPr wrap="none" rtlCol="0" anchor="t">
              <a:spAutoFit/>
            </a:bodyPr>
            <a:lstStyle/>
            <a:p>
              <a:pPr algn="ctr"/>
              <a:r>
                <a:rPr lang="zh-CN" altLang="en-US" sz="2400" b="1" spc="130" dirty="0">
                  <a:solidFill>
                    <a:schemeClr val="tx1">
                      <a:lumMod val="65000"/>
                      <a:lumOff val="35000"/>
                    </a:schemeClr>
                  </a:solidFill>
                  <a:effectLst/>
                  <a:uFillTx/>
                  <a:latin typeface="+mj-ea"/>
                  <a:ea typeface="+mj-ea"/>
                </a:rPr>
                <a:t>推荐教练</a:t>
              </a:r>
              <a:r>
                <a:rPr lang="en-US" altLang="zh-CN" sz="2400" b="1" spc="130" dirty="0">
                  <a:solidFill>
                    <a:schemeClr val="tx1">
                      <a:lumMod val="65000"/>
                      <a:lumOff val="35000"/>
                    </a:schemeClr>
                  </a:solidFill>
                  <a:effectLst/>
                  <a:uFillTx/>
                  <a:latin typeface="+mj-ea"/>
                  <a:ea typeface="+mj-ea"/>
                </a:rPr>
                <a:t>+</a:t>
              </a:r>
              <a:r>
                <a:rPr lang="zh-CN" altLang="en-US" sz="2400" b="1" spc="130" dirty="0">
                  <a:solidFill>
                    <a:schemeClr val="tx1">
                      <a:lumMod val="65000"/>
                      <a:lumOff val="35000"/>
                    </a:schemeClr>
                  </a:solidFill>
                  <a:effectLst/>
                  <a:uFillTx/>
                  <a:latin typeface="+mj-ea"/>
                  <a:ea typeface="+mj-ea"/>
                </a:rPr>
                <a:t>理由</a:t>
              </a:r>
              <a:endParaRPr lang="zh-CN" altLang="en-US" sz="2400" b="1" spc="130" dirty="0">
                <a:solidFill>
                  <a:srgbClr val="C00000"/>
                </a:solidFill>
                <a:effectLst/>
                <a:uFillTx/>
                <a:latin typeface="+mj-ea"/>
                <a:ea typeface="+mj-ea"/>
              </a:endParaRPr>
            </a:p>
          </p:txBody>
        </p:sp>
      </p:grpSp>
      <p:sp>
        <p:nvSpPr>
          <p:cNvPr id="5" name="矩形 4"/>
          <p:cNvSpPr/>
          <p:nvPr/>
        </p:nvSpPr>
        <p:spPr>
          <a:xfrm flipV="1">
            <a:off x="5278764" y="29577"/>
            <a:ext cx="6864742" cy="1071350"/>
          </a:xfrm>
          <a:prstGeom prst="rect">
            <a:avLst/>
          </a:prstGeom>
          <a:noFill/>
          <a:ln>
            <a:solidFill>
              <a:srgbClr val="DB7997"/>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幼圆" panose="02010509060101010101" pitchFamily="49" charset="-122"/>
            </a:endParaRPr>
          </a:p>
        </p:txBody>
      </p:sp>
      <p:sp>
        <p:nvSpPr>
          <p:cNvPr id="6" name="标题 1"/>
          <p:cNvSpPr txBox="1"/>
          <p:nvPr/>
        </p:nvSpPr>
        <p:spPr>
          <a:xfrm>
            <a:off x="5278764" y="186221"/>
            <a:ext cx="6793917" cy="8334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latin typeface="微软雅黑" panose="020B0503020204020204" pitchFamily="34" charset="-122"/>
                <a:ea typeface="微软雅黑" panose="020B0503020204020204" pitchFamily="34" charset="-122"/>
                <a:cs typeface="Calibri" panose="020F0502020204030204" pitchFamily="34" charset="0"/>
              </a:rPr>
              <a:t>思考：</a:t>
            </a:r>
            <a:endParaRPr lang="en-US" altLang="zh-CN" sz="2400" b="1" dirty="0">
              <a:latin typeface="微软雅黑" panose="020B0503020204020204" pitchFamily="34" charset="-122"/>
              <a:ea typeface="微软雅黑" panose="020B0503020204020204" pitchFamily="34" charset="-122"/>
              <a:cs typeface="Calibri" panose="020F0502020204030204" pitchFamily="34" charset="0"/>
            </a:endParaRPr>
          </a:p>
          <a:p>
            <a:r>
              <a:rPr lang="en-US" altLang="zh-CN" sz="2400" b="1" dirty="0">
                <a:latin typeface="微软雅黑" panose="020B0503020204020204" pitchFamily="34" charset="-122"/>
                <a:ea typeface="微软雅黑" panose="020B0503020204020204" pitchFamily="34" charset="-122"/>
                <a:cs typeface="Calibri" panose="020F0502020204030204" pitchFamily="34" charset="0"/>
              </a:rPr>
              <a:t>1.</a:t>
            </a:r>
            <a:r>
              <a:rPr lang="zh-CN" altLang="en-US" sz="2400" b="1" dirty="0">
                <a:latin typeface="微软雅黑" panose="020B0503020204020204" pitchFamily="34" charset="-122"/>
                <a:ea typeface="微软雅黑" panose="020B0503020204020204" pitchFamily="34" charset="-122"/>
                <a:cs typeface="Calibri" panose="020F0502020204030204" pitchFamily="34" charset="0"/>
              </a:rPr>
              <a:t>理由要写几个？</a:t>
            </a:r>
            <a:r>
              <a:rPr lang="en-US" altLang="zh-CN" sz="2400" b="1" dirty="0">
                <a:latin typeface="微软雅黑" panose="020B0503020204020204" pitchFamily="34" charset="-122"/>
                <a:ea typeface="微软雅黑" panose="020B0503020204020204" pitchFamily="34" charset="-122"/>
                <a:cs typeface="Calibri" panose="020F0502020204030204" pitchFamily="34" charset="0"/>
              </a:rPr>
              <a:t>	2.</a:t>
            </a:r>
            <a:r>
              <a:rPr lang="zh-CN" altLang="en-US" sz="2400" b="1" dirty="0">
                <a:latin typeface="微软雅黑" panose="020B0503020204020204" pitchFamily="34" charset="-122"/>
                <a:ea typeface="微软雅黑" panose="020B0503020204020204" pitchFamily="34" charset="-122"/>
                <a:cs typeface="Calibri" panose="020F0502020204030204" pitchFamily="34" charset="0"/>
              </a:rPr>
              <a:t>理由怎样写才能让人信服？</a:t>
            </a:r>
            <a:endParaRPr lang="en-US" altLang="zh-CN" sz="2400" b="1"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8" name="矩形 7"/>
          <p:cNvSpPr/>
          <p:nvPr/>
        </p:nvSpPr>
        <p:spPr>
          <a:xfrm>
            <a:off x="1" y="1392146"/>
            <a:ext cx="5389229" cy="5399464"/>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0" y="2191736"/>
            <a:ext cx="5342331" cy="4401205"/>
          </a:xfrm>
          <a:prstGeom prst="rect">
            <a:avLst/>
          </a:prstGeom>
          <a:noFill/>
        </p:spPr>
        <p:txBody>
          <a:bodyPr wrap="square">
            <a:spAutoFit/>
          </a:bodyPr>
          <a:lstStyle/>
          <a:p>
            <a:pPr marL="342900" indent="-342900">
              <a:buFont typeface="+mj-lt"/>
              <a:buAutoNum type="arabicPeriod"/>
            </a:pPr>
            <a:r>
              <a:rPr lang="zh-CN" altLang="en-US" sz="2000" b="1" kern="100" dirty="0">
                <a:latin typeface="Cambria" panose="02040503050406030204" pitchFamily="18" charset="0"/>
                <a:cs typeface="Times New Roman" panose="02020603050405020304" pitchFamily="18" charset="0"/>
              </a:rPr>
              <a:t>专业能力：</a:t>
            </a:r>
            <a:endParaRPr lang="en-US" altLang="zh-CN" sz="2000" b="1" kern="100" dirty="0">
              <a:latin typeface="Cambria" panose="02040503050406030204" pitchFamily="18" charset="0"/>
              <a:cs typeface="Times New Roman" panose="02020603050405020304" pitchFamily="18" charset="0"/>
            </a:endParaRPr>
          </a:p>
          <a:p>
            <a:pPr marL="342900" indent="-342900">
              <a:buFont typeface="+mj-lt"/>
              <a:buAutoNum type="arabicPeriod"/>
            </a:pPr>
            <a:endParaRPr lang="en-US" altLang="zh-CN" sz="2000" b="1" kern="100" dirty="0">
              <a:latin typeface="Cambria" panose="02040503050406030204" pitchFamily="18" charset="0"/>
              <a:cs typeface="Times New Roman" panose="02020603050405020304" pitchFamily="18" charset="0"/>
            </a:endParaRPr>
          </a:p>
          <a:p>
            <a:pPr marL="342900" indent="-342900">
              <a:buFont typeface="+mj-lt"/>
              <a:buAutoNum type="arabicPeriod"/>
            </a:pPr>
            <a:endParaRPr lang="en-US" altLang="zh-CN" sz="2000" b="1" kern="100" dirty="0">
              <a:latin typeface="Cambria" panose="02040503050406030204" pitchFamily="18" charset="0"/>
              <a:cs typeface="Times New Roman" panose="02020603050405020304" pitchFamily="18" charset="0"/>
            </a:endParaRPr>
          </a:p>
          <a:p>
            <a:pPr marL="342900" indent="-342900">
              <a:buFont typeface="+mj-lt"/>
              <a:buAutoNum type="arabicPeriod"/>
            </a:pPr>
            <a:r>
              <a:rPr lang="zh-CN" altLang="en-US" sz="2000" b="1" kern="100" dirty="0">
                <a:latin typeface="Cambria" panose="02040503050406030204" pitchFamily="18" charset="0"/>
                <a:cs typeface="Times New Roman" panose="02020603050405020304" pitchFamily="18" charset="0"/>
              </a:rPr>
              <a:t>教学经验：</a:t>
            </a:r>
            <a:endParaRPr lang="en-US" altLang="zh-CN" sz="2000" b="1" kern="100" dirty="0">
              <a:latin typeface="Cambria" panose="02040503050406030204" pitchFamily="18" charset="0"/>
              <a:cs typeface="Times New Roman" panose="02020603050405020304" pitchFamily="18" charset="0"/>
            </a:endParaRPr>
          </a:p>
          <a:p>
            <a:pPr marL="342900" indent="-342900">
              <a:buFont typeface="+mj-lt"/>
              <a:buAutoNum type="arabicPeriod"/>
            </a:pPr>
            <a:endParaRPr lang="en-US" altLang="zh-CN" sz="2000" b="1" kern="100" dirty="0">
              <a:latin typeface="Cambria" panose="02040503050406030204" pitchFamily="18" charset="0"/>
              <a:cs typeface="Times New Roman" panose="02020603050405020304" pitchFamily="18" charset="0"/>
            </a:endParaRPr>
          </a:p>
          <a:p>
            <a:pPr marL="342900" indent="-342900">
              <a:buFont typeface="+mj-lt"/>
              <a:buAutoNum type="arabicPeriod"/>
            </a:pPr>
            <a:endParaRPr lang="en-US" altLang="zh-CN" sz="2000" b="1" kern="100" dirty="0">
              <a:latin typeface="Cambria" panose="02040503050406030204" pitchFamily="18" charset="0"/>
              <a:cs typeface="Times New Roman" panose="02020603050405020304" pitchFamily="18" charset="0"/>
            </a:endParaRPr>
          </a:p>
          <a:p>
            <a:pPr marL="342900" indent="-342900">
              <a:buFont typeface="+mj-lt"/>
              <a:buAutoNum type="arabicPeriod"/>
            </a:pPr>
            <a:endParaRPr lang="en-US" altLang="zh-CN" sz="2000" b="1" kern="100" dirty="0">
              <a:latin typeface="Cambria" panose="02040503050406030204" pitchFamily="18" charset="0"/>
              <a:cs typeface="Times New Roman" panose="02020603050405020304" pitchFamily="18" charset="0"/>
            </a:endParaRPr>
          </a:p>
          <a:p>
            <a:pPr marL="342900" indent="-342900">
              <a:buFont typeface="+mj-lt"/>
              <a:buAutoNum type="arabicPeriod"/>
            </a:pPr>
            <a:r>
              <a:rPr lang="zh-CN" altLang="en-US" sz="2000" b="1" kern="100" dirty="0">
                <a:latin typeface="Cambria" panose="02040503050406030204" pitchFamily="18" charset="0"/>
                <a:cs typeface="Times New Roman" panose="02020603050405020304" pitchFamily="18" charset="0"/>
              </a:rPr>
              <a:t>性格：</a:t>
            </a:r>
            <a:endParaRPr lang="en-US" altLang="zh-CN" sz="2000" b="1" kern="100" dirty="0">
              <a:latin typeface="Cambria" panose="02040503050406030204" pitchFamily="18" charset="0"/>
              <a:cs typeface="Times New Roman" panose="02020603050405020304" pitchFamily="18" charset="0"/>
            </a:endParaRPr>
          </a:p>
          <a:p>
            <a:pPr marL="342900" indent="-342900">
              <a:buFont typeface="+mj-lt"/>
              <a:buAutoNum type="arabicPeriod"/>
            </a:pPr>
            <a:endParaRPr lang="en-US" altLang="zh-CN" sz="2000" b="1" kern="100" dirty="0">
              <a:latin typeface="Cambria" panose="02040503050406030204" pitchFamily="18" charset="0"/>
              <a:cs typeface="Times New Roman" panose="02020603050405020304" pitchFamily="18" charset="0"/>
            </a:endParaRPr>
          </a:p>
          <a:p>
            <a:pPr marL="342900" indent="-342900">
              <a:buFont typeface="+mj-lt"/>
              <a:buAutoNum type="arabicPeriod"/>
            </a:pPr>
            <a:endParaRPr lang="en-US" altLang="zh-CN" sz="2000" b="1" kern="100" dirty="0">
              <a:latin typeface="Cambria" panose="02040503050406030204" pitchFamily="18" charset="0"/>
              <a:cs typeface="Times New Roman" panose="02020603050405020304" pitchFamily="18" charset="0"/>
            </a:endParaRPr>
          </a:p>
          <a:p>
            <a:pPr marL="342900" indent="-342900">
              <a:buFont typeface="+mj-lt"/>
              <a:buAutoNum type="arabicPeriod"/>
            </a:pPr>
            <a:r>
              <a:rPr lang="zh-CN" altLang="en-US" sz="2000" b="1" dirty="0">
                <a:latin typeface="Cambria" panose="02040503050406030204" pitchFamily="18" charset="0"/>
              </a:rPr>
              <a:t>语言能力：</a:t>
            </a:r>
            <a:endParaRPr lang="en-US" altLang="zh-CN" sz="2000" b="1" dirty="0">
              <a:latin typeface="Cambria" panose="02040503050406030204" pitchFamily="18" charset="0"/>
            </a:endParaRPr>
          </a:p>
          <a:p>
            <a:pPr marL="342900" indent="-342900">
              <a:buFont typeface="+mj-lt"/>
              <a:buAutoNum type="arabicPeriod"/>
            </a:pPr>
            <a:endParaRPr lang="en-US" altLang="zh-CN" sz="2000" b="1" dirty="0">
              <a:latin typeface="Cambria" panose="02040503050406030204" pitchFamily="18" charset="0"/>
            </a:endParaRPr>
          </a:p>
          <a:p>
            <a:pPr marL="342900" indent="-342900">
              <a:buFont typeface="+mj-lt"/>
              <a:buAutoNum type="arabicPeriod"/>
            </a:pPr>
            <a:endParaRPr lang="en-US" altLang="zh-CN" sz="2000" b="1" dirty="0">
              <a:latin typeface="Cambria" panose="02040503050406030204" pitchFamily="18" charset="0"/>
            </a:endParaRPr>
          </a:p>
          <a:p>
            <a:pPr marL="342900" indent="-342900">
              <a:buFont typeface="+mj-lt"/>
              <a:buAutoNum type="arabicPeriod"/>
            </a:pPr>
            <a:r>
              <a:rPr lang="zh-CN" altLang="en-US" sz="2000" b="1" dirty="0">
                <a:latin typeface="Cambria" panose="02040503050406030204" pitchFamily="18" charset="0"/>
              </a:rPr>
              <a:t>学员反馈：</a:t>
            </a:r>
            <a:endParaRPr lang="zh-CN" altLang="en-US" sz="2000" b="1" dirty="0">
              <a:latin typeface="Cambria" panose="02040503050406030204" pitchFamily="18" charset="0"/>
            </a:endParaRPr>
          </a:p>
        </p:txBody>
      </p:sp>
      <p:sp>
        <p:nvSpPr>
          <p:cNvPr id="12" name="文本框 11"/>
          <p:cNvSpPr txBox="1"/>
          <p:nvPr/>
        </p:nvSpPr>
        <p:spPr>
          <a:xfrm>
            <a:off x="50264" y="1572169"/>
            <a:ext cx="4926557" cy="461665"/>
          </a:xfrm>
          <a:prstGeom prst="rect">
            <a:avLst/>
          </a:prstGeom>
          <a:noFill/>
        </p:spPr>
        <p:txBody>
          <a:bodyPr wrap="square">
            <a:spAutoFit/>
          </a:bodyPr>
          <a:lstStyle/>
          <a:p>
            <a:pPr>
              <a:defRPr/>
            </a:pPr>
            <a:r>
              <a:rPr lang="zh-CN" altLang="en-US" sz="2400" b="1" kern="0" dirty="0">
                <a:latin typeface="Cambria" panose="02040503050406030204" pitchFamily="18" charset="0"/>
                <a:ea typeface="Cambria" panose="02040503050406030204" pitchFamily="18" charset="0"/>
              </a:rPr>
              <a:t>语料库</a:t>
            </a:r>
            <a:r>
              <a:rPr lang="en-US" altLang="zh-CN" sz="2400" b="1" kern="0" dirty="0">
                <a:latin typeface="Cambria" panose="02040503050406030204" pitchFamily="18" charset="0"/>
                <a:ea typeface="Cambria" panose="02040503050406030204" pitchFamily="18" charset="0"/>
              </a:rPr>
              <a:t>4——</a:t>
            </a:r>
            <a:r>
              <a:rPr lang="zh-CN" altLang="en-US" sz="2400" b="1" kern="0" dirty="0">
                <a:latin typeface="Cambria" panose="02040503050406030204" pitchFamily="18" charset="0"/>
                <a:ea typeface="Cambria" panose="02040503050406030204" pitchFamily="18" charset="0"/>
              </a:rPr>
              <a:t>关于“推荐教练的理由”</a:t>
            </a:r>
            <a:endParaRPr lang="en-US" altLang="zh-CN" sz="2400" b="1" kern="0" dirty="0">
              <a:latin typeface="Cambria" panose="02040503050406030204" pitchFamily="18" charset="0"/>
              <a:ea typeface="Cambria" panose="02040503050406030204" pitchFamily="18" charset="0"/>
            </a:endParaRPr>
          </a:p>
        </p:txBody>
      </p:sp>
      <p:sp>
        <p:nvSpPr>
          <p:cNvPr id="13" name="文本框 12"/>
          <p:cNvSpPr txBox="1"/>
          <p:nvPr/>
        </p:nvSpPr>
        <p:spPr>
          <a:xfrm>
            <a:off x="118188" y="2489045"/>
            <a:ext cx="5292067" cy="646331"/>
          </a:xfrm>
          <a:prstGeom prst="rect">
            <a:avLst/>
          </a:prstGeom>
          <a:noFill/>
        </p:spPr>
        <p:txBody>
          <a:bodyPr wrap="square">
            <a:spAutoFit/>
          </a:bodyPr>
          <a:lstStyle/>
          <a:p>
            <a:pPr marL="285750" indent="-285750">
              <a:buFont typeface="Arial" panose="020B0604020202020204" pitchFamily="34" charset="0"/>
              <a:buChar char="•"/>
            </a:pPr>
            <a:r>
              <a:rPr lang="en-US" altLang="zh-CN" b="1" kern="100" dirty="0">
                <a:latin typeface="Cambria" panose="02040503050406030204" pitchFamily="18" charset="0"/>
                <a:ea typeface="Cambria" panose="02040503050406030204" pitchFamily="18" charset="0"/>
                <a:cs typeface="Times New Roman" panose="02020603050405020304" pitchFamily="18" charset="0"/>
              </a:rPr>
              <a:t>professional athlete background</a:t>
            </a:r>
            <a:endParaRPr lang="en-US" altLang="zh-CN" b="1" kern="100" dirty="0">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Arial" panose="020B0604020202020204" pitchFamily="34" charset="0"/>
              <a:buChar char="•"/>
            </a:pPr>
            <a:r>
              <a:rPr lang="en-US" altLang="zh-CN" b="1" dirty="0">
                <a:latin typeface="Cambria" panose="02040503050406030204" pitchFamily="18" charset="0"/>
              </a:rPr>
              <a:t>exceptional skills</a:t>
            </a:r>
            <a:endParaRPr lang="zh-CN" altLang="en-US" b="1" dirty="0">
              <a:latin typeface="Cambria" panose="02040503050406030204" pitchFamily="18" charset="0"/>
            </a:endParaRPr>
          </a:p>
        </p:txBody>
      </p:sp>
      <p:sp>
        <p:nvSpPr>
          <p:cNvPr id="14" name="文本框 13"/>
          <p:cNvSpPr txBox="1"/>
          <p:nvPr/>
        </p:nvSpPr>
        <p:spPr>
          <a:xfrm>
            <a:off x="70505" y="3400317"/>
            <a:ext cx="5228500" cy="923330"/>
          </a:xfrm>
          <a:prstGeom prst="rect">
            <a:avLst/>
          </a:prstGeom>
          <a:noFill/>
        </p:spPr>
        <p:txBody>
          <a:bodyPr wrap="square">
            <a:spAutoFit/>
          </a:bodyPr>
          <a:lstStyle/>
          <a:p>
            <a:pPr marL="285750" indent="-285750">
              <a:buFont typeface="Arial" panose="020B0604020202020204" pitchFamily="34" charset="0"/>
              <a:buChar char="•"/>
            </a:pPr>
            <a:r>
              <a:rPr lang="en-US" altLang="zh-CN" b="1" kern="100" dirty="0">
                <a:latin typeface="Cambria" panose="02040503050406030204" pitchFamily="18" charset="0"/>
                <a:ea typeface="Cambria" panose="02040503050406030204" pitchFamily="18" charset="0"/>
                <a:cs typeface="Times New Roman" panose="02020603050405020304" pitchFamily="18" charset="0"/>
              </a:rPr>
              <a:t>provide personalized training plans/ tailored guidance to</a:t>
            </a:r>
            <a:endParaRPr lang="en-US" altLang="zh-CN" b="1" kern="100" dirty="0">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Arial" panose="020B0604020202020204" pitchFamily="34" charset="0"/>
              <a:buChar char="•"/>
            </a:pPr>
            <a:r>
              <a:rPr lang="en-US" altLang="zh-CN" b="1" kern="100" dirty="0">
                <a:latin typeface="Cambria" panose="02040503050406030204" pitchFamily="18" charset="0"/>
                <a:ea typeface="Cambria" panose="02040503050406030204" pitchFamily="18" charset="0"/>
                <a:cs typeface="Times New Roman" panose="02020603050405020304" pitchFamily="18" charset="0"/>
              </a:rPr>
              <a:t>possess extensive teaching experience</a:t>
            </a:r>
            <a:endParaRPr lang="en-US" altLang="zh-CN" b="1" kern="1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5" name="文本框 14"/>
          <p:cNvSpPr txBox="1"/>
          <p:nvPr/>
        </p:nvSpPr>
        <p:spPr>
          <a:xfrm>
            <a:off x="50264" y="4658865"/>
            <a:ext cx="5292067" cy="646331"/>
          </a:xfrm>
          <a:prstGeom prst="rect">
            <a:avLst/>
          </a:prstGeom>
          <a:noFill/>
        </p:spPr>
        <p:txBody>
          <a:bodyPr wrap="square">
            <a:spAutoFit/>
          </a:bodyPr>
          <a:lstStyle/>
          <a:p>
            <a:pPr marL="285750" indent="-285750">
              <a:buFont typeface="Arial" panose="020B0604020202020204" pitchFamily="34" charset="0"/>
              <a:buChar char="•"/>
            </a:pPr>
            <a:r>
              <a:rPr lang="en-US" altLang="zh-CN" b="1" kern="100" dirty="0">
                <a:latin typeface="Cambria" panose="02040503050406030204" pitchFamily="18" charset="0"/>
                <a:ea typeface="Cambria" panose="02040503050406030204" pitchFamily="18" charset="0"/>
                <a:cs typeface="Times New Roman" panose="02020603050405020304" pitchFamily="18" charset="0"/>
              </a:rPr>
              <a:t>good personality traits such as patience, enthusiasm, and encouragement</a:t>
            </a:r>
            <a:endParaRPr lang="zh-CN" altLang="en-US" b="1" dirty="0">
              <a:latin typeface="Cambria" panose="02040503050406030204" pitchFamily="18" charset="0"/>
            </a:endParaRPr>
          </a:p>
        </p:txBody>
      </p:sp>
      <p:sp>
        <p:nvSpPr>
          <p:cNvPr id="16" name="文本框 15"/>
          <p:cNvSpPr txBox="1"/>
          <p:nvPr/>
        </p:nvSpPr>
        <p:spPr>
          <a:xfrm>
            <a:off x="70505" y="5570744"/>
            <a:ext cx="5292067" cy="646331"/>
          </a:xfrm>
          <a:prstGeom prst="rect">
            <a:avLst/>
          </a:prstGeom>
          <a:noFill/>
        </p:spPr>
        <p:txBody>
          <a:bodyPr wrap="square">
            <a:spAutoFit/>
          </a:bodyPr>
          <a:lstStyle/>
          <a:p>
            <a:pPr marL="285750" indent="-285750">
              <a:buFont typeface="Arial" panose="020B0604020202020204" pitchFamily="34" charset="0"/>
              <a:buChar char="•"/>
            </a:pPr>
            <a:r>
              <a:rPr lang="en-US" altLang="zh-CN" b="1" kern="100" dirty="0">
                <a:latin typeface="Cambria" panose="02040503050406030204" pitchFamily="18" charset="0"/>
                <a:ea typeface="Cambria" panose="02040503050406030204" pitchFamily="18" charset="0"/>
                <a:cs typeface="Times New Roman" panose="02020603050405020304" pitchFamily="18" charset="0"/>
              </a:rPr>
              <a:t>be proficient in English</a:t>
            </a:r>
            <a:endParaRPr lang="en-US" altLang="zh-CN" b="1" kern="100" dirty="0">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Arial" panose="020B0604020202020204" pitchFamily="34" charset="0"/>
              <a:buChar char="•"/>
            </a:pPr>
            <a:r>
              <a:rPr lang="en-US" altLang="zh-CN" b="1" kern="100" dirty="0">
                <a:latin typeface="Cambria" panose="02040503050406030204" pitchFamily="18" charset="0"/>
                <a:ea typeface="Cambria" panose="02040503050406030204" pitchFamily="18" charset="0"/>
                <a:cs typeface="Times New Roman" panose="02020603050405020304" pitchFamily="18" charset="0"/>
              </a:rPr>
              <a:t>speak fluent English/ speak English fluently</a:t>
            </a:r>
            <a:endParaRPr lang="zh-CN" altLang="en-US" b="1" dirty="0">
              <a:latin typeface="Cambria" panose="02040503050406030204" pitchFamily="18" charset="0"/>
            </a:endParaRPr>
          </a:p>
        </p:txBody>
      </p:sp>
      <p:sp>
        <p:nvSpPr>
          <p:cNvPr id="17" name="文本框 16"/>
          <p:cNvSpPr txBox="1"/>
          <p:nvPr/>
        </p:nvSpPr>
        <p:spPr>
          <a:xfrm>
            <a:off x="97163" y="6439314"/>
            <a:ext cx="5292067" cy="369332"/>
          </a:xfrm>
          <a:prstGeom prst="rect">
            <a:avLst/>
          </a:prstGeom>
          <a:noFill/>
        </p:spPr>
        <p:txBody>
          <a:bodyPr wrap="square">
            <a:spAutoFit/>
          </a:bodyPr>
          <a:lstStyle/>
          <a:p>
            <a:pPr marL="285750" indent="-285750">
              <a:buFont typeface="Arial" panose="020B0604020202020204" pitchFamily="34" charset="0"/>
              <a:buChar char="•"/>
            </a:pPr>
            <a:r>
              <a:rPr lang="en-US" altLang="zh-CN" b="1" kern="100" dirty="0">
                <a:latin typeface="Cambria" panose="02040503050406030204" pitchFamily="18" charset="0"/>
                <a:ea typeface="Cambria" panose="02040503050406030204" pitchFamily="18" charset="0"/>
                <a:cs typeface="Times New Roman" panose="02020603050405020304" pitchFamily="18" charset="0"/>
              </a:rPr>
              <a:t>positive feedback from previous students</a:t>
            </a:r>
            <a:endParaRPr lang="zh-CN" altLang="en-US" b="1" dirty="0">
              <a:latin typeface="Cambria" panose="02040503050406030204" pitchFamily="18" charset="0"/>
            </a:endParaRPr>
          </a:p>
        </p:txBody>
      </p:sp>
      <p:sp>
        <p:nvSpPr>
          <p:cNvPr id="20" name="文本框 19"/>
          <p:cNvSpPr txBox="1"/>
          <p:nvPr/>
        </p:nvSpPr>
        <p:spPr>
          <a:xfrm>
            <a:off x="5645727" y="1504155"/>
            <a:ext cx="6546273" cy="5016758"/>
          </a:xfrm>
          <a:prstGeom prst="rect">
            <a:avLst/>
          </a:prstGeom>
          <a:noFill/>
        </p:spPr>
        <p:txBody>
          <a:bodyPr wrap="square">
            <a:spAutoFit/>
          </a:bodyPr>
          <a:lstStyle/>
          <a:p>
            <a:pPr marL="457200" marR="0" lvl="0" indent="-457200" algn="l" defTabSz="914400" rtl="0" eaLnBrk="1" fontAlgn="auto" latinLnBrk="0" hangingPunct="1">
              <a:spcBef>
                <a:spcPts val="0"/>
              </a:spcBef>
              <a:spcAft>
                <a:spcPts val="0"/>
              </a:spcAft>
              <a:buClrTx/>
              <a:buSzTx/>
              <a:buFont typeface="+mj-lt"/>
              <a:buAutoNum type="arabicPeriod"/>
              <a:defRPr/>
            </a:pP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She has professional athlete background </a:t>
            </a:r>
            <a:endPar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spcBef>
                <a:spcPts val="0"/>
              </a:spcBef>
              <a:spcAft>
                <a:spcPts val="0"/>
              </a:spcAft>
              <a:buClrTx/>
              <a:buSzTx/>
              <a:buFont typeface="+mj-lt"/>
              <a:buAutoNum type="arabicPeriod"/>
              <a:defRPr/>
            </a:pPr>
            <a:endParaRPr lang="en-US" altLang="zh-CN" sz="2000" b="1" i="1" kern="100" dirty="0">
              <a:solidFill>
                <a:prstClr val="black"/>
              </a:solidFill>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spcBef>
                <a:spcPts val="0"/>
              </a:spcBef>
              <a:spcAft>
                <a:spcPts val="0"/>
              </a:spcAft>
              <a:buClrTx/>
              <a:buSzTx/>
              <a:buFont typeface="+mj-lt"/>
              <a:buAutoNum type="arabicPeriod"/>
              <a:defRPr/>
            </a:pPr>
            <a:endParaRPr lang="en-US" altLang="zh-CN" sz="2000" b="1" i="1" kern="100" dirty="0">
              <a:solidFill>
                <a:prstClr val="black"/>
              </a:solidFill>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spcBef>
                <a:spcPts val="0"/>
              </a:spcBef>
              <a:spcAft>
                <a:spcPts val="0"/>
              </a:spcAft>
              <a:buClrTx/>
              <a:buSzTx/>
              <a:buFont typeface="+mj-lt"/>
              <a:buAutoNum type="arabicPeriod"/>
              <a:defRPr/>
            </a:pPr>
            <a:endParaRPr lang="en-US" altLang="zh-CN" sz="2000" b="1" i="1" kern="100" dirty="0">
              <a:solidFill>
                <a:prstClr val="black"/>
              </a:solidFill>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spcBef>
                <a:spcPts val="0"/>
              </a:spcBef>
              <a:spcAft>
                <a:spcPts val="0"/>
              </a:spcAft>
              <a:buClrTx/>
              <a:buSzTx/>
              <a:buFont typeface="+mj-lt"/>
              <a:buAutoNum type="arabicPeriod"/>
              <a:defRPr/>
            </a:pPr>
            <a:r>
              <a:rPr lang="en-US" altLang="zh-CN" sz="2000" b="1" i="1" kern="100" dirty="0">
                <a:solidFill>
                  <a:prstClr val="black"/>
                </a:solidFill>
                <a:latin typeface="+mj-lt"/>
                <a:ea typeface="宋体" panose="02010600030101010101" pitchFamily="2" charset="-122"/>
                <a:cs typeface="Times New Roman" panose="02020603050405020304" pitchFamily="18" charset="0"/>
              </a:rPr>
              <a:t>S</a:t>
            </a: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he possesses extensive teaching experience, and can provide personalized training plans</a:t>
            </a:r>
            <a:endPar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spcBef>
                <a:spcPts val="0"/>
              </a:spcBef>
              <a:spcAft>
                <a:spcPts val="0"/>
              </a:spcAft>
              <a:buClrTx/>
              <a:buSzTx/>
              <a:buFont typeface="+mj-lt"/>
              <a:buAutoNum type="arabicPeriod"/>
              <a:defRPr/>
            </a:pPr>
            <a:endPar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spcBef>
                <a:spcPts val="0"/>
              </a:spcBef>
              <a:spcAft>
                <a:spcPts val="0"/>
              </a:spcAft>
              <a:buClrTx/>
              <a:buSzTx/>
              <a:buFont typeface="+mj-lt"/>
              <a:buAutoNum type="arabicPeriod"/>
              <a:defRPr/>
            </a:pPr>
            <a:endParaRPr lang="en-US" altLang="zh-CN" sz="2000" b="1" i="1" kern="100" dirty="0">
              <a:solidFill>
                <a:prstClr val="black"/>
              </a:solidFill>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spcBef>
                <a:spcPts val="0"/>
              </a:spcBef>
              <a:spcAft>
                <a:spcPts val="0"/>
              </a:spcAft>
              <a:buClrTx/>
              <a:buSzTx/>
              <a:buFont typeface="+mj-lt"/>
              <a:buAutoNum type="arabicPeriod"/>
              <a:defRPr/>
            </a:pP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She is patient and easy-going</a:t>
            </a:r>
            <a:endPar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spcBef>
                <a:spcPts val="0"/>
              </a:spcBef>
              <a:spcAft>
                <a:spcPts val="0"/>
              </a:spcAft>
              <a:buClrTx/>
              <a:buSzTx/>
              <a:buFont typeface="+mj-lt"/>
              <a:buAutoNum type="arabicPeriod"/>
              <a:defRPr/>
            </a:pPr>
            <a:endPar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spcBef>
                <a:spcPts val="0"/>
              </a:spcBef>
              <a:spcAft>
                <a:spcPts val="0"/>
              </a:spcAft>
              <a:buClrTx/>
              <a:buSzTx/>
              <a:buFont typeface="+mj-lt"/>
              <a:buAutoNum type="arabicPeriod"/>
              <a:defRPr/>
            </a:pPr>
            <a:endParaRPr lang="en-US" altLang="zh-CN" sz="2000" b="1" i="1" kern="100" dirty="0">
              <a:solidFill>
                <a:prstClr val="black"/>
              </a:solidFill>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spcBef>
                <a:spcPts val="0"/>
              </a:spcBef>
              <a:spcAft>
                <a:spcPts val="0"/>
              </a:spcAft>
              <a:buClrTx/>
              <a:buSzTx/>
              <a:buFont typeface="+mj-lt"/>
              <a:buAutoNum type="arabicPeriod"/>
              <a:defRPr/>
            </a:pP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She can speak fluent English</a:t>
            </a:r>
            <a:endPar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spcBef>
                <a:spcPts val="0"/>
              </a:spcBef>
              <a:spcAft>
                <a:spcPts val="0"/>
              </a:spcAft>
              <a:buClrTx/>
              <a:buSzTx/>
              <a:buFont typeface="+mj-lt"/>
              <a:buAutoNum type="arabicPeriod"/>
              <a:defRPr/>
            </a:pPr>
            <a:endPar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spcBef>
                <a:spcPts val="0"/>
              </a:spcBef>
              <a:spcAft>
                <a:spcPts val="0"/>
              </a:spcAft>
              <a:buClrTx/>
              <a:buSzTx/>
              <a:buFont typeface="+mj-lt"/>
              <a:buAutoNum type="arabicPeriod"/>
              <a:defRPr/>
            </a:pPr>
            <a:endParaRPr lang="en-US" altLang="zh-CN" sz="2000" b="1" i="1" kern="100" dirty="0">
              <a:solidFill>
                <a:prstClr val="black"/>
              </a:solidFill>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spcBef>
                <a:spcPts val="0"/>
              </a:spcBef>
              <a:spcAft>
                <a:spcPts val="0"/>
              </a:spcAft>
              <a:buClrTx/>
              <a:buSzTx/>
              <a:buFont typeface="+mj-lt"/>
              <a:buAutoNum type="arabicPeriod"/>
              <a:defRPr/>
            </a:pP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She </a:t>
            </a:r>
            <a:r>
              <a:rPr lang="en-US" altLang="zh-CN" sz="2000" b="1" i="1" kern="100" dirty="0">
                <a:solidFill>
                  <a:prstClr val="black"/>
                </a:solidFill>
                <a:latin typeface="+mj-lt"/>
                <a:ea typeface="宋体" panose="02010600030101010101" pitchFamily="2" charset="-122"/>
                <a:cs typeface="Times New Roman" panose="02020603050405020304" pitchFamily="18" charset="0"/>
              </a:rPr>
              <a:t>always receives positive feedback from her previous students</a:t>
            </a:r>
            <a:endPar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p:txBody>
      </p:sp>
      <p:sp>
        <p:nvSpPr>
          <p:cNvPr id="23" name="文本框 22"/>
          <p:cNvSpPr txBox="1"/>
          <p:nvPr/>
        </p:nvSpPr>
        <p:spPr>
          <a:xfrm>
            <a:off x="5410256" y="1869872"/>
            <a:ext cx="6788679" cy="389894"/>
          </a:xfrm>
          <a:prstGeom prst="wedgeRoundRectCallout">
            <a:avLst>
              <a:gd name="adj1" fmla="val 31599"/>
              <a:gd name="adj2" fmla="val -72827"/>
              <a:gd name="adj3" fmla="val 16667"/>
            </a:avLst>
          </a:prstGeom>
          <a:noFill/>
          <a:ln w="25400">
            <a:solidFill>
              <a:srgbClr val="0070C0"/>
            </a:solidFill>
          </a:ln>
        </p:spPr>
        <p:txBody>
          <a:bodyPr wrap="square">
            <a:spAutoFit/>
          </a:bodyPr>
          <a:lstStyle/>
          <a:p>
            <a:pPr marR="0" lvl="0" algn="l" defTabSz="914400" rtl="0" eaLnBrk="1" fontAlgn="auto" latinLnBrk="0" hangingPunct="1">
              <a:lnSpc>
                <a:spcPts val="2000"/>
              </a:lnSpc>
              <a:spcBef>
                <a:spcPts val="0"/>
              </a:spcBef>
              <a:spcAft>
                <a:spcPts val="0"/>
              </a:spcAft>
              <a:buClrTx/>
              <a:buSzTx/>
              <a:defRPr/>
            </a:pPr>
            <a:r>
              <a:rPr kumimoji="0" lang="en-US" altLang="zh-CN" sz="2000" b="1" i="1" u="none" strike="noStrike" kern="100" cap="none" spc="0" normalizeH="0" baseline="0" noProof="0" dirty="0">
                <a:ln>
                  <a:noFill/>
                </a:ln>
                <a:solidFill>
                  <a:srgbClr val="0070C0"/>
                </a:solidFill>
                <a:effectLst/>
                <a:uLnTx/>
                <a:uFillTx/>
                <a:latin typeface="Calibri" panose="020F0502020204030204"/>
                <a:ea typeface="宋体" panose="02010600030101010101" pitchFamily="2" charset="-122"/>
                <a:cs typeface="Times New Roman" panose="02020603050405020304" pitchFamily="18" charset="0"/>
              </a:rPr>
              <a:t>who is equipped with exceptional skills of playing table tennis.</a:t>
            </a:r>
            <a:endParaRPr kumimoji="0" lang="en-US" altLang="zh-CN" sz="2000" b="1" i="1" u="none" strike="noStrike" kern="100" cap="none" spc="0" normalizeH="0" baseline="0" noProof="0" dirty="0">
              <a:ln>
                <a:noFill/>
              </a:ln>
              <a:solidFill>
                <a:srgbClr val="0070C0"/>
              </a:solidFill>
              <a:effectLst/>
              <a:uLnTx/>
              <a:uFillTx/>
              <a:latin typeface="Calibri" panose="020F0502020204030204"/>
              <a:ea typeface="宋体" panose="02010600030101010101" pitchFamily="2" charset="-122"/>
              <a:cs typeface="Times New Roman" panose="02020603050405020304" pitchFamily="18" charset="0"/>
            </a:endParaRPr>
          </a:p>
        </p:txBody>
      </p:sp>
      <p:sp>
        <p:nvSpPr>
          <p:cNvPr id="24" name="文本框 23"/>
          <p:cNvSpPr txBox="1"/>
          <p:nvPr/>
        </p:nvSpPr>
        <p:spPr>
          <a:xfrm>
            <a:off x="5410254" y="2368550"/>
            <a:ext cx="6186001" cy="389894"/>
          </a:xfrm>
          <a:prstGeom prst="wedgeRoundRectCallout">
            <a:avLst>
              <a:gd name="adj1" fmla="val -40073"/>
              <a:gd name="adj2" fmla="val 79748"/>
              <a:gd name="adj3" fmla="val 16667"/>
            </a:avLst>
          </a:prstGeom>
          <a:noFill/>
          <a:ln w="25400">
            <a:solidFill>
              <a:srgbClr val="0070C0"/>
            </a:solidFill>
          </a:ln>
        </p:spPr>
        <p:txBody>
          <a:bodyPr wrap="square">
            <a:spAutoFit/>
          </a:bodyPr>
          <a:lstStyle/>
          <a:p>
            <a:pPr marR="0" lvl="0" algn="l" defTabSz="914400" rtl="0" eaLnBrk="1" fontAlgn="auto" latinLnBrk="0" hangingPunct="1">
              <a:lnSpc>
                <a:spcPts val="2000"/>
              </a:lnSpc>
              <a:spcBef>
                <a:spcPts val="0"/>
              </a:spcBef>
              <a:spcAft>
                <a:spcPts val="0"/>
              </a:spcAft>
              <a:buClrTx/>
              <a:buSzTx/>
              <a:defRPr/>
            </a:pPr>
            <a:r>
              <a:rPr kumimoji="0" lang="en-US" altLang="zh-CN" sz="2000" b="1" i="1" u="none" strike="noStrike" kern="100" cap="none" spc="0" normalizeH="0" baseline="0" noProof="0" dirty="0">
                <a:ln>
                  <a:noFill/>
                </a:ln>
                <a:solidFill>
                  <a:srgbClr val="0070C0"/>
                </a:solidFill>
                <a:effectLst/>
                <a:uLnTx/>
                <a:uFillTx/>
                <a:latin typeface="Calibri" panose="020F0502020204030204"/>
                <a:ea typeface="宋体" panose="02010600030101010101" pitchFamily="2" charset="-122"/>
                <a:cs typeface="Times New Roman" panose="02020603050405020304" pitchFamily="18" charset="0"/>
              </a:rPr>
              <a:t>As a coach/ having been coaching for more than 5 years</a:t>
            </a:r>
            <a:endParaRPr kumimoji="0" lang="en-US" altLang="zh-CN" sz="2000" b="1" i="1" u="none" strike="noStrike" kern="100" cap="none" spc="0" normalizeH="0" baseline="0" noProof="0" dirty="0">
              <a:ln>
                <a:noFill/>
              </a:ln>
              <a:solidFill>
                <a:srgbClr val="0070C0"/>
              </a:solidFill>
              <a:effectLst/>
              <a:uLnTx/>
              <a:uFillTx/>
              <a:latin typeface="Calibri" panose="020F0502020204030204"/>
              <a:ea typeface="宋体" panose="02010600030101010101" pitchFamily="2" charset="-122"/>
              <a:cs typeface="Times New Roman" panose="02020603050405020304" pitchFamily="18" charset="0"/>
            </a:endParaRPr>
          </a:p>
        </p:txBody>
      </p:sp>
      <p:sp>
        <p:nvSpPr>
          <p:cNvPr id="25" name="文本框 24"/>
          <p:cNvSpPr txBox="1"/>
          <p:nvPr/>
        </p:nvSpPr>
        <p:spPr>
          <a:xfrm>
            <a:off x="5410254" y="3419308"/>
            <a:ext cx="5853492" cy="389894"/>
          </a:xfrm>
          <a:prstGeom prst="wedgeRoundRectCallout">
            <a:avLst>
              <a:gd name="adj1" fmla="val 32325"/>
              <a:gd name="adj2" fmla="val -75174"/>
              <a:gd name="adj3" fmla="val 16667"/>
            </a:avLst>
          </a:prstGeom>
          <a:noFill/>
          <a:ln w="25400">
            <a:solidFill>
              <a:srgbClr val="0070C0"/>
            </a:solidFill>
          </a:ln>
        </p:spPr>
        <p:txBody>
          <a:bodyPr wrap="square">
            <a:spAutoFit/>
          </a:bodyPr>
          <a:lstStyle/>
          <a:p>
            <a:pPr marR="0" lvl="0" algn="l" defTabSz="914400" rtl="0" eaLnBrk="1" fontAlgn="auto" latinLnBrk="0" hangingPunct="1">
              <a:lnSpc>
                <a:spcPts val="2000"/>
              </a:lnSpc>
              <a:spcBef>
                <a:spcPts val="0"/>
              </a:spcBef>
              <a:spcAft>
                <a:spcPts val="0"/>
              </a:spcAft>
              <a:buClrTx/>
              <a:buSzTx/>
              <a:defRPr/>
            </a:pPr>
            <a:r>
              <a:rPr kumimoji="0" lang="en-US" altLang="zh-CN" sz="2000" b="1" i="1" u="none" strike="noStrike" kern="100" cap="none" spc="0" normalizeH="0" baseline="0" noProof="0" dirty="0">
                <a:ln>
                  <a:noFill/>
                </a:ln>
                <a:solidFill>
                  <a:srgbClr val="0070C0"/>
                </a:solidFill>
                <a:effectLst/>
                <a:uLnTx/>
                <a:uFillTx/>
                <a:latin typeface="Calibri" panose="020F0502020204030204"/>
                <a:ea typeface="宋体" panose="02010600030101010101" pitchFamily="2" charset="-122"/>
                <a:cs typeface="Times New Roman" panose="02020603050405020304" pitchFamily="18" charset="0"/>
              </a:rPr>
              <a:t>based on individual’s needs, especially for beginners.</a:t>
            </a:r>
            <a:endParaRPr kumimoji="0" lang="en-US" altLang="zh-CN" sz="2000" b="1" i="1" u="none" strike="noStrike" kern="100" cap="none" spc="0" normalizeH="0" baseline="0" noProof="0" dirty="0">
              <a:ln>
                <a:noFill/>
              </a:ln>
              <a:solidFill>
                <a:srgbClr val="0070C0"/>
              </a:solidFill>
              <a:effectLst/>
              <a:uLnTx/>
              <a:uFillTx/>
              <a:latin typeface="Calibri" panose="020F0502020204030204"/>
              <a:ea typeface="宋体" panose="02010600030101010101" pitchFamily="2" charset="-122"/>
              <a:cs typeface="Times New Roman" panose="02020603050405020304" pitchFamily="18" charset="0"/>
            </a:endParaRPr>
          </a:p>
        </p:txBody>
      </p:sp>
      <p:sp>
        <p:nvSpPr>
          <p:cNvPr id="26" name="文本框 25"/>
          <p:cNvSpPr txBox="1"/>
          <p:nvPr/>
        </p:nvSpPr>
        <p:spPr>
          <a:xfrm>
            <a:off x="5410253" y="4248729"/>
            <a:ext cx="6546273" cy="673660"/>
          </a:xfrm>
          <a:prstGeom prst="wedgeRoundRectCallout">
            <a:avLst>
              <a:gd name="adj1" fmla="val 10933"/>
              <a:gd name="adj2" fmla="val -64560"/>
              <a:gd name="adj3" fmla="val 16667"/>
            </a:avLst>
          </a:prstGeom>
          <a:noFill/>
          <a:ln w="25400">
            <a:solidFill>
              <a:srgbClr val="0070C0"/>
            </a:solidFill>
          </a:ln>
        </p:spPr>
        <p:txBody>
          <a:bodyPr wrap="square">
            <a:spAutoFit/>
          </a:bodyPr>
          <a:lstStyle/>
          <a:p>
            <a:pPr marR="0" lvl="0" algn="l" defTabSz="914400" rtl="0" eaLnBrk="1" fontAlgn="auto" latinLnBrk="0" hangingPunct="1">
              <a:lnSpc>
                <a:spcPts val="2000"/>
              </a:lnSpc>
              <a:spcBef>
                <a:spcPts val="0"/>
              </a:spcBef>
              <a:spcAft>
                <a:spcPts val="0"/>
              </a:spcAft>
              <a:buClrTx/>
              <a:buSzTx/>
              <a:defRPr/>
            </a:pPr>
            <a:r>
              <a:rPr kumimoji="0" lang="en-US" altLang="zh-CN" sz="2000" b="1" i="1" u="none" strike="noStrike" kern="100" cap="none" spc="0" normalizeH="0" baseline="0" noProof="0" dirty="0">
                <a:ln>
                  <a:noFill/>
                </a:ln>
                <a:solidFill>
                  <a:srgbClr val="0070C0"/>
                </a:solidFill>
                <a:effectLst/>
                <a:uLnTx/>
                <a:uFillTx/>
                <a:latin typeface="Calibri" panose="020F0502020204030204"/>
                <a:ea typeface="宋体" panose="02010600030101010101" pitchFamily="2" charset="-122"/>
                <a:cs typeface="Times New Roman" panose="02020603050405020304" pitchFamily="18" charset="0"/>
              </a:rPr>
              <a:t>who can always deal with any difficulty you meet with and offer you encouragement.</a:t>
            </a:r>
            <a:endParaRPr kumimoji="0" lang="en-US" altLang="zh-CN" sz="2000" b="1" i="1" u="none" strike="noStrike" kern="100" cap="none" spc="0" normalizeH="0" baseline="0" noProof="0" dirty="0">
              <a:ln>
                <a:noFill/>
              </a:ln>
              <a:solidFill>
                <a:srgbClr val="0070C0"/>
              </a:solidFill>
              <a:effectLst/>
              <a:uLnTx/>
              <a:uFillTx/>
              <a:latin typeface="Calibri" panose="020F0502020204030204"/>
              <a:ea typeface="宋体" panose="02010600030101010101" pitchFamily="2" charset="-122"/>
              <a:cs typeface="Times New Roman" panose="02020603050405020304" pitchFamily="18" charset="0"/>
            </a:endParaRPr>
          </a:p>
        </p:txBody>
      </p:sp>
      <p:sp>
        <p:nvSpPr>
          <p:cNvPr id="27" name="文本框 26"/>
          <p:cNvSpPr txBox="1"/>
          <p:nvPr/>
        </p:nvSpPr>
        <p:spPr>
          <a:xfrm>
            <a:off x="5396165" y="5213608"/>
            <a:ext cx="6802770" cy="673660"/>
          </a:xfrm>
          <a:prstGeom prst="wedgeRoundRectCallout">
            <a:avLst>
              <a:gd name="adj1" fmla="val 6503"/>
              <a:gd name="adj2" fmla="val -72272"/>
              <a:gd name="adj3" fmla="val 16667"/>
            </a:avLst>
          </a:prstGeom>
          <a:noFill/>
          <a:ln w="25400">
            <a:solidFill>
              <a:srgbClr val="0070C0"/>
            </a:solidFill>
          </a:ln>
        </p:spPr>
        <p:txBody>
          <a:bodyPr wrap="square">
            <a:spAutoFit/>
          </a:bodyPr>
          <a:lstStyle/>
          <a:p>
            <a:pPr marR="0" lvl="0" algn="l" defTabSz="914400" rtl="0" eaLnBrk="1" fontAlgn="auto" latinLnBrk="0" hangingPunct="1">
              <a:lnSpc>
                <a:spcPts val="2000"/>
              </a:lnSpc>
              <a:spcBef>
                <a:spcPts val="0"/>
              </a:spcBef>
              <a:spcAft>
                <a:spcPts val="0"/>
              </a:spcAft>
              <a:buClrTx/>
              <a:buSzTx/>
              <a:defRPr/>
            </a:pPr>
            <a:r>
              <a:rPr kumimoji="0" lang="en-US" altLang="zh-CN" sz="2000" b="1" i="1" u="none" strike="noStrike" kern="100" cap="none" spc="0" normalizeH="0" baseline="0" noProof="0" dirty="0">
                <a:ln>
                  <a:noFill/>
                </a:ln>
                <a:solidFill>
                  <a:srgbClr val="0070C0"/>
                </a:solidFill>
                <a:effectLst/>
                <a:uLnTx/>
                <a:uFillTx/>
                <a:latin typeface="Calibri" panose="020F0502020204030204"/>
                <a:ea typeface="宋体" panose="02010600030101010101" pitchFamily="2" charset="-122"/>
                <a:cs typeface="Times New Roman" panose="02020603050405020304" pitchFamily="18" charset="0"/>
              </a:rPr>
              <a:t>so that she will not have the language barrier when instructing and can have a smooth communication with you. </a:t>
            </a:r>
            <a:endParaRPr kumimoji="0" lang="en-US" altLang="zh-CN" sz="2000" b="1" i="1" u="none" strike="noStrike" kern="100" cap="none" spc="0" normalizeH="0" baseline="0" noProof="0" dirty="0">
              <a:ln>
                <a:noFill/>
              </a:ln>
              <a:solidFill>
                <a:srgbClr val="0070C0"/>
              </a:solidFill>
              <a:effectLst/>
              <a:uLnTx/>
              <a:uFillTx/>
              <a:latin typeface="Calibri" panose="020F0502020204030204"/>
              <a:ea typeface="宋体" panose="02010600030101010101" pitchFamily="2" charset="-122"/>
              <a:cs typeface="Times New Roman" panose="02020603050405020304" pitchFamily="18" charset="0"/>
            </a:endParaRPr>
          </a:p>
        </p:txBody>
      </p:sp>
      <p:sp>
        <p:nvSpPr>
          <p:cNvPr id="28" name="文本框 27"/>
          <p:cNvSpPr txBox="1"/>
          <p:nvPr/>
        </p:nvSpPr>
        <p:spPr>
          <a:xfrm>
            <a:off x="7219398" y="6114979"/>
            <a:ext cx="4902097" cy="673660"/>
          </a:xfrm>
          <a:prstGeom prst="wedgeRoundRectCallout">
            <a:avLst>
              <a:gd name="adj1" fmla="val -70184"/>
              <a:gd name="adj2" fmla="val -53763"/>
              <a:gd name="adj3" fmla="val 16667"/>
            </a:avLst>
          </a:prstGeom>
          <a:noFill/>
          <a:ln w="25400">
            <a:solidFill>
              <a:srgbClr val="0070C0"/>
            </a:solidFill>
          </a:ln>
        </p:spPr>
        <p:txBody>
          <a:bodyPr wrap="square">
            <a:spAutoFit/>
          </a:bodyPr>
          <a:lstStyle/>
          <a:p>
            <a:pPr marR="0" lvl="0" algn="l" defTabSz="914400" rtl="0" eaLnBrk="1" fontAlgn="auto" latinLnBrk="0" hangingPunct="1">
              <a:lnSpc>
                <a:spcPts val="2000"/>
              </a:lnSpc>
              <a:spcBef>
                <a:spcPts val="0"/>
              </a:spcBef>
              <a:spcAft>
                <a:spcPts val="0"/>
              </a:spcAft>
              <a:buClrTx/>
              <a:buSzTx/>
              <a:defRPr/>
            </a:pPr>
            <a:r>
              <a:rPr kumimoji="0" lang="en-US" altLang="zh-CN" sz="2000" b="1" i="1" u="none" strike="noStrike" kern="100" cap="none" spc="0" normalizeH="0" baseline="0" noProof="0" dirty="0" err="1">
                <a:ln>
                  <a:noFill/>
                </a:ln>
                <a:solidFill>
                  <a:srgbClr val="0070C0"/>
                </a:solidFill>
                <a:effectLst/>
                <a:uLnTx/>
                <a:uFillTx/>
                <a:latin typeface="Calibri" panose="020F0502020204030204"/>
                <a:ea typeface="宋体" panose="02010600030101010101" pitchFamily="2" charset="-122"/>
                <a:cs typeface="Times New Roman" panose="02020603050405020304" pitchFamily="18" charset="0"/>
              </a:rPr>
              <a:t>Ms</a:t>
            </a:r>
            <a:r>
              <a:rPr kumimoji="0" lang="en-US" altLang="zh-CN" sz="2000" b="1" i="1" u="none" strike="noStrike" kern="100" cap="none" spc="0" normalizeH="0" baseline="0" noProof="0" dirty="0">
                <a:ln>
                  <a:noFill/>
                </a:ln>
                <a:solidFill>
                  <a:srgbClr val="0070C0"/>
                </a:solidFill>
                <a:effectLst/>
                <a:uLnTx/>
                <a:uFillTx/>
                <a:latin typeface="Calibri" panose="020F0502020204030204"/>
                <a:ea typeface="宋体" panose="02010600030101010101" pitchFamily="2" charset="-122"/>
                <a:cs typeface="Times New Roman" panose="02020603050405020304" pitchFamily="18" charset="0"/>
              </a:rPr>
              <a:t> Wu has achieved remarkably fruitful results in table tennis teaching </a:t>
            </a:r>
            <a:endParaRPr kumimoji="0" lang="en-US" altLang="zh-CN" sz="2000" b="1" i="1" u="none" strike="noStrike" kern="100" cap="none" spc="0" normalizeH="0" baseline="0" noProof="0" dirty="0">
              <a:ln>
                <a:noFill/>
              </a:ln>
              <a:solidFill>
                <a:srgbClr val="0070C0"/>
              </a:solidFill>
              <a:effectLst/>
              <a:uLnTx/>
              <a:uFillTx/>
              <a:latin typeface="Calibri" panose="020F0502020204030204"/>
              <a:ea typeface="宋体" panose="02010600030101010101" pitchFamily="2" charset="-122"/>
              <a:cs typeface="Times New Roman" panose="02020603050405020304" pitchFamily="18" charset="0"/>
            </a:endParaRPr>
          </a:p>
        </p:txBody>
      </p:sp>
      <p:sp>
        <p:nvSpPr>
          <p:cNvPr id="30" name="文本框 29"/>
          <p:cNvSpPr txBox="1"/>
          <p:nvPr/>
        </p:nvSpPr>
        <p:spPr>
          <a:xfrm>
            <a:off x="7518248" y="956084"/>
            <a:ext cx="2152198" cy="461665"/>
          </a:xfrm>
          <a:prstGeom prst="rect">
            <a:avLst/>
          </a:prstGeom>
          <a:solidFill>
            <a:srgbClr val="FFC000"/>
          </a:solidFill>
          <a:effectLst>
            <a:outerShdw blurRad="50800" dist="38100" dir="5400000" algn="t" rotWithShape="0">
              <a:prstClr val="black">
                <a:alpha val="40000"/>
              </a:prstClr>
            </a:outerShdw>
          </a:effectLst>
        </p:spPr>
        <p:txBody>
          <a:bodyPr wrap="square">
            <a:spAutoFit/>
          </a:bodyPr>
          <a:lstStyle/>
          <a:p>
            <a:pPr algn="ctr"/>
            <a:r>
              <a:rPr lang="zh-CN" altLang="en-US" sz="2400" b="1" spc="130" dirty="0">
                <a:latin typeface="+mj-ea"/>
                <a:ea typeface="+mj-ea"/>
              </a:rPr>
              <a:t>理由</a:t>
            </a:r>
            <a:r>
              <a:rPr lang="en-US" altLang="zh-CN" sz="2400" b="1" spc="130" dirty="0">
                <a:latin typeface="+mj-ea"/>
                <a:ea typeface="+mj-ea"/>
              </a:rPr>
              <a:t>+</a:t>
            </a:r>
            <a:r>
              <a:rPr lang="zh-CN" altLang="en-US" sz="2400" b="1" spc="130" dirty="0">
                <a:latin typeface="+mj-ea"/>
                <a:ea typeface="+mj-ea"/>
              </a:rPr>
              <a:t>解释</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1000"/>
                                        <p:tgtEl>
                                          <p:spTgt spid="28"/>
                                        </p:tgtEl>
                                      </p:cBhvr>
                                    </p:animEffect>
                                    <p:anim calcmode="lin" valueType="num">
                                      <p:cBhvr>
                                        <p:cTn id="97" dur="1000" fill="hold"/>
                                        <p:tgtEl>
                                          <p:spTgt spid="28"/>
                                        </p:tgtEl>
                                        <p:attrNameLst>
                                          <p:attrName>ppt_x</p:attrName>
                                        </p:attrNameLst>
                                      </p:cBhvr>
                                      <p:tavLst>
                                        <p:tav tm="0">
                                          <p:val>
                                            <p:strVal val="#ppt_x"/>
                                          </p:val>
                                        </p:tav>
                                        <p:tav tm="100000">
                                          <p:val>
                                            <p:strVal val="#ppt_x"/>
                                          </p:val>
                                        </p:tav>
                                      </p:tavLst>
                                    </p:anim>
                                    <p:anim calcmode="lin" valueType="num">
                                      <p:cBhvr>
                                        <p:cTn id="9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6" grpId="0"/>
      <p:bldP spid="8" grpId="0" animBg="1"/>
      <p:bldP spid="9" grpId="0"/>
      <p:bldP spid="12" grpId="0"/>
      <p:bldP spid="13" grpId="0"/>
      <p:bldP spid="14" grpId="0"/>
      <p:bldP spid="15" grpId="0"/>
      <p:bldP spid="16" grpId="0"/>
      <p:bldP spid="17" grpId="0"/>
      <p:bldP spid="20" grpId="0"/>
      <p:bldP spid="23" grpId="0" animBg="1"/>
      <p:bldP spid="24" grpId="0" animBg="1"/>
      <p:bldP spid="25" grpId="0" animBg="1"/>
      <p:bldP spid="26" grpId="0" animBg="1"/>
      <p:bldP spid="27" grpId="0" animBg="1"/>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7164" y="66390"/>
            <a:ext cx="5001260" cy="923290"/>
            <a:chOff x="685" y="2901"/>
            <a:chExt cx="7876" cy="1454"/>
          </a:xfrm>
        </p:grpSpPr>
        <p:sp>
          <p:nvSpPr>
            <p:cNvPr id="3" name="矩形 2"/>
            <p:cNvSpPr/>
            <p:nvPr/>
          </p:nvSpPr>
          <p:spPr>
            <a:xfrm>
              <a:off x="685" y="2901"/>
              <a:ext cx="3841" cy="1454"/>
            </a:xfrm>
            <a:prstGeom prst="rect">
              <a:avLst/>
            </a:prstGeom>
            <a:noFill/>
            <a:ln>
              <a:noFill/>
            </a:ln>
          </p:spPr>
          <p:txBody>
            <a:bodyPr wrap="none" rtlCol="0" anchor="t">
              <a:spAutoFit/>
            </a:bodyPr>
            <a:lstStyle/>
            <a:p>
              <a:pPr algn="ctr"/>
              <a:r>
                <a:rPr lang="en-US" altLang="zh-CN" sz="5400" b="1" spc="130" dirty="0">
                  <a:solidFill>
                    <a:srgbClr val="DB7997"/>
                  </a:solidFill>
                  <a:effectLst/>
                  <a:uFillTx/>
                  <a:latin typeface="思源宋体 CN SemiBold" panose="02020600000000000000" charset="-122"/>
                  <a:ea typeface="思源宋体 CN SemiBold" panose="02020600000000000000" charset="-122"/>
                </a:rPr>
                <a:t>Para.2</a:t>
              </a:r>
              <a:endParaRPr lang="zh-CN" altLang="en-US" sz="5400" b="1" spc="130" dirty="0">
                <a:solidFill>
                  <a:srgbClr val="DB7997"/>
                </a:solidFill>
                <a:effectLst/>
                <a:uFillTx/>
                <a:latin typeface="思源宋体 CN SemiBold" panose="02020600000000000000" charset="-122"/>
                <a:ea typeface="思源宋体 CN SemiBold" panose="02020600000000000000" charset="-122"/>
              </a:endParaRPr>
            </a:p>
          </p:txBody>
        </p:sp>
        <p:sp>
          <p:nvSpPr>
            <p:cNvPr id="4" name="矩形 3"/>
            <p:cNvSpPr/>
            <p:nvPr/>
          </p:nvSpPr>
          <p:spPr>
            <a:xfrm>
              <a:off x="4810" y="3493"/>
              <a:ext cx="3751" cy="727"/>
            </a:xfrm>
            <a:prstGeom prst="rect">
              <a:avLst/>
            </a:prstGeom>
            <a:noFill/>
            <a:ln>
              <a:noFill/>
            </a:ln>
          </p:spPr>
          <p:txBody>
            <a:bodyPr wrap="none" rtlCol="0" anchor="t">
              <a:spAutoFit/>
            </a:bodyPr>
            <a:lstStyle/>
            <a:p>
              <a:pPr algn="ctr"/>
              <a:r>
                <a:rPr lang="zh-CN" altLang="en-US" sz="2400" b="1" spc="130" dirty="0">
                  <a:solidFill>
                    <a:schemeClr val="tx1">
                      <a:lumMod val="65000"/>
                      <a:lumOff val="35000"/>
                    </a:schemeClr>
                  </a:solidFill>
                  <a:effectLst/>
                  <a:uFillTx/>
                  <a:latin typeface="+mj-ea"/>
                  <a:ea typeface="+mj-ea"/>
                </a:rPr>
                <a:t>推荐教练</a:t>
              </a:r>
              <a:r>
                <a:rPr lang="en-US" altLang="zh-CN" sz="2400" b="1" spc="130" dirty="0">
                  <a:solidFill>
                    <a:schemeClr val="tx1">
                      <a:lumMod val="65000"/>
                      <a:lumOff val="35000"/>
                    </a:schemeClr>
                  </a:solidFill>
                  <a:effectLst/>
                  <a:uFillTx/>
                  <a:latin typeface="+mj-ea"/>
                  <a:ea typeface="+mj-ea"/>
                </a:rPr>
                <a:t>+</a:t>
              </a:r>
              <a:r>
                <a:rPr lang="zh-CN" altLang="en-US" sz="2400" b="1" spc="130" dirty="0">
                  <a:solidFill>
                    <a:schemeClr val="tx1">
                      <a:lumMod val="65000"/>
                      <a:lumOff val="35000"/>
                    </a:schemeClr>
                  </a:solidFill>
                  <a:effectLst/>
                  <a:uFillTx/>
                  <a:latin typeface="+mj-ea"/>
                  <a:ea typeface="+mj-ea"/>
                </a:rPr>
                <a:t>理由</a:t>
              </a:r>
              <a:endParaRPr lang="zh-CN" altLang="en-US" sz="2400" b="1" spc="130" dirty="0">
                <a:solidFill>
                  <a:srgbClr val="C00000"/>
                </a:solidFill>
                <a:effectLst/>
                <a:uFillTx/>
                <a:latin typeface="+mj-ea"/>
                <a:ea typeface="+mj-ea"/>
              </a:endParaRPr>
            </a:p>
          </p:txBody>
        </p:sp>
      </p:grpSp>
      <p:sp>
        <p:nvSpPr>
          <p:cNvPr id="7" name="矩形 6"/>
          <p:cNvSpPr/>
          <p:nvPr/>
        </p:nvSpPr>
        <p:spPr>
          <a:xfrm flipV="1">
            <a:off x="267069" y="989680"/>
            <a:ext cx="10993215" cy="1684413"/>
          </a:xfrm>
          <a:prstGeom prst="rect">
            <a:avLst/>
          </a:prstGeom>
          <a:noFill/>
          <a:ln>
            <a:solidFill>
              <a:srgbClr val="DB7997"/>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幼圆" panose="02010509060101010101" pitchFamily="49" charset="-122"/>
            </a:endParaRPr>
          </a:p>
        </p:txBody>
      </p:sp>
      <p:sp>
        <p:nvSpPr>
          <p:cNvPr id="8" name="标题 1"/>
          <p:cNvSpPr txBox="1"/>
          <p:nvPr/>
        </p:nvSpPr>
        <p:spPr>
          <a:xfrm>
            <a:off x="267069" y="989681"/>
            <a:ext cx="10736903" cy="8334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2400" b="1" dirty="0">
                <a:latin typeface="Cambria" panose="02040503050406030204" pitchFamily="18" charset="0"/>
                <a:ea typeface="微软雅黑" panose="020B0503020204020204" pitchFamily="34" charset="-122"/>
                <a:cs typeface="Calibri" panose="020F0502020204030204" pitchFamily="34" charset="0"/>
              </a:rPr>
              <a:t>常见句式：</a:t>
            </a:r>
            <a:endParaRPr lang="en-US" altLang="zh-CN" sz="2400" b="1" dirty="0">
              <a:latin typeface="Cambria" panose="02040503050406030204" pitchFamily="18" charset="0"/>
              <a:ea typeface="Cambria" panose="02040503050406030204" pitchFamily="18" charset="0"/>
              <a:cs typeface="Calibri" panose="020F0502020204030204" pitchFamily="34" charset="0"/>
            </a:endParaRPr>
          </a:p>
          <a:p>
            <a:pPr marL="457200" indent="-457200">
              <a:lnSpc>
                <a:spcPct val="100000"/>
              </a:lnSpc>
              <a:spcBef>
                <a:spcPts val="0"/>
              </a:spcBef>
              <a:buAutoNum type="arabicPeriod"/>
            </a:pPr>
            <a:r>
              <a:rPr lang="zh-CN" altLang="en-US" sz="2400" b="1" dirty="0">
                <a:latin typeface="Cambria" panose="02040503050406030204" pitchFamily="18" charset="0"/>
                <a:ea typeface="微软雅黑" panose="020B0503020204020204" pitchFamily="34" charset="-122"/>
                <a:cs typeface="Calibri" panose="020F0502020204030204" pitchFamily="34" charset="0"/>
              </a:rPr>
              <a:t>衔接：</a:t>
            </a:r>
            <a:r>
              <a:rPr lang="en-US" altLang="zh-CN" sz="2000" b="1" dirty="0">
                <a:latin typeface="Cambria" panose="02040503050406030204" pitchFamily="18" charset="0"/>
                <a:ea typeface="Cambria" panose="02040503050406030204" pitchFamily="18" charset="0"/>
                <a:cs typeface="Calibri" panose="020F0502020204030204" pitchFamily="34" charset="0"/>
              </a:rPr>
              <a:t>Firstly… Additionally/ What’s more… Better yet…</a:t>
            </a:r>
            <a:endParaRPr lang="en-US" altLang="zh-CN" sz="2000" b="1" dirty="0">
              <a:latin typeface="Cambria" panose="02040503050406030204" pitchFamily="18" charset="0"/>
              <a:ea typeface="Cambria" panose="02040503050406030204" pitchFamily="18" charset="0"/>
              <a:cs typeface="Calibri" panose="020F0502020204030204" pitchFamily="34" charset="0"/>
            </a:endParaRPr>
          </a:p>
          <a:p>
            <a:pPr marL="457200" indent="-457200">
              <a:lnSpc>
                <a:spcPct val="100000"/>
              </a:lnSpc>
              <a:spcBef>
                <a:spcPts val="0"/>
              </a:spcBef>
              <a:buFont typeface="+mj-lt"/>
              <a:buAutoNum type="arabicPeriod" startAt="2"/>
            </a:pPr>
            <a:r>
              <a:rPr lang="zh-CN" altLang="en-US" sz="2400" b="1" dirty="0">
                <a:latin typeface="Cambria" panose="02040503050406030204" pitchFamily="18" charset="0"/>
                <a:ea typeface="微软雅黑" panose="020B0503020204020204" pitchFamily="34" charset="-122"/>
                <a:cs typeface="Calibri" panose="020F0502020204030204" pitchFamily="34" charset="0"/>
              </a:rPr>
              <a:t>倒装：</a:t>
            </a:r>
            <a:r>
              <a:rPr lang="en-US" altLang="zh-CN" sz="2000" b="1" dirty="0">
                <a:latin typeface="Cambria" panose="02040503050406030204" pitchFamily="18" charset="0"/>
                <a:ea typeface="Cambria" panose="02040503050406030204" pitchFamily="18" charset="0"/>
                <a:cs typeface="Calibri" panose="020F0502020204030204" pitchFamily="34" charset="0"/>
              </a:rPr>
              <a:t>1)Not only…but also… 2) So…that</a:t>
            </a:r>
            <a:r>
              <a:rPr lang="zh-CN" altLang="en-US" sz="2000" b="1" dirty="0">
                <a:latin typeface="Cambria" panose="02040503050406030204" pitchFamily="18" charset="0"/>
                <a:ea typeface="微软雅黑" panose="020B0503020204020204" pitchFamily="34" charset="-122"/>
                <a:cs typeface="Calibri" panose="020F0502020204030204" pitchFamily="34" charset="0"/>
              </a:rPr>
              <a:t>  </a:t>
            </a:r>
            <a:r>
              <a:rPr lang="en-US" altLang="zh-CN" sz="2000" b="1" dirty="0">
                <a:latin typeface="Cambria" panose="02040503050406030204" pitchFamily="18" charset="0"/>
                <a:ea typeface="Cambria" panose="02040503050406030204" pitchFamily="18" charset="0"/>
                <a:cs typeface="Calibri" panose="020F0502020204030204" pitchFamily="34" charset="0"/>
              </a:rPr>
              <a:t>3)</a:t>
            </a:r>
            <a:r>
              <a:rPr lang="zh-CN" altLang="en-US" sz="2000" b="1" dirty="0">
                <a:latin typeface="Cambria" panose="02040503050406030204" pitchFamily="18" charset="0"/>
                <a:ea typeface="微软雅黑" panose="020B0503020204020204" pitchFamily="34" charset="-122"/>
                <a:cs typeface="Calibri" panose="020F0502020204030204" pitchFamily="34" charset="0"/>
              </a:rPr>
              <a:t> </a:t>
            </a:r>
            <a:r>
              <a:rPr lang="en-US" altLang="zh-CN" sz="2000" b="1" dirty="0">
                <a:latin typeface="Cambria" panose="02040503050406030204" pitchFamily="18" charset="0"/>
                <a:ea typeface="Cambria" panose="02040503050406030204" pitchFamily="18" charset="0"/>
                <a:cs typeface="Calibri" panose="020F0502020204030204" pitchFamily="34" charset="0"/>
              </a:rPr>
              <a:t>Never has she… </a:t>
            </a:r>
            <a:endParaRPr lang="en-US" altLang="zh-CN" sz="2000" b="1" dirty="0">
              <a:latin typeface="Cambria" panose="02040503050406030204" pitchFamily="18" charset="0"/>
              <a:ea typeface="Cambria" panose="02040503050406030204" pitchFamily="18" charset="0"/>
              <a:cs typeface="Calibri" panose="020F0502020204030204" pitchFamily="34" charset="0"/>
            </a:endParaRPr>
          </a:p>
          <a:p>
            <a:pPr>
              <a:lnSpc>
                <a:spcPct val="100000"/>
              </a:lnSpc>
              <a:spcBef>
                <a:spcPts val="0"/>
              </a:spcBef>
            </a:pPr>
            <a:r>
              <a:rPr lang="en-US" altLang="zh-CN" sz="2400" b="1" dirty="0">
                <a:latin typeface="Cambria" panose="02040503050406030204" pitchFamily="18" charset="0"/>
                <a:ea typeface="微软雅黑" panose="020B0503020204020204" pitchFamily="34" charset="-122"/>
                <a:cs typeface="Calibri" panose="020F0502020204030204" pitchFamily="34" charset="0"/>
              </a:rPr>
              <a:t>3.   </a:t>
            </a:r>
            <a:r>
              <a:rPr lang="zh-CN" altLang="en-US" sz="2400" b="1" dirty="0">
                <a:latin typeface="Cambria" panose="02040503050406030204" pitchFamily="18" charset="0"/>
                <a:ea typeface="微软雅黑" panose="020B0503020204020204" pitchFamily="34" charset="-122"/>
                <a:cs typeface="Calibri" panose="020F0502020204030204" pitchFamily="34" charset="0"/>
              </a:rPr>
              <a:t>强调：</a:t>
            </a:r>
            <a:r>
              <a:rPr lang="en-US" altLang="zh-CN" sz="2000" b="1" dirty="0">
                <a:latin typeface="Cambria" panose="02040503050406030204" pitchFamily="18" charset="0"/>
                <a:ea typeface="Cambria" panose="02040503050406030204" pitchFamily="18" charset="0"/>
                <a:cs typeface="Calibri" panose="020F0502020204030204" pitchFamily="34" charset="0"/>
              </a:rPr>
              <a:t>It is… that…</a:t>
            </a:r>
            <a:endParaRPr lang="en-US" altLang="zh-CN" sz="2000" b="1" dirty="0">
              <a:latin typeface="Cambria" panose="02040503050406030204" pitchFamily="18" charset="0"/>
              <a:ea typeface="Cambria" panose="02040503050406030204" pitchFamily="18" charset="0"/>
              <a:cs typeface="Calibri" panose="020F0502020204030204" pitchFamily="34" charset="0"/>
            </a:endParaRPr>
          </a:p>
        </p:txBody>
      </p:sp>
      <p:sp>
        <p:nvSpPr>
          <p:cNvPr id="9" name="文本框 8"/>
          <p:cNvSpPr txBox="1"/>
          <p:nvPr/>
        </p:nvSpPr>
        <p:spPr>
          <a:xfrm>
            <a:off x="173550" y="2807330"/>
            <a:ext cx="12018450" cy="3165162"/>
          </a:xfrm>
          <a:prstGeom prst="rect">
            <a:avLst/>
          </a:prstGeom>
          <a:noFill/>
        </p:spPr>
        <p:txBody>
          <a:bodyPr wrap="square">
            <a:spAutoFit/>
          </a:bodyPr>
          <a:lstStyle/>
          <a:p>
            <a:pPr marR="0" lvl="0" algn="l" defTabSz="914400" rtl="0" eaLnBrk="1" fontAlgn="auto" latinLnBrk="0" hangingPunct="1">
              <a:lnSpc>
                <a:spcPct val="120000"/>
              </a:lnSpc>
              <a:spcBef>
                <a:spcPts val="0"/>
              </a:spcBef>
              <a:spcAft>
                <a:spcPts val="0"/>
              </a:spcAft>
              <a:buClrTx/>
              <a:buSzTx/>
              <a:defRPr/>
            </a:pPr>
            <a:r>
              <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Possible versions:</a:t>
            </a:r>
            <a:endPar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a:p>
            <a:pPr>
              <a:lnSpc>
                <a:spcPct val="120000"/>
              </a:lnSpc>
              <a:defRPr/>
            </a:pPr>
            <a:r>
              <a:rPr lang="en-US" altLang="zh-CN" sz="2400" b="1" i="1" kern="100" dirty="0">
                <a:solidFill>
                  <a:prstClr val="black"/>
                </a:solidFill>
                <a:latin typeface="+mj-lt"/>
                <a:ea typeface="宋体" panose="02010600030101010101" pitchFamily="2" charset="-122"/>
                <a:cs typeface="Times New Roman" panose="02020603050405020304" pitchFamily="18" charset="0"/>
              </a:rPr>
              <a:t>        Having been coaching for 5 years, not only is </a:t>
            </a:r>
            <a:r>
              <a:rPr lang="en-US" altLang="zh-CN" sz="2400" b="1" i="1" kern="100" dirty="0" err="1">
                <a:solidFill>
                  <a:prstClr val="black"/>
                </a:solidFill>
                <a:latin typeface="+mj-lt"/>
                <a:ea typeface="宋体" panose="02010600030101010101" pitchFamily="2" charset="-122"/>
                <a:cs typeface="Times New Roman" panose="02020603050405020304" pitchFamily="18" charset="0"/>
              </a:rPr>
              <a:t>Ms</a:t>
            </a:r>
            <a:r>
              <a:rPr lang="en-US" altLang="zh-CN" sz="2400" b="1" i="1" kern="100" dirty="0">
                <a:solidFill>
                  <a:prstClr val="black"/>
                </a:solidFill>
                <a:latin typeface="+mj-lt"/>
                <a:ea typeface="宋体" panose="02010600030101010101" pitchFamily="2" charset="-122"/>
                <a:cs typeface="Times New Roman" panose="02020603050405020304" pitchFamily="18" charset="0"/>
              </a:rPr>
              <a:t> Wu equipped with exceptional skills but also </a:t>
            </a:r>
            <a:r>
              <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possesses extensive teaching experience,</a:t>
            </a:r>
            <a:r>
              <a:rPr lang="en-US" altLang="zh-CN" sz="2400" b="1" i="1" kern="100" dirty="0">
                <a:solidFill>
                  <a:prstClr val="black"/>
                </a:solidFill>
                <a:latin typeface="+mj-lt"/>
                <a:ea typeface="宋体" panose="02010600030101010101" pitchFamily="2" charset="-122"/>
                <a:cs typeface="Times New Roman" panose="02020603050405020304" pitchFamily="18" charset="0"/>
              </a:rPr>
              <a:t>  which enables her to provide personalized training plans based on individual’s needs, especially for beginners. Additionally, so patient and easy-going is she that she can deal with any difficulty you meet with and offer your encouragement timely, thus always receiving positive feedback from her previous students. Better yet, her proficiency in English can facilitate a smoother communication with you. </a:t>
            </a:r>
            <a:endParaRPr lang="en-US" altLang="zh-CN" sz="2400" b="1" i="1" kern="100" dirty="0">
              <a:solidFill>
                <a:prstClr val="black"/>
              </a:solidFill>
              <a:latin typeface="+mj-lt"/>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833" y="101903"/>
            <a:ext cx="4135755" cy="923290"/>
            <a:chOff x="685" y="2901"/>
            <a:chExt cx="6513" cy="1454"/>
          </a:xfrm>
        </p:grpSpPr>
        <p:sp>
          <p:nvSpPr>
            <p:cNvPr id="3" name="矩形 2"/>
            <p:cNvSpPr/>
            <p:nvPr/>
          </p:nvSpPr>
          <p:spPr>
            <a:xfrm>
              <a:off x="685" y="2901"/>
              <a:ext cx="3841" cy="1454"/>
            </a:xfrm>
            <a:prstGeom prst="rect">
              <a:avLst/>
            </a:prstGeom>
            <a:noFill/>
            <a:ln>
              <a:noFill/>
            </a:ln>
          </p:spPr>
          <p:txBody>
            <a:bodyPr wrap="none" rtlCol="0" anchor="t">
              <a:spAutoFit/>
            </a:bodyPr>
            <a:lstStyle/>
            <a:p>
              <a:pPr algn="ctr"/>
              <a:r>
                <a:rPr lang="en-US" altLang="zh-CN" sz="5400" b="1" spc="130" dirty="0">
                  <a:solidFill>
                    <a:srgbClr val="DB7997"/>
                  </a:solidFill>
                  <a:effectLst/>
                  <a:uFillTx/>
                  <a:latin typeface="思源宋体 CN SemiBold" panose="02020600000000000000" charset="-122"/>
                  <a:ea typeface="思源宋体 CN SemiBold" panose="02020600000000000000" charset="-122"/>
                </a:rPr>
                <a:t>Para.3</a:t>
              </a:r>
              <a:endParaRPr lang="zh-CN" altLang="en-US" sz="5400" b="1" spc="130" dirty="0">
                <a:solidFill>
                  <a:srgbClr val="DB7997"/>
                </a:solidFill>
                <a:effectLst/>
                <a:uFillTx/>
                <a:latin typeface="思源宋体 CN SemiBold" panose="02020600000000000000" charset="-122"/>
                <a:ea typeface="思源宋体 CN SemiBold" panose="02020600000000000000" charset="-122"/>
              </a:endParaRPr>
            </a:p>
          </p:txBody>
        </p:sp>
        <p:sp>
          <p:nvSpPr>
            <p:cNvPr id="4" name="矩形 3"/>
            <p:cNvSpPr/>
            <p:nvPr/>
          </p:nvSpPr>
          <p:spPr>
            <a:xfrm>
              <a:off x="4352" y="3464"/>
              <a:ext cx="2846" cy="727"/>
            </a:xfrm>
            <a:prstGeom prst="rect">
              <a:avLst/>
            </a:prstGeom>
            <a:noFill/>
            <a:ln>
              <a:noFill/>
            </a:ln>
          </p:spPr>
          <p:txBody>
            <a:bodyPr wrap="none" rtlCol="0" anchor="t">
              <a:spAutoFit/>
            </a:bodyPr>
            <a:lstStyle/>
            <a:p>
              <a:pPr algn="ctr"/>
              <a:r>
                <a:rPr lang="zh-CN" altLang="en-US" sz="2400" b="1" spc="130" dirty="0">
                  <a:solidFill>
                    <a:schemeClr val="tx1">
                      <a:lumMod val="65000"/>
                      <a:lumOff val="35000"/>
                    </a:schemeClr>
                  </a:solidFill>
                  <a:effectLst/>
                  <a:uFillTx/>
                  <a:latin typeface="+mj-ea"/>
                  <a:ea typeface="+mj-ea"/>
                </a:rPr>
                <a:t>希望与祝愿</a:t>
              </a:r>
              <a:endParaRPr lang="zh-CN" altLang="en-US" sz="2400" b="1" spc="130" dirty="0">
                <a:solidFill>
                  <a:srgbClr val="C00000"/>
                </a:solidFill>
                <a:effectLst/>
                <a:uFillTx/>
                <a:latin typeface="+mj-ea"/>
                <a:ea typeface="+mj-ea"/>
              </a:endParaRPr>
            </a:p>
          </p:txBody>
        </p:sp>
      </p:grpSp>
      <p:sp>
        <p:nvSpPr>
          <p:cNvPr id="5" name="矩形 4"/>
          <p:cNvSpPr/>
          <p:nvPr/>
        </p:nvSpPr>
        <p:spPr>
          <a:xfrm flipV="1">
            <a:off x="267069" y="989680"/>
            <a:ext cx="10993215" cy="1268328"/>
          </a:xfrm>
          <a:prstGeom prst="rect">
            <a:avLst/>
          </a:prstGeom>
          <a:noFill/>
          <a:ln>
            <a:solidFill>
              <a:srgbClr val="DB7997"/>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幼圆" panose="02010509060101010101" pitchFamily="49" charset="-122"/>
            </a:endParaRPr>
          </a:p>
        </p:txBody>
      </p:sp>
      <p:sp>
        <p:nvSpPr>
          <p:cNvPr id="6" name="标题 1"/>
          <p:cNvSpPr txBox="1"/>
          <p:nvPr/>
        </p:nvSpPr>
        <p:spPr>
          <a:xfrm>
            <a:off x="267069" y="989681"/>
            <a:ext cx="10736903" cy="8334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2400" b="1" dirty="0">
                <a:latin typeface="Cambria" panose="02040503050406030204" pitchFamily="18" charset="0"/>
                <a:ea typeface="微软雅黑" panose="020B0503020204020204" pitchFamily="34" charset="-122"/>
                <a:cs typeface="Calibri" panose="020F0502020204030204" pitchFamily="34" charset="0"/>
              </a:rPr>
              <a:t>常见要点：</a:t>
            </a:r>
            <a:endParaRPr lang="en-US" altLang="zh-CN" sz="2400" b="1" dirty="0">
              <a:latin typeface="Cambria" panose="02040503050406030204" pitchFamily="18" charset="0"/>
              <a:ea typeface="Cambria" panose="02040503050406030204" pitchFamily="18" charset="0"/>
              <a:cs typeface="Calibri" panose="020F0502020204030204" pitchFamily="34" charset="0"/>
            </a:endParaRPr>
          </a:p>
          <a:p>
            <a:pPr marL="457200" indent="-457200">
              <a:lnSpc>
                <a:spcPct val="100000"/>
              </a:lnSpc>
              <a:spcBef>
                <a:spcPts val="0"/>
              </a:spcBef>
              <a:buAutoNum type="arabicPeriod"/>
            </a:pPr>
            <a:r>
              <a:rPr lang="zh-CN" altLang="en-US" sz="2400" b="1" dirty="0">
                <a:latin typeface="Cambria" panose="02040503050406030204" pitchFamily="18" charset="0"/>
                <a:ea typeface="微软雅黑" panose="020B0503020204020204" pitchFamily="34" charset="-122"/>
                <a:cs typeface="Calibri" panose="020F0502020204030204" pitchFamily="34" charset="0"/>
              </a:rPr>
              <a:t>愿意提供进一步的帮助：提供联系方式、训练细节等，提供训练场地和陪练</a:t>
            </a:r>
            <a:endParaRPr lang="en-US" altLang="zh-CN" sz="2400" b="1" dirty="0">
              <a:latin typeface="Cambria" panose="02040503050406030204" pitchFamily="18" charset="0"/>
              <a:ea typeface="微软雅黑" panose="020B0503020204020204" pitchFamily="34" charset="-122"/>
              <a:cs typeface="Calibri" panose="020F0502020204030204" pitchFamily="34" charset="0"/>
            </a:endParaRPr>
          </a:p>
          <a:p>
            <a:pPr marL="457200" indent="-457200">
              <a:lnSpc>
                <a:spcPct val="100000"/>
              </a:lnSpc>
              <a:spcBef>
                <a:spcPts val="0"/>
              </a:spcBef>
              <a:buAutoNum type="arabicPeriod"/>
            </a:pPr>
            <a:r>
              <a:rPr lang="zh-CN" altLang="en-US" sz="2400" b="1" dirty="0">
                <a:latin typeface="Cambria" panose="02040503050406030204" pitchFamily="18" charset="0"/>
                <a:ea typeface="微软雅黑" panose="020B0503020204020204" pitchFamily="34" charset="-122"/>
                <a:cs typeface="Calibri" panose="020F0502020204030204" pitchFamily="34" charset="0"/>
              </a:rPr>
              <a:t>给予对方希望和祝愿：鼓励并期待取得进步</a:t>
            </a:r>
            <a:endParaRPr lang="en-US" altLang="zh-CN" sz="2000" b="1" dirty="0">
              <a:latin typeface="Cambria" panose="02040503050406030204" pitchFamily="18" charset="0"/>
              <a:ea typeface="Cambria" panose="02040503050406030204" pitchFamily="18" charset="0"/>
              <a:cs typeface="Calibri" panose="020F0502020204030204" pitchFamily="34" charset="0"/>
            </a:endParaRPr>
          </a:p>
        </p:txBody>
      </p:sp>
      <p:sp>
        <p:nvSpPr>
          <p:cNvPr id="7" name="文本框 6"/>
          <p:cNvSpPr txBox="1"/>
          <p:nvPr/>
        </p:nvSpPr>
        <p:spPr>
          <a:xfrm>
            <a:off x="173550" y="2807330"/>
            <a:ext cx="12018450" cy="2278765"/>
          </a:xfrm>
          <a:prstGeom prst="rect">
            <a:avLst/>
          </a:prstGeom>
          <a:noFill/>
        </p:spPr>
        <p:txBody>
          <a:bodyPr wrap="square">
            <a:spAutoFit/>
          </a:bodyPr>
          <a:lstStyle/>
          <a:p>
            <a:pPr marR="0" lvl="0" algn="l" defTabSz="914400" rtl="0" eaLnBrk="1" fontAlgn="auto" latinLnBrk="0" hangingPunct="1">
              <a:lnSpc>
                <a:spcPct val="120000"/>
              </a:lnSpc>
              <a:spcBef>
                <a:spcPts val="0"/>
              </a:spcBef>
              <a:spcAft>
                <a:spcPts val="0"/>
              </a:spcAft>
              <a:buClrTx/>
              <a:buSzTx/>
              <a:defRPr/>
            </a:pPr>
            <a:r>
              <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Possible versions:</a:t>
            </a:r>
            <a:endPar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a:p>
            <a:pPr marL="457200" indent="-457200">
              <a:lnSpc>
                <a:spcPct val="120000"/>
              </a:lnSpc>
              <a:buAutoNum type="arabicPeriod"/>
              <a:defRPr/>
            </a:pPr>
            <a:r>
              <a:rPr lang="en-US" altLang="zh-CN" sz="2400" b="1" i="1" kern="100" dirty="0">
                <a:solidFill>
                  <a:prstClr val="black"/>
                </a:solidFill>
                <a:latin typeface="+mj-lt"/>
                <a:ea typeface="宋体" panose="02010600030101010101" pitchFamily="2" charset="-122"/>
                <a:cs typeface="Times New Roman" panose="02020603050405020304" pitchFamily="18" charset="0"/>
              </a:rPr>
              <a:t>I’m</a:t>
            </a:r>
            <a:r>
              <a:rPr lang="zh-CN" altLang="en-US" sz="2400" b="1" i="1" kern="100" dirty="0">
                <a:solidFill>
                  <a:prstClr val="black"/>
                </a:solidFill>
                <a:latin typeface="+mj-lt"/>
                <a:ea typeface="宋体" panose="02010600030101010101" pitchFamily="2" charset="-122"/>
                <a:cs typeface="Times New Roman" panose="02020603050405020304" pitchFamily="18" charset="0"/>
              </a:rPr>
              <a:t> </a:t>
            </a:r>
            <a:r>
              <a:rPr lang="en-US" altLang="zh-CN" sz="2400" b="1" i="1" kern="100" dirty="0">
                <a:solidFill>
                  <a:prstClr val="black"/>
                </a:solidFill>
                <a:latin typeface="+mj-lt"/>
                <a:ea typeface="宋体" panose="02010600030101010101" pitchFamily="2" charset="-122"/>
                <a:cs typeface="Times New Roman" panose="02020603050405020304" pitchFamily="18" charset="0"/>
              </a:rPr>
              <a:t>convinced that, with </a:t>
            </a:r>
            <a:r>
              <a:rPr lang="en-US" altLang="zh-CN" sz="2400" b="1" i="1" kern="100" dirty="0" err="1">
                <a:solidFill>
                  <a:prstClr val="black"/>
                </a:solidFill>
                <a:latin typeface="+mj-lt"/>
                <a:ea typeface="宋体" panose="02010600030101010101" pitchFamily="2" charset="-122"/>
                <a:cs typeface="Times New Roman" panose="02020603050405020304" pitchFamily="18" charset="0"/>
              </a:rPr>
              <a:t>Ms</a:t>
            </a:r>
            <a:r>
              <a:rPr lang="en-US" altLang="zh-CN" sz="2400" b="1" i="1" kern="100" dirty="0">
                <a:solidFill>
                  <a:prstClr val="black"/>
                </a:solidFill>
                <a:latin typeface="+mj-lt"/>
                <a:ea typeface="宋体" panose="02010600030101010101" pitchFamily="2" charset="-122"/>
                <a:cs typeface="Times New Roman" panose="02020603050405020304" pitchFamily="18" charset="0"/>
              </a:rPr>
              <a:t> Wu’s guidance and your own determination, you will achieve remarkable progress in no time. If you have any questions, feel free to let me know.</a:t>
            </a:r>
            <a:endParaRPr lang="en-US" altLang="zh-CN" sz="2400" b="1" i="1" kern="100" dirty="0">
              <a:solidFill>
                <a:prstClr val="black"/>
              </a:solidFill>
              <a:latin typeface="+mj-lt"/>
              <a:ea typeface="宋体" panose="02010600030101010101" pitchFamily="2" charset="-122"/>
              <a:cs typeface="Times New Roman" panose="02020603050405020304" pitchFamily="18" charset="0"/>
            </a:endParaRPr>
          </a:p>
          <a:p>
            <a:pPr marL="457200" indent="-457200">
              <a:lnSpc>
                <a:spcPct val="120000"/>
              </a:lnSpc>
              <a:buAutoNum type="arabicPeriod"/>
              <a:defRPr/>
            </a:pPr>
            <a:r>
              <a:rPr lang="en-US" altLang="zh-CN" sz="2400" b="1" i="1" kern="100" dirty="0">
                <a:solidFill>
                  <a:prstClr val="black"/>
                </a:solidFill>
                <a:latin typeface="+mj-lt"/>
                <a:ea typeface="宋体" panose="02010600030101010101" pitchFamily="2" charset="-122"/>
                <a:cs typeface="Times New Roman" panose="02020603050405020304" pitchFamily="18" charset="0"/>
              </a:rPr>
              <a:t>Never hesitate to contact me if you want more details. Looking forward to your swift acquisition of table tennis skills.</a:t>
            </a:r>
            <a:endParaRPr lang="en-US" altLang="zh-CN" sz="2400" b="1" i="1" kern="100" dirty="0">
              <a:solidFill>
                <a:prstClr val="black"/>
              </a:solidFill>
              <a:latin typeface="+mj-lt"/>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415" y="242003"/>
            <a:ext cx="2098010" cy="646331"/>
          </a:xfrm>
          <a:prstGeom prst="rect">
            <a:avLst/>
          </a:prstGeom>
          <a:noFill/>
          <a:ln>
            <a:no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b="1" spc="130" dirty="0">
                <a:solidFill>
                  <a:srgbClr val="DB7997"/>
                </a:solidFill>
                <a:latin typeface="思源宋体 CN SemiBold" panose="02020600000000000000" charset="-122"/>
                <a:ea typeface="思源宋体 CN SemiBold" panose="02020600000000000000" charset="-122"/>
              </a:rPr>
              <a:t>下水作文</a:t>
            </a:r>
            <a:endParaRPr kumimoji="0" lang="zh-CN" altLang="en-US" sz="3600" b="1" i="0" u="none" strike="noStrike" kern="1200" cap="none" spc="130" normalizeH="0" baseline="0" noProof="0" dirty="0">
              <a:ln>
                <a:noFill/>
              </a:ln>
              <a:solidFill>
                <a:srgbClr val="DB7997"/>
              </a:solidFill>
              <a:effectLst/>
              <a:uLnTx/>
              <a:uFillTx/>
              <a:latin typeface="思源宋体 CN SemiBold" panose="02020600000000000000" charset="-122"/>
              <a:ea typeface="思源宋体 CN SemiBold" panose="02020600000000000000" charset="-122"/>
              <a:cs typeface="+mn-cs"/>
            </a:endParaRPr>
          </a:p>
        </p:txBody>
      </p:sp>
      <p:sp>
        <p:nvSpPr>
          <p:cNvPr id="4" name="文本框 3"/>
          <p:cNvSpPr txBox="1"/>
          <p:nvPr/>
        </p:nvSpPr>
        <p:spPr>
          <a:xfrm>
            <a:off x="173390" y="888334"/>
            <a:ext cx="8722165" cy="6020110"/>
          </a:xfrm>
          <a:prstGeom prst="rect">
            <a:avLst/>
          </a:prstGeom>
          <a:noFill/>
        </p:spPr>
        <p:txBody>
          <a:bodyPr wrap="square">
            <a:spAutoFit/>
          </a:bodyPr>
          <a:lstStyle/>
          <a:p>
            <a:pPr algn="l">
              <a:lnSpc>
                <a:spcPct val="120000"/>
              </a:lnSpc>
            </a:pPr>
            <a:r>
              <a:rPr lang="en-US" altLang="zh-CN" kern="100" dirty="0">
                <a:effectLst/>
                <a:latin typeface="Times New Roman" panose="02020603050405020304" pitchFamily="18" charset="0"/>
                <a:ea typeface="+mj-ea"/>
                <a:cs typeface="Times New Roman" panose="02020603050405020304" pitchFamily="18" charset="0"/>
              </a:rPr>
              <a:t>Dear Beth, </a:t>
            </a:r>
            <a:endParaRPr lang="zh-CN" altLang="zh-CN" kern="100" dirty="0">
              <a:effectLst/>
              <a:latin typeface="Times New Roman" panose="02020603050405020304" pitchFamily="18" charset="0"/>
              <a:ea typeface="+mj-ea"/>
              <a:cs typeface="Times New Roman" panose="02020603050405020304" pitchFamily="18" charset="0"/>
            </a:endParaRPr>
          </a:p>
          <a:p>
            <a:pPr indent="266700" algn="just">
              <a:lnSpc>
                <a:spcPct val="120000"/>
              </a:lnSpc>
            </a:pPr>
            <a:r>
              <a:rPr lang="en-US" altLang="zh-CN" kern="100" dirty="0">
                <a:effectLst/>
                <a:latin typeface="Times New Roman" panose="02020603050405020304" pitchFamily="18" charset="0"/>
                <a:ea typeface="+mj-ea"/>
                <a:cs typeface="Times New Roman" panose="02020603050405020304" pitchFamily="18" charset="0"/>
              </a:rPr>
              <a:t>Glad to know that you want to learn to play table tennis. </a:t>
            </a:r>
            <a:r>
              <a:rPr kumimoji="0" lang="en-US" altLang="zh-CN" b="1" i="1" u="none" strike="noStrike" kern="100" cap="none" spc="0" normalizeH="0" baseline="0" noProof="0" dirty="0">
                <a:ln>
                  <a:noFill/>
                </a:ln>
                <a:solidFill>
                  <a:srgbClr val="FF0000"/>
                </a:solidFill>
                <a:effectLst/>
                <a:uLnTx/>
                <a:uFillTx/>
                <a:latin typeface="+mj-lt"/>
                <a:ea typeface="宋体" panose="02010600030101010101" pitchFamily="2" charset="-122"/>
                <a:cs typeface="Times New Roman" panose="02020603050405020304" pitchFamily="18" charset="0"/>
              </a:rPr>
              <a:t>I wholeheartedly support your </a:t>
            </a:r>
            <a:r>
              <a:rPr lang="en-US" altLang="zh-CN" b="1" i="1" kern="100" dirty="0">
                <a:solidFill>
                  <a:srgbClr val="FF0000"/>
                </a:solidFill>
                <a:latin typeface="+mj-lt"/>
                <a:ea typeface="宋体" panose="02010600030101010101" pitchFamily="2" charset="-122"/>
                <a:cs typeface="Times New Roman" panose="02020603050405020304" pitchFamily="18" charset="0"/>
              </a:rPr>
              <a:t>decision and </a:t>
            </a:r>
            <a:r>
              <a:rPr kumimoji="0" lang="en-US" altLang="zh-CN" b="1" i="1" u="none" strike="noStrike" kern="100" cap="none" spc="0" normalizeH="0" baseline="0" noProof="0" dirty="0">
                <a:ln>
                  <a:noFill/>
                </a:ln>
                <a:solidFill>
                  <a:srgbClr val="FF0000"/>
                </a:solidFill>
                <a:effectLst/>
                <a:uLnTx/>
                <a:uFillTx/>
                <a:latin typeface="+mj-lt"/>
                <a:ea typeface="宋体" panose="02010600030101010101" pitchFamily="2" charset="-122"/>
                <a:cs typeface="Times New Roman" panose="02020603050405020304" pitchFamily="18" charset="0"/>
              </a:rPr>
              <a:t>firmly believe you will find great pleasure in it</a:t>
            </a:r>
            <a:r>
              <a:rPr kumimoji="0" lang="en-US" altLang="zh-CN"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 </a:t>
            </a:r>
            <a:r>
              <a:rPr kumimoji="0" lang="en-US" altLang="zh-CN" b="1" i="1" u="none" strike="noStrike" kern="100" cap="none" spc="0" normalizeH="0" baseline="0" noProof="0" dirty="0">
                <a:ln>
                  <a:noFill/>
                </a:ln>
                <a:solidFill>
                  <a:prstClr val="black"/>
                </a:solidFill>
                <a:effectLst/>
                <a:highlight>
                  <a:srgbClr val="FFFF00"/>
                </a:highlight>
                <a:uLnTx/>
                <a:uFillTx/>
                <a:latin typeface="+mj-lt"/>
                <a:ea typeface="宋体" panose="02010600030101010101" pitchFamily="2" charset="-122"/>
                <a:cs typeface="Times New Roman" panose="02020603050405020304" pitchFamily="18" charset="0"/>
              </a:rPr>
              <a:t>which</a:t>
            </a:r>
            <a:r>
              <a:rPr kumimoji="0" lang="en-US" altLang="zh-CN"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 could</a:t>
            </a:r>
            <a:r>
              <a:rPr lang="en-US" altLang="zh-CN" b="1" i="1" kern="100" dirty="0">
                <a:solidFill>
                  <a:prstClr val="black"/>
                </a:solidFill>
                <a:latin typeface="+mj-lt"/>
                <a:ea typeface="宋体" panose="02010600030101010101" pitchFamily="2" charset="-122"/>
                <a:cs typeface="Times New Roman" panose="02020603050405020304" pitchFamily="18" charset="0"/>
              </a:rPr>
              <a:t> enhance your physical strength and relieve your academic pressure.</a:t>
            </a:r>
            <a:endParaRPr lang="en-US" altLang="zh-CN" b="1" i="1" kern="100" dirty="0">
              <a:solidFill>
                <a:prstClr val="black"/>
              </a:solidFill>
              <a:latin typeface="+mj-lt"/>
              <a:ea typeface="宋体" panose="02010600030101010101" pitchFamily="2" charset="-122"/>
              <a:cs typeface="Times New Roman" panose="02020603050405020304" pitchFamily="18" charset="0"/>
            </a:endParaRPr>
          </a:p>
          <a:p>
            <a:pPr indent="266700" algn="just">
              <a:lnSpc>
                <a:spcPct val="120000"/>
              </a:lnSpc>
            </a:pPr>
            <a:r>
              <a:rPr lang="en-US" altLang="zh-CN" b="1" i="1" kern="100" dirty="0">
                <a:solidFill>
                  <a:prstClr val="black"/>
                </a:solidFill>
                <a:latin typeface="+mj-lt"/>
                <a:ea typeface="宋体" panose="02010600030101010101" pitchFamily="2" charset="-122"/>
                <a:cs typeface="Times New Roman" panose="02020603050405020304" pitchFamily="18" charset="0"/>
              </a:rPr>
              <a:t>Aiming to enable you to master the skills of table tennis with greater speed and efficiency, I highly recommend </a:t>
            </a:r>
            <a:r>
              <a:rPr lang="en-US" altLang="zh-CN" b="1" i="1" kern="100" dirty="0" err="1">
                <a:solidFill>
                  <a:prstClr val="black"/>
                </a:solidFill>
                <a:latin typeface="+mj-lt"/>
                <a:ea typeface="宋体" panose="02010600030101010101" pitchFamily="2" charset="-122"/>
                <a:cs typeface="Times New Roman" panose="02020603050405020304" pitchFamily="18" charset="0"/>
              </a:rPr>
              <a:t>Ms</a:t>
            </a:r>
            <a:r>
              <a:rPr lang="en-US" altLang="zh-CN" b="1" i="1" kern="100" dirty="0">
                <a:solidFill>
                  <a:prstClr val="black"/>
                </a:solidFill>
                <a:latin typeface="+mj-lt"/>
                <a:ea typeface="宋体" panose="02010600030101010101" pitchFamily="2" charset="-122"/>
                <a:cs typeface="Times New Roman" panose="02020603050405020304" pitchFamily="18" charset="0"/>
              </a:rPr>
              <a:t> Wu, to you, </a:t>
            </a:r>
            <a:r>
              <a:rPr lang="en-US" altLang="zh-CN" b="1" i="1" kern="100" dirty="0">
                <a:solidFill>
                  <a:prstClr val="black"/>
                </a:solidFill>
                <a:highlight>
                  <a:srgbClr val="FFFF00"/>
                </a:highlight>
                <a:latin typeface="+mj-lt"/>
                <a:ea typeface="宋体" panose="02010600030101010101" pitchFamily="2" charset="-122"/>
                <a:cs typeface="Times New Roman" panose="02020603050405020304" pitchFamily="18" charset="0"/>
              </a:rPr>
              <a:t>who</a:t>
            </a:r>
            <a:r>
              <a:rPr lang="en-US" altLang="zh-CN" b="1" i="1" kern="100" dirty="0">
                <a:solidFill>
                  <a:prstClr val="black"/>
                </a:solidFill>
                <a:latin typeface="+mj-lt"/>
                <a:ea typeface="宋体" panose="02010600030101010101" pitchFamily="2" charset="-122"/>
                <a:cs typeface="Times New Roman" panose="02020603050405020304" pitchFamily="18" charset="0"/>
              </a:rPr>
              <a:t>, from my perspective, stands out as the best choice for the beginners like you. </a:t>
            </a:r>
            <a:r>
              <a:rPr lang="en-US" altLang="zh-CN" b="1" i="1" kern="100" dirty="0">
                <a:solidFill>
                  <a:srgbClr val="0070C0"/>
                </a:solidFill>
                <a:latin typeface="+mj-lt"/>
                <a:ea typeface="宋体" panose="02010600030101010101" pitchFamily="2" charset="-122"/>
                <a:cs typeface="Times New Roman" panose="02020603050405020304" pitchFamily="18" charset="0"/>
              </a:rPr>
              <a:t>Having been coaching for 5 years</a:t>
            </a:r>
            <a:r>
              <a:rPr lang="en-US" altLang="zh-CN" b="1" i="1" kern="100" dirty="0">
                <a:solidFill>
                  <a:prstClr val="black"/>
                </a:solidFill>
                <a:latin typeface="+mj-lt"/>
                <a:ea typeface="宋体" panose="02010600030101010101" pitchFamily="2" charset="-122"/>
                <a:cs typeface="Times New Roman" panose="02020603050405020304" pitchFamily="18" charset="0"/>
              </a:rPr>
              <a:t>, </a:t>
            </a:r>
            <a:r>
              <a:rPr lang="en-US" altLang="zh-CN" b="1" i="1" kern="100" dirty="0">
                <a:solidFill>
                  <a:prstClr val="black"/>
                </a:solidFill>
                <a:highlight>
                  <a:srgbClr val="FFFF00"/>
                </a:highlight>
                <a:latin typeface="+mj-lt"/>
                <a:ea typeface="宋体" panose="02010600030101010101" pitchFamily="2" charset="-122"/>
                <a:cs typeface="Times New Roman" panose="02020603050405020304" pitchFamily="18" charset="0"/>
              </a:rPr>
              <a:t>not only</a:t>
            </a:r>
            <a:r>
              <a:rPr lang="en-US" altLang="zh-CN" b="1" i="1" kern="100" dirty="0">
                <a:solidFill>
                  <a:prstClr val="black"/>
                </a:solidFill>
                <a:latin typeface="+mj-lt"/>
                <a:ea typeface="宋体" panose="02010600030101010101" pitchFamily="2" charset="-122"/>
                <a:cs typeface="Times New Roman" panose="02020603050405020304" pitchFamily="18" charset="0"/>
              </a:rPr>
              <a:t> </a:t>
            </a:r>
            <a:r>
              <a:rPr lang="en-US" altLang="zh-CN" b="1" i="1" kern="100" dirty="0">
                <a:solidFill>
                  <a:srgbClr val="FF0000"/>
                </a:solidFill>
                <a:latin typeface="+mj-lt"/>
                <a:ea typeface="宋体" panose="02010600030101010101" pitchFamily="2" charset="-122"/>
                <a:cs typeface="Times New Roman" panose="02020603050405020304" pitchFamily="18" charset="0"/>
              </a:rPr>
              <a:t>is </a:t>
            </a:r>
            <a:r>
              <a:rPr lang="en-US" altLang="zh-CN" b="1" i="1" kern="100" dirty="0" err="1">
                <a:solidFill>
                  <a:prstClr val="black"/>
                </a:solidFill>
                <a:latin typeface="+mj-lt"/>
                <a:ea typeface="宋体" panose="02010600030101010101" pitchFamily="2" charset="-122"/>
                <a:cs typeface="Times New Roman" panose="02020603050405020304" pitchFamily="18" charset="0"/>
              </a:rPr>
              <a:t>Ms</a:t>
            </a:r>
            <a:r>
              <a:rPr lang="en-US" altLang="zh-CN" b="1" i="1" kern="100" dirty="0">
                <a:solidFill>
                  <a:prstClr val="black"/>
                </a:solidFill>
                <a:latin typeface="+mj-lt"/>
                <a:ea typeface="宋体" panose="02010600030101010101" pitchFamily="2" charset="-122"/>
                <a:cs typeface="Times New Roman" panose="02020603050405020304" pitchFamily="18" charset="0"/>
              </a:rPr>
              <a:t> Wu </a:t>
            </a:r>
            <a:r>
              <a:rPr lang="en-US" altLang="zh-CN" b="1" i="1" kern="100" dirty="0">
                <a:solidFill>
                  <a:srgbClr val="FF0000"/>
                </a:solidFill>
                <a:latin typeface="+mj-lt"/>
                <a:ea typeface="宋体" panose="02010600030101010101" pitchFamily="2" charset="-122"/>
                <a:cs typeface="Times New Roman" panose="02020603050405020304" pitchFamily="18" charset="0"/>
              </a:rPr>
              <a:t>equipped with exceptional skills </a:t>
            </a:r>
            <a:r>
              <a:rPr lang="en-US" altLang="zh-CN" b="1" i="1" kern="100" dirty="0">
                <a:solidFill>
                  <a:prstClr val="black"/>
                </a:solidFill>
                <a:highlight>
                  <a:srgbClr val="FFFF00"/>
                </a:highlight>
                <a:latin typeface="+mj-lt"/>
                <a:ea typeface="宋体" panose="02010600030101010101" pitchFamily="2" charset="-122"/>
                <a:cs typeface="Times New Roman" panose="02020603050405020304" pitchFamily="18" charset="0"/>
              </a:rPr>
              <a:t>but also</a:t>
            </a:r>
            <a:r>
              <a:rPr lang="en-US" altLang="zh-CN" b="1" i="1" kern="100" dirty="0">
                <a:solidFill>
                  <a:prstClr val="black"/>
                </a:solidFill>
                <a:latin typeface="+mj-lt"/>
                <a:ea typeface="宋体" panose="02010600030101010101" pitchFamily="2" charset="-122"/>
                <a:cs typeface="Times New Roman" panose="02020603050405020304" pitchFamily="18" charset="0"/>
              </a:rPr>
              <a:t> </a:t>
            </a:r>
            <a:r>
              <a:rPr kumimoji="0" lang="en-US" altLang="zh-CN" b="1" i="1" u="none" strike="noStrike" kern="100" cap="none" spc="0" normalizeH="0" baseline="0" noProof="0" dirty="0">
                <a:ln>
                  <a:noFill/>
                </a:ln>
                <a:solidFill>
                  <a:srgbClr val="FF0000"/>
                </a:solidFill>
                <a:effectLst/>
                <a:uLnTx/>
                <a:uFillTx/>
                <a:latin typeface="+mj-lt"/>
                <a:ea typeface="宋体" panose="02010600030101010101" pitchFamily="2" charset="-122"/>
                <a:cs typeface="Times New Roman" panose="02020603050405020304" pitchFamily="18" charset="0"/>
              </a:rPr>
              <a:t>possesses extensive teaching experience</a:t>
            </a:r>
            <a:r>
              <a:rPr kumimoji="0" lang="en-US" altLang="zh-CN"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a:t>
            </a:r>
            <a:r>
              <a:rPr lang="en-US" altLang="zh-CN" b="1" i="1" kern="100" dirty="0">
                <a:solidFill>
                  <a:prstClr val="black"/>
                </a:solidFill>
                <a:latin typeface="+mj-lt"/>
                <a:ea typeface="宋体" panose="02010600030101010101" pitchFamily="2" charset="-122"/>
                <a:cs typeface="Times New Roman" panose="02020603050405020304" pitchFamily="18" charset="0"/>
              </a:rPr>
              <a:t>  which enables her to </a:t>
            </a:r>
            <a:r>
              <a:rPr lang="en-US" altLang="zh-CN" b="1" i="1" kern="100" dirty="0">
                <a:solidFill>
                  <a:srgbClr val="0070C0"/>
                </a:solidFill>
                <a:latin typeface="+mj-lt"/>
                <a:ea typeface="宋体" panose="02010600030101010101" pitchFamily="2" charset="-122"/>
                <a:cs typeface="Times New Roman" panose="02020603050405020304" pitchFamily="18" charset="0"/>
              </a:rPr>
              <a:t>provide personalized training plans based on individual’s needs</a:t>
            </a:r>
            <a:r>
              <a:rPr lang="en-US" altLang="zh-CN" b="1" i="1" kern="100" dirty="0">
                <a:solidFill>
                  <a:prstClr val="black"/>
                </a:solidFill>
                <a:latin typeface="+mj-lt"/>
                <a:ea typeface="宋体" panose="02010600030101010101" pitchFamily="2" charset="-122"/>
                <a:cs typeface="Times New Roman" panose="02020603050405020304" pitchFamily="18" charset="0"/>
              </a:rPr>
              <a:t>, </a:t>
            </a:r>
            <a:r>
              <a:rPr lang="en-US" altLang="zh-CN" b="1" i="1" kern="100" dirty="0">
                <a:solidFill>
                  <a:srgbClr val="0070C0"/>
                </a:solidFill>
                <a:latin typeface="+mj-lt"/>
                <a:ea typeface="宋体" panose="02010600030101010101" pitchFamily="2" charset="-122"/>
                <a:cs typeface="Times New Roman" panose="02020603050405020304" pitchFamily="18" charset="0"/>
              </a:rPr>
              <a:t>especially for beginners</a:t>
            </a:r>
            <a:r>
              <a:rPr lang="en-US" altLang="zh-CN" b="1" i="1" kern="100" dirty="0">
                <a:solidFill>
                  <a:prstClr val="black"/>
                </a:solidFill>
                <a:latin typeface="+mj-lt"/>
                <a:ea typeface="宋体" panose="02010600030101010101" pitchFamily="2" charset="-122"/>
                <a:cs typeface="Times New Roman" panose="02020603050405020304" pitchFamily="18" charset="0"/>
              </a:rPr>
              <a:t>. </a:t>
            </a:r>
            <a:r>
              <a:rPr lang="en-US" altLang="zh-CN" b="1" i="1" kern="100" dirty="0">
                <a:solidFill>
                  <a:prstClr val="black"/>
                </a:solidFill>
                <a:highlight>
                  <a:srgbClr val="00FF00"/>
                </a:highlight>
                <a:latin typeface="+mj-lt"/>
                <a:ea typeface="宋体" panose="02010600030101010101" pitchFamily="2" charset="-122"/>
                <a:cs typeface="Times New Roman" panose="02020603050405020304" pitchFamily="18" charset="0"/>
              </a:rPr>
              <a:t>Additionally</a:t>
            </a:r>
            <a:r>
              <a:rPr lang="en-US" altLang="zh-CN" b="1" i="1" kern="100" dirty="0">
                <a:solidFill>
                  <a:prstClr val="black"/>
                </a:solidFill>
                <a:latin typeface="+mj-lt"/>
                <a:ea typeface="宋体" panose="02010600030101010101" pitchFamily="2" charset="-122"/>
                <a:cs typeface="Times New Roman" panose="02020603050405020304" pitchFamily="18" charset="0"/>
              </a:rPr>
              <a:t>, </a:t>
            </a:r>
            <a:r>
              <a:rPr lang="en-US" altLang="zh-CN" b="1" i="1" kern="100" dirty="0">
                <a:solidFill>
                  <a:prstClr val="black"/>
                </a:solidFill>
                <a:highlight>
                  <a:srgbClr val="FFFF00"/>
                </a:highlight>
                <a:latin typeface="+mj-lt"/>
                <a:ea typeface="宋体" panose="02010600030101010101" pitchFamily="2" charset="-122"/>
                <a:cs typeface="Times New Roman" panose="02020603050405020304" pitchFamily="18" charset="0"/>
              </a:rPr>
              <a:t>so</a:t>
            </a:r>
            <a:r>
              <a:rPr lang="en-US" altLang="zh-CN" b="1" i="1" kern="100" dirty="0">
                <a:solidFill>
                  <a:prstClr val="black"/>
                </a:solidFill>
                <a:latin typeface="+mj-lt"/>
                <a:ea typeface="宋体" panose="02010600030101010101" pitchFamily="2" charset="-122"/>
                <a:cs typeface="Times New Roman" panose="02020603050405020304" pitchFamily="18" charset="0"/>
              </a:rPr>
              <a:t> </a:t>
            </a:r>
            <a:r>
              <a:rPr lang="en-US" altLang="zh-CN" b="1" i="1" kern="100" dirty="0">
                <a:solidFill>
                  <a:srgbClr val="FF0000"/>
                </a:solidFill>
                <a:latin typeface="+mj-lt"/>
                <a:ea typeface="宋体" panose="02010600030101010101" pitchFamily="2" charset="-122"/>
                <a:cs typeface="Times New Roman" panose="02020603050405020304" pitchFamily="18" charset="0"/>
              </a:rPr>
              <a:t>patient and easy-going </a:t>
            </a:r>
            <a:r>
              <a:rPr lang="en-US" altLang="zh-CN" b="1" i="1" kern="100" dirty="0">
                <a:solidFill>
                  <a:prstClr val="black"/>
                </a:solidFill>
                <a:latin typeface="+mj-lt"/>
                <a:ea typeface="宋体" panose="02010600030101010101" pitchFamily="2" charset="-122"/>
                <a:cs typeface="Times New Roman" panose="02020603050405020304" pitchFamily="18" charset="0"/>
              </a:rPr>
              <a:t>is she </a:t>
            </a:r>
            <a:r>
              <a:rPr lang="en-US" altLang="zh-CN" b="1" i="1" kern="100" dirty="0">
                <a:solidFill>
                  <a:prstClr val="black"/>
                </a:solidFill>
                <a:highlight>
                  <a:srgbClr val="FFFF00"/>
                </a:highlight>
                <a:latin typeface="+mj-lt"/>
                <a:ea typeface="宋体" panose="02010600030101010101" pitchFamily="2" charset="-122"/>
                <a:cs typeface="Times New Roman" panose="02020603050405020304" pitchFamily="18" charset="0"/>
              </a:rPr>
              <a:t>that</a:t>
            </a:r>
            <a:r>
              <a:rPr lang="en-US" altLang="zh-CN" b="1" i="1" kern="100" dirty="0">
                <a:solidFill>
                  <a:prstClr val="black"/>
                </a:solidFill>
                <a:latin typeface="+mj-lt"/>
                <a:ea typeface="宋体" panose="02010600030101010101" pitchFamily="2" charset="-122"/>
                <a:cs typeface="Times New Roman" panose="02020603050405020304" pitchFamily="18" charset="0"/>
              </a:rPr>
              <a:t> she can deal </a:t>
            </a:r>
            <a:r>
              <a:rPr lang="en-US" altLang="zh-CN" b="1" i="1" kern="100" dirty="0">
                <a:solidFill>
                  <a:srgbClr val="0070C0"/>
                </a:solidFill>
                <a:latin typeface="+mj-lt"/>
                <a:ea typeface="宋体" panose="02010600030101010101" pitchFamily="2" charset="-122"/>
                <a:cs typeface="Times New Roman" panose="02020603050405020304" pitchFamily="18" charset="0"/>
              </a:rPr>
              <a:t>with any difficulty you meet with and offer your encouragement timely</a:t>
            </a:r>
            <a:r>
              <a:rPr lang="en-US" altLang="zh-CN" b="1" i="1" kern="100" dirty="0">
                <a:solidFill>
                  <a:prstClr val="black"/>
                </a:solidFill>
                <a:latin typeface="+mj-lt"/>
                <a:ea typeface="宋体" panose="02010600030101010101" pitchFamily="2" charset="-122"/>
                <a:cs typeface="Times New Roman" panose="02020603050405020304" pitchFamily="18" charset="0"/>
              </a:rPr>
              <a:t>, </a:t>
            </a:r>
            <a:r>
              <a:rPr lang="en-US" altLang="zh-CN" b="1" i="1" kern="100" dirty="0">
                <a:solidFill>
                  <a:prstClr val="black"/>
                </a:solidFill>
                <a:highlight>
                  <a:srgbClr val="FFFF00"/>
                </a:highlight>
                <a:latin typeface="+mj-lt"/>
                <a:ea typeface="宋体" panose="02010600030101010101" pitchFamily="2" charset="-122"/>
                <a:cs typeface="Times New Roman" panose="02020603050405020304" pitchFamily="18" charset="0"/>
              </a:rPr>
              <a:t>thus</a:t>
            </a:r>
            <a:r>
              <a:rPr lang="en-US" altLang="zh-CN" b="1" i="1" kern="100" dirty="0">
                <a:solidFill>
                  <a:prstClr val="black"/>
                </a:solidFill>
                <a:latin typeface="+mj-lt"/>
                <a:ea typeface="宋体" panose="02010600030101010101" pitchFamily="2" charset="-122"/>
                <a:cs typeface="Times New Roman" panose="02020603050405020304" pitchFamily="18" charset="0"/>
              </a:rPr>
              <a:t> always </a:t>
            </a:r>
            <a:r>
              <a:rPr lang="en-US" altLang="zh-CN" b="1" i="1" kern="100" dirty="0">
                <a:solidFill>
                  <a:srgbClr val="0070C0"/>
                </a:solidFill>
                <a:latin typeface="+mj-lt"/>
                <a:ea typeface="宋体" panose="02010600030101010101" pitchFamily="2" charset="-122"/>
                <a:cs typeface="Times New Roman" panose="02020603050405020304" pitchFamily="18" charset="0"/>
              </a:rPr>
              <a:t>receiving positive feedback from her previous students</a:t>
            </a:r>
            <a:r>
              <a:rPr lang="en-US" altLang="zh-CN" b="1" i="1" kern="100" dirty="0">
                <a:solidFill>
                  <a:prstClr val="black"/>
                </a:solidFill>
                <a:latin typeface="+mj-lt"/>
                <a:ea typeface="宋体" panose="02010600030101010101" pitchFamily="2" charset="-122"/>
                <a:cs typeface="Times New Roman" panose="02020603050405020304" pitchFamily="18" charset="0"/>
              </a:rPr>
              <a:t>. </a:t>
            </a:r>
            <a:r>
              <a:rPr lang="en-US" altLang="zh-CN" b="1" i="1" kern="100" dirty="0">
                <a:solidFill>
                  <a:prstClr val="black"/>
                </a:solidFill>
                <a:highlight>
                  <a:srgbClr val="00FF00"/>
                </a:highlight>
                <a:latin typeface="+mj-lt"/>
                <a:ea typeface="宋体" panose="02010600030101010101" pitchFamily="2" charset="-122"/>
                <a:cs typeface="Times New Roman" panose="02020603050405020304" pitchFamily="18" charset="0"/>
              </a:rPr>
              <a:t>Better yet</a:t>
            </a:r>
            <a:r>
              <a:rPr lang="en-US" altLang="zh-CN" b="1" i="1" kern="100" dirty="0">
                <a:solidFill>
                  <a:prstClr val="black"/>
                </a:solidFill>
                <a:latin typeface="+mj-lt"/>
                <a:ea typeface="宋体" panose="02010600030101010101" pitchFamily="2" charset="-122"/>
                <a:cs typeface="Times New Roman" panose="02020603050405020304" pitchFamily="18" charset="0"/>
              </a:rPr>
              <a:t>, </a:t>
            </a:r>
            <a:r>
              <a:rPr lang="en-US" altLang="zh-CN" b="1" i="1" kern="100" dirty="0">
                <a:solidFill>
                  <a:srgbClr val="FF0000"/>
                </a:solidFill>
                <a:latin typeface="+mj-lt"/>
                <a:ea typeface="宋体" panose="02010600030101010101" pitchFamily="2" charset="-122"/>
                <a:cs typeface="Times New Roman" panose="02020603050405020304" pitchFamily="18" charset="0"/>
              </a:rPr>
              <a:t>her proficiency in English </a:t>
            </a:r>
            <a:r>
              <a:rPr lang="en-US" altLang="zh-CN" b="1" i="1" kern="100" dirty="0">
                <a:solidFill>
                  <a:prstClr val="black"/>
                </a:solidFill>
                <a:latin typeface="+mj-lt"/>
                <a:ea typeface="宋体" panose="02010600030101010101" pitchFamily="2" charset="-122"/>
                <a:cs typeface="Times New Roman" panose="02020603050405020304" pitchFamily="18" charset="0"/>
              </a:rPr>
              <a:t>can </a:t>
            </a:r>
            <a:r>
              <a:rPr lang="en-US" altLang="zh-CN" b="1" i="1" kern="100" dirty="0">
                <a:solidFill>
                  <a:srgbClr val="0070C0"/>
                </a:solidFill>
                <a:latin typeface="+mj-lt"/>
                <a:ea typeface="宋体" panose="02010600030101010101" pitchFamily="2" charset="-122"/>
                <a:cs typeface="Times New Roman" panose="02020603050405020304" pitchFamily="18" charset="0"/>
              </a:rPr>
              <a:t>facilitate a smoother communication with you</a:t>
            </a:r>
            <a:r>
              <a:rPr lang="en-US" altLang="zh-CN" b="1" i="1" kern="100" dirty="0">
                <a:solidFill>
                  <a:prstClr val="black"/>
                </a:solidFill>
                <a:latin typeface="+mj-lt"/>
                <a:ea typeface="宋体" panose="02010600030101010101" pitchFamily="2" charset="-122"/>
                <a:cs typeface="Times New Roman" panose="02020603050405020304" pitchFamily="18" charset="0"/>
              </a:rPr>
              <a:t>. </a:t>
            </a:r>
            <a:endParaRPr lang="zh-CN" altLang="zh-CN" kern="100" dirty="0">
              <a:effectLst/>
              <a:latin typeface="Times New Roman" panose="02020603050405020304" pitchFamily="18" charset="0"/>
              <a:ea typeface="+mj-ea"/>
              <a:cs typeface="Times New Roman" panose="02020603050405020304" pitchFamily="18" charset="0"/>
            </a:endParaRPr>
          </a:p>
          <a:p>
            <a:pPr algn="just">
              <a:lnSpc>
                <a:spcPct val="120000"/>
              </a:lnSpc>
            </a:pPr>
            <a:r>
              <a:rPr lang="en-US" altLang="zh-CN" kern="100" dirty="0">
                <a:effectLst/>
                <a:latin typeface="Times New Roman" panose="02020603050405020304" pitchFamily="18" charset="0"/>
                <a:ea typeface="+mj-ea"/>
                <a:cs typeface="Times New Roman" panose="02020603050405020304" pitchFamily="18" charset="0"/>
              </a:rPr>
              <a:t> </a:t>
            </a:r>
            <a:r>
              <a:rPr lang="en-US" altLang="zh-CN" b="1" i="1" kern="100" dirty="0">
                <a:solidFill>
                  <a:prstClr val="black"/>
                </a:solidFill>
                <a:latin typeface="+mj-lt"/>
                <a:ea typeface="宋体" panose="02010600030101010101" pitchFamily="2" charset="-122"/>
                <a:cs typeface="Times New Roman" panose="02020603050405020304" pitchFamily="18" charset="0"/>
              </a:rPr>
              <a:t>    I’m</a:t>
            </a:r>
            <a:r>
              <a:rPr lang="zh-CN" altLang="en-US" b="1" i="1" kern="100" dirty="0">
                <a:solidFill>
                  <a:prstClr val="black"/>
                </a:solidFill>
                <a:latin typeface="+mj-lt"/>
                <a:ea typeface="宋体" panose="02010600030101010101" pitchFamily="2" charset="-122"/>
                <a:cs typeface="Times New Roman" panose="02020603050405020304" pitchFamily="18" charset="0"/>
              </a:rPr>
              <a:t> </a:t>
            </a:r>
            <a:r>
              <a:rPr lang="en-US" altLang="zh-CN" b="1" i="1" kern="100" dirty="0">
                <a:solidFill>
                  <a:prstClr val="black"/>
                </a:solidFill>
                <a:latin typeface="+mj-lt"/>
                <a:ea typeface="宋体" panose="02010600030101010101" pitchFamily="2" charset="-122"/>
                <a:cs typeface="Times New Roman" panose="02020603050405020304" pitchFamily="18" charset="0"/>
              </a:rPr>
              <a:t>convinced that, with </a:t>
            </a:r>
            <a:r>
              <a:rPr lang="en-US" altLang="zh-CN" b="1" i="1" kern="100" dirty="0" err="1">
                <a:solidFill>
                  <a:prstClr val="black"/>
                </a:solidFill>
                <a:latin typeface="+mj-lt"/>
                <a:ea typeface="宋体" panose="02010600030101010101" pitchFamily="2" charset="-122"/>
                <a:cs typeface="Times New Roman" panose="02020603050405020304" pitchFamily="18" charset="0"/>
              </a:rPr>
              <a:t>Ms</a:t>
            </a:r>
            <a:r>
              <a:rPr lang="en-US" altLang="zh-CN" b="1" i="1" kern="100" dirty="0">
                <a:solidFill>
                  <a:prstClr val="black"/>
                </a:solidFill>
                <a:latin typeface="+mj-lt"/>
                <a:ea typeface="宋体" panose="02010600030101010101" pitchFamily="2" charset="-122"/>
                <a:cs typeface="Times New Roman" panose="02020603050405020304" pitchFamily="18" charset="0"/>
              </a:rPr>
              <a:t> Wu’s guidance and your own determination, you will achieve remarkable progress in no time. Never hesitate to contact me if you want more details.</a:t>
            </a:r>
            <a:r>
              <a:rPr lang="en-US" altLang="zh-CN" kern="100" dirty="0">
                <a:effectLst/>
                <a:latin typeface="Times New Roman" panose="02020603050405020304" pitchFamily="18" charset="0"/>
                <a:ea typeface="+mj-ea"/>
                <a:cs typeface="Times New Roman" panose="02020603050405020304" pitchFamily="18" charset="0"/>
              </a:rPr>
              <a:t> </a:t>
            </a:r>
            <a:endParaRPr lang="zh-CN" altLang="zh-CN" kern="100" dirty="0">
              <a:effectLst/>
              <a:latin typeface="Times New Roman" panose="02020603050405020304" pitchFamily="18" charset="0"/>
              <a:ea typeface="+mj-ea"/>
              <a:cs typeface="Times New Roman" panose="02020603050405020304" pitchFamily="18" charset="0"/>
            </a:endParaRPr>
          </a:p>
          <a:p>
            <a:pPr algn="r">
              <a:lnSpc>
                <a:spcPct val="120000"/>
              </a:lnSpc>
            </a:pPr>
            <a:r>
              <a:rPr lang="en-US" altLang="zh-CN" kern="100" dirty="0">
                <a:effectLst/>
                <a:latin typeface="Times New Roman" panose="02020603050405020304" pitchFamily="18" charset="0"/>
                <a:ea typeface="+mj-ea"/>
                <a:cs typeface="Times New Roman" panose="02020603050405020304" pitchFamily="18" charset="0"/>
              </a:rPr>
              <a:t> Yours, </a:t>
            </a:r>
            <a:endParaRPr lang="zh-CN" altLang="zh-CN" kern="100" dirty="0">
              <a:effectLst/>
              <a:latin typeface="Times New Roman" panose="02020603050405020304" pitchFamily="18" charset="0"/>
              <a:ea typeface="+mj-ea"/>
              <a:cs typeface="Times New Roman" panose="02020603050405020304" pitchFamily="18" charset="0"/>
            </a:endParaRPr>
          </a:p>
          <a:p>
            <a:pPr algn="r"/>
            <a:r>
              <a:rPr lang="en-US" altLang="zh-CN" kern="100" dirty="0">
                <a:effectLst/>
                <a:latin typeface="Times New Roman" panose="02020603050405020304" pitchFamily="18" charset="0"/>
                <a:ea typeface="+mj-ea"/>
                <a:cs typeface="Times New Roman" panose="02020603050405020304" pitchFamily="18" charset="0"/>
              </a:rPr>
              <a:t>Li Hua</a:t>
            </a:r>
            <a:endParaRPr lang="zh-CN" altLang="zh-CN" kern="100" dirty="0">
              <a:effectLst/>
              <a:latin typeface="Times New Roman" panose="02020603050405020304" pitchFamily="18" charset="0"/>
              <a:ea typeface="+mj-ea"/>
              <a:cs typeface="Times New Roman" panose="02020603050405020304" pitchFamily="18" charset="0"/>
            </a:endParaRPr>
          </a:p>
        </p:txBody>
      </p:sp>
      <p:sp>
        <p:nvSpPr>
          <p:cNvPr id="3" name="矩形 2"/>
          <p:cNvSpPr/>
          <p:nvPr/>
        </p:nvSpPr>
        <p:spPr>
          <a:xfrm flipV="1">
            <a:off x="9190747" y="1074945"/>
            <a:ext cx="2593816" cy="4887315"/>
          </a:xfrm>
          <a:prstGeom prst="rect">
            <a:avLst/>
          </a:prstGeom>
          <a:noFill/>
          <a:ln>
            <a:solidFill>
              <a:srgbClr val="DB7997"/>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幼圆" panose="02010509060101010101" pitchFamily="49" charset="-122"/>
            </a:endParaRPr>
          </a:p>
        </p:txBody>
      </p:sp>
      <p:sp>
        <p:nvSpPr>
          <p:cNvPr id="5" name="标题 1"/>
          <p:cNvSpPr txBox="1"/>
          <p:nvPr/>
        </p:nvSpPr>
        <p:spPr>
          <a:xfrm>
            <a:off x="9190747" y="1076872"/>
            <a:ext cx="2593816" cy="47660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2000" b="1" dirty="0">
                <a:latin typeface="Cambria" panose="02040503050406030204" pitchFamily="18" charset="0"/>
                <a:ea typeface="微软雅黑" panose="020B0503020204020204" pitchFamily="34" charset="-122"/>
                <a:cs typeface="Calibri" panose="020F0502020204030204" pitchFamily="34" charset="0"/>
              </a:rPr>
              <a:t>作文分析：</a:t>
            </a:r>
            <a:endParaRPr lang="en-US" altLang="zh-CN" sz="2000" b="1" dirty="0">
              <a:latin typeface="Cambria" panose="02040503050406030204" pitchFamily="18" charset="0"/>
              <a:ea typeface="微软雅黑" panose="020B0503020204020204" pitchFamily="34" charset="-122"/>
              <a:cs typeface="Calibri" panose="020F0502020204030204" pitchFamily="34" charset="0"/>
            </a:endParaRPr>
          </a:p>
          <a:p>
            <a:pPr marL="457200" indent="-457200">
              <a:lnSpc>
                <a:spcPct val="100000"/>
              </a:lnSpc>
              <a:spcBef>
                <a:spcPts val="0"/>
              </a:spcBef>
              <a:buAutoNum type="arabicPeriod"/>
            </a:pPr>
            <a:r>
              <a:rPr lang="zh-CN" altLang="en-US" sz="1800" dirty="0">
                <a:latin typeface="Cambria" panose="02040503050406030204" pitchFamily="18" charset="0"/>
                <a:ea typeface="微软雅黑" panose="020B0503020204020204" pitchFamily="34" charset="-122"/>
                <a:cs typeface="Calibri" panose="020F0502020204030204" pitchFamily="34" charset="0"/>
              </a:rPr>
              <a:t>要点全覆盖、要点有侧重。</a:t>
            </a:r>
            <a:endParaRPr lang="en-US" altLang="zh-CN" sz="1800" dirty="0">
              <a:latin typeface="Cambria" panose="02040503050406030204" pitchFamily="18" charset="0"/>
              <a:ea typeface="微软雅黑" panose="020B0503020204020204" pitchFamily="34" charset="-122"/>
              <a:cs typeface="Calibri" panose="020F0502020204030204" pitchFamily="34" charset="0"/>
            </a:endParaRPr>
          </a:p>
          <a:p>
            <a:pPr marL="457200" indent="-457200">
              <a:lnSpc>
                <a:spcPct val="100000"/>
              </a:lnSpc>
              <a:spcBef>
                <a:spcPts val="0"/>
              </a:spcBef>
              <a:buAutoNum type="arabicPeriod"/>
            </a:pPr>
            <a:r>
              <a:rPr lang="zh-CN" altLang="en-US" sz="1800" dirty="0">
                <a:latin typeface="Cambria" panose="02040503050406030204" pitchFamily="18" charset="0"/>
                <a:ea typeface="微软雅黑" panose="020B0503020204020204" pitchFamily="34" charset="-122"/>
                <a:cs typeface="Calibri" panose="020F0502020204030204" pitchFamily="34" charset="0"/>
              </a:rPr>
              <a:t>内容表述完整、全面，有说服力，即在“支持”后指出原因，在“推荐”后有理由，并对其进一步解释。</a:t>
            </a:r>
            <a:endParaRPr lang="en-US" altLang="zh-CN" sz="1800" dirty="0">
              <a:latin typeface="Cambria" panose="02040503050406030204" pitchFamily="18" charset="0"/>
              <a:ea typeface="微软雅黑" panose="020B0503020204020204" pitchFamily="34" charset="-122"/>
              <a:cs typeface="Calibri" panose="020F0502020204030204" pitchFamily="34" charset="0"/>
            </a:endParaRPr>
          </a:p>
          <a:p>
            <a:pPr marL="457200" indent="-457200">
              <a:lnSpc>
                <a:spcPct val="100000"/>
              </a:lnSpc>
              <a:spcBef>
                <a:spcPts val="0"/>
              </a:spcBef>
              <a:buAutoNum type="arabicPeriod"/>
            </a:pPr>
            <a:r>
              <a:rPr lang="zh-CN" altLang="en-US" sz="1800" dirty="0">
                <a:latin typeface="Cambria" panose="02040503050406030204" pitchFamily="18" charset="0"/>
                <a:ea typeface="微软雅黑" panose="020B0503020204020204" pitchFamily="34" charset="-122"/>
                <a:cs typeface="Calibri" panose="020F0502020204030204" pitchFamily="34" charset="0"/>
              </a:rPr>
              <a:t>应用了较多、较丰富的语法结构和词汇，如倒装句、定语从句、非谓语结构等。</a:t>
            </a:r>
            <a:endParaRPr lang="en-US" altLang="zh-CN" sz="1800" dirty="0">
              <a:latin typeface="Cambria" panose="02040503050406030204" pitchFamily="18" charset="0"/>
              <a:ea typeface="微软雅黑" panose="020B0503020204020204" pitchFamily="34" charset="-122"/>
              <a:cs typeface="Calibri" panose="020F0502020204030204" pitchFamily="34" charset="0"/>
            </a:endParaRPr>
          </a:p>
          <a:p>
            <a:pPr marL="457200" indent="-457200">
              <a:lnSpc>
                <a:spcPct val="100000"/>
              </a:lnSpc>
              <a:spcBef>
                <a:spcPts val="0"/>
              </a:spcBef>
              <a:buAutoNum type="arabicPeriod"/>
            </a:pPr>
            <a:r>
              <a:rPr lang="zh-CN" altLang="en-US" sz="1800" dirty="0">
                <a:latin typeface="Cambria" panose="02040503050406030204" pitchFamily="18" charset="0"/>
                <a:ea typeface="微软雅黑" panose="020B0503020204020204" pitchFamily="34" charset="-122"/>
                <a:cs typeface="Calibri" panose="020F0502020204030204" pitchFamily="34" charset="0"/>
              </a:rPr>
              <a:t>段间、句间衔接合理、有效，整体行文流畅。</a:t>
            </a:r>
            <a:endParaRPr lang="en-US" altLang="zh-CN" sz="1800" dirty="0">
              <a:latin typeface="Cambria" panose="02040503050406030204" pitchFamily="18" charset="0"/>
              <a:ea typeface="微软雅黑" panose="020B0503020204020204" pitchFamily="34" charset="-122"/>
              <a:cs typeface="Calibri" panose="020F0502020204030204" pitchFamily="34" charset="0"/>
            </a:endParaRPr>
          </a:p>
          <a:p>
            <a:pPr>
              <a:lnSpc>
                <a:spcPct val="100000"/>
              </a:lnSpc>
              <a:spcBef>
                <a:spcPts val="0"/>
              </a:spcBef>
            </a:pPr>
            <a:endParaRPr lang="en-US" altLang="zh-CN" sz="1800" b="1" dirty="0">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140" y="195511"/>
            <a:ext cx="3533019" cy="646331"/>
          </a:xfrm>
          <a:prstGeom prst="rect">
            <a:avLst/>
          </a:prstGeom>
          <a:noFill/>
          <a:ln>
            <a:no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b="1" spc="130" dirty="0">
                <a:solidFill>
                  <a:srgbClr val="DB7997"/>
                </a:solidFill>
                <a:latin typeface="思源宋体 CN SemiBold" panose="02020600000000000000" charset="-122"/>
                <a:ea typeface="思源宋体 CN SemiBold" panose="02020600000000000000" charset="-122"/>
              </a:rPr>
              <a:t>同类应用文拓展</a:t>
            </a:r>
            <a:endParaRPr kumimoji="0" lang="zh-CN" altLang="en-US" sz="3600" b="1" i="0" u="none" strike="noStrike" kern="1200" cap="none" spc="130" normalizeH="0" baseline="0" noProof="0" dirty="0">
              <a:ln>
                <a:noFill/>
              </a:ln>
              <a:solidFill>
                <a:srgbClr val="DB7997"/>
              </a:solidFill>
              <a:effectLst/>
              <a:uLnTx/>
              <a:uFillTx/>
              <a:latin typeface="思源宋体 CN SemiBold" panose="02020600000000000000" charset="-122"/>
              <a:ea typeface="思源宋体 CN SemiBold" panose="02020600000000000000" charset="-122"/>
              <a:cs typeface="+mn-cs"/>
            </a:endParaRPr>
          </a:p>
        </p:txBody>
      </p:sp>
      <p:sp>
        <p:nvSpPr>
          <p:cNvPr id="3" name="文本框 2"/>
          <p:cNvSpPr txBox="1"/>
          <p:nvPr/>
        </p:nvSpPr>
        <p:spPr>
          <a:xfrm>
            <a:off x="368829" y="967283"/>
            <a:ext cx="11454341" cy="704745"/>
          </a:xfrm>
          <a:prstGeom prst="rect">
            <a:avLst/>
          </a:prstGeom>
          <a:noFill/>
        </p:spPr>
        <p:txBody>
          <a:bodyPr wrap="square">
            <a:spAutoFit/>
          </a:bodyPr>
          <a:lstStyle/>
          <a:p>
            <a:pPr algn="just">
              <a:lnSpc>
                <a:spcPct val="115000"/>
              </a:lnSpc>
            </a:pPr>
            <a:r>
              <a:rPr lang="zh-CN" altLang="zh-CN" b="1" kern="100" dirty="0">
                <a:solidFill>
                  <a:prstClr val="black"/>
                </a:solidFill>
                <a:latin typeface="微软雅黑" panose="020B0503020204020204" pitchFamily="34" charset="-122"/>
                <a:cs typeface="Calibri" panose="020F0502020204030204" pitchFamily="34" charset="0"/>
              </a:rPr>
              <a:t>假定你是李华，你校将增设体育课选修项目</a:t>
            </a:r>
            <a:r>
              <a:rPr lang="en-US" altLang="zh-CN" b="1" kern="100" dirty="0">
                <a:solidFill>
                  <a:prstClr val="black"/>
                </a:solidFill>
                <a:latin typeface="微软雅黑" panose="020B0503020204020204" pitchFamily="34" charset="-122"/>
                <a:cs typeface="Calibri" panose="020F0502020204030204" pitchFamily="34" charset="0"/>
              </a:rPr>
              <a:t>(elective event)</a:t>
            </a:r>
            <a:r>
              <a:rPr lang="zh-CN" altLang="zh-CN" b="1" kern="100" dirty="0">
                <a:solidFill>
                  <a:prstClr val="black"/>
                </a:solidFill>
                <a:latin typeface="微软雅黑" panose="020B0503020204020204" pitchFamily="34" charset="-122"/>
                <a:cs typeface="Calibri" panose="020F0502020204030204" pitchFamily="34" charset="0"/>
              </a:rPr>
              <a:t>，校报英文版面向全校学生征求意见。请你给编辑写一封电子邮件，内容包括：</a:t>
            </a:r>
            <a:r>
              <a:rPr lang="en-US" altLang="zh-CN" b="1" kern="100" dirty="0">
                <a:solidFill>
                  <a:prstClr val="black"/>
                </a:solidFill>
                <a:latin typeface="微软雅黑" panose="020B0503020204020204" pitchFamily="34" charset="-122"/>
                <a:cs typeface="Calibri" panose="020F0502020204030204" pitchFamily="34" charset="0"/>
              </a:rPr>
              <a:t>    1. </a:t>
            </a:r>
            <a:r>
              <a:rPr lang="zh-CN" altLang="zh-CN" b="1" kern="100" dirty="0">
                <a:solidFill>
                  <a:prstClr val="black"/>
                </a:solidFill>
                <a:latin typeface="微软雅黑" panose="020B0503020204020204" pitchFamily="34" charset="-122"/>
                <a:cs typeface="Calibri" panose="020F0502020204030204" pitchFamily="34" charset="0"/>
              </a:rPr>
              <a:t>你的观点；</a:t>
            </a:r>
            <a:r>
              <a:rPr lang="en-US" altLang="zh-CN" b="1" kern="100" dirty="0">
                <a:solidFill>
                  <a:prstClr val="black"/>
                </a:solidFill>
                <a:latin typeface="微软雅黑" panose="020B0503020204020204" pitchFamily="34" charset="-122"/>
                <a:cs typeface="Calibri" panose="020F0502020204030204" pitchFamily="34" charset="0"/>
              </a:rPr>
              <a:t>   2. </a:t>
            </a:r>
            <a:r>
              <a:rPr lang="zh-CN" altLang="zh-CN" b="1" kern="100" dirty="0">
                <a:solidFill>
                  <a:prstClr val="black"/>
                </a:solidFill>
                <a:latin typeface="微软雅黑" panose="020B0503020204020204" pitchFamily="34" charset="-122"/>
                <a:cs typeface="Calibri" panose="020F0502020204030204" pitchFamily="34" charset="0"/>
              </a:rPr>
              <a:t>项目建议及理由。</a:t>
            </a:r>
            <a:endParaRPr lang="zh-CN" altLang="zh-CN" b="1" kern="100" dirty="0">
              <a:solidFill>
                <a:prstClr val="black"/>
              </a:solidFill>
              <a:latin typeface="微软雅黑" panose="020B0503020204020204" pitchFamily="34" charset="-122"/>
              <a:cs typeface="Times New Roman" panose="02020603050405020304" pitchFamily="18" charset="0"/>
            </a:endParaRPr>
          </a:p>
        </p:txBody>
      </p:sp>
      <p:sp>
        <p:nvSpPr>
          <p:cNvPr id="4" name="内容占位符 2"/>
          <p:cNvSpPr txBox="1"/>
          <p:nvPr/>
        </p:nvSpPr>
        <p:spPr>
          <a:xfrm>
            <a:off x="3657214" y="1922910"/>
            <a:ext cx="8436007" cy="486044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00000"/>
              </a:lnSpc>
              <a:spcBef>
                <a:spcPts val="0"/>
              </a:spcBef>
              <a:buFont typeface="Arial" panose="020B0604020202020204" pitchFamily="34" charset="0"/>
              <a:buNone/>
            </a:pPr>
            <a:r>
              <a:rPr lang="en-US" altLang="zh-CN" sz="2000" b="1" i="1" kern="100" dirty="0">
                <a:latin typeface="Calibri" panose="020F0502020204030204" pitchFamily="34" charset="0"/>
                <a:ea typeface="Calibri" panose="020F0502020204030204" pitchFamily="34" charset="0"/>
                <a:cs typeface="Calibri" panose="020F0502020204030204" pitchFamily="34" charset="0"/>
              </a:rPr>
              <a:t>Dear</a:t>
            </a:r>
            <a:r>
              <a:rPr lang="zh-CN" altLang="en-US" sz="2000" b="1" i="1" kern="100" dirty="0">
                <a:latin typeface="Calibri" panose="020F0502020204030204" pitchFamily="34" charset="0"/>
                <a:ea typeface="宋体" panose="02010600030101010101" pitchFamily="2" charset="-122"/>
                <a:cs typeface="Calibri" panose="020F0502020204030204" pitchFamily="34" charset="0"/>
              </a:rPr>
              <a:t> </a:t>
            </a:r>
            <a:r>
              <a:rPr lang="en-US" altLang="zh-CN" sz="2000" b="1" i="1" kern="100" dirty="0">
                <a:latin typeface="Calibri" panose="020F0502020204030204" pitchFamily="34" charset="0"/>
                <a:ea typeface="Calibri" panose="020F0502020204030204" pitchFamily="34" charset="0"/>
                <a:cs typeface="Calibri" panose="020F0502020204030204" pitchFamily="34" charset="0"/>
              </a:rPr>
              <a:t>editor,</a:t>
            </a:r>
            <a:endParaRPr lang="en-US" altLang="zh-CN" sz="2000" b="1" i="1" kern="100" dirty="0">
              <a:latin typeface="Calibri" panose="020F0502020204030204" pitchFamily="34" charset="0"/>
              <a:ea typeface="Calibri" panose="020F0502020204030204" pitchFamily="34" charset="0"/>
              <a:cs typeface="Calibri" panose="020F0502020204030204" pitchFamily="34" charset="0"/>
            </a:endParaRPr>
          </a:p>
          <a:p>
            <a:pPr indent="0" algn="just">
              <a:lnSpc>
                <a:spcPct val="100000"/>
              </a:lnSpc>
              <a:spcBef>
                <a:spcPts val="0"/>
              </a:spcBef>
              <a:buFont typeface="Arial" panose="020B0604020202020204" pitchFamily="34" charset="0"/>
              <a:buNone/>
            </a:pPr>
            <a:r>
              <a:rPr lang="en-US" altLang="zh-CN" sz="2000" b="1" i="1" kern="100" dirty="0">
                <a:latin typeface="Calibri" panose="020F0502020204030204" pitchFamily="34" charset="0"/>
                <a:ea typeface="Calibri" panose="020F0502020204030204" pitchFamily="34" charset="0"/>
                <a:cs typeface="Calibri" panose="020F0502020204030204" pitchFamily="34" charset="0"/>
              </a:rPr>
              <a:t>            ____________learn about _________________ elective events to the PE class, I’m writing to ____________________, which, in my opinion, _____________________________________, offers more selection for </a:t>
            </a:r>
            <a:endParaRPr lang="en-US" altLang="zh-CN" sz="2000" b="1" i="1" kern="100" dirty="0">
              <a:latin typeface="Calibri" panose="020F0502020204030204" pitchFamily="34" charset="0"/>
              <a:ea typeface="Calibri" panose="020F0502020204030204" pitchFamily="34" charset="0"/>
              <a:cs typeface="Calibri" panose="020F0502020204030204" pitchFamily="34" charset="0"/>
            </a:endParaRPr>
          </a:p>
          <a:p>
            <a:pPr indent="0" algn="just">
              <a:lnSpc>
                <a:spcPct val="100000"/>
              </a:lnSpc>
              <a:spcBef>
                <a:spcPts val="0"/>
              </a:spcBef>
              <a:buFont typeface="Arial" panose="020B0604020202020204" pitchFamily="34" charset="0"/>
              <a:buNone/>
            </a:pPr>
            <a:r>
              <a:rPr lang="en-US" altLang="zh-CN" sz="2000" b="1" i="1" kern="100" dirty="0">
                <a:latin typeface="Calibri" panose="020F0502020204030204" pitchFamily="34" charset="0"/>
                <a:ea typeface="Calibri" panose="020F0502020204030204" pitchFamily="34" charset="0"/>
                <a:cs typeface="Calibri" panose="020F0502020204030204" pitchFamily="34" charset="0"/>
              </a:rPr>
              <a:t>___________.</a:t>
            </a:r>
            <a:endParaRPr lang="en-US" altLang="zh-CN" sz="2000" b="1" i="1" kern="100" dirty="0">
              <a:latin typeface="Calibri" panose="020F0502020204030204" pitchFamily="34" charset="0"/>
              <a:ea typeface="Calibri" panose="020F0502020204030204" pitchFamily="34" charset="0"/>
              <a:cs typeface="Calibri" panose="020F0502020204030204" pitchFamily="34" charset="0"/>
            </a:endParaRPr>
          </a:p>
          <a:p>
            <a:pPr indent="0" algn="just">
              <a:lnSpc>
                <a:spcPct val="100000"/>
              </a:lnSpc>
              <a:spcBef>
                <a:spcPts val="0"/>
              </a:spcBef>
              <a:buFont typeface="Arial" panose="020B0604020202020204" pitchFamily="34" charset="0"/>
              <a:buNone/>
            </a:pPr>
            <a:r>
              <a:rPr lang="en-US" altLang="zh-CN" sz="2000" b="1" i="1" kern="100" dirty="0">
                <a:latin typeface="Calibri" panose="020F0502020204030204" pitchFamily="34" charset="0"/>
                <a:ea typeface="Calibri" panose="020F0502020204030204" pitchFamily="34" charset="0"/>
                <a:cs typeface="Calibri" panose="020F0502020204030204" pitchFamily="34" charset="0"/>
              </a:rPr>
              <a:t>           From my ____________, yoga, _____ science of physical, mental and ________</a:t>
            </a:r>
            <a:r>
              <a:rPr lang="en-US" altLang="zh-CN" sz="2000" b="1" i="1" kern="100" dirty="0">
                <a:latin typeface="Calibri" panose="020F0502020204030204" pitchFamily="34" charset="0"/>
                <a:ea typeface="宋体" panose="02010600030101010101" pitchFamily="2" charset="-122"/>
                <a:cs typeface="Calibri" panose="020F0502020204030204" pitchFamily="34" charset="0"/>
              </a:rPr>
              <a:t>(</a:t>
            </a:r>
            <a:r>
              <a:rPr lang="en-US" altLang="zh-CN" sz="2000" b="1" i="1" kern="100" dirty="0">
                <a:latin typeface="Calibri" panose="020F0502020204030204" pitchFamily="34" charset="0"/>
                <a:ea typeface="Calibri" panose="020F0502020204030204" pitchFamily="34" charset="0"/>
                <a:cs typeface="Calibri" panose="020F0502020204030204" pitchFamily="34" charset="0"/>
              </a:rPr>
              <a:t>spirit</a:t>
            </a:r>
            <a:r>
              <a:rPr lang="en-US" altLang="zh-CN" sz="2000" b="1" i="1" kern="100" dirty="0">
                <a:latin typeface="Calibri" panose="020F0502020204030204" pitchFamily="34" charset="0"/>
                <a:ea typeface="宋体" panose="02010600030101010101" pitchFamily="2" charset="-122"/>
                <a:cs typeface="Calibri" panose="020F0502020204030204" pitchFamily="34" charset="0"/>
              </a:rPr>
              <a:t>)</a:t>
            </a:r>
            <a:r>
              <a:rPr lang="en-US" altLang="zh-CN" sz="2000" b="1" i="1" kern="100" dirty="0">
                <a:latin typeface="Calibri" panose="020F0502020204030204" pitchFamily="34" charset="0"/>
                <a:ea typeface="Calibri" panose="020F0502020204030204" pitchFamily="34" charset="0"/>
                <a:cs typeface="Calibri" panose="020F0502020204030204" pitchFamily="34" charset="0"/>
              </a:rPr>
              <a:t> development, __________ as a beneficial/best choice for PE class.   ___________, considering /_______ the current ______________ female-friendly sports in physical education classes, yoga can be a valuable addition to _________________.</a:t>
            </a:r>
            <a:endParaRPr lang="zh-CN"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0" algn="just">
              <a:lnSpc>
                <a:spcPct val="100000"/>
              </a:lnSpc>
              <a:spcBef>
                <a:spcPts val="0"/>
              </a:spcBef>
              <a:buFont typeface="Arial" panose="020B0604020202020204" pitchFamily="34" charset="0"/>
              <a:buNone/>
            </a:pPr>
            <a:r>
              <a:rPr lang="en-US" altLang="zh-CN" sz="2000" b="1" i="1" kern="100" dirty="0">
                <a:latin typeface="Calibri" panose="020F0502020204030204" pitchFamily="34" charset="0"/>
                <a:ea typeface="Calibri" panose="020F0502020204030204" pitchFamily="34" charset="0"/>
                <a:cs typeface="Calibri" panose="020F0502020204030204" pitchFamily="34" charset="0"/>
              </a:rPr>
              <a:t>           What’s more/____________, not only can _____________________, but also it helps students __________________________.</a:t>
            </a:r>
            <a:endParaRPr lang="en-US" altLang="zh-CN" sz="2000" b="1" i="1" kern="100" dirty="0">
              <a:latin typeface="Calibri" panose="020F0502020204030204" pitchFamily="34" charset="0"/>
              <a:ea typeface="Calibri" panose="020F0502020204030204" pitchFamily="34" charset="0"/>
              <a:cs typeface="Calibri" panose="020F0502020204030204" pitchFamily="34" charset="0"/>
            </a:endParaRPr>
          </a:p>
          <a:p>
            <a:pPr indent="0" algn="just">
              <a:lnSpc>
                <a:spcPct val="100000"/>
              </a:lnSpc>
              <a:spcBef>
                <a:spcPts val="0"/>
              </a:spcBef>
              <a:buFont typeface="Arial" panose="020B0604020202020204" pitchFamily="34" charset="0"/>
              <a:buNone/>
            </a:pPr>
            <a:r>
              <a:rPr lang="en-US" altLang="zh-CN" sz="2000" b="1" i="1" kern="100" dirty="0">
                <a:latin typeface="Calibri" panose="020F0502020204030204" pitchFamily="34" charset="0"/>
                <a:ea typeface="Calibri" panose="020F0502020204030204" pitchFamily="34" charset="0"/>
                <a:cs typeface="Calibri" panose="020F0502020204030204" pitchFamily="34" charset="0"/>
              </a:rPr>
              <a:t>           Thank you for__________________ to read my email. Looking forward to my suggestions______________ (consider).</a:t>
            </a:r>
            <a:endParaRPr lang="zh-CN"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0" algn="r">
              <a:lnSpc>
                <a:spcPct val="100000"/>
              </a:lnSpc>
              <a:spcBef>
                <a:spcPts val="0"/>
              </a:spcBef>
              <a:buFont typeface="Arial" panose="020B0604020202020204" pitchFamily="34" charset="0"/>
              <a:buNone/>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Yours</a:t>
            </a:r>
            <a:endParaRPr lang="en-US"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0" algn="r">
              <a:lnSpc>
                <a:spcPct val="100000"/>
              </a:lnSpc>
              <a:spcBef>
                <a:spcPts val="0"/>
              </a:spcBef>
              <a:buFont typeface="Arial" panose="020B0604020202020204" pitchFamily="34" charset="0"/>
              <a:buNone/>
            </a:pPr>
            <a:r>
              <a:rPr lang="en-US" altLang="zh-CN" sz="2000" b="1" i="1" kern="100" dirty="0">
                <a:latin typeface="Calibri" panose="020F0502020204030204" pitchFamily="34" charset="0"/>
                <a:ea typeface="宋体" panose="02010600030101010101" pitchFamily="2" charset="-122"/>
                <a:cs typeface="Calibri" panose="020F0502020204030204" pitchFamily="34" charset="0"/>
              </a:rPr>
              <a:t>Li Hua</a:t>
            </a:r>
            <a:endParaRPr lang="zh-CN" altLang="zh-CN" sz="2000" b="1" i="1" kern="100" dirty="0">
              <a:latin typeface="Calibri" panose="020F0502020204030204" pitchFamily="34" charset="0"/>
              <a:ea typeface="宋体" panose="02010600030101010101" pitchFamily="2" charset="-122"/>
              <a:cs typeface="Calibri" panose="020F0502020204030204" pitchFamily="34" charset="0"/>
            </a:endParaRPr>
          </a:p>
          <a:p>
            <a:pPr indent="0">
              <a:lnSpc>
                <a:spcPct val="100000"/>
              </a:lnSpc>
              <a:spcBef>
                <a:spcPts val="0"/>
              </a:spcBef>
              <a:buFont typeface="Arial" panose="020B0604020202020204" pitchFamily="34" charset="0"/>
              <a:buNone/>
            </a:pPr>
            <a:endParaRPr lang="zh-CN" altLang="zh-CN" sz="2000" b="1" i="1" kern="100" dirty="0">
              <a:latin typeface="Calibri" panose="020F0502020204030204" pitchFamily="34" charset="0"/>
              <a:ea typeface="宋体" panose="02010600030101010101" pitchFamily="2" charset="-122"/>
              <a:cs typeface="Calibri" panose="020F0502020204030204" pitchFamily="34" charset="0"/>
            </a:endParaRPr>
          </a:p>
        </p:txBody>
      </p:sp>
      <p:sp>
        <p:nvSpPr>
          <p:cNvPr id="5" name="标题 1"/>
          <p:cNvSpPr txBox="1"/>
          <p:nvPr/>
        </p:nvSpPr>
        <p:spPr>
          <a:xfrm>
            <a:off x="54140" y="1894114"/>
            <a:ext cx="3750560" cy="4548250"/>
          </a:xfrm>
          <a:prstGeom prst="rect">
            <a:avLst/>
          </a:prstGeom>
          <a:solidFill>
            <a:srgbClr val="F5E7E7"/>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latin typeface="Calibri" panose="020F0502020204030204" pitchFamily="34" charset="0"/>
                <a:ea typeface="宋体" panose="02010600030101010101" pitchFamily="2" charset="-122"/>
                <a:cs typeface="Times New Roman" panose="02020603050405020304" pitchFamily="18" charset="0"/>
              </a:rPr>
              <a:t>很高兴了解到增设体育课选修项目</a:t>
            </a: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(elective event),</a:t>
            </a:r>
            <a:r>
              <a:rPr lang="zh-CN" altLang="zh-CN" sz="1800" kern="100" dirty="0">
                <a:latin typeface="Calibri" panose="020F0502020204030204" pitchFamily="34" charset="0"/>
                <a:ea typeface="宋体" panose="02010600030101010101" pitchFamily="2" charset="-122"/>
                <a:cs typeface="Times New Roman" panose="02020603050405020304" pitchFamily="18" charset="0"/>
              </a:rPr>
              <a:t>我表达我坚定的支持，在我看来，这</a:t>
            </a:r>
            <a:r>
              <a:rPr lang="zh-CN" altLang="zh-CN" sz="1800" kern="100" dirty="0">
                <a:latin typeface="Calibri" panose="020F0502020204030204" pitchFamily="34" charset="0"/>
                <a:ea typeface="宋体" panose="02010600030101010101" pitchFamily="2" charset="-122"/>
                <a:cs typeface="Times New Roman" panose="02020603050405020304" pitchFamily="18" charset="0"/>
                <a:sym typeface="+mn-ea"/>
              </a:rPr>
              <a:t>提供了更吸引人的体育体验，也</a:t>
            </a:r>
            <a:r>
              <a:rPr lang="zh-CN" altLang="zh-CN" sz="1800" kern="100" dirty="0">
                <a:latin typeface="Calibri" panose="020F0502020204030204" pitchFamily="34" charset="0"/>
                <a:ea typeface="宋体" panose="02010600030101010101" pitchFamily="2" charset="-122"/>
                <a:cs typeface="Times New Roman" panose="02020603050405020304" pitchFamily="18" charset="0"/>
              </a:rPr>
              <a:t>为体育爱好者提供了更多的选择。</a:t>
            </a:r>
            <a:br>
              <a:rPr lang="zh-CN" altLang="zh-CN" sz="1800" kern="100" dirty="0">
                <a:latin typeface="Calibri" panose="020F0502020204030204" pitchFamily="34" charset="0"/>
                <a:ea typeface="宋体" panose="02010600030101010101" pitchFamily="2" charset="-122"/>
                <a:cs typeface="Times New Roman" panose="02020603050405020304" pitchFamily="18" charset="0"/>
              </a:rPr>
            </a:br>
            <a:r>
              <a:rPr lang="zh-CN" altLang="zh-CN" sz="1800"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1800" kern="100" dirty="0">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latin typeface="Calibri" panose="020F0502020204030204" pitchFamily="34" charset="0"/>
                <a:ea typeface="宋体" panose="02010600030101010101" pitchFamily="2" charset="-122"/>
                <a:cs typeface="Times New Roman" panose="02020603050405020304" pitchFamily="18" charset="0"/>
              </a:rPr>
              <a:t>从</a:t>
            </a:r>
            <a:r>
              <a:rPr lang="zh-CN" altLang="zh-CN" sz="1800" kern="100" dirty="0">
                <a:latin typeface="Calibri" panose="020F0502020204030204" pitchFamily="34" charset="0"/>
                <a:ea typeface="宋体" panose="02010600030101010101" pitchFamily="2" charset="-122"/>
                <a:cs typeface="Times New Roman" panose="02020603050405020304" pitchFamily="18" charset="0"/>
              </a:rPr>
              <a:t>我的角度看，瑜伽，一项身体，心理和精神发展的科学，作为体育课的最佳选择脱颖而出。（我首要推荐的是瑜伽，一项身体，心理和精神发展的科学）首先，鉴于</a:t>
            </a:r>
            <a:r>
              <a:rPr lang="zh-CN" altLang="zh-CN" sz="1800"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目前</a:t>
            </a:r>
            <a:r>
              <a:rPr lang="zh-CN" altLang="zh-CN" sz="1800" kern="100" dirty="0">
                <a:latin typeface="Calibri" panose="020F0502020204030204" pitchFamily="34" charset="0"/>
                <a:ea typeface="宋体" panose="02010600030101010101" pitchFamily="2" charset="-122"/>
                <a:cs typeface="Times New Roman" panose="02020603050405020304" pitchFamily="18" charset="0"/>
              </a:rPr>
              <a:t>我校体育课对女性友好</a:t>
            </a:r>
            <a:r>
              <a:rPr lang="zh-CN" altLang="zh-CN" sz="1800"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的有限选择</a:t>
            </a:r>
            <a:r>
              <a:rPr lang="zh-CN" altLang="zh-CN" sz="1800" kern="100" dirty="0">
                <a:latin typeface="Calibri" panose="020F0502020204030204" pitchFamily="34" charset="0"/>
                <a:ea typeface="宋体" panose="02010600030101010101" pitchFamily="2" charset="-122"/>
                <a:cs typeface="Times New Roman" panose="02020603050405020304" pitchFamily="18" charset="0"/>
              </a:rPr>
              <a:t>，瑜伽会是一个能填补差距的一项有价值的</a:t>
            </a:r>
            <a:r>
              <a:rPr lang="zh-CN" altLang="en-US" sz="1800" kern="100" dirty="0">
                <a:latin typeface="Calibri" panose="020F0502020204030204" pitchFamily="34" charset="0"/>
                <a:ea typeface="宋体" panose="02010600030101010101" pitchFamily="2" charset="-122"/>
                <a:cs typeface="Times New Roman" panose="02020603050405020304" pitchFamily="18" charset="0"/>
              </a:rPr>
              <a:t>补充</a:t>
            </a:r>
            <a:r>
              <a:rPr lang="zh-CN" altLang="zh-CN" sz="1800" kern="100" dirty="0">
                <a:latin typeface="Calibri" panose="020F0502020204030204" pitchFamily="34" charset="0"/>
                <a:ea typeface="宋体" panose="02010600030101010101" pitchFamily="2" charset="-122"/>
                <a:cs typeface="Times New Roman" panose="02020603050405020304" pitchFamily="18" charset="0"/>
              </a:rPr>
              <a:t>。此外，定期练习瑜伽不仅可以增加身体的灵活性，还能助力学生们减轻学业压力。</a:t>
            </a:r>
            <a:endParaRPr lang="zh-CN" altLang="en-US" sz="1800" dirty="0"/>
          </a:p>
        </p:txBody>
      </p:sp>
      <p:sp>
        <p:nvSpPr>
          <p:cNvPr id="6" name="文本框 5"/>
          <p:cNvSpPr txBox="1"/>
          <p:nvPr/>
        </p:nvSpPr>
        <p:spPr>
          <a:xfrm>
            <a:off x="4696166" y="2238136"/>
            <a:ext cx="1503680" cy="368300"/>
          </a:xfrm>
          <a:prstGeom prst="rect">
            <a:avLst/>
          </a:prstGeom>
          <a:noFill/>
          <a:ln>
            <a:noFill/>
          </a:ln>
        </p:spPr>
        <p:txBody>
          <a:bodyPr wrap="none" rtlCol="0" anchor="t">
            <a:spAutoFit/>
          </a:bodyPr>
          <a:lstStyle/>
          <a:p>
            <a:r>
              <a:rPr lang="zh-CN" altLang="en-US" b="1" i="1" dirty="0">
                <a:solidFill>
                  <a:srgbClr val="FF0000"/>
                </a:solidFill>
                <a:sym typeface="+mn-ea"/>
              </a:rPr>
              <a:t>Delighted to</a:t>
            </a:r>
            <a:endParaRPr lang="zh-CN" altLang="en-US" b="1" i="1" dirty="0">
              <a:solidFill>
                <a:srgbClr val="FF0000"/>
              </a:solidFill>
              <a:sym typeface="+mn-ea"/>
            </a:endParaRPr>
          </a:p>
        </p:txBody>
      </p:sp>
      <p:sp>
        <p:nvSpPr>
          <p:cNvPr id="7" name="文本框 6"/>
          <p:cNvSpPr txBox="1"/>
          <p:nvPr/>
        </p:nvSpPr>
        <p:spPr>
          <a:xfrm>
            <a:off x="7590498" y="2183133"/>
            <a:ext cx="2121093" cy="369332"/>
          </a:xfrm>
          <a:prstGeom prst="rect">
            <a:avLst/>
          </a:prstGeom>
          <a:noFill/>
          <a:ln>
            <a:noFill/>
          </a:ln>
        </p:spPr>
        <p:txBody>
          <a:bodyPr wrap="none" rtlCol="0" anchor="t">
            <a:spAutoFit/>
          </a:bodyPr>
          <a:lstStyle/>
          <a:p>
            <a:r>
              <a:rPr lang="zh-CN" altLang="en-US" b="1" i="1" dirty="0">
                <a:solidFill>
                  <a:srgbClr val="FF0000"/>
                </a:solidFill>
                <a:sym typeface="+mn-ea"/>
              </a:rPr>
              <a:t>the addition to</a:t>
            </a:r>
            <a:r>
              <a:rPr lang="en-US" altLang="zh-CN" b="1" i="1" dirty="0">
                <a:solidFill>
                  <a:srgbClr val="FF0000"/>
                </a:solidFill>
                <a:sym typeface="+mn-ea"/>
              </a:rPr>
              <a:t>/of</a:t>
            </a:r>
            <a:r>
              <a:rPr lang="zh-CN" altLang="en-US" b="1" i="1" dirty="0">
                <a:solidFill>
                  <a:srgbClr val="FF0000"/>
                </a:solidFill>
                <a:sym typeface="+mn-ea"/>
              </a:rPr>
              <a:t> </a:t>
            </a:r>
            <a:endParaRPr lang="zh-CN" altLang="en-US" b="1" i="1" dirty="0">
              <a:solidFill>
                <a:srgbClr val="FF0000"/>
              </a:solidFill>
            </a:endParaRPr>
          </a:p>
        </p:txBody>
      </p:sp>
      <p:sp>
        <p:nvSpPr>
          <p:cNvPr id="8" name="文本框 7"/>
          <p:cNvSpPr txBox="1"/>
          <p:nvPr/>
        </p:nvSpPr>
        <p:spPr>
          <a:xfrm>
            <a:off x="6544002" y="2500599"/>
            <a:ext cx="3089307" cy="400110"/>
          </a:xfrm>
          <a:prstGeom prst="rect">
            <a:avLst/>
          </a:prstGeom>
          <a:noFill/>
          <a:ln>
            <a:noFill/>
          </a:ln>
        </p:spPr>
        <p:txBody>
          <a:bodyPr wrap="none" rtlCol="0" anchor="t">
            <a:spAutoFit/>
          </a:bodyPr>
          <a:lstStyle/>
          <a:p>
            <a:r>
              <a:rPr lang="zh-CN" altLang="en-US" sz="2000" b="1" i="1" dirty="0">
                <a:solidFill>
                  <a:srgbClr val="FF0000"/>
                </a:solidFill>
                <a:sym typeface="+mn-ea"/>
              </a:rPr>
              <a:t>convey my firm support</a:t>
            </a:r>
            <a:endParaRPr lang="zh-CN" altLang="en-US" sz="2000" b="1" i="1" dirty="0">
              <a:solidFill>
                <a:srgbClr val="FF0000"/>
              </a:solidFill>
              <a:sym typeface="+mn-ea"/>
            </a:endParaRPr>
          </a:p>
        </p:txBody>
      </p:sp>
      <p:sp>
        <p:nvSpPr>
          <p:cNvPr id="9" name="文本框 8"/>
          <p:cNvSpPr txBox="1"/>
          <p:nvPr/>
        </p:nvSpPr>
        <p:spPr>
          <a:xfrm>
            <a:off x="3710648" y="3108813"/>
            <a:ext cx="2249334" cy="369332"/>
          </a:xfrm>
          <a:prstGeom prst="rect">
            <a:avLst/>
          </a:prstGeom>
          <a:noFill/>
          <a:ln>
            <a:noFill/>
          </a:ln>
        </p:spPr>
        <p:txBody>
          <a:bodyPr wrap="none" rtlCol="0" anchor="t">
            <a:spAutoFit/>
          </a:bodyPr>
          <a:lstStyle/>
          <a:p>
            <a:r>
              <a:rPr lang="zh-CN" altLang="en-US" b="1" i="1" dirty="0">
                <a:solidFill>
                  <a:srgbClr val="FF0000"/>
                </a:solidFill>
                <a:sym typeface="+mn-ea"/>
              </a:rPr>
              <a:t>the PE enthusiasts</a:t>
            </a:r>
            <a:endParaRPr lang="zh-CN" altLang="en-US" b="1" i="1" dirty="0">
              <a:solidFill>
                <a:srgbClr val="FF0000"/>
              </a:solidFill>
            </a:endParaRPr>
          </a:p>
        </p:txBody>
      </p:sp>
      <p:sp>
        <p:nvSpPr>
          <p:cNvPr id="10" name="文本框 9"/>
          <p:cNvSpPr txBox="1"/>
          <p:nvPr/>
        </p:nvSpPr>
        <p:spPr>
          <a:xfrm>
            <a:off x="4011356" y="2815747"/>
            <a:ext cx="4669155" cy="398780"/>
          </a:xfrm>
          <a:prstGeom prst="rect">
            <a:avLst/>
          </a:prstGeom>
          <a:noFill/>
          <a:ln w="9525">
            <a:noFill/>
          </a:ln>
        </p:spPr>
        <p:txBody>
          <a:bodyPr wrap="square">
            <a:spAutoFit/>
          </a:bodyPr>
          <a:lstStyle/>
          <a:p>
            <a:pPr indent="0"/>
            <a:r>
              <a:rPr lang="en-US" sz="2000" b="1" i="1" dirty="0">
                <a:solidFill>
                  <a:srgbClr val="FF0000"/>
                </a:solidFill>
                <a:latin typeface="Calibri" panose="020F0502020204030204" pitchFamily="34" charset="0"/>
                <a:ea typeface="宋体" panose="02010600030101010101" pitchFamily="2" charset="-122"/>
              </a:rPr>
              <a:t>provides</a:t>
            </a:r>
            <a:r>
              <a:rPr lang="en-US" sz="2000" b="1" i="1" dirty="0">
                <a:solidFill>
                  <a:srgbClr val="FF0000"/>
                </a:solidFill>
                <a:latin typeface="Calibri" panose="020F0502020204030204" pitchFamily="34" charset="0"/>
                <a:ea typeface="宋体" panose="02010600030101010101" pitchFamily="2" charset="-122"/>
                <a:cs typeface="Times New Roman" panose="02020603050405020304" pitchFamily="18" charset="0"/>
              </a:rPr>
              <a:t> </a:t>
            </a:r>
            <a:r>
              <a:rPr lang="en-US" sz="2000" b="1" i="1" dirty="0">
                <a:solidFill>
                  <a:srgbClr val="FF0000"/>
                </a:solidFill>
                <a:latin typeface="Calibri" panose="020F0502020204030204" pitchFamily="34" charset="0"/>
                <a:ea typeface="宋体" panose="02010600030101010101" pitchFamily="2" charset="-122"/>
              </a:rPr>
              <a:t>a more engaging PE experience</a:t>
            </a:r>
            <a:endParaRPr lang="en-US" altLang="en-US" sz="2000" b="1" i="1" dirty="0">
              <a:solidFill>
                <a:srgbClr val="FF0000"/>
              </a:solidFill>
              <a:latin typeface="Calibri" panose="020F0502020204030204" pitchFamily="34" charset="0"/>
              <a:ea typeface="宋体" panose="02010600030101010101" pitchFamily="2" charset="-122"/>
            </a:endParaRPr>
          </a:p>
        </p:txBody>
      </p:sp>
      <p:sp>
        <p:nvSpPr>
          <p:cNvPr id="11" name="文本框 10"/>
          <p:cNvSpPr txBox="1"/>
          <p:nvPr/>
        </p:nvSpPr>
        <p:spPr>
          <a:xfrm>
            <a:off x="5659273" y="3451971"/>
            <a:ext cx="1609736" cy="400110"/>
          </a:xfrm>
          <a:prstGeom prst="rect">
            <a:avLst/>
          </a:prstGeom>
          <a:noFill/>
          <a:ln>
            <a:noFill/>
          </a:ln>
        </p:spPr>
        <p:txBody>
          <a:bodyPr wrap="none" rtlCol="0" anchor="t">
            <a:spAutoFit/>
          </a:bodyPr>
          <a:lstStyle/>
          <a:p>
            <a:r>
              <a:rPr lang="zh-CN" altLang="en-US" sz="2000" b="1" i="1" dirty="0">
                <a:solidFill>
                  <a:srgbClr val="FF0000"/>
                </a:solidFill>
                <a:sym typeface="+mn-ea"/>
              </a:rPr>
              <a:t>perspective</a:t>
            </a:r>
            <a:endParaRPr lang="zh-CN" altLang="en-US" sz="2000" b="1" i="1" dirty="0">
              <a:solidFill>
                <a:srgbClr val="FF0000"/>
              </a:solidFill>
              <a:sym typeface="+mn-ea"/>
            </a:endParaRPr>
          </a:p>
        </p:txBody>
      </p:sp>
      <p:sp>
        <p:nvSpPr>
          <p:cNvPr id="12" name="文本框 11"/>
          <p:cNvSpPr txBox="1"/>
          <p:nvPr/>
        </p:nvSpPr>
        <p:spPr>
          <a:xfrm>
            <a:off x="8144404" y="3464805"/>
            <a:ext cx="309880" cy="368300"/>
          </a:xfrm>
          <a:prstGeom prst="rect">
            <a:avLst/>
          </a:prstGeom>
          <a:noFill/>
          <a:ln>
            <a:noFill/>
          </a:ln>
        </p:spPr>
        <p:txBody>
          <a:bodyPr wrap="none" rtlCol="0">
            <a:spAutoFit/>
          </a:bodyPr>
          <a:lstStyle/>
          <a:p>
            <a:r>
              <a:rPr lang="en-US" altLang="zh-CN" b="1" i="1">
                <a:solidFill>
                  <a:srgbClr val="FF0000"/>
                </a:solidFill>
              </a:rPr>
              <a:t>a</a:t>
            </a:r>
            <a:endParaRPr lang="en-US" altLang="zh-CN" b="1" i="1">
              <a:solidFill>
                <a:srgbClr val="FF0000"/>
              </a:solidFill>
            </a:endParaRPr>
          </a:p>
        </p:txBody>
      </p:sp>
      <p:sp>
        <p:nvSpPr>
          <p:cNvPr id="13" name="文本框 12"/>
          <p:cNvSpPr txBox="1"/>
          <p:nvPr/>
        </p:nvSpPr>
        <p:spPr>
          <a:xfrm>
            <a:off x="7312642" y="3756697"/>
            <a:ext cx="1552028" cy="400110"/>
          </a:xfrm>
          <a:prstGeom prst="rect">
            <a:avLst/>
          </a:prstGeom>
          <a:noFill/>
          <a:ln>
            <a:noFill/>
          </a:ln>
        </p:spPr>
        <p:txBody>
          <a:bodyPr wrap="none" rtlCol="0">
            <a:spAutoFit/>
          </a:bodyPr>
          <a:lstStyle/>
          <a:p>
            <a:r>
              <a:rPr lang="en-US" altLang="zh-CN" sz="2000" b="1" i="1" dirty="0">
                <a:solidFill>
                  <a:srgbClr val="FF0000"/>
                </a:solidFill>
              </a:rPr>
              <a:t>stands out </a:t>
            </a:r>
            <a:endParaRPr lang="en-US" altLang="zh-CN" sz="2000" b="1" i="1" dirty="0">
              <a:solidFill>
                <a:srgbClr val="FF0000"/>
              </a:solidFill>
            </a:endParaRPr>
          </a:p>
        </p:txBody>
      </p:sp>
      <p:sp>
        <p:nvSpPr>
          <p:cNvPr id="14" name="文本框 13"/>
          <p:cNvSpPr txBox="1"/>
          <p:nvPr/>
        </p:nvSpPr>
        <p:spPr>
          <a:xfrm>
            <a:off x="5509354" y="4035274"/>
            <a:ext cx="877163" cy="369332"/>
          </a:xfrm>
          <a:prstGeom prst="rect">
            <a:avLst/>
          </a:prstGeom>
          <a:noFill/>
          <a:ln>
            <a:noFill/>
          </a:ln>
        </p:spPr>
        <p:txBody>
          <a:bodyPr wrap="none" rtlCol="0" anchor="t">
            <a:spAutoFit/>
          </a:bodyPr>
          <a:lstStyle/>
          <a:p>
            <a:r>
              <a:rPr lang="zh-CN" altLang="en-US" b="1" i="1" dirty="0">
                <a:solidFill>
                  <a:srgbClr val="FF0000"/>
                </a:solidFill>
                <a:sym typeface="+mn-ea"/>
              </a:rPr>
              <a:t>Firstly</a:t>
            </a:r>
            <a:endParaRPr lang="zh-CN" altLang="en-US" b="1" i="1" dirty="0">
              <a:solidFill>
                <a:srgbClr val="FF0000"/>
              </a:solidFill>
            </a:endParaRPr>
          </a:p>
        </p:txBody>
      </p:sp>
      <p:sp>
        <p:nvSpPr>
          <p:cNvPr id="15" name="文本框 14"/>
          <p:cNvSpPr txBox="1"/>
          <p:nvPr/>
        </p:nvSpPr>
        <p:spPr>
          <a:xfrm>
            <a:off x="8060586" y="4048586"/>
            <a:ext cx="787395" cy="369332"/>
          </a:xfrm>
          <a:prstGeom prst="rect">
            <a:avLst/>
          </a:prstGeom>
          <a:noFill/>
          <a:ln>
            <a:noFill/>
          </a:ln>
        </p:spPr>
        <p:txBody>
          <a:bodyPr wrap="none" rtlCol="0">
            <a:spAutoFit/>
          </a:bodyPr>
          <a:lstStyle/>
          <a:p>
            <a:r>
              <a:rPr lang="en-US" altLang="zh-CN" b="1" i="1" dirty="0">
                <a:solidFill>
                  <a:srgbClr val="FF0000"/>
                </a:solidFill>
              </a:rPr>
              <a:t>given</a:t>
            </a:r>
            <a:endParaRPr lang="en-US" altLang="zh-CN" b="1" i="1" dirty="0">
              <a:solidFill>
                <a:srgbClr val="FF0000"/>
              </a:solidFill>
            </a:endParaRPr>
          </a:p>
        </p:txBody>
      </p:sp>
      <p:sp>
        <p:nvSpPr>
          <p:cNvPr id="16" name="文本框 15"/>
          <p:cNvSpPr txBox="1"/>
          <p:nvPr/>
        </p:nvSpPr>
        <p:spPr>
          <a:xfrm>
            <a:off x="10153478" y="4056668"/>
            <a:ext cx="2262158" cy="369332"/>
          </a:xfrm>
          <a:prstGeom prst="rect">
            <a:avLst/>
          </a:prstGeom>
          <a:noFill/>
          <a:ln>
            <a:noFill/>
          </a:ln>
        </p:spPr>
        <p:txBody>
          <a:bodyPr wrap="none" rtlCol="0">
            <a:spAutoFit/>
          </a:bodyPr>
          <a:lstStyle/>
          <a:p>
            <a:r>
              <a:rPr lang="en-US" altLang="zh-CN" b="1" i="1" dirty="0">
                <a:solidFill>
                  <a:srgbClr val="FF0000"/>
                </a:solidFill>
              </a:rPr>
              <a:t>limited options  for</a:t>
            </a:r>
            <a:endParaRPr lang="en-US" altLang="zh-CN" b="1" i="1" dirty="0">
              <a:solidFill>
                <a:srgbClr val="FF0000"/>
              </a:solidFill>
            </a:endParaRPr>
          </a:p>
        </p:txBody>
      </p:sp>
      <p:sp>
        <p:nvSpPr>
          <p:cNvPr id="17" name="文本框 16"/>
          <p:cNvSpPr txBox="1"/>
          <p:nvPr/>
        </p:nvSpPr>
        <p:spPr>
          <a:xfrm>
            <a:off x="5248094" y="4659184"/>
            <a:ext cx="2388795" cy="400110"/>
          </a:xfrm>
          <a:prstGeom prst="rect">
            <a:avLst/>
          </a:prstGeom>
          <a:noFill/>
          <a:ln>
            <a:noFill/>
          </a:ln>
        </p:spPr>
        <p:txBody>
          <a:bodyPr wrap="none" rtlCol="0" anchor="t">
            <a:spAutoFit/>
          </a:bodyPr>
          <a:lstStyle/>
          <a:p>
            <a:r>
              <a:rPr lang="zh-CN" altLang="en-US" sz="2000" b="1" i="1" dirty="0">
                <a:solidFill>
                  <a:srgbClr val="FF0000"/>
                </a:solidFill>
                <a:sym typeface="+mn-ea"/>
              </a:rPr>
              <a:t>fill/bridge this gap</a:t>
            </a:r>
            <a:endParaRPr lang="zh-CN" altLang="en-US" sz="2000" b="1" i="1" dirty="0">
              <a:solidFill>
                <a:srgbClr val="FF0000"/>
              </a:solidFill>
              <a:sym typeface="+mn-ea"/>
            </a:endParaRPr>
          </a:p>
        </p:txBody>
      </p:sp>
      <p:sp>
        <p:nvSpPr>
          <p:cNvPr id="18" name="文本框 17"/>
          <p:cNvSpPr txBox="1"/>
          <p:nvPr/>
        </p:nvSpPr>
        <p:spPr>
          <a:xfrm>
            <a:off x="6209766" y="4952032"/>
            <a:ext cx="1505540" cy="369332"/>
          </a:xfrm>
          <a:prstGeom prst="rect">
            <a:avLst/>
          </a:prstGeom>
          <a:noFill/>
          <a:ln>
            <a:noFill/>
          </a:ln>
        </p:spPr>
        <p:txBody>
          <a:bodyPr wrap="none" rtlCol="0" anchor="t">
            <a:spAutoFit/>
          </a:bodyPr>
          <a:lstStyle/>
          <a:p>
            <a:r>
              <a:rPr lang="zh-CN" altLang="en-US" b="1" i="1" dirty="0">
                <a:solidFill>
                  <a:srgbClr val="FF0000"/>
                </a:solidFill>
                <a:sym typeface="+mn-ea"/>
              </a:rPr>
              <a:t>Additionally</a:t>
            </a:r>
            <a:endParaRPr lang="zh-CN" altLang="en-US" b="1" i="1" dirty="0">
              <a:solidFill>
                <a:srgbClr val="FF0000"/>
              </a:solidFill>
            </a:endParaRPr>
          </a:p>
        </p:txBody>
      </p:sp>
      <p:sp>
        <p:nvSpPr>
          <p:cNvPr id="19" name="文本框 18"/>
          <p:cNvSpPr txBox="1"/>
          <p:nvPr/>
        </p:nvSpPr>
        <p:spPr>
          <a:xfrm>
            <a:off x="9227770" y="4689589"/>
            <a:ext cx="2865452" cy="646331"/>
          </a:xfrm>
          <a:prstGeom prst="rect">
            <a:avLst/>
          </a:prstGeom>
          <a:noFill/>
          <a:ln>
            <a:noFill/>
          </a:ln>
        </p:spPr>
        <p:txBody>
          <a:bodyPr wrap="square" rtlCol="0" anchor="t">
            <a:spAutoFit/>
          </a:bodyPr>
          <a:lstStyle/>
          <a:p>
            <a:r>
              <a:rPr lang="zh-CN" altLang="en-US" b="1" i="1" dirty="0">
                <a:solidFill>
                  <a:srgbClr val="FF0000"/>
                </a:solidFill>
                <a:sym typeface="+mn-ea"/>
              </a:rPr>
              <a:t>practicing yoga regularly increase physical flexibility</a:t>
            </a:r>
            <a:endParaRPr lang="zh-CN" altLang="en-US" b="1" i="1" dirty="0">
              <a:solidFill>
                <a:srgbClr val="FF0000"/>
              </a:solidFill>
            </a:endParaRPr>
          </a:p>
        </p:txBody>
      </p:sp>
      <p:sp>
        <p:nvSpPr>
          <p:cNvPr id="20" name="文本框 19"/>
          <p:cNvSpPr txBox="1"/>
          <p:nvPr/>
        </p:nvSpPr>
        <p:spPr>
          <a:xfrm>
            <a:off x="6732248" y="5314851"/>
            <a:ext cx="3134191" cy="369332"/>
          </a:xfrm>
          <a:prstGeom prst="rect">
            <a:avLst/>
          </a:prstGeom>
          <a:noFill/>
          <a:ln>
            <a:noFill/>
          </a:ln>
        </p:spPr>
        <p:txBody>
          <a:bodyPr wrap="none" rtlCol="0" anchor="t">
            <a:spAutoFit/>
          </a:bodyPr>
          <a:lstStyle/>
          <a:p>
            <a:r>
              <a:rPr lang="zh-CN" altLang="en-US" b="1" i="1" dirty="0">
                <a:solidFill>
                  <a:srgbClr val="FF0000"/>
                </a:solidFill>
                <a:sym typeface="+mn-ea"/>
              </a:rPr>
              <a:t>relieve academic pressure.</a:t>
            </a:r>
            <a:endParaRPr lang="zh-CN" altLang="en-US" b="1" i="1" dirty="0">
              <a:solidFill>
                <a:srgbClr val="FF0000"/>
              </a:solidFill>
            </a:endParaRPr>
          </a:p>
        </p:txBody>
      </p:sp>
      <p:sp>
        <p:nvSpPr>
          <p:cNvPr id="21" name="文本框 20"/>
          <p:cNvSpPr txBox="1"/>
          <p:nvPr/>
        </p:nvSpPr>
        <p:spPr>
          <a:xfrm>
            <a:off x="6427182" y="5608515"/>
            <a:ext cx="1877437" cy="369332"/>
          </a:xfrm>
          <a:prstGeom prst="rect">
            <a:avLst/>
          </a:prstGeom>
          <a:noFill/>
          <a:ln>
            <a:noFill/>
          </a:ln>
        </p:spPr>
        <p:txBody>
          <a:bodyPr wrap="none" rtlCol="0" anchor="t">
            <a:spAutoFit/>
          </a:bodyPr>
          <a:lstStyle/>
          <a:p>
            <a:r>
              <a:rPr lang="zh-CN" altLang="en-US" b="1" i="1" dirty="0">
                <a:solidFill>
                  <a:srgbClr val="FF0000"/>
                </a:solidFill>
                <a:sym typeface="+mn-ea"/>
              </a:rPr>
              <a:t>taking the time </a:t>
            </a:r>
            <a:endParaRPr lang="zh-CN" altLang="en-US" b="1" i="1" dirty="0">
              <a:solidFill>
                <a:srgbClr val="FF0000"/>
              </a:solidFill>
            </a:endParaRPr>
          </a:p>
        </p:txBody>
      </p:sp>
      <p:sp>
        <p:nvSpPr>
          <p:cNvPr id="22" name="文本框 21"/>
          <p:cNvSpPr txBox="1"/>
          <p:nvPr/>
        </p:nvSpPr>
        <p:spPr>
          <a:xfrm>
            <a:off x="6705104" y="5895666"/>
            <a:ext cx="2159566" cy="369332"/>
          </a:xfrm>
          <a:prstGeom prst="rect">
            <a:avLst/>
          </a:prstGeom>
          <a:noFill/>
          <a:ln>
            <a:noFill/>
          </a:ln>
        </p:spPr>
        <p:txBody>
          <a:bodyPr wrap="none" rtlCol="0" anchor="t">
            <a:spAutoFit/>
          </a:bodyPr>
          <a:lstStyle/>
          <a:p>
            <a:r>
              <a:rPr lang="zh-CN" altLang="en-US" b="1" i="1" dirty="0">
                <a:solidFill>
                  <a:srgbClr val="FF0000"/>
                </a:solidFill>
                <a:sym typeface="+mn-ea"/>
              </a:rPr>
              <a:t>being considered.</a:t>
            </a:r>
            <a:endParaRPr lang="zh-CN" altLang="en-US" b="1" i="1" dirty="0">
              <a:solidFill>
                <a:srgbClr val="FF0000"/>
              </a:solidFill>
            </a:endParaRPr>
          </a:p>
        </p:txBody>
      </p:sp>
      <p:sp>
        <p:nvSpPr>
          <p:cNvPr id="23" name="文本框 22"/>
          <p:cNvSpPr txBox="1"/>
          <p:nvPr/>
        </p:nvSpPr>
        <p:spPr>
          <a:xfrm>
            <a:off x="4011356" y="3753240"/>
            <a:ext cx="966931" cy="36933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nchor="t">
            <a:spAutoFit/>
          </a:bodyPr>
          <a:lstStyle/>
          <a:p>
            <a:r>
              <a:rPr lang="en-US" altLang="zh-CN" b="1" i="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sym typeface="+mn-ea"/>
              </a:rPr>
              <a:t>spiritual</a:t>
            </a:r>
            <a:endParaRPr lang="zh-CN" altLang="en-US"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animBg="1"/>
      <p:bldP spid="2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0891" y="1028064"/>
            <a:ext cx="9690217" cy="1015663"/>
          </a:xfrm>
          <a:prstGeom prst="rect">
            <a:avLst/>
          </a:prstGeom>
          <a:noFill/>
          <a:ln>
            <a:noFill/>
          </a:ln>
        </p:spPr>
        <p:txBody>
          <a:bodyPr wrap="none" rtlCol="0" anchor="t">
            <a:spAutoFit/>
          </a:bodyPr>
          <a:lstStyle/>
          <a:p>
            <a:pPr algn="ctr"/>
            <a:r>
              <a:rPr lang="en-US" altLang="zh-CN" sz="6000" b="1" spc="130" dirty="0">
                <a:solidFill>
                  <a:srgbClr val="FE8789"/>
                </a:solidFill>
                <a:effectLst/>
                <a:uFillTx/>
                <a:latin typeface="Cambria" panose="02040503050406030204" pitchFamily="18" charset="0"/>
                <a:ea typeface="Cambria" panose="02040503050406030204" pitchFamily="18" charset="0"/>
              </a:rPr>
              <a:t>Thanks for your attention</a:t>
            </a:r>
            <a:endParaRPr lang="zh-CN" altLang="en-US" sz="6000" b="1" spc="130" dirty="0">
              <a:solidFill>
                <a:srgbClr val="FE8789"/>
              </a:solidFill>
              <a:effectLst/>
              <a:uFillTx/>
              <a:latin typeface="Cambria" panose="02040503050406030204" pitchFamily="18" charset="0"/>
              <a:ea typeface="思源宋体 CN SemiBold" panose="02020600000000000000"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7415" y="2238663"/>
            <a:ext cx="6058766" cy="403917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2752" y="1760943"/>
            <a:ext cx="10386498" cy="1569660"/>
          </a:xfrm>
          <a:prstGeom prst="rect">
            <a:avLst/>
          </a:prstGeom>
          <a:noFill/>
          <a:ln>
            <a:noFill/>
          </a:ln>
        </p:spPr>
        <p:txBody>
          <a:bodyPr wrap="none" rtlCol="0" anchor="t">
            <a:spAutoFit/>
          </a:bodyPr>
          <a:lstStyle/>
          <a:p>
            <a:pPr algn="ctr"/>
            <a:r>
              <a:rPr lang="en-US" altLang="zh-CN" sz="4800" b="1" spc="130" dirty="0">
                <a:effectLst/>
                <a:uFillTx/>
                <a:latin typeface="思源宋体 CN SemiBold" panose="02020600000000000000" charset="-122"/>
                <a:ea typeface="思源宋体 CN SemiBold" panose="02020600000000000000" charset="-122"/>
              </a:rPr>
              <a:t>2025</a:t>
            </a:r>
            <a:r>
              <a:rPr lang="zh-CN" altLang="en-US" sz="4800" b="1" spc="130" dirty="0">
                <a:effectLst/>
                <a:uFillTx/>
                <a:latin typeface="思源宋体 CN SemiBold" panose="02020600000000000000" charset="-122"/>
                <a:ea typeface="思源宋体 CN SemiBold" panose="02020600000000000000" charset="-122"/>
              </a:rPr>
              <a:t>年</a:t>
            </a:r>
            <a:r>
              <a:rPr lang="en-US" altLang="zh-CN" sz="4800" b="1" spc="130" dirty="0">
                <a:effectLst/>
                <a:uFillTx/>
                <a:latin typeface="思源宋体 CN SemiBold" panose="02020600000000000000" charset="-122"/>
                <a:ea typeface="思源宋体 CN SemiBold" panose="02020600000000000000" charset="-122"/>
              </a:rPr>
              <a:t>1</a:t>
            </a:r>
            <a:r>
              <a:rPr lang="zh-CN" altLang="en-US" sz="4800" b="1" spc="130" dirty="0">
                <a:effectLst/>
                <a:uFillTx/>
                <a:latin typeface="思源宋体 CN SemiBold" panose="02020600000000000000" charset="-122"/>
                <a:ea typeface="思源宋体 CN SemiBold" panose="02020600000000000000" charset="-122"/>
              </a:rPr>
              <a:t>月高考综合改革适应性演练</a:t>
            </a:r>
            <a:endParaRPr lang="en-US" altLang="zh-CN" sz="4800" b="1" spc="130" dirty="0">
              <a:effectLst/>
              <a:uFillTx/>
              <a:latin typeface="思源宋体 CN SemiBold" panose="02020600000000000000" charset="-122"/>
              <a:ea typeface="思源宋体 CN SemiBold" panose="02020600000000000000" charset="-122"/>
            </a:endParaRPr>
          </a:p>
          <a:p>
            <a:pPr algn="ctr"/>
            <a:r>
              <a:rPr lang="zh-CN" altLang="en-US" sz="4800" b="1" spc="130" dirty="0">
                <a:latin typeface="思源宋体 CN SemiBold" panose="02020600000000000000" charset="-122"/>
                <a:ea typeface="思源宋体 CN SemiBold" panose="02020600000000000000" charset="-122"/>
              </a:rPr>
              <a:t>应用文 讲评</a:t>
            </a:r>
            <a:endParaRPr lang="zh-CN" altLang="en-US" sz="4800" b="1" spc="130" dirty="0">
              <a:effectLst/>
              <a:uFillTx/>
              <a:latin typeface="思源宋体 CN SemiBold" panose="02020600000000000000" charset="-122"/>
              <a:ea typeface="思源宋体 CN SemiBold" panose="02020600000000000000" charset="-122"/>
            </a:endParaRPr>
          </a:p>
        </p:txBody>
      </p:sp>
      <p:sp>
        <p:nvSpPr>
          <p:cNvPr id="4" name="矩形 3"/>
          <p:cNvSpPr/>
          <p:nvPr/>
        </p:nvSpPr>
        <p:spPr>
          <a:xfrm>
            <a:off x="4387840" y="3927345"/>
            <a:ext cx="3416320" cy="532069"/>
          </a:xfrm>
          <a:prstGeom prst="rect">
            <a:avLst/>
          </a:prstGeom>
          <a:noFill/>
          <a:ln>
            <a:noFill/>
          </a:ln>
        </p:spPr>
        <p:txBody>
          <a:bodyPr wrap="none" rtlCol="0" anchor="t">
            <a:spAutoFit/>
          </a:bodyPr>
          <a:lstStyle/>
          <a:p>
            <a:pPr algn="ctr">
              <a:lnSpc>
                <a:spcPct val="140000"/>
              </a:lnSpc>
            </a:pPr>
            <a:r>
              <a:rPr lang="zh-CN" altLang="en-US" sz="2400" dirty="0">
                <a:solidFill>
                  <a:schemeClr val="tx1">
                    <a:lumMod val="75000"/>
                    <a:lumOff val="25000"/>
                  </a:schemeClr>
                </a:solidFill>
                <a:effectLst/>
                <a:latin typeface="楷体" panose="02010609060101010101" charset="-122"/>
                <a:ea typeface="楷体" panose="02010609060101010101" charset="-122"/>
              </a:rPr>
              <a:t>北师大嘉兴附中 吴晨华</a:t>
            </a:r>
            <a:endParaRPr lang="zh-CN" altLang="en-US" sz="2400" dirty="0">
              <a:solidFill>
                <a:schemeClr val="tx1">
                  <a:lumMod val="75000"/>
                  <a:lumOff val="25000"/>
                </a:schemeClr>
              </a:solidFill>
              <a:effectLst/>
              <a:latin typeface="楷体" panose="02010609060101010101" charset="-122"/>
              <a:ea typeface="楷体" panose="02010609060101010101" charset="-122"/>
            </a:endParaRPr>
          </a:p>
        </p:txBody>
      </p:sp>
      <p:pic>
        <p:nvPicPr>
          <p:cNvPr id="7" name="图片 6"/>
          <p:cNvPicPr>
            <a:picLocks noChangeAspect="1"/>
          </p:cNvPicPr>
          <p:nvPr/>
        </p:nvPicPr>
        <p:blipFill>
          <a:blip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21133" y="3209162"/>
            <a:ext cx="3355845" cy="335584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035" y="3319469"/>
            <a:ext cx="3355846" cy="31352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6335" y="264549"/>
            <a:ext cx="2098010" cy="646331"/>
          </a:xfrm>
          <a:prstGeom prst="rect">
            <a:avLst/>
          </a:prstGeom>
          <a:noFill/>
          <a:ln>
            <a:noFill/>
          </a:ln>
        </p:spPr>
        <p:txBody>
          <a:bodyPr wrap="none" rtlCol="0" anchor="t">
            <a:spAutoFit/>
          </a:bodyPr>
          <a:lstStyle/>
          <a:p>
            <a:pPr algn="ctr"/>
            <a:r>
              <a:rPr lang="zh-CN" altLang="en-US" sz="3600" b="1" spc="130" dirty="0">
                <a:solidFill>
                  <a:srgbClr val="DB7997"/>
                </a:solidFill>
                <a:effectLst/>
                <a:uFillTx/>
                <a:latin typeface="思源宋体 CN SemiBold" panose="02020600000000000000" charset="-122"/>
                <a:ea typeface="思源宋体 CN SemiBold" panose="02020600000000000000" charset="-122"/>
              </a:rPr>
              <a:t>原题重现</a:t>
            </a:r>
            <a:endParaRPr lang="zh-CN" altLang="en-US" sz="3600" b="1" spc="130" dirty="0">
              <a:solidFill>
                <a:srgbClr val="DB7997"/>
              </a:solidFill>
              <a:effectLst/>
              <a:uFillTx/>
              <a:latin typeface="思源宋体 CN SemiBold" panose="02020600000000000000" charset="-122"/>
              <a:ea typeface="思源宋体 CN SemiBold" panose="02020600000000000000" charset="-122"/>
            </a:endParaRPr>
          </a:p>
        </p:txBody>
      </p:sp>
      <p:sp>
        <p:nvSpPr>
          <p:cNvPr id="8" name="文本框 7"/>
          <p:cNvSpPr txBox="1"/>
          <p:nvPr/>
        </p:nvSpPr>
        <p:spPr>
          <a:xfrm>
            <a:off x="304409" y="976086"/>
            <a:ext cx="11116260" cy="5613845"/>
          </a:xfrm>
          <a:prstGeom prst="rect">
            <a:avLst/>
          </a:prstGeom>
          <a:noFill/>
        </p:spPr>
        <p:txBody>
          <a:bodyPr wrap="square" rtlCol="0" anchor="t">
            <a:spAutoFit/>
          </a:bodyPr>
          <a:lstStyle/>
          <a:p>
            <a:pPr indent="266700" algn="l"/>
            <a:r>
              <a:rPr lang="en-US" altLang="zh-CN" sz="2400" b="1" kern="100" dirty="0">
                <a:effectLst/>
                <a:latin typeface="+mj-lt"/>
                <a:ea typeface="+mj-ea"/>
                <a:cs typeface="Times New Roman" panose="02020603050405020304" pitchFamily="18" charset="0"/>
              </a:rPr>
              <a:t>    </a:t>
            </a:r>
            <a:r>
              <a:rPr lang="zh-CN" altLang="zh-CN" sz="2400" b="1" kern="100" dirty="0">
                <a:effectLst/>
                <a:latin typeface="+mj-lt"/>
                <a:ea typeface="+mj-ea"/>
                <a:cs typeface="Times New Roman" panose="02020603050405020304" pitchFamily="18" charset="0"/>
              </a:rPr>
              <a:t>假定你是李华，你的留学生朋友</a:t>
            </a:r>
            <a:r>
              <a:rPr lang="en-US" altLang="zh-CN" sz="2400" b="1" kern="100" dirty="0">
                <a:effectLst/>
                <a:latin typeface="+mj-lt"/>
                <a:ea typeface="+mj-ea"/>
                <a:cs typeface="Times New Roman" panose="02020603050405020304" pitchFamily="18" charset="0"/>
              </a:rPr>
              <a:t> Beth</a:t>
            </a:r>
            <a:r>
              <a:rPr lang="zh-CN" altLang="zh-CN" sz="2400" b="1" kern="100" dirty="0">
                <a:effectLst/>
                <a:latin typeface="+mj-lt"/>
                <a:ea typeface="+mj-ea"/>
                <a:cs typeface="Times New Roman" panose="02020603050405020304" pitchFamily="18" charset="0"/>
              </a:rPr>
              <a:t>想学打乒乓球，发邮件向你求教。请给她回封邮件，内容包括：</a:t>
            </a:r>
            <a:endParaRPr lang="en-US" altLang="zh-CN" sz="2400" b="1" kern="100" dirty="0">
              <a:effectLst/>
              <a:latin typeface="+mj-lt"/>
              <a:ea typeface="+mj-ea"/>
              <a:cs typeface="Times New Roman" panose="02020603050405020304" pitchFamily="18" charset="0"/>
            </a:endParaRPr>
          </a:p>
          <a:p>
            <a:pPr indent="457200" algn="l"/>
            <a:r>
              <a:rPr lang="zh-CN" altLang="zh-CN" sz="2400" b="1" kern="100" dirty="0">
                <a:effectLst/>
                <a:latin typeface="+mj-lt"/>
                <a:ea typeface="+mj-ea"/>
                <a:cs typeface="Times New Roman" panose="02020603050405020304" pitchFamily="18" charset="0"/>
              </a:rPr>
              <a:t>（</a:t>
            </a:r>
            <a:r>
              <a:rPr lang="en-US" altLang="zh-CN" sz="2400" b="1" kern="100" dirty="0">
                <a:effectLst/>
                <a:latin typeface="+mj-lt"/>
                <a:ea typeface="+mj-ea"/>
                <a:cs typeface="Times New Roman" panose="02020603050405020304" pitchFamily="18" charset="0"/>
              </a:rPr>
              <a:t>1</a:t>
            </a:r>
            <a:r>
              <a:rPr lang="zh-CN" altLang="zh-CN" sz="2400" b="1" kern="100" dirty="0">
                <a:effectLst/>
                <a:latin typeface="+mj-lt"/>
                <a:ea typeface="+mj-ea"/>
                <a:cs typeface="Times New Roman" panose="02020603050405020304" pitchFamily="18" charset="0"/>
              </a:rPr>
              <a:t>）表示支持</a:t>
            </a:r>
            <a:r>
              <a:rPr lang="en-US" altLang="zh-CN" sz="2400" b="1" kern="100" dirty="0">
                <a:effectLst/>
                <a:latin typeface="+mj-lt"/>
                <a:ea typeface="+mj-ea"/>
                <a:cs typeface="Times New Roman" panose="02020603050405020304" pitchFamily="18" charset="0"/>
              </a:rPr>
              <a:t>; </a:t>
            </a:r>
            <a:endParaRPr lang="en-US" altLang="zh-CN" sz="2400" b="1" kern="100" dirty="0">
              <a:effectLst/>
              <a:latin typeface="+mj-lt"/>
              <a:ea typeface="+mj-ea"/>
              <a:cs typeface="Times New Roman" panose="02020603050405020304" pitchFamily="18" charset="0"/>
            </a:endParaRPr>
          </a:p>
          <a:p>
            <a:pPr indent="457200" algn="l"/>
            <a:r>
              <a:rPr lang="zh-CN" altLang="zh-CN" sz="2400" b="1" kern="100" dirty="0">
                <a:effectLst/>
                <a:latin typeface="+mj-lt"/>
                <a:ea typeface="+mj-ea"/>
                <a:cs typeface="Times New Roman" panose="02020603050405020304" pitchFamily="18" charset="0"/>
              </a:rPr>
              <a:t>（</a:t>
            </a:r>
            <a:r>
              <a:rPr lang="en-US" altLang="zh-CN" sz="2400" b="1" kern="100" dirty="0">
                <a:effectLst/>
                <a:latin typeface="+mj-lt"/>
                <a:ea typeface="+mj-ea"/>
                <a:cs typeface="Times New Roman" panose="02020603050405020304" pitchFamily="18" charset="0"/>
              </a:rPr>
              <a:t>2</a:t>
            </a:r>
            <a:r>
              <a:rPr lang="zh-CN" altLang="zh-CN" sz="2400" b="1" kern="100" dirty="0">
                <a:effectLst/>
                <a:latin typeface="+mj-lt"/>
                <a:ea typeface="+mj-ea"/>
                <a:cs typeface="Times New Roman" panose="02020603050405020304" pitchFamily="18" charset="0"/>
              </a:rPr>
              <a:t>）推荐教练。</a:t>
            </a:r>
            <a:endParaRPr lang="zh-CN" altLang="zh-CN" sz="2400" b="1" kern="100" dirty="0">
              <a:effectLst/>
              <a:latin typeface="+mj-lt"/>
              <a:ea typeface="+mj-ea"/>
              <a:cs typeface="Times New Roman" panose="02020603050405020304" pitchFamily="18" charset="0"/>
            </a:endParaRPr>
          </a:p>
          <a:p>
            <a:pPr algn="l"/>
            <a:r>
              <a:rPr lang="en-US" altLang="zh-CN" sz="2400" b="1" kern="100" dirty="0">
                <a:latin typeface="+mj-lt"/>
                <a:ea typeface="+mj-ea"/>
                <a:cs typeface="Times New Roman" panose="02020603050405020304" pitchFamily="18" charset="0"/>
              </a:rPr>
              <a:t>        </a:t>
            </a:r>
            <a:r>
              <a:rPr lang="zh-CN" altLang="zh-CN" sz="2400" b="1" kern="100" dirty="0">
                <a:effectLst/>
                <a:latin typeface="+mj-lt"/>
                <a:ea typeface="+mj-ea"/>
                <a:cs typeface="Times New Roman" panose="02020603050405020304" pitchFamily="18" charset="0"/>
              </a:rPr>
              <a:t>注意：</a:t>
            </a:r>
            <a:endParaRPr lang="en-US" altLang="zh-CN" sz="2400" b="1" kern="100" dirty="0">
              <a:effectLst/>
              <a:latin typeface="+mj-lt"/>
              <a:ea typeface="+mj-ea"/>
              <a:cs typeface="Times New Roman" panose="02020603050405020304" pitchFamily="18" charset="0"/>
            </a:endParaRPr>
          </a:p>
          <a:p>
            <a:pPr indent="457200" algn="l"/>
            <a:r>
              <a:rPr lang="zh-CN" altLang="zh-CN" sz="2400" b="1" kern="100" dirty="0">
                <a:effectLst/>
                <a:latin typeface="+mj-lt"/>
                <a:ea typeface="+mj-ea"/>
                <a:cs typeface="Times New Roman" panose="02020603050405020304" pitchFamily="18" charset="0"/>
              </a:rPr>
              <a:t>（</a:t>
            </a:r>
            <a:r>
              <a:rPr lang="en-US" altLang="zh-CN" sz="2400" b="1" kern="100" dirty="0">
                <a:effectLst/>
                <a:latin typeface="+mj-lt"/>
                <a:ea typeface="+mj-ea"/>
                <a:cs typeface="Times New Roman" panose="02020603050405020304" pitchFamily="18" charset="0"/>
              </a:rPr>
              <a:t>1</a:t>
            </a:r>
            <a:r>
              <a:rPr lang="zh-CN" altLang="zh-CN" sz="2400" b="1" kern="100" dirty="0">
                <a:effectLst/>
                <a:latin typeface="+mj-lt"/>
                <a:ea typeface="+mj-ea"/>
                <a:cs typeface="Times New Roman" panose="02020603050405020304" pitchFamily="18" charset="0"/>
              </a:rPr>
              <a:t>）写作词数应为</a:t>
            </a:r>
            <a:r>
              <a:rPr lang="en-US" altLang="zh-CN" sz="2400" b="1" kern="100" dirty="0">
                <a:effectLst/>
                <a:latin typeface="+mj-lt"/>
                <a:ea typeface="+mj-ea"/>
                <a:cs typeface="Times New Roman" panose="02020603050405020304" pitchFamily="18" charset="0"/>
              </a:rPr>
              <a:t>80</a:t>
            </a:r>
            <a:r>
              <a:rPr lang="zh-CN" altLang="zh-CN" sz="2400" b="1" kern="100" dirty="0">
                <a:effectLst/>
                <a:latin typeface="+mj-lt"/>
                <a:ea typeface="+mj-ea"/>
                <a:cs typeface="Times New Roman" panose="02020603050405020304" pitchFamily="18" charset="0"/>
              </a:rPr>
              <a:t>个左右；</a:t>
            </a:r>
            <a:endParaRPr lang="en-US" altLang="zh-CN" sz="2400" b="1" kern="100" dirty="0">
              <a:effectLst/>
              <a:latin typeface="+mj-lt"/>
              <a:ea typeface="+mj-ea"/>
              <a:cs typeface="Times New Roman" panose="02020603050405020304" pitchFamily="18" charset="0"/>
            </a:endParaRPr>
          </a:p>
          <a:p>
            <a:pPr indent="457200" algn="l"/>
            <a:r>
              <a:rPr lang="zh-CN" altLang="zh-CN" sz="2400" b="1" kern="100" dirty="0">
                <a:effectLst/>
                <a:latin typeface="+mj-lt"/>
                <a:ea typeface="+mj-ea"/>
                <a:cs typeface="Times New Roman" panose="02020603050405020304" pitchFamily="18" charset="0"/>
              </a:rPr>
              <a:t>（</a:t>
            </a:r>
            <a:r>
              <a:rPr lang="en-US" altLang="zh-CN" sz="2400" b="1" kern="100" dirty="0">
                <a:effectLst/>
                <a:latin typeface="+mj-lt"/>
                <a:ea typeface="+mj-ea"/>
                <a:cs typeface="Times New Roman" panose="02020603050405020304" pitchFamily="18" charset="0"/>
              </a:rPr>
              <a:t>2</a:t>
            </a:r>
            <a:r>
              <a:rPr lang="zh-CN" altLang="zh-CN" sz="2400" b="1" kern="100" dirty="0">
                <a:effectLst/>
                <a:latin typeface="+mj-lt"/>
                <a:ea typeface="+mj-ea"/>
                <a:cs typeface="Times New Roman" panose="02020603050405020304" pitchFamily="18" charset="0"/>
              </a:rPr>
              <a:t>）请按如下格式在答题卡的相应位置作答。</a:t>
            </a:r>
            <a:endParaRPr lang="en-US" altLang="zh-CN" sz="2400" b="1" kern="100" dirty="0">
              <a:effectLst/>
              <a:latin typeface="+mj-lt"/>
              <a:ea typeface="+mj-ea"/>
              <a:cs typeface="Times New Roman" panose="02020603050405020304" pitchFamily="18" charset="0"/>
            </a:endParaRPr>
          </a:p>
          <a:p>
            <a:pPr algn="l">
              <a:lnSpc>
                <a:spcPct val="120000"/>
              </a:lnSpc>
            </a:pPr>
            <a:endParaRPr lang="en-US" altLang="zh-CN" sz="1800" kern="100" dirty="0">
              <a:effectLst/>
              <a:latin typeface="+mj-lt"/>
              <a:ea typeface="+mj-ea"/>
              <a:cs typeface="Times New Roman" panose="02020603050405020304" pitchFamily="18" charset="0"/>
            </a:endParaRPr>
          </a:p>
          <a:p>
            <a:pPr algn="l">
              <a:lnSpc>
                <a:spcPct val="120000"/>
              </a:lnSpc>
            </a:pPr>
            <a:r>
              <a:rPr lang="en-US" altLang="zh-CN" sz="1800" kern="100" dirty="0">
                <a:effectLst/>
                <a:latin typeface="Times New Roman" panose="02020603050405020304" pitchFamily="18" charset="0"/>
                <a:ea typeface="+mj-ea"/>
                <a:cs typeface="Times New Roman" panose="02020603050405020304" pitchFamily="18" charset="0"/>
              </a:rPr>
              <a:t>Dear Beth, </a:t>
            </a:r>
            <a:endParaRPr lang="zh-CN" altLang="zh-CN" sz="1800" kern="100" dirty="0">
              <a:effectLst/>
              <a:latin typeface="Times New Roman" panose="02020603050405020304" pitchFamily="18" charset="0"/>
              <a:ea typeface="+mj-ea"/>
              <a:cs typeface="Times New Roman" panose="02020603050405020304" pitchFamily="18" charset="0"/>
            </a:endParaRPr>
          </a:p>
          <a:p>
            <a:pPr indent="266700" algn="l">
              <a:lnSpc>
                <a:spcPct val="120000"/>
              </a:lnSpc>
            </a:pPr>
            <a:r>
              <a:rPr lang="en-US" altLang="zh-CN" sz="1800" kern="100" dirty="0">
                <a:effectLst/>
                <a:latin typeface="Times New Roman" panose="02020603050405020304" pitchFamily="18" charset="0"/>
                <a:ea typeface="+mj-ea"/>
                <a:cs typeface="Times New Roman" panose="02020603050405020304" pitchFamily="18" charset="0"/>
              </a:rPr>
              <a:t>Glad to know that you want to learn to play table tennis. </a:t>
            </a:r>
            <a:endParaRPr lang="zh-CN" altLang="zh-CN" sz="1800" kern="100" dirty="0">
              <a:effectLst/>
              <a:latin typeface="Times New Roman" panose="02020603050405020304" pitchFamily="18" charset="0"/>
              <a:ea typeface="+mj-ea"/>
              <a:cs typeface="Times New Roman" panose="02020603050405020304" pitchFamily="18" charset="0"/>
            </a:endParaRPr>
          </a:p>
          <a:p>
            <a:pPr algn="l">
              <a:lnSpc>
                <a:spcPct val="120000"/>
              </a:lnSpc>
            </a:pPr>
            <a:r>
              <a:rPr lang="en-US" altLang="zh-CN" sz="1800" kern="100" dirty="0">
                <a:effectLst/>
                <a:latin typeface="Times New Roman" panose="02020603050405020304" pitchFamily="18" charset="0"/>
                <a:ea typeface="+mj-ea"/>
                <a:cs typeface="Times New Roman" panose="02020603050405020304" pitchFamily="18" charset="0"/>
              </a:rPr>
              <a:t> </a:t>
            </a:r>
            <a:endParaRPr lang="en-US" altLang="zh-CN" kern="100" dirty="0">
              <a:latin typeface="Times New Roman" panose="02020603050405020304" pitchFamily="18" charset="0"/>
              <a:ea typeface="+mj-ea"/>
              <a:cs typeface="Times New Roman" panose="02020603050405020304" pitchFamily="18" charset="0"/>
            </a:endParaRPr>
          </a:p>
          <a:p>
            <a:pPr algn="l">
              <a:lnSpc>
                <a:spcPct val="120000"/>
              </a:lnSpc>
            </a:pPr>
            <a:endParaRPr lang="en-US" altLang="zh-CN" sz="1800" kern="100" dirty="0">
              <a:effectLst/>
              <a:latin typeface="Times New Roman" panose="02020603050405020304" pitchFamily="18" charset="0"/>
              <a:ea typeface="+mj-ea"/>
              <a:cs typeface="Times New Roman" panose="02020603050405020304" pitchFamily="18" charset="0"/>
            </a:endParaRPr>
          </a:p>
          <a:p>
            <a:pPr algn="l">
              <a:lnSpc>
                <a:spcPct val="120000"/>
              </a:lnSpc>
            </a:pPr>
            <a:endParaRPr lang="zh-CN" altLang="zh-CN" sz="1800" kern="100" dirty="0">
              <a:effectLst/>
              <a:latin typeface="Times New Roman" panose="02020603050405020304" pitchFamily="18" charset="0"/>
              <a:ea typeface="+mj-ea"/>
              <a:cs typeface="Times New Roman" panose="02020603050405020304" pitchFamily="18" charset="0"/>
            </a:endParaRPr>
          </a:p>
          <a:p>
            <a:pPr algn="l">
              <a:lnSpc>
                <a:spcPct val="120000"/>
              </a:lnSpc>
            </a:pPr>
            <a:r>
              <a:rPr lang="en-US" altLang="zh-CN" sz="1800" kern="100" dirty="0">
                <a:effectLst/>
                <a:latin typeface="Times New Roman" panose="02020603050405020304" pitchFamily="18" charset="0"/>
                <a:ea typeface="+mj-ea"/>
                <a:cs typeface="Times New Roman" panose="02020603050405020304" pitchFamily="18" charset="0"/>
              </a:rPr>
              <a:t> </a:t>
            </a:r>
            <a:endParaRPr lang="zh-CN" altLang="zh-CN" sz="1800" kern="100" dirty="0">
              <a:effectLst/>
              <a:latin typeface="Times New Roman" panose="02020603050405020304" pitchFamily="18" charset="0"/>
              <a:ea typeface="+mj-ea"/>
              <a:cs typeface="Times New Roman" panose="02020603050405020304" pitchFamily="18" charset="0"/>
            </a:endParaRPr>
          </a:p>
          <a:p>
            <a:pPr algn="r">
              <a:lnSpc>
                <a:spcPct val="120000"/>
              </a:lnSpc>
            </a:pPr>
            <a:r>
              <a:rPr lang="en-US" altLang="zh-CN" sz="1800" kern="100" dirty="0">
                <a:effectLst/>
                <a:latin typeface="Times New Roman" panose="02020603050405020304" pitchFamily="18" charset="0"/>
                <a:ea typeface="+mj-ea"/>
                <a:cs typeface="Times New Roman" panose="02020603050405020304" pitchFamily="18" charset="0"/>
              </a:rPr>
              <a:t> Yours, </a:t>
            </a:r>
            <a:endParaRPr lang="zh-CN" altLang="zh-CN" sz="1800" kern="100" dirty="0">
              <a:effectLst/>
              <a:latin typeface="Times New Roman" panose="02020603050405020304" pitchFamily="18" charset="0"/>
              <a:ea typeface="+mj-ea"/>
              <a:cs typeface="Times New Roman" panose="02020603050405020304" pitchFamily="18" charset="0"/>
            </a:endParaRPr>
          </a:p>
          <a:p>
            <a:pPr algn="r"/>
            <a:r>
              <a:rPr lang="en-US" altLang="zh-CN" sz="1800" kern="100" dirty="0">
                <a:effectLst/>
                <a:latin typeface="Times New Roman" panose="02020603050405020304" pitchFamily="18" charset="0"/>
                <a:ea typeface="+mj-ea"/>
                <a:cs typeface="Times New Roman" panose="02020603050405020304" pitchFamily="18" charset="0"/>
              </a:rPr>
              <a:t>Li Hua</a:t>
            </a:r>
            <a:endParaRPr lang="zh-CN" altLang="zh-CN" sz="1800" kern="100" dirty="0">
              <a:effectLst/>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0326" y="286867"/>
            <a:ext cx="3533018" cy="646331"/>
          </a:xfrm>
          <a:prstGeom prst="rect">
            <a:avLst/>
          </a:prstGeom>
          <a:noFill/>
          <a:ln>
            <a:no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130" normalizeH="0" baseline="0" noProof="0" dirty="0">
                <a:ln>
                  <a:noFill/>
                </a:ln>
                <a:solidFill>
                  <a:srgbClr val="DB7997"/>
                </a:solidFill>
                <a:effectLst/>
                <a:uLnTx/>
                <a:uFillTx/>
                <a:latin typeface="思源宋体 CN SemiBold" panose="02020600000000000000" charset="-122"/>
                <a:ea typeface="思源宋体 CN SemiBold" panose="02020600000000000000" charset="-122"/>
                <a:cs typeface="+mn-cs"/>
              </a:rPr>
              <a:t>审题与谋篇布局</a:t>
            </a:r>
            <a:endParaRPr kumimoji="0" lang="zh-CN" altLang="en-US" sz="3600" b="1" i="0" u="none" strike="noStrike" kern="1200" cap="none" spc="130" normalizeH="0" baseline="0" noProof="0" dirty="0">
              <a:ln>
                <a:noFill/>
              </a:ln>
              <a:solidFill>
                <a:srgbClr val="DB7997"/>
              </a:solidFill>
              <a:effectLst/>
              <a:uLnTx/>
              <a:uFillTx/>
              <a:latin typeface="思源宋体 CN SemiBold" panose="02020600000000000000" charset="-122"/>
              <a:ea typeface="思源宋体 CN SemiBold" panose="02020600000000000000" charset="-122"/>
              <a:cs typeface="+mn-cs"/>
            </a:endParaRPr>
          </a:p>
        </p:txBody>
      </p:sp>
      <p:sp>
        <p:nvSpPr>
          <p:cNvPr id="5" name="文本框 4"/>
          <p:cNvSpPr txBox="1"/>
          <p:nvPr/>
        </p:nvSpPr>
        <p:spPr>
          <a:xfrm>
            <a:off x="241905" y="1315052"/>
            <a:ext cx="4333296" cy="4585871"/>
          </a:xfrm>
          <a:prstGeom prst="rect">
            <a:avLst/>
          </a:prstGeom>
          <a:noFill/>
        </p:spPr>
        <p:txBody>
          <a:bodyPr wrap="square" rtlCol="0" anchor="t">
            <a:spAutoFit/>
          </a:bodyPr>
          <a:lstStyle/>
          <a:p>
            <a:pPr indent="266700" algn="l"/>
            <a:r>
              <a:rPr lang="zh-CN" altLang="zh-CN" sz="2800" b="1" kern="100" dirty="0">
                <a:effectLst/>
                <a:latin typeface="+mj-lt"/>
                <a:ea typeface="+mj-ea"/>
                <a:cs typeface="Times New Roman" panose="02020603050405020304" pitchFamily="18" charset="0"/>
              </a:rPr>
              <a:t>假定你是李华，你的留学生朋友</a:t>
            </a:r>
            <a:r>
              <a:rPr lang="en-US" altLang="zh-CN" sz="2800" b="1" kern="100" dirty="0">
                <a:effectLst/>
                <a:latin typeface="+mj-lt"/>
                <a:ea typeface="+mj-ea"/>
                <a:cs typeface="Times New Roman" panose="02020603050405020304" pitchFamily="18" charset="0"/>
              </a:rPr>
              <a:t> Beth</a:t>
            </a:r>
            <a:r>
              <a:rPr lang="zh-CN" altLang="zh-CN" sz="2800" b="1" kern="100" dirty="0">
                <a:effectLst/>
                <a:latin typeface="+mj-lt"/>
                <a:ea typeface="+mj-ea"/>
                <a:cs typeface="Times New Roman" panose="02020603050405020304" pitchFamily="18" charset="0"/>
              </a:rPr>
              <a:t>想学打乒乓球，发邮件向你求教。请给她回封邮件，内容包括：</a:t>
            </a:r>
            <a:endParaRPr lang="en-US" altLang="zh-CN" sz="2800" b="1" kern="100" dirty="0">
              <a:effectLst/>
              <a:latin typeface="+mj-lt"/>
              <a:ea typeface="+mj-ea"/>
              <a:cs typeface="Times New Roman" panose="02020603050405020304" pitchFamily="18" charset="0"/>
            </a:endParaRPr>
          </a:p>
          <a:p>
            <a:pPr indent="457200" algn="l"/>
            <a:r>
              <a:rPr lang="zh-CN" altLang="zh-CN" sz="2800" b="1" kern="100" dirty="0">
                <a:effectLst/>
                <a:latin typeface="+mj-lt"/>
                <a:ea typeface="+mj-ea"/>
                <a:cs typeface="Times New Roman" panose="02020603050405020304" pitchFamily="18" charset="0"/>
              </a:rPr>
              <a:t>（</a:t>
            </a:r>
            <a:r>
              <a:rPr lang="en-US" altLang="zh-CN" sz="2800" b="1" kern="100" dirty="0">
                <a:effectLst/>
                <a:latin typeface="+mj-lt"/>
                <a:ea typeface="+mj-ea"/>
                <a:cs typeface="Times New Roman" panose="02020603050405020304" pitchFamily="18" charset="0"/>
              </a:rPr>
              <a:t>1</a:t>
            </a:r>
            <a:r>
              <a:rPr lang="zh-CN" altLang="zh-CN" sz="2800" b="1" kern="100" dirty="0">
                <a:effectLst/>
                <a:latin typeface="+mj-lt"/>
                <a:ea typeface="+mj-ea"/>
                <a:cs typeface="Times New Roman" panose="02020603050405020304" pitchFamily="18" charset="0"/>
              </a:rPr>
              <a:t>）表示支持</a:t>
            </a:r>
            <a:r>
              <a:rPr lang="en-US" altLang="zh-CN" sz="2800" b="1" kern="100" dirty="0">
                <a:effectLst/>
                <a:latin typeface="+mj-lt"/>
                <a:ea typeface="+mj-ea"/>
                <a:cs typeface="Times New Roman" panose="02020603050405020304" pitchFamily="18" charset="0"/>
              </a:rPr>
              <a:t>; </a:t>
            </a:r>
            <a:endParaRPr lang="en-US" altLang="zh-CN" sz="2800" b="1" kern="100" dirty="0">
              <a:effectLst/>
              <a:latin typeface="+mj-lt"/>
              <a:ea typeface="+mj-ea"/>
              <a:cs typeface="Times New Roman" panose="02020603050405020304" pitchFamily="18" charset="0"/>
            </a:endParaRPr>
          </a:p>
          <a:p>
            <a:pPr indent="457200" algn="l"/>
            <a:r>
              <a:rPr lang="zh-CN" altLang="zh-CN" sz="2800" b="1" kern="100" dirty="0">
                <a:effectLst/>
                <a:latin typeface="+mj-lt"/>
                <a:ea typeface="+mj-ea"/>
                <a:cs typeface="Times New Roman" panose="02020603050405020304" pitchFamily="18" charset="0"/>
              </a:rPr>
              <a:t>（</a:t>
            </a:r>
            <a:r>
              <a:rPr lang="en-US" altLang="zh-CN" sz="2800" b="1" kern="100" dirty="0">
                <a:effectLst/>
                <a:latin typeface="+mj-lt"/>
                <a:ea typeface="+mj-ea"/>
                <a:cs typeface="Times New Roman" panose="02020603050405020304" pitchFamily="18" charset="0"/>
              </a:rPr>
              <a:t>2</a:t>
            </a:r>
            <a:r>
              <a:rPr lang="zh-CN" altLang="zh-CN" sz="2800" b="1" kern="100" dirty="0">
                <a:effectLst/>
                <a:latin typeface="+mj-lt"/>
                <a:ea typeface="+mj-ea"/>
                <a:cs typeface="Times New Roman" panose="02020603050405020304" pitchFamily="18" charset="0"/>
              </a:rPr>
              <a:t>）推荐教练。</a:t>
            </a:r>
            <a:endParaRPr lang="en-US" altLang="zh-CN" sz="2800" b="1" kern="100" dirty="0">
              <a:effectLst/>
              <a:latin typeface="+mj-lt"/>
              <a:ea typeface="+mj-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400" b="1" i="0" u="none" strike="noStrike" kern="100" cap="none" spc="0" normalizeH="0" baseline="0" noProof="0" dirty="0">
                <a:ln>
                  <a:noFill/>
                </a:ln>
                <a:solidFill>
                  <a:prstClr val="black"/>
                </a:solidFill>
                <a:effectLst/>
                <a:uLnTx/>
                <a:uFillTx/>
                <a:latin typeface="Calibri" panose="020F0502020204030204"/>
                <a:ea typeface="微软雅黑" panose="020B0503020204020204" pitchFamily="34" charset="-122"/>
                <a:cs typeface="Times New Roman" panose="02020603050405020304" pitchFamily="18" charset="0"/>
              </a:rPr>
              <a:t>注意：</a:t>
            </a:r>
            <a:br>
              <a:rPr lang="en-US" altLang="zh-CN" sz="2400" b="1" kern="100" dirty="0">
                <a:solidFill>
                  <a:prstClr val="black"/>
                </a:solidFill>
                <a:latin typeface="Calibri" panose="020F0502020204030204"/>
                <a:ea typeface="微软雅黑" panose="020B0503020204020204" pitchFamily="34" charset="-122"/>
                <a:cs typeface="Times New Roman" panose="02020603050405020304" pitchFamily="18" charset="0"/>
              </a:rPr>
            </a:br>
            <a:r>
              <a:rPr kumimoji="0" lang="zh-CN" altLang="zh-CN" sz="2400" b="1" i="0" u="none" strike="noStrike" kern="100" cap="none" spc="0" normalizeH="0" baseline="0" noProof="0" dirty="0">
                <a:ln>
                  <a:noFill/>
                </a:ln>
                <a:solidFill>
                  <a:prstClr val="black"/>
                </a:solidFill>
                <a:effectLst/>
                <a:uLnTx/>
                <a:uFillTx/>
                <a:latin typeface="Calibri" panose="020F0502020204030204"/>
                <a:ea typeface="微软雅黑" panose="020B0503020204020204" pitchFamily="34" charset="-122"/>
                <a:cs typeface="Times New Roman" panose="02020603050405020304" pitchFamily="18" charset="0"/>
              </a:rPr>
              <a:t>（</a:t>
            </a:r>
            <a:r>
              <a:rPr kumimoji="0" lang="en-US" altLang="zh-CN" sz="2400" b="1" i="0" u="none" strike="noStrike" kern="100" cap="none" spc="0" normalizeH="0" baseline="0" noProof="0" dirty="0">
                <a:ln>
                  <a:noFill/>
                </a:ln>
                <a:solidFill>
                  <a:prstClr val="black"/>
                </a:solidFill>
                <a:effectLst/>
                <a:uLnTx/>
                <a:uFillTx/>
                <a:latin typeface="Calibri" panose="020F0502020204030204"/>
                <a:ea typeface="微软雅黑" panose="020B0503020204020204" pitchFamily="34" charset="-122"/>
                <a:cs typeface="Times New Roman" panose="02020603050405020304" pitchFamily="18" charset="0"/>
              </a:rPr>
              <a:t>1</a:t>
            </a:r>
            <a:r>
              <a:rPr kumimoji="0" lang="zh-CN" altLang="zh-CN" sz="2400" b="1" i="0" u="none" strike="noStrike" kern="100" cap="none" spc="0" normalizeH="0" baseline="0" noProof="0" dirty="0">
                <a:ln>
                  <a:noFill/>
                </a:ln>
                <a:solidFill>
                  <a:prstClr val="black"/>
                </a:solidFill>
                <a:effectLst/>
                <a:uLnTx/>
                <a:uFillTx/>
                <a:latin typeface="Calibri" panose="020F0502020204030204"/>
                <a:ea typeface="微软雅黑" panose="020B0503020204020204" pitchFamily="34" charset="-122"/>
                <a:cs typeface="Times New Roman" panose="02020603050405020304" pitchFamily="18" charset="0"/>
              </a:rPr>
              <a:t>）写作词数应为</a:t>
            </a:r>
            <a:r>
              <a:rPr kumimoji="0" lang="en-US" altLang="zh-CN" sz="2400" b="1" i="0" u="none" strike="noStrike" kern="100" cap="none" spc="0" normalizeH="0" baseline="0" noProof="0" dirty="0">
                <a:ln>
                  <a:noFill/>
                </a:ln>
                <a:solidFill>
                  <a:prstClr val="black"/>
                </a:solidFill>
                <a:effectLst/>
                <a:uLnTx/>
                <a:uFillTx/>
                <a:latin typeface="Calibri" panose="020F0502020204030204"/>
                <a:ea typeface="微软雅黑" panose="020B0503020204020204" pitchFamily="34" charset="-122"/>
                <a:cs typeface="Times New Roman" panose="02020603050405020304" pitchFamily="18" charset="0"/>
              </a:rPr>
              <a:t>80</a:t>
            </a:r>
            <a:r>
              <a:rPr kumimoji="0" lang="zh-CN" altLang="zh-CN" sz="2400" b="1" i="0" u="none" strike="noStrike" kern="100" cap="none" spc="0" normalizeH="0" baseline="0" noProof="0" dirty="0">
                <a:ln>
                  <a:noFill/>
                </a:ln>
                <a:solidFill>
                  <a:prstClr val="black"/>
                </a:solidFill>
                <a:effectLst/>
                <a:uLnTx/>
                <a:uFillTx/>
                <a:latin typeface="Calibri" panose="020F0502020204030204"/>
                <a:ea typeface="微软雅黑" panose="020B0503020204020204" pitchFamily="34" charset="-122"/>
                <a:cs typeface="Times New Roman" panose="02020603050405020304" pitchFamily="18" charset="0"/>
              </a:rPr>
              <a:t>个左右；</a:t>
            </a:r>
            <a:endParaRPr lang="en-US" altLang="zh-CN" sz="2400" b="1" kern="100" dirty="0">
              <a:solidFill>
                <a:prstClr val="black"/>
              </a:solidFill>
              <a:latin typeface="Calibri" panose="020F0502020204030204"/>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2400" b="1" i="0" u="none" strike="noStrike" kern="100" cap="none" spc="0" normalizeH="0" baseline="0" noProof="0" dirty="0">
                <a:ln>
                  <a:noFill/>
                </a:ln>
                <a:solidFill>
                  <a:prstClr val="black"/>
                </a:solidFill>
                <a:effectLst/>
                <a:uLnTx/>
                <a:uFillTx/>
                <a:latin typeface="Calibri" panose="020F0502020204030204"/>
                <a:ea typeface="微软雅黑" panose="020B0503020204020204" pitchFamily="34" charset="-122"/>
                <a:cs typeface="Times New Roman" panose="02020603050405020304" pitchFamily="18" charset="0"/>
              </a:rPr>
              <a:t>（</a:t>
            </a:r>
            <a:r>
              <a:rPr kumimoji="0" lang="en-US" altLang="zh-CN" sz="2400" b="1" i="0" u="none" strike="noStrike" kern="100" cap="none" spc="0" normalizeH="0" baseline="0" noProof="0" dirty="0">
                <a:ln>
                  <a:noFill/>
                </a:ln>
                <a:solidFill>
                  <a:prstClr val="black"/>
                </a:solidFill>
                <a:effectLst/>
                <a:uLnTx/>
                <a:uFillTx/>
                <a:latin typeface="Calibri" panose="020F0502020204030204"/>
                <a:ea typeface="微软雅黑" panose="020B0503020204020204" pitchFamily="34" charset="-122"/>
                <a:cs typeface="Times New Roman" panose="02020603050405020304" pitchFamily="18" charset="0"/>
              </a:rPr>
              <a:t>2</a:t>
            </a:r>
            <a:r>
              <a:rPr kumimoji="0" lang="zh-CN" altLang="zh-CN" sz="2400" b="1" i="0" u="none" strike="noStrike" kern="100" cap="none" spc="0" normalizeH="0" baseline="0" noProof="0" dirty="0">
                <a:ln>
                  <a:noFill/>
                </a:ln>
                <a:solidFill>
                  <a:prstClr val="black"/>
                </a:solidFill>
                <a:effectLst/>
                <a:uLnTx/>
                <a:uFillTx/>
                <a:latin typeface="Calibri" panose="020F0502020204030204"/>
                <a:ea typeface="微软雅黑" panose="020B0503020204020204" pitchFamily="34" charset="-122"/>
                <a:cs typeface="Times New Roman" panose="02020603050405020304" pitchFamily="18" charset="0"/>
              </a:rPr>
              <a:t>）请按如下格式在答题卡的相应位置作答。</a:t>
            </a:r>
            <a:endParaRPr kumimoji="0" lang="en-US" altLang="zh-CN" sz="2400" b="1" i="0" u="none" strike="noStrike" kern="100" cap="none" spc="0" normalizeH="0" baseline="0" noProof="0" dirty="0">
              <a:ln>
                <a:noFill/>
              </a:ln>
              <a:solidFill>
                <a:prstClr val="black"/>
              </a:solidFill>
              <a:effectLst/>
              <a:uLnTx/>
              <a:uFillTx/>
              <a:latin typeface="Calibri" panose="020F0502020204030204"/>
              <a:ea typeface="微软雅黑" panose="020B0503020204020204" pitchFamily="34" charset="-122"/>
              <a:cs typeface="Times New Roman" panose="02020603050405020304" pitchFamily="18" charset="0"/>
            </a:endParaRPr>
          </a:p>
          <a:p>
            <a:pPr indent="457200" algn="l"/>
            <a:endParaRPr lang="zh-CN" altLang="zh-CN" sz="2800" b="1" kern="100" dirty="0">
              <a:effectLst/>
              <a:latin typeface="+mj-lt"/>
              <a:ea typeface="+mj-ea"/>
              <a:cs typeface="Times New Roman" panose="02020603050405020304" pitchFamily="18" charset="0"/>
            </a:endParaRPr>
          </a:p>
        </p:txBody>
      </p:sp>
      <p:grpSp>
        <p:nvGrpSpPr>
          <p:cNvPr id="6" name="组合 5"/>
          <p:cNvGrpSpPr/>
          <p:nvPr/>
        </p:nvGrpSpPr>
        <p:grpSpPr>
          <a:xfrm>
            <a:off x="5967875" y="1016937"/>
            <a:ext cx="3305175" cy="923290"/>
            <a:chOff x="2254" y="2902"/>
            <a:chExt cx="5205" cy="1454"/>
          </a:xfrm>
        </p:grpSpPr>
        <p:sp>
          <p:nvSpPr>
            <p:cNvPr id="7" name="矩形 6"/>
            <p:cNvSpPr/>
            <p:nvPr/>
          </p:nvSpPr>
          <p:spPr>
            <a:xfrm>
              <a:off x="2254" y="2902"/>
              <a:ext cx="1325" cy="1454"/>
            </a:xfrm>
            <a:prstGeom prst="rect">
              <a:avLst/>
            </a:prstGeom>
            <a:noFill/>
            <a:ln>
              <a:noFill/>
            </a:ln>
          </p:spPr>
          <p:txBody>
            <a:bodyPr wrap="none" rtlCol="0" anchor="t">
              <a:spAutoFit/>
            </a:bodyPr>
            <a:lstStyle/>
            <a:p>
              <a:pPr algn="ctr"/>
              <a:r>
                <a:rPr lang="en-US" altLang="zh-CN" sz="5400" b="1" spc="130" dirty="0">
                  <a:gradFill>
                    <a:gsLst>
                      <a:gs pos="0">
                        <a:srgbClr val="DB7997"/>
                      </a:gs>
                      <a:gs pos="35000">
                        <a:srgbClr val="EDBCCB">
                          <a:alpha val="100000"/>
                        </a:srgbClr>
                      </a:gs>
                      <a:gs pos="100000">
                        <a:schemeClr val="bg1">
                          <a:alpha val="0"/>
                        </a:schemeClr>
                      </a:gs>
                    </a:gsLst>
                    <a:lin ang="0" scaled="0"/>
                  </a:gradFill>
                  <a:effectLst/>
                  <a:uFillTx/>
                  <a:latin typeface="思源宋体 CN SemiBold" panose="02020600000000000000" charset="-122"/>
                  <a:ea typeface="思源宋体 CN SemiBold" panose="02020600000000000000" charset="-122"/>
                </a:rPr>
                <a:t>1.</a:t>
              </a:r>
              <a:endParaRPr lang="zh-CN" altLang="en-US" sz="5400" b="1" spc="130" dirty="0">
                <a:gradFill>
                  <a:gsLst>
                    <a:gs pos="0">
                      <a:srgbClr val="DB7997"/>
                    </a:gs>
                    <a:gs pos="35000">
                      <a:srgbClr val="EDBCCB">
                        <a:alpha val="100000"/>
                      </a:srgbClr>
                    </a:gs>
                    <a:gs pos="100000">
                      <a:schemeClr val="bg1">
                        <a:alpha val="0"/>
                      </a:schemeClr>
                    </a:gs>
                  </a:gsLst>
                  <a:lin ang="0" scaled="0"/>
                </a:gradFill>
                <a:effectLst/>
                <a:uFillTx/>
                <a:latin typeface="思源宋体 CN SemiBold" panose="02020600000000000000" charset="-122"/>
                <a:ea typeface="思源宋体 CN SemiBold" panose="02020600000000000000" charset="-122"/>
              </a:endParaRPr>
            </a:p>
          </p:txBody>
        </p:sp>
        <p:sp>
          <p:nvSpPr>
            <p:cNvPr id="8" name="矩形 7"/>
            <p:cNvSpPr/>
            <p:nvPr/>
          </p:nvSpPr>
          <p:spPr>
            <a:xfrm>
              <a:off x="3197" y="3265"/>
              <a:ext cx="4262" cy="727"/>
            </a:xfrm>
            <a:prstGeom prst="rect">
              <a:avLst/>
            </a:prstGeom>
            <a:noFill/>
            <a:ln>
              <a:noFill/>
            </a:ln>
          </p:spPr>
          <p:txBody>
            <a:bodyPr wrap="none" rtlCol="0" anchor="t">
              <a:spAutoFit/>
            </a:bodyPr>
            <a:lstStyle/>
            <a:p>
              <a:pPr algn="ctr"/>
              <a:r>
                <a:rPr lang="zh-CN" altLang="en-US" sz="2400" b="1" spc="130" dirty="0">
                  <a:solidFill>
                    <a:schemeClr val="tx1">
                      <a:lumMod val="65000"/>
                      <a:lumOff val="35000"/>
                    </a:schemeClr>
                  </a:solidFill>
                  <a:effectLst/>
                  <a:uFillTx/>
                  <a:latin typeface="+mj-ea"/>
                  <a:ea typeface="+mj-ea"/>
                </a:rPr>
                <a:t>体裁：观点</a:t>
              </a:r>
              <a:r>
                <a:rPr lang="en-US" altLang="zh-CN" sz="2400" b="1" spc="130" dirty="0">
                  <a:solidFill>
                    <a:schemeClr val="tx1">
                      <a:lumMod val="65000"/>
                      <a:lumOff val="35000"/>
                    </a:schemeClr>
                  </a:solidFill>
                  <a:effectLst/>
                  <a:uFillTx/>
                  <a:latin typeface="+mj-ea"/>
                  <a:ea typeface="+mj-ea"/>
                </a:rPr>
                <a:t>+</a:t>
              </a:r>
              <a:r>
                <a:rPr lang="zh-CN" altLang="en-US" sz="2400" b="1" spc="130" dirty="0">
                  <a:solidFill>
                    <a:schemeClr val="tx1">
                      <a:lumMod val="65000"/>
                      <a:lumOff val="35000"/>
                    </a:schemeClr>
                  </a:solidFill>
                  <a:effectLst/>
                  <a:uFillTx/>
                  <a:latin typeface="+mj-ea"/>
                  <a:ea typeface="+mj-ea"/>
                </a:rPr>
                <a:t>推荐</a:t>
              </a:r>
              <a:endParaRPr lang="zh-CN" altLang="en-US" sz="2400" b="1" spc="130" dirty="0">
                <a:solidFill>
                  <a:schemeClr val="tx1">
                    <a:lumMod val="65000"/>
                    <a:lumOff val="35000"/>
                  </a:schemeClr>
                </a:solidFill>
                <a:effectLst/>
                <a:uFillTx/>
                <a:latin typeface="+mj-ea"/>
                <a:ea typeface="+mj-ea"/>
              </a:endParaRPr>
            </a:p>
          </p:txBody>
        </p:sp>
      </p:grpSp>
      <p:grpSp>
        <p:nvGrpSpPr>
          <p:cNvPr id="10" name="组合 9"/>
          <p:cNvGrpSpPr/>
          <p:nvPr/>
        </p:nvGrpSpPr>
        <p:grpSpPr>
          <a:xfrm>
            <a:off x="5967875" y="1823402"/>
            <a:ext cx="4335145" cy="923290"/>
            <a:chOff x="2254" y="2902"/>
            <a:chExt cx="6827" cy="1454"/>
          </a:xfrm>
        </p:grpSpPr>
        <p:sp>
          <p:nvSpPr>
            <p:cNvPr id="11" name="矩形 10"/>
            <p:cNvSpPr/>
            <p:nvPr/>
          </p:nvSpPr>
          <p:spPr>
            <a:xfrm>
              <a:off x="2254" y="2902"/>
              <a:ext cx="1325" cy="1454"/>
            </a:xfrm>
            <a:prstGeom prst="rect">
              <a:avLst/>
            </a:prstGeom>
            <a:noFill/>
            <a:ln>
              <a:noFill/>
            </a:ln>
          </p:spPr>
          <p:txBody>
            <a:bodyPr wrap="none" rtlCol="0" anchor="t">
              <a:spAutoFit/>
            </a:bodyPr>
            <a:lstStyle/>
            <a:p>
              <a:pPr algn="ctr"/>
              <a:r>
                <a:rPr lang="en-US" altLang="zh-CN" sz="5400" b="1" spc="130" dirty="0">
                  <a:gradFill>
                    <a:gsLst>
                      <a:gs pos="0">
                        <a:srgbClr val="DB7997"/>
                      </a:gs>
                      <a:gs pos="35000">
                        <a:srgbClr val="EDBCCB">
                          <a:alpha val="100000"/>
                        </a:srgbClr>
                      </a:gs>
                      <a:gs pos="100000">
                        <a:schemeClr val="bg1">
                          <a:alpha val="0"/>
                        </a:schemeClr>
                      </a:gs>
                    </a:gsLst>
                    <a:lin ang="0" scaled="0"/>
                  </a:gradFill>
                  <a:effectLst/>
                  <a:uFillTx/>
                  <a:latin typeface="思源宋体 CN SemiBold" panose="02020600000000000000" charset="-122"/>
                  <a:ea typeface="思源宋体 CN SemiBold" panose="02020600000000000000" charset="-122"/>
                </a:rPr>
                <a:t>2.</a:t>
              </a:r>
              <a:endParaRPr lang="zh-CN" altLang="en-US" sz="5400" b="1" spc="130" dirty="0">
                <a:gradFill>
                  <a:gsLst>
                    <a:gs pos="0">
                      <a:srgbClr val="DB7997"/>
                    </a:gs>
                    <a:gs pos="35000">
                      <a:srgbClr val="EDBCCB">
                        <a:alpha val="100000"/>
                      </a:srgbClr>
                    </a:gs>
                    <a:gs pos="100000">
                      <a:schemeClr val="bg1">
                        <a:alpha val="0"/>
                      </a:schemeClr>
                    </a:gs>
                  </a:gsLst>
                  <a:lin ang="0" scaled="0"/>
                </a:gradFill>
                <a:effectLst/>
                <a:uFillTx/>
                <a:latin typeface="思源宋体 CN SemiBold" panose="02020600000000000000" charset="-122"/>
                <a:ea typeface="思源宋体 CN SemiBold" panose="02020600000000000000" charset="-122"/>
              </a:endParaRPr>
            </a:p>
          </p:txBody>
        </p:sp>
        <p:sp>
          <p:nvSpPr>
            <p:cNvPr id="12" name="矩形 11"/>
            <p:cNvSpPr/>
            <p:nvPr/>
          </p:nvSpPr>
          <p:spPr>
            <a:xfrm>
              <a:off x="3094" y="3283"/>
              <a:ext cx="5987" cy="727"/>
            </a:xfrm>
            <a:prstGeom prst="rect">
              <a:avLst/>
            </a:prstGeom>
            <a:noFill/>
            <a:ln>
              <a:noFill/>
            </a:ln>
          </p:spPr>
          <p:txBody>
            <a:bodyPr wrap="none" rtlCol="0" anchor="t">
              <a:spAutoFit/>
            </a:bodyPr>
            <a:lstStyle/>
            <a:p>
              <a:pPr algn="ctr"/>
              <a:r>
                <a:rPr lang="zh-CN" altLang="en-US" sz="2400" b="1" spc="130" dirty="0">
                  <a:solidFill>
                    <a:schemeClr val="tx1">
                      <a:lumMod val="65000"/>
                      <a:lumOff val="35000"/>
                    </a:schemeClr>
                  </a:solidFill>
                  <a:effectLst/>
                  <a:uFillTx/>
                  <a:latin typeface="+mj-ea"/>
                  <a:ea typeface="+mj-ea"/>
                </a:rPr>
                <a:t>话题：体育类</a:t>
              </a:r>
              <a:r>
                <a:rPr lang="en-US" altLang="zh-CN" sz="2400" b="1" spc="130" dirty="0">
                  <a:solidFill>
                    <a:schemeClr val="tx1">
                      <a:lumMod val="65000"/>
                      <a:lumOff val="35000"/>
                    </a:schemeClr>
                  </a:solidFill>
                  <a:effectLst/>
                  <a:uFillTx/>
                  <a:latin typeface="+mj-ea"/>
                  <a:ea typeface="+mj-ea"/>
                </a:rPr>
                <a:t>——</a:t>
              </a:r>
              <a:r>
                <a:rPr lang="zh-CN" altLang="en-US" sz="2400" b="1" spc="130" dirty="0">
                  <a:solidFill>
                    <a:schemeClr val="tx1">
                      <a:lumMod val="65000"/>
                      <a:lumOff val="35000"/>
                    </a:schemeClr>
                  </a:solidFill>
                  <a:effectLst/>
                  <a:uFillTx/>
                  <a:latin typeface="+mj-ea"/>
                  <a:ea typeface="+mj-ea"/>
                </a:rPr>
                <a:t>乒乓球</a:t>
              </a:r>
              <a:endParaRPr lang="zh-CN" altLang="en-US" sz="2400" b="1" spc="130" dirty="0">
                <a:solidFill>
                  <a:schemeClr val="tx1">
                    <a:lumMod val="65000"/>
                    <a:lumOff val="35000"/>
                  </a:schemeClr>
                </a:solidFill>
                <a:effectLst/>
                <a:uFillTx/>
                <a:latin typeface="+mj-ea"/>
                <a:ea typeface="+mj-ea"/>
              </a:endParaRPr>
            </a:p>
          </p:txBody>
        </p:sp>
      </p:grpSp>
      <p:grpSp>
        <p:nvGrpSpPr>
          <p:cNvPr id="13" name="组合 12"/>
          <p:cNvGrpSpPr/>
          <p:nvPr/>
        </p:nvGrpSpPr>
        <p:grpSpPr>
          <a:xfrm>
            <a:off x="5967875" y="2629867"/>
            <a:ext cx="4005580" cy="923290"/>
            <a:chOff x="2254" y="2902"/>
            <a:chExt cx="6308" cy="1454"/>
          </a:xfrm>
        </p:grpSpPr>
        <p:sp>
          <p:nvSpPr>
            <p:cNvPr id="14" name="矩形 13"/>
            <p:cNvSpPr/>
            <p:nvPr/>
          </p:nvSpPr>
          <p:spPr>
            <a:xfrm>
              <a:off x="2254" y="2902"/>
              <a:ext cx="1325" cy="1454"/>
            </a:xfrm>
            <a:prstGeom prst="rect">
              <a:avLst/>
            </a:prstGeom>
            <a:noFill/>
            <a:ln>
              <a:noFill/>
            </a:ln>
          </p:spPr>
          <p:txBody>
            <a:bodyPr wrap="none" rtlCol="0" anchor="t">
              <a:spAutoFit/>
            </a:bodyPr>
            <a:lstStyle/>
            <a:p>
              <a:pPr algn="ctr"/>
              <a:r>
                <a:rPr lang="en-US" altLang="zh-CN" sz="5400" b="1" spc="130" dirty="0">
                  <a:gradFill>
                    <a:gsLst>
                      <a:gs pos="0">
                        <a:srgbClr val="DB7997"/>
                      </a:gs>
                      <a:gs pos="35000">
                        <a:srgbClr val="EDBCCB">
                          <a:alpha val="100000"/>
                        </a:srgbClr>
                      </a:gs>
                      <a:gs pos="100000">
                        <a:schemeClr val="bg1">
                          <a:alpha val="0"/>
                        </a:schemeClr>
                      </a:gs>
                    </a:gsLst>
                    <a:lin ang="0" scaled="0"/>
                  </a:gradFill>
                  <a:effectLst/>
                  <a:uFillTx/>
                  <a:latin typeface="思源宋体 CN SemiBold" panose="02020600000000000000" charset="-122"/>
                  <a:ea typeface="思源宋体 CN SemiBold" panose="02020600000000000000" charset="-122"/>
                </a:rPr>
                <a:t>3.</a:t>
              </a:r>
              <a:endParaRPr lang="zh-CN" altLang="en-US" sz="5400" b="1" spc="130" dirty="0">
                <a:gradFill>
                  <a:gsLst>
                    <a:gs pos="0">
                      <a:srgbClr val="DB7997"/>
                    </a:gs>
                    <a:gs pos="35000">
                      <a:srgbClr val="EDBCCB">
                        <a:alpha val="100000"/>
                      </a:srgbClr>
                    </a:gs>
                    <a:gs pos="100000">
                      <a:schemeClr val="bg1">
                        <a:alpha val="0"/>
                      </a:schemeClr>
                    </a:gs>
                  </a:gsLst>
                  <a:lin ang="0" scaled="0"/>
                </a:gradFill>
                <a:effectLst/>
                <a:uFillTx/>
                <a:latin typeface="思源宋体 CN SemiBold" panose="02020600000000000000" charset="-122"/>
                <a:ea typeface="思源宋体 CN SemiBold" panose="02020600000000000000" charset="-122"/>
              </a:endParaRPr>
            </a:p>
          </p:txBody>
        </p:sp>
        <p:sp>
          <p:nvSpPr>
            <p:cNvPr id="15" name="矩形 14"/>
            <p:cNvSpPr/>
            <p:nvPr/>
          </p:nvSpPr>
          <p:spPr>
            <a:xfrm>
              <a:off x="3162" y="3265"/>
              <a:ext cx="5400" cy="727"/>
            </a:xfrm>
            <a:prstGeom prst="rect">
              <a:avLst/>
            </a:prstGeom>
            <a:noFill/>
            <a:ln>
              <a:noFill/>
            </a:ln>
          </p:spPr>
          <p:txBody>
            <a:bodyPr wrap="none" rtlCol="0" anchor="t">
              <a:spAutoFit/>
            </a:bodyPr>
            <a:lstStyle/>
            <a:p>
              <a:pPr algn="ctr"/>
              <a:r>
                <a:rPr lang="zh-CN" altLang="en-US" sz="2400" b="1" spc="130" dirty="0">
                  <a:solidFill>
                    <a:schemeClr val="tx1">
                      <a:lumMod val="65000"/>
                      <a:lumOff val="35000"/>
                    </a:schemeClr>
                  </a:solidFill>
                  <a:effectLst/>
                  <a:uFillTx/>
                  <a:latin typeface="+mj-ea"/>
                  <a:ea typeface="+mj-ea"/>
                </a:rPr>
                <a:t>时态：一般现在时为主</a:t>
              </a:r>
              <a:endParaRPr lang="zh-CN" altLang="en-US" sz="2400" b="1" spc="130" dirty="0">
                <a:solidFill>
                  <a:schemeClr val="tx1">
                    <a:lumMod val="65000"/>
                    <a:lumOff val="35000"/>
                  </a:schemeClr>
                </a:solidFill>
                <a:effectLst/>
                <a:uFillTx/>
                <a:latin typeface="+mj-ea"/>
                <a:ea typeface="+mj-ea"/>
              </a:endParaRPr>
            </a:p>
          </p:txBody>
        </p:sp>
      </p:grpSp>
      <p:grpSp>
        <p:nvGrpSpPr>
          <p:cNvPr id="16" name="组合 15"/>
          <p:cNvGrpSpPr/>
          <p:nvPr/>
        </p:nvGrpSpPr>
        <p:grpSpPr>
          <a:xfrm>
            <a:off x="5967875" y="3462957"/>
            <a:ext cx="4283710" cy="923290"/>
            <a:chOff x="2254" y="2902"/>
            <a:chExt cx="6746" cy="1454"/>
          </a:xfrm>
        </p:grpSpPr>
        <p:sp>
          <p:nvSpPr>
            <p:cNvPr id="17" name="矩形 16"/>
            <p:cNvSpPr/>
            <p:nvPr/>
          </p:nvSpPr>
          <p:spPr>
            <a:xfrm>
              <a:off x="2254" y="2902"/>
              <a:ext cx="1325" cy="1454"/>
            </a:xfrm>
            <a:prstGeom prst="rect">
              <a:avLst/>
            </a:prstGeom>
            <a:noFill/>
            <a:ln>
              <a:noFill/>
            </a:ln>
          </p:spPr>
          <p:txBody>
            <a:bodyPr wrap="none" rtlCol="0" anchor="t">
              <a:spAutoFit/>
            </a:bodyPr>
            <a:lstStyle/>
            <a:p>
              <a:pPr algn="ctr"/>
              <a:r>
                <a:rPr lang="en-US" altLang="zh-CN" sz="5400" b="1" spc="130" dirty="0">
                  <a:gradFill>
                    <a:gsLst>
                      <a:gs pos="0">
                        <a:srgbClr val="DB7997"/>
                      </a:gs>
                      <a:gs pos="35000">
                        <a:srgbClr val="EDBCCB">
                          <a:alpha val="100000"/>
                        </a:srgbClr>
                      </a:gs>
                      <a:gs pos="100000">
                        <a:schemeClr val="bg1">
                          <a:alpha val="0"/>
                        </a:schemeClr>
                      </a:gs>
                    </a:gsLst>
                    <a:lin ang="0" scaled="0"/>
                  </a:gradFill>
                  <a:effectLst/>
                  <a:uFillTx/>
                  <a:latin typeface="思源宋体 CN SemiBold" panose="02020600000000000000" charset="-122"/>
                  <a:ea typeface="思源宋体 CN SemiBold" panose="02020600000000000000" charset="-122"/>
                </a:rPr>
                <a:t>4.</a:t>
              </a:r>
              <a:endParaRPr lang="zh-CN" altLang="en-US" sz="5400" b="1" spc="130" dirty="0">
                <a:gradFill>
                  <a:gsLst>
                    <a:gs pos="0">
                      <a:srgbClr val="DB7997"/>
                    </a:gs>
                    <a:gs pos="35000">
                      <a:srgbClr val="EDBCCB">
                        <a:alpha val="100000"/>
                      </a:srgbClr>
                    </a:gs>
                    <a:gs pos="100000">
                      <a:schemeClr val="bg1">
                        <a:alpha val="0"/>
                      </a:schemeClr>
                    </a:gs>
                  </a:gsLst>
                  <a:lin ang="0" scaled="0"/>
                </a:gradFill>
                <a:effectLst/>
                <a:uFillTx/>
                <a:latin typeface="思源宋体 CN SemiBold" panose="02020600000000000000" charset="-122"/>
                <a:ea typeface="思源宋体 CN SemiBold" panose="02020600000000000000" charset="-122"/>
              </a:endParaRPr>
            </a:p>
          </p:txBody>
        </p:sp>
        <p:sp>
          <p:nvSpPr>
            <p:cNvPr id="18" name="矩形 17"/>
            <p:cNvSpPr/>
            <p:nvPr/>
          </p:nvSpPr>
          <p:spPr>
            <a:xfrm>
              <a:off x="3089" y="3287"/>
              <a:ext cx="5911" cy="727"/>
            </a:xfrm>
            <a:prstGeom prst="rect">
              <a:avLst/>
            </a:prstGeom>
            <a:noFill/>
            <a:ln>
              <a:noFill/>
            </a:ln>
          </p:spPr>
          <p:txBody>
            <a:bodyPr wrap="none" rtlCol="0" anchor="t">
              <a:spAutoFit/>
            </a:bodyPr>
            <a:lstStyle/>
            <a:p>
              <a:pPr algn="ctr"/>
              <a:r>
                <a:rPr lang="zh-CN" altLang="en-US" sz="2400" b="1" spc="130" dirty="0">
                  <a:solidFill>
                    <a:schemeClr val="tx1">
                      <a:lumMod val="65000"/>
                      <a:lumOff val="35000"/>
                    </a:schemeClr>
                  </a:solidFill>
                  <a:latin typeface="+mj-ea"/>
                  <a:ea typeface="+mj-ea"/>
                </a:rPr>
                <a:t>人称</a:t>
              </a:r>
              <a:r>
                <a:rPr lang="zh-CN" altLang="en-US" sz="2400" b="1" spc="130" dirty="0">
                  <a:solidFill>
                    <a:schemeClr val="tx1">
                      <a:lumMod val="65000"/>
                      <a:lumOff val="35000"/>
                    </a:schemeClr>
                  </a:solidFill>
                  <a:effectLst/>
                  <a:uFillTx/>
                  <a:latin typeface="+mj-ea"/>
                  <a:ea typeface="+mj-ea"/>
                </a:rPr>
                <a:t>：第二、三人称为主</a:t>
              </a:r>
              <a:endParaRPr lang="zh-CN" altLang="en-US" sz="2400" b="1" spc="130" dirty="0">
                <a:solidFill>
                  <a:schemeClr val="tx1">
                    <a:lumMod val="65000"/>
                    <a:lumOff val="35000"/>
                  </a:schemeClr>
                </a:solidFill>
                <a:effectLst/>
                <a:uFillTx/>
                <a:latin typeface="+mj-ea"/>
                <a:ea typeface="+mj-ea"/>
              </a:endParaRPr>
            </a:p>
          </p:txBody>
        </p:sp>
      </p:grpSp>
      <p:grpSp>
        <p:nvGrpSpPr>
          <p:cNvPr id="19" name="组合 18"/>
          <p:cNvGrpSpPr/>
          <p:nvPr/>
        </p:nvGrpSpPr>
        <p:grpSpPr>
          <a:xfrm>
            <a:off x="5967875" y="4408312"/>
            <a:ext cx="5877560" cy="2217420"/>
            <a:chOff x="2254" y="2902"/>
            <a:chExt cx="9256" cy="3492"/>
          </a:xfrm>
        </p:grpSpPr>
        <p:sp>
          <p:nvSpPr>
            <p:cNvPr id="20" name="矩形 19"/>
            <p:cNvSpPr/>
            <p:nvPr/>
          </p:nvSpPr>
          <p:spPr>
            <a:xfrm>
              <a:off x="2254" y="2902"/>
              <a:ext cx="1325" cy="1454"/>
            </a:xfrm>
            <a:prstGeom prst="rect">
              <a:avLst/>
            </a:prstGeom>
            <a:noFill/>
            <a:ln>
              <a:noFill/>
            </a:ln>
          </p:spPr>
          <p:txBody>
            <a:bodyPr wrap="none" rtlCol="0" anchor="t">
              <a:spAutoFit/>
            </a:bodyPr>
            <a:lstStyle/>
            <a:p>
              <a:pPr algn="ctr"/>
              <a:r>
                <a:rPr lang="en-US" altLang="zh-CN" sz="5400" b="1" spc="130" dirty="0">
                  <a:gradFill>
                    <a:gsLst>
                      <a:gs pos="0">
                        <a:srgbClr val="DB7997"/>
                      </a:gs>
                      <a:gs pos="35000">
                        <a:srgbClr val="EDBCCB">
                          <a:alpha val="100000"/>
                        </a:srgbClr>
                      </a:gs>
                      <a:gs pos="100000">
                        <a:schemeClr val="bg1">
                          <a:alpha val="0"/>
                        </a:schemeClr>
                      </a:gs>
                    </a:gsLst>
                    <a:lin ang="0" scaled="0"/>
                  </a:gradFill>
                  <a:effectLst/>
                  <a:uFillTx/>
                  <a:latin typeface="思源宋体 CN SemiBold" panose="02020600000000000000" charset="-122"/>
                  <a:ea typeface="思源宋体 CN SemiBold" panose="02020600000000000000" charset="-122"/>
                </a:rPr>
                <a:t>5.</a:t>
              </a:r>
              <a:endParaRPr lang="zh-CN" altLang="en-US" sz="5400" b="1" spc="130" dirty="0">
                <a:gradFill>
                  <a:gsLst>
                    <a:gs pos="0">
                      <a:srgbClr val="DB7997"/>
                    </a:gs>
                    <a:gs pos="35000">
                      <a:srgbClr val="EDBCCB">
                        <a:alpha val="100000"/>
                      </a:srgbClr>
                    </a:gs>
                    <a:gs pos="100000">
                      <a:schemeClr val="bg1">
                        <a:alpha val="0"/>
                      </a:schemeClr>
                    </a:gs>
                  </a:gsLst>
                  <a:lin ang="0" scaled="0"/>
                </a:gradFill>
                <a:effectLst/>
                <a:uFillTx/>
                <a:latin typeface="思源宋体 CN SemiBold" panose="02020600000000000000" charset="-122"/>
                <a:ea typeface="思源宋体 CN SemiBold" panose="02020600000000000000" charset="-122"/>
              </a:endParaRPr>
            </a:p>
          </p:txBody>
        </p:sp>
        <p:sp>
          <p:nvSpPr>
            <p:cNvPr id="21" name="矩形 20"/>
            <p:cNvSpPr/>
            <p:nvPr/>
          </p:nvSpPr>
          <p:spPr>
            <a:xfrm>
              <a:off x="3183" y="3244"/>
              <a:ext cx="8327" cy="3150"/>
            </a:xfrm>
            <a:prstGeom prst="rect">
              <a:avLst/>
            </a:prstGeom>
            <a:noFill/>
            <a:ln>
              <a:noFill/>
            </a:ln>
          </p:spPr>
          <p:txBody>
            <a:bodyPr wrap="square" rtlCol="0" anchor="t">
              <a:spAutoFit/>
            </a:bodyPr>
            <a:lstStyle/>
            <a:p>
              <a:pPr>
                <a:spcBef>
                  <a:spcPts val="600"/>
                </a:spcBef>
              </a:pPr>
              <a:r>
                <a:rPr lang="zh-CN" altLang="en-US" sz="2400" b="1" spc="130" dirty="0">
                  <a:solidFill>
                    <a:schemeClr val="tx1">
                      <a:lumMod val="65000"/>
                      <a:lumOff val="35000"/>
                    </a:schemeClr>
                  </a:solidFill>
                  <a:latin typeface="+mj-ea"/>
                  <a:ea typeface="+mj-ea"/>
                </a:rPr>
                <a:t>要点与结构</a:t>
              </a:r>
              <a:r>
                <a:rPr lang="zh-CN" altLang="en-US" sz="2400" b="1" spc="130" dirty="0">
                  <a:solidFill>
                    <a:schemeClr val="tx1">
                      <a:lumMod val="65000"/>
                      <a:lumOff val="35000"/>
                    </a:schemeClr>
                  </a:solidFill>
                  <a:effectLst/>
                  <a:uFillTx/>
                  <a:latin typeface="+mj-ea"/>
                  <a:ea typeface="+mj-ea"/>
                </a:rPr>
                <a:t>：</a:t>
              </a:r>
              <a:endParaRPr lang="en-US" altLang="zh-CN" sz="2400" b="1" spc="130" dirty="0">
                <a:solidFill>
                  <a:schemeClr val="tx1">
                    <a:lumMod val="65000"/>
                    <a:lumOff val="35000"/>
                  </a:schemeClr>
                </a:solidFill>
                <a:effectLst/>
                <a:uFillTx/>
                <a:latin typeface="+mj-ea"/>
                <a:ea typeface="+mj-ea"/>
              </a:endParaRPr>
            </a:p>
            <a:p>
              <a:pPr>
                <a:spcBef>
                  <a:spcPts val="600"/>
                </a:spcBef>
              </a:pPr>
              <a:r>
                <a:rPr lang="en-US" altLang="zh-CN" sz="2000" b="1" spc="130" dirty="0">
                  <a:solidFill>
                    <a:srgbClr val="0070C0"/>
                  </a:solidFill>
                  <a:latin typeface="+mj-ea"/>
                  <a:ea typeface="+mj-ea"/>
                </a:rPr>
                <a:t>Para.1</a:t>
              </a:r>
              <a:r>
                <a:rPr lang="zh-CN" altLang="en-US" sz="2000" b="1" spc="130" dirty="0">
                  <a:solidFill>
                    <a:schemeClr val="tx1">
                      <a:lumMod val="65000"/>
                      <a:lumOff val="35000"/>
                    </a:schemeClr>
                  </a:solidFill>
                  <a:latin typeface="+mj-ea"/>
                  <a:ea typeface="+mj-ea"/>
                </a:rPr>
                <a:t>写信背景（已给出）</a:t>
              </a:r>
              <a:endParaRPr lang="en-US" altLang="zh-CN" sz="2000" b="1" spc="130" dirty="0">
                <a:solidFill>
                  <a:schemeClr val="tx1">
                    <a:lumMod val="65000"/>
                    <a:lumOff val="35000"/>
                  </a:schemeClr>
                </a:solidFill>
                <a:latin typeface="+mj-ea"/>
                <a:ea typeface="+mj-ea"/>
              </a:endParaRPr>
            </a:p>
            <a:p>
              <a:pPr>
                <a:spcBef>
                  <a:spcPts val="600"/>
                </a:spcBef>
              </a:pPr>
              <a:r>
                <a:rPr lang="en-US" altLang="zh-CN" sz="2000" b="1" spc="130" dirty="0">
                  <a:solidFill>
                    <a:srgbClr val="0070C0"/>
                  </a:solidFill>
                  <a:effectLst/>
                  <a:uFillTx/>
                  <a:latin typeface="+mj-ea"/>
                  <a:ea typeface="+mj-ea"/>
                </a:rPr>
                <a:t>         </a:t>
              </a:r>
              <a:r>
                <a:rPr lang="en-US" altLang="zh-CN" sz="2000" b="1" spc="130" dirty="0">
                  <a:solidFill>
                    <a:srgbClr val="0070C0"/>
                  </a:solidFill>
                  <a:latin typeface="+mj-ea"/>
                  <a:ea typeface="+mj-ea"/>
                </a:rPr>
                <a:t> </a:t>
              </a:r>
              <a:r>
                <a:rPr lang="zh-CN" altLang="en-US" sz="2000" b="1" spc="130" dirty="0">
                  <a:solidFill>
                    <a:srgbClr val="0070C0"/>
                  </a:solidFill>
                  <a:effectLst/>
                  <a:uFillTx/>
                  <a:latin typeface="+mj-ea"/>
                  <a:ea typeface="+mj-ea"/>
                </a:rPr>
                <a:t>表示支持</a:t>
              </a:r>
              <a:r>
                <a:rPr lang="en-US" altLang="zh-CN" sz="2000" b="1" spc="130" dirty="0">
                  <a:solidFill>
                    <a:srgbClr val="0070C0"/>
                  </a:solidFill>
                  <a:effectLst/>
                  <a:uFillTx/>
                  <a:latin typeface="+mj-ea"/>
                  <a:ea typeface="+mj-ea"/>
                </a:rPr>
                <a:t>+</a:t>
              </a:r>
              <a:r>
                <a:rPr lang="zh-CN" altLang="en-US" sz="2000" b="1" spc="130" dirty="0">
                  <a:solidFill>
                    <a:srgbClr val="0070C0"/>
                  </a:solidFill>
                  <a:effectLst/>
                  <a:uFillTx/>
                  <a:latin typeface="+mj-ea"/>
                  <a:ea typeface="+mj-ea"/>
                </a:rPr>
                <a:t>理由</a:t>
              </a:r>
              <a:endParaRPr lang="en-US" altLang="zh-CN" sz="2000" b="1" spc="130" dirty="0">
                <a:solidFill>
                  <a:srgbClr val="0070C0"/>
                </a:solidFill>
                <a:effectLst/>
                <a:uFillTx/>
                <a:latin typeface="+mj-ea"/>
                <a:ea typeface="+mj-ea"/>
              </a:endParaRPr>
            </a:p>
            <a:p>
              <a:pPr>
                <a:spcBef>
                  <a:spcPts val="600"/>
                </a:spcBef>
              </a:pPr>
              <a:r>
                <a:rPr lang="en-US" altLang="zh-CN" sz="2000" b="1" spc="130" dirty="0">
                  <a:solidFill>
                    <a:srgbClr val="0070C0"/>
                  </a:solidFill>
                  <a:effectLst/>
                  <a:uFillTx/>
                  <a:latin typeface="+mj-ea"/>
                  <a:ea typeface="+mj-ea"/>
                </a:rPr>
                <a:t>Para.2 </a:t>
              </a:r>
              <a:r>
                <a:rPr lang="zh-CN" altLang="en-US" sz="2000" b="1" spc="130" dirty="0">
                  <a:solidFill>
                    <a:srgbClr val="0070C0"/>
                  </a:solidFill>
                  <a:latin typeface="+mj-ea"/>
                  <a:ea typeface="+mj-ea"/>
                </a:rPr>
                <a:t>推荐教练</a:t>
              </a:r>
              <a:r>
                <a:rPr lang="en-US" altLang="zh-CN" sz="2000" b="1" spc="130" dirty="0">
                  <a:solidFill>
                    <a:srgbClr val="0070C0"/>
                  </a:solidFill>
                  <a:latin typeface="+mj-ea"/>
                  <a:ea typeface="+mj-ea"/>
                </a:rPr>
                <a:t>+</a:t>
              </a:r>
              <a:r>
                <a:rPr lang="zh-CN" altLang="en-US" sz="2000" b="1" spc="130" dirty="0">
                  <a:solidFill>
                    <a:srgbClr val="0070C0"/>
                  </a:solidFill>
                  <a:latin typeface="+mj-ea"/>
                  <a:ea typeface="+mj-ea"/>
                </a:rPr>
                <a:t>理由</a:t>
              </a:r>
              <a:endParaRPr lang="en-US" altLang="zh-CN" sz="2000" b="1" spc="130" dirty="0">
                <a:solidFill>
                  <a:srgbClr val="0070C0"/>
                </a:solidFill>
                <a:latin typeface="+mj-ea"/>
                <a:ea typeface="+mj-ea"/>
              </a:endParaRPr>
            </a:p>
            <a:p>
              <a:pPr>
                <a:spcBef>
                  <a:spcPts val="600"/>
                </a:spcBef>
              </a:pPr>
              <a:r>
                <a:rPr lang="en-US" altLang="zh-CN" sz="2000" b="1" spc="130" dirty="0">
                  <a:solidFill>
                    <a:srgbClr val="0070C0"/>
                  </a:solidFill>
                  <a:effectLst/>
                  <a:uFillTx/>
                  <a:latin typeface="+mj-ea"/>
                  <a:ea typeface="+mj-ea"/>
                </a:rPr>
                <a:t>Para.3 </a:t>
              </a:r>
              <a:r>
                <a:rPr lang="zh-CN" altLang="en-US" sz="2000" b="1" spc="130" dirty="0">
                  <a:solidFill>
                    <a:srgbClr val="0070C0"/>
                  </a:solidFill>
                  <a:latin typeface="+mj-ea"/>
                  <a:ea typeface="+mj-ea"/>
                </a:rPr>
                <a:t>希望与祝愿</a:t>
              </a:r>
              <a:endParaRPr lang="zh-CN" altLang="en-US" sz="2000" b="1" spc="130" dirty="0">
                <a:solidFill>
                  <a:srgbClr val="0070C0"/>
                </a:solidFill>
                <a:effectLst/>
                <a:uFillTx/>
                <a:latin typeface="+mj-ea"/>
                <a:ea typeface="+mj-ea"/>
              </a:endParaRPr>
            </a:p>
          </p:txBody>
        </p:sp>
      </p:grpSp>
      <p:cxnSp>
        <p:nvCxnSpPr>
          <p:cNvPr id="23" name="直接连接符 22"/>
          <p:cNvCxnSpPr/>
          <p:nvPr/>
        </p:nvCxnSpPr>
        <p:spPr>
          <a:xfrm>
            <a:off x="5304808" y="1132609"/>
            <a:ext cx="24537" cy="5587278"/>
          </a:xfrm>
          <a:prstGeom prst="line">
            <a:avLst/>
          </a:prstGeom>
          <a:ln w="63500">
            <a:solidFill>
              <a:srgbClr val="DB7997"/>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7164" y="2547892"/>
            <a:ext cx="4147966" cy="3521075"/>
          </a:xfrm>
          <a:prstGeom prst="rect">
            <a:avLst/>
          </a:prstGeom>
          <a:solidFill>
            <a:srgbClr val="F5E7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97164" y="66390"/>
            <a:ext cx="7561580" cy="923290"/>
            <a:chOff x="685" y="2901"/>
            <a:chExt cx="11908" cy="1454"/>
          </a:xfrm>
        </p:grpSpPr>
        <p:sp>
          <p:nvSpPr>
            <p:cNvPr id="3" name="矩形 2"/>
            <p:cNvSpPr/>
            <p:nvPr/>
          </p:nvSpPr>
          <p:spPr>
            <a:xfrm>
              <a:off x="685" y="2901"/>
              <a:ext cx="3841" cy="1454"/>
            </a:xfrm>
            <a:prstGeom prst="rect">
              <a:avLst/>
            </a:prstGeom>
            <a:noFill/>
            <a:ln>
              <a:noFill/>
            </a:ln>
          </p:spPr>
          <p:txBody>
            <a:bodyPr wrap="none" rtlCol="0" anchor="t">
              <a:spAutoFit/>
            </a:bodyPr>
            <a:lstStyle/>
            <a:p>
              <a:pPr algn="ctr"/>
              <a:r>
                <a:rPr lang="en-US" altLang="zh-CN" sz="5400" b="1" spc="130" dirty="0">
                  <a:solidFill>
                    <a:srgbClr val="DB7997"/>
                  </a:solidFill>
                  <a:effectLst/>
                  <a:uFillTx/>
                  <a:latin typeface="思源宋体 CN SemiBold" panose="02020600000000000000" charset="-122"/>
                  <a:ea typeface="思源宋体 CN SemiBold" panose="02020600000000000000" charset="-122"/>
                </a:rPr>
                <a:t>Para.1</a:t>
              </a:r>
              <a:endParaRPr lang="zh-CN" altLang="en-US" sz="5400" b="1" spc="130" dirty="0">
                <a:solidFill>
                  <a:srgbClr val="DB7997"/>
                </a:solidFill>
                <a:effectLst/>
                <a:uFillTx/>
                <a:latin typeface="思源宋体 CN SemiBold" panose="02020600000000000000" charset="-122"/>
                <a:ea typeface="思源宋体 CN SemiBold" panose="02020600000000000000" charset="-122"/>
              </a:endParaRPr>
            </a:p>
          </p:txBody>
        </p:sp>
        <p:sp>
          <p:nvSpPr>
            <p:cNvPr id="4" name="矩形 3"/>
            <p:cNvSpPr/>
            <p:nvPr/>
          </p:nvSpPr>
          <p:spPr>
            <a:xfrm>
              <a:off x="4243" y="3419"/>
              <a:ext cx="8350" cy="727"/>
            </a:xfrm>
            <a:prstGeom prst="rect">
              <a:avLst/>
            </a:prstGeom>
            <a:noFill/>
            <a:ln>
              <a:noFill/>
            </a:ln>
          </p:spPr>
          <p:txBody>
            <a:bodyPr wrap="none" rtlCol="0" anchor="t">
              <a:spAutoFit/>
            </a:bodyPr>
            <a:lstStyle/>
            <a:p>
              <a:pPr algn="ctr"/>
              <a:r>
                <a:rPr lang="zh-CN" altLang="en-US" sz="2400" b="1" spc="130" dirty="0">
                  <a:solidFill>
                    <a:schemeClr val="tx1">
                      <a:lumMod val="65000"/>
                      <a:lumOff val="35000"/>
                    </a:schemeClr>
                  </a:solidFill>
                  <a:effectLst/>
                  <a:uFillTx/>
                  <a:latin typeface="+mj-ea"/>
                  <a:ea typeface="+mj-ea"/>
                </a:rPr>
                <a:t>写信背景（已给）</a:t>
              </a:r>
              <a:r>
                <a:rPr lang="zh-CN" altLang="en-US" sz="2400" b="1" spc="130" dirty="0">
                  <a:solidFill>
                    <a:schemeClr val="tx1">
                      <a:lumMod val="65000"/>
                      <a:lumOff val="35000"/>
                    </a:schemeClr>
                  </a:solidFill>
                  <a:latin typeface="+mj-ea"/>
                  <a:ea typeface="+mj-ea"/>
                </a:rPr>
                <a:t>、</a:t>
              </a:r>
              <a:r>
                <a:rPr lang="zh-CN" altLang="en-US" sz="2400" b="1" spc="130" dirty="0">
                  <a:solidFill>
                    <a:srgbClr val="C00000"/>
                  </a:solidFill>
                  <a:effectLst/>
                  <a:uFillTx/>
                  <a:latin typeface="+mj-ea"/>
                  <a:ea typeface="+mj-ea"/>
                </a:rPr>
                <a:t>表示支持</a:t>
              </a:r>
              <a:r>
                <a:rPr lang="en-US" altLang="zh-CN" sz="2400" b="1" spc="130" dirty="0">
                  <a:solidFill>
                    <a:srgbClr val="C00000"/>
                  </a:solidFill>
                  <a:effectLst/>
                  <a:uFillTx/>
                  <a:latin typeface="+mj-ea"/>
                  <a:ea typeface="+mj-ea"/>
                </a:rPr>
                <a:t>+</a:t>
              </a:r>
              <a:r>
                <a:rPr lang="zh-CN" altLang="en-US" sz="2400" b="1" spc="130" dirty="0">
                  <a:solidFill>
                    <a:srgbClr val="C00000"/>
                  </a:solidFill>
                  <a:effectLst/>
                  <a:uFillTx/>
                  <a:latin typeface="+mj-ea"/>
                  <a:ea typeface="+mj-ea"/>
                </a:rPr>
                <a:t>理由</a:t>
              </a:r>
              <a:endParaRPr lang="zh-CN" altLang="en-US" sz="2400" b="1" spc="130" dirty="0">
                <a:solidFill>
                  <a:srgbClr val="C00000"/>
                </a:solidFill>
                <a:effectLst/>
                <a:uFillTx/>
                <a:latin typeface="+mj-ea"/>
                <a:ea typeface="+mj-ea"/>
              </a:endParaRPr>
            </a:p>
          </p:txBody>
        </p:sp>
      </p:grpSp>
      <p:sp>
        <p:nvSpPr>
          <p:cNvPr id="5" name="矩形 4"/>
          <p:cNvSpPr/>
          <p:nvPr/>
        </p:nvSpPr>
        <p:spPr>
          <a:xfrm flipV="1">
            <a:off x="97164" y="1246330"/>
            <a:ext cx="4185587" cy="912191"/>
          </a:xfrm>
          <a:prstGeom prst="rect">
            <a:avLst/>
          </a:prstGeom>
          <a:noFill/>
          <a:ln>
            <a:solidFill>
              <a:srgbClr val="DB7997"/>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幼圆" panose="02010509060101010101" pitchFamily="49" charset="-122"/>
            </a:endParaRPr>
          </a:p>
        </p:txBody>
      </p:sp>
      <p:sp>
        <p:nvSpPr>
          <p:cNvPr id="6" name="标题 1"/>
          <p:cNvSpPr txBox="1"/>
          <p:nvPr/>
        </p:nvSpPr>
        <p:spPr>
          <a:xfrm>
            <a:off x="97163" y="1402976"/>
            <a:ext cx="10007889" cy="6345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思考</a:t>
            </a:r>
            <a:r>
              <a:rPr lang="en-US" altLang="zh-CN" sz="2000" b="1" dirty="0">
                <a:latin typeface="微软雅黑" panose="020B0503020204020204" pitchFamily="34" charset="-122"/>
                <a:ea typeface="微软雅黑" panose="020B0503020204020204" pitchFamily="34" charset="-122"/>
                <a:cs typeface="Calibri" panose="020F0502020204030204" pitchFamily="34" charset="0"/>
              </a:rPr>
              <a:t>1</a:t>
            </a: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a:p>
            <a:r>
              <a:rPr lang="en-US" altLang="zh-CN" sz="2000" b="1" dirty="0">
                <a:latin typeface="微软雅黑" panose="020B0503020204020204" pitchFamily="34" charset="-122"/>
                <a:ea typeface="微软雅黑" panose="020B0503020204020204" pitchFamily="34" charset="-122"/>
                <a:cs typeface="Calibri" panose="020F0502020204030204" pitchFamily="34" charset="0"/>
              </a:rPr>
              <a:t>    </a:t>
            </a: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“表示支持”是指对什么的支持？  </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8" name="文本框 7"/>
          <p:cNvSpPr txBox="1"/>
          <p:nvPr/>
        </p:nvSpPr>
        <p:spPr>
          <a:xfrm>
            <a:off x="97164" y="3062959"/>
            <a:ext cx="3851381" cy="2308324"/>
          </a:xfrm>
          <a:prstGeom prst="rect">
            <a:avLst/>
          </a:prstGeom>
          <a:noFill/>
        </p:spPr>
        <p:txBody>
          <a:bodyPr wrap="square">
            <a:spAutoFit/>
          </a:bodyPr>
          <a:lstStyle/>
          <a:p>
            <a:pPr marL="457200" indent="-457200">
              <a:buAutoNum type="arabicPeriod"/>
            </a:pPr>
            <a:r>
              <a:rPr lang="en-US" altLang="zh-CN" b="1" i="1" kern="100" dirty="0">
                <a:latin typeface="+mj-lt"/>
                <a:ea typeface="Cambria" panose="02040503050406030204" pitchFamily="18" charset="0"/>
                <a:cs typeface="Times New Roman" panose="02020603050405020304" pitchFamily="18" charset="0"/>
              </a:rPr>
              <a:t>convey my unwavering/ firm support for</a:t>
            </a:r>
            <a:endParaRPr lang="en-US" altLang="zh-CN" b="1" i="1" kern="100" dirty="0">
              <a:latin typeface="+mj-lt"/>
              <a:ea typeface="Cambria" panose="02040503050406030204" pitchFamily="18" charset="0"/>
              <a:cs typeface="Times New Roman" panose="02020603050405020304" pitchFamily="18" charset="0"/>
            </a:endParaRPr>
          </a:p>
          <a:p>
            <a:pPr marL="457200" indent="-457200">
              <a:buAutoNum type="arabicPeriod"/>
            </a:pPr>
            <a:r>
              <a:rPr lang="en-US" altLang="zh-CN" b="1" i="1" kern="100" dirty="0">
                <a:latin typeface="+mj-lt"/>
                <a:ea typeface="Cambria" panose="02040503050406030204" pitchFamily="18" charset="0"/>
                <a:cs typeface="Times New Roman" panose="02020603050405020304" pitchFamily="18" charset="0"/>
              </a:rPr>
              <a:t>firmly/ fully/ wholeheartedly support your decision of…</a:t>
            </a:r>
            <a:endParaRPr lang="en-US" altLang="zh-CN" b="1" i="1" kern="100" dirty="0">
              <a:latin typeface="+mj-lt"/>
              <a:ea typeface="Cambria" panose="02040503050406030204" pitchFamily="18" charset="0"/>
              <a:cs typeface="Times New Roman" panose="02020603050405020304" pitchFamily="18" charset="0"/>
            </a:endParaRPr>
          </a:p>
          <a:p>
            <a:pPr marL="457200" indent="-457200">
              <a:buFontTx/>
              <a:buAutoNum type="arabicPeriod"/>
            </a:pPr>
            <a:r>
              <a:rPr lang="en-US" altLang="zh-CN" b="1" i="1" kern="100" dirty="0">
                <a:latin typeface="+mj-lt"/>
                <a:ea typeface="Cambria" panose="02040503050406030204" pitchFamily="18" charset="0"/>
                <a:cs typeface="Times New Roman" panose="02020603050405020304" pitchFamily="18" charset="0"/>
              </a:rPr>
              <a:t>be in favor of</a:t>
            </a:r>
            <a:endParaRPr lang="en-US" altLang="zh-CN" b="1" i="1" kern="100" dirty="0">
              <a:latin typeface="+mj-lt"/>
              <a:ea typeface="Cambria" panose="02040503050406030204" pitchFamily="18" charset="0"/>
              <a:cs typeface="Times New Roman" panose="02020603050405020304" pitchFamily="18" charset="0"/>
            </a:endParaRPr>
          </a:p>
          <a:p>
            <a:pPr marL="457200" indent="-457200">
              <a:buAutoNum type="arabicPeriod"/>
            </a:pPr>
            <a:r>
              <a:rPr lang="en-US" altLang="zh-CN" b="1" i="1" kern="100" dirty="0">
                <a:latin typeface="+mj-lt"/>
                <a:ea typeface="Cambria" panose="02040503050406030204" pitchFamily="18" charset="0"/>
                <a:cs typeface="Times New Roman" panose="02020603050405020304" pitchFamily="18" charset="0"/>
              </a:rPr>
              <a:t>back your decision</a:t>
            </a:r>
            <a:endParaRPr lang="en-US" altLang="zh-CN" b="1" i="1" kern="100" dirty="0">
              <a:latin typeface="+mj-lt"/>
              <a:ea typeface="Cambria" panose="02040503050406030204" pitchFamily="18" charset="0"/>
              <a:cs typeface="Times New Roman" panose="02020603050405020304" pitchFamily="18" charset="0"/>
            </a:endParaRPr>
          </a:p>
          <a:p>
            <a:pPr marL="457200" indent="-457200">
              <a:buAutoNum type="arabicPeriod"/>
            </a:pPr>
            <a:r>
              <a:rPr lang="en-US" altLang="zh-CN" b="1" i="1" kern="100" dirty="0">
                <a:latin typeface="+mj-lt"/>
                <a:ea typeface="Cambria" panose="02040503050406030204" pitchFamily="18" charset="0"/>
                <a:cs typeface="Times New Roman" panose="02020603050405020304" pitchFamily="18" charset="0"/>
              </a:rPr>
              <a:t>can’t help sharing my support with you</a:t>
            </a:r>
            <a:endParaRPr lang="zh-CN" altLang="en-US" b="1" i="1" dirty="0">
              <a:latin typeface="+mj-lt"/>
            </a:endParaRPr>
          </a:p>
        </p:txBody>
      </p:sp>
      <p:sp>
        <p:nvSpPr>
          <p:cNvPr id="9" name="文本框 8"/>
          <p:cNvSpPr txBox="1"/>
          <p:nvPr/>
        </p:nvSpPr>
        <p:spPr>
          <a:xfrm>
            <a:off x="0" y="2571952"/>
            <a:ext cx="4069591" cy="461665"/>
          </a:xfrm>
          <a:prstGeom prst="rect">
            <a:avLst/>
          </a:prstGeom>
          <a:noFill/>
        </p:spPr>
        <p:txBody>
          <a:bodyPr wrap="square">
            <a:spAutoFit/>
          </a:bodyPr>
          <a:lstStyle/>
          <a:p>
            <a:pPr>
              <a:defRPr/>
            </a:pPr>
            <a:r>
              <a:rPr lang="zh-CN" altLang="en-US" sz="2400" b="1" kern="0" dirty="0">
                <a:latin typeface="Cambria" panose="02040503050406030204" pitchFamily="18" charset="0"/>
                <a:ea typeface="Cambria" panose="02040503050406030204" pitchFamily="18" charset="0"/>
              </a:rPr>
              <a:t>语料库</a:t>
            </a:r>
            <a:r>
              <a:rPr lang="en-US" altLang="zh-CN" sz="2400" b="1" kern="0" dirty="0">
                <a:latin typeface="Cambria" panose="02040503050406030204" pitchFamily="18" charset="0"/>
                <a:ea typeface="Cambria" panose="02040503050406030204" pitchFamily="18" charset="0"/>
              </a:rPr>
              <a:t>1——</a:t>
            </a:r>
            <a:r>
              <a:rPr lang="zh-CN" altLang="en-US" sz="2400" b="1" kern="0" dirty="0">
                <a:latin typeface="Cambria" panose="02040503050406030204" pitchFamily="18" charset="0"/>
                <a:ea typeface="Cambria" panose="02040503050406030204" pitchFamily="18" charset="0"/>
              </a:rPr>
              <a:t>关于“支持观点”</a:t>
            </a:r>
            <a:endParaRPr lang="en-US" altLang="zh-CN" sz="2400" b="1" kern="0" dirty="0">
              <a:latin typeface="Cambria" panose="02040503050406030204" pitchFamily="18" charset="0"/>
              <a:ea typeface="Cambria" panose="02040503050406030204" pitchFamily="18" charset="0"/>
            </a:endParaRPr>
          </a:p>
        </p:txBody>
      </p:sp>
      <p:sp>
        <p:nvSpPr>
          <p:cNvPr id="16" name="文本框 15"/>
          <p:cNvSpPr txBox="1"/>
          <p:nvPr/>
        </p:nvSpPr>
        <p:spPr>
          <a:xfrm>
            <a:off x="4599441" y="1605185"/>
            <a:ext cx="7592559" cy="4339008"/>
          </a:xfrm>
          <a:prstGeom prst="rect">
            <a:avLst/>
          </a:prstGeom>
          <a:noFill/>
        </p:spPr>
        <p:txBody>
          <a:bodyPr wrap="square">
            <a:spAutoFit/>
          </a:bodyPr>
          <a:lstStyle/>
          <a:p>
            <a:pPr marR="0" lvl="0" algn="l" defTabSz="914400" rtl="0" eaLnBrk="1" fontAlgn="auto" latinLnBrk="0" hangingPunct="1">
              <a:lnSpc>
                <a:spcPct val="120000"/>
              </a:lnSpc>
              <a:spcBef>
                <a:spcPts val="0"/>
              </a:spcBef>
              <a:spcAft>
                <a:spcPts val="0"/>
              </a:spcAft>
              <a:buClrTx/>
              <a:buSzTx/>
              <a:defRPr/>
            </a:pPr>
            <a:r>
              <a:rPr kumimoji="0" lang="en-US" altLang="zh-CN" sz="2400" b="1" u="none" strike="noStrike" kern="100" cap="none" spc="0" normalizeH="0" baseline="0" noProof="0" dirty="0">
                <a:ln>
                  <a:noFill/>
                </a:ln>
                <a:solidFill>
                  <a:prstClr val="black"/>
                </a:solidFill>
                <a:effectLst/>
                <a:uLnTx/>
                <a:uFillTx/>
                <a:latin typeface="+mj-ea"/>
                <a:ea typeface="+mj-ea"/>
                <a:cs typeface="Times New Roman" panose="02020603050405020304" pitchFamily="18" charset="0"/>
              </a:rPr>
              <a:t>* </a:t>
            </a:r>
            <a:r>
              <a:rPr lang="zh-CN" altLang="en-US" sz="2400" b="1" kern="100" dirty="0">
                <a:solidFill>
                  <a:prstClr val="black"/>
                </a:solidFill>
                <a:latin typeface="+mj-ea"/>
                <a:ea typeface="+mj-ea"/>
                <a:cs typeface="Times New Roman" panose="02020603050405020304" pitchFamily="18" charset="0"/>
              </a:rPr>
              <a:t>“精神”支持</a:t>
            </a:r>
            <a:endParaRPr lang="en-US" altLang="zh-CN" sz="2400" b="1" kern="100" dirty="0">
              <a:solidFill>
                <a:prstClr val="black"/>
              </a:solidFill>
              <a:latin typeface="+mj-ea"/>
              <a:ea typeface="+mj-ea"/>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defRPr/>
            </a:pPr>
            <a:r>
              <a:rPr kumimoji="0" lang="en-US" altLang="zh-CN" sz="1600" b="1" i="1" u="none" strike="noStrike" kern="100" cap="none" spc="0" normalizeH="0" baseline="0" noProof="0" dirty="0">
                <a:ln>
                  <a:noFill/>
                </a:ln>
                <a:solidFill>
                  <a:prstClr val="black"/>
                </a:solidFill>
                <a:effectLst/>
                <a:uLnTx/>
                <a:uFillTx/>
                <a:latin typeface="+mj-lt"/>
                <a:ea typeface="+mj-ea"/>
                <a:cs typeface="Times New Roman" panose="02020603050405020304" pitchFamily="18" charset="0"/>
              </a:rPr>
              <a:t>It’s a good choice. I’m excited to see you take up this new challenge, and I'm sure you'll enjoy it as much as l do.</a:t>
            </a:r>
            <a:endParaRPr kumimoji="0" lang="en-US" altLang="zh-CN" sz="1600" b="1" i="1" u="none" strike="noStrike" kern="100" cap="none" spc="0" normalizeH="0" baseline="0" noProof="0" dirty="0">
              <a:ln>
                <a:noFill/>
              </a:ln>
              <a:solidFill>
                <a:prstClr val="black"/>
              </a:solidFill>
              <a:effectLst/>
              <a:uLnTx/>
              <a:uFillTx/>
              <a:latin typeface="+mj-lt"/>
              <a:ea typeface="+mj-ea"/>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defRPr/>
            </a:pPr>
            <a:r>
              <a:rPr kumimoji="0" lang="en-US" altLang="zh-CN" sz="1600" b="1" i="1" u="none" strike="noStrike" kern="100" cap="none" spc="0" normalizeH="0" baseline="0" noProof="0" dirty="0">
                <a:ln>
                  <a:noFill/>
                </a:ln>
                <a:solidFill>
                  <a:prstClr val="black"/>
                </a:solidFill>
                <a:effectLst/>
                <a:uLnTx/>
                <a:uFillTx/>
                <a:latin typeface="+mj-lt"/>
                <a:ea typeface="+mj-ea"/>
                <a:cs typeface="Times New Roman" panose="02020603050405020304" pitchFamily="18" charset="0"/>
              </a:rPr>
              <a:t>Just take it one step at a time, and you’ll get there.</a:t>
            </a:r>
            <a:endParaRPr kumimoji="0" lang="en-US" altLang="zh-CN" sz="1600" b="1" i="1" u="none" strike="noStrike" kern="100" cap="none" spc="0" normalizeH="0" baseline="0" noProof="0" dirty="0">
              <a:ln>
                <a:noFill/>
              </a:ln>
              <a:solidFill>
                <a:prstClr val="black"/>
              </a:solidFill>
              <a:effectLst/>
              <a:uLnTx/>
              <a:uFillTx/>
              <a:latin typeface="+mj-lt"/>
              <a:ea typeface="+mj-ea"/>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defRPr/>
            </a:pPr>
            <a:r>
              <a:rPr kumimoji="0" lang="en-US" altLang="zh-CN" sz="1600" b="1" i="1" u="none" strike="noStrike" kern="100" cap="none" spc="0" normalizeH="0" baseline="0" noProof="0" dirty="0">
                <a:ln>
                  <a:noFill/>
                </a:ln>
                <a:solidFill>
                  <a:prstClr val="black"/>
                </a:solidFill>
                <a:effectLst/>
                <a:uLnTx/>
                <a:uFillTx/>
                <a:latin typeface="+mj-lt"/>
                <a:ea typeface="+mj-ea"/>
                <a:cs typeface="Times New Roman" panose="02020603050405020304" pitchFamily="18" charset="0"/>
              </a:rPr>
              <a:t>I’m here for you throughout your table tennis journey. If you ever need advice, practice partners, or just someone to talk to about your progress, I'm your go-to person.</a:t>
            </a:r>
            <a:endParaRPr kumimoji="0" lang="en-US" altLang="zh-CN" sz="1600" b="1" i="1" u="none" strike="noStrike" kern="100" cap="none" spc="0" normalizeH="0" baseline="0" noProof="0" dirty="0">
              <a:ln>
                <a:noFill/>
              </a:ln>
              <a:solidFill>
                <a:prstClr val="black"/>
              </a:solidFill>
              <a:effectLst/>
              <a:uLnTx/>
              <a:uFillTx/>
              <a:latin typeface="+mj-lt"/>
              <a:ea typeface="+mj-ea"/>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defRPr/>
            </a:pPr>
            <a:r>
              <a:rPr kumimoji="0" lang="en-US" altLang="zh-CN" sz="1600" b="1" i="1" u="none" strike="noStrike" kern="100" cap="none" spc="0" normalizeH="0" baseline="0" noProof="0" dirty="0">
                <a:ln>
                  <a:noFill/>
                </a:ln>
                <a:solidFill>
                  <a:prstClr val="black"/>
                </a:solidFill>
                <a:effectLst/>
                <a:uLnTx/>
                <a:uFillTx/>
                <a:latin typeface="+mj-lt"/>
                <a:ea typeface="+mj-ea"/>
                <a:cs typeface="Times New Roman" panose="02020603050405020304" pitchFamily="18" charset="0"/>
              </a:rPr>
              <a:t>It’s great to see you stepping out of your comfort zone and trying something new. </a:t>
            </a:r>
            <a:endParaRPr kumimoji="0" lang="en-US" altLang="zh-CN" sz="1600" b="1" i="1" u="none" strike="noStrike" kern="100" cap="none" spc="0" normalizeH="0" baseline="0" noProof="0" dirty="0">
              <a:ln>
                <a:noFill/>
              </a:ln>
              <a:solidFill>
                <a:prstClr val="black"/>
              </a:solidFill>
              <a:effectLst/>
              <a:uLnTx/>
              <a:uFillTx/>
              <a:latin typeface="+mj-lt"/>
              <a:ea typeface="+mj-ea"/>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defRPr/>
            </a:pPr>
            <a:r>
              <a:rPr kumimoji="0" lang="en-US" altLang="zh-CN" sz="1600" b="1" i="1" u="none" strike="noStrike" kern="100" cap="none" spc="0" normalizeH="0" baseline="0" noProof="0" dirty="0">
                <a:ln>
                  <a:noFill/>
                </a:ln>
                <a:solidFill>
                  <a:prstClr val="black"/>
                </a:solidFill>
                <a:effectLst/>
                <a:uLnTx/>
                <a:uFillTx/>
                <a:latin typeface="+mj-lt"/>
                <a:ea typeface="+mj-ea"/>
                <a:cs typeface="Times New Roman" panose="02020603050405020304" pitchFamily="18" charset="0"/>
              </a:rPr>
              <a:t>I wholeheartedly support your decision to embrace this thrilling sport and look forward to seeing you thrive in it!</a:t>
            </a:r>
            <a:endParaRPr kumimoji="0" lang="en-US" altLang="zh-CN" sz="2400" b="1" u="none" strike="noStrike" kern="100" cap="none" spc="0" normalizeH="0" baseline="0" noProof="0" dirty="0">
              <a:ln>
                <a:noFill/>
              </a:ln>
              <a:solidFill>
                <a:prstClr val="black"/>
              </a:solidFill>
              <a:effectLst/>
              <a:uLnTx/>
              <a:uFillTx/>
              <a:latin typeface="+mj-ea"/>
              <a:ea typeface="+mj-ea"/>
              <a:cs typeface="Times New Roman" panose="02020603050405020304" pitchFamily="18" charset="0"/>
            </a:endParaRPr>
          </a:p>
          <a:p>
            <a:pPr marR="0" lvl="0" algn="l" defTabSz="914400" rtl="0" eaLnBrk="1" fontAlgn="auto" latinLnBrk="0" hangingPunct="1">
              <a:lnSpc>
                <a:spcPct val="120000"/>
              </a:lnSpc>
              <a:spcBef>
                <a:spcPts val="0"/>
              </a:spcBef>
              <a:spcAft>
                <a:spcPts val="0"/>
              </a:spcAft>
              <a:buClrTx/>
              <a:buSzTx/>
              <a:defRPr/>
            </a:pPr>
            <a:r>
              <a:rPr kumimoji="0" lang="en-US" altLang="zh-CN" sz="2400" b="1" u="none" strike="noStrike" kern="100" cap="none" spc="0" normalizeH="0" baseline="0" noProof="0" dirty="0">
                <a:ln>
                  <a:noFill/>
                </a:ln>
                <a:solidFill>
                  <a:prstClr val="black"/>
                </a:solidFill>
                <a:effectLst/>
                <a:uLnTx/>
                <a:uFillTx/>
                <a:latin typeface="+mj-ea"/>
                <a:ea typeface="+mj-ea"/>
                <a:cs typeface="Times New Roman" panose="02020603050405020304" pitchFamily="18" charset="0"/>
              </a:rPr>
              <a:t>*</a:t>
            </a:r>
            <a:r>
              <a:rPr kumimoji="0" lang="zh-CN" altLang="en-US" sz="2400" b="1" u="none" strike="noStrike" kern="100" cap="none" spc="0" normalizeH="0" baseline="0" noProof="0" dirty="0">
                <a:ln>
                  <a:noFill/>
                </a:ln>
                <a:solidFill>
                  <a:prstClr val="black"/>
                </a:solidFill>
                <a:effectLst/>
                <a:uLnTx/>
                <a:uFillTx/>
                <a:latin typeface="+mj-ea"/>
                <a:ea typeface="+mj-ea"/>
                <a:cs typeface="Times New Roman" panose="02020603050405020304" pitchFamily="18" charset="0"/>
              </a:rPr>
              <a:t>“物质”支持</a:t>
            </a:r>
            <a:endParaRPr kumimoji="0" lang="en-US" altLang="zh-CN" sz="2400" b="1" u="none" strike="noStrike" kern="100" cap="none" spc="0" normalizeH="0" baseline="0" noProof="0" dirty="0">
              <a:ln>
                <a:noFill/>
              </a:ln>
              <a:solidFill>
                <a:prstClr val="black"/>
              </a:solidFill>
              <a:effectLst/>
              <a:uLnTx/>
              <a:uFillTx/>
              <a:latin typeface="+mj-ea"/>
              <a:ea typeface="+mj-ea"/>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kumimoji="0" lang="en-US" altLang="zh-CN" sz="1600" b="1" i="1" u="none" strike="noStrike" kern="100" cap="none" spc="0" normalizeH="0" baseline="0" noProof="0" dirty="0">
                <a:ln>
                  <a:noFill/>
                </a:ln>
                <a:solidFill>
                  <a:prstClr val="black"/>
                </a:solidFill>
                <a:effectLst/>
                <a:uLnTx/>
                <a:uFillTx/>
                <a:latin typeface="Calibri" panose="020F0502020204030204"/>
                <a:ea typeface="微软雅黑" panose="020B0503020204020204" pitchFamily="34" charset="-122"/>
                <a:cs typeface="Times New Roman" panose="02020603050405020304" pitchFamily="18" charset="0"/>
              </a:rPr>
              <a:t>recommend a suitable coach</a:t>
            </a:r>
            <a:endParaRPr lang="en-US" altLang="zh-CN" sz="1600" b="1" i="1" kern="100" dirty="0">
              <a:solidFill>
                <a:prstClr val="black"/>
              </a:solidFill>
              <a:latin typeface="Calibri" panose="020F0502020204030204"/>
              <a:ea typeface="微软雅黑" panose="020B0503020204020204" pitchFamily="34" charset="-122"/>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defRPr/>
            </a:pPr>
            <a:r>
              <a:rPr lang="en-US" altLang="zh-CN" sz="1600" b="1" i="1" kern="100" dirty="0">
                <a:solidFill>
                  <a:prstClr val="black"/>
                </a:solidFill>
                <a:latin typeface="Calibri" panose="020F0502020204030204"/>
                <a:ea typeface="微软雅黑" panose="020B0503020204020204" pitchFamily="34" charset="-122"/>
                <a:cs typeface="Times New Roman" panose="02020603050405020304" pitchFamily="18" charset="0"/>
              </a:rPr>
              <a:t>serve as a training partner</a:t>
            </a:r>
            <a:endParaRPr lang="en-US" altLang="zh-CN" sz="2400" b="1" i="1" kern="100" dirty="0">
              <a:solidFill>
                <a:prstClr val="black"/>
              </a:solidFill>
              <a:latin typeface="+mj-ea"/>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barn(inVertic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barn(inVertical)">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barn(inVertical)">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barn(inVertical)">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xEl>
                                              <p:pRg st="0" end="0"/>
                                            </p:txEl>
                                          </p:spTgt>
                                        </p:tgtEl>
                                        <p:attrNameLst>
                                          <p:attrName>style.visibility</p:attrName>
                                        </p:attrNameLst>
                                      </p:cBhvr>
                                      <p:to>
                                        <p:strVal val="visible"/>
                                      </p:to>
                                    </p:set>
                                    <p:animEffect transition="in" filter="wipe(down)">
                                      <p:cBhvr>
                                        <p:cTn id="48" dur="500"/>
                                        <p:tgtEl>
                                          <p:spTgt spid="1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6">
                                            <p:txEl>
                                              <p:pRg st="1" end="1"/>
                                            </p:txEl>
                                          </p:spTgt>
                                        </p:tgtEl>
                                        <p:attrNameLst>
                                          <p:attrName>style.visibility</p:attrName>
                                        </p:attrNameLst>
                                      </p:cBhvr>
                                      <p:to>
                                        <p:strVal val="visible"/>
                                      </p:to>
                                    </p:set>
                                    <p:animEffect transition="in" filter="wipe(down)">
                                      <p:cBhvr>
                                        <p:cTn id="53" dur="500"/>
                                        <p:tgtEl>
                                          <p:spTgt spid="16">
                                            <p:txEl>
                                              <p:pRg st="1" end="1"/>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16">
                                            <p:txEl>
                                              <p:pRg st="2" end="2"/>
                                            </p:txEl>
                                          </p:spTgt>
                                        </p:tgtEl>
                                        <p:attrNameLst>
                                          <p:attrName>style.visibility</p:attrName>
                                        </p:attrNameLst>
                                      </p:cBhvr>
                                      <p:to>
                                        <p:strVal val="visible"/>
                                      </p:to>
                                    </p:set>
                                    <p:animEffect transition="in" filter="wipe(down)">
                                      <p:cBhvr>
                                        <p:cTn id="56" dur="500"/>
                                        <p:tgtEl>
                                          <p:spTgt spid="16">
                                            <p:txEl>
                                              <p:pRg st="2" end="2"/>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16">
                                            <p:txEl>
                                              <p:pRg st="3" end="3"/>
                                            </p:txEl>
                                          </p:spTgt>
                                        </p:tgtEl>
                                        <p:attrNameLst>
                                          <p:attrName>style.visibility</p:attrName>
                                        </p:attrNameLst>
                                      </p:cBhvr>
                                      <p:to>
                                        <p:strVal val="visible"/>
                                      </p:to>
                                    </p:set>
                                    <p:animEffect transition="in" filter="wipe(down)">
                                      <p:cBhvr>
                                        <p:cTn id="59" dur="500"/>
                                        <p:tgtEl>
                                          <p:spTgt spid="16">
                                            <p:txEl>
                                              <p:pRg st="3" end="3"/>
                                            </p:txEl>
                                          </p:spTgt>
                                        </p:tgtEl>
                                      </p:cBhvr>
                                    </p:animEffect>
                                  </p:childTnLst>
                                </p:cTn>
                              </p:par>
                              <p:par>
                                <p:cTn id="60" presetID="22" presetClass="entr" presetSubtype="4" fill="hold" nodeType="withEffect">
                                  <p:stCondLst>
                                    <p:cond delay="0"/>
                                  </p:stCondLst>
                                  <p:childTnLst>
                                    <p:set>
                                      <p:cBhvr>
                                        <p:cTn id="61" dur="1" fill="hold">
                                          <p:stCondLst>
                                            <p:cond delay="0"/>
                                          </p:stCondLst>
                                        </p:cTn>
                                        <p:tgtEl>
                                          <p:spTgt spid="16">
                                            <p:txEl>
                                              <p:pRg st="4" end="4"/>
                                            </p:txEl>
                                          </p:spTgt>
                                        </p:tgtEl>
                                        <p:attrNameLst>
                                          <p:attrName>style.visibility</p:attrName>
                                        </p:attrNameLst>
                                      </p:cBhvr>
                                      <p:to>
                                        <p:strVal val="visible"/>
                                      </p:to>
                                    </p:set>
                                    <p:animEffect transition="in" filter="wipe(down)">
                                      <p:cBhvr>
                                        <p:cTn id="62" dur="500"/>
                                        <p:tgtEl>
                                          <p:spTgt spid="16">
                                            <p:txEl>
                                              <p:pRg st="4" end="4"/>
                                            </p:txEl>
                                          </p:spTgt>
                                        </p:tgtEl>
                                      </p:cBhvr>
                                    </p:animEffect>
                                  </p:childTnLst>
                                </p:cTn>
                              </p:par>
                              <p:par>
                                <p:cTn id="63" presetID="22" presetClass="entr" presetSubtype="4" fill="hold" nodeType="withEffect">
                                  <p:stCondLst>
                                    <p:cond delay="0"/>
                                  </p:stCondLst>
                                  <p:childTnLst>
                                    <p:set>
                                      <p:cBhvr>
                                        <p:cTn id="64" dur="1" fill="hold">
                                          <p:stCondLst>
                                            <p:cond delay="0"/>
                                          </p:stCondLst>
                                        </p:cTn>
                                        <p:tgtEl>
                                          <p:spTgt spid="16">
                                            <p:txEl>
                                              <p:pRg st="5" end="5"/>
                                            </p:txEl>
                                          </p:spTgt>
                                        </p:tgtEl>
                                        <p:attrNameLst>
                                          <p:attrName>style.visibility</p:attrName>
                                        </p:attrNameLst>
                                      </p:cBhvr>
                                      <p:to>
                                        <p:strVal val="visible"/>
                                      </p:to>
                                    </p:set>
                                    <p:animEffect transition="in" filter="wipe(down)">
                                      <p:cBhvr>
                                        <p:cTn id="65" dur="500"/>
                                        <p:tgtEl>
                                          <p:spTgt spid="16">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6">
                                            <p:txEl>
                                              <p:pRg st="6" end="6"/>
                                            </p:txEl>
                                          </p:spTgt>
                                        </p:tgtEl>
                                        <p:attrNameLst>
                                          <p:attrName>style.visibility</p:attrName>
                                        </p:attrNameLst>
                                      </p:cBhvr>
                                      <p:to>
                                        <p:strVal val="visible"/>
                                      </p:to>
                                    </p:set>
                                    <p:animEffect transition="in" filter="wipe(down)">
                                      <p:cBhvr>
                                        <p:cTn id="70" dur="500"/>
                                        <p:tgtEl>
                                          <p:spTgt spid="16">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6">
                                            <p:txEl>
                                              <p:pRg st="7" end="7"/>
                                            </p:txEl>
                                          </p:spTgt>
                                        </p:tgtEl>
                                        <p:attrNameLst>
                                          <p:attrName>style.visibility</p:attrName>
                                        </p:attrNameLst>
                                      </p:cBhvr>
                                      <p:to>
                                        <p:strVal val="visible"/>
                                      </p:to>
                                    </p:set>
                                    <p:animEffect transition="in" filter="wipe(down)">
                                      <p:cBhvr>
                                        <p:cTn id="75" dur="500"/>
                                        <p:tgtEl>
                                          <p:spTgt spid="16">
                                            <p:txEl>
                                              <p:pRg st="7" end="7"/>
                                            </p:txEl>
                                          </p:spTgt>
                                        </p:tgtEl>
                                      </p:cBhvr>
                                    </p:animEffect>
                                  </p:childTnLst>
                                </p:cTn>
                              </p:par>
                              <p:par>
                                <p:cTn id="76" presetID="22" presetClass="entr" presetSubtype="4" fill="hold" nodeType="withEffect">
                                  <p:stCondLst>
                                    <p:cond delay="0"/>
                                  </p:stCondLst>
                                  <p:childTnLst>
                                    <p:set>
                                      <p:cBhvr>
                                        <p:cTn id="77" dur="1" fill="hold">
                                          <p:stCondLst>
                                            <p:cond delay="0"/>
                                          </p:stCondLst>
                                        </p:cTn>
                                        <p:tgtEl>
                                          <p:spTgt spid="16">
                                            <p:txEl>
                                              <p:pRg st="8" end="8"/>
                                            </p:txEl>
                                          </p:spTgt>
                                        </p:tgtEl>
                                        <p:attrNameLst>
                                          <p:attrName>style.visibility</p:attrName>
                                        </p:attrNameLst>
                                      </p:cBhvr>
                                      <p:to>
                                        <p:strVal val="visible"/>
                                      </p:to>
                                    </p:set>
                                    <p:animEffect transition="in" filter="wipe(down)">
                                      <p:cBhvr>
                                        <p:cTn id="78"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7164" y="66390"/>
            <a:ext cx="7561580" cy="923290"/>
            <a:chOff x="685" y="2901"/>
            <a:chExt cx="11908" cy="1454"/>
          </a:xfrm>
        </p:grpSpPr>
        <p:sp>
          <p:nvSpPr>
            <p:cNvPr id="3" name="矩形 2"/>
            <p:cNvSpPr/>
            <p:nvPr/>
          </p:nvSpPr>
          <p:spPr>
            <a:xfrm>
              <a:off x="685" y="2901"/>
              <a:ext cx="3841" cy="1454"/>
            </a:xfrm>
            <a:prstGeom prst="rect">
              <a:avLst/>
            </a:prstGeom>
            <a:noFill/>
            <a:ln>
              <a:noFill/>
            </a:ln>
          </p:spPr>
          <p:txBody>
            <a:bodyPr wrap="none" rtlCol="0" anchor="t">
              <a:spAutoFit/>
            </a:bodyPr>
            <a:lstStyle/>
            <a:p>
              <a:pPr algn="ctr"/>
              <a:r>
                <a:rPr lang="en-US" altLang="zh-CN" sz="5400" b="1" spc="130" dirty="0">
                  <a:solidFill>
                    <a:srgbClr val="DB7997"/>
                  </a:solidFill>
                  <a:effectLst/>
                  <a:uFillTx/>
                  <a:latin typeface="思源宋体 CN SemiBold" panose="02020600000000000000" charset="-122"/>
                  <a:ea typeface="思源宋体 CN SemiBold" panose="02020600000000000000" charset="-122"/>
                </a:rPr>
                <a:t>Para.1</a:t>
              </a:r>
              <a:endParaRPr lang="zh-CN" altLang="en-US" sz="5400" b="1" spc="130" dirty="0">
                <a:solidFill>
                  <a:srgbClr val="DB7997"/>
                </a:solidFill>
                <a:effectLst/>
                <a:uFillTx/>
                <a:latin typeface="思源宋体 CN SemiBold" panose="02020600000000000000" charset="-122"/>
                <a:ea typeface="思源宋体 CN SemiBold" panose="02020600000000000000" charset="-122"/>
              </a:endParaRPr>
            </a:p>
          </p:txBody>
        </p:sp>
        <p:sp>
          <p:nvSpPr>
            <p:cNvPr id="4" name="矩形 3"/>
            <p:cNvSpPr/>
            <p:nvPr/>
          </p:nvSpPr>
          <p:spPr>
            <a:xfrm>
              <a:off x="4243" y="3419"/>
              <a:ext cx="8350" cy="727"/>
            </a:xfrm>
            <a:prstGeom prst="rect">
              <a:avLst/>
            </a:prstGeom>
            <a:noFill/>
            <a:ln>
              <a:noFill/>
            </a:ln>
          </p:spPr>
          <p:txBody>
            <a:bodyPr wrap="none" rtlCol="0" anchor="t">
              <a:spAutoFit/>
            </a:bodyPr>
            <a:lstStyle/>
            <a:p>
              <a:pPr algn="ctr"/>
              <a:r>
                <a:rPr lang="zh-CN" altLang="en-US" sz="2400" b="1" spc="130" dirty="0">
                  <a:solidFill>
                    <a:schemeClr val="tx1">
                      <a:lumMod val="65000"/>
                      <a:lumOff val="35000"/>
                    </a:schemeClr>
                  </a:solidFill>
                  <a:effectLst/>
                  <a:uFillTx/>
                  <a:latin typeface="+mj-ea"/>
                  <a:ea typeface="+mj-ea"/>
                </a:rPr>
                <a:t>写信背景（已给）</a:t>
              </a:r>
              <a:r>
                <a:rPr lang="zh-CN" altLang="en-US" sz="2400" b="1" spc="130" dirty="0">
                  <a:solidFill>
                    <a:schemeClr val="tx1">
                      <a:lumMod val="65000"/>
                      <a:lumOff val="35000"/>
                    </a:schemeClr>
                  </a:solidFill>
                  <a:latin typeface="+mj-ea"/>
                  <a:ea typeface="+mj-ea"/>
                </a:rPr>
                <a:t>、</a:t>
              </a:r>
              <a:r>
                <a:rPr lang="zh-CN" altLang="en-US" sz="2400" b="1" spc="130" dirty="0">
                  <a:solidFill>
                    <a:srgbClr val="C00000"/>
                  </a:solidFill>
                  <a:effectLst/>
                  <a:uFillTx/>
                  <a:latin typeface="+mj-ea"/>
                  <a:ea typeface="+mj-ea"/>
                </a:rPr>
                <a:t>表示支持</a:t>
              </a:r>
              <a:r>
                <a:rPr lang="en-US" altLang="zh-CN" sz="2400" b="1" spc="130" dirty="0">
                  <a:solidFill>
                    <a:srgbClr val="C00000"/>
                  </a:solidFill>
                  <a:effectLst/>
                  <a:uFillTx/>
                  <a:latin typeface="+mj-ea"/>
                  <a:ea typeface="+mj-ea"/>
                </a:rPr>
                <a:t>+</a:t>
              </a:r>
              <a:r>
                <a:rPr lang="zh-CN" altLang="en-US" sz="2400" b="1" spc="130" dirty="0">
                  <a:solidFill>
                    <a:srgbClr val="C00000"/>
                  </a:solidFill>
                  <a:effectLst/>
                  <a:uFillTx/>
                  <a:latin typeface="+mj-ea"/>
                  <a:ea typeface="+mj-ea"/>
                </a:rPr>
                <a:t>理由</a:t>
              </a:r>
              <a:endParaRPr lang="zh-CN" altLang="en-US" sz="2400" b="1" spc="130" dirty="0">
                <a:solidFill>
                  <a:srgbClr val="C00000"/>
                </a:solidFill>
                <a:effectLst/>
                <a:uFillTx/>
                <a:latin typeface="+mj-ea"/>
                <a:ea typeface="+mj-ea"/>
              </a:endParaRPr>
            </a:p>
          </p:txBody>
        </p:sp>
      </p:grpSp>
      <p:sp>
        <p:nvSpPr>
          <p:cNvPr id="6" name="文本框 5"/>
          <p:cNvSpPr txBox="1"/>
          <p:nvPr/>
        </p:nvSpPr>
        <p:spPr>
          <a:xfrm>
            <a:off x="117763" y="976692"/>
            <a:ext cx="4595876" cy="461665"/>
          </a:xfrm>
          <a:prstGeom prst="rect">
            <a:avLst/>
          </a:prstGeom>
          <a:noFill/>
        </p:spPr>
        <p:txBody>
          <a:bodyPr wrap="square">
            <a:spAutoFit/>
          </a:bodyPr>
          <a:lstStyle/>
          <a:p>
            <a:pPr>
              <a:defRPr/>
            </a:pPr>
            <a:r>
              <a:rPr lang="zh-CN" altLang="en-US" sz="2400" b="1" kern="0" dirty="0">
                <a:latin typeface="Cambria" panose="02040503050406030204" pitchFamily="18" charset="0"/>
                <a:ea typeface="Cambria" panose="02040503050406030204" pitchFamily="18" charset="0"/>
              </a:rPr>
              <a:t>语料库</a:t>
            </a:r>
            <a:r>
              <a:rPr lang="en-US" altLang="zh-CN" sz="2400" b="1" kern="0" dirty="0">
                <a:latin typeface="Cambria" panose="02040503050406030204" pitchFamily="18" charset="0"/>
                <a:ea typeface="Cambria" panose="02040503050406030204" pitchFamily="18" charset="0"/>
              </a:rPr>
              <a:t>2——</a:t>
            </a:r>
            <a:r>
              <a:rPr lang="zh-CN" altLang="en-US" sz="2400" b="1" kern="0" dirty="0">
                <a:latin typeface="Cambria" panose="02040503050406030204" pitchFamily="18" charset="0"/>
                <a:ea typeface="Cambria" panose="02040503050406030204" pitchFamily="18" charset="0"/>
              </a:rPr>
              <a:t>关于“打乒乓的理由”</a:t>
            </a:r>
            <a:endParaRPr lang="en-US" altLang="zh-CN" sz="2400" b="1" kern="0" dirty="0">
              <a:latin typeface="Cambria" panose="02040503050406030204" pitchFamily="18" charset="0"/>
              <a:ea typeface="Cambria" panose="02040503050406030204" pitchFamily="18" charset="0"/>
            </a:endParaRPr>
          </a:p>
        </p:txBody>
      </p:sp>
      <p:sp>
        <p:nvSpPr>
          <p:cNvPr id="7" name="文本框 6"/>
          <p:cNvSpPr txBox="1"/>
          <p:nvPr/>
        </p:nvSpPr>
        <p:spPr>
          <a:xfrm>
            <a:off x="117763" y="1418177"/>
            <a:ext cx="11769437" cy="5324535"/>
          </a:xfrm>
          <a:prstGeom prst="rect">
            <a:avLst/>
          </a:prstGeom>
          <a:noFill/>
        </p:spPr>
        <p:txBody>
          <a:bodyPr wrap="square">
            <a:spAutoFit/>
          </a:bodyPr>
          <a:lstStyle/>
          <a:p>
            <a:pPr marL="342900" indent="-342900">
              <a:buFont typeface="+mj-lt"/>
              <a:buAutoNum type="arabicPeriod"/>
            </a:pPr>
            <a:r>
              <a:rPr lang="en-US" altLang="zh-CN" sz="2000" b="1" kern="100" dirty="0">
                <a:latin typeface="Cambria" panose="02040503050406030204" pitchFamily="18" charset="0"/>
                <a:ea typeface="Cambria" panose="02040503050406030204" pitchFamily="18" charset="0"/>
                <a:cs typeface="Times New Roman" panose="02020603050405020304" pitchFamily="18" charset="0"/>
              </a:rPr>
              <a:t>feature</a:t>
            </a:r>
            <a:r>
              <a:rPr lang="zh-CN" altLang="en-US" sz="2000" b="1" kern="100" dirty="0">
                <a:latin typeface="Cambria" panose="02040503050406030204" pitchFamily="18" charset="0"/>
                <a:ea typeface="Cambria" panose="02040503050406030204" pitchFamily="18" charset="0"/>
                <a:cs typeface="Times New Roman" panose="02020603050405020304" pitchFamily="18" charset="0"/>
              </a:rPr>
              <a:t>：</a:t>
            </a:r>
            <a:endParaRPr lang="en-US" altLang="zh-CN" sz="2000" b="1" kern="100" dirty="0">
              <a:latin typeface="Cambria" panose="02040503050406030204" pitchFamily="18" charset="0"/>
              <a:ea typeface="Cambria" panose="02040503050406030204" pitchFamily="18" charset="0"/>
              <a:cs typeface="Times New Roman" panose="02020603050405020304" pitchFamily="18" charset="0"/>
            </a:endParaRPr>
          </a:p>
          <a:p>
            <a:r>
              <a:rPr lang="en-US" altLang="zh-CN" sz="1600" b="1" i="1" kern="100" dirty="0">
                <a:highlight>
                  <a:srgbClr val="FFFF00"/>
                </a:highlight>
                <a:latin typeface="+mj-lt"/>
                <a:ea typeface="Cambria" panose="02040503050406030204" pitchFamily="18" charset="0"/>
                <a:cs typeface="Times New Roman" panose="02020603050405020304" pitchFamily="18" charset="0"/>
              </a:rPr>
              <a:t>Adj. </a:t>
            </a:r>
            <a:r>
              <a:rPr lang="en-US" altLang="zh-CN" sz="1600" b="1" i="1" u="sng" kern="100" dirty="0">
                <a:solidFill>
                  <a:srgbClr val="FF0000"/>
                </a:solidFill>
                <a:latin typeface="+mj-lt"/>
                <a:ea typeface="Cambria" panose="02040503050406030204" pitchFamily="18" charset="0"/>
                <a:cs typeface="Times New Roman" panose="02020603050405020304" pitchFamily="18" charset="0"/>
              </a:rPr>
              <a:t>enjoyable/ beneficial/social and interactive</a:t>
            </a:r>
            <a:endParaRPr lang="en-US" altLang="zh-CN" sz="1600" b="1" i="1" u="sng" kern="100" dirty="0">
              <a:solidFill>
                <a:srgbClr val="FF0000"/>
              </a:solidFill>
              <a:latin typeface="+mj-lt"/>
              <a:ea typeface="Cambria" panose="02040503050406030204" pitchFamily="18" charset="0"/>
              <a:cs typeface="Times New Roman" panose="02020603050405020304" pitchFamily="18" charset="0"/>
            </a:endParaRPr>
          </a:p>
          <a:p>
            <a:r>
              <a:rPr lang="en-US" altLang="zh-CN" sz="1600" b="1" i="1" kern="100" dirty="0">
                <a:latin typeface="+mj-lt"/>
                <a:ea typeface="Cambria" panose="02040503050406030204" pitchFamily="18" charset="0"/>
                <a:cs typeface="Times New Roman" panose="02020603050405020304" pitchFamily="18" charset="0"/>
              </a:rPr>
              <a:t> a. Table tennis is a dynamic sport that combines speed, strategy, and skill, making it a rewarding pursuit.</a:t>
            </a:r>
            <a:endParaRPr lang="en-US" altLang="zh-CN" sz="1600" b="1" i="1" kern="100" dirty="0">
              <a:latin typeface="+mj-lt"/>
              <a:ea typeface="Cambria" panose="02040503050406030204" pitchFamily="18" charset="0"/>
              <a:cs typeface="Times New Roman" panose="02020603050405020304" pitchFamily="18" charset="0"/>
            </a:endParaRPr>
          </a:p>
          <a:p>
            <a:r>
              <a:rPr lang="en-US" altLang="zh-CN" sz="1600" b="1" i="1" kern="100" dirty="0">
                <a:latin typeface="+mj-lt"/>
                <a:ea typeface="Cambria" panose="02040503050406030204" pitchFamily="18" charset="0"/>
                <a:cs typeface="Times New Roman" panose="02020603050405020304" pitchFamily="18" charset="0"/>
              </a:rPr>
              <a:t> b.  Table tennis,</a:t>
            </a:r>
            <a:r>
              <a:rPr lang="zh-CN" altLang="en-US" sz="1600" b="1" i="1" kern="100" dirty="0">
                <a:latin typeface="+mj-lt"/>
                <a:ea typeface="Cambria" panose="02040503050406030204" pitchFamily="18" charset="0"/>
                <a:cs typeface="Times New Roman" panose="02020603050405020304" pitchFamily="18" charset="0"/>
              </a:rPr>
              <a:t> </a:t>
            </a:r>
            <a:r>
              <a:rPr lang="en-US" altLang="zh-CN" sz="1600" b="1" i="1" kern="100" dirty="0">
                <a:latin typeface="+mj-lt"/>
                <a:ea typeface="Cambria" panose="02040503050406030204" pitchFamily="18" charset="0"/>
                <a:cs typeface="Times New Roman" panose="02020603050405020304" pitchFamily="18" charset="0"/>
              </a:rPr>
              <a:t>a</a:t>
            </a:r>
            <a:r>
              <a:rPr lang="zh-CN" altLang="en-US" sz="1600" b="1" i="1" kern="100" dirty="0">
                <a:latin typeface="+mj-lt"/>
                <a:ea typeface="Cambria" panose="02040503050406030204" pitchFamily="18" charset="0"/>
                <a:cs typeface="Times New Roman" panose="02020603050405020304" pitchFamily="18" charset="0"/>
              </a:rPr>
              <a:t> </a:t>
            </a:r>
            <a:r>
              <a:rPr lang="en-US" altLang="zh-CN" sz="1600" b="1" i="1" kern="100" dirty="0">
                <a:latin typeface="+mj-lt"/>
                <a:ea typeface="Cambria" panose="02040503050406030204" pitchFamily="18" charset="0"/>
                <a:cs typeface="Times New Roman" panose="02020603050405020304" pitchFamily="18" charset="0"/>
              </a:rPr>
              <a:t>low-impact and low-risk sport, is suitable for a wide range of ages,  fitness and skill levels.</a:t>
            </a:r>
            <a:endParaRPr lang="en-US" altLang="zh-CN" sz="1600" b="1" i="1" kern="100" dirty="0">
              <a:latin typeface="+mj-lt"/>
              <a:ea typeface="Cambria" panose="02040503050406030204" pitchFamily="18" charset="0"/>
              <a:cs typeface="Times New Roman" panose="02020603050405020304" pitchFamily="18" charset="0"/>
            </a:endParaRPr>
          </a:p>
          <a:p>
            <a:r>
              <a:rPr lang="en-US" altLang="zh-CN" sz="2000" b="1" kern="100" dirty="0">
                <a:latin typeface="Cambria" panose="02040503050406030204" pitchFamily="18" charset="0"/>
                <a:cs typeface="Times New Roman" panose="02020603050405020304" pitchFamily="18" charset="0"/>
              </a:rPr>
              <a:t>2.  benefits</a:t>
            </a:r>
            <a:r>
              <a:rPr lang="zh-CN" altLang="en-US" sz="2000" b="1" kern="100" dirty="0">
                <a:latin typeface="Cambria" panose="02040503050406030204" pitchFamily="18" charset="0"/>
                <a:cs typeface="Times New Roman" panose="02020603050405020304" pitchFamily="18" charset="0"/>
              </a:rPr>
              <a:t>：</a:t>
            </a:r>
            <a:endParaRPr lang="en-US" altLang="zh-CN" sz="2000" b="1" kern="100" dirty="0">
              <a:latin typeface="Cambria" panose="02040503050406030204" pitchFamily="18" charset="0"/>
              <a:cs typeface="Times New Roman" panose="02020603050405020304" pitchFamily="18" charset="0"/>
            </a:endParaRPr>
          </a:p>
          <a:p>
            <a:r>
              <a:rPr lang="en-US" altLang="zh-CN" sz="2000" b="1" kern="100" dirty="0">
                <a:latin typeface="Cambria" panose="02040503050406030204" pitchFamily="18" charset="0"/>
                <a:cs typeface="Times New Roman" panose="02020603050405020304" pitchFamily="18" charset="0"/>
              </a:rPr>
              <a:t>* Physical benefits:</a:t>
            </a:r>
            <a:endParaRPr lang="en-US" altLang="zh-CN" sz="2000" b="1" kern="100" dirty="0">
              <a:latin typeface="Cambria" panose="02040503050406030204" pitchFamily="18" charset="0"/>
              <a:cs typeface="Times New Roman" panose="02020603050405020304" pitchFamily="18" charset="0"/>
            </a:endParaRPr>
          </a:p>
          <a:p>
            <a:r>
              <a:rPr lang="en-US" altLang="zh-CN" sz="1600" b="1" i="1" kern="100" dirty="0">
                <a:latin typeface="+mj-lt"/>
                <a:ea typeface="Cambria" panose="02040503050406030204" pitchFamily="18" charset="0"/>
                <a:cs typeface="Times New Roman" panose="02020603050405020304" pitchFamily="18" charset="0"/>
              </a:rPr>
              <a:t>a. exercise /build up one’s bodies/muscles; </a:t>
            </a:r>
            <a:r>
              <a:rPr lang="en-US" altLang="zh-CN" sz="1600" b="1" i="1" u="sng" kern="100" dirty="0">
                <a:solidFill>
                  <a:srgbClr val="FF0000"/>
                </a:solidFill>
                <a:latin typeface="+mj-lt"/>
                <a:ea typeface="Cambria" panose="02040503050406030204" pitchFamily="18" charset="0"/>
                <a:cs typeface="Times New Roman" panose="02020603050405020304" pitchFamily="18" charset="0"/>
              </a:rPr>
              <a:t>contribute to/ boost/ enhance physical and mental health </a:t>
            </a:r>
            <a:endParaRPr lang="en-US" altLang="zh-CN" sz="1600" b="1" i="1" u="sng" kern="100" dirty="0">
              <a:solidFill>
                <a:srgbClr val="FF0000"/>
              </a:solidFill>
              <a:latin typeface="+mj-lt"/>
              <a:ea typeface="Cambria" panose="02040503050406030204" pitchFamily="18" charset="0"/>
              <a:cs typeface="Times New Roman" panose="02020603050405020304" pitchFamily="18" charset="0"/>
            </a:endParaRPr>
          </a:p>
          <a:p>
            <a:r>
              <a:rPr lang="en-US" altLang="zh-CN" sz="1600" b="1" i="1" kern="100" dirty="0">
                <a:latin typeface="+mj-lt"/>
                <a:ea typeface="Cambria" panose="02040503050406030204" pitchFamily="18" charset="0"/>
                <a:cs typeface="Times New Roman" panose="02020603050405020304" pitchFamily="18" charset="0"/>
              </a:rPr>
              <a:t>b. enhance one’s focus and strategic thinking skills</a:t>
            </a:r>
            <a:endParaRPr lang="en-US" altLang="zh-CN" sz="1600" b="1" i="1" kern="100" dirty="0">
              <a:latin typeface="+mj-lt"/>
              <a:ea typeface="Cambria" panose="02040503050406030204" pitchFamily="18" charset="0"/>
              <a:cs typeface="Times New Roman" panose="02020603050405020304" pitchFamily="18" charset="0"/>
            </a:endParaRPr>
          </a:p>
          <a:p>
            <a:r>
              <a:rPr lang="en-US" altLang="zh-CN" sz="1600" b="1" i="1" kern="100" dirty="0">
                <a:latin typeface="+mj-lt"/>
                <a:ea typeface="Cambria" panose="02040503050406030204" pitchFamily="18" charset="0"/>
                <a:cs typeface="Times New Roman" panose="02020603050405020304" pitchFamily="18" charset="0"/>
              </a:rPr>
              <a:t>c. enhance flexibility and agility/sharpness (</a:t>
            </a:r>
            <a:r>
              <a:rPr lang="zh-CN" altLang="en-US" sz="1600" b="1" i="1" kern="100" dirty="0">
                <a:latin typeface="+mj-lt"/>
                <a:cs typeface="Times New Roman" panose="02020603050405020304" pitchFamily="18" charset="0"/>
              </a:rPr>
              <a:t>敏捷性）</a:t>
            </a:r>
            <a:endParaRPr lang="zh-CN" altLang="en-US" sz="1600" b="1" i="1" kern="100" dirty="0">
              <a:latin typeface="+mj-lt"/>
              <a:cs typeface="Times New Roman" panose="02020603050405020304" pitchFamily="18" charset="0"/>
            </a:endParaRPr>
          </a:p>
          <a:p>
            <a:r>
              <a:rPr lang="en-US" altLang="zh-CN" sz="1600" b="1" i="1" kern="100" dirty="0">
                <a:latin typeface="+mj-lt"/>
                <a:ea typeface="Cambria" panose="02040503050406030204" pitchFamily="18" charset="0"/>
                <a:cs typeface="Times New Roman" panose="02020603050405020304" pitchFamily="18" charset="0"/>
              </a:rPr>
              <a:t>d. develop hand-eye /body coordination through the fast-paced game</a:t>
            </a:r>
            <a:endParaRPr lang="en-US" altLang="zh-CN" sz="1600" b="1" i="1" kern="100" dirty="0">
              <a:latin typeface="+mj-lt"/>
              <a:ea typeface="Cambria" panose="02040503050406030204" pitchFamily="18" charset="0"/>
              <a:cs typeface="Times New Roman" panose="02020603050405020304" pitchFamily="18" charset="0"/>
            </a:endParaRPr>
          </a:p>
          <a:p>
            <a:r>
              <a:rPr lang="en-US" altLang="zh-CN" sz="2000" b="1" dirty="0">
                <a:latin typeface="Cambria" panose="02040503050406030204" pitchFamily="18" charset="0"/>
              </a:rPr>
              <a:t>* Social benefits:</a:t>
            </a:r>
            <a:endParaRPr lang="en-US" altLang="zh-CN" sz="2000" b="1" dirty="0">
              <a:latin typeface="Cambria" panose="02040503050406030204" pitchFamily="18" charset="0"/>
            </a:endParaRPr>
          </a:p>
          <a:p>
            <a:r>
              <a:rPr lang="en-US" altLang="zh-CN" sz="1600" b="1" i="1" kern="100" dirty="0">
                <a:latin typeface="+mj-lt"/>
                <a:ea typeface="Cambria" panose="02040503050406030204" pitchFamily="18" charset="0"/>
                <a:cs typeface="Times New Roman" panose="02020603050405020304" pitchFamily="18" charset="0"/>
              </a:rPr>
              <a:t>a. </a:t>
            </a:r>
            <a:r>
              <a:rPr lang="en-US" altLang="zh-CN" sz="1600" b="1" i="1" u="sng" kern="100" dirty="0">
                <a:solidFill>
                  <a:srgbClr val="FF0000"/>
                </a:solidFill>
                <a:latin typeface="+mj-lt"/>
                <a:ea typeface="Cambria" panose="02040503050406030204" pitchFamily="18" charset="0"/>
                <a:cs typeface="Times New Roman" panose="02020603050405020304" pitchFamily="18" charset="0"/>
              </a:rPr>
              <a:t>expand your interactions and meet like-minded friends </a:t>
            </a:r>
            <a:endParaRPr lang="en-US" altLang="zh-CN" sz="1600" b="1" i="1" u="sng" kern="100" dirty="0">
              <a:solidFill>
                <a:srgbClr val="FF0000"/>
              </a:solidFill>
              <a:latin typeface="+mj-lt"/>
              <a:ea typeface="Cambria" panose="02040503050406030204" pitchFamily="18" charset="0"/>
              <a:cs typeface="Times New Roman" panose="02020603050405020304" pitchFamily="18" charset="0"/>
            </a:endParaRPr>
          </a:p>
          <a:p>
            <a:r>
              <a:rPr lang="en-US" altLang="zh-CN" sz="1600" b="1" i="1" kern="100" dirty="0">
                <a:latin typeface="+mj-lt"/>
                <a:ea typeface="Cambria" panose="02040503050406030204" pitchFamily="18" charset="0"/>
                <a:cs typeface="Times New Roman" panose="02020603050405020304" pitchFamily="18" charset="0"/>
              </a:rPr>
              <a:t>b. broaden social circle scope and make acquaintance with people sharing the same interests.</a:t>
            </a:r>
            <a:endParaRPr lang="en-US" altLang="zh-CN" sz="1600" b="1" i="1" kern="100" dirty="0">
              <a:latin typeface="+mj-lt"/>
              <a:ea typeface="Cambria" panose="02040503050406030204" pitchFamily="18" charset="0"/>
              <a:cs typeface="Times New Roman" panose="02020603050405020304" pitchFamily="18" charset="0"/>
            </a:endParaRPr>
          </a:p>
          <a:p>
            <a:r>
              <a:rPr lang="en-US" altLang="zh-CN" sz="1600" b="1" i="1" kern="100" dirty="0">
                <a:latin typeface="+mj-lt"/>
                <a:ea typeface="Cambria" panose="02040503050406030204" pitchFamily="18" charset="0"/>
                <a:cs typeface="Times New Roman" panose="02020603050405020304" pitchFamily="18" charset="0"/>
              </a:rPr>
              <a:t>c. </a:t>
            </a:r>
            <a:r>
              <a:rPr lang="en-US" altLang="zh-CN" sz="1600" b="1" i="1" u="sng" kern="100" dirty="0">
                <a:solidFill>
                  <a:srgbClr val="FF0000"/>
                </a:solidFill>
                <a:latin typeface="+mj-lt"/>
                <a:ea typeface="Cambria" panose="02040503050406030204" pitchFamily="18" charset="0"/>
                <a:cs typeface="Times New Roman" panose="02020603050405020304" pitchFamily="18" charset="0"/>
              </a:rPr>
              <a:t>enrich school life and relieve academic pressure</a:t>
            </a:r>
            <a:endParaRPr lang="en-US" altLang="zh-CN" sz="1600" b="1" i="1" u="sng" kern="100" dirty="0">
              <a:solidFill>
                <a:srgbClr val="FF0000"/>
              </a:solidFill>
              <a:latin typeface="+mj-lt"/>
              <a:ea typeface="Cambria" panose="02040503050406030204" pitchFamily="18" charset="0"/>
              <a:cs typeface="Times New Roman" panose="02020603050405020304" pitchFamily="18" charset="0"/>
            </a:endParaRPr>
          </a:p>
          <a:p>
            <a:r>
              <a:rPr lang="en-US" altLang="zh-CN" sz="1600" b="1" i="1" kern="100" dirty="0">
                <a:latin typeface="+mj-lt"/>
                <a:ea typeface="Cambria" panose="02040503050406030204" pitchFamily="18" charset="0"/>
                <a:cs typeface="Times New Roman" panose="02020603050405020304" pitchFamily="18" charset="0"/>
              </a:rPr>
              <a:t>d. strengthen bonds with friends, family and acquaintances.</a:t>
            </a:r>
            <a:endParaRPr lang="en-US" altLang="zh-CN" sz="1600" b="1" i="1" kern="100" dirty="0">
              <a:latin typeface="+mj-lt"/>
              <a:ea typeface="Cambria" panose="02040503050406030204" pitchFamily="18" charset="0"/>
              <a:cs typeface="Times New Roman" panose="02020603050405020304" pitchFamily="18" charset="0"/>
            </a:endParaRPr>
          </a:p>
          <a:p>
            <a:r>
              <a:rPr lang="en-US" altLang="zh-CN" sz="2000" b="1" dirty="0">
                <a:latin typeface="Cambria" panose="02040503050406030204" pitchFamily="18" charset="0"/>
              </a:rPr>
              <a:t>* Cultural benefits:</a:t>
            </a:r>
            <a:endParaRPr lang="en-US" altLang="zh-CN" sz="2000" b="1" dirty="0">
              <a:latin typeface="Cambria" panose="02040503050406030204" pitchFamily="18" charset="0"/>
            </a:endParaRPr>
          </a:p>
          <a:p>
            <a:r>
              <a:rPr lang="en-US" altLang="zh-CN" sz="1600" b="1" i="1" kern="100" dirty="0">
                <a:latin typeface="+mj-lt"/>
                <a:ea typeface="Cambria" panose="02040503050406030204" pitchFamily="18" charset="0"/>
                <a:cs typeface="Times New Roman" panose="02020603050405020304" pitchFamily="18" charset="0"/>
              </a:rPr>
              <a:t>a. Table Tennis  serves as a  marker of friendship in the world  now, enjoying great popularity with great populations  involved.</a:t>
            </a:r>
            <a:endParaRPr lang="en-US" altLang="zh-CN" sz="1600" b="1" i="1" kern="100" dirty="0">
              <a:latin typeface="+mj-lt"/>
              <a:ea typeface="Cambria" panose="02040503050406030204" pitchFamily="18" charset="0"/>
              <a:cs typeface="Times New Roman" panose="02020603050405020304" pitchFamily="18" charset="0"/>
            </a:endParaRPr>
          </a:p>
          <a:p>
            <a:r>
              <a:rPr lang="en-US" altLang="zh-CN" sz="1600" b="1" i="1" kern="100" dirty="0">
                <a:latin typeface="+mj-lt"/>
                <a:ea typeface="Cambria" panose="02040503050406030204" pitchFamily="18" charset="0"/>
                <a:cs typeface="Times New Roman" panose="02020603050405020304" pitchFamily="18" charset="0"/>
              </a:rPr>
              <a:t>b. As national sport of China, table Tennis used to be  a powerful symbol of diplomatic relations in </a:t>
            </a:r>
            <a:r>
              <a:rPr lang="en-US" altLang="zh-CN" sz="1600" b="1" i="1" kern="100">
                <a:latin typeface="+mj-lt"/>
                <a:ea typeface="Cambria" panose="02040503050406030204" pitchFamily="18" charset="0"/>
                <a:cs typeface="Times New Roman" panose="02020603050405020304" pitchFamily="18" charset="0"/>
              </a:rPr>
              <a:t>the 1960s. </a:t>
            </a:r>
            <a:endParaRPr lang="en-US" altLang="zh-CN" sz="1600" b="1" i="1" kern="100" dirty="0">
              <a:latin typeface="+mj-lt"/>
              <a:ea typeface="Cambria" panose="02040503050406030204" pitchFamily="18" charset="0"/>
              <a:cs typeface="Times New Roman" panose="02020603050405020304" pitchFamily="18" charset="0"/>
            </a:endParaRPr>
          </a:p>
          <a:p>
            <a:r>
              <a:rPr lang="en-US" altLang="zh-CN" sz="1600" b="1" i="1" kern="100" dirty="0">
                <a:latin typeface="+mj-lt"/>
                <a:ea typeface="Cambria" panose="02040503050406030204" pitchFamily="18" charset="0"/>
                <a:cs typeface="Times New Roman" panose="02020603050405020304" pitchFamily="18" charset="0"/>
              </a:rPr>
              <a:t>c. With increasingly population involved, Table Tennis bridges nations and connects people  through shared enthusiasm in their beloved sport. </a:t>
            </a:r>
            <a:endParaRPr lang="en-US" altLang="zh-CN" sz="1600" b="1" i="1" kern="100" dirty="0">
              <a:latin typeface="+mj-lt"/>
              <a:ea typeface="Cambria" panose="02040503050406030204" pitchFamily="18" charset="0"/>
              <a:cs typeface="Times New Roman" panose="02020603050405020304" pitchFamily="18" charset="0"/>
            </a:endParaRPr>
          </a:p>
        </p:txBody>
      </p:sp>
      <p:sp>
        <p:nvSpPr>
          <p:cNvPr id="8" name="矩形 7"/>
          <p:cNvSpPr/>
          <p:nvPr/>
        </p:nvSpPr>
        <p:spPr>
          <a:xfrm flipV="1">
            <a:off x="8045844" y="66325"/>
            <a:ext cx="4048992" cy="856965"/>
          </a:xfrm>
          <a:prstGeom prst="rect">
            <a:avLst/>
          </a:prstGeom>
          <a:noFill/>
          <a:ln>
            <a:solidFill>
              <a:srgbClr val="DB7997"/>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幼圆" panose="02010509060101010101" pitchFamily="49" charset="-122"/>
            </a:endParaRPr>
          </a:p>
        </p:txBody>
      </p:sp>
      <p:sp>
        <p:nvSpPr>
          <p:cNvPr id="9" name="标题 1"/>
          <p:cNvSpPr txBox="1"/>
          <p:nvPr/>
        </p:nvSpPr>
        <p:spPr>
          <a:xfrm>
            <a:off x="8045844" y="140800"/>
            <a:ext cx="4048992" cy="6345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思考</a:t>
            </a:r>
            <a:r>
              <a:rPr lang="en-US" altLang="zh-CN" sz="2000" b="1" dirty="0">
                <a:latin typeface="微软雅黑" panose="020B0503020204020204" pitchFamily="34" charset="-122"/>
                <a:ea typeface="微软雅黑" panose="020B0503020204020204" pitchFamily="34" charset="-122"/>
                <a:cs typeface="Calibri" panose="020F0502020204030204" pitchFamily="34" charset="0"/>
              </a:rPr>
              <a:t>2</a:t>
            </a: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a:p>
            <a:r>
              <a:rPr lang="en-US" altLang="zh-CN" sz="2000" b="1" dirty="0">
                <a:latin typeface="微软雅黑" panose="020B0503020204020204" pitchFamily="34" charset="-122"/>
                <a:ea typeface="微软雅黑" panose="020B0503020204020204" pitchFamily="34" charset="-122"/>
                <a:cs typeface="Calibri" panose="020F0502020204030204" pitchFamily="34" charset="0"/>
              </a:rPr>
              <a:t>     </a:t>
            </a:r>
            <a:r>
              <a:rPr lang="zh-CN" altLang="en-US" sz="2000" b="1" dirty="0">
                <a:latin typeface="微软雅黑" panose="020B0503020204020204" pitchFamily="34" charset="-122"/>
                <a:ea typeface="微软雅黑" panose="020B0503020204020204" pitchFamily="34" charset="-122"/>
                <a:cs typeface="Calibri" panose="020F0502020204030204" pitchFamily="34" charset="0"/>
              </a:rPr>
              <a:t>理由需要详写么？写几个？</a:t>
            </a:r>
            <a:endParaRPr lang="en-US" altLang="zh-CN" sz="2000" b="1" dirty="0">
              <a:latin typeface="微软雅黑" panose="020B0503020204020204" pitchFamily="34" charset="-122"/>
              <a:ea typeface="微软雅黑" panose="020B0503020204020204" pitchFamily="34"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barn(inVertical)">
                                      <p:cBhvr>
                                        <p:cTn id="26" dur="500"/>
                                        <p:tgtEl>
                                          <p:spTgt spid="7">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barn(inVertical)">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barn(inVertical)">
                                      <p:cBhvr>
                                        <p:cTn id="34" dur="500"/>
                                        <p:tgtEl>
                                          <p:spTgt spid="7">
                                            <p:txEl>
                                              <p:pRg st="4" end="4"/>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barn(inVertical)">
                                      <p:cBhvr>
                                        <p:cTn id="37" dur="500"/>
                                        <p:tgtEl>
                                          <p:spTgt spid="7">
                                            <p:txEl>
                                              <p:pRg st="5" end="5"/>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7">
                                            <p:txEl>
                                              <p:pRg st="10" end="10"/>
                                            </p:txEl>
                                          </p:spTgt>
                                        </p:tgtEl>
                                        <p:attrNameLst>
                                          <p:attrName>style.visibility</p:attrName>
                                        </p:attrNameLst>
                                      </p:cBhvr>
                                      <p:to>
                                        <p:strVal val="visible"/>
                                      </p:to>
                                    </p:set>
                                    <p:animEffect transition="in" filter="barn(inVertical)">
                                      <p:cBhvr>
                                        <p:cTn id="40" dur="500"/>
                                        <p:tgtEl>
                                          <p:spTgt spid="7">
                                            <p:txEl>
                                              <p:pRg st="10" end="10"/>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7">
                                            <p:txEl>
                                              <p:pRg st="15" end="15"/>
                                            </p:txEl>
                                          </p:spTgt>
                                        </p:tgtEl>
                                        <p:attrNameLst>
                                          <p:attrName>style.visibility</p:attrName>
                                        </p:attrNameLst>
                                      </p:cBhvr>
                                      <p:to>
                                        <p:strVal val="visible"/>
                                      </p:to>
                                    </p:set>
                                    <p:animEffect transition="in" filter="barn(inVertical)">
                                      <p:cBhvr>
                                        <p:cTn id="43" dur="500"/>
                                        <p:tgtEl>
                                          <p:spTgt spid="7">
                                            <p:txEl>
                                              <p:pRg st="15" end="1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down)">
                                      <p:cBhvr>
                                        <p:cTn id="48" dur="500"/>
                                        <p:tgtEl>
                                          <p:spTgt spid="7">
                                            <p:txEl>
                                              <p:pRg st="6" end="6"/>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7">
                                            <p:txEl>
                                              <p:pRg st="7" end="7"/>
                                            </p:txEl>
                                          </p:spTgt>
                                        </p:tgtEl>
                                        <p:attrNameLst>
                                          <p:attrName>style.visibility</p:attrName>
                                        </p:attrNameLst>
                                      </p:cBhvr>
                                      <p:to>
                                        <p:strVal val="visible"/>
                                      </p:to>
                                    </p:set>
                                    <p:animEffect transition="in" filter="wipe(down)">
                                      <p:cBhvr>
                                        <p:cTn id="51" dur="500"/>
                                        <p:tgtEl>
                                          <p:spTgt spid="7">
                                            <p:txEl>
                                              <p:pRg st="7" end="7"/>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7">
                                            <p:txEl>
                                              <p:pRg st="8" end="8"/>
                                            </p:txEl>
                                          </p:spTgt>
                                        </p:tgtEl>
                                        <p:attrNameLst>
                                          <p:attrName>style.visibility</p:attrName>
                                        </p:attrNameLst>
                                      </p:cBhvr>
                                      <p:to>
                                        <p:strVal val="visible"/>
                                      </p:to>
                                    </p:set>
                                    <p:animEffect transition="in" filter="wipe(down)">
                                      <p:cBhvr>
                                        <p:cTn id="54" dur="500"/>
                                        <p:tgtEl>
                                          <p:spTgt spid="7">
                                            <p:txEl>
                                              <p:pRg st="8" end="8"/>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wipe(down)">
                                      <p:cBhvr>
                                        <p:cTn id="57" dur="500"/>
                                        <p:tgtEl>
                                          <p:spTgt spid="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wipe(down)">
                                      <p:cBhvr>
                                        <p:cTn id="62" dur="500"/>
                                        <p:tgtEl>
                                          <p:spTgt spid="7">
                                            <p:txEl>
                                              <p:pRg st="11" end="11"/>
                                            </p:txEl>
                                          </p:spTgt>
                                        </p:tgtEl>
                                      </p:cBhvr>
                                    </p:animEffect>
                                  </p:childTnLst>
                                </p:cTn>
                              </p:par>
                              <p:par>
                                <p:cTn id="63" presetID="22" presetClass="entr" presetSubtype="4" fill="hold" nodeType="withEffect">
                                  <p:stCondLst>
                                    <p:cond delay="0"/>
                                  </p:stCondLst>
                                  <p:childTnLst>
                                    <p:set>
                                      <p:cBhvr>
                                        <p:cTn id="64" dur="1" fill="hold">
                                          <p:stCondLst>
                                            <p:cond delay="0"/>
                                          </p:stCondLst>
                                        </p:cTn>
                                        <p:tgtEl>
                                          <p:spTgt spid="7">
                                            <p:txEl>
                                              <p:pRg st="12" end="12"/>
                                            </p:txEl>
                                          </p:spTgt>
                                        </p:tgtEl>
                                        <p:attrNameLst>
                                          <p:attrName>style.visibility</p:attrName>
                                        </p:attrNameLst>
                                      </p:cBhvr>
                                      <p:to>
                                        <p:strVal val="visible"/>
                                      </p:to>
                                    </p:set>
                                    <p:animEffect transition="in" filter="wipe(down)">
                                      <p:cBhvr>
                                        <p:cTn id="65" dur="500"/>
                                        <p:tgtEl>
                                          <p:spTgt spid="7">
                                            <p:txEl>
                                              <p:pRg st="12" end="12"/>
                                            </p:txEl>
                                          </p:spTgt>
                                        </p:tgtEl>
                                      </p:cBhvr>
                                    </p:animEffect>
                                  </p:childTnLst>
                                </p:cTn>
                              </p:par>
                              <p:par>
                                <p:cTn id="66" presetID="22" presetClass="entr" presetSubtype="4" fill="hold" nodeType="withEffect">
                                  <p:stCondLst>
                                    <p:cond delay="0"/>
                                  </p:stCondLst>
                                  <p:childTnLst>
                                    <p:set>
                                      <p:cBhvr>
                                        <p:cTn id="67" dur="1" fill="hold">
                                          <p:stCondLst>
                                            <p:cond delay="0"/>
                                          </p:stCondLst>
                                        </p:cTn>
                                        <p:tgtEl>
                                          <p:spTgt spid="7">
                                            <p:txEl>
                                              <p:pRg st="13" end="13"/>
                                            </p:txEl>
                                          </p:spTgt>
                                        </p:tgtEl>
                                        <p:attrNameLst>
                                          <p:attrName>style.visibility</p:attrName>
                                        </p:attrNameLst>
                                      </p:cBhvr>
                                      <p:to>
                                        <p:strVal val="visible"/>
                                      </p:to>
                                    </p:set>
                                    <p:animEffect transition="in" filter="wipe(down)">
                                      <p:cBhvr>
                                        <p:cTn id="68" dur="500"/>
                                        <p:tgtEl>
                                          <p:spTgt spid="7">
                                            <p:txEl>
                                              <p:pRg st="13" end="13"/>
                                            </p:txEl>
                                          </p:spTgt>
                                        </p:tgtEl>
                                      </p:cBhvr>
                                    </p:animEffect>
                                  </p:childTnLst>
                                </p:cTn>
                              </p:par>
                              <p:par>
                                <p:cTn id="69" presetID="22" presetClass="entr" presetSubtype="4" fill="hold" nodeType="withEffect">
                                  <p:stCondLst>
                                    <p:cond delay="0"/>
                                  </p:stCondLst>
                                  <p:childTnLst>
                                    <p:set>
                                      <p:cBhvr>
                                        <p:cTn id="70" dur="1" fill="hold">
                                          <p:stCondLst>
                                            <p:cond delay="0"/>
                                          </p:stCondLst>
                                        </p:cTn>
                                        <p:tgtEl>
                                          <p:spTgt spid="7">
                                            <p:txEl>
                                              <p:pRg st="14" end="14"/>
                                            </p:txEl>
                                          </p:spTgt>
                                        </p:tgtEl>
                                        <p:attrNameLst>
                                          <p:attrName>style.visibility</p:attrName>
                                        </p:attrNameLst>
                                      </p:cBhvr>
                                      <p:to>
                                        <p:strVal val="visible"/>
                                      </p:to>
                                    </p:set>
                                    <p:animEffect transition="in" filter="wipe(down)">
                                      <p:cBhvr>
                                        <p:cTn id="71" dur="500"/>
                                        <p:tgtEl>
                                          <p:spTgt spid="7">
                                            <p:txEl>
                                              <p:pRg st="14" end="1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7">
                                            <p:txEl>
                                              <p:pRg st="16" end="16"/>
                                            </p:txEl>
                                          </p:spTgt>
                                        </p:tgtEl>
                                        <p:attrNameLst>
                                          <p:attrName>style.visibility</p:attrName>
                                        </p:attrNameLst>
                                      </p:cBhvr>
                                      <p:to>
                                        <p:strVal val="visible"/>
                                      </p:to>
                                    </p:set>
                                    <p:animEffect transition="in" filter="wipe(down)">
                                      <p:cBhvr>
                                        <p:cTn id="76" dur="500"/>
                                        <p:tgtEl>
                                          <p:spTgt spid="7">
                                            <p:txEl>
                                              <p:pRg st="16" end="16"/>
                                            </p:txEl>
                                          </p:spTgt>
                                        </p:tgtEl>
                                      </p:cBhvr>
                                    </p:animEffect>
                                  </p:childTnLst>
                                </p:cTn>
                              </p:par>
                              <p:par>
                                <p:cTn id="77" presetID="22" presetClass="entr" presetSubtype="4" fill="hold" nodeType="withEffect">
                                  <p:stCondLst>
                                    <p:cond delay="0"/>
                                  </p:stCondLst>
                                  <p:childTnLst>
                                    <p:set>
                                      <p:cBhvr>
                                        <p:cTn id="78" dur="1" fill="hold">
                                          <p:stCondLst>
                                            <p:cond delay="0"/>
                                          </p:stCondLst>
                                        </p:cTn>
                                        <p:tgtEl>
                                          <p:spTgt spid="7">
                                            <p:txEl>
                                              <p:pRg st="17" end="17"/>
                                            </p:txEl>
                                          </p:spTgt>
                                        </p:tgtEl>
                                        <p:attrNameLst>
                                          <p:attrName>style.visibility</p:attrName>
                                        </p:attrNameLst>
                                      </p:cBhvr>
                                      <p:to>
                                        <p:strVal val="visible"/>
                                      </p:to>
                                    </p:set>
                                    <p:animEffect transition="in" filter="wipe(down)">
                                      <p:cBhvr>
                                        <p:cTn id="79" dur="500"/>
                                        <p:tgtEl>
                                          <p:spTgt spid="7">
                                            <p:txEl>
                                              <p:pRg st="17" end="17"/>
                                            </p:txEl>
                                          </p:spTgt>
                                        </p:tgtEl>
                                      </p:cBhvr>
                                    </p:animEffect>
                                  </p:childTnLst>
                                </p:cTn>
                              </p:par>
                              <p:par>
                                <p:cTn id="80" presetID="22" presetClass="entr" presetSubtype="4" fill="hold" nodeType="withEffect">
                                  <p:stCondLst>
                                    <p:cond delay="0"/>
                                  </p:stCondLst>
                                  <p:childTnLst>
                                    <p:set>
                                      <p:cBhvr>
                                        <p:cTn id="81" dur="1" fill="hold">
                                          <p:stCondLst>
                                            <p:cond delay="0"/>
                                          </p:stCondLst>
                                        </p:cTn>
                                        <p:tgtEl>
                                          <p:spTgt spid="7">
                                            <p:txEl>
                                              <p:pRg st="18" end="18"/>
                                            </p:txEl>
                                          </p:spTgt>
                                        </p:tgtEl>
                                        <p:attrNameLst>
                                          <p:attrName>style.visibility</p:attrName>
                                        </p:attrNameLst>
                                      </p:cBhvr>
                                      <p:to>
                                        <p:strVal val="visible"/>
                                      </p:to>
                                    </p:set>
                                    <p:animEffect transition="in" filter="wipe(down)">
                                      <p:cBhvr>
                                        <p:cTn id="82" dur="500"/>
                                        <p:tgtEl>
                                          <p:spTgt spid="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833" y="101903"/>
            <a:ext cx="7985760" cy="923290"/>
            <a:chOff x="685" y="2901"/>
            <a:chExt cx="12576" cy="1454"/>
          </a:xfrm>
        </p:grpSpPr>
        <p:sp>
          <p:nvSpPr>
            <p:cNvPr id="3" name="矩形 2"/>
            <p:cNvSpPr/>
            <p:nvPr/>
          </p:nvSpPr>
          <p:spPr>
            <a:xfrm>
              <a:off x="685" y="2901"/>
              <a:ext cx="3841" cy="1454"/>
            </a:xfrm>
            <a:prstGeom prst="rect">
              <a:avLst/>
            </a:prstGeom>
            <a:noFill/>
            <a:ln>
              <a:noFill/>
            </a:ln>
          </p:spPr>
          <p:txBody>
            <a:bodyPr wrap="none" rtlCol="0" anchor="t">
              <a:spAutoFit/>
            </a:bodyPr>
            <a:lstStyle/>
            <a:p>
              <a:pPr algn="ctr"/>
              <a:r>
                <a:rPr lang="en-US" altLang="zh-CN" sz="5400" b="1" spc="130" dirty="0">
                  <a:solidFill>
                    <a:srgbClr val="DB7997"/>
                  </a:solidFill>
                  <a:effectLst/>
                  <a:uFillTx/>
                  <a:latin typeface="思源宋体 CN SemiBold" panose="02020600000000000000" charset="-122"/>
                  <a:ea typeface="思源宋体 CN SemiBold" panose="02020600000000000000" charset="-122"/>
                </a:rPr>
                <a:t>Para.1</a:t>
              </a:r>
              <a:endParaRPr lang="zh-CN" altLang="en-US" sz="5400" b="1" spc="130" dirty="0">
                <a:solidFill>
                  <a:srgbClr val="DB7997"/>
                </a:solidFill>
                <a:effectLst/>
                <a:uFillTx/>
                <a:latin typeface="思源宋体 CN SemiBold" panose="02020600000000000000" charset="-122"/>
                <a:ea typeface="思源宋体 CN SemiBold" panose="02020600000000000000" charset="-122"/>
              </a:endParaRPr>
            </a:p>
          </p:txBody>
        </p:sp>
        <p:sp>
          <p:nvSpPr>
            <p:cNvPr id="4" name="矩形 3"/>
            <p:cNvSpPr/>
            <p:nvPr/>
          </p:nvSpPr>
          <p:spPr>
            <a:xfrm>
              <a:off x="4400" y="3420"/>
              <a:ext cx="8861" cy="727"/>
            </a:xfrm>
            <a:prstGeom prst="rect">
              <a:avLst/>
            </a:prstGeom>
            <a:noFill/>
            <a:ln>
              <a:noFill/>
            </a:ln>
          </p:spPr>
          <p:txBody>
            <a:bodyPr wrap="none" rtlCol="0" anchor="t">
              <a:spAutoFit/>
            </a:bodyPr>
            <a:lstStyle/>
            <a:p>
              <a:pPr algn="ctr"/>
              <a:r>
                <a:rPr lang="zh-CN" altLang="en-US" sz="2400" b="1" spc="130" dirty="0">
                  <a:solidFill>
                    <a:schemeClr val="tx1">
                      <a:lumMod val="65000"/>
                      <a:lumOff val="35000"/>
                    </a:schemeClr>
                  </a:solidFill>
                  <a:effectLst/>
                  <a:uFillTx/>
                  <a:latin typeface="+mj-ea"/>
                  <a:ea typeface="+mj-ea"/>
                </a:rPr>
                <a:t>写信背景（已给出）</a:t>
              </a:r>
              <a:r>
                <a:rPr lang="zh-CN" altLang="en-US" sz="2400" b="1" spc="130" dirty="0">
                  <a:solidFill>
                    <a:schemeClr val="tx1">
                      <a:lumMod val="65000"/>
                      <a:lumOff val="35000"/>
                    </a:schemeClr>
                  </a:solidFill>
                  <a:latin typeface="+mj-ea"/>
                  <a:ea typeface="+mj-ea"/>
                </a:rPr>
                <a:t>、</a:t>
              </a:r>
              <a:r>
                <a:rPr lang="zh-CN" altLang="en-US" sz="2400" b="1" spc="130" dirty="0">
                  <a:solidFill>
                    <a:srgbClr val="C00000"/>
                  </a:solidFill>
                  <a:effectLst/>
                  <a:uFillTx/>
                  <a:latin typeface="+mj-ea"/>
                  <a:ea typeface="+mj-ea"/>
                </a:rPr>
                <a:t>表示支持</a:t>
              </a:r>
              <a:r>
                <a:rPr lang="en-US" altLang="zh-CN" sz="2400" b="1" spc="130" dirty="0">
                  <a:solidFill>
                    <a:srgbClr val="C00000"/>
                  </a:solidFill>
                  <a:effectLst/>
                  <a:uFillTx/>
                  <a:latin typeface="+mj-ea"/>
                  <a:ea typeface="+mj-ea"/>
                </a:rPr>
                <a:t>+</a:t>
              </a:r>
              <a:r>
                <a:rPr lang="zh-CN" altLang="en-US" sz="2400" b="1" spc="130" dirty="0">
                  <a:solidFill>
                    <a:srgbClr val="C00000"/>
                  </a:solidFill>
                  <a:effectLst/>
                  <a:uFillTx/>
                  <a:latin typeface="+mj-ea"/>
                  <a:ea typeface="+mj-ea"/>
                </a:rPr>
                <a:t>理由</a:t>
              </a:r>
              <a:endParaRPr lang="zh-CN" altLang="en-US" sz="2400" b="1" spc="130" dirty="0">
                <a:solidFill>
                  <a:srgbClr val="C00000"/>
                </a:solidFill>
                <a:effectLst/>
                <a:uFillTx/>
                <a:latin typeface="+mj-ea"/>
                <a:ea typeface="+mj-ea"/>
              </a:endParaRPr>
            </a:p>
          </p:txBody>
        </p:sp>
      </p:grpSp>
      <p:sp>
        <p:nvSpPr>
          <p:cNvPr id="8" name="文本框 7"/>
          <p:cNvSpPr txBox="1"/>
          <p:nvPr/>
        </p:nvSpPr>
        <p:spPr>
          <a:xfrm>
            <a:off x="267068" y="2919845"/>
            <a:ext cx="11837097" cy="3761030"/>
          </a:xfrm>
          <a:prstGeom prst="rect">
            <a:avLst/>
          </a:prstGeom>
          <a:noFill/>
        </p:spPr>
        <p:txBody>
          <a:bodyPr wrap="square">
            <a:spAutoFit/>
          </a:bodyPr>
          <a:lstStyle/>
          <a:p>
            <a:pPr marL="457200" marR="0" lvl="0" indent="-457200" algn="l" defTabSz="914400" rtl="0" eaLnBrk="1" fontAlgn="auto" latinLnBrk="0" hangingPunct="1">
              <a:lnSpc>
                <a:spcPct val="120000"/>
              </a:lnSpc>
              <a:spcBef>
                <a:spcPts val="0"/>
              </a:spcBef>
              <a:spcAft>
                <a:spcPts val="0"/>
              </a:spcAft>
              <a:buClrTx/>
              <a:buSzTx/>
              <a:buFontTx/>
              <a:buAutoNum type="arabicPeriod"/>
              <a:defRPr/>
            </a:pPr>
            <a:r>
              <a:rPr kumimoji="0" lang="en-US" altLang="zh-CN" sz="2000" b="1" i="1" u="sng" strike="noStrike" kern="100" cap="none" spc="0" normalizeH="0" baseline="0" noProof="0" dirty="0">
                <a:ln>
                  <a:noFill/>
                </a:ln>
                <a:solidFill>
                  <a:srgbClr val="FF0000"/>
                </a:solidFill>
                <a:effectLst/>
                <a:uLnTx/>
                <a:uFillTx/>
                <a:latin typeface="+mj-lt"/>
                <a:ea typeface="宋体" panose="02010600030101010101" pitchFamily="2" charset="-122"/>
                <a:cs typeface="Times New Roman" panose="02020603050405020304" pitchFamily="18" charset="0"/>
              </a:rPr>
              <a:t>Besides/Apart from/In addition to </a:t>
            </a: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strengthening your muscles, and improving your sharpness, concentration and accuracy, </a:t>
            </a:r>
            <a:r>
              <a:rPr lang="en-US" altLang="zh-CN" sz="2000" b="1" i="1" u="sng" kern="100" dirty="0">
                <a:solidFill>
                  <a:srgbClr val="FF0000"/>
                </a:solidFill>
                <a:latin typeface="+mj-lt"/>
                <a:ea typeface="宋体" panose="02010600030101010101" pitchFamily="2" charset="-122"/>
                <a:cs typeface="Times New Roman" panose="02020603050405020304" pitchFamily="18" charset="0"/>
              </a:rPr>
              <a:t>playing table tennis also </a:t>
            </a: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helps you develop hand-eye /body coordination, </a:t>
            </a:r>
            <a:r>
              <a:rPr lang="en-US" altLang="zh-CN" sz="2000" b="1" i="1" u="sng" kern="100" dirty="0">
                <a:solidFill>
                  <a:srgbClr val="FF0000"/>
                </a:solidFill>
                <a:latin typeface="+mj-lt"/>
                <a:ea typeface="宋体" panose="02010600030101010101" pitchFamily="2" charset="-122"/>
                <a:cs typeface="Times New Roman" panose="02020603050405020304" pitchFamily="18" charset="0"/>
              </a:rPr>
              <a:t>even</a:t>
            </a: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 strengthens your bonds with friends, family and acquaintances.</a:t>
            </a:r>
            <a:endPar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lnSpc>
                <a:spcPct val="120000"/>
              </a:lnSpc>
              <a:spcBef>
                <a:spcPts val="0"/>
              </a:spcBef>
              <a:spcAft>
                <a:spcPts val="0"/>
              </a:spcAft>
              <a:buClrTx/>
              <a:buSzTx/>
              <a:buFontTx/>
              <a:buAutoNum type="arabicPeriod"/>
              <a:defRPr/>
            </a:pPr>
            <a:r>
              <a:rPr lang="en-US" altLang="zh-CN" sz="2000" b="1" i="1" u="sng" kern="100" dirty="0">
                <a:solidFill>
                  <a:srgbClr val="FF0000"/>
                </a:solidFill>
                <a:latin typeface="+mj-lt"/>
                <a:ea typeface="宋体" panose="02010600030101010101" pitchFamily="2" charset="-122"/>
                <a:cs typeface="Times New Roman" panose="02020603050405020304" pitchFamily="18" charset="0"/>
              </a:rPr>
              <a:t>Energetic and rewarding</a:t>
            </a: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 </a:t>
            </a:r>
            <a:r>
              <a:rPr lang="en-US" altLang="zh-CN" sz="2000" b="1" i="1" u="sng" kern="100" dirty="0">
                <a:solidFill>
                  <a:srgbClr val="FF0000"/>
                </a:solidFill>
                <a:latin typeface="+mj-lt"/>
                <a:ea typeface="宋体" panose="02010600030101010101" pitchFamily="2" charset="-122"/>
                <a:cs typeface="Times New Roman" panose="02020603050405020304" pitchFamily="18" charset="0"/>
              </a:rPr>
              <a:t>table tennis is consistently a top choice for </a:t>
            </a:r>
            <a:r>
              <a:rPr lang="en-US" altLang="zh-CN" sz="2000" b="1" i="1" kern="100" dirty="0">
                <a:solidFill>
                  <a:prstClr val="black"/>
                </a:solidFill>
                <a:latin typeface="+mj-lt"/>
                <a:ea typeface="宋体" panose="02010600030101010101" pitchFamily="2" charset="-122"/>
                <a:cs typeface="Times New Roman" panose="02020603050405020304" pitchFamily="18" charset="0"/>
              </a:rPr>
              <a:t>…, </a:t>
            </a:r>
            <a:r>
              <a:rPr lang="en-US" altLang="zh-CN" sz="2000" b="1" i="1" u="sng" kern="100" dirty="0">
                <a:solidFill>
                  <a:srgbClr val="FF0000"/>
                </a:solidFill>
                <a:latin typeface="+mj-lt"/>
                <a:ea typeface="宋体" panose="02010600030101010101" pitchFamily="2" charset="-122"/>
                <a:cs typeface="Times New Roman" panose="02020603050405020304" pitchFamily="18" charset="0"/>
              </a:rPr>
              <a:t>which not only </a:t>
            </a: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sharpens your quick reactions </a:t>
            </a:r>
            <a:r>
              <a:rPr lang="en-US" altLang="zh-CN" sz="2000" b="1" i="1" u="sng" kern="100" dirty="0">
                <a:solidFill>
                  <a:srgbClr val="FF0000"/>
                </a:solidFill>
                <a:latin typeface="+mj-lt"/>
                <a:ea typeface="宋体" panose="02010600030101010101" pitchFamily="2" charset="-122"/>
                <a:cs typeface="Times New Roman" panose="02020603050405020304" pitchFamily="18" charset="0"/>
              </a:rPr>
              <a:t>but also </a:t>
            </a: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enhance your hand-eye coordination with  skillful spinning  and powerful smashing, </a:t>
            </a:r>
            <a:r>
              <a:rPr lang="en-US" altLang="zh-CN" sz="2000" b="1" i="1" u="sng" kern="100" dirty="0">
                <a:solidFill>
                  <a:srgbClr val="FF0000"/>
                </a:solidFill>
                <a:latin typeface="+mj-lt"/>
                <a:ea typeface="宋体" panose="02010600030101010101" pitchFamily="2" charset="-122"/>
                <a:cs typeface="Times New Roman" panose="02020603050405020304" pitchFamily="18" charset="0"/>
              </a:rPr>
              <a:t>providing</a:t>
            </a: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 an excellent opportunity to make like-minded friends  and enhance your social life. </a:t>
            </a:r>
            <a:endPar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a:p>
            <a:pPr marL="457200" marR="0" lvl="0" indent="-457200" algn="l" defTabSz="914400" rtl="0" eaLnBrk="1" fontAlgn="auto" latinLnBrk="0" hangingPunct="1">
              <a:lnSpc>
                <a:spcPct val="120000"/>
              </a:lnSpc>
              <a:spcBef>
                <a:spcPts val="0"/>
              </a:spcBef>
              <a:spcAft>
                <a:spcPts val="0"/>
              </a:spcAft>
              <a:buClrTx/>
              <a:buSzTx/>
              <a:buFontTx/>
              <a:buAutoNum type="arabicPeriod"/>
              <a:defRPr/>
            </a:pPr>
            <a:r>
              <a:rPr lang="en-US" altLang="zh-CN" sz="2000" b="1" i="1" u="sng" kern="100" dirty="0">
                <a:solidFill>
                  <a:srgbClr val="FF0000"/>
                </a:solidFill>
                <a:latin typeface="+mj-lt"/>
                <a:ea typeface="宋体" panose="02010600030101010101" pitchFamily="2" charset="-122"/>
                <a:cs typeface="Times New Roman" panose="02020603050405020304" pitchFamily="18" charset="0"/>
              </a:rPr>
              <a:t>As the national sport</a:t>
            </a: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 </a:t>
            </a:r>
            <a:r>
              <a:rPr lang="en-US" altLang="zh-CN" sz="2000" b="1" i="1" u="sng" kern="100" dirty="0">
                <a:solidFill>
                  <a:srgbClr val="FF0000"/>
                </a:solidFill>
                <a:latin typeface="+mj-lt"/>
                <a:ea typeface="宋体" panose="02010600030101010101" pitchFamily="2" charset="-122"/>
                <a:cs typeface="Times New Roman" panose="02020603050405020304" pitchFamily="18" charset="0"/>
              </a:rPr>
              <a:t>ping pong is deeply ingrained in Chinese culture</a:t>
            </a: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 </a:t>
            </a:r>
            <a:r>
              <a:rPr lang="en-US" altLang="zh-CN" sz="2000" b="1" i="1" u="sng" kern="100" dirty="0">
                <a:solidFill>
                  <a:srgbClr val="FF0000"/>
                </a:solidFill>
                <a:latin typeface="+mj-lt"/>
                <a:ea typeface="宋体" panose="02010600030101010101" pitchFamily="2" charset="-122"/>
                <a:cs typeface="Times New Roman" panose="02020603050405020304" pitchFamily="18" charset="0"/>
              </a:rPr>
              <a:t>with great population involved</a:t>
            </a: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 </a:t>
            </a:r>
            <a:r>
              <a:rPr lang="en-US" altLang="zh-CN" sz="2000" b="1" i="1" u="sng" kern="100" dirty="0">
                <a:solidFill>
                  <a:srgbClr val="FF0000"/>
                </a:solidFill>
                <a:latin typeface="+mj-lt"/>
                <a:ea typeface="宋体" panose="02010600030101010101" pitchFamily="2" charset="-122"/>
                <a:cs typeface="Times New Roman" panose="02020603050405020304" pitchFamily="18" charset="0"/>
              </a:rPr>
              <a:t>Table Tennis</a:t>
            </a: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 once a powerful symbol of diplomatic relations, bridging nations and fostering friendship, </a:t>
            </a:r>
            <a:r>
              <a:rPr lang="en-US" altLang="zh-CN" sz="2000" b="1" i="1" u="sng" kern="100" dirty="0">
                <a:solidFill>
                  <a:srgbClr val="FF0000"/>
                </a:solidFill>
                <a:latin typeface="+mj-lt"/>
                <a:ea typeface="宋体" panose="02010600030101010101" pitchFamily="2" charset="-122"/>
                <a:cs typeface="Times New Roman" panose="02020603050405020304" pitchFamily="18" charset="0"/>
              </a:rPr>
              <a:t>now serves as a cherished marker of our friendship</a:t>
            </a:r>
            <a:r>
              <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 connecting people through shared enthusiasm in their beloved sport.</a:t>
            </a:r>
            <a:endParaRPr kumimoji="0" lang="en-US" altLang="zh-CN" sz="20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p:txBody>
      </p:sp>
      <p:sp>
        <p:nvSpPr>
          <p:cNvPr id="5" name="矩形 4"/>
          <p:cNvSpPr/>
          <p:nvPr/>
        </p:nvSpPr>
        <p:spPr>
          <a:xfrm flipV="1">
            <a:off x="267069" y="989679"/>
            <a:ext cx="11837098" cy="1684413"/>
          </a:xfrm>
          <a:prstGeom prst="rect">
            <a:avLst/>
          </a:prstGeom>
          <a:noFill/>
          <a:ln>
            <a:solidFill>
              <a:srgbClr val="DB7997"/>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ea typeface="幼圆" panose="02010509060101010101" pitchFamily="49" charset="-122"/>
            </a:endParaRPr>
          </a:p>
        </p:txBody>
      </p:sp>
      <p:sp>
        <p:nvSpPr>
          <p:cNvPr id="7" name="标题 1"/>
          <p:cNvSpPr txBox="1"/>
          <p:nvPr/>
        </p:nvSpPr>
        <p:spPr>
          <a:xfrm>
            <a:off x="267069" y="989681"/>
            <a:ext cx="11734431" cy="8334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CN" altLang="en-US" sz="2000" b="1" dirty="0">
                <a:latin typeface="Cambria" panose="02040503050406030204" pitchFamily="18" charset="0"/>
                <a:ea typeface="微软雅黑" panose="020B0503020204020204" pitchFamily="34" charset="-122"/>
                <a:cs typeface="Calibri" panose="020F0502020204030204" pitchFamily="34" charset="0"/>
              </a:rPr>
              <a:t>常见句式</a:t>
            </a:r>
            <a:r>
              <a:rPr lang="en-US" altLang="zh-CN" sz="2000" b="1" dirty="0">
                <a:latin typeface="Cambria" panose="02040503050406030204" pitchFamily="18" charset="0"/>
                <a:ea typeface="微软雅黑" panose="020B0503020204020204" pitchFamily="34" charset="-122"/>
                <a:cs typeface="Calibri" panose="020F0502020204030204" pitchFamily="34" charset="0"/>
              </a:rPr>
              <a:t>(</a:t>
            </a:r>
            <a:r>
              <a:rPr lang="zh-CN" altLang="en-US" sz="2000" b="1" dirty="0">
                <a:highlight>
                  <a:srgbClr val="00FFFF"/>
                </a:highlight>
                <a:latin typeface="Cambria" panose="02040503050406030204" pitchFamily="18" charset="0"/>
                <a:ea typeface="微软雅黑" panose="020B0503020204020204" pitchFamily="34" charset="-122"/>
                <a:cs typeface="Calibri" panose="020F0502020204030204" pitchFamily="34" charset="0"/>
              </a:rPr>
              <a:t>前缀</a:t>
            </a:r>
            <a:r>
              <a:rPr lang="en-US" altLang="zh-CN" sz="2000" b="1" dirty="0">
                <a:latin typeface="Cambria" panose="02040503050406030204" pitchFamily="18" charset="0"/>
                <a:ea typeface="微软雅黑" panose="020B0503020204020204" pitchFamily="34" charset="-122"/>
                <a:cs typeface="Calibri" panose="020F0502020204030204" pitchFamily="34" charset="0"/>
              </a:rPr>
              <a:t>+</a:t>
            </a:r>
            <a:r>
              <a:rPr lang="zh-CN" altLang="en-US" sz="2000" b="1" dirty="0">
                <a:highlight>
                  <a:srgbClr val="FFFF00"/>
                </a:highlight>
                <a:latin typeface="Cambria" panose="02040503050406030204" pitchFamily="18" charset="0"/>
                <a:ea typeface="微软雅黑" panose="020B0503020204020204" pitchFamily="34" charset="-122"/>
                <a:cs typeface="Calibri" panose="020F0502020204030204" pitchFamily="34" charset="0"/>
              </a:rPr>
              <a:t>主句</a:t>
            </a:r>
            <a:r>
              <a:rPr lang="en-US" altLang="zh-CN" sz="2000" b="1" dirty="0">
                <a:latin typeface="Cambria" panose="02040503050406030204" pitchFamily="18" charset="0"/>
                <a:ea typeface="微软雅黑" panose="020B0503020204020204" pitchFamily="34" charset="-122"/>
                <a:cs typeface="Calibri" panose="020F0502020204030204" pitchFamily="34" charset="0"/>
              </a:rPr>
              <a:t>+</a:t>
            </a:r>
            <a:r>
              <a:rPr lang="zh-CN" altLang="en-US" sz="2000" b="1" dirty="0">
                <a:highlight>
                  <a:srgbClr val="00FF00"/>
                </a:highlight>
                <a:latin typeface="Cambria" panose="02040503050406030204" pitchFamily="18" charset="0"/>
                <a:ea typeface="微软雅黑" panose="020B0503020204020204" pitchFamily="34" charset="-122"/>
                <a:cs typeface="Calibri" panose="020F0502020204030204" pitchFamily="34" charset="0"/>
              </a:rPr>
              <a:t>后缀</a:t>
            </a:r>
            <a:r>
              <a:rPr lang="en-US" altLang="zh-CN" sz="2000" b="1" dirty="0">
                <a:latin typeface="Cambria" panose="02040503050406030204" pitchFamily="18" charset="0"/>
                <a:ea typeface="微软雅黑" panose="020B0503020204020204" pitchFamily="34" charset="-122"/>
                <a:cs typeface="Calibri" panose="020F0502020204030204" pitchFamily="34" charset="0"/>
              </a:rPr>
              <a:t>)</a:t>
            </a:r>
            <a:r>
              <a:rPr lang="zh-CN" altLang="en-US" sz="2000" b="1" dirty="0">
                <a:latin typeface="Cambria" panose="02040503050406030204" pitchFamily="18" charset="0"/>
                <a:ea typeface="微软雅黑" panose="020B0503020204020204" pitchFamily="34" charset="-122"/>
                <a:cs typeface="Calibri" panose="020F0502020204030204" pitchFamily="34" charset="0"/>
              </a:rPr>
              <a:t>：</a:t>
            </a:r>
            <a:endParaRPr lang="en-US" altLang="zh-CN" sz="2000" b="1" dirty="0">
              <a:latin typeface="Cambria" panose="02040503050406030204" pitchFamily="18" charset="0"/>
              <a:ea typeface="Cambria" panose="02040503050406030204" pitchFamily="18" charset="0"/>
              <a:cs typeface="Calibri" panose="020F0502020204030204" pitchFamily="34" charset="0"/>
            </a:endParaRPr>
          </a:p>
          <a:p>
            <a:pPr marL="457200" indent="-457200">
              <a:lnSpc>
                <a:spcPct val="100000"/>
              </a:lnSpc>
              <a:spcBef>
                <a:spcPts val="0"/>
              </a:spcBef>
              <a:buAutoNum type="arabicPeriod"/>
            </a:pPr>
            <a:r>
              <a:rPr lang="en-US" altLang="zh-CN" sz="2000" b="1" dirty="0">
                <a:latin typeface="Cambria" panose="02040503050406030204" pitchFamily="18" charset="0"/>
                <a:ea typeface="微软雅黑" panose="020B0503020204020204" pitchFamily="34" charset="-122"/>
                <a:cs typeface="Calibri" panose="020F0502020204030204" pitchFamily="34" charset="0"/>
              </a:rPr>
              <a:t>Besides/ Apart from/ In addition to </a:t>
            </a:r>
            <a:r>
              <a:rPr lang="zh-CN" altLang="en-US" sz="2000" b="1" dirty="0">
                <a:latin typeface="Cambria" panose="02040503050406030204" pitchFamily="18" charset="0"/>
                <a:ea typeface="微软雅黑" panose="020B0503020204020204" pitchFamily="34" charset="-122"/>
                <a:cs typeface="Calibri" panose="020F0502020204030204" pitchFamily="34" charset="0"/>
              </a:rPr>
              <a:t>优点</a:t>
            </a:r>
            <a:r>
              <a:rPr lang="en-US" altLang="zh-CN" sz="2000" b="1" dirty="0">
                <a:latin typeface="Cambria" panose="02040503050406030204" pitchFamily="18" charset="0"/>
                <a:ea typeface="微软雅黑" panose="020B0503020204020204" pitchFamily="34" charset="-122"/>
                <a:cs typeface="Calibri" panose="020F0502020204030204" pitchFamily="34" charset="0"/>
              </a:rPr>
              <a:t>1, </a:t>
            </a:r>
            <a:r>
              <a:rPr lang="zh-CN" altLang="en-US" sz="2000" b="1" dirty="0">
                <a:latin typeface="Cambria" panose="02040503050406030204" pitchFamily="18" charset="0"/>
                <a:ea typeface="微软雅黑" panose="020B0503020204020204" pitchFamily="34" charset="-122"/>
                <a:cs typeface="Calibri" panose="020F0502020204030204" pitchFamily="34" charset="0"/>
              </a:rPr>
              <a:t>优点</a:t>
            </a:r>
            <a:r>
              <a:rPr lang="en-US" altLang="zh-CN" sz="2000" b="1" dirty="0">
                <a:latin typeface="Cambria" panose="02040503050406030204" pitchFamily="18" charset="0"/>
                <a:ea typeface="微软雅黑" panose="020B0503020204020204" pitchFamily="34" charset="-122"/>
                <a:cs typeface="Calibri" panose="020F0502020204030204" pitchFamily="34" charset="0"/>
              </a:rPr>
              <a:t>2…,</a:t>
            </a:r>
            <a:r>
              <a:rPr lang="zh-CN" altLang="en-US" sz="2000" b="1" dirty="0">
                <a:latin typeface="Cambria" panose="02040503050406030204" pitchFamily="18" charset="0"/>
                <a:ea typeface="微软雅黑" panose="020B0503020204020204" pitchFamily="34" charset="-122"/>
                <a:cs typeface="Calibri" panose="020F0502020204030204" pitchFamily="34" charset="0"/>
              </a:rPr>
              <a:t> </a:t>
            </a:r>
            <a:r>
              <a:rPr lang="en-US" altLang="zh-CN" sz="2000" b="1" dirty="0">
                <a:latin typeface="Cambria" panose="02040503050406030204" pitchFamily="18" charset="0"/>
                <a:ea typeface="微软雅黑" panose="020B0503020204020204" pitchFamily="34" charset="-122"/>
                <a:cs typeface="Calibri" panose="020F0502020204030204" pitchFamily="34" charset="0"/>
              </a:rPr>
              <a:t>playing table tennis also does </a:t>
            </a:r>
            <a:r>
              <a:rPr lang="zh-CN" altLang="en-US" sz="2000" b="1" dirty="0">
                <a:latin typeface="Cambria" panose="02040503050406030204" pitchFamily="18" charset="0"/>
                <a:ea typeface="微软雅黑" panose="020B0503020204020204" pitchFamily="34" charset="-122"/>
                <a:cs typeface="Calibri" panose="020F0502020204030204" pitchFamily="34" charset="0"/>
              </a:rPr>
              <a:t>优点</a:t>
            </a:r>
            <a:r>
              <a:rPr lang="en-US" altLang="zh-CN" sz="2000" b="1" dirty="0">
                <a:latin typeface="Cambria" panose="02040503050406030204" pitchFamily="18" charset="0"/>
                <a:ea typeface="微软雅黑" panose="020B0503020204020204" pitchFamily="34" charset="-122"/>
                <a:cs typeface="Calibri" panose="020F0502020204030204" pitchFamily="34" charset="0"/>
              </a:rPr>
              <a:t>3, even </a:t>
            </a:r>
            <a:r>
              <a:rPr lang="zh-CN" altLang="en-US" sz="2000" b="1" dirty="0">
                <a:latin typeface="Cambria" panose="02040503050406030204" pitchFamily="18" charset="0"/>
                <a:ea typeface="微软雅黑" panose="020B0503020204020204" pitchFamily="34" charset="-122"/>
                <a:cs typeface="Calibri" panose="020F0502020204030204" pitchFamily="34" charset="0"/>
              </a:rPr>
              <a:t>优点</a:t>
            </a:r>
            <a:r>
              <a:rPr lang="en-US" altLang="zh-CN" sz="2000" b="1" dirty="0">
                <a:latin typeface="Cambria" panose="02040503050406030204" pitchFamily="18" charset="0"/>
                <a:ea typeface="微软雅黑" panose="020B0503020204020204" pitchFamily="34" charset="-122"/>
                <a:cs typeface="Calibri" panose="020F0502020204030204" pitchFamily="34" charset="0"/>
              </a:rPr>
              <a:t>4…</a:t>
            </a:r>
            <a:endParaRPr lang="en-US" altLang="zh-CN" sz="2000" b="1" dirty="0">
              <a:latin typeface="Cambria" panose="02040503050406030204" pitchFamily="18" charset="0"/>
              <a:ea typeface="微软雅黑" panose="020B0503020204020204" pitchFamily="34" charset="-122"/>
              <a:cs typeface="Calibri" panose="020F0502020204030204" pitchFamily="34" charset="0"/>
            </a:endParaRPr>
          </a:p>
          <a:p>
            <a:pPr marL="457200" indent="-457200">
              <a:lnSpc>
                <a:spcPct val="100000"/>
              </a:lnSpc>
              <a:spcBef>
                <a:spcPts val="0"/>
              </a:spcBef>
              <a:buAutoNum type="arabicPeriod"/>
            </a:pPr>
            <a:r>
              <a:rPr lang="en-US" altLang="zh-CN" sz="2000" b="1" dirty="0">
                <a:latin typeface="Cambria" panose="02040503050406030204" pitchFamily="18" charset="0"/>
                <a:ea typeface="微软雅黑" panose="020B0503020204020204" pitchFamily="34" charset="-122"/>
                <a:cs typeface="Calibri" panose="020F0502020204030204" pitchFamily="34" charset="0"/>
              </a:rPr>
              <a:t>Adj. table tennis is a top choice, which not only…</a:t>
            </a:r>
            <a:r>
              <a:rPr lang="zh-CN" altLang="en-US" sz="2000" b="1" dirty="0">
                <a:latin typeface="Cambria" panose="02040503050406030204" pitchFamily="18" charset="0"/>
                <a:ea typeface="微软雅黑" panose="020B0503020204020204" pitchFamily="34" charset="-122"/>
                <a:cs typeface="Calibri" panose="020F0502020204030204" pitchFamily="34" charset="0"/>
              </a:rPr>
              <a:t>优点</a:t>
            </a:r>
            <a:r>
              <a:rPr lang="en-US" altLang="zh-CN" sz="2000" b="1" dirty="0">
                <a:latin typeface="Cambria" panose="02040503050406030204" pitchFamily="18" charset="0"/>
                <a:ea typeface="微软雅黑" panose="020B0503020204020204" pitchFamily="34" charset="-122"/>
                <a:cs typeface="Calibri" panose="020F0502020204030204" pitchFamily="34" charset="0"/>
              </a:rPr>
              <a:t>1, but also …</a:t>
            </a:r>
            <a:r>
              <a:rPr lang="zh-CN" altLang="en-US" sz="2000" b="1" dirty="0">
                <a:latin typeface="Cambria" panose="02040503050406030204" pitchFamily="18" charset="0"/>
                <a:ea typeface="微软雅黑" panose="020B0503020204020204" pitchFamily="34" charset="-122"/>
                <a:cs typeface="Calibri" panose="020F0502020204030204" pitchFamily="34" charset="0"/>
              </a:rPr>
              <a:t>优点</a:t>
            </a:r>
            <a:r>
              <a:rPr lang="en-US" altLang="zh-CN" sz="2000" b="1" dirty="0">
                <a:latin typeface="Cambria" panose="02040503050406030204" pitchFamily="18" charset="0"/>
                <a:ea typeface="微软雅黑" panose="020B0503020204020204" pitchFamily="34" charset="-122"/>
                <a:cs typeface="Calibri" panose="020F0502020204030204" pitchFamily="34" charset="0"/>
              </a:rPr>
              <a:t>2, doing…</a:t>
            </a:r>
            <a:r>
              <a:rPr lang="zh-CN" altLang="en-US" sz="2000" b="1" dirty="0">
                <a:latin typeface="Cambria" panose="02040503050406030204" pitchFamily="18" charset="0"/>
                <a:ea typeface="微软雅黑" panose="020B0503020204020204" pitchFamily="34" charset="-122"/>
                <a:cs typeface="Calibri" panose="020F0502020204030204" pitchFamily="34" charset="0"/>
              </a:rPr>
              <a:t>（结果状语）</a:t>
            </a:r>
            <a:endParaRPr lang="en-US" altLang="zh-CN" sz="2000" b="1" dirty="0">
              <a:latin typeface="Cambria" panose="02040503050406030204" pitchFamily="18" charset="0"/>
              <a:ea typeface="微软雅黑" panose="020B0503020204020204" pitchFamily="34" charset="-122"/>
              <a:cs typeface="Calibri" panose="020F0502020204030204" pitchFamily="34" charset="0"/>
            </a:endParaRPr>
          </a:p>
          <a:p>
            <a:pPr marL="457200" indent="-457200">
              <a:lnSpc>
                <a:spcPct val="100000"/>
              </a:lnSpc>
              <a:spcBef>
                <a:spcPts val="0"/>
              </a:spcBef>
              <a:buAutoNum type="arabicPeriod"/>
            </a:pPr>
            <a:r>
              <a:rPr lang="en-US" altLang="zh-CN" sz="2000" b="1" dirty="0">
                <a:latin typeface="Cambria" panose="02040503050406030204" pitchFamily="18" charset="0"/>
                <a:ea typeface="微软雅黑" panose="020B0503020204020204" pitchFamily="34" charset="-122"/>
                <a:cs typeface="Calibri" panose="020F0502020204030204" pitchFamily="34" charset="0"/>
              </a:rPr>
              <a:t>Ping</a:t>
            </a:r>
            <a:r>
              <a:rPr lang="zh-CN" altLang="en-US" sz="2000" b="1" dirty="0">
                <a:latin typeface="Cambria" panose="02040503050406030204" pitchFamily="18" charset="0"/>
                <a:ea typeface="微软雅黑" panose="020B0503020204020204" pitchFamily="34" charset="-122"/>
                <a:cs typeface="Calibri" panose="020F0502020204030204" pitchFamily="34" charset="0"/>
              </a:rPr>
              <a:t> </a:t>
            </a:r>
            <a:r>
              <a:rPr lang="en-US" altLang="zh-CN" sz="2000" b="1" dirty="0">
                <a:latin typeface="Cambria" panose="02040503050406030204" pitchFamily="18" charset="0"/>
                <a:ea typeface="微软雅黑" panose="020B0503020204020204" pitchFamily="34" charset="-122"/>
                <a:cs typeface="Calibri" panose="020F0502020204030204" pitchFamily="34" charset="0"/>
              </a:rPr>
              <a:t>pong,</a:t>
            </a:r>
            <a:r>
              <a:rPr lang="zh-CN" altLang="en-US" sz="2000" b="1" dirty="0">
                <a:latin typeface="Cambria" panose="02040503050406030204" pitchFamily="18" charset="0"/>
                <a:ea typeface="微软雅黑" panose="020B0503020204020204" pitchFamily="34" charset="-122"/>
                <a:cs typeface="Calibri" panose="020F0502020204030204" pitchFamily="34" charset="0"/>
              </a:rPr>
              <a:t> 同位语</a:t>
            </a:r>
            <a:r>
              <a:rPr lang="en-US" altLang="zh-CN" sz="2000" b="1" dirty="0">
                <a:latin typeface="Cambria" panose="02040503050406030204" pitchFamily="18" charset="0"/>
                <a:ea typeface="微软雅黑" panose="020B0503020204020204" pitchFamily="34" charset="-122"/>
                <a:cs typeface="Calibri" panose="020F0502020204030204" pitchFamily="34" charset="0"/>
              </a:rPr>
              <a:t>, acts as a cherished maker of our friendship, doing…</a:t>
            </a:r>
            <a:r>
              <a:rPr lang="zh-CN" altLang="en-US" sz="2000" b="1" dirty="0">
                <a:latin typeface="Cambria" panose="02040503050406030204" pitchFamily="18" charset="0"/>
                <a:ea typeface="微软雅黑" panose="020B0503020204020204" pitchFamily="34" charset="-122"/>
                <a:cs typeface="Calibri" panose="020F0502020204030204" pitchFamily="34" charset="0"/>
              </a:rPr>
              <a:t>（结果状语）</a:t>
            </a:r>
            <a:endParaRPr lang="en-US" altLang="zh-CN" sz="1800" b="1" dirty="0">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833" y="101903"/>
            <a:ext cx="7985760" cy="923290"/>
            <a:chOff x="685" y="2901"/>
            <a:chExt cx="12576" cy="1454"/>
          </a:xfrm>
        </p:grpSpPr>
        <p:sp>
          <p:nvSpPr>
            <p:cNvPr id="3" name="矩形 2"/>
            <p:cNvSpPr/>
            <p:nvPr/>
          </p:nvSpPr>
          <p:spPr>
            <a:xfrm>
              <a:off x="685" y="2901"/>
              <a:ext cx="3841" cy="1454"/>
            </a:xfrm>
            <a:prstGeom prst="rect">
              <a:avLst/>
            </a:prstGeom>
            <a:noFill/>
            <a:ln>
              <a:noFill/>
            </a:ln>
          </p:spPr>
          <p:txBody>
            <a:bodyPr wrap="none" rtlCol="0" anchor="t">
              <a:spAutoFit/>
            </a:bodyPr>
            <a:lstStyle/>
            <a:p>
              <a:pPr algn="ctr"/>
              <a:r>
                <a:rPr lang="en-US" altLang="zh-CN" sz="5400" b="1" spc="130" dirty="0">
                  <a:solidFill>
                    <a:srgbClr val="DB7997"/>
                  </a:solidFill>
                  <a:effectLst/>
                  <a:uFillTx/>
                  <a:latin typeface="思源宋体 CN SemiBold" panose="02020600000000000000" charset="-122"/>
                  <a:ea typeface="思源宋体 CN SemiBold" panose="02020600000000000000" charset="-122"/>
                </a:rPr>
                <a:t>Para.1</a:t>
              </a:r>
              <a:endParaRPr lang="zh-CN" altLang="en-US" sz="5400" b="1" spc="130" dirty="0">
                <a:solidFill>
                  <a:srgbClr val="DB7997"/>
                </a:solidFill>
                <a:effectLst/>
                <a:uFillTx/>
                <a:latin typeface="思源宋体 CN SemiBold" panose="02020600000000000000" charset="-122"/>
                <a:ea typeface="思源宋体 CN SemiBold" panose="02020600000000000000" charset="-122"/>
              </a:endParaRPr>
            </a:p>
          </p:txBody>
        </p:sp>
        <p:sp>
          <p:nvSpPr>
            <p:cNvPr id="4" name="矩形 3"/>
            <p:cNvSpPr/>
            <p:nvPr/>
          </p:nvSpPr>
          <p:spPr>
            <a:xfrm>
              <a:off x="4400" y="3420"/>
              <a:ext cx="8861" cy="727"/>
            </a:xfrm>
            <a:prstGeom prst="rect">
              <a:avLst/>
            </a:prstGeom>
            <a:noFill/>
            <a:ln>
              <a:noFill/>
            </a:ln>
          </p:spPr>
          <p:txBody>
            <a:bodyPr wrap="none" rtlCol="0" anchor="t">
              <a:spAutoFit/>
            </a:bodyPr>
            <a:lstStyle/>
            <a:p>
              <a:pPr algn="ctr"/>
              <a:r>
                <a:rPr lang="zh-CN" altLang="en-US" sz="2400" b="1" spc="130" dirty="0">
                  <a:solidFill>
                    <a:schemeClr val="tx1">
                      <a:lumMod val="65000"/>
                      <a:lumOff val="35000"/>
                    </a:schemeClr>
                  </a:solidFill>
                  <a:effectLst/>
                  <a:uFillTx/>
                  <a:latin typeface="+mj-ea"/>
                  <a:ea typeface="+mj-ea"/>
                </a:rPr>
                <a:t>写信背景（已给出）</a:t>
              </a:r>
              <a:r>
                <a:rPr lang="zh-CN" altLang="en-US" sz="2400" b="1" spc="130" dirty="0">
                  <a:solidFill>
                    <a:schemeClr val="tx1">
                      <a:lumMod val="65000"/>
                      <a:lumOff val="35000"/>
                    </a:schemeClr>
                  </a:solidFill>
                  <a:latin typeface="+mj-ea"/>
                  <a:ea typeface="+mj-ea"/>
                </a:rPr>
                <a:t>、</a:t>
              </a:r>
              <a:r>
                <a:rPr lang="zh-CN" altLang="en-US" sz="2400" b="1" spc="130" dirty="0">
                  <a:solidFill>
                    <a:srgbClr val="C00000"/>
                  </a:solidFill>
                  <a:effectLst/>
                  <a:uFillTx/>
                  <a:latin typeface="+mj-ea"/>
                  <a:ea typeface="+mj-ea"/>
                </a:rPr>
                <a:t>表示支持</a:t>
              </a:r>
              <a:r>
                <a:rPr lang="en-US" altLang="zh-CN" sz="2400" b="1" spc="130" dirty="0">
                  <a:solidFill>
                    <a:srgbClr val="C00000"/>
                  </a:solidFill>
                  <a:effectLst/>
                  <a:uFillTx/>
                  <a:latin typeface="+mj-ea"/>
                  <a:ea typeface="+mj-ea"/>
                </a:rPr>
                <a:t>+</a:t>
              </a:r>
              <a:r>
                <a:rPr lang="zh-CN" altLang="en-US" sz="2400" b="1" spc="130" dirty="0">
                  <a:solidFill>
                    <a:srgbClr val="C00000"/>
                  </a:solidFill>
                  <a:effectLst/>
                  <a:uFillTx/>
                  <a:latin typeface="+mj-ea"/>
                  <a:ea typeface="+mj-ea"/>
                </a:rPr>
                <a:t>理由</a:t>
              </a:r>
              <a:endParaRPr lang="zh-CN" altLang="en-US" sz="2400" b="1" spc="130" dirty="0">
                <a:solidFill>
                  <a:srgbClr val="C00000"/>
                </a:solidFill>
                <a:effectLst/>
                <a:uFillTx/>
                <a:latin typeface="+mj-ea"/>
                <a:ea typeface="+mj-ea"/>
              </a:endParaRPr>
            </a:p>
          </p:txBody>
        </p:sp>
      </p:grpSp>
      <p:sp>
        <p:nvSpPr>
          <p:cNvPr id="5" name="文本框 4"/>
          <p:cNvSpPr txBox="1"/>
          <p:nvPr/>
        </p:nvSpPr>
        <p:spPr>
          <a:xfrm>
            <a:off x="186062" y="1354758"/>
            <a:ext cx="11785114" cy="4937955"/>
          </a:xfrm>
          <a:prstGeom prst="rect">
            <a:avLst/>
          </a:prstGeom>
          <a:noFill/>
        </p:spPr>
        <p:txBody>
          <a:bodyPr wrap="square">
            <a:spAutoFit/>
          </a:bodyPr>
          <a:lstStyle/>
          <a:p>
            <a:pPr marR="0" lvl="0" algn="l" defTabSz="914400" rtl="0" eaLnBrk="1" fontAlgn="auto" latinLnBrk="0" hangingPunct="1">
              <a:lnSpc>
                <a:spcPct val="120000"/>
              </a:lnSpc>
              <a:spcBef>
                <a:spcPts val="0"/>
              </a:spcBef>
              <a:spcAft>
                <a:spcPts val="0"/>
              </a:spcAft>
              <a:buClrTx/>
              <a:buSzTx/>
              <a:defRPr/>
            </a:pPr>
            <a:r>
              <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Possible versions:</a:t>
            </a:r>
            <a:endPar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a:p>
            <a:pPr marL="457200" indent="-457200">
              <a:lnSpc>
                <a:spcPct val="120000"/>
              </a:lnSpc>
              <a:buFontTx/>
              <a:buAutoNum type="arabicPeriod"/>
              <a:defRPr/>
            </a:pPr>
            <a:r>
              <a:rPr kumimoji="0" lang="en-US" altLang="zh-CN" sz="2400" b="0" i="1" u="none" strike="noStrike" kern="1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Glad to know that you want to learn to play table tennis. </a:t>
            </a:r>
            <a:r>
              <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I can’t help sharing my firm support for your endeavor</a:t>
            </a:r>
            <a:r>
              <a:rPr lang="en-US" altLang="zh-CN" sz="2400" b="1" i="1" kern="100" dirty="0">
                <a:solidFill>
                  <a:prstClr val="black"/>
                </a:solidFill>
                <a:latin typeface="+mj-lt"/>
                <a:ea typeface="宋体" panose="02010600030101010101" pitchFamily="2" charset="-122"/>
                <a:cs typeface="Times New Roman" panose="02020603050405020304" pitchFamily="18" charset="0"/>
              </a:rPr>
              <a:t>. Table tennis is enjoyable and beneficial</a:t>
            </a:r>
            <a:r>
              <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 which could</a:t>
            </a:r>
            <a:r>
              <a:rPr lang="en-US" altLang="zh-CN" sz="2400" b="1" i="1" kern="100" dirty="0">
                <a:solidFill>
                  <a:prstClr val="black"/>
                </a:solidFill>
                <a:latin typeface="+mj-lt"/>
                <a:ea typeface="宋体" panose="02010600030101010101" pitchFamily="2" charset="-122"/>
                <a:cs typeface="Times New Roman" panose="02020603050405020304" pitchFamily="18" charset="0"/>
              </a:rPr>
              <a:t> enhance your physical strength and relieve your academic pressure.</a:t>
            </a:r>
            <a:endParaRPr lang="en-US" altLang="zh-CN" sz="2400" b="1" i="1" kern="100" dirty="0">
              <a:solidFill>
                <a:prstClr val="black"/>
              </a:solidFill>
              <a:latin typeface="+mj-lt"/>
              <a:ea typeface="宋体" panose="02010600030101010101" pitchFamily="2" charset="-122"/>
              <a:cs typeface="Times New Roman" panose="02020603050405020304" pitchFamily="18" charset="0"/>
            </a:endParaRPr>
          </a:p>
          <a:p>
            <a:pPr marL="457200" indent="-457200">
              <a:lnSpc>
                <a:spcPct val="120000"/>
              </a:lnSpc>
              <a:buFontTx/>
              <a:buAutoNum type="arabicPeriod"/>
              <a:defRPr/>
            </a:pPr>
            <a:r>
              <a:rPr kumimoji="0" lang="en-US" altLang="zh-CN" sz="2400" b="0" i="1" u="none" strike="noStrike" kern="1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Glad to know that you want to learn to play table tennis. </a:t>
            </a:r>
            <a:r>
              <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I wholeheartedly support your </a:t>
            </a:r>
            <a:r>
              <a:rPr lang="en-US" altLang="zh-CN" sz="2400" b="1" i="1" kern="100" dirty="0">
                <a:solidFill>
                  <a:prstClr val="black"/>
                </a:solidFill>
                <a:latin typeface="+mj-lt"/>
                <a:ea typeface="宋体" panose="02010600030101010101" pitchFamily="2" charset="-122"/>
                <a:cs typeface="Times New Roman" panose="02020603050405020304" pitchFamily="18" charset="0"/>
              </a:rPr>
              <a:t>decision and </a:t>
            </a:r>
            <a:r>
              <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firmly believe you will find great pleasure in it, which </a:t>
            </a:r>
            <a:r>
              <a:rPr lang="en-US" altLang="zh-CN" sz="2400" b="1" i="1" kern="100" dirty="0">
                <a:solidFill>
                  <a:prstClr val="black"/>
                </a:solidFill>
                <a:latin typeface="+mj-lt"/>
                <a:ea typeface="宋体" panose="02010600030101010101" pitchFamily="2" charset="-122"/>
                <a:cs typeface="Times New Roman" panose="02020603050405020304" pitchFamily="18" charset="0"/>
              </a:rPr>
              <a:t>not only can be beneficial to your health, but also a good chance to make acquaintance with like-minded friends.</a:t>
            </a:r>
            <a:endParaRPr lang="en-US" altLang="zh-CN" sz="2400" b="1" i="1" kern="100" dirty="0">
              <a:solidFill>
                <a:prstClr val="black"/>
              </a:solidFill>
              <a:latin typeface="+mj-lt"/>
              <a:ea typeface="宋体" panose="02010600030101010101" pitchFamily="2" charset="-122"/>
              <a:cs typeface="Times New Roman" panose="02020603050405020304" pitchFamily="18" charset="0"/>
            </a:endParaRPr>
          </a:p>
          <a:p>
            <a:pPr marL="457200" indent="-457200">
              <a:lnSpc>
                <a:spcPct val="120000"/>
              </a:lnSpc>
              <a:buFontTx/>
              <a:buAutoNum type="arabicPeriod"/>
              <a:defRPr/>
            </a:pPr>
            <a:r>
              <a:rPr kumimoji="0" lang="en-US" altLang="zh-CN" sz="2400" b="0" i="1" u="none" strike="noStrike" kern="1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Glad to know that you want to learn to play table tennis. </a:t>
            </a:r>
            <a:r>
              <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rPr>
              <a:t>It’s such a popular and energizing sport –not only fun and great for fitness but also a wonderful way to connect with others. </a:t>
            </a:r>
            <a:r>
              <a:rPr lang="en-US" altLang="zh-CN" sz="2400" b="1" i="1" kern="100" dirty="0">
                <a:solidFill>
                  <a:prstClr val="black"/>
                </a:solidFill>
                <a:latin typeface="+mj-lt"/>
                <a:ea typeface="宋体" panose="02010600030101010101" pitchFamily="2" charset="-122"/>
                <a:cs typeface="Times New Roman" panose="02020603050405020304" pitchFamily="18" charset="0"/>
              </a:rPr>
              <a:t>You’ve really made an excellent choice and I’m fully support you.</a:t>
            </a:r>
            <a:endParaRPr lang="en-US" altLang="zh-CN" sz="2400" b="1" i="1" kern="100" dirty="0">
              <a:solidFill>
                <a:prstClr val="black"/>
              </a:solidFill>
              <a:latin typeface="+mj-lt"/>
              <a:ea typeface="宋体" panose="02010600030101010101" pitchFamily="2" charset="-122"/>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7164" y="66390"/>
            <a:ext cx="5001260" cy="923290"/>
            <a:chOff x="685" y="2901"/>
            <a:chExt cx="7876" cy="1454"/>
          </a:xfrm>
        </p:grpSpPr>
        <p:sp>
          <p:nvSpPr>
            <p:cNvPr id="3" name="矩形 2"/>
            <p:cNvSpPr/>
            <p:nvPr/>
          </p:nvSpPr>
          <p:spPr>
            <a:xfrm>
              <a:off x="685" y="2901"/>
              <a:ext cx="3841" cy="1454"/>
            </a:xfrm>
            <a:prstGeom prst="rect">
              <a:avLst/>
            </a:prstGeom>
            <a:noFill/>
            <a:ln>
              <a:noFill/>
            </a:ln>
          </p:spPr>
          <p:txBody>
            <a:bodyPr wrap="none" rtlCol="0" anchor="t">
              <a:spAutoFit/>
            </a:bodyPr>
            <a:lstStyle/>
            <a:p>
              <a:pPr algn="ctr"/>
              <a:r>
                <a:rPr lang="en-US" altLang="zh-CN" sz="5400" b="1" spc="130" dirty="0">
                  <a:solidFill>
                    <a:srgbClr val="DB7997"/>
                  </a:solidFill>
                  <a:effectLst/>
                  <a:uFillTx/>
                  <a:latin typeface="思源宋体 CN SemiBold" panose="02020600000000000000" charset="-122"/>
                  <a:ea typeface="思源宋体 CN SemiBold" panose="02020600000000000000" charset="-122"/>
                </a:rPr>
                <a:t>Para.2</a:t>
              </a:r>
              <a:endParaRPr lang="zh-CN" altLang="en-US" sz="5400" b="1" spc="130" dirty="0">
                <a:solidFill>
                  <a:srgbClr val="DB7997"/>
                </a:solidFill>
                <a:effectLst/>
                <a:uFillTx/>
                <a:latin typeface="思源宋体 CN SemiBold" panose="02020600000000000000" charset="-122"/>
                <a:ea typeface="思源宋体 CN SemiBold" panose="02020600000000000000" charset="-122"/>
              </a:endParaRPr>
            </a:p>
          </p:txBody>
        </p:sp>
        <p:sp>
          <p:nvSpPr>
            <p:cNvPr id="4" name="矩形 3"/>
            <p:cNvSpPr/>
            <p:nvPr/>
          </p:nvSpPr>
          <p:spPr>
            <a:xfrm>
              <a:off x="4810" y="3493"/>
              <a:ext cx="3751" cy="727"/>
            </a:xfrm>
            <a:prstGeom prst="rect">
              <a:avLst/>
            </a:prstGeom>
            <a:noFill/>
            <a:ln>
              <a:noFill/>
            </a:ln>
          </p:spPr>
          <p:txBody>
            <a:bodyPr wrap="none" rtlCol="0" anchor="t">
              <a:spAutoFit/>
            </a:bodyPr>
            <a:lstStyle/>
            <a:p>
              <a:pPr algn="ctr"/>
              <a:r>
                <a:rPr lang="zh-CN" altLang="en-US" sz="2400" b="1" spc="130" dirty="0">
                  <a:solidFill>
                    <a:schemeClr val="tx1">
                      <a:lumMod val="65000"/>
                      <a:lumOff val="35000"/>
                    </a:schemeClr>
                  </a:solidFill>
                  <a:effectLst/>
                  <a:uFillTx/>
                  <a:latin typeface="+mj-ea"/>
                  <a:ea typeface="+mj-ea"/>
                </a:rPr>
                <a:t>推荐教练</a:t>
              </a:r>
              <a:r>
                <a:rPr lang="en-US" altLang="zh-CN" sz="2400" b="1" spc="130" dirty="0">
                  <a:solidFill>
                    <a:schemeClr val="tx1">
                      <a:lumMod val="65000"/>
                      <a:lumOff val="35000"/>
                    </a:schemeClr>
                  </a:solidFill>
                  <a:effectLst/>
                  <a:uFillTx/>
                  <a:latin typeface="+mj-ea"/>
                  <a:ea typeface="+mj-ea"/>
                </a:rPr>
                <a:t>+</a:t>
              </a:r>
              <a:r>
                <a:rPr lang="zh-CN" altLang="en-US" sz="2400" b="1" spc="130" dirty="0">
                  <a:solidFill>
                    <a:schemeClr val="tx1">
                      <a:lumMod val="65000"/>
                      <a:lumOff val="35000"/>
                    </a:schemeClr>
                  </a:solidFill>
                  <a:effectLst/>
                  <a:uFillTx/>
                  <a:latin typeface="+mj-ea"/>
                  <a:ea typeface="+mj-ea"/>
                </a:rPr>
                <a:t>理由</a:t>
              </a:r>
              <a:endParaRPr lang="zh-CN" altLang="en-US" sz="2400" b="1" spc="130" dirty="0">
                <a:solidFill>
                  <a:srgbClr val="C00000"/>
                </a:solidFill>
                <a:effectLst/>
                <a:uFillTx/>
                <a:latin typeface="+mj-ea"/>
                <a:ea typeface="+mj-ea"/>
              </a:endParaRPr>
            </a:p>
          </p:txBody>
        </p:sp>
      </p:grpSp>
      <p:sp>
        <p:nvSpPr>
          <p:cNvPr id="7" name="矩形 6"/>
          <p:cNvSpPr/>
          <p:nvPr/>
        </p:nvSpPr>
        <p:spPr>
          <a:xfrm>
            <a:off x="70505" y="1712355"/>
            <a:ext cx="5292068" cy="3781346"/>
          </a:xfrm>
          <a:prstGeom prst="rect">
            <a:avLst/>
          </a:prstGeom>
          <a:solidFill>
            <a:srgbClr val="F5E7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0505" y="2511945"/>
            <a:ext cx="5292067" cy="2677656"/>
          </a:xfrm>
          <a:prstGeom prst="rect">
            <a:avLst/>
          </a:prstGeom>
          <a:noFill/>
        </p:spPr>
        <p:txBody>
          <a:bodyPr wrap="square">
            <a:spAutoFit/>
          </a:bodyPr>
          <a:lstStyle/>
          <a:p>
            <a:pPr marL="457200" indent="-457200">
              <a:buAutoNum type="arabicPeriod"/>
            </a:pPr>
            <a:r>
              <a:rPr lang="en-US" altLang="zh-CN" sz="2400" b="1" kern="100" dirty="0">
                <a:latin typeface="Cambria" panose="02040503050406030204" pitchFamily="18" charset="0"/>
                <a:ea typeface="Cambria" panose="02040503050406030204" pitchFamily="18" charset="0"/>
                <a:cs typeface="Times New Roman" panose="02020603050405020304" pitchFamily="18" charset="0"/>
              </a:rPr>
              <a:t>highly recommend …</a:t>
            </a:r>
            <a:endParaRPr lang="en-US" altLang="zh-CN" sz="2400" b="1" kern="100" dirty="0">
              <a:latin typeface="Cambria" panose="02040503050406030204" pitchFamily="18" charset="0"/>
              <a:ea typeface="Cambria" panose="02040503050406030204" pitchFamily="18" charset="0"/>
              <a:cs typeface="Times New Roman" panose="02020603050405020304" pitchFamily="18" charset="0"/>
            </a:endParaRPr>
          </a:p>
          <a:p>
            <a:pPr marL="457200" indent="-457200">
              <a:buAutoNum type="arabicPeriod"/>
            </a:pPr>
            <a:r>
              <a:rPr lang="en-US" altLang="zh-CN" sz="2400" b="1" kern="100" dirty="0">
                <a:latin typeface="Cambria" panose="02040503050406030204" pitchFamily="18" charset="0"/>
                <a:ea typeface="Cambria" panose="02040503050406030204" pitchFamily="18" charset="0"/>
                <a:cs typeface="Times New Roman" panose="02020603050405020304" pitchFamily="18" charset="0"/>
              </a:rPr>
              <a:t>a wise choice</a:t>
            </a:r>
            <a:endParaRPr lang="en-US" altLang="zh-CN" sz="2400" b="1" kern="100" dirty="0">
              <a:latin typeface="Cambria" panose="02040503050406030204" pitchFamily="18" charset="0"/>
              <a:ea typeface="Cambria" panose="02040503050406030204" pitchFamily="18" charset="0"/>
              <a:cs typeface="Times New Roman" panose="02020603050405020304" pitchFamily="18" charset="0"/>
            </a:endParaRPr>
          </a:p>
          <a:p>
            <a:pPr marL="457200" indent="-457200">
              <a:buAutoNum type="arabicPeriod"/>
            </a:pPr>
            <a:r>
              <a:rPr lang="en-US" altLang="zh-CN" sz="2400" b="1" kern="100" dirty="0">
                <a:latin typeface="Cambria" panose="02040503050406030204" pitchFamily="18" charset="0"/>
                <a:ea typeface="Cambria" panose="02040503050406030204" pitchFamily="18" charset="0"/>
                <a:cs typeface="Times New Roman" panose="02020603050405020304" pitchFamily="18" charset="0"/>
              </a:rPr>
              <a:t>the best/ an ideal/ a suitable candidate</a:t>
            </a:r>
            <a:endParaRPr lang="en-US" altLang="zh-CN" sz="2400" b="1" kern="100" dirty="0">
              <a:latin typeface="Cambria" panose="02040503050406030204" pitchFamily="18" charset="0"/>
              <a:ea typeface="Cambria" panose="02040503050406030204" pitchFamily="18" charset="0"/>
              <a:cs typeface="Times New Roman" panose="02020603050405020304" pitchFamily="18" charset="0"/>
            </a:endParaRPr>
          </a:p>
          <a:p>
            <a:pPr marL="457200" indent="-457200">
              <a:buAutoNum type="arabicPeriod"/>
            </a:pPr>
            <a:r>
              <a:rPr lang="en-US" altLang="zh-CN" sz="2400" b="1" kern="100" dirty="0">
                <a:latin typeface="Cambria" panose="02040503050406030204" pitchFamily="18" charset="0"/>
                <a:ea typeface="Cambria" panose="02040503050406030204" pitchFamily="18" charset="0"/>
                <a:cs typeface="Times New Roman" panose="02020603050405020304" pitchFamily="18" charset="0"/>
              </a:rPr>
              <a:t>be qualified for/ up to/ equal to</a:t>
            </a:r>
            <a:endParaRPr lang="en-US" altLang="zh-CN" sz="2400" b="1" kern="100" dirty="0">
              <a:latin typeface="Cambria" panose="02040503050406030204" pitchFamily="18" charset="0"/>
              <a:ea typeface="Cambria" panose="02040503050406030204" pitchFamily="18" charset="0"/>
              <a:cs typeface="Times New Roman" panose="02020603050405020304" pitchFamily="18" charset="0"/>
            </a:endParaRPr>
          </a:p>
          <a:p>
            <a:pPr marL="457200" indent="-457200">
              <a:buAutoNum type="arabicPeriod"/>
            </a:pPr>
            <a:r>
              <a:rPr lang="en-US" altLang="zh-CN" sz="2400" b="1" kern="100" dirty="0">
                <a:latin typeface="Cambria" panose="02040503050406030204" pitchFamily="18" charset="0"/>
                <a:ea typeface="Cambria" panose="02040503050406030204" pitchFamily="18" charset="0"/>
                <a:cs typeface="Times New Roman" panose="02020603050405020304" pitchFamily="18" charset="0"/>
              </a:rPr>
              <a:t>There is no better alternative than…</a:t>
            </a:r>
            <a:endParaRPr lang="zh-CN" altLang="en-US" sz="2400" b="1" dirty="0">
              <a:latin typeface="Cambria" panose="02040503050406030204" pitchFamily="18" charset="0"/>
            </a:endParaRPr>
          </a:p>
        </p:txBody>
      </p:sp>
      <p:sp>
        <p:nvSpPr>
          <p:cNvPr id="11" name="文本框 10"/>
          <p:cNvSpPr txBox="1"/>
          <p:nvPr/>
        </p:nvSpPr>
        <p:spPr>
          <a:xfrm>
            <a:off x="70505" y="1870083"/>
            <a:ext cx="4595876" cy="461665"/>
          </a:xfrm>
          <a:prstGeom prst="rect">
            <a:avLst/>
          </a:prstGeom>
          <a:noFill/>
        </p:spPr>
        <p:txBody>
          <a:bodyPr wrap="square">
            <a:spAutoFit/>
          </a:bodyPr>
          <a:lstStyle/>
          <a:p>
            <a:pPr>
              <a:defRPr/>
            </a:pPr>
            <a:r>
              <a:rPr lang="zh-CN" altLang="en-US" sz="2400" b="1" kern="0" dirty="0">
                <a:latin typeface="Cambria" panose="02040503050406030204" pitchFamily="18" charset="0"/>
                <a:ea typeface="Cambria" panose="02040503050406030204" pitchFamily="18" charset="0"/>
              </a:rPr>
              <a:t>语料库</a:t>
            </a:r>
            <a:r>
              <a:rPr lang="en-US" altLang="zh-CN" sz="2400" b="1" kern="0" dirty="0">
                <a:latin typeface="Cambria" panose="02040503050406030204" pitchFamily="18" charset="0"/>
                <a:ea typeface="Cambria" panose="02040503050406030204" pitchFamily="18" charset="0"/>
              </a:rPr>
              <a:t>3——</a:t>
            </a:r>
            <a:r>
              <a:rPr lang="zh-CN" altLang="en-US" sz="2400" b="1" kern="0" dirty="0">
                <a:latin typeface="Cambria" panose="02040503050406030204" pitchFamily="18" charset="0"/>
                <a:ea typeface="Cambria" panose="02040503050406030204" pitchFamily="18" charset="0"/>
              </a:rPr>
              <a:t>关于“推荐”</a:t>
            </a:r>
            <a:endParaRPr lang="en-US" altLang="zh-CN" sz="2400" b="1" kern="0" dirty="0">
              <a:latin typeface="Cambria" panose="02040503050406030204" pitchFamily="18" charset="0"/>
              <a:ea typeface="Cambria" panose="02040503050406030204" pitchFamily="18" charset="0"/>
            </a:endParaRPr>
          </a:p>
        </p:txBody>
      </p:sp>
      <p:sp>
        <p:nvSpPr>
          <p:cNvPr id="18" name="文本框 17"/>
          <p:cNvSpPr txBox="1"/>
          <p:nvPr/>
        </p:nvSpPr>
        <p:spPr>
          <a:xfrm>
            <a:off x="5496788" y="1130464"/>
            <a:ext cx="6546273" cy="830997"/>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defRPr/>
            </a:pPr>
            <a:r>
              <a:rPr lang="zh-CN" altLang="en-US" sz="2400" b="1" kern="100" dirty="0">
                <a:solidFill>
                  <a:prstClr val="black"/>
                </a:solidFill>
                <a:latin typeface="+mj-lt"/>
                <a:ea typeface="宋体" panose="02010600030101010101" pitchFamily="2" charset="-122"/>
                <a:cs typeface="Times New Roman" panose="02020603050405020304" pitchFamily="18" charset="0"/>
              </a:rPr>
              <a:t>简单句：</a:t>
            </a:r>
            <a:r>
              <a:rPr lang="en-US" altLang="zh-CN" sz="2400" b="1" i="1" kern="100" dirty="0">
                <a:solidFill>
                  <a:prstClr val="black"/>
                </a:solidFill>
                <a:latin typeface="+mj-lt"/>
                <a:ea typeface="宋体" panose="02010600030101010101" pitchFamily="2" charset="-122"/>
                <a:cs typeface="Times New Roman" panose="02020603050405020304" pitchFamily="18" charset="0"/>
              </a:rPr>
              <a:t>To help you learn table tennis faster and better, I’d like to recommend </a:t>
            </a:r>
            <a:r>
              <a:rPr lang="en-US" altLang="zh-CN" sz="2400" b="1" i="1" kern="100" dirty="0" err="1">
                <a:solidFill>
                  <a:prstClr val="black"/>
                </a:solidFill>
                <a:latin typeface="+mj-lt"/>
                <a:ea typeface="宋体" panose="02010600030101010101" pitchFamily="2" charset="-122"/>
                <a:cs typeface="Times New Roman" panose="02020603050405020304" pitchFamily="18" charset="0"/>
              </a:rPr>
              <a:t>Ms</a:t>
            </a:r>
            <a:r>
              <a:rPr lang="en-US" altLang="zh-CN" sz="2400" b="1" i="1" kern="100" dirty="0">
                <a:solidFill>
                  <a:prstClr val="black"/>
                </a:solidFill>
                <a:latin typeface="+mj-lt"/>
                <a:ea typeface="宋体" panose="02010600030101010101" pitchFamily="2" charset="-122"/>
                <a:cs typeface="Times New Roman" panose="02020603050405020304" pitchFamily="18" charset="0"/>
              </a:rPr>
              <a:t> Wu to you.</a:t>
            </a:r>
            <a:endPar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p:txBody>
      </p:sp>
      <p:sp>
        <p:nvSpPr>
          <p:cNvPr id="19" name="文本框 18"/>
          <p:cNvSpPr txBox="1"/>
          <p:nvPr/>
        </p:nvSpPr>
        <p:spPr>
          <a:xfrm>
            <a:off x="5496787" y="2233482"/>
            <a:ext cx="6546273" cy="1938992"/>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defRPr/>
            </a:pPr>
            <a:r>
              <a:rPr lang="zh-CN" altLang="en-US" sz="2400" b="1" kern="100" dirty="0">
                <a:solidFill>
                  <a:prstClr val="black"/>
                </a:solidFill>
                <a:latin typeface="+mj-lt"/>
                <a:ea typeface="宋体" panose="02010600030101010101" pitchFamily="2" charset="-122"/>
                <a:cs typeface="Times New Roman" panose="02020603050405020304" pitchFamily="18" charset="0"/>
              </a:rPr>
              <a:t>升级版</a:t>
            </a:r>
            <a:r>
              <a:rPr lang="en-US" altLang="zh-CN" sz="2400" b="1" kern="100" dirty="0">
                <a:solidFill>
                  <a:prstClr val="black"/>
                </a:solidFill>
                <a:latin typeface="+mj-lt"/>
                <a:ea typeface="宋体" panose="02010600030101010101" pitchFamily="2" charset="-122"/>
                <a:cs typeface="Times New Roman" panose="02020603050405020304" pitchFamily="18" charset="0"/>
              </a:rPr>
              <a:t>1</a:t>
            </a:r>
            <a:r>
              <a:rPr lang="zh-CN" altLang="en-US" sz="2400" b="1" kern="100" dirty="0">
                <a:solidFill>
                  <a:prstClr val="black"/>
                </a:solidFill>
                <a:latin typeface="+mj-lt"/>
                <a:ea typeface="宋体" panose="02010600030101010101" pitchFamily="2" charset="-122"/>
                <a:cs typeface="Times New Roman" panose="02020603050405020304" pitchFamily="18" charset="0"/>
              </a:rPr>
              <a:t>：</a:t>
            </a:r>
            <a:r>
              <a:rPr lang="en-US" altLang="zh-CN" sz="2400" b="1" i="1" kern="100" dirty="0">
                <a:solidFill>
                  <a:prstClr val="black"/>
                </a:solidFill>
                <a:latin typeface="+mj-lt"/>
                <a:ea typeface="宋体" panose="02010600030101010101" pitchFamily="2" charset="-122"/>
                <a:cs typeface="Times New Roman" panose="02020603050405020304" pitchFamily="18" charset="0"/>
              </a:rPr>
              <a:t>Aiming to enable you to master the skills of table tennis with greater speed and efficiency, I highly recommend </a:t>
            </a:r>
            <a:r>
              <a:rPr lang="en-US" altLang="zh-CN" sz="2400" b="1" i="1" kern="100" dirty="0" err="1">
                <a:solidFill>
                  <a:prstClr val="black"/>
                </a:solidFill>
                <a:latin typeface="+mj-lt"/>
                <a:ea typeface="宋体" panose="02010600030101010101" pitchFamily="2" charset="-122"/>
                <a:cs typeface="Times New Roman" panose="02020603050405020304" pitchFamily="18" charset="0"/>
              </a:rPr>
              <a:t>Ms</a:t>
            </a:r>
            <a:r>
              <a:rPr lang="en-US" altLang="zh-CN" sz="2400" b="1" i="1" kern="100" dirty="0">
                <a:solidFill>
                  <a:prstClr val="black"/>
                </a:solidFill>
                <a:latin typeface="+mj-lt"/>
                <a:ea typeface="宋体" panose="02010600030101010101" pitchFamily="2" charset="-122"/>
                <a:cs typeface="Times New Roman" panose="02020603050405020304" pitchFamily="18" charset="0"/>
              </a:rPr>
              <a:t> Wu to you, who, from my perspective, stands out as the best choice for the beginners like you.</a:t>
            </a:r>
            <a:endPar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p:txBody>
      </p:sp>
      <p:sp>
        <p:nvSpPr>
          <p:cNvPr id="20" name="文本框 19"/>
          <p:cNvSpPr txBox="1"/>
          <p:nvPr/>
        </p:nvSpPr>
        <p:spPr>
          <a:xfrm>
            <a:off x="5496788" y="4444495"/>
            <a:ext cx="6546273" cy="1938992"/>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defRPr/>
            </a:pPr>
            <a:r>
              <a:rPr lang="zh-CN" altLang="en-US" sz="2400" b="1" kern="100" dirty="0">
                <a:solidFill>
                  <a:prstClr val="black"/>
                </a:solidFill>
                <a:latin typeface="+mj-lt"/>
                <a:ea typeface="宋体" panose="02010600030101010101" pitchFamily="2" charset="-122"/>
                <a:cs typeface="Times New Roman" panose="02020603050405020304" pitchFamily="18" charset="0"/>
              </a:rPr>
              <a:t>升级版</a:t>
            </a:r>
            <a:r>
              <a:rPr lang="en-US" altLang="zh-CN" sz="2400" b="1" kern="100" dirty="0">
                <a:solidFill>
                  <a:prstClr val="black"/>
                </a:solidFill>
                <a:latin typeface="+mj-lt"/>
                <a:ea typeface="宋体" panose="02010600030101010101" pitchFamily="2" charset="-122"/>
                <a:cs typeface="Times New Roman" panose="02020603050405020304" pitchFamily="18" charset="0"/>
              </a:rPr>
              <a:t>2</a:t>
            </a:r>
            <a:r>
              <a:rPr lang="zh-CN" altLang="en-US" sz="2400" b="1" kern="100" dirty="0">
                <a:solidFill>
                  <a:prstClr val="black"/>
                </a:solidFill>
                <a:latin typeface="+mj-lt"/>
                <a:ea typeface="宋体" panose="02010600030101010101" pitchFamily="2" charset="-122"/>
                <a:cs typeface="Times New Roman" panose="02020603050405020304" pitchFamily="18" charset="0"/>
              </a:rPr>
              <a:t>：</a:t>
            </a:r>
            <a:r>
              <a:rPr lang="en-US" altLang="zh-CN" sz="2400" b="1" i="1" kern="100" dirty="0">
                <a:solidFill>
                  <a:prstClr val="black"/>
                </a:solidFill>
                <a:latin typeface="+mj-lt"/>
                <a:ea typeface="宋体" panose="02010600030101010101" pitchFamily="2" charset="-122"/>
                <a:cs typeface="Times New Roman" panose="02020603050405020304" pitchFamily="18" charset="0"/>
              </a:rPr>
              <a:t>Regarding the coach, I am firmly convinced that there is no better alternative than </a:t>
            </a:r>
            <a:r>
              <a:rPr lang="en-US" altLang="zh-CN" sz="2400" b="1" i="1" kern="100" dirty="0" err="1">
                <a:solidFill>
                  <a:prstClr val="black"/>
                </a:solidFill>
                <a:latin typeface="+mj-lt"/>
                <a:ea typeface="宋体" panose="02010600030101010101" pitchFamily="2" charset="-122"/>
                <a:cs typeface="Times New Roman" panose="02020603050405020304" pitchFamily="18" charset="0"/>
              </a:rPr>
              <a:t>Ms</a:t>
            </a:r>
            <a:r>
              <a:rPr lang="en-US" altLang="zh-CN" sz="2400" b="1" i="1" kern="100" dirty="0">
                <a:solidFill>
                  <a:prstClr val="black"/>
                </a:solidFill>
                <a:latin typeface="+mj-lt"/>
                <a:ea typeface="宋体" panose="02010600030101010101" pitchFamily="2" charset="-122"/>
                <a:cs typeface="Times New Roman" panose="02020603050405020304" pitchFamily="18" charset="0"/>
              </a:rPr>
              <a:t> Wu, a distinguished and approachable table tennis player, who is bound to assist you to pick up table tennis skills quickly and proficiently. </a:t>
            </a:r>
            <a:endParaRPr kumimoji="0" lang="en-US" altLang="zh-CN" sz="2400" b="1" i="1" u="none" strike="noStrike" kern="100" cap="none" spc="0" normalizeH="0" baseline="0" noProof="0" dirty="0">
              <a:ln>
                <a:noFill/>
              </a:ln>
              <a:solidFill>
                <a:prstClr val="black"/>
              </a:solidFill>
              <a:effectLst/>
              <a:uLnTx/>
              <a:uFillTx/>
              <a:latin typeface="+mj-lt"/>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8" grpId="0"/>
      <p:bldP spid="19" grpId="0"/>
      <p:bldP spid="2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02">
      <a:dk1>
        <a:srgbClr val="000000"/>
      </a:dk1>
      <a:lt1>
        <a:srgbClr val="FFFFFF"/>
      </a:lt1>
      <a:dk2>
        <a:srgbClr val="000000"/>
      </a:dk2>
      <a:lt2>
        <a:srgbClr val="FFFFFF"/>
      </a:lt2>
      <a:accent1>
        <a:srgbClr val="0140BF"/>
      </a:accent1>
      <a:accent2>
        <a:srgbClr val="FFC000"/>
      </a:accent2>
      <a:accent3>
        <a:srgbClr val="0140BF"/>
      </a:accent3>
      <a:accent4>
        <a:srgbClr val="FFC000"/>
      </a:accent4>
      <a:accent5>
        <a:srgbClr val="0140BF"/>
      </a:accent5>
      <a:accent6>
        <a:srgbClr val="FFC000"/>
      </a:accent6>
      <a:hlink>
        <a:srgbClr val="0140BF"/>
      </a:hlink>
      <a:folHlink>
        <a:srgbClr val="FFC00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10357</Words>
  <Application>WPS 演示</Application>
  <PresentationFormat>宽屏</PresentationFormat>
  <Paragraphs>317</Paragraphs>
  <Slides>15</Slides>
  <Notes>2</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15</vt:i4>
      </vt:variant>
    </vt:vector>
  </HeadingPairs>
  <TitlesOfParts>
    <vt:vector size="34" baseType="lpstr">
      <vt:lpstr>Arial</vt:lpstr>
      <vt:lpstr>宋体</vt:lpstr>
      <vt:lpstr>Wingdings</vt:lpstr>
      <vt:lpstr>思源宋体 CN SemiBold</vt:lpstr>
      <vt:lpstr>楷体</vt:lpstr>
      <vt:lpstr>Calibri</vt:lpstr>
      <vt:lpstr>Times New Roman</vt:lpstr>
      <vt:lpstr>微软雅黑</vt:lpstr>
      <vt:lpstr>幼圆</vt:lpstr>
      <vt:lpstr>Calibri</vt:lpstr>
      <vt:lpstr>Cambria</vt:lpstr>
      <vt:lpstr>Arial Unicode MS</vt:lpstr>
      <vt:lpstr>Arial Black</vt:lpstr>
      <vt:lpstr>等线</vt:lpstr>
      <vt:lpstr>HelveticaNeue</vt:lpstr>
      <vt:lpstr>华文新魏</vt:lpstr>
      <vt:lpstr>Segoe Print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cp:revision>
  <dcterms:created xsi:type="dcterms:W3CDTF">2024-11-11T02:29:00Z</dcterms:created>
  <dcterms:modified xsi:type="dcterms:W3CDTF">2025-01-10T07:32:48Z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