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
  </p:notesMasterIdLst>
  <p:sldIdLst>
    <p:sldId id="520" r:id="rId3"/>
    <p:sldId id="270" r:id="rId4"/>
    <p:sldId id="416" r:id="rId5"/>
    <p:sldId id="417" r:id="rId6"/>
    <p:sldId id="495" r:id="rId8"/>
    <p:sldId id="441" r:id="rId9"/>
    <p:sldId id="468" r:id="rId10"/>
    <p:sldId id="502" r:id="rId11"/>
    <p:sldId id="503" r:id="rId12"/>
    <p:sldId id="504" r:id="rId13"/>
    <p:sldId id="505" r:id="rId14"/>
    <p:sldId id="506" r:id="rId15"/>
    <p:sldId id="507" r:id="rId16"/>
    <p:sldId id="508" r:id="rId17"/>
    <p:sldId id="509" r:id="rId18"/>
    <p:sldId id="510" r:id="rId19"/>
    <p:sldId id="512" r:id="rId20"/>
    <p:sldId id="513" r:id="rId21"/>
    <p:sldId id="514" r:id="rId22"/>
    <p:sldId id="515" r:id="rId23"/>
    <p:sldId id="454" r:id="rId24"/>
    <p:sldId id="277" r:id="rId25"/>
    <p:sldId id="439" r:id="rId26"/>
    <p:sldId id="399" r:id="rId27"/>
  </p:sldIdLst>
  <p:sldSz cx="12192000" cy="6858000"/>
  <p:notesSz cx="6858000" cy="9144000"/>
  <p:embeddedFontLst>
    <p:embeddedFont>
      <p:font typeface="Trebuchet MS" panose="020B0603020202020204"/>
      <p:regular r:id="rId32"/>
      <p:bold r:id="rId33"/>
      <p:italic r:id="rId34"/>
      <p:boldItalic r:id="rId35"/>
    </p:embeddedFont>
    <p:embeddedFont>
      <p:font typeface="微软雅黑" panose="020B0503020204020204" charset="-122"/>
      <p:regular r:id="rId36"/>
    </p:embeddedFont>
    <p:embeddedFont>
      <p:font typeface="华文中宋" panose="02010600040101010101" charset="-122"/>
      <p:regular r:id="rId37"/>
    </p:embeddedFont>
    <p:embeddedFont>
      <p:font typeface="Calibri" panose="020F0502020204030204" charset="0"/>
      <p:regular r:id="rId38"/>
      <p:bold r:id="rId39"/>
      <p:italic r:id="rId40"/>
      <p:boldItalic r:id="rId4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76"/>
        <p:guide pos="3982"/>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1" Type="http://schemas.openxmlformats.org/officeDocument/2006/relationships/font" Target="fonts/font10.fntdata"/><Relationship Id="rId40" Type="http://schemas.openxmlformats.org/officeDocument/2006/relationships/font" Target="fonts/font9.fntdata"/><Relationship Id="rId4" Type="http://schemas.openxmlformats.org/officeDocument/2006/relationships/slide" Target="slides/slide2.xml"/><Relationship Id="rId39" Type="http://schemas.openxmlformats.org/officeDocument/2006/relationships/font" Target="fonts/font8.fntdata"/><Relationship Id="rId38" Type="http://schemas.openxmlformats.org/officeDocument/2006/relationships/font" Target="fonts/font7.fntdata"/><Relationship Id="rId37" Type="http://schemas.openxmlformats.org/officeDocument/2006/relationships/font" Target="fonts/font6.fntdata"/><Relationship Id="rId36" Type="http://schemas.openxmlformats.org/officeDocument/2006/relationships/font" Target="fonts/font5.fntdata"/><Relationship Id="rId35" Type="http://schemas.openxmlformats.org/officeDocument/2006/relationships/font" Target="fonts/font4.fntdata"/><Relationship Id="rId34" Type="http://schemas.openxmlformats.org/officeDocument/2006/relationships/font" Target="fonts/font3.fntdata"/><Relationship Id="rId33" Type="http://schemas.openxmlformats.org/officeDocument/2006/relationships/font" Target="fonts/font2.fntdata"/><Relationship Id="rId32" Type="http://schemas.openxmlformats.org/officeDocument/2006/relationships/font" Target="fonts/font1.fntdata"/><Relationship Id="rId31" Type="http://schemas.openxmlformats.org/officeDocument/2006/relationships/commentAuthors" Target="commentAuthors.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 </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标题与项目符号">
    <p:spTree>
      <p:nvGrpSpPr>
        <p:cNvPr id="1" name=""/>
        <p:cNvGrpSpPr/>
        <p:nvPr/>
      </p:nvGrpSpPr>
      <p:grpSpPr>
        <a:xfrm>
          <a:off x="0" y="0"/>
          <a:ext cx="0" cy="0"/>
          <a:chOff x="0" y="0"/>
          <a:chExt cx="0" cy="0"/>
        </a:xfrm>
      </p:grpSpPr>
      <p:sp>
        <p:nvSpPr>
          <p:cNvPr id="42" name="幻灯片标题"/>
          <p:cNvSpPr txBox="1"/>
          <p:nvPr>
            <p:ph type="title" hasCustomPrompt="1"/>
          </p:nvPr>
        </p:nvSpPr>
        <p:spPr>
          <a:prstGeom prst="rect">
            <a:avLst/>
          </a:prstGeom>
        </p:spPr>
        <p:txBody>
          <a:bodyPr/>
          <a:lstStyle/>
          <a:p>
            <a:r>
              <a:t>幻灯片标题</a:t>
            </a:r>
          </a:p>
        </p:txBody>
      </p:sp>
      <p:sp>
        <p:nvSpPr>
          <p:cNvPr id="43" name="幻灯片副标题"/>
          <p:cNvSpPr txBox="1"/>
          <p:nvPr>
            <p:ph type="body" sz="quarter" idx="21" hasCustomPrompt="1"/>
          </p:nvPr>
        </p:nvSpPr>
        <p:spPr>
          <a:xfrm>
            <a:off x="603250" y="1186481"/>
            <a:ext cx="10985500" cy="467390"/>
          </a:xfrm>
          <a:prstGeom prst="rect">
            <a:avLst/>
          </a:prstGeom>
        </p:spPr>
        <p:txBody>
          <a:bodyPr lIns="45719" tIns="45719" rIns="45719" bIns="45719"/>
          <a:lstStyle>
            <a:lvl1pPr marL="0" indent="0" defTabSz="726440">
              <a:lnSpc>
                <a:spcPct val="100000"/>
              </a:lnSpc>
              <a:spcBef>
                <a:spcPct val="0"/>
              </a:spcBef>
              <a:buSzTx/>
              <a:buNone/>
              <a:defRPr sz="2420" b="1"/>
            </a:lvl1pPr>
          </a:lstStyle>
          <a:p>
            <a:r>
              <a:t>幻灯片副标题</a:t>
            </a:r>
          </a:p>
        </p:txBody>
      </p:sp>
      <p:sp>
        <p:nvSpPr>
          <p:cNvPr id="44" name="正文级别 1…"/>
          <p:cNvSpPr txBox="1"/>
          <p:nvPr>
            <p:ph type="body" idx="1" hasCustomPrompt="1"/>
          </p:nvPr>
        </p:nvSpPr>
        <p:spPr>
          <a:prstGeom prst="rect">
            <a:avLst/>
          </a:prstGeom>
        </p:spPr>
        <p:txBody>
          <a:bodyPr/>
          <a:lstStyle/>
          <a:p>
            <a:r>
              <a:t>幻灯片项目符号文本</a:t>
            </a:r>
          </a:p>
          <a:p>
            <a:pPr lvl="1"/>
          </a:p>
          <a:p>
            <a:pPr lvl="2"/>
          </a:p>
          <a:p>
            <a:pPr lvl="3"/>
          </a:p>
          <a:p>
            <a:pPr lvl="4"/>
          </a:p>
        </p:txBody>
      </p:sp>
      <p:sp>
        <p:nvSpPr>
          <p:cNvPr id="45"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5124" name="图片 6" descr="logo横版 png"/>
          <p:cNvPicPr>
            <a:picLocks noChangeAspect="1"/>
          </p:cNvPicPr>
          <p:nvPr userDrawn="1"/>
        </p:nvPicPr>
        <p:blipFill>
          <a:blip r:embed="rId13"/>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20.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1.xml"/><Relationship Id="rId1" Type="http://schemas.openxmlformats.org/officeDocument/2006/relationships/image" Target="../media/image8.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tags" Target="../tags/tag23.xml"/><Relationship Id="rId1" Type="http://schemas.openxmlformats.org/officeDocument/2006/relationships/tags" Target="../tags/tag22.xml"/></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tags" Target="../tags/tag25.xml"/><Relationship Id="rId1" Type="http://schemas.openxmlformats.org/officeDocument/2006/relationships/tags" Target="../tags/tag24.xml"/></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tags" Target="../tags/tag34.xml"/><Relationship Id="rId1" Type="http://schemas.openxmlformats.org/officeDocument/2006/relationships/tags" Target="../tags/tag33.xml"/></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0.xml"/><Relationship Id="rId1" Type="http://schemas.openxmlformats.org/officeDocument/2006/relationships/tags" Target="../tags/tag39.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2.xml"/><Relationship Id="rId5" Type="http://schemas.microsoft.com/office/2007/relationships/media" Target="../media/media2.mp3"/><Relationship Id="rId4" Type="http://schemas.openxmlformats.org/officeDocument/2006/relationships/audio" Target="../media/media2.mp3"/><Relationship Id="rId3" Type="http://schemas.openxmlformats.org/officeDocument/2006/relationships/image" Target="../media/image11.png"/><Relationship Id="rId2" Type="http://schemas.microsoft.com/office/2007/relationships/media" Target="../media/media1.mp3"/><Relationship Id="rId1" Type="http://schemas.openxmlformats.org/officeDocument/2006/relationships/audio" Target="../media/media1.mp3"/></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6.xml"/><Relationship Id="rId1" Type="http://schemas.openxmlformats.org/officeDocument/2006/relationships/tags" Target="../tags/tag45.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7.png"/><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10820" y="894715"/>
            <a:ext cx="11762105" cy="5260975"/>
          </a:xfrm>
          <a:prstGeom prst="rect">
            <a:avLst/>
          </a:prstGeom>
          <a:noFill/>
        </p:spPr>
        <p:txBody>
          <a:bodyPr wrap="square" rtlCol="0">
            <a:noAutofit/>
          </a:bodyPr>
          <a:p>
            <a:pPr indent="0" fontAlgn="auto">
              <a:lnSpc>
                <a:spcPct val="150000"/>
              </a:lnSpc>
            </a:pPr>
            <a:r>
              <a:rPr lang="en-US" altLang="zh-CN" sz="2800">
                <a:latin typeface="Times New Roman" panose="02020603050405020304" charset="0"/>
                <a:ea typeface="宋体" panose="02010600030101010101" pitchFamily="2" charset="-122"/>
                <a:cs typeface="Times New Roman" panose="02020603050405020304" charset="0"/>
                <a:sym typeface="+mn-ea"/>
              </a:rPr>
              <a:t>A.Running too much too soon can lead to injury.</a:t>
            </a:r>
            <a:endParaRPr lang="en-US" altLang="zh-CN" sz="2800">
              <a:latin typeface="Times New Roman" panose="02020603050405020304" charset="0"/>
              <a:ea typeface="宋体" panose="02010600030101010101" pitchFamily="2" charset="-122"/>
              <a:cs typeface="Times New Roman" panose="02020603050405020304" charset="0"/>
            </a:endParaRPr>
          </a:p>
          <a:p>
            <a:pPr indent="0" fontAlgn="auto">
              <a:lnSpc>
                <a:spcPct val="150000"/>
              </a:lnSpc>
            </a:pPr>
            <a:r>
              <a:rPr lang="en-US" altLang="zh-CN" sz="2800">
                <a:latin typeface="Times New Roman" panose="02020603050405020304" charset="0"/>
                <a:ea typeface="宋体" panose="02010600030101010101" pitchFamily="2" charset="-122"/>
                <a:cs typeface="Times New Roman" panose="02020603050405020304" charset="0"/>
                <a:sym typeface="+mn-ea"/>
              </a:rPr>
              <a:t>B.Learn to Stretch Properly</a:t>
            </a:r>
            <a:endParaRPr lang="en-US" altLang="zh-CN" sz="2800">
              <a:latin typeface="Times New Roman" panose="02020603050405020304" charset="0"/>
              <a:ea typeface="宋体" panose="02010600030101010101" pitchFamily="2" charset="-122"/>
              <a:cs typeface="Times New Roman" panose="02020603050405020304" charset="0"/>
            </a:endParaRPr>
          </a:p>
          <a:p>
            <a:pPr indent="0" fontAlgn="auto">
              <a:lnSpc>
                <a:spcPct val="150000"/>
              </a:lnSpc>
            </a:pPr>
            <a:r>
              <a:rPr lang="en-US" altLang="zh-CN" sz="2800">
                <a:latin typeface="Times New Roman" panose="02020603050405020304" charset="0"/>
                <a:ea typeface="宋体" panose="02010600030101010101" pitchFamily="2" charset="-122"/>
                <a:cs typeface="Times New Roman" panose="02020603050405020304" charset="0"/>
                <a:sym typeface="+mn-ea"/>
              </a:rPr>
              <a:t>C.Here’s how to get started.</a:t>
            </a:r>
            <a:endParaRPr lang="en-US" altLang="zh-CN" sz="2800">
              <a:latin typeface="Times New Roman" panose="02020603050405020304" charset="0"/>
              <a:ea typeface="宋体" panose="02010600030101010101" pitchFamily="2" charset="-122"/>
              <a:cs typeface="Times New Roman" panose="02020603050405020304" charset="0"/>
            </a:endParaRPr>
          </a:p>
          <a:p>
            <a:pPr indent="0" fontAlgn="auto">
              <a:lnSpc>
                <a:spcPct val="150000"/>
              </a:lnSpc>
            </a:pPr>
            <a:r>
              <a:rPr lang="en-US" altLang="zh-CN" sz="2800">
                <a:latin typeface="Times New Roman" panose="02020603050405020304" charset="0"/>
                <a:ea typeface="宋体" panose="02010600030101010101" pitchFamily="2" charset="-122"/>
                <a:cs typeface="Times New Roman" panose="02020603050405020304" charset="0"/>
                <a:sym typeface="+mn-ea"/>
              </a:rPr>
              <a:t>D.All you need is some well-fitting trainers, sports kit and a can-do mindset.</a:t>
            </a:r>
            <a:endParaRPr lang="en-US" altLang="zh-CN" sz="2800">
              <a:latin typeface="Times New Roman" panose="02020603050405020304" charset="0"/>
              <a:ea typeface="宋体" panose="02010600030101010101" pitchFamily="2" charset="-122"/>
              <a:cs typeface="Times New Roman" panose="02020603050405020304" charset="0"/>
            </a:endParaRPr>
          </a:p>
          <a:p>
            <a:pPr indent="0" algn="l" fontAlgn="auto">
              <a:lnSpc>
                <a:spcPct val="150000"/>
              </a:lnSpc>
              <a:buClrTx/>
              <a:buSzTx/>
            </a:pPr>
            <a:r>
              <a:rPr lang="en-US" altLang="zh-CN" sz="2800">
                <a:latin typeface="Times New Roman" panose="02020603050405020304" charset="0"/>
                <a:ea typeface="宋体" panose="02010600030101010101" pitchFamily="2" charset="-122"/>
                <a:cs typeface="Times New Roman" panose="02020603050405020304" charset="0"/>
                <a:sym typeface="+mn-ea"/>
              </a:rPr>
              <a:t>E. It’s also nice to have someone to share experiences with. </a:t>
            </a:r>
            <a:endParaRPr lang="en-US" altLang="zh-CN" sz="2800">
              <a:latin typeface="Times New Roman" panose="02020603050405020304" charset="0"/>
              <a:ea typeface="宋体" panose="02010600030101010101" pitchFamily="2" charset="-122"/>
              <a:cs typeface="Times New Roman" panose="02020603050405020304" charset="0"/>
              <a:sym typeface="+mn-ea"/>
            </a:endParaRPr>
          </a:p>
          <a:p>
            <a:pPr indent="0" fontAlgn="auto">
              <a:lnSpc>
                <a:spcPct val="150000"/>
              </a:lnSpc>
            </a:pPr>
            <a:r>
              <a:rPr lang="en-US" altLang="zh-CN" sz="2800">
                <a:latin typeface="Times New Roman" panose="02020603050405020304" charset="0"/>
                <a:ea typeface="宋体" panose="02010600030101010101" pitchFamily="2" charset="-122"/>
                <a:cs typeface="Times New Roman" panose="02020603050405020304" charset="0"/>
                <a:sym typeface="+mn-ea"/>
              </a:rPr>
              <a:t>F. Invest in Decent Trainers</a:t>
            </a:r>
            <a:endParaRPr lang="en-US" altLang="zh-CN" sz="2800">
              <a:latin typeface="Times New Roman" panose="02020603050405020304" charset="0"/>
              <a:ea typeface="宋体" panose="02010600030101010101" pitchFamily="2" charset="-122"/>
              <a:cs typeface="Times New Roman" panose="02020603050405020304" charset="0"/>
              <a:sym typeface="+mn-ea"/>
            </a:endParaRPr>
          </a:p>
          <a:p>
            <a:pPr indent="0" fontAlgn="auto">
              <a:lnSpc>
                <a:spcPct val="150000"/>
              </a:lnSpc>
            </a:pPr>
            <a:r>
              <a:rPr lang="en-US" altLang="zh-CN" sz="2800">
                <a:latin typeface="Times New Roman" panose="02020603050405020304" charset="0"/>
                <a:ea typeface="宋体" panose="02010600030101010101" pitchFamily="2" charset="-122"/>
                <a:cs typeface="Times New Roman" panose="02020603050405020304" charset="0"/>
                <a:sym typeface="+mn-ea"/>
              </a:rPr>
              <a:t>G.Whatever the reasons, it’s a good idea to set yourself some goals to achieve along the way.</a:t>
            </a:r>
            <a:endParaRPr lang="en-US" altLang="zh-CN" sz="2800">
              <a:latin typeface="Times New Roman" panose="02020603050405020304" charset="0"/>
              <a:ea typeface="宋体" panose="02010600030101010101" pitchFamily="2" charset="-122"/>
              <a:cs typeface="Times New Roman" panose="02020603050405020304" charset="0"/>
              <a:sym typeface="+mn-ea"/>
            </a:endParaRPr>
          </a:p>
        </p:txBody>
      </p:sp>
      <p:sp>
        <p:nvSpPr>
          <p:cNvPr id="1048610" name="文本框 16"/>
          <p:cNvSpPr txBox="1"/>
          <p:nvPr/>
        </p:nvSpPr>
        <p:spPr>
          <a:xfrm>
            <a:off x="0" y="0"/>
            <a:ext cx="2097405" cy="521970"/>
          </a:xfrm>
          <a:prstGeom prst="rect">
            <a:avLst/>
          </a:prstGeom>
          <a:solidFill>
            <a:schemeClr val="accent6"/>
          </a:solidFill>
        </p:spPr>
        <p:txBody>
          <a:bodyPr wrap="square" rtlCol="0">
            <a:spAutoFit/>
          </a:bodyPr>
          <a:p>
            <a:pPr algn="ctr"/>
            <a:r>
              <a:rPr kumimoji="1" lang="en-US" altLang="zh-CN" sz="2800" b="1" dirty="0">
                <a:solidFill>
                  <a:schemeClr val="lt1"/>
                </a:solidFill>
                <a:latin typeface="Times New Roman" panose="02020603050405020304" charset="0"/>
                <a:cs typeface="Times New Roman" panose="02020603050405020304" charset="0"/>
              </a:rPr>
              <a:t>Options</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2" name="文本框 1"/>
          <p:cNvSpPr txBox="1"/>
          <p:nvPr/>
        </p:nvSpPr>
        <p:spPr>
          <a:xfrm>
            <a:off x="9161145" y="0"/>
            <a:ext cx="3030855" cy="645160"/>
          </a:xfrm>
          <a:prstGeom prst="rect">
            <a:avLst/>
          </a:prstGeom>
          <a:noFill/>
        </p:spPr>
        <p:txBody>
          <a:bodyPr wrap="square" rtlCol="0">
            <a:spAutoFit/>
          </a:bodyPr>
          <a:p>
            <a:r>
              <a:rPr lang="en-US" altLang="zh-CN" sz="3600">
                <a:latin typeface="Times New Roman" panose="02020603050405020304" charset="0"/>
                <a:cs typeface="Times New Roman" panose="02020603050405020304" charset="0"/>
              </a:rPr>
              <a:t>Keys: CAFEG</a:t>
            </a:r>
            <a:endParaRPr lang="en-US" altLang="zh-CN" sz="360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760730"/>
            <a:ext cx="11904980" cy="484505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sz="2800">
                <a:solidFill>
                  <a:srgbClr val="0000FF"/>
                </a:solidFill>
                <a:latin typeface="Times New Roman" panose="02020603050405020304" charset="0"/>
                <a:cs typeface="Times New Roman" panose="02020603050405020304" charset="0"/>
                <a:sym typeface="+mn-ea"/>
              </a:rPr>
              <a:t>stamina</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the physical or mental strength that enables you to do sth difficult for long periods of time耐力；耐性；持久力</a:t>
            </a:r>
            <a:endParaRPr lang="en-US" altLang="zh-CN"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It takes a lot of stamina to run a marathon. 跑马拉松需要很大的耐力。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sz="2800">
                <a:solidFill>
                  <a:srgbClr val="0000FF"/>
                </a:solidFill>
                <a:latin typeface="Times New Roman" panose="02020603050405020304" charset="0"/>
                <a:cs typeface="Times New Roman" panose="02020603050405020304" charset="0"/>
                <a:sym typeface="+mn-ea"/>
              </a:rPr>
              <a:t>alternate</a:t>
            </a:r>
            <a:r>
              <a:rPr lang="en-US" altLang="zh-CN" sz="2800"/>
              <a:t>: </a:t>
            </a:r>
            <a:r>
              <a:rPr sz="2800">
                <a:latin typeface="Times New Roman" panose="02020603050405020304" charset="0"/>
                <a:ea typeface="华文中宋" panose="02010600040101010101" charset="-122"/>
                <a:cs typeface="Times New Roman" panose="02020603050405020304" charset="0"/>
              </a:rPr>
              <a:t>to make things or people follow one after the other in a repeated pattern使交替；使轮流</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He alternated working in the office with long tours overseas.</a:t>
            </a:r>
            <a:r>
              <a:rPr lang="en-US"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他在办公室工作一段时间后就会安排一次海外长途旅行。</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185420" y="2275840"/>
            <a:ext cx="195707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1048605" name="文本框 2"/>
          <p:cNvSpPr txBox="1"/>
          <p:nvPr/>
        </p:nvSpPr>
        <p:spPr>
          <a:xfrm>
            <a:off x="259715" y="2778760"/>
            <a:ext cx="668528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long climb tested our fitness and stamina.</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69240" y="6112510"/>
            <a:ext cx="1180528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He </a:t>
            </a:r>
            <a:r>
              <a:rPr sz="2800">
                <a:solidFill>
                  <a:srgbClr val="FF0000"/>
                </a:solidFill>
                <a:latin typeface="Times New Roman" panose="02020603050405020304" charset="0"/>
                <a:cs typeface="Times New Roman" panose="02020603050405020304" charset="0"/>
              </a:rPr>
              <a:t>alternated aerobic exercises with weight training to improve his stamina.</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95855" y="2259330"/>
            <a:ext cx="8620760" cy="521970"/>
          </a:xfrm>
          <a:prstGeom prst="rect">
            <a:avLst/>
          </a:prstGeom>
          <a:noFill/>
        </p:spPr>
        <p:txBody>
          <a:bodyPr wrap="square" rtlCol="0" anchor="t">
            <a:spAutoFit/>
          </a:bodyPr>
          <a:lstStyle/>
          <a:p>
            <a:r>
              <a:rPr lang="zh-CN" altLang="en-US" sz="2800">
                <a:ea typeface="华文中宋" panose="02010600040101010101" charset="-122"/>
              </a:rPr>
              <a:t>那次长距离爬山是对我们健康状况和耐力的考验。</a:t>
            </a:r>
            <a:endParaRPr lang="zh-CN" altLang="en-US" sz="2800">
              <a:ea typeface="华文中宋" panose="02010600040101010101" charset="-122"/>
            </a:endParaRPr>
          </a:p>
        </p:txBody>
      </p:sp>
      <p:cxnSp>
        <p:nvCxnSpPr>
          <p:cNvPr id="3145728" name="直接连接符 8"/>
          <p:cNvCxnSpPr/>
          <p:nvPr/>
        </p:nvCxnSpPr>
        <p:spPr>
          <a:xfrm flipV="1">
            <a:off x="311150" y="3220720"/>
            <a:ext cx="6708775" cy="4699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320675" y="6577965"/>
            <a:ext cx="10931525" cy="3683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95580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3" name="文本框 6"/>
          <p:cNvSpPr txBox="1"/>
          <p:nvPr/>
        </p:nvSpPr>
        <p:spPr>
          <a:xfrm>
            <a:off x="2528570" y="5591175"/>
            <a:ext cx="8854440" cy="521970"/>
          </a:xfrm>
          <a:prstGeom prst="rect">
            <a:avLst/>
          </a:prstGeom>
          <a:noFill/>
        </p:spPr>
        <p:txBody>
          <a:bodyPr wrap="square" rtlCol="0" anchor="t">
            <a:spAutoFit/>
          </a:bodyPr>
          <a:p>
            <a:r>
              <a:rPr lang="zh-CN" altLang="en-US" sz="2800">
                <a:ea typeface="华文中宋" panose="02010600040101010101" charset="-122"/>
              </a:rPr>
              <a:t>他交替进行有氧运动和重量训练，以提高他的耐力。</a:t>
            </a:r>
            <a:endParaRPr lang="zh-CN" altLang="en-US" sz="2800">
              <a:ea typeface="华文中宋" panose="02010600040101010101" charset="-122"/>
            </a:endParaRPr>
          </a:p>
        </p:txBody>
      </p:sp>
      <p:sp>
        <p:nvSpPr>
          <p:cNvPr id="2" name="文本框 1"/>
          <p:cNvSpPr txBox="1"/>
          <p:nvPr>
            <p:custDataLst>
              <p:tags r:id="rId1"/>
            </p:custDataLst>
          </p:nvPr>
        </p:nvSpPr>
        <p:spPr>
          <a:xfrm>
            <a:off x="269875" y="5568315"/>
            <a:ext cx="2035175"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48604"/>
                                        </p:tgtEl>
                                        <p:attrNameLst>
                                          <p:attrName>style.visibility</p:attrName>
                                        </p:attrNameLst>
                                      </p:cBhvr>
                                      <p:to>
                                        <p:strVal val="visible"/>
                                      </p:to>
                                    </p:set>
                                    <p:animEffect transition="in" filter="blinds(horizontal)">
                                      <p:cBhvr>
                                        <p:cTn id="7" dur="500"/>
                                        <p:tgtEl>
                                          <p:spTgt spid="104860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48608"/>
                                        </p:tgtEl>
                                        <p:attrNameLst>
                                          <p:attrName>style.visibility</p:attrName>
                                        </p:attrNameLst>
                                      </p:cBhvr>
                                      <p:to>
                                        <p:strVal val="visible"/>
                                      </p:to>
                                    </p:set>
                                    <p:animEffect transition="in" filter="blinds(horizontal)">
                                      <p:cBhvr>
                                        <p:cTn id="10" dur="500"/>
                                        <p:tgtEl>
                                          <p:spTgt spid="1048608"/>
                                        </p:tgtEl>
                                      </p:cBhvr>
                                    </p:animEffect>
                                  </p:childTnLst>
                                </p:cTn>
                              </p:par>
                              <p:par>
                                <p:cTn id="11" presetID="3" presetClass="entr" presetSubtype="10" fill="hold" nodeType="withEffect">
                                  <p:stCondLst>
                                    <p:cond delay="0"/>
                                  </p:stCondLst>
                                  <p:childTnLst>
                                    <p:set>
                                      <p:cBhvr>
                                        <p:cTn id="12" dur="1" fill="hold">
                                          <p:stCondLst>
                                            <p:cond delay="0"/>
                                          </p:stCondLst>
                                        </p:cTn>
                                        <p:tgtEl>
                                          <p:spTgt spid="3145728"/>
                                        </p:tgtEl>
                                        <p:attrNameLst>
                                          <p:attrName>style.visibility</p:attrName>
                                        </p:attrNameLst>
                                      </p:cBhvr>
                                      <p:to>
                                        <p:strVal val="visible"/>
                                      </p:to>
                                    </p:set>
                                    <p:animEffect transition="in" filter="blinds(horizontal)">
                                      <p:cBhvr>
                                        <p:cTn id="13" dur="500"/>
                                        <p:tgtEl>
                                          <p:spTgt spid="3145728"/>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048605"/>
                                        </p:tgtEl>
                                        <p:attrNameLst>
                                          <p:attrName>style.visibility</p:attrName>
                                        </p:attrNameLst>
                                      </p:cBhvr>
                                      <p:to>
                                        <p:strVal val="visible"/>
                                      </p:to>
                                    </p:set>
                                    <p:animEffect transition="in" filter="blinds(horizontal)">
                                      <p:cBhvr>
                                        <p:cTn id="18" dur="500"/>
                                        <p:tgtEl>
                                          <p:spTgt spid="104860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48602">
                                            <p:txEl>
                                              <p:pRg st="6" end="6"/>
                                            </p:txEl>
                                          </p:spTgt>
                                        </p:tgtEl>
                                        <p:attrNameLst>
                                          <p:attrName>style.visibility</p:attrName>
                                        </p:attrNameLst>
                                      </p:cBhvr>
                                      <p:to>
                                        <p:strVal val="visible"/>
                                      </p:to>
                                    </p:set>
                                    <p:animEffect transition="in" filter="wipe(down)">
                                      <p:cBhvr>
                                        <p:cTn id="23" dur="500"/>
                                        <p:tgtEl>
                                          <p:spTgt spid="1048602">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linds(horizontal)">
                                      <p:cBhvr>
                                        <p:cTn id="28" dur="500"/>
                                        <p:tgtEl>
                                          <p:spTgt spid="2"/>
                                        </p:tgtEl>
                                      </p:cBhvr>
                                    </p:animEffect>
                                  </p:childTnLst>
                                </p:cTn>
                              </p:par>
                              <p:par>
                                <p:cTn id="29" presetID="22" presetClass="entr" presetSubtype="4" fill="hold" nodeType="withEffect">
                                  <p:stCondLst>
                                    <p:cond delay="0"/>
                                  </p:stCondLst>
                                  <p:childTnLst>
                                    <p:set>
                                      <p:cBhvr>
                                        <p:cTn id="30" dur="1" fill="hold">
                                          <p:stCondLst>
                                            <p:cond delay="0"/>
                                          </p:stCondLst>
                                        </p:cTn>
                                        <p:tgtEl>
                                          <p:spTgt spid="3145729"/>
                                        </p:tgtEl>
                                        <p:attrNameLst>
                                          <p:attrName>style.visibility</p:attrName>
                                        </p:attrNameLst>
                                      </p:cBhvr>
                                      <p:to>
                                        <p:strVal val="visible"/>
                                      </p:to>
                                    </p:set>
                                    <p:animEffect transition="in" filter="wipe(down)">
                                      <p:cBhvr>
                                        <p:cTn id="31" dur="500"/>
                                        <p:tgtEl>
                                          <p:spTgt spid="3145729"/>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linds(horizontal)">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048607"/>
                                        </p:tgtEl>
                                        <p:attrNameLst>
                                          <p:attrName>style.visibility</p:attrName>
                                        </p:attrNameLst>
                                      </p:cBhvr>
                                      <p:to>
                                        <p:strVal val="visible"/>
                                      </p:to>
                                    </p:set>
                                    <p:animEffect transition="in" filter="blinds(horizontal)">
                                      <p:cBhvr>
                                        <p:cTn id="39"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7" grpId="0"/>
      <p:bldP spid="1048607" grpId="1"/>
      <p:bldP spid="1048608" grpId="0"/>
      <p:bldP spid="3" grpId="0"/>
      <p:bldP spid="2"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custDataLst>
              <p:tags r:id="rId1"/>
            </p:custDataLst>
          </p:nvPr>
        </p:nvSpPr>
        <p:spPr>
          <a:xfrm>
            <a:off x="245745" y="960755"/>
            <a:ext cx="11597640" cy="301244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custDataLst>
              <p:tags r:id="rId2"/>
            </p:custDataLst>
          </p:nvPr>
        </p:nvSpPr>
        <p:spPr>
          <a:xfrm>
            <a:off x="435610" y="1035685"/>
            <a:ext cx="11558270" cy="1739900"/>
          </a:xfrm>
          <a:prstGeom prst="rect">
            <a:avLst/>
          </a:prstGeom>
          <a:noFill/>
        </p:spPr>
        <p:txBody>
          <a:bodyPr wrap="square">
            <a:noAutofit/>
          </a:bodyPr>
          <a:lstStyle/>
          <a:p>
            <a:pPr algn="l"/>
            <a:r>
              <a:rPr lang="en-US" altLang="zh-CN" sz="2600">
                <a:latin typeface="Times New Roman" panose="02020603050405020304" charset="0"/>
                <a:cs typeface="Times New Roman" panose="02020603050405020304" charset="0"/>
                <a:sym typeface="+mn-ea"/>
              </a:rPr>
              <a:t>Running is a great cardio activity to build strength, stamina and endurance. It can help you achieve or maintain a healthy weight, and it can boost your heart health. It’s also linked to improved mental well-being, and can be beneficial to those with depression or anxiety.</a:t>
            </a:r>
            <a:endParaRPr lang="en-US" altLang="zh-CN" sz="2600">
              <a:latin typeface="Times New Roman" panose="02020603050405020304" charset="0"/>
              <a:cs typeface="Times New Roman" panose="02020603050405020304" charset="0"/>
              <a:sym typeface="+mn-ea"/>
            </a:endParaRPr>
          </a:p>
        </p:txBody>
      </p:sp>
      <p:sp>
        <p:nvSpPr>
          <p:cNvPr id="10" name="文本框 9"/>
          <p:cNvSpPr txBox="1"/>
          <p:nvPr>
            <p:custDataLst>
              <p:tags r:id="rId3"/>
            </p:custDataLst>
          </p:nvPr>
        </p:nvSpPr>
        <p:spPr>
          <a:xfrm>
            <a:off x="435610" y="2708275"/>
            <a:ext cx="11289665" cy="1198880"/>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跑步是一项很好的有氧运动，可以增强力量、耐力和耐力。它可以帮助你达到或保持健康的体重，还可以促进你的心脏健康。它还与改善心理健康有关，对那些患有抑郁症或焦虑症的人有益。</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5" name="圆角矩形 4"/>
          <p:cNvSpPr/>
          <p:nvPr>
            <p:custDataLst>
              <p:tags r:id="rId4"/>
            </p:custDataLst>
          </p:nvPr>
        </p:nvSpPr>
        <p:spPr>
          <a:xfrm>
            <a:off x="245745" y="4273550"/>
            <a:ext cx="11588115" cy="224218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custDataLst>
              <p:tags r:id="rId5"/>
            </p:custDataLst>
          </p:nvPr>
        </p:nvSpPr>
        <p:spPr>
          <a:xfrm>
            <a:off x="342900" y="4274185"/>
            <a:ext cx="11291570" cy="129159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Whatever your personal reasons, it’s a good idea to set yourself some goals to achieve along the way.Track your progress using a running app or writing in a notepad. This will enable you to look back over how far you have come.</a:t>
            </a:r>
            <a:endParaRPr sz="2600">
              <a:latin typeface="Times New Roman" panose="02020603050405020304" charset="0"/>
              <a:cs typeface="Times New Roman" panose="02020603050405020304" charset="0"/>
              <a:sym typeface="+mn-ea"/>
            </a:endParaRPr>
          </a:p>
        </p:txBody>
      </p:sp>
      <p:sp>
        <p:nvSpPr>
          <p:cNvPr id="14" name="文本框 13"/>
          <p:cNvSpPr txBox="1"/>
          <p:nvPr>
            <p:custDataLst>
              <p:tags r:id="rId6"/>
            </p:custDataLst>
          </p:nvPr>
        </p:nvSpPr>
        <p:spPr>
          <a:xfrm>
            <a:off x="435610" y="5532755"/>
            <a:ext cx="11356975"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无论你的个人原因是什么，给自己设定一些目标来实现都是一个好主意。使用跑步应用程序或在记事本上记录你的进步。这将使你</a:t>
            </a:r>
            <a:r>
              <a:rPr lang="zh-CN" sz="2400">
                <a:latin typeface="Times New Roman" panose="02020603050405020304" charset="0"/>
                <a:ea typeface="华文中宋" panose="02010600040101010101" charset="-122"/>
                <a:cs typeface="Times New Roman" panose="02020603050405020304" charset="0"/>
              </a:rPr>
              <a:t>可以</a:t>
            </a:r>
            <a:r>
              <a:rPr sz="2400">
                <a:latin typeface="Times New Roman" panose="02020603050405020304" charset="0"/>
                <a:ea typeface="华文中宋" panose="02010600040101010101" charset="-122"/>
                <a:cs typeface="Times New Roman" panose="02020603050405020304" charset="0"/>
              </a:rPr>
              <a:t>回顾已经走了多远。</a:t>
            </a:r>
            <a:endParaRPr sz="2400">
              <a:latin typeface="Times New Roman" panose="02020603050405020304" charset="0"/>
              <a:ea typeface="华文中宋" panose="02010600040101010101" charset="-122"/>
              <a:cs typeface="Times New Roman" panose="02020603050405020304" charset="0"/>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rcRect t="1304" b="13859"/>
          <a:stretch>
            <a:fillRect/>
          </a:stretch>
        </p:blipFill>
        <p:spPr>
          <a:xfrm>
            <a:off x="2614613" y="1100455"/>
            <a:ext cx="6962775" cy="5535295"/>
          </a:xfrm>
          <a:prstGeom prst="rect">
            <a:avLst/>
          </a:prstGeom>
        </p:spPr>
      </p:pic>
      <p:sp>
        <p:nvSpPr>
          <p:cNvPr id="6" name="文本框 5"/>
          <p:cNvSpPr txBox="1"/>
          <p:nvPr>
            <p:custDataLst>
              <p:tags r:id="rId2"/>
            </p:custDataLst>
          </p:nvPr>
        </p:nvSpPr>
        <p:spPr>
          <a:xfrm>
            <a:off x="322580" y="148590"/>
            <a:ext cx="11633200" cy="1014730"/>
          </a:xfrm>
          <a:prstGeom prst="rect">
            <a:avLst/>
          </a:prstGeom>
          <a:noFill/>
        </p:spPr>
        <p:txBody>
          <a:bodyPr wrap="square" rtlCol="0" anchor="t">
            <a:spAutoFit/>
          </a:bodyPr>
          <a:p>
            <a:pPr algn="ctr">
              <a:buClrTx/>
              <a:buSzTx/>
              <a:buFontTx/>
            </a:pPr>
            <a:r>
              <a:rPr lang="en-US" altLang="zh-CN" sz="3200" b="1">
                <a:sym typeface="+mn-ea"/>
              </a:rPr>
              <a:t>3. Blowin’ in the wind  </a:t>
            </a:r>
            <a:endParaRPr lang="en-US" altLang="zh-CN" sz="3200" b="1">
              <a:sym typeface="+mn-ea"/>
            </a:endParaRPr>
          </a:p>
          <a:p>
            <a:pPr algn="ctr">
              <a:buClrTx/>
              <a:buSzTx/>
              <a:buFontTx/>
            </a:pPr>
            <a:r>
              <a:rPr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在风中飘荡</a:t>
            </a:r>
            <a:endParaRPr sz="2800" b="1" kern="0">
              <a:solidFill>
                <a:srgbClr val="ED7D31"/>
              </a:solidFill>
              <a:latin typeface="微软雅黑" panose="020B0503020204020204" charset="-122"/>
              <a:ea typeface="微软雅黑" panose="020B0503020204020204" charset="-122"/>
              <a:cs typeface="Arial" panose="020B0604020202020204" pitchFamily="34" charset="0"/>
              <a:sym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21285" y="812800"/>
            <a:ext cx="11919585" cy="5692775"/>
          </a:xfrm>
          <a:prstGeom prst="rect">
            <a:avLst/>
          </a:prstGeom>
          <a:noFill/>
        </p:spPr>
        <p:txBody>
          <a:bodyPr wrap="square" rtlCol="0" anchor="t">
            <a:spAutoFit/>
          </a:bodyPr>
          <a:p>
            <a:r>
              <a:rPr lang="en-US" altLang="zh-CN" sz="2800">
                <a:latin typeface="Times New Roman" panose="02020603050405020304" charset="0"/>
                <a:cs typeface="Times New Roman" panose="02020603050405020304" charset="0"/>
              </a:rPr>
              <a:t>   </a:t>
            </a:r>
            <a:r>
              <a:rPr lang="zh-CN" altLang="en-US" sz="2800">
                <a:solidFill>
                  <a:srgbClr val="0000FF"/>
                </a:solidFill>
                <a:latin typeface="Times New Roman" panose="02020603050405020304" charset="0"/>
                <a:cs typeface="Times New Roman" panose="02020603050405020304" charset="0"/>
              </a:rPr>
              <a:t>Photogenic </a:t>
            </a:r>
            <a:r>
              <a:rPr lang="en-US" altLang="zh-CN" sz="2800">
                <a:solidFill>
                  <a:schemeClr val="tx1"/>
                </a:solidFill>
                <a:latin typeface="Times New Roman" panose="02020603050405020304" charset="0"/>
                <a:cs typeface="Times New Roman" panose="02020603050405020304" charset="0"/>
              </a:rPr>
              <a:t>______ (drift)</a:t>
            </a:r>
            <a:r>
              <a:rPr lang="en-US" altLang="zh-CN" sz="2800">
                <a:solidFill>
                  <a:srgbClr val="0000FF"/>
                </a:solidFill>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of billowing white seedheads are a classic feature of peaty uplands in summer. They look </a:t>
            </a:r>
            <a:r>
              <a:rPr lang="en-US" altLang="zh-CN" sz="2800">
                <a:latin typeface="Times New Roman" panose="02020603050405020304" charset="0"/>
                <a:cs typeface="Times New Roman" panose="02020603050405020304" charset="0"/>
              </a:rPr>
              <a:t>_________ (especial) </a:t>
            </a:r>
            <a:r>
              <a:rPr lang="zh-CN" altLang="en-US" sz="2800">
                <a:latin typeface="Times New Roman" panose="02020603050405020304" charset="0"/>
                <a:cs typeface="Times New Roman" panose="02020603050405020304" charset="0"/>
              </a:rPr>
              <a:t>dreamy backlit with the golden light of dawn or evening. These fluffy heads belong to cottongrass, </a:t>
            </a:r>
            <a:r>
              <a:rPr lang="en-US" altLang="zh-CN" sz="2800">
                <a:latin typeface="Times New Roman" panose="02020603050405020304" charset="0"/>
                <a:cs typeface="Times New Roman" panose="02020603050405020304" charset="0"/>
              </a:rPr>
              <a:t>______ </a:t>
            </a:r>
            <a:r>
              <a:rPr lang="zh-CN" altLang="en-US" sz="2800">
                <a:latin typeface="Times New Roman" panose="02020603050405020304" charset="0"/>
                <a:cs typeface="Times New Roman" panose="02020603050405020304" charset="0"/>
              </a:rPr>
              <a:t>is neither a grass </a:t>
            </a:r>
            <a:r>
              <a:rPr lang="en-US" altLang="zh-CN" sz="2800">
                <a:latin typeface="Times New Roman" panose="02020603050405020304" charset="0"/>
                <a:cs typeface="Times New Roman" panose="02020603050405020304" charset="0"/>
              </a:rPr>
              <a:t>____ </a:t>
            </a:r>
            <a:r>
              <a:rPr lang="zh-CN" altLang="en-US" sz="2800">
                <a:latin typeface="Times New Roman" panose="02020603050405020304" charset="0"/>
                <a:cs typeface="Times New Roman" panose="02020603050405020304" charset="0"/>
              </a:rPr>
              <a:t>related to cotton. In fact, it</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s a sedge, and spends most of the year </a:t>
            </a:r>
            <a:r>
              <a:rPr lang="en-US" altLang="zh-CN" sz="2800">
                <a:latin typeface="Times New Roman" panose="02020603050405020304" charset="0"/>
                <a:cs typeface="Times New Roman" panose="02020603050405020304" charset="0"/>
              </a:rPr>
              <a:t>_________ (blend) </a:t>
            </a:r>
            <a:r>
              <a:rPr lang="zh-CN" altLang="en-US" sz="2800">
                <a:latin typeface="Times New Roman" panose="02020603050405020304" charset="0"/>
                <a:cs typeface="Times New Roman" panose="02020603050405020304" charset="0"/>
              </a:rPr>
              <a:t>in with </a:t>
            </a:r>
            <a:r>
              <a:rPr lang="zh-CN" altLang="en-US" sz="2800">
                <a:solidFill>
                  <a:srgbClr val="0000FF"/>
                </a:solidFill>
                <a:latin typeface="Times New Roman" panose="02020603050405020304" charset="0"/>
                <a:cs typeface="Times New Roman" panose="02020603050405020304" charset="0"/>
              </a:rPr>
              <a:t>myriad </a:t>
            </a:r>
            <a:r>
              <a:rPr lang="zh-CN" altLang="en-US" sz="2800">
                <a:latin typeface="Times New Roman" panose="02020603050405020304" charset="0"/>
                <a:cs typeface="Times New Roman" panose="02020603050405020304" charset="0"/>
              </a:rPr>
              <a:t>other green bog plants. </a:t>
            </a:r>
            <a:r>
              <a:rPr lang="en-US" altLang="zh-CN" sz="2800">
                <a:latin typeface="Times New Roman" panose="02020603050405020304" charset="0"/>
                <a:cs typeface="Times New Roman" panose="02020603050405020304" charset="0"/>
              </a:rPr>
              <a:t>_____ </a:t>
            </a:r>
            <a:r>
              <a:rPr lang="zh-CN" altLang="en-US" sz="2800">
                <a:latin typeface="Times New Roman" panose="02020603050405020304" charset="0"/>
                <a:cs typeface="Times New Roman" panose="02020603050405020304" charset="0"/>
              </a:rPr>
              <a:t>from June, as the seedheads dry out, they are transformed into </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the snow-white bloom of summer</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 in the </a:t>
            </a:r>
            <a:r>
              <a:rPr lang="en-US" altLang="zh-CN" sz="2800">
                <a:latin typeface="Times New Roman" panose="02020603050405020304" charset="0"/>
                <a:cs typeface="Times New Roman" panose="02020603050405020304" charset="0"/>
              </a:rPr>
              <a:t>___________ (memory) </a:t>
            </a:r>
            <a:r>
              <a:rPr lang="zh-CN" altLang="en-US" sz="2800">
                <a:latin typeface="Times New Roman" panose="02020603050405020304" charset="0"/>
                <a:cs typeface="Times New Roman" panose="02020603050405020304" charset="0"/>
              </a:rPr>
              <a:t>phrase of well-known conservationist RoyDennis.</a:t>
            </a:r>
            <a:endParaRPr lang="zh-CN" altLang="en-US"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In his excellent book </a:t>
            </a:r>
            <a:r>
              <a:rPr lang="zh-CN" altLang="en-US" sz="2800" i="1">
                <a:latin typeface="Times New Roman" panose="02020603050405020304" charset="0"/>
                <a:cs typeface="Times New Roman" panose="02020603050405020304" charset="0"/>
              </a:rPr>
              <a:t>Cottongrass Summer</a:t>
            </a:r>
            <a:r>
              <a:rPr lang="zh-CN" altLang="en-US" sz="2800">
                <a:latin typeface="Times New Roman" panose="02020603050405020304" charset="0"/>
                <a:cs typeface="Times New Roman" panose="02020603050405020304" charset="0"/>
              </a:rPr>
              <a:t>,</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Dennis goes on </a:t>
            </a:r>
            <a:r>
              <a:rPr lang="zh-CN" altLang="en-US" sz="2800">
                <a:solidFill>
                  <a:schemeClr val="tx1"/>
                </a:solidFill>
                <a:latin typeface="Times New Roman" panose="02020603050405020304" charset="0"/>
                <a:cs typeface="Times New Roman" panose="02020603050405020304" charset="0"/>
              </a:rPr>
              <a:t>to explain</a:t>
            </a:r>
            <a:r>
              <a:rPr lang="zh-CN" altLang="en-US" sz="2800">
                <a:latin typeface="Times New Roman" panose="02020603050405020304" charset="0"/>
                <a:cs typeface="Times New Roman" panose="02020603050405020304" charset="0"/>
              </a:rPr>
              <a:t> the </a:t>
            </a:r>
            <a:r>
              <a:rPr lang="en-US" altLang="zh-CN" sz="2800">
                <a:latin typeface="Times New Roman" panose="02020603050405020304" charset="0"/>
                <a:cs typeface="Times New Roman" panose="02020603050405020304" charset="0"/>
              </a:rPr>
              <a:t>__________ (important) </a:t>
            </a:r>
            <a:r>
              <a:rPr lang="zh-CN" altLang="en-US" sz="2800">
                <a:latin typeface="Times New Roman" panose="02020603050405020304" charset="0"/>
                <a:cs typeface="Times New Roman" panose="02020603050405020304" charset="0"/>
              </a:rPr>
              <a:t>of this plant as a food in spring for species such as black grouse and red deer. In the past, it </a:t>
            </a:r>
            <a:r>
              <a:rPr lang="en-US" altLang="zh-CN" sz="2800">
                <a:latin typeface="Times New Roman" panose="02020603050405020304" charset="0"/>
                <a:cs typeface="Times New Roman" panose="02020603050405020304" charset="0"/>
              </a:rPr>
              <a:t>____ (be) </a:t>
            </a:r>
            <a:r>
              <a:rPr lang="zh-CN" altLang="en-US" sz="2800">
                <a:latin typeface="Times New Roman" panose="02020603050405020304" charset="0"/>
                <a:cs typeface="Times New Roman" panose="02020603050405020304" charset="0"/>
              </a:rPr>
              <a:t>important to people,</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too. During the hardships of the First World War, the soft seedheads were, like sphagnum moss, used </a:t>
            </a:r>
            <a:r>
              <a:rPr lang="en-US" altLang="zh-CN" sz="2800">
                <a:latin typeface="Times New Roman" panose="02020603050405020304" charset="0"/>
                <a:cs typeface="Times New Roman" panose="02020603050405020304" charset="0"/>
              </a:rPr>
              <a:t>_______ (dress)</a:t>
            </a:r>
            <a:r>
              <a:rPr lang="zh-CN" altLang="en-US" sz="2800">
                <a:latin typeface="Times New Roman" panose="02020603050405020304" charset="0"/>
                <a:cs typeface="Times New Roman" panose="02020603050405020304" charset="0"/>
              </a:rPr>
              <a:t> wounds. </a:t>
            </a:r>
            <a:endParaRPr lang="zh-CN" altLang="en-US" sz="2800">
              <a:latin typeface="Times New Roman" panose="02020603050405020304" charset="0"/>
              <a:cs typeface="Times New Roman" panose="02020603050405020304" charset="0"/>
            </a:endParaRPr>
          </a:p>
        </p:txBody>
      </p:sp>
      <p:sp>
        <p:nvSpPr>
          <p:cNvPr id="10" name="文本框 16"/>
          <p:cNvSpPr txBox="1"/>
          <p:nvPr>
            <p:custDataLst>
              <p:tags r:id="rId1"/>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4" name="文本框 13"/>
          <p:cNvSpPr txBox="1"/>
          <p:nvPr>
            <p:custDataLst>
              <p:tags r:id="rId2"/>
            </p:custDataLst>
          </p:nvPr>
        </p:nvSpPr>
        <p:spPr>
          <a:xfrm>
            <a:off x="2466340" y="0"/>
            <a:ext cx="7781925" cy="445135"/>
          </a:xfrm>
          <a:prstGeom prst="rect">
            <a:avLst/>
          </a:prstGeom>
          <a:noFill/>
        </p:spPr>
        <p:txBody>
          <a:bodyPr wrap="square" rtlCol="0" anchor="t">
            <a:spAutoFit/>
          </a:bodyPr>
          <a:p>
            <a:pPr algn="l">
              <a:buClrTx/>
              <a:buSzTx/>
              <a:buFontTx/>
            </a:pPr>
            <a:r>
              <a:rPr sz="2300" b="1" i="1">
                <a:solidFill>
                  <a:srgbClr val="ED7D31"/>
                </a:solidFill>
                <a:latin typeface="微软雅黑" panose="020B0503020204020204" charset="-122"/>
                <a:ea typeface="微软雅黑" panose="020B0503020204020204" charset="-122"/>
                <a:cs typeface="微软雅黑" panose="020B0503020204020204" charset="-122"/>
                <a:sym typeface="+mn-ea"/>
              </a:rPr>
              <a:t>BBC Wildlife</a:t>
            </a:r>
            <a:r>
              <a:rPr sz="2300" b="1">
                <a:solidFill>
                  <a:srgbClr val="ED7D31"/>
                </a:solidFill>
                <a:latin typeface="微软雅黑" panose="020B0503020204020204" charset="-122"/>
                <a:ea typeface="微软雅黑" panose="020B0503020204020204" charset="-122"/>
                <a:cs typeface="微软雅黑" panose="020B0503020204020204" charset="-122"/>
                <a:sym typeface="+mn-ea"/>
              </a:rPr>
              <a:t> (June 2024 P14)</a:t>
            </a:r>
            <a:endParaRPr sz="23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nvSpPr>
        <p:spPr>
          <a:xfrm>
            <a:off x="2249170" y="782955"/>
            <a:ext cx="965200" cy="521970"/>
          </a:xfrm>
          <a:prstGeom prst="rect">
            <a:avLst/>
          </a:prstGeom>
          <a:noFill/>
        </p:spPr>
        <p:txBody>
          <a:bodyPr wrap="square" rtlCol="0" anchor="t">
            <a:spAutoFit/>
          </a:bodyPr>
          <a:p>
            <a:r>
              <a:rPr lang="zh-CN" altLang="en-US" sz="2800">
                <a:solidFill>
                  <a:srgbClr val="FF0000"/>
                </a:solidFill>
                <a:latin typeface="Times New Roman" panose="02020603050405020304" charset="0"/>
                <a:cs typeface="Times New Roman" panose="02020603050405020304" charset="0"/>
                <a:sym typeface="+mn-ea"/>
              </a:rPr>
              <a:t>drifts </a:t>
            </a:r>
            <a:endParaRPr lang="zh-CN" altLang="en-US" sz="28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5411470" y="1179830"/>
            <a:ext cx="1702435" cy="521970"/>
          </a:xfrm>
          <a:prstGeom prst="rect">
            <a:avLst/>
          </a:prstGeom>
          <a:noFill/>
        </p:spPr>
        <p:txBody>
          <a:bodyPr wrap="square" rtlCol="0" anchor="t">
            <a:spAutoFit/>
          </a:bodyPr>
          <a:p>
            <a:r>
              <a:rPr lang="zh-CN" altLang="en-US" sz="2800">
                <a:solidFill>
                  <a:srgbClr val="FF0000"/>
                </a:solidFill>
                <a:latin typeface="Times New Roman" panose="02020603050405020304" charset="0"/>
                <a:cs typeface="Times New Roman" panose="02020603050405020304" charset="0"/>
                <a:sym typeface="+mn-ea"/>
              </a:rPr>
              <a:t>especially </a:t>
            </a:r>
            <a:endParaRPr lang="zh-CN" altLang="en-US" sz="28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240030" y="2089150"/>
            <a:ext cx="1066165" cy="521970"/>
          </a:xfrm>
          <a:prstGeom prst="rect">
            <a:avLst/>
          </a:prstGeom>
          <a:noFill/>
        </p:spPr>
        <p:txBody>
          <a:bodyPr wrap="square" rtlCol="0" anchor="t">
            <a:spAutoFit/>
          </a:bodyPr>
          <a:p>
            <a:r>
              <a:rPr lang="zh-CN" altLang="en-US" sz="2800">
                <a:solidFill>
                  <a:srgbClr val="FF0000"/>
                </a:solidFill>
                <a:latin typeface="Times New Roman" panose="02020603050405020304" charset="0"/>
                <a:cs typeface="Times New Roman" panose="02020603050405020304" charset="0"/>
                <a:sym typeface="+mn-ea"/>
              </a:rPr>
              <a:t>which </a:t>
            </a:r>
            <a:endParaRPr lang="zh-CN" altLang="en-US" sz="28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3815715" y="2084705"/>
            <a:ext cx="854710" cy="521970"/>
          </a:xfrm>
          <a:prstGeom prst="rect">
            <a:avLst/>
          </a:prstGeom>
          <a:noFill/>
        </p:spPr>
        <p:txBody>
          <a:bodyPr wrap="square" rtlCol="0" anchor="t">
            <a:spAutoFit/>
          </a:bodyPr>
          <a:p>
            <a:r>
              <a:rPr lang="zh-CN" altLang="en-US" sz="2800">
                <a:solidFill>
                  <a:srgbClr val="FF0000"/>
                </a:solidFill>
                <a:latin typeface="Times New Roman" panose="02020603050405020304" charset="0"/>
                <a:cs typeface="Times New Roman" panose="02020603050405020304" charset="0"/>
                <a:sym typeface="+mn-ea"/>
              </a:rPr>
              <a:t>nor </a:t>
            </a:r>
            <a:endParaRPr lang="zh-CN" altLang="en-US" sz="28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2673985" y="2533650"/>
            <a:ext cx="1722120" cy="521970"/>
          </a:xfrm>
          <a:prstGeom prst="rect">
            <a:avLst/>
          </a:prstGeom>
          <a:noFill/>
        </p:spPr>
        <p:txBody>
          <a:bodyPr wrap="square" rtlCol="0" anchor="t">
            <a:spAutoFit/>
          </a:bodyPr>
          <a:p>
            <a:r>
              <a:rPr lang="en-US" altLang="zh-CN" sz="2800">
                <a:solidFill>
                  <a:srgbClr val="FF0000"/>
                </a:solidFill>
                <a:latin typeface="Times New Roman" panose="02020603050405020304" charset="0"/>
                <a:cs typeface="Times New Roman" panose="02020603050405020304" charset="0"/>
                <a:sym typeface="+mn-ea"/>
              </a:rPr>
              <a:t>blending</a:t>
            </a:r>
            <a:endParaRPr lang="en-US" altLang="zh-CN" sz="28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11007725" y="2501900"/>
            <a:ext cx="767080" cy="521970"/>
          </a:xfrm>
          <a:prstGeom prst="rect">
            <a:avLst/>
          </a:prstGeom>
          <a:noFill/>
        </p:spPr>
        <p:txBody>
          <a:bodyPr wrap="square" rtlCol="0" anchor="t">
            <a:spAutoFit/>
          </a:bodyPr>
          <a:p>
            <a:r>
              <a:rPr lang="en-US" altLang="zh-CN" sz="2800">
                <a:solidFill>
                  <a:srgbClr val="FF0000"/>
                </a:solidFill>
                <a:latin typeface="Times New Roman" panose="02020603050405020304" charset="0"/>
                <a:cs typeface="Times New Roman" panose="02020603050405020304" charset="0"/>
                <a:sym typeface="+mn-ea"/>
              </a:rPr>
              <a:t>But</a:t>
            </a:r>
            <a:endParaRPr lang="en-US" altLang="zh-CN" sz="28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4061460" y="3378835"/>
            <a:ext cx="1924685" cy="521970"/>
          </a:xfrm>
          <a:prstGeom prst="rect">
            <a:avLst/>
          </a:prstGeom>
          <a:noFill/>
        </p:spPr>
        <p:txBody>
          <a:bodyPr wrap="square" rtlCol="0" anchor="t">
            <a:spAutoFit/>
          </a:bodyPr>
          <a:p>
            <a:r>
              <a:rPr lang="zh-CN" altLang="en-US" sz="2800">
                <a:solidFill>
                  <a:srgbClr val="FF0000"/>
                </a:solidFill>
                <a:latin typeface="Times New Roman" panose="02020603050405020304" charset="0"/>
                <a:cs typeface="Times New Roman" panose="02020603050405020304" charset="0"/>
                <a:sym typeface="+mn-ea"/>
              </a:rPr>
              <a:t>memorable </a:t>
            </a:r>
            <a:endParaRPr lang="zh-CN" altLang="en-US" sz="280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240030" y="4612005"/>
            <a:ext cx="1884045" cy="521970"/>
          </a:xfrm>
          <a:prstGeom prst="rect">
            <a:avLst/>
          </a:prstGeom>
          <a:noFill/>
        </p:spPr>
        <p:txBody>
          <a:bodyPr wrap="square" rtlCol="0" anchor="t">
            <a:spAutoFit/>
          </a:bodyPr>
          <a:p>
            <a:r>
              <a:rPr lang="zh-CN" altLang="en-US" sz="2800">
                <a:solidFill>
                  <a:srgbClr val="FF0000"/>
                </a:solidFill>
                <a:latin typeface="Times New Roman" panose="02020603050405020304" charset="0"/>
                <a:cs typeface="Times New Roman" panose="02020603050405020304" charset="0"/>
                <a:sym typeface="+mn-ea"/>
              </a:rPr>
              <a:t>importance </a:t>
            </a:r>
            <a:endParaRPr lang="zh-CN" altLang="en-US" sz="28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5043170" y="5065395"/>
            <a:ext cx="767080" cy="521970"/>
          </a:xfrm>
          <a:prstGeom prst="rect">
            <a:avLst/>
          </a:prstGeom>
          <a:noFill/>
        </p:spPr>
        <p:txBody>
          <a:bodyPr wrap="square" rtlCol="0" anchor="t">
            <a:spAutoFit/>
          </a:bodyPr>
          <a:p>
            <a:r>
              <a:rPr lang="zh-CN" altLang="en-US" sz="2800">
                <a:solidFill>
                  <a:srgbClr val="FF0000"/>
                </a:solidFill>
                <a:latin typeface="Times New Roman" panose="02020603050405020304" charset="0"/>
                <a:cs typeface="Times New Roman" panose="02020603050405020304" charset="0"/>
                <a:sym typeface="+mn-ea"/>
              </a:rPr>
              <a:t>was </a:t>
            </a:r>
            <a:endParaRPr lang="zh-CN" altLang="en-US" sz="2800">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958215" y="5917565"/>
            <a:ext cx="1423035" cy="521970"/>
          </a:xfrm>
          <a:prstGeom prst="rect">
            <a:avLst/>
          </a:prstGeom>
          <a:noFill/>
        </p:spPr>
        <p:txBody>
          <a:bodyPr wrap="square" rtlCol="0" anchor="t">
            <a:spAutoFit/>
          </a:bodyPr>
          <a:p>
            <a:r>
              <a:rPr lang="zh-CN" altLang="en-US" sz="2800">
                <a:solidFill>
                  <a:srgbClr val="FF0000"/>
                </a:solidFill>
                <a:latin typeface="Times New Roman" panose="02020603050405020304" charset="0"/>
                <a:cs typeface="Times New Roman" panose="02020603050405020304" charset="0"/>
                <a:sym typeface="+mn-ea"/>
              </a:rPr>
              <a:t>to dress</a:t>
            </a:r>
            <a:endParaRPr lang="zh-CN" altLang="en-US" sz="28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linds(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linds(horizont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linds(horizontal)">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1" grpId="0"/>
      <p:bldP spid="12" grpId="0"/>
      <p:bldP spid="13" grpId="0"/>
      <p:bldP spid="15" grpId="0"/>
      <p:bldP spid="16" grpId="0"/>
      <p:bldP spid="5" grpId="1"/>
      <p:bldP spid="6" grpId="1"/>
      <p:bldP spid="7" grpId="1"/>
      <p:bldP spid="8" grpId="1"/>
      <p:bldP spid="9" grpId="1"/>
      <p:bldP spid="11" grpId="1"/>
      <p:bldP spid="12" grpId="1"/>
      <p:bldP spid="13" grpId="1"/>
      <p:bldP spid="15" grpId="1"/>
      <p:bldP spid="16"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760730"/>
            <a:ext cx="11904980" cy="451358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ea typeface="华文中宋" panose="02010600040101010101" charset="-122"/>
                <a:cs typeface="Times New Roman" panose="02020603050405020304" charset="0"/>
                <a:sym typeface="+mn-ea"/>
              </a:rPr>
              <a:t>p</a:t>
            </a:r>
            <a:r>
              <a:rPr lang="zh-CN" altLang="en-US" sz="2800">
                <a:solidFill>
                  <a:srgbClr val="0000FF"/>
                </a:solidFill>
                <a:latin typeface="Times New Roman" panose="02020603050405020304" charset="0"/>
                <a:cs typeface="Times New Roman" panose="02020603050405020304" charset="0"/>
                <a:sym typeface="+mn-ea"/>
              </a:rPr>
              <a:t>hotogenic</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looking attractive in photographs上镜的；上相的</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Disease and death in old movies were relatively photogenic.                                   老电影中的疾病和死亡相对上镜。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sz="2800">
                <a:solidFill>
                  <a:srgbClr val="0000FF"/>
                </a:solidFill>
                <a:latin typeface="Times New Roman" panose="02020603050405020304" charset="0"/>
                <a:cs typeface="Times New Roman" panose="02020603050405020304" charset="0"/>
                <a:sym typeface="+mn-ea"/>
              </a:rPr>
              <a:t>myriad</a:t>
            </a:r>
            <a:r>
              <a:rPr lang="en-US" altLang="zh-CN" sz="2800"/>
              <a:t>: </a:t>
            </a:r>
            <a:r>
              <a:rPr sz="2800">
                <a:latin typeface="Times New Roman" panose="02020603050405020304" charset="0"/>
                <a:ea typeface="华文中宋" panose="02010600040101010101" charset="-122"/>
                <a:cs typeface="Times New Roman" panose="02020603050405020304" charset="0"/>
              </a:rPr>
              <a:t> an extremely large number of sth</a:t>
            </a:r>
            <a:r>
              <a:rPr lang="en-US"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无数；大量</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Designs are available in a myriad of colours.</a:t>
            </a:r>
            <a:r>
              <a:rPr lang="en-US"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各种色彩的款式应有尽有。</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185420" y="2228215"/>
            <a:ext cx="195707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1048605" name="文本框 2"/>
          <p:cNvSpPr txBox="1"/>
          <p:nvPr/>
        </p:nvSpPr>
        <p:spPr>
          <a:xfrm>
            <a:off x="259715" y="2731135"/>
            <a:ext cx="465264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I’m not very photogenic.</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69240" y="5769610"/>
            <a:ext cx="8734425"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They face a myriad of problems bringing up children.</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95855" y="2211705"/>
            <a:ext cx="7722870" cy="521970"/>
          </a:xfrm>
          <a:prstGeom prst="rect">
            <a:avLst/>
          </a:prstGeom>
          <a:noFill/>
        </p:spPr>
        <p:txBody>
          <a:bodyPr wrap="square" rtlCol="0" anchor="t">
            <a:spAutoFit/>
          </a:bodyPr>
          <a:lstStyle/>
          <a:p>
            <a:r>
              <a:rPr lang="zh-CN" altLang="en-US" sz="2800">
                <a:ea typeface="华文中宋" panose="02010600040101010101" charset="-122"/>
              </a:rPr>
              <a:t>我不大上镜。</a:t>
            </a:r>
            <a:endParaRPr lang="zh-CN" altLang="en-US" sz="2800">
              <a:ea typeface="华文中宋" panose="02010600040101010101" charset="-122"/>
            </a:endParaRPr>
          </a:p>
        </p:txBody>
      </p:sp>
      <p:cxnSp>
        <p:nvCxnSpPr>
          <p:cNvPr id="3145728" name="直接连接符 8"/>
          <p:cNvCxnSpPr/>
          <p:nvPr/>
        </p:nvCxnSpPr>
        <p:spPr>
          <a:xfrm>
            <a:off x="311150" y="3220085"/>
            <a:ext cx="3587115" cy="2095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320675" y="6235065"/>
            <a:ext cx="7800340" cy="1651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95580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3" name="文本框 6"/>
          <p:cNvSpPr txBox="1"/>
          <p:nvPr/>
        </p:nvSpPr>
        <p:spPr>
          <a:xfrm>
            <a:off x="2528570" y="5248275"/>
            <a:ext cx="6112510" cy="521970"/>
          </a:xfrm>
          <a:prstGeom prst="rect">
            <a:avLst/>
          </a:prstGeom>
          <a:noFill/>
        </p:spPr>
        <p:txBody>
          <a:bodyPr wrap="square" rtlCol="0" anchor="t">
            <a:spAutoFit/>
          </a:bodyPr>
          <a:p>
            <a:r>
              <a:rPr lang="zh-CN" altLang="en-US" sz="2800">
                <a:ea typeface="华文中宋" panose="02010600040101010101" charset="-122"/>
              </a:rPr>
              <a:t> 他们在抚养孩子上面临着各种问题。</a:t>
            </a:r>
            <a:endParaRPr lang="zh-CN" altLang="en-US" sz="2800">
              <a:ea typeface="华文中宋" panose="02010600040101010101" charset="-122"/>
            </a:endParaRPr>
          </a:p>
        </p:txBody>
      </p:sp>
      <p:sp>
        <p:nvSpPr>
          <p:cNvPr id="2" name="文本框 1"/>
          <p:cNvSpPr txBox="1"/>
          <p:nvPr>
            <p:custDataLst>
              <p:tags r:id="rId1"/>
            </p:custDataLst>
          </p:nvPr>
        </p:nvSpPr>
        <p:spPr>
          <a:xfrm>
            <a:off x="269875" y="5225415"/>
            <a:ext cx="2035175"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linds(horizontal)">
                                      <p:cBhvr>
                                        <p:cTn id="33" dur="500"/>
                                        <p:tgtEl>
                                          <p:spTgt spid="2"/>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7" grpId="0"/>
      <p:bldP spid="1048607" grpId="1"/>
      <p:bldP spid="1048608" grpId="0"/>
      <p:bldP spid="3" grpId="0"/>
      <p:bldP spid="2"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custDataLst>
              <p:tags r:id="rId1"/>
            </p:custDataLst>
          </p:nvPr>
        </p:nvSpPr>
        <p:spPr>
          <a:xfrm>
            <a:off x="236220" y="851535"/>
            <a:ext cx="11597640" cy="257810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custDataLst>
              <p:tags r:id="rId2"/>
            </p:custDataLst>
          </p:nvPr>
        </p:nvSpPr>
        <p:spPr>
          <a:xfrm>
            <a:off x="435610" y="923925"/>
            <a:ext cx="11558270" cy="1369695"/>
          </a:xfrm>
          <a:prstGeom prst="rect">
            <a:avLst/>
          </a:prstGeom>
          <a:noFill/>
        </p:spPr>
        <p:txBody>
          <a:bodyPr wrap="square">
            <a:noAutofit/>
          </a:bodyPr>
          <a:lstStyle/>
          <a:p>
            <a:pPr algn="l"/>
            <a:r>
              <a:rPr lang="en-US" altLang="zh-CN" sz="2800">
                <a:latin typeface="Times New Roman" panose="02020603050405020304" charset="0"/>
                <a:cs typeface="Times New Roman" panose="02020603050405020304" charset="0"/>
                <a:sym typeface="+mn-ea"/>
              </a:rPr>
              <a:t>Photogenic drifts of billowing white seedheads are a classic feature of peaty uplands in summer. They look especially dreamy backlit with the golden light of dawn or evening.</a:t>
            </a:r>
            <a:endParaRPr lang="en-US" altLang="zh-CN" sz="2800">
              <a:latin typeface="Times New Roman" panose="02020603050405020304" charset="0"/>
              <a:cs typeface="Times New Roman" panose="02020603050405020304" charset="0"/>
              <a:sym typeface="+mn-ea"/>
            </a:endParaRPr>
          </a:p>
        </p:txBody>
      </p:sp>
      <p:sp>
        <p:nvSpPr>
          <p:cNvPr id="10" name="文本框 9"/>
          <p:cNvSpPr txBox="1"/>
          <p:nvPr>
            <p:custDataLst>
              <p:tags r:id="rId3"/>
            </p:custDataLst>
          </p:nvPr>
        </p:nvSpPr>
        <p:spPr>
          <a:xfrm>
            <a:off x="435610" y="2331720"/>
            <a:ext cx="11289665" cy="953135"/>
          </a:xfrm>
          <a:prstGeom prst="rect">
            <a:avLst/>
          </a:prstGeom>
          <a:noFill/>
        </p:spPr>
        <p:txBody>
          <a:bodyPr wrap="square" rtlCol="0">
            <a:spAutoFit/>
          </a:bodyPr>
          <a:lstStyle/>
          <a:p>
            <a:pPr algn="l">
              <a:buClrTx/>
              <a:buSzTx/>
              <a:buFontTx/>
            </a:pPr>
            <a:r>
              <a:rPr sz="2800">
                <a:latin typeface="Times New Roman" panose="02020603050405020304" charset="0"/>
                <a:ea typeface="华文中宋" panose="02010600040101010101" charset="-122"/>
                <a:cs typeface="Times New Roman" panose="02020603050405020304" charset="0"/>
              </a:rPr>
              <a:t>翻腾的白色种子头是夏季泥炭高地的典型特征，非常上镜。在黎明或黄昏的金色光线下，它们看起来特别梦幻。</a:t>
            </a:r>
            <a:endParaRPr sz="28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5" name="圆角矩形 4"/>
          <p:cNvSpPr/>
          <p:nvPr>
            <p:custDataLst>
              <p:tags r:id="rId4"/>
            </p:custDataLst>
          </p:nvPr>
        </p:nvSpPr>
        <p:spPr>
          <a:xfrm>
            <a:off x="245745" y="3987800"/>
            <a:ext cx="11588115" cy="242379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custDataLst>
              <p:tags r:id="rId5"/>
            </p:custDataLst>
          </p:nvPr>
        </p:nvSpPr>
        <p:spPr>
          <a:xfrm>
            <a:off x="342900" y="3988435"/>
            <a:ext cx="11291570" cy="1383665"/>
          </a:xfrm>
          <a:prstGeom prst="rect">
            <a:avLst/>
          </a:prstGeom>
          <a:noFill/>
        </p:spPr>
        <p:txBody>
          <a:bodyPr wrap="square">
            <a:spAutoFit/>
          </a:bodyPr>
          <a:lstStyle/>
          <a:p>
            <a:pPr algn="l"/>
            <a:r>
              <a:rPr sz="2800">
                <a:latin typeface="Times New Roman" panose="02020603050405020304" charset="0"/>
                <a:cs typeface="Times New Roman" panose="02020603050405020304" charset="0"/>
                <a:sym typeface="+mn-ea"/>
              </a:rPr>
              <a:t>But from June, as the seedheads dry out, they are transformed into “the snow-white bloom of summer”, in the memorable phrase of well-known conservationist Roy</a:t>
            </a:r>
            <a:r>
              <a:rPr lang="en-US" sz="2800">
                <a:latin typeface="Times New Roman" panose="02020603050405020304" charset="0"/>
                <a:cs typeface="Times New Roman" panose="02020603050405020304" charset="0"/>
                <a:sym typeface="+mn-ea"/>
              </a:rPr>
              <a:t> </a:t>
            </a:r>
            <a:r>
              <a:rPr sz="2800">
                <a:latin typeface="Times New Roman" panose="02020603050405020304" charset="0"/>
                <a:cs typeface="Times New Roman" panose="02020603050405020304" charset="0"/>
                <a:sym typeface="+mn-ea"/>
              </a:rPr>
              <a:t>Dennis.</a:t>
            </a:r>
            <a:endParaRPr sz="2800">
              <a:latin typeface="Times New Roman" panose="02020603050405020304" charset="0"/>
              <a:cs typeface="Times New Roman" panose="02020603050405020304" charset="0"/>
              <a:sym typeface="+mn-ea"/>
            </a:endParaRPr>
          </a:p>
        </p:txBody>
      </p:sp>
      <p:sp>
        <p:nvSpPr>
          <p:cNvPr id="14" name="文本框 13"/>
          <p:cNvSpPr txBox="1"/>
          <p:nvPr>
            <p:custDataLst>
              <p:tags r:id="rId6"/>
            </p:custDataLst>
          </p:nvPr>
        </p:nvSpPr>
        <p:spPr>
          <a:xfrm>
            <a:off x="435610" y="5332730"/>
            <a:ext cx="11356975" cy="953135"/>
          </a:xfrm>
          <a:prstGeom prst="rect">
            <a:avLst/>
          </a:prstGeom>
          <a:noFill/>
        </p:spPr>
        <p:txBody>
          <a:bodyPr wrap="square" rtlCol="0">
            <a:spAutoFit/>
          </a:bodyPr>
          <a:lstStyle/>
          <a:p>
            <a:pPr algn="l">
              <a:buClrTx/>
              <a:buSzTx/>
              <a:buFontTx/>
            </a:pPr>
            <a:r>
              <a:rPr sz="2800">
                <a:latin typeface="Times New Roman" panose="02020603050405020304" charset="0"/>
                <a:ea typeface="华文中宋" panose="02010600040101010101" charset="-122"/>
                <a:cs typeface="Times New Roman" panose="02020603050405020304" charset="0"/>
              </a:rPr>
              <a:t>但从6月开始，随着种子干枯，它们变成了</a:t>
            </a:r>
            <a:r>
              <a:rPr sz="2800">
                <a:latin typeface="华文中宋" panose="02010600040101010101" charset="-122"/>
                <a:ea typeface="华文中宋" panose="02010600040101010101" charset="-122"/>
                <a:cs typeface="华文中宋" panose="02010600040101010101" charset="-122"/>
              </a:rPr>
              <a:t>“夏季的雪白花朵”</a:t>
            </a:r>
            <a:r>
              <a:rPr sz="2800">
                <a:latin typeface="Times New Roman" panose="02020603050405020304" charset="0"/>
                <a:ea typeface="华文中宋" panose="02010600040101010101" charset="-122"/>
                <a:cs typeface="Times New Roman" panose="02020603050405020304" charset="0"/>
              </a:rPr>
              <a:t>，这是著名环保主义者</a:t>
            </a:r>
            <a:r>
              <a:rPr sz="2800">
                <a:latin typeface="华文中宋" panose="02010600040101010101" charset="-122"/>
                <a:ea typeface="华文中宋" panose="02010600040101010101" charset="-122"/>
                <a:cs typeface="华文中宋" panose="02010600040101010101" charset="-122"/>
              </a:rPr>
              <a:t>罗伊</a:t>
            </a:r>
            <a:r>
              <a:rPr lang="en-US" altLang="zh-CN" sz="2800">
                <a:latin typeface="华文中宋" panose="02010600040101010101" charset="-122"/>
                <a:ea typeface="华文中宋" panose="02010600040101010101" charset="-122"/>
                <a:cs typeface="华文中宋" panose="02010600040101010101" charset="-122"/>
              </a:rPr>
              <a:t>·</a:t>
            </a:r>
            <a:r>
              <a:rPr sz="2800">
                <a:latin typeface="华文中宋" panose="02010600040101010101" charset="-122"/>
                <a:ea typeface="华文中宋" panose="02010600040101010101" charset="-122"/>
                <a:cs typeface="华文中宋" panose="02010600040101010101" charset="-122"/>
              </a:rPr>
              <a:t>丹尼斯</a:t>
            </a:r>
            <a:r>
              <a:rPr sz="2800">
                <a:latin typeface="Times New Roman" panose="02020603050405020304" charset="0"/>
                <a:ea typeface="华文中宋" panose="02010600040101010101" charset="-122"/>
                <a:cs typeface="Times New Roman" panose="02020603050405020304" charset="0"/>
              </a:rPr>
              <a:t>令人难忘的说法。</a:t>
            </a:r>
            <a:endParaRPr sz="2800">
              <a:latin typeface="Times New Roman" panose="02020603050405020304" charset="0"/>
              <a:ea typeface="华文中宋" panose="02010600040101010101" charset="-122"/>
              <a:cs typeface="Times New Roman" panose="02020603050405020304" charset="0"/>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195" y="223520"/>
            <a:ext cx="11864975" cy="1014730"/>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4. Prisons in crisis as ten guards a week quit at high-security jails</a:t>
            </a:r>
            <a:endParaRPr lang="en-US" altLang="zh-CN" sz="3000" b="1">
              <a:latin typeface="Times New Roman" panose="02020603050405020304" charset="0"/>
              <a:cs typeface="Times New Roman" panose="02020603050405020304" charset="0"/>
            </a:endParaRPr>
          </a:p>
          <a:p>
            <a:pPr algn="ctr"/>
            <a:r>
              <a:rPr lang="en-US" sz="3000" b="1">
                <a:solidFill>
                  <a:srgbClr val="ED7D31"/>
                </a:solidFill>
                <a:latin typeface="微软雅黑" panose="020B0503020204020204" charset="-122"/>
                <a:ea typeface="微软雅黑" panose="020B0503020204020204" charset="-122"/>
                <a:cs typeface="微软雅黑" panose="020B0503020204020204" charset="-122"/>
              </a:rPr>
              <a:t>    </a:t>
            </a:r>
            <a:r>
              <a:rPr sz="3000" b="1">
                <a:solidFill>
                  <a:srgbClr val="ED7D31"/>
                </a:solidFill>
                <a:latin typeface="微软雅黑" panose="020B0503020204020204" charset="-122"/>
                <a:ea typeface="微软雅黑" panose="020B0503020204020204" charset="-122"/>
                <a:cs typeface="微软雅黑" panose="020B0503020204020204" charset="-122"/>
              </a:rPr>
              <a:t>狱警接连辞职 英格兰高安全级别监狱陷危机</a:t>
            </a:r>
            <a:endParaRPr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1"/>
          <a:stretch>
            <a:fillRect/>
          </a:stretch>
        </p:blipFill>
        <p:spPr>
          <a:xfrm>
            <a:off x="1527175" y="1576070"/>
            <a:ext cx="9137015" cy="528193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401320"/>
            <a:ext cx="12116435" cy="6182995"/>
          </a:xfrm>
          <a:prstGeom prst="rect">
            <a:avLst/>
          </a:prstGeom>
          <a:noFill/>
        </p:spPr>
        <p:txBody>
          <a:bodyPr wrap="square" rtlCol="0" anchor="t">
            <a:spAutoFit/>
          </a:bodyPr>
          <a:p>
            <a:pPr indent="0" fontAlgn="auto">
              <a:lnSpc>
                <a:spcPts val="2500"/>
              </a:lnSpc>
            </a:pP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The highest security prisons in England and Wales are facing a staffing crisis as ten guards quit every week and almost 1,000 are disciplined for misconduct every year.</a:t>
            </a:r>
            <a:endParaRPr>
              <a:latin typeface="Times New Roman" panose="02020603050405020304" charset="0"/>
              <a:cs typeface="Times New Roman" panose="02020603050405020304" charset="0"/>
            </a:endParaRPr>
          </a:p>
          <a:p>
            <a:pPr indent="0" fontAlgn="auto">
              <a:lnSpc>
                <a:spcPts val="2500"/>
              </a:lnSpc>
            </a:pP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Ministry of Justice data has revealed that the number of prison guards _______ (leave) high-security prisons has nearly tripled since 2010, reaching a record 711 in 2022. Last year 556 guards quit category A prisons, ______ house Britain’s most dangerous criminals.</a:t>
            </a:r>
            <a:r>
              <a:rPr lang="en-US">
                <a:latin typeface="Times New Roman" panose="02020603050405020304" charset="0"/>
                <a:cs typeface="Times New Roman" panose="02020603050405020304" charset="0"/>
              </a:rPr>
              <a:t> </a:t>
            </a:r>
            <a:endParaRPr lang="en-US">
              <a:latin typeface="Times New Roman" panose="02020603050405020304" charset="0"/>
              <a:cs typeface="Times New Roman" panose="02020603050405020304" charset="0"/>
            </a:endParaRPr>
          </a:p>
          <a:p>
            <a:pPr indent="0" fontAlgn="auto">
              <a:lnSpc>
                <a:spcPts val="2500"/>
              </a:lnSpc>
            </a:pP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Prison guards in maximum-security prisons are also being dismissed at a higher rate than elsewhere in the prison estate. Last year 166 maximum-security prison guards were dismissed, according to figures ________ (provide) by the Ministry of Justice through parliamentary questions tabled by Labour. The number let go for “unsatisfactory attendance or medical inefficiency” was more than double ____ of any other grade of prison.</a:t>
            </a:r>
            <a:endParaRPr>
              <a:latin typeface="Times New Roman" panose="02020603050405020304" charset="0"/>
              <a:cs typeface="Times New Roman" panose="02020603050405020304" charset="0"/>
            </a:endParaRPr>
          </a:p>
          <a:p>
            <a:pPr indent="0" fontAlgn="auto">
              <a:lnSpc>
                <a:spcPts val="2500"/>
              </a:lnSpc>
            </a:pP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Edward Argar, the prisons minister, admitted that the government was having to ask former prison guards ________ (return) to the service. The government has also had to give incentives to guards to work in “harder-to-staff” sites.</a:t>
            </a: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Prisons are now at 98 per cent capacity. The number of serious ________ (assault) on prison staff has increased by 182 per cent since 2010, and by 20 per cent in a single year. Last year 177 staff a week were assaulted.</a:t>
            </a:r>
            <a:r>
              <a:rPr lang="en-US">
                <a:latin typeface="Times New Roman" panose="02020603050405020304" charset="0"/>
                <a:cs typeface="Times New Roman" panose="02020603050405020304" charset="0"/>
              </a:rPr>
              <a:t> </a:t>
            </a:r>
            <a:endParaRPr lang="en-US">
              <a:latin typeface="Times New Roman" panose="02020603050405020304" charset="0"/>
              <a:cs typeface="Times New Roman" panose="02020603050405020304" charset="0"/>
            </a:endParaRPr>
          </a:p>
          <a:p>
            <a:pPr indent="0" fontAlgn="auto">
              <a:lnSpc>
                <a:spcPts val="2500"/>
              </a:lnSpc>
            </a:pP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MoJ figures also reveal that nearly 9,000 prison guards __________________ (discipline) for misconduct over the past decade.</a:t>
            </a:r>
            <a:endParaRPr>
              <a:latin typeface="Times New Roman" panose="02020603050405020304" charset="0"/>
              <a:cs typeface="Times New Roman" panose="02020603050405020304" charset="0"/>
            </a:endParaRPr>
          </a:p>
          <a:p>
            <a:pPr indent="0" fontAlgn="auto">
              <a:lnSpc>
                <a:spcPts val="2500"/>
              </a:lnSpc>
            </a:pP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The number of staff charged with abusive language or behaviour towards prisoners has rocketed by 65 per cent and nearly three times ___ many staff are now acting abusively towards other staff. ________________ (common) reason for disciplinary action last year was “unprofessional conduct”.</a:t>
            </a:r>
            <a:r>
              <a:rPr lang="en-US">
                <a:latin typeface="Times New Roman" panose="02020603050405020304" charset="0"/>
                <a:cs typeface="Times New Roman" panose="02020603050405020304" charset="0"/>
              </a:rPr>
              <a:t> </a:t>
            </a:r>
            <a:endParaRPr lang="en-US">
              <a:latin typeface="Times New Roman" panose="02020603050405020304" charset="0"/>
              <a:cs typeface="Times New Roman" panose="02020603050405020304" charset="0"/>
            </a:endParaRPr>
          </a:p>
          <a:p>
            <a:pPr indent="0" fontAlgn="auto">
              <a:lnSpc>
                <a:spcPts val="2500"/>
              </a:lnSpc>
            </a:pP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The number of staff who were disciplined for “</a:t>
            </a:r>
            <a:r>
              <a:rPr lang="en-US" altLang="zh-CN">
                <a:solidFill>
                  <a:srgbClr val="0000FF"/>
                </a:solidFill>
                <a:latin typeface="Times New Roman" panose="02020603050405020304" charset="0"/>
                <a:cs typeface="Times New Roman" panose="02020603050405020304" charset="0"/>
              </a:rPr>
              <a:t>breach </a:t>
            </a:r>
            <a:r>
              <a:rPr>
                <a:latin typeface="Times New Roman" panose="02020603050405020304" charset="0"/>
                <a:cs typeface="Times New Roman" panose="02020603050405020304" charset="0"/>
              </a:rPr>
              <a:t>of security” topped 190 last year, and the number rebuked for </a:t>
            </a:r>
            <a:r>
              <a:rPr lang="en-US" altLang="zh-CN">
                <a:solidFill>
                  <a:srgbClr val="0000FF"/>
                </a:solidFill>
                <a:latin typeface="Times New Roman" panose="02020603050405020304" charset="0"/>
                <a:cs typeface="Times New Roman" panose="02020603050405020304" charset="0"/>
              </a:rPr>
              <a:t>negligence </a:t>
            </a:r>
            <a:r>
              <a:rPr>
                <a:latin typeface="Times New Roman" panose="02020603050405020304" charset="0"/>
                <a:cs typeface="Times New Roman" panose="02020603050405020304" charset="0"/>
              </a:rPr>
              <a:t>on security grounds tripled to 38 last year, reaching __ record high.</a:t>
            </a:r>
            <a:endParaRPr>
              <a:latin typeface="Times New Roman" panose="02020603050405020304" charset="0"/>
              <a:cs typeface="Times New Roman" panose="02020603050405020304" charset="0"/>
            </a:endParaRPr>
          </a:p>
        </p:txBody>
      </p:sp>
      <p:sp>
        <p:nvSpPr>
          <p:cNvPr id="2" name="文本框 4"/>
          <p:cNvSpPr txBox="1"/>
          <p:nvPr>
            <p:custDataLst>
              <p:tags r:id="rId1"/>
            </p:custDataLst>
          </p:nvPr>
        </p:nvSpPr>
        <p:spPr>
          <a:xfrm>
            <a:off x="2448560" y="33020"/>
            <a:ext cx="6823710" cy="460375"/>
          </a:xfrm>
          <a:prstGeom prst="rect">
            <a:avLst/>
          </a:prstGeom>
          <a:noFill/>
        </p:spPr>
        <p:txBody>
          <a:bodyPr wrap="square" rtlCol="0">
            <a:spAutoFit/>
          </a:bodyPr>
          <a:p>
            <a:pPr algn="l">
              <a:buClrTx/>
              <a:buSzTx/>
              <a:buFontTx/>
            </a:pPr>
            <a:r>
              <a:rPr sz="2400" b="1" i="1">
                <a:solidFill>
                  <a:srgbClr val="ED7D31"/>
                </a:solidFill>
                <a:latin typeface="微软雅黑" panose="020B0503020204020204" charset="-122"/>
                <a:ea typeface="微软雅黑" panose="020B0503020204020204" charset="-122"/>
                <a:cs typeface="微软雅黑" panose="020B0503020204020204" charset="-122"/>
              </a:rPr>
              <a:t>The </a:t>
            </a:r>
            <a:r>
              <a:rPr lang="en-US" sz="2400" b="1" i="1">
                <a:solidFill>
                  <a:srgbClr val="ED7D31"/>
                </a:solidFill>
                <a:latin typeface="微软雅黑" panose="020B0503020204020204" charset="-122"/>
                <a:ea typeface="微软雅黑" panose="020B0503020204020204" charset="-122"/>
                <a:cs typeface="微软雅黑" panose="020B0503020204020204" charset="-122"/>
              </a:rPr>
              <a:t>Times</a:t>
            </a:r>
            <a:r>
              <a:rPr sz="2400" b="1">
                <a:solidFill>
                  <a:srgbClr val="ED7D31"/>
                </a:solidFill>
                <a:latin typeface="微软雅黑" panose="020B0503020204020204" charset="-122"/>
                <a:ea typeface="微软雅黑" panose="020B0503020204020204" charset="-122"/>
                <a:cs typeface="微软雅黑" panose="020B0503020204020204" charset="-122"/>
              </a:rPr>
              <a:t> (June </a:t>
            </a:r>
            <a:r>
              <a:rPr lang="en-US" sz="2400" b="1">
                <a:solidFill>
                  <a:srgbClr val="ED7D31"/>
                </a:solidFill>
                <a:latin typeface="微软雅黑" panose="020B0503020204020204" charset="-122"/>
                <a:ea typeface="微软雅黑" panose="020B0503020204020204" charset="-122"/>
                <a:cs typeface="微软雅黑" panose="020B0503020204020204" charset="-122"/>
              </a:rPr>
              <a:t>25</a:t>
            </a:r>
            <a:r>
              <a:rPr sz="2400" b="1">
                <a:solidFill>
                  <a:srgbClr val="ED7D31"/>
                </a:solidFill>
                <a:latin typeface="微软雅黑" panose="020B0503020204020204" charset="-122"/>
                <a:ea typeface="微软雅黑" panose="020B0503020204020204" charset="-122"/>
                <a:cs typeface="微软雅黑" panose="020B0503020204020204" charset="-122"/>
              </a:rPr>
              <a:t>, 2024 </a:t>
            </a:r>
            <a:r>
              <a:rPr lang="en-US" sz="2400" b="1">
                <a:solidFill>
                  <a:srgbClr val="ED7D31"/>
                </a:solidFill>
                <a:latin typeface="微软雅黑" panose="020B0503020204020204" charset="-122"/>
                <a:ea typeface="微软雅黑" panose="020B0503020204020204" charset="-122"/>
                <a:cs typeface="微软雅黑" panose="020B0503020204020204" charset="-122"/>
              </a:rPr>
              <a:t>P2</a:t>
            </a:r>
            <a:r>
              <a:rPr sz="2400" b="1">
                <a:solidFill>
                  <a:srgbClr val="ED7D31"/>
                </a:solidFill>
                <a:latin typeface="微软雅黑" panose="020B0503020204020204" charset="-122"/>
                <a:ea typeface="微软雅黑" panose="020B0503020204020204" charset="-122"/>
                <a:cs typeface="微软雅黑" panose="020B0503020204020204" charset="-122"/>
              </a:rPr>
              <a:t>)</a:t>
            </a:r>
            <a:endParaRPr sz="24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13" name="文本框 16"/>
          <p:cNvSpPr txBox="1"/>
          <p:nvPr>
            <p:custDataLst>
              <p:tags r:id="rId2"/>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72" name="leaving"/>
          <p:cNvSpPr txBox="1"/>
          <p:nvPr/>
        </p:nvSpPr>
        <p:spPr>
          <a:xfrm>
            <a:off x="6759962" y="1076196"/>
            <a:ext cx="774700" cy="378460"/>
          </a:xfrm>
          <a:prstGeom prst="rect">
            <a:avLst/>
          </a:prstGeom>
          <a:ln w="12700">
            <a:miter lim="400000"/>
          </a:ln>
        </p:spPr>
        <p:txBody>
          <a:bodyPr wrap="none" lIns="50800" tIns="50800" rIns="50800" bIns="50800" anchor="ctr">
            <a:spAutoFit/>
          </a:bodyPr>
          <a:lstStyle>
            <a:lvl1pPr defTabSz="457200">
              <a:lnSpc>
                <a:spcPct val="100000"/>
              </a:lnSpc>
              <a:spcBef>
                <a:spcPts val="0"/>
              </a:spcBef>
              <a:defRPr sz="3000">
                <a:solidFill>
                  <a:srgbClr val="FF2600"/>
                </a:solidFill>
                <a:latin typeface="PingFang SC Regular"/>
                <a:ea typeface="PingFang SC Regular"/>
                <a:cs typeface="PingFang SC Regular"/>
                <a:sym typeface="PingFang SC Regular"/>
              </a:defRPr>
            </a:lvl1pPr>
          </a:lstStyle>
          <a:p>
            <a:pPr>
              <a:defRPr>
                <a:solidFill>
                  <a:srgbClr val="000000"/>
                </a:solidFill>
              </a:defRPr>
            </a:pPr>
            <a:r>
              <a:rPr sz="1800">
                <a:solidFill>
                  <a:srgbClr val="FF2600"/>
                </a:solidFill>
                <a:latin typeface="Times New Roman" panose="02020603050405020304" charset="0"/>
                <a:cs typeface="Times New Roman" panose="02020603050405020304" charset="0"/>
              </a:rPr>
              <a:t>leaving</a:t>
            </a:r>
            <a:endParaRPr sz="1800">
              <a:solidFill>
                <a:srgbClr val="FF2600"/>
              </a:solidFill>
              <a:latin typeface="Times New Roman" panose="02020603050405020304" charset="0"/>
              <a:cs typeface="Times New Roman" panose="02020603050405020304" charset="0"/>
            </a:endParaRPr>
          </a:p>
        </p:txBody>
      </p:sp>
      <p:sp>
        <p:nvSpPr>
          <p:cNvPr id="173" name="which"/>
          <p:cNvSpPr txBox="1"/>
          <p:nvPr/>
        </p:nvSpPr>
        <p:spPr>
          <a:xfrm>
            <a:off x="8221133" y="1388295"/>
            <a:ext cx="660400" cy="378460"/>
          </a:xfrm>
          <a:prstGeom prst="rect">
            <a:avLst/>
          </a:prstGeom>
          <a:ln w="12700">
            <a:miter lim="400000"/>
          </a:ln>
        </p:spPr>
        <p:txBody>
          <a:bodyPr wrap="none" lIns="50800" tIns="50800" rIns="50800" bIns="50800" anchor="ctr">
            <a:spAutoFit/>
          </a:bodyPr>
          <a:lstStyle>
            <a:lvl1pPr defTabSz="457200">
              <a:lnSpc>
                <a:spcPct val="100000"/>
              </a:lnSpc>
              <a:spcBef>
                <a:spcPts val="0"/>
              </a:spcBef>
              <a:defRPr sz="3000">
                <a:solidFill>
                  <a:schemeClr val="accent5">
                    <a:hueOff val="-82419"/>
                    <a:satOff val="-9509"/>
                    <a:lumOff val="-16339"/>
                  </a:schemeClr>
                </a:solidFill>
                <a:latin typeface="PingFang SC Regular"/>
                <a:ea typeface="PingFang SC Regular"/>
                <a:cs typeface="PingFang SC Regular"/>
                <a:sym typeface="PingFang SC Regular"/>
              </a:defRPr>
            </a:lvl1pPr>
          </a:lstStyle>
          <a:p>
            <a:pPr>
              <a:defRPr>
                <a:solidFill>
                  <a:srgbClr val="000000"/>
                </a:solidFill>
              </a:defRPr>
            </a:pPr>
            <a:r>
              <a:rPr sz="1800">
                <a:solidFill>
                  <a:srgbClr val="FF0000"/>
                </a:solidFill>
                <a:latin typeface="Times New Roman" panose="02020603050405020304" charset="0"/>
                <a:cs typeface="Times New Roman" panose="02020603050405020304" charset="0"/>
              </a:rPr>
              <a:t>which</a:t>
            </a:r>
            <a:endParaRPr sz="1800">
              <a:solidFill>
                <a:srgbClr val="FF0000"/>
              </a:solidFill>
              <a:latin typeface="Times New Roman" panose="02020603050405020304" charset="0"/>
              <a:cs typeface="Times New Roman" panose="02020603050405020304" charset="0"/>
            </a:endParaRPr>
          </a:p>
        </p:txBody>
      </p:sp>
      <p:sp>
        <p:nvSpPr>
          <p:cNvPr id="174" name="provided"/>
          <p:cNvSpPr txBox="1"/>
          <p:nvPr/>
        </p:nvSpPr>
        <p:spPr>
          <a:xfrm>
            <a:off x="7418722" y="2327828"/>
            <a:ext cx="914400" cy="378460"/>
          </a:xfrm>
          <a:prstGeom prst="rect">
            <a:avLst/>
          </a:prstGeom>
          <a:ln w="12700">
            <a:miter lim="400000"/>
          </a:ln>
        </p:spPr>
        <p:txBody>
          <a:bodyPr wrap="none" lIns="50800" tIns="50800" rIns="50800" bIns="50800" anchor="ctr">
            <a:spAutoFit/>
          </a:bodyPr>
          <a:lstStyle>
            <a:lvl1pPr defTabSz="457200">
              <a:lnSpc>
                <a:spcPct val="100000"/>
              </a:lnSpc>
              <a:spcBef>
                <a:spcPts val="0"/>
              </a:spcBef>
              <a:defRPr sz="3000">
                <a:solidFill>
                  <a:schemeClr val="accent5">
                    <a:hueOff val="-82419"/>
                    <a:satOff val="-9509"/>
                    <a:lumOff val="-16339"/>
                  </a:schemeClr>
                </a:solidFill>
                <a:latin typeface="PingFang SC Regular"/>
                <a:ea typeface="PingFang SC Regular"/>
                <a:cs typeface="PingFang SC Regular"/>
                <a:sym typeface="PingFang SC Regular"/>
              </a:defRPr>
            </a:lvl1pPr>
          </a:lstStyle>
          <a:p>
            <a:pPr>
              <a:defRPr>
                <a:solidFill>
                  <a:srgbClr val="000000"/>
                </a:solidFill>
              </a:defRPr>
            </a:pPr>
            <a:r>
              <a:rPr sz="1800">
                <a:solidFill>
                  <a:srgbClr val="FF0000"/>
                </a:solidFill>
                <a:latin typeface="Times New Roman" panose="02020603050405020304" charset="0"/>
                <a:cs typeface="Times New Roman" panose="02020603050405020304" charset="0"/>
              </a:rPr>
              <a:t>provided</a:t>
            </a:r>
            <a:endParaRPr sz="1800">
              <a:solidFill>
                <a:srgbClr val="FF0000"/>
              </a:solidFill>
              <a:latin typeface="Times New Roman" panose="02020603050405020304" charset="0"/>
              <a:cs typeface="Times New Roman" panose="02020603050405020304" charset="0"/>
            </a:endParaRPr>
          </a:p>
        </p:txBody>
      </p:sp>
      <p:sp>
        <p:nvSpPr>
          <p:cNvPr id="175" name="that"/>
          <p:cNvSpPr txBox="1"/>
          <p:nvPr/>
        </p:nvSpPr>
        <p:spPr>
          <a:xfrm>
            <a:off x="1738819" y="2968412"/>
            <a:ext cx="444500" cy="378460"/>
          </a:xfrm>
          <a:prstGeom prst="rect">
            <a:avLst/>
          </a:prstGeom>
          <a:ln w="12700">
            <a:miter lim="400000"/>
          </a:ln>
        </p:spPr>
        <p:txBody>
          <a:bodyPr wrap="none" lIns="50800" tIns="50800" rIns="50800" bIns="50800" anchor="ctr">
            <a:spAutoFit/>
          </a:bodyPr>
          <a:lstStyle>
            <a:lvl1pPr defTabSz="457200">
              <a:lnSpc>
                <a:spcPct val="100000"/>
              </a:lnSpc>
              <a:spcBef>
                <a:spcPts val="0"/>
              </a:spcBef>
              <a:defRPr sz="3000">
                <a:solidFill>
                  <a:schemeClr val="accent5">
                    <a:hueOff val="-82419"/>
                    <a:satOff val="-9509"/>
                    <a:lumOff val="-16339"/>
                  </a:schemeClr>
                </a:solidFill>
                <a:latin typeface="PingFang SC Regular"/>
                <a:ea typeface="PingFang SC Regular"/>
                <a:cs typeface="PingFang SC Regular"/>
                <a:sym typeface="PingFang SC Regular"/>
              </a:defRPr>
            </a:lvl1pPr>
          </a:lstStyle>
          <a:p>
            <a:pPr>
              <a:defRPr>
                <a:solidFill>
                  <a:srgbClr val="000000"/>
                </a:solidFill>
              </a:defRPr>
            </a:pPr>
            <a:r>
              <a:rPr sz="1800">
                <a:solidFill>
                  <a:srgbClr val="FF0000"/>
                </a:solidFill>
                <a:latin typeface="Times New Roman" panose="02020603050405020304" charset="0"/>
                <a:cs typeface="Times New Roman" panose="02020603050405020304" charset="0"/>
              </a:rPr>
              <a:t>that</a:t>
            </a:r>
            <a:endParaRPr sz="1800">
              <a:solidFill>
                <a:srgbClr val="FF0000"/>
              </a:solidFill>
              <a:latin typeface="Times New Roman" panose="02020603050405020304" charset="0"/>
              <a:cs typeface="Times New Roman" panose="02020603050405020304" charset="0"/>
            </a:endParaRPr>
          </a:p>
        </p:txBody>
      </p:sp>
      <p:sp>
        <p:nvSpPr>
          <p:cNvPr id="176" name="to return"/>
          <p:cNvSpPr txBox="1"/>
          <p:nvPr/>
        </p:nvSpPr>
        <p:spPr>
          <a:xfrm>
            <a:off x="10027814" y="3287478"/>
            <a:ext cx="882650" cy="378460"/>
          </a:xfrm>
          <a:prstGeom prst="rect">
            <a:avLst/>
          </a:prstGeom>
          <a:ln w="12700">
            <a:miter lim="400000"/>
          </a:ln>
        </p:spPr>
        <p:txBody>
          <a:bodyPr wrap="none" lIns="50800" tIns="50800" rIns="50800" bIns="50800" anchor="ctr">
            <a:spAutoFit/>
          </a:bodyPr>
          <a:lstStyle>
            <a:lvl1pPr defTabSz="457200">
              <a:lnSpc>
                <a:spcPct val="100000"/>
              </a:lnSpc>
              <a:spcBef>
                <a:spcPts val="0"/>
              </a:spcBef>
              <a:defRPr sz="3000">
                <a:solidFill>
                  <a:schemeClr val="accent5">
                    <a:hueOff val="-82419"/>
                    <a:satOff val="-9509"/>
                    <a:lumOff val="-16339"/>
                  </a:schemeClr>
                </a:solidFill>
                <a:latin typeface="PingFang SC Regular"/>
                <a:ea typeface="PingFang SC Regular"/>
                <a:cs typeface="PingFang SC Regular"/>
                <a:sym typeface="PingFang SC Regular"/>
              </a:defRPr>
            </a:lvl1pPr>
          </a:lstStyle>
          <a:p>
            <a:pPr>
              <a:defRPr>
                <a:solidFill>
                  <a:srgbClr val="000000"/>
                </a:solidFill>
              </a:defRPr>
            </a:pPr>
            <a:r>
              <a:rPr sz="1800">
                <a:solidFill>
                  <a:srgbClr val="FF0000"/>
                </a:solidFill>
                <a:latin typeface="Times New Roman" panose="02020603050405020304" charset="0"/>
                <a:cs typeface="Times New Roman" panose="02020603050405020304" charset="0"/>
              </a:rPr>
              <a:t>to return</a:t>
            </a:r>
            <a:endParaRPr sz="1800">
              <a:solidFill>
                <a:srgbClr val="FF0000"/>
              </a:solidFill>
              <a:latin typeface="Times New Roman" panose="02020603050405020304" charset="0"/>
              <a:cs typeface="Times New Roman" panose="02020603050405020304" charset="0"/>
            </a:endParaRPr>
          </a:p>
        </p:txBody>
      </p:sp>
      <p:sp>
        <p:nvSpPr>
          <p:cNvPr id="177" name="assaults"/>
          <p:cNvSpPr txBox="1"/>
          <p:nvPr/>
        </p:nvSpPr>
        <p:spPr>
          <a:xfrm>
            <a:off x="3570423" y="3927474"/>
            <a:ext cx="812800" cy="378460"/>
          </a:xfrm>
          <a:prstGeom prst="rect">
            <a:avLst/>
          </a:prstGeom>
          <a:ln w="12700">
            <a:miter lim="400000"/>
          </a:ln>
        </p:spPr>
        <p:txBody>
          <a:bodyPr wrap="none" lIns="50800" tIns="50800" rIns="50800" bIns="50800" anchor="ctr">
            <a:spAutoFit/>
          </a:bodyPr>
          <a:lstStyle>
            <a:lvl1pPr defTabSz="457200">
              <a:lnSpc>
                <a:spcPct val="100000"/>
              </a:lnSpc>
              <a:spcBef>
                <a:spcPts val="0"/>
              </a:spcBef>
              <a:defRPr sz="3000">
                <a:solidFill>
                  <a:schemeClr val="accent5">
                    <a:hueOff val="-82419"/>
                    <a:satOff val="-9509"/>
                    <a:lumOff val="-16339"/>
                  </a:schemeClr>
                </a:solidFill>
                <a:latin typeface="PingFang SC Regular"/>
                <a:ea typeface="PingFang SC Regular"/>
                <a:cs typeface="PingFang SC Regular"/>
                <a:sym typeface="PingFang SC Regular"/>
              </a:defRPr>
            </a:lvl1pPr>
          </a:lstStyle>
          <a:p>
            <a:pPr>
              <a:defRPr>
                <a:solidFill>
                  <a:srgbClr val="000000"/>
                </a:solidFill>
              </a:defRPr>
            </a:pPr>
            <a:r>
              <a:rPr sz="1800">
                <a:solidFill>
                  <a:srgbClr val="FF0000"/>
                </a:solidFill>
                <a:latin typeface="Times New Roman" panose="02020603050405020304" charset="0"/>
                <a:cs typeface="Times New Roman" panose="02020603050405020304" charset="0"/>
              </a:rPr>
              <a:t>assaults</a:t>
            </a:r>
            <a:endParaRPr sz="1800">
              <a:solidFill>
                <a:srgbClr val="FF0000"/>
              </a:solidFill>
              <a:latin typeface="Times New Roman" panose="02020603050405020304" charset="0"/>
              <a:cs typeface="Times New Roman" panose="02020603050405020304" charset="0"/>
            </a:endParaRPr>
          </a:p>
        </p:txBody>
      </p:sp>
      <p:sp>
        <p:nvSpPr>
          <p:cNvPr id="178" name="have been disciplined"/>
          <p:cNvSpPr txBox="1"/>
          <p:nvPr/>
        </p:nvSpPr>
        <p:spPr>
          <a:xfrm>
            <a:off x="5372405" y="4574410"/>
            <a:ext cx="2082800" cy="378460"/>
          </a:xfrm>
          <a:prstGeom prst="rect">
            <a:avLst/>
          </a:prstGeom>
          <a:ln w="12700">
            <a:miter lim="400000"/>
          </a:ln>
        </p:spPr>
        <p:txBody>
          <a:bodyPr wrap="none" lIns="50800" tIns="50800" rIns="50800" bIns="50800" anchor="ctr">
            <a:spAutoFit/>
          </a:bodyPr>
          <a:lstStyle>
            <a:lvl1pPr defTabSz="457200">
              <a:lnSpc>
                <a:spcPct val="100000"/>
              </a:lnSpc>
              <a:spcBef>
                <a:spcPts val="0"/>
              </a:spcBef>
              <a:defRPr sz="3000">
                <a:solidFill>
                  <a:schemeClr val="accent5">
                    <a:hueOff val="-82419"/>
                    <a:satOff val="-9509"/>
                    <a:lumOff val="-16339"/>
                  </a:schemeClr>
                </a:solidFill>
                <a:latin typeface="PingFang SC Regular"/>
                <a:ea typeface="PingFang SC Regular"/>
                <a:cs typeface="PingFang SC Regular"/>
                <a:sym typeface="PingFang SC Regular"/>
              </a:defRPr>
            </a:lvl1pPr>
          </a:lstStyle>
          <a:p>
            <a:pPr>
              <a:defRPr>
                <a:solidFill>
                  <a:srgbClr val="000000"/>
                </a:solidFill>
              </a:defRPr>
            </a:pPr>
            <a:r>
              <a:rPr sz="1800">
                <a:solidFill>
                  <a:srgbClr val="FF0000"/>
                </a:solidFill>
                <a:latin typeface="Times New Roman" panose="02020603050405020304" charset="0"/>
                <a:cs typeface="Times New Roman" panose="02020603050405020304" charset="0"/>
              </a:rPr>
              <a:t>have been disciplined</a:t>
            </a:r>
            <a:endParaRPr sz="1800">
              <a:solidFill>
                <a:srgbClr val="FF0000"/>
              </a:solidFill>
              <a:latin typeface="Times New Roman" panose="02020603050405020304" charset="0"/>
              <a:cs typeface="Times New Roman" panose="02020603050405020304" charset="0"/>
            </a:endParaRPr>
          </a:p>
        </p:txBody>
      </p:sp>
      <p:sp>
        <p:nvSpPr>
          <p:cNvPr id="179" name="as"/>
          <p:cNvSpPr txBox="1"/>
          <p:nvPr/>
        </p:nvSpPr>
        <p:spPr>
          <a:xfrm>
            <a:off x="652982" y="5207698"/>
            <a:ext cx="292100" cy="378460"/>
          </a:xfrm>
          <a:prstGeom prst="rect">
            <a:avLst/>
          </a:prstGeom>
          <a:ln w="12700">
            <a:miter lim="400000"/>
          </a:ln>
        </p:spPr>
        <p:txBody>
          <a:bodyPr wrap="none" lIns="50800" tIns="50800" rIns="50800" bIns="50800" anchor="ctr">
            <a:spAutoFit/>
          </a:bodyPr>
          <a:lstStyle>
            <a:lvl1pPr defTabSz="457200">
              <a:lnSpc>
                <a:spcPct val="100000"/>
              </a:lnSpc>
              <a:spcBef>
                <a:spcPts val="0"/>
              </a:spcBef>
              <a:defRPr sz="3000">
                <a:solidFill>
                  <a:schemeClr val="accent5">
                    <a:hueOff val="-82419"/>
                    <a:satOff val="-9509"/>
                    <a:lumOff val="-16339"/>
                  </a:schemeClr>
                </a:solidFill>
                <a:latin typeface="PingFang SC Regular"/>
                <a:ea typeface="PingFang SC Regular"/>
                <a:cs typeface="PingFang SC Regular"/>
                <a:sym typeface="PingFang SC Regular"/>
              </a:defRPr>
            </a:lvl1pPr>
          </a:lstStyle>
          <a:p>
            <a:pPr>
              <a:defRPr>
                <a:solidFill>
                  <a:srgbClr val="000000"/>
                </a:solidFill>
              </a:defRPr>
            </a:pPr>
            <a:r>
              <a:rPr sz="1800">
                <a:solidFill>
                  <a:srgbClr val="FF0000"/>
                </a:solidFill>
                <a:latin typeface="Times New Roman" panose="02020603050405020304" charset="0"/>
                <a:cs typeface="Times New Roman" panose="02020603050405020304" charset="0"/>
              </a:rPr>
              <a:t>as</a:t>
            </a:r>
            <a:endParaRPr sz="1800">
              <a:solidFill>
                <a:srgbClr val="FF0000"/>
              </a:solidFill>
              <a:latin typeface="Times New Roman" panose="02020603050405020304" charset="0"/>
              <a:cs typeface="Times New Roman" panose="02020603050405020304" charset="0"/>
            </a:endParaRPr>
          </a:p>
        </p:txBody>
      </p:sp>
      <p:sp>
        <p:nvSpPr>
          <p:cNvPr id="180" name="The most common"/>
          <p:cNvSpPr txBox="1"/>
          <p:nvPr/>
        </p:nvSpPr>
        <p:spPr>
          <a:xfrm>
            <a:off x="6214878" y="5190863"/>
            <a:ext cx="1816100" cy="378460"/>
          </a:xfrm>
          <a:prstGeom prst="rect">
            <a:avLst/>
          </a:prstGeom>
          <a:ln w="12700">
            <a:miter lim="400000"/>
          </a:ln>
        </p:spPr>
        <p:txBody>
          <a:bodyPr wrap="none" lIns="50800" tIns="50800" rIns="50800" bIns="50800" anchor="ctr">
            <a:spAutoFit/>
          </a:bodyPr>
          <a:lstStyle>
            <a:lvl1pPr defTabSz="457200">
              <a:lnSpc>
                <a:spcPct val="100000"/>
              </a:lnSpc>
              <a:spcBef>
                <a:spcPts val="0"/>
              </a:spcBef>
              <a:defRPr sz="3000">
                <a:solidFill>
                  <a:schemeClr val="accent5">
                    <a:hueOff val="-82419"/>
                    <a:satOff val="-9509"/>
                    <a:lumOff val="-16339"/>
                  </a:schemeClr>
                </a:solidFill>
                <a:latin typeface="PingFang SC Regular"/>
                <a:ea typeface="PingFang SC Regular"/>
                <a:cs typeface="PingFang SC Regular"/>
                <a:sym typeface="PingFang SC Regular"/>
              </a:defRPr>
            </a:lvl1pPr>
          </a:lstStyle>
          <a:p>
            <a:pPr>
              <a:defRPr>
                <a:solidFill>
                  <a:srgbClr val="000000"/>
                </a:solidFill>
              </a:defRPr>
            </a:pPr>
            <a:r>
              <a:rPr sz="1800">
                <a:solidFill>
                  <a:srgbClr val="FF0000"/>
                </a:solidFill>
                <a:latin typeface="Times New Roman" panose="02020603050405020304" charset="0"/>
                <a:cs typeface="Times New Roman" panose="02020603050405020304" charset="0"/>
              </a:rPr>
              <a:t>The most common</a:t>
            </a:r>
            <a:endParaRPr sz="1800">
              <a:solidFill>
                <a:srgbClr val="FF0000"/>
              </a:solidFill>
              <a:latin typeface="Times New Roman" panose="02020603050405020304" charset="0"/>
              <a:cs typeface="Times New Roman" panose="02020603050405020304" charset="0"/>
            </a:endParaRPr>
          </a:p>
        </p:txBody>
      </p:sp>
      <p:sp>
        <p:nvSpPr>
          <p:cNvPr id="181" name="a"/>
          <p:cNvSpPr txBox="1"/>
          <p:nvPr/>
        </p:nvSpPr>
        <p:spPr>
          <a:xfrm>
            <a:off x="4847633" y="6156400"/>
            <a:ext cx="203200" cy="378460"/>
          </a:xfrm>
          <a:prstGeom prst="rect">
            <a:avLst/>
          </a:prstGeom>
          <a:ln w="12700">
            <a:miter lim="400000"/>
          </a:ln>
        </p:spPr>
        <p:txBody>
          <a:bodyPr wrap="square" lIns="50800" tIns="50800" rIns="50800" bIns="50800" anchor="ctr">
            <a:spAutoFit/>
          </a:bodyPr>
          <a:lstStyle>
            <a:lvl1pPr defTabSz="457200">
              <a:lnSpc>
                <a:spcPct val="100000"/>
              </a:lnSpc>
              <a:spcBef>
                <a:spcPts val="0"/>
              </a:spcBef>
              <a:defRPr sz="3000">
                <a:solidFill>
                  <a:schemeClr val="accent5">
                    <a:hueOff val="-82419"/>
                    <a:satOff val="-9509"/>
                    <a:lumOff val="-16339"/>
                  </a:schemeClr>
                </a:solidFill>
                <a:latin typeface="PingFang SC Regular"/>
                <a:ea typeface="PingFang SC Regular"/>
                <a:cs typeface="PingFang SC Regular"/>
                <a:sym typeface="PingFang SC Regular"/>
              </a:defRPr>
            </a:lvl1pPr>
          </a:lstStyle>
          <a:p>
            <a:pPr>
              <a:defRPr>
                <a:solidFill>
                  <a:srgbClr val="000000"/>
                </a:solidFill>
              </a:defRPr>
            </a:pPr>
            <a:r>
              <a:rPr sz="1800">
                <a:solidFill>
                  <a:srgbClr val="FF0000"/>
                </a:solidFill>
                <a:latin typeface="Times New Roman" panose="02020603050405020304" charset="0"/>
                <a:cs typeface="Times New Roman" panose="02020603050405020304" charset="0"/>
              </a:rPr>
              <a:t>a</a:t>
            </a:r>
            <a:endParaRPr sz="1800">
              <a:solidFill>
                <a:srgbClr val="FF000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3" presetClass="entr" presetSubtype="5" fill="hold" grpId="1" nodeType="clickEffect">
                                  <p:stCondLst>
                                    <p:cond delay="0"/>
                                  </p:stCondLst>
                                  <p:iterate type="el">
                                    <p:tmAbs val="0"/>
                                  </p:iterate>
                                  <p:childTnLst>
                                    <p:set>
                                      <p:cBhvr>
                                        <p:cTn id="6" dur="500" fill="hold"/>
                                        <p:tgtEl>
                                          <p:spTgt spid="172"/>
                                        </p:tgtEl>
                                        <p:attrNameLst>
                                          <p:attrName>style.visibility</p:attrName>
                                        </p:attrNameLst>
                                      </p:cBhvr>
                                      <p:to>
                                        <p:strVal val="visible"/>
                                      </p:to>
                                    </p:set>
                                    <p:animEffect transition="in" filter="blinds(vertical)">
                                      <p:cBhvr>
                                        <p:cTn id="7" dur="500"/>
                                        <p:tgtEl>
                                          <p:spTgt spid="17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2" nodeType="clickEffect">
                                  <p:stCondLst>
                                    <p:cond delay="0"/>
                                  </p:stCondLst>
                                  <p:iterate type="el">
                                    <p:tmAbs val="0"/>
                                  </p:iterate>
                                  <p:childTnLst>
                                    <p:set>
                                      <p:cBhvr>
                                        <p:cTn id="11" dur="500" fill="hold"/>
                                        <p:tgtEl>
                                          <p:spTgt spid="173"/>
                                        </p:tgtEl>
                                        <p:attrNameLst>
                                          <p:attrName>style.visibility</p:attrName>
                                        </p:attrNameLst>
                                      </p:cBhvr>
                                      <p:to>
                                        <p:strVal val="visible"/>
                                      </p:to>
                                    </p:set>
                                    <p:animEffect transition="in" filter="blinds(vertical)">
                                      <p:cBhvr>
                                        <p:cTn id="12" dur="500"/>
                                        <p:tgtEl>
                                          <p:spTgt spid="17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grpId="3" nodeType="clickEffect">
                                  <p:stCondLst>
                                    <p:cond delay="0"/>
                                  </p:stCondLst>
                                  <p:iterate type="el">
                                    <p:tmAbs val="0"/>
                                  </p:iterate>
                                  <p:childTnLst>
                                    <p:set>
                                      <p:cBhvr>
                                        <p:cTn id="16" dur="500" fill="hold"/>
                                        <p:tgtEl>
                                          <p:spTgt spid="174"/>
                                        </p:tgtEl>
                                        <p:attrNameLst>
                                          <p:attrName>style.visibility</p:attrName>
                                        </p:attrNameLst>
                                      </p:cBhvr>
                                      <p:to>
                                        <p:strVal val="visible"/>
                                      </p:to>
                                    </p:set>
                                    <p:animEffect transition="in" filter="blinds(vertical)">
                                      <p:cBhvr>
                                        <p:cTn id="17" dur="500"/>
                                        <p:tgtEl>
                                          <p:spTgt spid="17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5" fill="hold" grpId="4" nodeType="clickEffect">
                                  <p:stCondLst>
                                    <p:cond delay="0"/>
                                  </p:stCondLst>
                                  <p:iterate type="el">
                                    <p:tmAbs val="0"/>
                                  </p:iterate>
                                  <p:childTnLst>
                                    <p:set>
                                      <p:cBhvr>
                                        <p:cTn id="21" dur="500" fill="hold"/>
                                        <p:tgtEl>
                                          <p:spTgt spid="175"/>
                                        </p:tgtEl>
                                        <p:attrNameLst>
                                          <p:attrName>style.visibility</p:attrName>
                                        </p:attrNameLst>
                                      </p:cBhvr>
                                      <p:to>
                                        <p:strVal val="visible"/>
                                      </p:to>
                                    </p:set>
                                    <p:animEffect transition="in" filter="blinds(vertical)">
                                      <p:cBhvr>
                                        <p:cTn id="22" dur="500"/>
                                        <p:tgtEl>
                                          <p:spTgt spid="17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5" fill="hold" grpId="5" nodeType="clickEffect">
                                  <p:stCondLst>
                                    <p:cond delay="0"/>
                                  </p:stCondLst>
                                  <p:iterate type="el">
                                    <p:tmAbs val="0"/>
                                  </p:iterate>
                                  <p:childTnLst>
                                    <p:set>
                                      <p:cBhvr>
                                        <p:cTn id="26" dur="500" fill="hold"/>
                                        <p:tgtEl>
                                          <p:spTgt spid="176"/>
                                        </p:tgtEl>
                                        <p:attrNameLst>
                                          <p:attrName>style.visibility</p:attrName>
                                        </p:attrNameLst>
                                      </p:cBhvr>
                                      <p:to>
                                        <p:strVal val="visible"/>
                                      </p:to>
                                    </p:set>
                                    <p:animEffect transition="in" filter="blinds(vertical)">
                                      <p:cBhvr>
                                        <p:cTn id="27" dur="500"/>
                                        <p:tgtEl>
                                          <p:spTgt spid="17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5" fill="hold" grpId="6" nodeType="clickEffect">
                                  <p:stCondLst>
                                    <p:cond delay="0"/>
                                  </p:stCondLst>
                                  <p:iterate type="el">
                                    <p:tmAbs val="0"/>
                                  </p:iterate>
                                  <p:childTnLst>
                                    <p:set>
                                      <p:cBhvr>
                                        <p:cTn id="31" dur="500" fill="hold"/>
                                        <p:tgtEl>
                                          <p:spTgt spid="177"/>
                                        </p:tgtEl>
                                        <p:attrNameLst>
                                          <p:attrName>style.visibility</p:attrName>
                                        </p:attrNameLst>
                                      </p:cBhvr>
                                      <p:to>
                                        <p:strVal val="visible"/>
                                      </p:to>
                                    </p:set>
                                    <p:animEffect transition="in" filter="blinds(vertical)">
                                      <p:cBhvr>
                                        <p:cTn id="32" dur="500"/>
                                        <p:tgtEl>
                                          <p:spTgt spid="17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5" fill="hold" grpId="7" nodeType="clickEffect">
                                  <p:stCondLst>
                                    <p:cond delay="0"/>
                                  </p:stCondLst>
                                  <p:iterate type="el">
                                    <p:tmAbs val="0"/>
                                  </p:iterate>
                                  <p:childTnLst>
                                    <p:set>
                                      <p:cBhvr>
                                        <p:cTn id="36" dur="500" fill="hold"/>
                                        <p:tgtEl>
                                          <p:spTgt spid="178"/>
                                        </p:tgtEl>
                                        <p:attrNameLst>
                                          <p:attrName>style.visibility</p:attrName>
                                        </p:attrNameLst>
                                      </p:cBhvr>
                                      <p:to>
                                        <p:strVal val="visible"/>
                                      </p:to>
                                    </p:set>
                                    <p:animEffect transition="in" filter="blinds(vertical)">
                                      <p:cBhvr>
                                        <p:cTn id="37" dur="500"/>
                                        <p:tgtEl>
                                          <p:spTgt spid="17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5" fill="hold" grpId="8" nodeType="clickEffect">
                                  <p:stCondLst>
                                    <p:cond delay="0"/>
                                  </p:stCondLst>
                                  <p:iterate type="el">
                                    <p:tmAbs val="0"/>
                                  </p:iterate>
                                  <p:childTnLst>
                                    <p:set>
                                      <p:cBhvr>
                                        <p:cTn id="41" dur="500" fill="hold"/>
                                        <p:tgtEl>
                                          <p:spTgt spid="179"/>
                                        </p:tgtEl>
                                        <p:attrNameLst>
                                          <p:attrName>style.visibility</p:attrName>
                                        </p:attrNameLst>
                                      </p:cBhvr>
                                      <p:to>
                                        <p:strVal val="visible"/>
                                      </p:to>
                                    </p:set>
                                    <p:animEffect transition="in" filter="blinds(vertical)">
                                      <p:cBhvr>
                                        <p:cTn id="42" dur="500"/>
                                        <p:tgtEl>
                                          <p:spTgt spid="17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5" fill="hold" grpId="9" nodeType="clickEffect">
                                  <p:stCondLst>
                                    <p:cond delay="0"/>
                                  </p:stCondLst>
                                  <p:iterate type="el">
                                    <p:tmAbs val="0"/>
                                  </p:iterate>
                                  <p:childTnLst>
                                    <p:set>
                                      <p:cBhvr>
                                        <p:cTn id="46" dur="500" fill="hold"/>
                                        <p:tgtEl>
                                          <p:spTgt spid="180"/>
                                        </p:tgtEl>
                                        <p:attrNameLst>
                                          <p:attrName>style.visibility</p:attrName>
                                        </p:attrNameLst>
                                      </p:cBhvr>
                                      <p:to>
                                        <p:strVal val="visible"/>
                                      </p:to>
                                    </p:set>
                                    <p:animEffect transition="in" filter="blinds(vertical)">
                                      <p:cBhvr>
                                        <p:cTn id="47" dur="500"/>
                                        <p:tgtEl>
                                          <p:spTgt spid="180"/>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5" fill="hold" grpId="10" nodeType="clickEffect">
                                  <p:stCondLst>
                                    <p:cond delay="0"/>
                                  </p:stCondLst>
                                  <p:iterate type="el">
                                    <p:tmAbs val="0"/>
                                  </p:iterate>
                                  <p:childTnLst>
                                    <p:set>
                                      <p:cBhvr>
                                        <p:cTn id="51" dur="500" fill="hold"/>
                                        <p:tgtEl>
                                          <p:spTgt spid="181"/>
                                        </p:tgtEl>
                                        <p:attrNameLst>
                                          <p:attrName>style.visibility</p:attrName>
                                        </p:attrNameLst>
                                      </p:cBhvr>
                                      <p:to>
                                        <p:strVal val="visible"/>
                                      </p:to>
                                    </p:set>
                                    <p:animEffect transition="in" filter="blinds(vertical)">
                                      <p:cBhvr>
                                        <p:cTn id="52" dur="500"/>
                                        <p:tgtEl>
                                          <p:spTgt spid="1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spid="5" grpId="1"/>
      <p:bldP spid="176" grpId="5" animBg="1" advAuto="0"/>
      <p:bldP spid="180" grpId="9" animBg="1" advAuto="0"/>
      <p:bldP spid="173" grpId="2" animBg="1" advAuto="0"/>
      <p:bldP spid="175" grpId="4" animBg="1" advAuto="0"/>
      <p:bldP spid="174" grpId="3" animBg="1" advAuto="0"/>
      <p:bldP spid="181" grpId="10" animBg="1" advAuto="0"/>
      <p:bldP spid="177" grpId="6" animBg="1" advAuto="0"/>
      <p:bldP spid="172" grpId="1" animBg="1" advAuto="0"/>
      <p:bldP spid="178" grpId="7" animBg="1" advAuto="0"/>
      <p:bldP spid="179" grpId="8"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554355"/>
            <a:ext cx="11944350" cy="510159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breach</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a failure to do sth that must be done by law    </a:t>
            </a:r>
            <a:endParaRPr lang="en-US"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r>
              <a:rPr lang="zh-CN" sz="2800">
                <a:latin typeface="Times New Roman" panose="02020603050405020304" charset="0"/>
                <a:ea typeface="华文中宋" panose="02010600040101010101" charset="-122"/>
                <a:cs typeface="Times New Roman" panose="02020603050405020304" charset="0"/>
                <a:sym typeface="+mn-ea"/>
              </a:rPr>
              <a:t>（对法规等的）违背，违犯</a:t>
            </a:r>
            <a:endParaRPr 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congressman was accused of a breach of secrecy rules.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这位议员被控违反了保密规定。</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negligence</a:t>
            </a:r>
            <a:r>
              <a:rPr lang="en-US" altLang="zh-CN" sz="2800"/>
              <a:t>: </a:t>
            </a:r>
            <a:r>
              <a:rPr lang="en-US" sz="2800">
                <a:latin typeface="Times New Roman" panose="02020603050405020304" charset="0"/>
                <a:ea typeface="华文中宋" panose="02010600040101010101" charset="-122"/>
                <a:cs typeface="Times New Roman" panose="02020603050405020304" charset="0"/>
              </a:rPr>
              <a:t>the failure to give sb/sth enough care or attention    </a:t>
            </a:r>
            <a:endParaRPr lang="en-US"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sym typeface="+mn-ea"/>
              </a:rPr>
              <a:t>疏忽；失职；失误；过失</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The soldiers were ordered to appear before a disciplinary council on charges of negligenc.    </a:t>
            </a:r>
            <a:r>
              <a:rPr sz="2800">
                <a:latin typeface="Times New Roman" panose="02020603050405020304" charset="0"/>
                <a:ea typeface="华文中宋" panose="02010600040101010101" charset="-122"/>
                <a:cs typeface="Times New Roman" panose="02020603050405020304" charset="0"/>
              </a:rPr>
              <a:t>士兵们被控玩忽职守，被勒令接受纪律委员会的审查。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84150" y="3139440"/>
            <a:ext cx="681164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There have been serious security breaches.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70510" y="6254115"/>
            <a:ext cx="754634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 accident was caused by the driver’s negligence.</a:t>
            </a:r>
            <a:endParaRPr lang="zh-CN" altLang="en-US"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41245" y="2599690"/>
            <a:ext cx="5808980" cy="521970"/>
          </a:xfrm>
          <a:prstGeom prst="rect">
            <a:avLst/>
          </a:prstGeom>
          <a:noFill/>
        </p:spPr>
        <p:txBody>
          <a:bodyPr wrap="square" rtlCol="0" anchor="t">
            <a:spAutoFit/>
          </a:bodyPr>
          <a:lstStyle/>
          <a:p>
            <a:r>
              <a:rPr lang="zh-CN" sz="2800">
                <a:ea typeface="华文中宋" panose="02010600040101010101" charset="-122"/>
              </a:rPr>
              <a:t>安全体系已经出了大问题</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flipV="1">
            <a:off x="211455" y="3585845"/>
            <a:ext cx="6413500" cy="2984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46710" y="6717030"/>
            <a:ext cx="7546340" cy="63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455545" y="5665470"/>
            <a:ext cx="8297545" cy="521970"/>
          </a:xfrm>
          <a:prstGeom prst="rect">
            <a:avLst/>
          </a:prstGeom>
          <a:noFill/>
        </p:spPr>
        <p:txBody>
          <a:bodyPr wrap="square" rtlCol="0" anchor="t">
            <a:spAutoFit/>
          </a:bodyPr>
          <a:p>
            <a:r>
              <a:rPr lang="zh-CN" altLang="en-US" sz="2800">
                <a:ea typeface="华文中宋" panose="02010600040101010101" charset="-122"/>
              </a:rPr>
              <a:t>事故是由于司机的过失造成的。</a:t>
            </a:r>
            <a:endParaRPr lang="zh-CN" altLang="en-US" sz="2800">
              <a:ea typeface="华文中宋" panose="02010600040101010101" charset="-122"/>
            </a:endParaRPr>
          </a:p>
        </p:txBody>
      </p:sp>
      <p:sp>
        <p:nvSpPr>
          <p:cNvPr id="2" name="文本框 1"/>
          <p:cNvSpPr txBox="1"/>
          <p:nvPr>
            <p:custDataLst>
              <p:tags r:id="rId1"/>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2"/>
            </p:custDataLst>
          </p:nvPr>
        </p:nvSpPr>
        <p:spPr>
          <a:xfrm>
            <a:off x="159385" y="2599690"/>
            <a:ext cx="19850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3"/>
            </p:custDataLst>
          </p:nvPr>
        </p:nvSpPr>
        <p:spPr>
          <a:xfrm>
            <a:off x="211455" y="5672455"/>
            <a:ext cx="20104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7" dur="500"/>
                                        <p:tgtEl>
                                          <p:spTgt spid="1048602">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3" end="3"/>
                                            </p:txEl>
                                          </p:spTgt>
                                        </p:tgtEl>
                                        <p:attrNameLst>
                                          <p:attrName>style.visibility</p:attrName>
                                        </p:attrNameLst>
                                      </p:cBhvr>
                                      <p:to>
                                        <p:strVal val="visible"/>
                                      </p:to>
                                    </p:set>
                                    <p:animEffect transition="in" filter="blinds(horizontal)">
                                      <p:cBhvr>
                                        <p:cTn id="10" dur="500"/>
                                        <p:tgtEl>
                                          <p:spTgt spid="104860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8" end="8"/>
                                            </p:txEl>
                                          </p:spTgt>
                                        </p:tgtEl>
                                        <p:attrNameLst>
                                          <p:attrName>style.visibility</p:attrName>
                                        </p:attrNameLst>
                                      </p:cBhvr>
                                      <p:to>
                                        <p:strVal val="visible"/>
                                      </p:to>
                                    </p:set>
                                    <p:animEffect transition="in" filter="wipe(down)">
                                      <p:cBhvr>
                                        <p:cTn id="31" dur="500"/>
                                        <p:tgtEl>
                                          <p:spTgt spid="1048602">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linds(horizontal)">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组合 4"/>
          <p:cNvGrpSpPr/>
          <p:nvPr/>
        </p:nvGrpSpPr>
        <p:grpSpPr>
          <a:xfrm>
            <a:off x="-19082" y="609"/>
            <a:ext cx="12214284" cy="6857409"/>
            <a:chOff x="-1" y="-1"/>
            <a:chExt cx="12214282" cy="6857407"/>
          </a:xfrm>
        </p:grpSpPr>
        <p:pic>
          <p:nvPicPr>
            <p:cNvPr id="256" name="图片 101" descr="图片 101"/>
            <p:cNvPicPr>
              <a:picLocks noChangeAspect="1"/>
            </p:cNvPicPr>
            <p:nvPr/>
          </p:nvPicPr>
          <p:blipFill>
            <a:blip r:embed="rId1"/>
            <a:stretch>
              <a:fillRect/>
            </a:stretch>
          </p:blipFill>
          <p:spPr>
            <a:xfrm>
              <a:off x="501650" y="1"/>
              <a:ext cx="11228128" cy="6857406"/>
            </a:xfrm>
            <a:prstGeom prst="rect">
              <a:avLst/>
            </a:prstGeom>
            <a:ln w="12700" cap="flat">
              <a:noFill/>
              <a:miter lim="400000"/>
              <a:headEnd/>
              <a:tailEnd/>
            </a:ln>
            <a:effectLst/>
          </p:spPr>
        </p:pic>
        <p:sp>
          <p:nvSpPr>
            <p:cNvPr id="257" name="矩形 2"/>
            <p:cNvSpPr/>
            <p:nvPr/>
          </p:nvSpPr>
          <p:spPr>
            <a:xfrm>
              <a:off x="-2" y="-2"/>
              <a:ext cx="514369"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sp>
          <p:nvSpPr>
            <p:cNvPr id="258" name="矩形 3"/>
            <p:cNvSpPr/>
            <p:nvPr/>
          </p:nvSpPr>
          <p:spPr>
            <a:xfrm>
              <a:off x="11699912" y="-2"/>
              <a:ext cx="514370"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grpSp>
      <p:sp>
        <p:nvSpPr>
          <p:cNvPr id="260" name="文本框 1"/>
          <p:cNvSpPr txBox="1"/>
          <p:nvPr/>
        </p:nvSpPr>
        <p:spPr>
          <a:xfrm>
            <a:off x="3141980" y="4930775"/>
            <a:ext cx="7052310" cy="1936750"/>
          </a:xfrm>
          <a:prstGeom prst="rect">
            <a:avLst/>
          </a:prstGeom>
          <a:ln w="12700">
            <a:miter lim="400000"/>
          </a:ln>
        </p:spPr>
        <p:txBody>
          <a:bodyPr wrap="square"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The </a:t>
            </a:r>
            <a:r>
              <a:rPr lang="en-US"/>
              <a:t>World</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rPr lang="en-US"/>
              <a:t>June 16th</a:t>
            </a:r>
            <a:r>
              <a:t>-</a:t>
            </a:r>
            <a:r>
              <a:rPr lang="en-US"/>
              <a:t>30th</a:t>
            </a:r>
            <a:r>
              <a:t>, 202</a:t>
            </a:r>
            <a:r>
              <a:rPr lang="en-US"/>
              <a:t>4</a:t>
            </a:r>
            <a:endParaRPr lang="en-US"/>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676275"/>
            <a:ext cx="11751310" cy="277876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44805" y="758190"/>
            <a:ext cx="11577320" cy="1753235"/>
          </a:xfrm>
          <a:prstGeom prst="rect">
            <a:avLst/>
          </a:prstGeom>
          <a:noFill/>
        </p:spPr>
        <p:txBody>
          <a:bodyPr wrap="square">
            <a:spAutoFit/>
          </a:bodyPr>
          <a:lstStyle/>
          <a:p>
            <a:pPr algn="l"/>
            <a:r>
              <a:rPr lang="en-US" altLang="zh-CN" sz="2700">
                <a:latin typeface="Times New Roman" panose="02020603050405020304" charset="0"/>
                <a:cs typeface="Times New Roman" panose="02020603050405020304" charset="0"/>
                <a:sym typeface="+mn-ea"/>
              </a:rPr>
              <a:t>Prison guards in maximum-security prisons are also being dismissed at a higher rate than elsewhere in the prison estate. Last year 166 maximum-security prison guards were dismissed, according to figures provided by the Ministry of Justice through parliamentary questions tabled by Labour.</a:t>
            </a:r>
            <a:endParaRPr lang="en-US" altLang="zh-CN" sz="2700">
              <a:latin typeface="Times New Roman" panose="02020603050405020304" charset="0"/>
              <a:cs typeface="Times New Roman" panose="02020603050405020304" charset="0"/>
              <a:sym typeface="+mn-ea"/>
            </a:endParaRPr>
          </a:p>
        </p:txBody>
      </p:sp>
      <p:sp>
        <p:nvSpPr>
          <p:cNvPr id="10" name="文本框 9"/>
          <p:cNvSpPr txBox="1"/>
          <p:nvPr/>
        </p:nvSpPr>
        <p:spPr>
          <a:xfrm>
            <a:off x="276860" y="2469515"/>
            <a:ext cx="11742420" cy="798830"/>
          </a:xfrm>
          <a:prstGeom prst="rect">
            <a:avLst/>
          </a:prstGeom>
          <a:noFill/>
        </p:spPr>
        <p:txBody>
          <a:bodyPr wrap="square" rtlCol="0">
            <a:spAutoFit/>
          </a:bodyPr>
          <a:lstStyle/>
          <a:p>
            <a:pPr algn="l">
              <a:buClrTx/>
              <a:buSzTx/>
              <a:buFontTx/>
            </a:pPr>
            <a:r>
              <a:rPr sz="2300">
                <a:latin typeface="Times New Roman" panose="02020603050405020304" charset="0"/>
                <a:ea typeface="华文中宋" panose="02010600040101010101" charset="-122"/>
                <a:cs typeface="Times New Roman" panose="02020603050405020304" charset="0"/>
              </a:rPr>
              <a:t>最高安全级别监狱的狱警被解雇的比例也高于其他级别监狱区的狱警。根据英国司法部通过工党提交的议会质询提供的数据，去年有166名最高安全级别监狱看守被解职</a:t>
            </a:r>
            <a:r>
              <a:rPr lang="zh-CN" sz="2300">
                <a:latin typeface="Times New Roman" panose="02020603050405020304" charset="0"/>
                <a:ea typeface="华文中宋" panose="02010600040101010101" charset="-122"/>
                <a:cs typeface="Times New Roman" panose="02020603050405020304" charset="0"/>
              </a:rPr>
              <a:t>。</a:t>
            </a:r>
            <a:endParaRPr lang="zh-CN" sz="23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45110" y="3895090"/>
            <a:ext cx="11751310" cy="253111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23850" y="3947795"/>
            <a:ext cx="11680825" cy="1568450"/>
          </a:xfrm>
          <a:prstGeom prst="rect">
            <a:avLst/>
          </a:prstGeom>
          <a:noFill/>
        </p:spPr>
        <p:txBody>
          <a:bodyPr wrap="square">
            <a:spAutoFit/>
          </a:bodyPr>
          <a:lstStyle/>
          <a:p>
            <a:pPr algn="l"/>
            <a:r>
              <a:rPr sz="2400">
                <a:latin typeface="Times New Roman" panose="02020603050405020304" charset="0"/>
                <a:cs typeface="Times New Roman" panose="02020603050405020304" charset="0"/>
                <a:sym typeface="+mn-ea"/>
              </a:rPr>
              <a:t> The number of staff charged with abusive language or behaviour towards prisoners has rocketed by 65 per cent and nearly three times as many staff are now acting abusively towards other staff. The most common reason for disciplinary action last year was “unprofessional conduct”.</a:t>
            </a:r>
            <a:endParaRPr sz="2400">
              <a:latin typeface="Times New Roman" panose="02020603050405020304" charset="0"/>
              <a:cs typeface="Times New Roman" panose="02020603050405020304" charset="0"/>
              <a:sym typeface="+mn-ea"/>
            </a:endParaRPr>
          </a:p>
        </p:txBody>
      </p:sp>
      <p:sp>
        <p:nvSpPr>
          <p:cNvPr id="14" name="文本框 13"/>
          <p:cNvSpPr txBox="1"/>
          <p:nvPr/>
        </p:nvSpPr>
        <p:spPr>
          <a:xfrm>
            <a:off x="327660" y="5525770"/>
            <a:ext cx="11635740" cy="706755"/>
          </a:xfrm>
          <a:prstGeom prst="rect">
            <a:avLst/>
          </a:prstGeom>
          <a:noFill/>
        </p:spPr>
        <p:txBody>
          <a:bodyPr wrap="square" rtlCol="0">
            <a:spAutoFit/>
          </a:bodyPr>
          <a:lstStyle/>
          <a:p>
            <a:pPr algn="l">
              <a:buClrTx/>
              <a:buSzTx/>
              <a:buFontTx/>
            </a:pPr>
            <a:r>
              <a:rPr sz="2000">
                <a:latin typeface="Times New Roman" panose="02020603050405020304" charset="0"/>
                <a:ea typeface="华文中宋" panose="02010600040101010101" charset="-122"/>
                <a:cs typeface="Times New Roman" panose="02020603050405020304" charset="0"/>
              </a:rPr>
              <a:t>被控对囚犯使用辱骂语言或行为的员工数量激增了65%，对其他员工进行凌辱行为的员工数量几乎是之前的三倍。去年最常见的纪律处分理由是“不专业的行为”。</a:t>
            </a:r>
            <a:endParaRPr sz="20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284856" y="122555"/>
            <a:ext cx="5624195" cy="553085"/>
          </a:xfrm>
          <a:prstGeom prst="rect">
            <a:avLst/>
          </a:prstGeom>
          <a:noFill/>
        </p:spPr>
        <p:txBody>
          <a:bodyPr wrap="none" rtlCol="0" anchor="t">
            <a:spAutoFit/>
          </a:bodyPr>
          <a:p>
            <a:pPr algn="ct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5. </a:t>
            </a:r>
            <a:r>
              <a:rPr 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BBC News </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0</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6</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25</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/202</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4</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      </a:t>
            </a:r>
            <a:endPar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pic>
        <p:nvPicPr>
          <p:cNvPr id="100" name="图片 99"/>
          <p:cNvPicPr>
            <a:picLocks noChangeAspect="1"/>
          </p:cNvPicPr>
          <p:nvPr/>
        </p:nvPicPr>
        <p:blipFill>
          <a:blip r:embed="rId1"/>
          <a:stretch>
            <a:fillRect/>
          </a:stretch>
        </p:blipFill>
        <p:spPr>
          <a:xfrm>
            <a:off x="998220" y="739140"/>
            <a:ext cx="10198100" cy="6118860"/>
          </a:xfrm>
          <a:prstGeom prst="rect">
            <a:avLst/>
          </a:prstGeom>
          <a:noFill/>
          <a:ln w="9525">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83185" y="527685"/>
            <a:ext cx="12026265" cy="6229985"/>
          </a:xfrm>
          <a:prstGeom prst="rect">
            <a:avLst/>
          </a:prstGeom>
          <a:ln w="12700">
            <a:miter lim="400000"/>
          </a:ln>
        </p:spPr>
        <p:txBody>
          <a:bodyPr wrap="square"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100">
                <a:latin typeface="Times New Roman" panose="02020603050405020304" charset="0"/>
                <a:cs typeface="Times New Roman" panose="02020603050405020304" charset="0"/>
              </a:rPr>
              <a:t>    </a:t>
            </a:r>
            <a:r>
              <a:rPr sz="2100">
                <a:latin typeface="Times New Roman" panose="02020603050405020304" charset="0"/>
                <a:cs typeface="Times New Roman" panose="02020603050405020304" charset="0"/>
              </a:rPr>
              <a:t>Microsoft has regained its position as the world</a:t>
            </a:r>
            <a:r>
              <a:rPr lang="en-US" sz="2100">
                <a:latin typeface="Times New Roman" panose="02020603050405020304" charset="0"/>
                <a:cs typeface="Times New Roman" panose="02020603050405020304" charset="0"/>
              </a:rPr>
              <a:t>’</a:t>
            </a:r>
            <a:r>
              <a:rPr sz="2100">
                <a:latin typeface="Times New Roman" panose="02020603050405020304" charset="0"/>
                <a:cs typeface="Times New Roman" panose="02020603050405020304" charset="0"/>
              </a:rPr>
              <a:t>s most valuable company, taking back the title briefly held by the </a:t>
            </a:r>
            <a:r>
              <a:rPr lang="en-US" sz="2100">
                <a:latin typeface="Times New Roman" panose="02020603050405020304" charset="0"/>
                <a:cs typeface="Times New Roman" panose="02020603050405020304" charset="0"/>
              </a:rPr>
              <a:t>_________________</a:t>
            </a:r>
            <a:r>
              <a:rPr sz="2100">
                <a:latin typeface="Times New Roman" panose="02020603050405020304" charset="0"/>
                <a:cs typeface="Times New Roman" panose="02020603050405020304" charset="0"/>
              </a:rPr>
              <a:t> company Nvidia. Nvidia</a:t>
            </a:r>
            <a:r>
              <a:rPr lang="en-US" sz="2100">
                <a:latin typeface="Times New Roman" panose="02020603050405020304" charset="0"/>
                <a:cs typeface="Times New Roman" panose="02020603050405020304" charset="0"/>
              </a:rPr>
              <a:t>’</a:t>
            </a:r>
            <a:r>
              <a:rPr sz="2100">
                <a:latin typeface="Times New Roman" panose="02020603050405020304" charset="0"/>
                <a:cs typeface="Times New Roman" panose="02020603050405020304" charset="0"/>
              </a:rPr>
              <a:t>s stock sank up to 8% during Thursday</a:t>
            </a:r>
            <a:r>
              <a:rPr lang="en-US" sz="2100">
                <a:latin typeface="Times New Roman" panose="02020603050405020304" charset="0"/>
                <a:cs typeface="Times New Roman" panose="02020603050405020304" charset="0"/>
              </a:rPr>
              <a:t>’</a:t>
            </a:r>
            <a:r>
              <a:rPr sz="2100">
                <a:latin typeface="Times New Roman" panose="02020603050405020304" charset="0"/>
                <a:cs typeface="Times New Roman" panose="02020603050405020304" charset="0"/>
              </a:rPr>
              <a:t>s trading, erasing more than $270 billion of the company</a:t>
            </a:r>
            <a:r>
              <a:rPr lang="en-US" sz="2100">
                <a:latin typeface="Times New Roman" panose="02020603050405020304" charset="0"/>
                <a:cs typeface="Times New Roman" panose="02020603050405020304" charset="0"/>
              </a:rPr>
              <a:t>’</a:t>
            </a:r>
            <a:r>
              <a:rPr sz="2100">
                <a:latin typeface="Times New Roman" panose="02020603050405020304" charset="0"/>
                <a:cs typeface="Times New Roman" panose="02020603050405020304" charset="0"/>
              </a:rPr>
              <a:t>s </a:t>
            </a:r>
            <a:r>
              <a:rPr lang="en-US" sz="2100">
                <a:latin typeface="Times New Roman" panose="02020603050405020304" charset="0"/>
                <a:cs typeface="Times New Roman" panose="02020603050405020304" charset="0"/>
              </a:rPr>
              <a:t>___________</a:t>
            </a:r>
            <a:r>
              <a:rPr sz="2100">
                <a:latin typeface="Times New Roman" panose="02020603050405020304" charset="0"/>
                <a:cs typeface="Times New Roman" panose="02020603050405020304" charset="0"/>
              </a:rPr>
              <a:t>. Analysts say it</a:t>
            </a:r>
            <a:r>
              <a:rPr lang="en-US" sz="2100">
                <a:latin typeface="Times New Roman" panose="02020603050405020304" charset="0"/>
                <a:cs typeface="Times New Roman" panose="02020603050405020304" charset="0"/>
              </a:rPr>
              <a:t>’</a:t>
            </a:r>
            <a:r>
              <a:rPr sz="2100">
                <a:latin typeface="Times New Roman" panose="02020603050405020304" charset="0"/>
                <a:cs typeface="Times New Roman" panose="02020603050405020304" charset="0"/>
              </a:rPr>
              <a:t>s likely investors were consolidating their profits.</a:t>
            </a:r>
            <a:endParaRPr sz="21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100">
                <a:latin typeface="Times New Roman" panose="02020603050405020304" charset="0"/>
                <a:cs typeface="Times New Roman" panose="02020603050405020304" charset="0"/>
              </a:rPr>
              <a:t>    </a:t>
            </a:r>
            <a:r>
              <a:rPr sz="2100">
                <a:latin typeface="Times New Roman" panose="02020603050405020304" charset="0"/>
                <a:cs typeface="Times New Roman" panose="02020603050405020304" charset="0"/>
              </a:rPr>
              <a:t>President Biden has declared the wildfires in the US state of New Mexico </a:t>
            </a:r>
            <a:r>
              <a:rPr lang="en-US" sz="2100">
                <a:latin typeface="Times New Roman" panose="02020603050405020304" charset="0"/>
                <a:cs typeface="Times New Roman" panose="02020603050405020304" charset="0"/>
              </a:rPr>
              <a:t>______________</a:t>
            </a:r>
            <a:r>
              <a:rPr sz="2100">
                <a:latin typeface="Times New Roman" panose="02020603050405020304" charset="0"/>
                <a:cs typeface="Times New Roman" panose="02020603050405020304" charset="0"/>
              </a:rPr>
              <a:t>. The extent of the damage is still being assessed, but it</a:t>
            </a:r>
            <a:r>
              <a:rPr lang="en-US" sz="2100">
                <a:latin typeface="Times New Roman" panose="02020603050405020304" charset="0"/>
                <a:cs typeface="Times New Roman" panose="02020603050405020304" charset="0"/>
              </a:rPr>
              <a:t>’</a:t>
            </a:r>
            <a:r>
              <a:rPr sz="2100">
                <a:latin typeface="Times New Roman" panose="02020603050405020304" charset="0"/>
                <a:cs typeface="Times New Roman" panose="02020603050405020304" charset="0"/>
              </a:rPr>
              <a:t>s thought that about 10,000 hectares of land and 1,400 structures have been burned, including hundreds of homes. Will Grant reports.</a:t>
            </a:r>
            <a:endParaRPr sz="21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100">
                <a:latin typeface="Times New Roman" panose="02020603050405020304" charset="0"/>
                <a:cs typeface="Times New Roman" panose="02020603050405020304" charset="0"/>
              </a:rPr>
              <a:t>    </a:t>
            </a:r>
            <a:r>
              <a:rPr sz="2100">
                <a:latin typeface="Times New Roman" panose="02020603050405020304" charset="0"/>
                <a:cs typeface="Times New Roman" panose="02020603050405020304" charset="0"/>
              </a:rPr>
              <a:t>The decision by President Biden to declare a major disaster over the wildfires in New Mexico immediately frees up federal funding for local, tribal and state agencies trying to </a:t>
            </a:r>
            <a:r>
              <a:rPr lang="en-US" sz="2100">
                <a:latin typeface="Times New Roman" panose="02020603050405020304" charset="0"/>
                <a:cs typeface="Times New Roman" panose="02020603050405020304" charset="0"/>
              </a:rPr>
              <a:t>______ </a:t>
            </a:r>
            <a:r>
              <a:rPr sz="2100">
                <a:latin typeface="Times New Roman" panose="02020603050405020304" charset="0"/>
                <a:cs typeface="Times New Roman" panose="02020603050405020304" charset="0"/>
              </a:rPr>
              <a:t>the </a:t>
            </a:r>
            <a:r>
              <a:rPr lang="en-US" altLang="zh-CN" sz="2100">
                <a:solidFill>
                  <a:srgbClr val="0000FF"/>
                </a:solidFill>
                <a:latin typeface="Times New Roman" panose="02020603050405020304" charset="0"/>
                <a:ea typeface="+mn-ea"/>
                <a:cs typeface="Times New Roman" panose="02020603050405020304" charset="0"/>
              </a:rPr>
              <a:t>blaze</a:t>
            </a:r>
            <a:r>
              <a:rPr sz="2100">
                <a:latin typeface="Times New Roman" panose="02020603050405020304" charset="0"/>
                <a:cs typeface="Times New Roman" panose="02020603050405020304" charset="0"/>
              </a:rPr>
              <a:t>s. Specifically, they can access funds and support from the Federal Emergency Management Agency or FEMA, including for fire </a:t>
            </a:r>
            <a:r>
              <a:rPr lang="en-US" altLang="zh-CN" sz="2100">
                <a:solidFill>
                  <a:srgbClr val="0000FF"/>
                </a:solidFill>
                <a:latin typeface="Times New Roman" panose="02020603050405020304" charset="0"/>
                <a:ea typeface="+mn-ea"/>
                <a:cs typeface="Times New Roman" panose="02020603050405020304" charset="0"/>
              </a:rPr>
              <a:t>mitigation </a:t>
            </a:r>
            <a:r>
              <a:rPr sz="2100">
                <a:latin typeface="Times New Roman" panose="02020603050405020304" charset="0"/>
                <a:cs typeface="Times New Roman" panose="02020603050405020304" charset="0"/>
              </a:rPr>
              <a:t>measures around the state. It also allows home and business owners who have been affected to access grants and low cost </a:t>
            </a:r>
            <a:r>
              <a:rPr lang="en-US" sz="2100">
                <a:latin typeface="Times New Roman" panose="02020603050405020304" charset="0"/>
                <a:cs typeface="Times New Roman" panose="02020603050405020304" charset="0"/>
              </a:rPr>
              <a:t>_____ </a:t>
            </a:r>
            <a:r>
              <a:rPr sz="2100">
                <a:latin typeface="Times New Roman" panose="02020603050405020304" charset="0"/>
                <a:cs typeface="Times New Roman" panose="02020603050405020304" charset="0"/>
              </a:rPr>
              <a:t>to cover the costs of temporary accommodation and repairs.</a:t>
            </a:r>
            <a:endParaRPr sz="21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100">
                <a:latin typeface="Times New Roman" panose="02020603050405020304" charset="0"/>
                <a:cs typeface="Times New Roman" panose="02020603050405020304" charset="0"/>
              </a:rPr>
              <a:t>    </a:t>
            </a:r>
            <a:r>
              <a:rPr sz="2100">
                <a:latin typeface="Times New Roman" panose="02020603050405020304" charset="0"/>
                <a:cs typeface="Times New Roman" panose="02020603050405020304" charset="0"/>
              </a:rPr>
              <a:t>European football</a:t>
            </a:r>
            <a:r>
              <a:rPr lang="en-US" sz="2100">
                <a:latin typeface="Times New Roman" panose="02020603050405020304" charset="0"/>
                <a:cs typeface="Times New Roman" panose="02020603050405020304" charset="0"/>
              </a:rPr>
              <a:t>’</a:t>
            </a:r>
            <a:r>
              <a:rPr sz="2100">
                <a:latin typeface="Times New Roman" panose="02020603050405020304" charset="0"/>
                <a:cs typeface="Times New Roman" panose="02020603050405020304" charset="0"/>
              </a:rPr>
              <a:t>s governing body UEFA is investigating what it calls potential racist or discriminatory </a:t>
            </a:r>
            <a:r>
              <a:rPr lang="en-US" sz="2100">
                <a:latin typeface="Times New Roman" panose="02020603050405020304" charset="0"/>
                <a:cs typeface="Times New Roman" panose="02020603050405020304" charset="0"/>
              </a:rPr>
              <a:t>_______ </a:t>
            </a:r>
            <a:r>
              <a:rPr sz="2100">
                <a:latin typeface="Times New Roman" panose="02020603050405020304" charset="0"/>
                <a:cs typeface="Times New Roman" panose="02020603050405020304" charset="0"/>
              </a:rPr>
              <a:t>by Albanian fans at their men</a:t>
            </a:r>
            <a:r>
              <a:rPr lang="en-US" sz="2100">
                <a:latin typeface="Times New Roman" panose="02020603050405020304" charset="0"/>
                <a:cs typeface="Times New Roman" panose="02020603050405020304" charset="0"/>
              </a:rPr>
              <a:t>’</a:t>
            </a:r>
            <a:r>
              <a:rPr sz="2100">
                <a:latin typeface="Times New Roman" panose="02020603050405020304" charset="0"/>
                <a:cs typeface="Times New Roman" panose="02020603050405020304" charset="0"/>
              </a:rPr>
              <a:t>s European Championship match on Wednesday. Supporters of both sides are accused of singing </a:t>
            </a:r>
            <a:r>
              <a:rPr lang="en-US" sz="2100">
                <a:latin typeface="Times New Roman" panose="02020603050405020304" charset="0"/>
                <a:cs typeface="Times New Roman" panose="02020603050405020304" charset="0"/>
              </a:rPr>
              <a:t>_______ </a:t>
            </a:r>
            <a:r>
              <a:rPr sz="2100">
                <a:latin typeface="Times New Roman" panose="02020603050405020304" charset="0"/>
                <a:cs typeface="Times New Roman" panose="02020603050405020304" charset="0"/>
              </a:rPr>
              <a:t>chants aimed at Serbs. Serbia had threatened to </a:t>
            </a:r>
            <a:r>
              <a:rPr lang="en-US" sz="2100">
                <a:latin typeface="Times New Roman" panose="02020603050405020304" charset="0"/>
                <a:cs typeface="Times New Roman" panose="02020603050405020304" charset="0"/>
              </a:rPr>
              <a:t>_________</a:t>
            </a:r>
            <a:r>
              <a:rPr sz="2100">
                <a:latin typeface="Times New Roman" panose="02020603050405020304" charset="0"/>
                <a:cs typeface="Times New Roman" panose="02020603050405020304" charset="0"/>
              </a:rPr>
              <a:t> the tournament if UEFA didn</a:t>
            </a:r>
            <a:r>
              <a:rPr lang="en-US" sz="2100">
                <a:latin typeface="Times New Roman" panose="02020603050405020304" charset="0"/>
                <a:cs typeface="Times New Roman" panose="02020603050405020304" charset="0"/>
              </a:rPr>
              <a:t>’</a:t>
            </a:r>
            <a:r>
              <a:rPr sz="2100">
                <a:latin typeface="Times New Roman" panose="02020603050405020304" charset="0"/>
                <a:cs typeface="Times New Roman" panose="02020603050405020304" charset="0"/>
              </a:rPr>
              <a:t>t act.</a:t>
            </a:r>
            <a:endParaRPr sz="21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100">
                <a:latin typeface="Times New Roman" panose="02020603050405020304" charset="0"/>
                <a:cs typeface="Times New Roman" panose="02020603050405020304" charset="0"/>
              </a:rPr>
              <a:t>    </a:t>
            </a:r>
            <a:r>
              <a:rPr sz="2100">
                <a:latin typeface="Times New Roman" panose="02020603050405020304" charset="0"/>
                <a:cs typeface="Times New Roman" panose="02020603050405020304" charset="0"/>
              </a:rPr>
              <a:t>The actor Donald Sutherland whose career </a:t>
            </a:r>
            <a:r>
              <a:rPr lang="en-US" sz="2100">
                <a:latin typeface="Times New Roman" panose="02020603050405020304" charset="0"/>
                <a:cs typeface="Times New Roman" panose="02020603050405020304" charset="0"/>
              </a:rPr>
              <a:t>________ </a:t>
            </a:r>
            <a:r>
              <a:rPr sz="2100">
                <a:latin typeface="Times New Roman" panose="02020603050405020304" charset="0"/>
                <a:cs typeface="Times New Roman" panose="02020603050405020304" charset="0"/>
              </a:rPr>
              <a:t>seven decades has died. He was 88. Born in Canada, Donald Sutherland </a:t>
            </a:r>
            <a:r>
              <a:rPr lang="en-US" sz="2100">
                <a:latin typeface="Times New Roman" panose="02020603050405020304" charset="0"/>
                <a:cs typeface="Times New Roman" panose="02020603050405020304" charset="0"/>
              </a:rPr>
              <a:t>______ </a:t>
            </a:r>
            <a:r>
              <a:rPr sz="2100">
                <a:latin typeface="Times New Roman" panose="02020603050405020304" charset="0"/>
                <a:cs typeface="Times New Roman" panose="02020603050405020304" charset="0"/>
              </a:rPr>
              <a:t>in some of the most groundbreaking and best known films of the 1970s, including </a:t>
            </a:r>
            <a:r>
              <a:rPr sz="2100" i="1">
                <a:latin typeface="Times New Roman" panose="02020603050405020304" charset="0"/>
                <a:cs typeface="Times New Roman" panose="02020603050405020304" charset="0"/>
              </a:rPr>
              <a:t>MASH</a:t>
            </a:r>
            <a:r>
              <a:rPr sz="2100">
                <a:latin typeface="Times New Roman" panose="02020603050405020304" charset="0"/>
                <a:cs typeface="Times New Roman" panose="02020603050405020304" charset="0"/>
              </a:rPr>
              <a:t> and </a:t>
            </a:r>
            <a:r>
              <a:rPr sz="2100" i="1">
                <a:latin typeface="Times New Roman" panose="02020603050405020304" charset="0"/>
                <a:cs typeface="Times New Roman" panose="02020603050405020304" charset="0"/>
              </a:rPr>
              <a:t>Don’t Look Now</a:t>
            </a:r>
            <a:r>
              <a:rPr sz="2100">
                <a:latin typeface="Times New Roman" panose="02020603050405020304" charset="0"/>
                <a:cs typeface="Times New Roman" panose="02020603050405020304" charset="0"/>
              </a:rPr>
              <a:t>.</a:t>
            </a:r>
            <a:endParaRPr sz="2100">
              <a:latin typeface="Times New Roman" panose="02020603050405020304" charset="0"/>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2" name="文本框 16"/>
          <p:cNvSpPr txBox="1"/>
          <p:nvPr/>
        </p:nvSpPr>
        <p:spPr>
          <a:xfrm>
            <a:off x="0" y="0"/>
            <a:ext cx="1268730" cy="428625"/>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lang="en-US" sz="2200">
                <a:latin typeface="Times New Roman" panose="02020603050405020304" charset="0"/>
                <a:cs typeface="Times New Roman" panose="02020603050405020304" charset="0"/>
              </a:rPr>
              <a:t>Dictation </a:t>
            </a:r>
            <a:endParaRPr lang="en-US" sz="2200">
              <a:latin typeface="Times New Roman" panose="02020603050405020304" charset="0"/>
              <a:cs typeface="Times New Roman" panose="02020603050405020304" charset="0"/>
            </a:endParaRPr>
          </a:p>
        </p:txBody>
      </p:sp>
      <p:pic>
        <p:nvPicPr>
          <p:cNvPr id="5" name="BBC.06.25.2024">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1641455" y="6408420"/>
            <a:ext cx="408940" cy="443865"/>
          </a:xfrm>
          <a:prstGeom prst="rect">
            <a:avLst/>
          </a:prstGeom>
        </p:spPr>
      </p:pic>
      <p:sp>
        <p:nvSpPr>
          <p:cNvPr id="6" name="文本框 5"/>
          <p:cNvSpPr txBox="1"/>
          <p:nvPr/>
        </p:nvSpPr>
        <p:spPr>
          <a:xfrm>
            <a:off x="886460" y="877570"/>
            <a:ext cx="2505710"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artificial intelligence</a:t>
            </a:r>
            <a:endParaRPr kumimoji="0" lang="zh-CN" altLang="en-US" sz="21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7" name="文本框 6"/>
          <p:cNvSpPr txBox="1"/>
          <p:nvPr/>
        </p:nvSpPr>
        <p:spPr>
          <a:xfrm>
            <a:off x="8398510" y="1859915"/>
            <a:ext cx="2515235" cy="434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no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a major disaster</a:t>
            </a:r>
            <a:endParaRPr sz="2100" b="1">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3227705" y="5059680"/>
            <a:ext cx="3261995"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abusive </a:t>
            </a:r>
            <a:endParaRPr sz="21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5070475" y="5702935"/>
            <a:ext cx="2346325"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spanned </a:t>
            </a:r>
            <a:endParaRPr kumimoji="0" lang="en-US" sz="21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0" name="文本框 9"/>
          <p:cNvSpPr txBox="1"/>
          <p:nvPr/>
        </p:nvSpPr>
        <p:spPr>
          <a:xfrm>
            <a:off x="2236470" y="6026785"/>
            <a:ext cx="1283335"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starred </a:t>
            </a:r>
            <a:endParaRPr kumimoji="0" lang="en-US" sz="21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1" name="文本框 10"/>
          <p:cNvSpPr txBox="1"/>
          <p:nvPr/>
        </p:nvSpPr>
        <p:spPr>
          <a:xfrm>
            <a:off x="9311005" y="5055870"/>
            <a:ext cx="2070735"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pull out of</a:t>
            </a:r>
            <a:endParaRPr kumimoji="0" lang="en-US" sz="21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2" name="文本框 11"/>
          <p:cNvSpPr txBox="1"/>
          <p:nvPr/>
        </p:nvSpPr>
        <p:spPr>
          <a:xfrm>
            <a:off x="7448550" y="3128645"/>
            <a:ext cx="719455"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tackle </a:t>
            </a:r>
            <a:endParaRPr sz="210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280670" y="4728845"/>
            <a:ext cx="1475105"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457200" marR="0" lvl="1"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conduct </a:t>
            </a:r>
            <a:endParaRPr sz="2100">
              <a:solidFill>
                <a:srgbClr val="FF0000"/>
              </a:solidFill>
              <a:latin typeface="Times New Roman" panose="02020603050405020304" charset="0"/>
              <a:cs typeface="Times New Roman" panose="02020603050405020304" charset="0"/>
              <a:sym typeface="+mn-ea"/>
            </a:endParaRPr>
          </a:p>
        </p:txBody>
      </p:sp>
      <p:sp>
        <p:nvSpPr>
          <p:cNvPr id="19" name="文本框 18"/>
          <p:cNvSpPr txBox="1"/>
          <p:nvPr/>
        </p:nvSpPr>
        <p:spPr>
          <a:xfrm>
            <a:off x="3670300" y="1216660"/>
            <a:ext cx="2345055"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914400" marR="0" lvl="2"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market value</a:t>
            </a:r>
            <a:endParaRPr sz="2100">
              <a:solidFill>
                <a:srgbClr val="FF0000"/>
              </a:solidFill>
              <a:latin typeface="Times New Roman" panose="02020603050405020304" charset="0"/>
              <a:cs typeface="Times New Roman" panose="02020603050405020304" charset="0"/>
              <a:sym typeface="+mn-ea"/>
            </a:endParaRPr>
          </a:p>
        </p:txBody>
      </p:sp>
      <p:sp>
        <p:nvSpPr>
          <p:cNvPr id="24" name="文本框 23"/>
          <p:cNvSpPr txBox="1"/>
          <p:nvPr/>
        </p:nvSpPr>
        <p:spPr>
          <a:xfrm>
            <a:off x="3054350" y="4088765"/>
            <a:ext cx="2726055"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loans </a:t>
            </a:r>
            <a:endParaRPr lang="zh-CN" sz="2100">
              <a:solidFill>
                <a:srgbClr val="FF0000"/>
              </a:solidFill>
              <a:latin typeface="Times New Roman" panose="02020603050405020304" charset="0"/>
              <a:cs typeface="Times New Roman" panose="02020603050405020304" charset="0"/>
              <a:sym typeface="+mn-ea"/>
            </a:endParaRPr>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down)">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down)">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0">
              <p:cMediaNode numSld="1" showWhenStopped="0">
                <p:cTn id="53" fill="hold" display="0">
                  <p:stCondLst>
                    <p:cond delay="indefinite"/>
                  </p:stCondLst>
                </p:cTn>
                <p:tgtEl>
                  <p:spTgt spid="304"/>
                </p:tgtEl>
              </p:cMediaNode>
            </p:audio>
            <p:audio>
              <p:cMediaNode>
                <p:cTn id="54" fill="hold" display="1">
                  <p:stCondLst>
                    <p:cond delay="indefinite"/>
                  </p:stCondLst>
                  <p:endCondLst>
                    <p:cond evt="onStopAudio">
                      <p:tgtEl>
                        <p:sldTgt/>
                      </p:tgtEl>
                    </p:cond>
                  </p:endCondLst>
                </p:cTn>
                <p:tgtEl>
                  <p:spTgt spid="5"/>
                </p:tgtEl>
              </p:cMediaNode>
            </p:audio>
          </p:childTnLst>
        </p:cTn>
      </p:par>
    </p:tnLst>
    <p:bldLst>
      <p:bldP spid="6" grpId="0" bldLvl="0" animBg="1"/>
      <p:bldP spid="7" grpId="0" bldLvl="0" animBg="1"/>
      <p:bldP spid="8" grpId="0" bldLvl="0" animBg="1"/>
      <p:bldP spid="9" grpId="0" bldLvl="0" animBg="1"/>
      <p:bldP spid="10" grpId="0" bldLvl="0" animBg="1"/>
      <p:bldP spid="11" grpId="0" bldLvl="0" animBg="1"/>
      <p:bldP spid="12" grpId="0" bldLvl="0" animBg="1"/>
      <p:bldP spid="13" grpId="0" bldLvl="0" animBg="1"/>
      <p:bldP spid="19" grpId="0" bldLvl="0" animBg="1"/>
      <p:bldP spid="24"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497332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blaze</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(used especially in newspapers) a very large fire, especially a dangerous one   </a:t>
            </a:r>
            <a:r>
              <a:rPr lang="zh-CN" altLang="en-US" sz="2800">
                <a:latin typeface="Times New Roman" panose="02020603050405020304" charset="0"/>
                <a:ea typeface="华文中宋" panose="02010600040101010101" charset="-122"/>
                <a:cs typeface="Times New Roman" panose="02020603050405020304" charset="0"/>
                <a:sym typeface="+mn-ea"/>
              </a:rPr>
              <a:t>（尤用于报章）</a:t>
            </a:r>
            <a:r>
              <a:rPr lang="zh-CN" sz="2800">
                <a:latin typeface="Times New Roman" panose="02020603050405020304" charset="0"/>
                <a:ea typeface="华文中宋" panose="02010600040101010101" charset="-122"/>
                <a:cs typeface="Times New Roman" panose="02020603050405020304" charset="0"/>
                <a:sym typeface="+mn-ea"/>
              </a:rPr>
              <a:t>烈火；火灾</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Two firemen were hurt in a blaze which swept through a tower block last night.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昨晚，一场大火吞噬了一座高层建筑，两位消防员被烧伤。</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mitigation</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(formal) a reduction in how unpleasant, serious, etc. sth is</a:t>
            </a:r>
            <a:r>
              <a:rPr lang="en-US" sz="2800">
                <a:latin typeface="Times New Roman" panose="02020603050405020304" charset="0"/>
                <a:ea typeface="华文中宋" panose="02010600040101010101" charset="-122"/>
                <a:cs typeface="Times New Roman" panose="02020603050405020304" charset="0"/>
              </a:rPr>
              <a:t>     </a:t>
            </a:r>
            <a:endParaRPr lang="en-US"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sym typeface="+mn-ea"/>
              </a:rPr>
              <a:t>减轻；缓解</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Social support is the most important factor in the mitigation of stress among adolescents.       </a:t>
            </a:r>
            <a:r>
              <a:rPr sz="2800">
                <a:latin typeface="华文中宋" panose="02010600040101010101" charset="-122"/>
                <a:ea typeface="华文中宋" panose="02010600040101010101" charset="-122"/>
                <a:cs typeface="华文中宋" panose="02010600040101010101" charset="-122"/>
              </a:rPr>
              <a:t>社会支持是缓解青少年压力的最重要因素。</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39065" y="3042285"/>
            <a:ext cx="551624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Five people were injured in the blaze.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175895" y="6228715"/>
            <a:ext cx="997648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 mitigation of his physical condition was due to the new drug.</a:t>
            </a:r>
            <a:endParaRPr lang="en-US"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90140" y="2545080"/>
            <a:ext cx="9491980" cy="521970"/>
          </a:xfrm>
          <a:prstGeom prst="rect">
            <a:avLst/>
          </a:prstGeom>
          <a:noFill/>
        </p:spPr>
        <p:txBody>
          <a:bodyPr wrap="square" rtlCol="0" anchor="t">
            <a:spAutoFit/>
          </a:bodyPr>
          <a:lstStyle/>
          <a:p>
            <a:r>
              <a:rPr lang="zh-CN" altLang="en-US" sz="2800">
                <a:ea typeface="华文中宋" panose="02010600040101010101" charset="-122"/>
              </a:rPr>
              <a:t>火灾中有五人受伤。</a:t>
            </a:r>
            <a:endParaRPr lang="zh-CN" altLang="en-US" sz="2800">
              <a:ea typeface="华文中宋" panose="02010600040101010101" charset="-122"/>
            </a:endParaRPr>
          </a:p>
        </p:txBody>
      </p:sp>
      <p:cxnSp>
        <p:nvCxnSpPr>
          <p:cNvPr id="3145728" name="直接连接符 8"/>
          <p:cNvCxnSpPr/>
          <p:nvPr/>
        </p:nvCxnSpPr>
        <p:spPr>
          <a:xfrm flipV="1">
            <a:off x="211455" y="3499485"/>
            <a:ext cx="5512435" cy="1968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241935" y="6665595"/>
            <a:ext cx="9444355" cy="1651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486660" y="5713095"/>
            <a:ext cx="8297545" cy="521970"/>
          </a:xfrm>
          <a:prstGeom prst="rect">
            <a:avLst/>
          </a:prstGeom>
          <a:noFill/>
        </p:spPr>
        <p:txBody>
          <a:bodyPr wrap="square" rtlCol="0" anchor="t">
            <a:spAutoFit/>
          </a:bodyPr>
          <a:p>
            <a:r>
              <a:rPr lang="zh-CN" altLang="en-US" sz="2800">
                <a:ea typeface="华文中宋" panose="02010600040101010101" charset="-122"/>
              </a:rPr>
              <a:t>他身体状况的缓解是由于新药的作用。</a:t>
            </a:r>
            <a:endParaRPr lang="zh-CN" altLang="en-US" sz="2800">
              <a:ea typeface="华文中宋" panose="02010600040101010101" charset="-122"/>
            </a:endParaRPr>
          </a:p>
        </p:txBody>
      </p:sp>
      <p:sp>
        <p:nvSpPr>
          <p:cNvPr id="5" name="文本框 1"/>
          <p:cNvSpPr txBox="1"/>
          <p:nvPr>
            <p:custDataLst>
              <p:tags r:id="rId1"/>
            </p:custDataLst>
          </p:nvPr>
        </p:nvSpPr>
        <p:spPr>
          <a:xfrm>
            <a:off x="126365" y="2517140"/>
            <a:ext cx="198501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2"/>
            </p:custDataLst>
          </p:nvPr>
        </p:nvSpPr>
        <p:spPr>
          <a:xfrm>
            <a:off x="139065" y="5713095"/>
            <a:ext cx="201041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6" name="文本框 5"/>
          <p:cNvSpPr txBox="1"/>
          <p:nvPr>
            <p:custDataLst>
              <p:tags r:id="rId3"/>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linds(horizontal)">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762635"/>
            <a:ext cx="11751310" cy="287147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4335" y="857250"/>
            <a:ext cx="11502390" cy="1568450"/>
          </a:xfrm>
          <a:prstGeom prst="rect">
            <a:avLst/>
          </a:prstGeom>
          <a:noFill/>
        </p:spPr>
        <p:txBody>
          <a:bodyPr wrap="square">
            <a:spAutoFit/>
          </a:bodyPr>
          <a:lstStyle/>
          <a:p>
            <a:pPr algn="l"/>
            <a:r>
              <a:rPr lang="en-US" altLang="zh-CN" sz="2400">
                <a:latin typeface="Times New Roman" panose="02020603050405020304" charset="0"/>
                <a:cs typeface="Times New Roman" panose="02020603050405020304" charset="0"/>
                <a:sym typeface="+mn-ea"/>
              </a:rPr>
              <a:t>Microsoft has regained its position as the world’s most valuable company, taking back the title briefly held by the artificial intelligence company Nvidia. Nvidia’s stock sank up to 8% during Thursday’s trading, erasing more than $270 billion of the company’s market value. Analysts say it’s likely investors were consolidating their profits.</a:t>
            </a:r>
            <a:endParaRPr lang="en-US" altLang="zh-CN" sz="2400">
              <a:latin typeface="Times New Roman" panose="02020603050405020304" charset="0"/>
              <a:cs typeface="Times New Roman" panose="02020603050405020304" charset="0"/>
              <a:sym typeface="+mn-ea"/>
            </a:endParaRPr>
          </a:p>
        </p:txBody>
      </p:sp>
      <p:sp>
        <p:nvSpPr>
          <p:cNvPr id="10" name="文本框 9"/>
          <p:cNvSpPr txBox="1"/>
          <p:nvPr/>
        </p:nvSpPr>
        <p:spPr>
          <a:xfrm>
            <a:off x="392430" y="2419985"/>
            <a:ext cx="11470640" cy="1106805"/>
          </a:xfrm>
          <a:prstGeom prst="rect">
            <a:avLst/>
          </a:prstGeom>
          <a:noFill/>
        </p:spPr>
        <p:txBody>
          <a:bodyPr wrap="square" rtlCol="0">
            <a:spAutoFit/>
          </a:bodyPr>
          <a:lstStyle/>
          <a:p>
            <a:pPr algn="l">
              <a:buClrTx/>
              <a:buSzTx/>
              <a:buFontTx/>
            </a:pPr>
            <a:r>
              <a:rPr sz="2200">
                <a:latin typeface="Times New Roman" panose="02020603050405020304" charset="0"/>
                <a:ea typeface="华文中宋" panose="02010600040101010101" charset="-122"/>
                <a:cs typeface="Times New Roman" panose="02020603050405020304" charset="0"/>
              </a:rPr>
              <a:t>微软重新夺回了由人工智能公司英伟达短暂占据的全球市值最高公司的地位。英伟达的股价在周四的交易中</a:t>
            </a:r>
            <a:r>
              <a:rPr lang="zh-CN" sz="2200">
                <a:latin typeface="Times New Roman" panose="02020603050405020304" charset="0"/>
                <a:ea typeface="华文中宋" panose="02010600040101010101" charset="-122"/>
                <a:cs typeface="Times New Roman" panose="02020603050405020304" charset="0"/>
              </a:rPr>
              <a:t>一度</a:t>
            </a:r>
            <a:r>
              <a:rPr sz="2200">
                <a:latin typeface="Times New Roman" panose="02020603050405020304" charset="0"/>
                <a:ea typeface="华文中宋" panose="02010600040101010101" charset="-122"/>
                <a:cs typeface="Times New Roman" panose="02020603050405020304" charset="0"/>
              </a:rPr>
              <a:t>下跌了8%，公司市值蒸发了2700多亿美元。分析人士</a:t>
            </a:r>
            <a:r>
              <a:rPr lang="zh-CN" sz="2200">
                <a:latin typeface="Times New Roman" panose="02020603050405020304" charset="0"/>
                <a:ea typeface="华文中宋" panose="02010600040101010101" charset="-122"/>
                <a:cs typeface="Times New Roman" panose="02020603050405020304" charset="0"/>
              </a:rPr>
              <a:t>称</a:t>
            </a:r>
            <a:r>
              <a:rPr sz="2200">
                <a:latin typeface="Times New Roman" panose="02020603050405020304" charset="0"/>
                <a:ea typeface="华文中宋" panose="02010600040101010101" charset="-122"/>
                <a:cs typeface="Times New Roman" panose="02020603050405020304" charset="0"/>
              </a:rPr>
              <a:t>，投资者很可能是在巩固他们的利润。</a:t>
            </a:r>
            <a:endParaRPr sz="22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45110" y="3862070"/>
            <a:ext cx="11751310" cy="270700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84810" y="3939540"/>
            <a:ext cx="11603355" cy="1568450"/>
          </a:xfrm>
          <a:prstGeom prst="rect">
            <a:avLst/>
          </a:prstGeom>
          <a:noFill/>
        </p:spPr>
        <p:txBody>
          <a:bodyPr wrap="square">
            <a:spAutoFit/>
          </a:bodyPr>
          <a:lstStyle/>
          <a:p>
            <a:pPr algn="l"/>
            <a:r>
              <a:rPr sz="2400">
                <a:latin typeface="Times New Roman" panose="02020603050405020304" charset="0"/>
                <a:cs typeface="Times New Roman" panose="02020603050405020304" charset="0"/>
                <a:sym typeface="+mn-ea"/>
              </a:rPr>
              <a:t>They can access funds and support from the Federal Emergency Management Agency or FEMA, including for fire mitigation measures around the state. It also allows home and business owners who have been affected to access grants and low cost loans to cover the costs of temporary accommodation and repairs.</a:t>
            </a:r>
            <a:endParaRPr sz="2400">
              <a:latin typeface="Times New Roman" panose="02020603050405020304" charset="0"/>
              <a:cs typeface="Times New Roman" panose="02020603050405020304" charset="0"/>
              <a:sym typeface="+mn-ea"/>
            </a:endParaRPr>
          </a:p>
        </p:txBody>
      </p:sp>
      <p:sp>
        <p:nvSpPr>
          <p:cNvPr id="14" name="文本框 13"/>
          <p:cNvSpPr txBox="1"/>
          <p:nvPr/>
        </p:nvSpPr>
        <p:spPr>
          <a:xfrm>
            <a:off x="393700" y="5504815"/>
            <a:ext cx="11503660" cy="737235"/>
          </a:xfrm>
          <a:prstGeom prst="rect">
            <a:avLst/>
          </a:prstGeom>
          <a:noFill/>
        </p:spPr>
        <p:txBody>
          <a:bodyPr wrap="square" rtlCol="0">
            <a:spAutoFit/>
          </a:bodyPr>
          <a:lstStyle/>
          <a:p>
            <a:pPr algn="l">
              <a:buClrTx/>
              <a:buSzTx/>
              <a:buFontTx/>
            </a:pPr>
            <a:r>
              <a:rPr sz="2100">
                <a:latin typeface="Times New Roman" panose="02020603050405020304" charset="0"/>
                <a:ea typeface="华文中宋" panose="02010600040101010101" charset="-122"/>
                <a:cs typeface="Times New Roman" panose="02020603050405020304" charset="0"/>
              </a:rPr>
              <a:t>他们可以从联邦紧急事务管理局(FEMA)获得资金和支持，包括在该州采取防火措施。它还允许受影响的家庭和企业主获得赠款和低成本贷款，以支付临时住宿和维修费用。</a:t>
            </a:r>
            <a:endParaRPr sz="21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195" y="0"/>
            <a:ext cx="11864975" cy="1106805"/>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1. Expelling cellphones from schools</a:t>
            </a:r>
            <a:r>
              <a:rPr lang="en-US" sz="3000" b="1">
                <a:latin typeface="Times New Roman" panose="02020603050405020304" charset="0"/>
                <a:cs typeface="Times New Roman" panose="02020603050405020304" charset="0"/>
              </a:rPr>
              <a:t> </a:t>
            </a:r>
            <a:r>
              <a:rPr lang="en-US" sz="3600" b="1"/>
              <a:t>  </a:t>
            </a:r>
            <a:endParaRPr lang="en-US" sz="3600" b="1"/>
          </a:p>
          <a:p>
            <a:pPr algn="ctr"/>
            <a:r>
              <a:rPr lang="en-US" sz="3000" b="1">
                <a:solidFill>
                  <a:srgbClr val="ED7D31"/>
                </a:solidFill>
                <a:latin typeface="微软雅黑" panose="020B0503020204020204" charset="-122"/>
                <a:ea typeface="微软雅黑" panose="020B0503020204020204" charset="-122"/>
                <a:cs typeface="微软雅黑" panose="020B0503020204020204" charset="-122"/>
              </a:rPr>
              <a:t>    </a:t>
            </a:r>
            <a:r>
              <a:rPr sz="3000" b="1">
                <a:solidFill>
                  <a:srgbClr val="ED7D31"/>
                </a:solidFill>
                <a:latin typeface="微软雅黑" panose="020B0503020204020204" charset="-122"/>
                <a:ea typeface="微软雅黑" panose="020B0503020204020204" charset="-122"/>
                <a:cs typeface="微软雅黑" panose="020B0503020204020204" charset="-122"/>
              </a:rPr>
              <a:t>该不该禁止学生校内用手机？</a:t>
            </a:r>
            <a:endParaRPr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1"/>
          <a:stretch>
            <a:fillRect/>
          </a:stretch>
        </p:blipFill>
        <p:spPr>
          <a:xfrm>
            <a:off x="1966595" y="1106805"/>
            <a:ext cx="8653780" cy="575119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401320"/>
            <a:ext cx="12116435" cy="6452235"/>
          </a:xfrm>
          <a:prstGeom prst="rect">
            <a:avLst/>
          </a:prstGeom>
          <a:noFill/>
        </p:spPr>
        <p:txBody>
          <a:bodyPr wrap="square" rtlCol="0" anchor="t">
            <a:spAutoFit/>
          </a:bodyPr>
          <a:p>
            <a:pPr indent="0" fontAlgn="auto">
              <a:lnSpc>
                <a:spcPts val="3100"/>
              </a:lnSpc>
            </a:pP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This month, the Los Angeles Unified School District became the largest in the country </a:t>
            </a:r>
            <a:r>
              <a:rPr lang="en-US">
                <a:latin typeface="Times New Roman" panose="02020603050405020304" charset="0"/>
                <a:cs typeface="Times New Roman" panose="02020603050405020304" charset="0"/>
              </a:rPr>
              <a:t>__________ (approve)</a:t>
            </a:r>
            <a:r>
              <a:rPr>
                <a:latin typeface="Times New Roman" panose="02020603050405020304" charset="0"/>
                <a:cs typeface="Times New Roman" panose="02020603050405020304" charset="0"/>
              </a:rPr>
              <a:t> a districtwide cellphone ban. Smartphones </a:t>
            </a:r>
            <a:r>
              <a:rPr lang="en-US">
                <a:latin typeface="Times New Roman" panose="02020603050405020304" charset="0"/>
                <a:cs typeface="Times New Roman" panose="02020603050405020304" charset="0"/>
              </a:rPr>
              <a:t>___________ (doubt)</a:t>
            </a:r>
            <a:r>
              <a:rPr>
                <a:solidFill>
                  <a:srgbClr val="FF0000"/>
                </a:solidFill>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hinder students’ attention to solving for x or close reading a Shakespearean sonnet. Simply banning their use in class, but not restricting them further, </a:t>
            </a:r>
            <a:r>
              <a:rPr lang="en-US">
                <a:latin typeface="Times New Roman" panose="02020603050405020304" charset="0"/>
                <a:cs typeface="Times New Roman" panose="02020603050405020304" charset="0"/>
              </a:rPr>
              <a:t>_______ (permit) </a:t>
            </a:r>
            <a:r>
              <a:rPr lang="en-US" altLang="zh-CN">
                <a:solidFill>
                  <a:srgbClr val="0000FF"/>
                </a:solidFill>
                <a:latin typeface="Times New Roman" panose="02020603050405020304" charset="0"/>
                <a:cs typeface="Times New Roman" panose="02020603050405020304" charset="0"/>
              </a:rPr>
              <a:t>surreptitious </a:t>
            </a:r>
            <a:r>
              <a:rPr>
                <a:latin typeface="Times New Roman" panose="02020603050405020304" charset="0"/>
                <a:cs typeface="Times New Roman" panose="02020603050405020304" charset="0"/>
              </a:rPr>
              <a:t>or accidental phone use.</a:t>
            </a:r>
            <a:endParaRPr>
              <a:latin typeface="Times New Roman" panose="02020603050405020304" charset="0"/>
              <a:cs typeface="Times New Roman" panose="02020603050405020304" charset="0"/>
            </a:endParaRPr>
          </a:p>
          <a:p>
            <a:pPr indent="0" fontAlgn="auto">
              <a:lnSpc>
                <a:spcPts val="3100"/>
              </a:lnSpc>
            </a:pPr>
            <a:r>
              <a:rPr lang="en-US">
                <a:latin typeface="Times New Roman" panose="02020603050405020304" charset="0"/>
                <a:cs typeface="Times New Roman" panose="02020603050405020304" charset="0"/>
              </a:rPr>
              <a:t>    _________ (promote)</a:t>
            </a:r>
            <a:r>
              <a:rPr>
                <a:solidFill>
                  <a:srgbClr val="FF0000"/>
                </a:solidFill>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prosocial skills is another crucial school responsibility; phone bans push kids to interact with their peers face to face and foster relationships outside of cyberspace. Plenty of people still struggle, after the </a:t>
            </a:r>
            <a:r>
              <a:rPr lang="en-US" altLang="zh-CN">
                <a:solidFill>
                  <a:srgbClr val="0000FF"/>
                </a:solidFill>
                <a:latin typeface="Times New Roman" panose="02020603050405020304" charset="0"/>
                <a:cs typeface="Times New Roman" panose="02020603050405020304" charset="0"/>
              </a:rPr>
              <a:t>solitude </a:t>
            </a:r>
            <a:r>
              <a:rPr>
                <a:latin typeface="Times New Roman" panose="02020603050405020304" charset="0"/>
                <a:cs typeface="Times New Roman" panose="02020603050405020304" charset="0"/>
              </a:rPr>
              <a:t>of the covid pandemic, to settle back into their communities. Schools could be just </a:t>
            </a:r>
            <a:r>
              <a:rPr lang="en-US">
                <a:latin typeface="Times New Roman" panose="02020603050405020304" charset="0"/>
                <a:cs typeface="Times New Roman" panose="02020603050405020304" charset="0"/>
              </a:rPr>
              <a:t>____ </a:t>
            </a:r>
            <a:r>
              <a:rPr>
                <a:latin typeface="Times New Roman" panose="02020603050405020304" charset="0"/>
                <a:cs typeface="Times New Roman" panose="02020603050405020304" charset="0"/>
              </a:rPr>
              <a:t>place to start.</a:t>
            </a:r>
            <a:endParaRPr>
              <a:latin typeface="Times New Roman" panose="02020603050405020304" charset="0"/>
              <a:cs typeface="Times New Roman" panose="02020603050405020304" charset="0"/>
            </a:endParaRPr>
          </a:p>
          <a:p>
            <a:pPr indent="0" fontAlgn="auto">
              <a:lnSpc>
                <a:spcPts val="3100"/>
              </a:lnSpc>
            </a:pP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Yet many parents remain wary of banning phones during the school day. They are afraid that doing so would </a:t>
            </a:r>
            <a:r>
              <a:rPr u="sng">
                <a:latin typeface="Times New Roman" panose="02020603050405020304" charset="0"/>
                <a:cs typeface="Times New Roman" panose="02020603050405020304" charset="0"/>
              </a:rPr>
              <a:t>sever</a:t>
            </a:r>
            <a:r>
              <a:rPr>
                <a:latin typeface="Times New Roman" panose="02020603050405020304" charset="0"/>
                <a:cs typeface="Times New Roman" panose="02020603050405020304" charset="0"/>
              </a:rPr>
              <a:t> communication between them and their children — not only when they want to coordinate pickups or drop-offs </a:t>
            </a:r>
            <a:r>
              <a:rPr lang="en-US">
                <a:latin typeface="Times New Roman" panose="02020603050405020304" charset="0"/>
                <a:cs typeface="Times New Roman" panose="02020603050405020304" charset="0"/>
              </a:rPr>
              <a:t>____ </a:t>
            </a:r>
            <a:r>
              <a:rPr>
                <a:latin typeface="Times New Roman" panose="02020603050405020304" charset="0"/>
                <a:cs typeface="Times New Roman" panose="02020603050405020304" charset="0"/>
              </a:rPr>
              <a:t>in the event of an</a:t>
            </a: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emergency. </a:t>
            </a:r>
            <a:r>
              <a:rPr lang="en-US">
                <a:latin typeface="Times New Roman" panose="02020603050405020304" charset="0"/>
                <a:cs typeface="Times New Roman" panose="02020603050405020304" charset="0"/>
              </a:rPr>
              <a:t>______ (give) </a:t>
            </a:r>
            <a:r>
              <a:rPr>
                <a:latin typeface="Times New Roman" panose="02020603050405020304" charset="0"/>
                <a:cs typeface="Times New Roman" panose="02020603050405020304" charset="0"/>
              </a:rPr>
              <a:t>the rise in school shootings in recent years, parents’ worries are understandable. But they aren’t reason enough to continue permitting device usage on campus.</a:t>
            </a:r>
            <a:endParaRPr>
              <a:latin typeface="Times New Roman" panose="02020603050405020304" charset="0"/>
              <a:cs typeface="Times New Roman" panose="02020603050405020304" charset="0"/>
            </a:endParaRPr>
          </a:p>
          <a:p>
            <a:pPr indent="0" fontAlgn="auto">
              <a:lnSpc>
                <a:spcPts val="3100"/>
              </a:lnSpc>
            </a:pP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Schools have managed to function without smartphones for centuries — without their absence causing logistical or any other disasters. For concerned parents, equipping their children </a:t>
            </a:r>
            <a:r>
              <a:rPr lang="en-US">
                <a:latin typeface="Times New Roman" panose="02020603050405020304" charset="0"/>
                <a:cs typeface="Times New Roman" panose="02020603050405020304" charset="0"/>
              </a:rPr>
              <a:t>_____ </a:t>
            </a:r>
            <a:r>
              <a:rPr>
                <a:latin typeface="Times New Roman" panose="02020603050405020304" charset="0"/>
                <a:cs typeface="Times New Roman" panose="02020603050405020304" charset="0"/>
              </a:rPr>
              <a:t>traditional cellphones, these days dubbed “dumbphones,” might be the best option; schools might consider whether selective phone bans </a:t>
            </a:r>
            <a:r>
              <a:rPr lang="en-US">
                <a:latin typeface="Times New Roman" panose="02020603050405020304" charset="0"/>
                <a:cs typeface="Times New Roman" panose="02020603050405020304" charset="0"/>
              </a:rPr>
              <a:t>__________ </a:t>
            </a:r>
            <a:r>
              <a:rPr>
                <a:latin typeface="Times New Roman" panose="02020603050405020304" charset="0"/>
                <a:cs typeface="Times New Roman" panose="02020603050405020304" charset="0"/>
              </a:rPr>
              <a:t>permit such devices could work. They could be </a:t>
            </a:r>
            <a:r>
              <a:rPr lang="en-US">
                <a:latin typeface="Times New Roman" panose="02020603050405020304" charset="0"/>
                <a:cs typeface="Times New Roman" panose="02020603050405020304" charset="0"/>
              </a:rPr>
              <a:t>__________ (particular) </a:t>
            </a:r>
            <a:r>
              <a:rPr>
                <a:latin typeface="Times New Roman" panose="02020603050405020304" charset="0"/>
                <a:cs typeface="Times New Roman" panose="02020603050405020304" charset="0"/>
              </a:rPr>
              <a:t>appropriate for children still in elementary and middle school. Or parents could get even more old-fashioned and simply call their school’s administrative office when necessary. Schools, meanwhile, could ensure they have parental notification systems that work during emergencies.</a:t>
            </a:r>
            <a:endParaRPr>
              <a:latin typeface="Times New Roman" panose="02020603050405020304" charset="0"/>
              <a:cs typeface="Times New Roman" panose="02020603050405020304" charset="0"/>
            </a:endParaRPr>
          </a:p>
        </p:txBody>
      </p:sp>
      <p:sp>
        <p:nvSpPr>
          <p:cNvPr id="2" name="文本框 4"/>
          <p:cNvSpPr txBox="1"/>
          <p:nvPr>
            <p:custDataLst>
              <p:tags r:id="rId1"/>
            </p:custDataLst>
          </p:nvPr>
        </p:nvSpPr>
        <p:spPr>
          <a:xfrm>
            <a:off x="2448560" y="33020"/>
            <a:ext cx="6823710" cy="460375"/>
          </a:xfrm>
          <a:prstGeom prst="rect">
            <a:avLst/>
          </a:prstGeom>
          <a:noFill/>
        </p:spPr>
        <p:txBody>
          <a:bodyPr wrap="square" rtlCol="0">
            <a:spAutoFit/>
          </a:bodyPr>
          <a:p>
            <a:pPr algn="l">
              <a:buClrTx/>
              <a:buSzTx/>
              <a:buFontTx/>
            </a:pPr>
            <a:r>
              <a:rPr sz="2400" b="1" i="1">
                <a:solidFill>
                  <a:srgbClr val="ED7D31"/>
                </a:solidFill>
                <a:latin typeface="微软雅黑" panose="020B0503020204020204" charset="-122"/>
                <a:ea typeface="微软雅黑" panose="020B0503020204020204" charset="-122"/>
                <a:cs typeface="微软雅黑" panose="020B0503020204020204" charset="-122"/>
              </a:rPr>
              <a:t>The Washington Post</a:t>
            </a:r>
            <a:r>
              <a:rPr sz="2400" b="1">
                <a:solidFill>
                  <a:srgbClr val="ED7D31"/>
                </a:solidFill>
                <a:latin typeface="微软雅黑" panose="020B0503020204020204" charset="-122"/>
                <a:ea typeface="微软雅黑" panose="020B0503020204020204" charset="-122"/>
                <a:cs typeface="微软雅黑" panose="020B0503020204020204" charset="-122"/>
              </a:rPr>
              <a:t> (June 30, 2024 A20)</a:t>
            </a:r>
            <a:endParaRPr sz="24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13" name="文本框 16"/>
          <p:cNvSpPr txBox="1"/>
          <p:nvPr>
            <p:custDataLst>
              <p:tags r:id="rId2"/>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4" name="文本框 13"/>
          <p:cNvSpPr txBox="1"/>
          <p:nvPr/>
        </p:nvSpPr>
        <p:spPr>
          <a:xfrm>
            <a:off x="7903210" y="546735"/>
            <a:ext cx="1600200"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457200" marR="0" lvl="1"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to approve</a:t>
            </a:r>
            <a:endParaRPr>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2804160" y="942340"/>
            <a:ext cx="1355725"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undoubtedly</a:t>
            </a:r>
            <a:endParaRPr>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6917690" y="1326515"/>
            <a:ext cx="786765"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permits </a:t>
            </a:r>
            <a:endParaRPr>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351155" y="1721485"/>
            <a:ext cx="988060"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Promoting</a:t>
            </a:r>
            <a:endParaRPr>
              <a:solidFill>
                <a:srgbClr val="FF0000"/>
              </a:solidFill>
              <a:latin typeface="Times New Roman" panose="02020603050405020304" charset="0"/>
              <a:cs typeface="Times New Roman" panose="02020603050405020304" charset="0"/>
              <a:sym typeface="+mn-ea"/>
            </a:endParaRPr>
          </a:p>
        </p:txBody>
      </p:sp>
      <p:sp>
        <p:nvSpPr>
          <p:cNvPr id="19" name="文本框 18"/>
          <p:cNvSpPr txBox="1"/>
          <p:nvPr/>
        </p:nvSpPr>
        <p:spPr>
          <a:xfrm>
            <a:off x="5181600" y="2515870"/>
            <a:ext cx="2597150"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457200" marR="0" lvl="1"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the </a:t>
            </a:r>
            <a:endParaRPr>
              <a:solidFill>
                <a:srgbClr val="FF0000"/>
              </a:solidFill>
              <a:latin typeface="Times New Roman" panose="02020603050405020304" charset="0"/>
              <a:cs typeface="Times New Roman" panose="02020603050405020304" charset="0"/>
              <a:sym typeface="+mn-ea"/>
            </a:endParaRPr>
          </a:p>
        </p:txBody>
      </p:sp>
      <p:sp>
        <p:nvSpPr>
          <p:cNvPr id="20" name="文本框 19"/>
          <p:cNvSpPr txBox="1"/>
          <p:nvPr/>
        </p:nvSpPr>
        <p:spPr>
          <a:xfrm>
            <a:off x="10434955" y="3302000"/>
            <a:ext cx="436245"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but </a:t>
            </a:r>
            <a:endParaRPr>
              <a:solidFill>
                <a:srgbClr val="FF0000"/>
              </a:solidFill>
              <a:latin typeface="Times New Roman" panose="02020603050405020304" charset="0"/>
              <a:cs typeface="Times New Roman" panose="02020603050405020304" charset="0"/>
              <a:sym typeface="+mn-ea"/>
            </a:endParaRPr>
          </a:p>
        </p:txBody>
      </p:sp>
      <p:sp>
        <p:nvSpPr>
          <p:cNvPr id="21" name="文本框 20"/>
          <p:cNvSpPr txBox="1"/>
          <p:nvPr/>
        </p:nvSpPr>
        <p:spPr>
          <a:xfrm>
            <a:off x="1791335" y="3688715"/>
            <a:ext cx="1485900"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Given </a:t>
            </a:r>
            <a:endParaRPr>
              <a:solidFill>
                <a:srgbClr val="FF0000"/>
              </a:solidFill>
              <a:latin typeface="Times New Roman" panose="02020603050405020304" charset="0"/>
              <a:cs typeface="Times New Roman" panose="02020603050405020304" charset="0"/>
              <a:sym typeface="+mn-ea"/>
            </a:endParaRPr>
          </a:p>
        </p:txBody>
      </p:sp>
      <p:sp>
        <p:nvSpPr>
          <p:cNvPr id="22" name="文本框 21"/>
          <p:cNvSpPr txBox="1"/>
          <p:nvPr/>
        </p:nvSpPr>
        <p:spPr>
          <a:xfrm>
            <a:off x="5450205" y="4872990"/>
            <a:ext cx="532765"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with </a:t>
            </a:r>
            <a:endParaRPr>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nvSpPr>
        <p:spPr>
          <a:xfrm>
            <a:off x="6760845" y="5259705"/>
            <a:ext cx="1127760"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a:solidFill>
                  <a:srgbClr val="FF0000"/>
                </a:solidFill>
                <a:latin typeface="Times New Roman" panose="02020603050405020304" charset="0"/>
                <a:cs typeface="Times New Roman" panose="02020603050405020304" charset="0"/>
                <a:sym typeface="+mn-ea"/>
              </a:rPr>
              <a:t>that / </a:t>
            </a:r>
            <a:r>
              <a:rPr>
                <a:solidFill>
                  <a:srgbClr val="FF0000"/>
                </a:solidFill>
                <a:latin typeface="Times New Roman" panose="02020603050405020304" charset="0"/>
                <a:cs typeface="Times New Roman" panose="02020603050405020304" charset="0"/>
                <a:sym typeface="+mn-ea"/>
              </a:rPr>
              <a:t>which </a:t>
            </a:r>
            <a:endParaRPr>
              <a:solidFill>
                <a:srgbClr val="FF0000"/>
              </a:solidFill>
              <a:latin typeface="Times New Roman" panose="02020603050405020304" charset="0"/>
              <a:cs typeface="Times New Roman" panose="02020603050405020304" charset="0"/>
              <a:sym typeface="+mn-ea"/>
            </a:endParaRPr>
          </a:p>
        </p:txBody>
      </p:sp>
      <p:sp>
        <p:nvSpPr>
          <p:cNvPr id="24" name="文本框 23"/>
          <p:cNvSpPr txBox="1"/>
          <p:nvPr/>
        </p:nvSpPr>
        <p:spPr>
          <a:xfrm>
            <a:off x="411480" y="5666105"/>
            <a:ext cx="1242060"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particularly </a:t>
            </a:r>
            <a:endParaRPr>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down)">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down)">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4" grpId="0" bldLvl="0" animBg="1"/>
      <p:bldP spid="16" grpId="0" bldLvl="0" animBg="1"/>
      <p:bldP spid="17" grpId="0" bldLvl="0" animBg="1"/>
      <p:bldP spid="18" grpId="0" bldLvl="0" animBg="1"/>
      <p:bldP spid="19" grpId="0" bldLvl="0" animBg="1"/>
      <p:bldP spid="20" grpId="0" bldLvl="0" animBg="1"/>
      <p:bldP spid="21" grpId="0" bldLvl="0" animBg="1"/>
      <p:bldP spid="22" grpId="0" bldLvl="0" animBg="1"/>
      <p:bldP spid="23" grpId="0" bldLvl="0" animBg="1"/>
      <p:bldP spid="24"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373380" y="1149350"/>
            <a:ext cx="11207750" cy="1291590"/>
          </a:xfrm>
          <a:prstGeom prst="rect">
            <a:avLst/>
          </a:prstGeom>
          <a:solidFill>
            <a:schemeClr val="accent2">
              <a:lumMod val="20000"/>
              <a:lumOff val="80000"/>
            </a:schemeClr>
          </a:solidFill>
          <a:ln w="34925" cmpd="sng">
            <a:noFill/>
            <a:prstDash val="sysDash"/>
          </a:ln>
        </p:spPr>
        <p:txBody>
          <a:bodyPr wrap="square">
            <a:spAutoFit/>
          </a:bodyPr>
          <a:p>
            <a:pPr indent="0" algn="just" fontAlgn="auto">
              <a:lnSpc>
                <a:spcPct val="150000"/>
              </a:lnSpc>
            </a:pPr>
            <a:r>
              <a:rPr lang="en-US" sz="2600" b="0" i="0" smtClean="0">
                <a:latin typeface="Times New Roman" panose="02020603050405020304" charset="0"/>
                <a:ea typeface="华文中宋" panose="02010600040101010101" charset="-122"/>
                <a:cs typeface="Times New Roman" panose="02020603050405020304" charset="0"/>
              </a:rPr>
              <a:t>1</a:t>
            </a:r>
            <a:r>
              <a:rPr sz="2600" b="0" i="0" smtClean="0">
                <a:latin typeface="Times New Roman" panose="02020603050405020304" charset="0"/>
                <a:ea typeface="华文中宋" panose="02010600040101010101" charset="-122"/>
                <a:cs typeface="Times New Roman" panose="02020603050405020304" charset="0"/>
              </a:rPr>
              <a:t>.</a:t>
            </a:r>
            <a:r>
              <a:rPr lang="en-US" sz="2600" b="0" i="0" smtClean="0">
                <a:latin typeface="Times New Roman" panose="02020603050405020304" charset="0"/>
                <a:ea typeface="华文中宋" panose="02010600040101010101" charset="-122"/>
                <a:cs typeface="Times New Roman" panose="02020603050405020304" charset="0"/>
              </a:rPr>
              <a:t> </a:t>
            </a:r>
            <a:r>
              <a:rPr sz="2600" b="0" i="0" smtClean="0">
                <a:latin typeface="Times New Roman" panose="02020603050405020304" charset="0"/>
                <a:ea typeface="华文中宋" panose="02010600040101010101" charset="-122"/>
                <a:cs typeface="Times New Roman" panose="02020603050405020304" charset="0"/>
              </a:rPr>
              <a:t>What does the underlined word “</a:t>
            </a:r>
            <a:r>
              <a:rPr lang="en-US" sz="2600" b="0" i="0" smtClean="0">
                <a:latin typeface="Times New Roman" panose="02020603050405020304" charset="0"/>
                <a:ea typeface="华文中宋" panose="02010600040101010101" charset="-122"/>
                <a:cs typeface="Times New Roman" panose="02020603050405020304" charset="0"/>
              </a:rPr>
              <a:t>sever</a:t>
            </a:r>
            <a:r>
              <a:rPr sz="2600" b="0" i="0" smtClean="0">
                <a:latin typeface="Times New Roman" panose="02020603050405020304" charset="0"/>
                <a:ea typeface="华文中宋" panose="02010600040101010101" charset="-122"/>
                <a:cs typeface="Times New Roman" panose="02020603050405020304" charset="0"/>
              </a:rPr>
              <a:t>” in paragraph </a:t>
            </a:r>
            <a:r>
              <a:rPr lang="en-US" sz="2600" b="0" i="0" smtClean="0">
                <a:latin typeface="Times New Roman" panose="02020603050405020304" charset="0"/>
                <a:ea typeface="华文中宋" panose="02010600040101010101" charset="-122"/>
                <a:cs typeface="Times New Roman" panose="02020603050405020304" charset="0"/>
              </a:rPr>
              <a:t>1</a:t>
            </a:r>
            <a:r>
              <a:rPr sz="2600" b="0" i="0" smtClean="0">
                <a:latin typeface="Times New Roman" panose="02020603050405020304" charset="0"/>
                <a:ea typeface="华文中宋" panose="02010600040101010101" charset="-122"/>
                <a:cs typeface="Times New Roman" panose="02020603050405020304" charset="0"/>
              </a:rPr>
              <a:t> mean? </a:t>
            </a:r>
            <a:endParaRPr sz="26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sz="2600" b="0" i="0" smtClean="0">
                <a:latin typeface="Times New Roman" panose="02020603050405020304" charset="0"/>
                <a:ea typeface="华文中宋" panose="02010600040101010101" charset="-122"/>
                <a:cs typeface="Times New Roman" panose="02020603050405020304" charset="0"/>
              </a:rPr>
              <a:t>A.</a:t>
            </a:r>
            <a:r>
              <a:rPr lang="en-US" sz="2600" b="0" i="0" smtClean="0">
                <a:latin typeface="Times New Roman" panose="02020603050405020304" charset="0"/>
                <a:ea typeface="华文中宋" panose="02010600040101010101" charset="-122"/>
                <a:cs typeface="Times New Roman" panose="02020603050405020304" charset="0"/>
              </a:rPr>
              <a:t> Cut	.        </a:t>
            </a:r>
            <a:r>
              <a:rPr sz="2600" b="0" i="0" smtClean="0">
                <a:latin typeface="Times New Roman" panose="02020603050405020304" charset="0"/>
                <a:ea typeface="华文中宋" panose="02010600040101010101" charset="-122"/>
                <a:cs typeface="Times New Roman" panose="02020603050405020304" charset="0"/>
              </a:rPr>
              <a:t> </a:t>
            </a:r>
            <a:r>
              <a:rPr lang="en-US" sz="2600" b="0" i="0" smtClean="0">
                <a:latin typeface="Times New Roman" panose="02020603050405020304" charset="0"/>
                <a:ea typeface="华文中宋" panose="02010600040101010101" charset="-122"/>
                <a:cs typeface="Times New Roman" panose="02020603050405020304" charset="0"/>
              </a:rPr>
              <a:t>        </a:t>
            </a:r>
            <a:r>
              <a:rPr sz="2600" b="0" i="0" smtClean="0">
                <a:latin typeface="Times New Roman" panose="02020603050405020304" charset="0"/>
                <a:ea typeface="华文中宋" panose="02010600040101010101" charset="-122"/>
                <a:cs typeface="Times New Roman" panose="02020603050405020304" charset="0"/>
              </a:rPr>
              <a:t>B. </a:t>
            </a:r>
            <a:r>
              <a:rPr lang="en-US" sz="2600" b="0" i="0" smtClean="0">
                <a:latin typeface="Times New Roman" panose="02020603050405020304" charset="0"/>
                <a:ea typeface="华文中宋" panose="02010600040101010101" charset="-122"/>
                <a:cs typeface="Times New Roman" panose="02020603050405020304" charset="0"/>
              </a:rPr>
              <a:t>Ban.                  </a:t>
            </a:r>
            <a:r>
              <a:rPr sz="2600" b="0" i="0" smtClean="0">
                <a:latin typeface="Times New Roman" panose="02020603050405020304" charset="0"/>
                <a:ea typeface="华文中宋" panose="02010600040101010101" charset="-122"/>
                <a:cs typeface="Times New Roman" panose="02020603050405020304" charset="0"/>
              </a:rPr>
              <a:t>C. </a:t>
            </a:r>
            <a:r>
              <a:rPr lang="en-US" sz="2600" b="0" i="0" smtClean="0">
                <a:latin typeface="Times New Roman" panose="02020603050405020304" charset="0"/>
                <a:ea typeface="华文中宋" panose="02010600040101010101" charset="-122"/>
                <a:cs typeface="Times New Roman" panose="02020603050405020304" charset="0"/>
              </a:rPr>
              <a:t>Strengthen. 		 </a:t>
            </a:r>
            <a:r>
              <a:rPr sz="2600" b="0" i="0" smtClean="0">
                <a:latin typeface="Times New Roman" panose="02020603050405020304" charset="0"/>
                <a:ea typeface="华文中宋" panose="02010600040101010101" charset="-122"/>
                <a:cs typeface="Times New Roman" panose="02020603050405020304" charset="0"/>
              </a:rPr>
              <a:t>D. </a:t>
            </a:r>
            <a:r>
              <a:rPr lang="en-US" sz="2600" b="0" i="0" smtClean="0">
                <a:latin typeface="Times New Roman" panose="02020603050405020304" charset="0"/>
                <a:ea typeface="华文中宋" panose="02010600040101010101" charset="-122"/>
                <a:cs typeface="Times New Roman" panose="02020603050405020304" charset="0"/>
              </a:rPr>
              <a:t>Build.</a:t>
            </a:r>
            <a:endParaRPr lang="en-US" sz="2600" b="0" i="0" smtClean="0">
              <a:latin typeface="Times New Roman" panose="02020603050405020304" charset="0"/>
              <a:ea typeface="华文中宋" panose="02010600040101010101" charset="-122"/>
              <a:cs typeface="Times New Roman" panose="02020603050405020304" charset="0"/>
            </a:endParaRPr>
          </a:p>
        </p:txBody>
      </p:sp>
      <p:sp>
        <p:nvSpPr>
          <p:cNvPr id="11" name="矩形 10"/>
          <p:cNvSpPr/>
          <p:nvPr/>
        </p:nvSpPr>
        <p:spPr>
          <a:xfrm>
            <a:off x="377825" y="3314700"/>
            <a:ext cx="11207750" cy="2976880"/>
          </a:xfrm>
          <a:prstGeom prst="rect">
            <a:avLst/>
          </a:prstGeom>
          <a:solidFill>
            <a:schemeClr val="accent6">
              <a:lumMod val="20000"/>
              <a:lumOff val="80000"/>
            </a:schemeClr>
          </a:solidFill>
          <a:ln w="34925" cmpd="sng">
            <a:noFill/>
            <a:prstDash val="sysDash"/>
          </a:ln>
        </p:spPr>
        <p:txBody>
          <a:bodyPr wrap="square">
            <a:spAutoFit/>
          </a:bodyPr>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2. Which of the following statements is correct according to the author? </a:t>
            </a:r>
            <a:endParaRPr lang="en-US" sz="25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A. P</a:t>
            </a:r>
            <a:r>
              <a:rPr sz="2500">
                <a:latin typeface="Times New Roman" panose="02020603050405020304" charset="0"/>
                <a:cs typeface="Times New Roman" panose="02020603050405020304" charset="0"/>
                <a:sym typeface="+mn-ea"/>
              </a:rPr>
              <a:t>hone bans</a:t>
            </a:r>
            <a:r>
              <a:rPr lang="en-US" sz="2500">
                <a:latin typeface="Times New Roman" panose="02020603050405020304" charset="0"/>
                <a:cs typeface="Times New Roman" panose="02020603050405020304" charset="0"/>
                <a:sym typeface="+mn-ea"/>
              </a:rPr>
              <a:t> could hinder students’ communication skills.   	</a:t>
            </a:r>
            <a:endParaRPr lang="en-US" sz="2500">
              <a:latin typeface="Times New Roman" panose="02020603050405020304" charset="0"/>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B. </a:t>
            </a:r>
            <a:r>
              <a:rPr lang="en-US" sz="2500">
                <a:latin typeface="Times New Roman" panose="02020603050405020304" charset="0"/>
                <a:cs typeface="Times New Roman" panose="02020603050405020304" charset="0"/>
                <a:sym typeface="+mn-ea"/>
              </a:rPr>
              <a:t>Parents’ concern over safety justifies their protest against the ban</a:t>
            </a:r>
            <a:r>
              <a:rPr lang="en-US" sz="2500" smtClean="0">
                <a:latin typeface="Times New Roman" panose="02020603050405020304" charset="0"/>
                <a:ea typeface="华文中宋" panose="02010600040101010101" charset="-122"/>
                <a:cs typeface="Times New Roman" panose="02020603050405020304" charset="0"/>
                <a:sym typeface="+mn-ea"/>
              </a:rPr>
              <a:t>.     	</a:t>
            </a:r>
            <a:endParaRPr lang="en-US" sz="25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C. Schools should ban all types of cellphones during the school day.</a:t>
            </a:r>
            <a:endParaRPr lang="en-US" sz="25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D. Schools need to be able to reach parents in time during emergencies.</a:t>
            </a:r>
            <a:endParaRPr lang="en-US" sz="2500" smtClean="0">
              <a:latin typeface="Times New Roman" panose="02020603050405020304" charset="0"/>
              <a:ea typeface="华文中宋" panose="02010600040101010101" charset="-122"/>
              <a:cs typeface="Times New Roman" panose="02020603050405020304" charset="0"/>
              <a:sym typeface="+mn-ea"/>
            </a:endParaRPr>
          </a:p>
        </p:txBody>
      </p:sp>
      <p:sp>
        <p:nvSpPr>
          <p:cNvPr id="2" name="文本框 16"/>
          <p:cNvSpPr txBox="1"/>
          <p:nvPr/>
        </p:nvSpPr>
        <p:spPr>
          <a:xfrm>
            <a:off x="0" y="0"/>
            <a:ext cx="3340100" cy="445135"/>
          </a:xfrm>
          <a:prstGeom prst="rect">
            <a:avLst/>
          </a:prstGeom>
          <a:solidFill>
            <a:schemeClr val="accent6"/>
          </a:solidFill>
        </p:spPr>
        <p:txBody>
          <a:bodyPr wrap="square" rtlCol="0">
            <a:spAutoFit/>
          </a:bodyPr>
          <a:p>
            <a:pPr lvl="0" algn="l">
              <a:buClrTx/>
              <a:buSzTx/>
              <a:buFontTx/>
            </a:pPr>
            <a:r>
              <a:rPr kumimoji="1" lang="en-US" altLang="zh-CN" sz="2300" b="1" dirty="0">
                <a:solidFill>
                  <a:schemeClr val="lt1"/>
                </a:solidFill>
                <a:latin typeface="Times New Roman" panose="02020603050405020304" charset="0"/>
                <a:cs typeface="Times New Roman" panose="02020603050405020304" charset="0"/>
                <a:sym typeface="+mn-ea"/>
              </a:rPr>
              <a:t>Reading Comprehension</a:t>
            </a:r>
            <a:endParaRPr kumimoji="1" lang="en-US" altLang="zh-CN" sz="2300" b="1" dirty="0">
              <a:solidFill>
                <a:schemeClr val="lt1"/>
              </a:solidFill>
              <a:latin typeface="Times New Roman" panose="02020603050405020304" charset="0"/>
              <a:cs typeface="Times New Roman" panose="02020603050405020304" charset="0"/>
              <a:sym typeface="+mn-ea"/>
            </a:endParaRPr>
          </a:p>
        </p:txBody>
      </p:sp>
      <p:pic>
        <p:nvPicPr>
          <p:cNvPr id="3" name="图片 2"/>
          <p:cNvPicPr>
            <a:picLocks noChangeAspect="1"/>
          </p:cNvPicPr>
          <p:nvPr/>
        </p:nvPicPr>
        <p:blipFill>
          <a:blip r:embed="rId1"/>
          <a:stretch>
            <a:fillRect/>
          </a:stretch>
        </p:blipFill>
        <p:spPr>
          <a:xfrm>
            <a:off x="282575" y="5735955"/>
            <a:ext cx="554990" cy="555625"/>
          </a:xfrm>
          <a:prstGeom prst="rect">
            <a:avLst/>
          </a:prstGeom>
        </p:spPr>
      </p:pic>
      <p:pic>
        <p:nvPicPr>
          <p:cNvPr id="4" name="图片 3"/>
          <p:cNvPicPr>
            <a:picLocks noChangeAspect="1"/>
          </p:cNvPicPr>
          <p:nvPr/>
        </p:nvPicPr>
        <p:blipFill>
          <a:blip r:embed="rId1"/>
          <a:stretch>
            <a:fillRect/>
          </a:stretch>
        </p:blipFill>
        <p:spPr>
          <a:xfrm>
            <a:off x="282575" y="1885315"/>
            <a:ext cx="554990" cy="5556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554355"/>
            <a:ext cx="11944350" cy="510159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surreptitious</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done secretly or quickly, in the hope that other people will not notice    </a:t>
            </a:r>
            <a:r>
              <a:rPr lang="zh-CN" sz="2800">
                <a:latin typeface="Times New Roman" panose="02020603050405020304" charset="0"/>
                <a:ea typeface="华文中宋" panose="02010600040101010101" charset="-122"/>
                <a:cs typeface="Times New Roman" panose="02020603050405020304" charset="0"/>
                <a:sym typeface="+mn-ea"/>
              </a:rPr>
              <a:t>秘密地；趁人不注意赶紧进行的</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He made a surreptitious entrance to the club through the little door.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他从小门偷偷进入俱乐部。</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solitude</a:t>
            </a:r>
            <a:r>
              <a:rPr lang="en-US" altLang="zh-CN" sz="2800"/>
              <a:t>: </a:t>
            </a:r>
            <a:r>
              <a:rPr lang="en-US" sz="2800">
                <a:latin typeface="Times New Roman" panose="02020603050405020304" charset="0"/>
                <a:ea typeface="华文中宋" panose="02010600040101010101" charset="-122"/>
                <a:cs typeface="Times New Roman" panose="02020603050405020304" charset="0"/>
              </a:rPr>
              <a:t>the state of being alone, especially when you find this pleasant     </a:t>
            </a:r>
            <a:endParaRPr lang="en-US"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sym typeface="+mn-ea"/>
              </a:rPr>
              <a:t>独处；独居</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He enjoyed his moments of solitude before the pressures of the day began.</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他喜欢在白天的压力到来之前享受独处的时光。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93345" y="3023870"/>
            <a:ext cx="681164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They had several surreptitious conversations.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67970" y="6242685"/>
            <a:ext cx="515874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She longed for peace and solitude.</a:t>
            </a:r>
            <a:endParaRPr lang="zh-CN" altLang="en-US"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41245" y="2484120"/>
            <a:ext cx="3981450" cy="521970"/>
          </a:xfrm>
          <a:prstGeom prst="rect">
            <a:avLst/>
          </a:prstGeom>
          <a:noFill/>
        </p:spPr>
        <p:txBody>
          <a:bodyPr wrap="square" rtlCol="0" anchor="t">
            <a:spAutoFit/>
          </a:bodyPr>
          <a:lstStyle/>
          <a:p>
            <a:r>
              <a:rPr lang="zh-CN" sz="2800">
                <a:ea typeface="华文中宋" panose="02010600040101010101" charset="-122"/>
              </a:rPr>
              <a:t>他们有过几次秘密会谈</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flipV="1">
            <a:off x="211455" y="3470275"/>
            <a:ext cx="6413500" cy="2984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37820" y="6690995"/>
            <a:ext cx="4992370" cy="1778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455545" y="5665470"/>
            <a:ext cx="8297545" cy="521970"/>
          </a:xfrm>
          <a:prstGeom prst="rect">
            <a:avLst/>
          </a:prstGeom>
          <a:noFill/>
        </p:spPr>
        <p:txBody>
          <a:bodyPr wrap="square" rtlCol="0" anchor="t">
            <a:spAutoFit/>
          </a:bodyPr>
          <a:p>
            <a:r>
              <a:rPr lang="zh-CN" altLang="en-US" sz="2800">
                <a:ea typeface="华文中宋" panose="02010600040101010101" charset="-122"/>
              </a:rPr>
              <a:t>她渴望安宁和独享清净。</a:t>
            </a:r>
            <a:endParaRPr lang="zh-CN" altLang="en-US" sz="2800">
              <a:ea typeface="华文中宋" panose="02010600040101010101" charset="-122"/>
            </a:endParaRPr>
          </a:p>
        </p:txBody>
      </p:sp>
      <p:sp>
        <p:nvSpPr>
          <p:cNvPr id="2" name="文本框 1"/>
          <p:cNvSpPr txBox="1"/>
          <p:nvPr>
            <p:custDataLst>
              <p:tags r:id="rId1"/>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2"/>
            </p:custDataLst>
          </p:nvPr>
        </p:nvSpPr>
        <p:spPr>
          <a:xfrm>
            <a:off x="159385" y="2484120"/>
            <a:ext cx="19850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3"/>
            </p:custDataLst>
          </p:nvPr>
        </p:nvSpPr>
        <p:spPr>
          <a:xfrm>
            <a:off x="211455" y="5672455"/>
            <a:ext cx="20104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676275"/>
            <a:ext cx="11751310" cy="277876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44805" y="758190"/>
            <a:ext cx="11577320" cy="1753235"/>
          </a:xfrm>
          <a:prstGeom prst="rect">
            <a:avLst/>
          </a:prstGeom>
          <a:noFill/>
        </p:spPr>
        <p:txBody>
          <a:bodyPr wrap="square">
            <a:spAutoFit/>
          </a:bodyPr>
          <a:lstStyle/>
          <a:p>
            <a:pPr algn="l"/>
            <a:r>
              <a:rPr lang="en-US" altLang="zh-CN" sz="2700">
                <a:latin typeface="Times New Roman" panose="02020603050405020304" charset="0"/>
                <a:cs typeface="Times New Roman" panose="02020603050405020304" charset="0"/>
                <a:sym typeface="+mn-ea"/>
              </a:rPr>
              <a:t>Promoting prosocial skills is another crucial school responsibility; phone bans push kids to interact with their peers face to face and foster relationships outside of cyberspace. Plenty of people still struggle, after the solitude of the covid pandemic, to settle back into their communities.</a:t>
            </a:r>
            <a:endParaRPr lang="en-US" altLang="zh-CN" sz="2700">
              <a:latin typeface="Times New Roman" panose="02020603050405020304" charset="0"/>
              <a:cs typeface="Times New Roman" panose="02020603050405020304" charset="0"/>
              <a:sym typeface="+mn-ea"/>
            </a:endParaRPr>
          </a:p>
        </p:txBody>
      </p:sp>
      <p:sp>
        <p:nvSpPr>
          <p:cNvPr id="10" name="文本框 9"/>
          <p:cNvSpPr txBox="1"/>
          <p:nvPr/>
        </p:nvSpPr>
        <p:spPr>
          <a:xfrm>
            <a:off x="276860" y="2469515"/>
            <a:ext cx="11742420" cy="737235"/>
          </a:xfrm>
          <a:prstGeom prst="rect">
            <a:avLst/>
          </a:prstGeom>
          <a:noFill/>
        </p:spPr>
        <p:txBody>
          <a:bodyPr wrap="square" rtlCol="0">
            <a:spAutoFit/>
          </a:bodyPr>
          <a:lstStyle/>
          <a:p>
            <a:pPr algn="l">
              <a:buClrTx/>
              <a:buSzTx/>
              <a:buFontTx/>
            </a:pPr>
            <a:r>
              <a:rPr sz="2100">
                <a:latin typeface="Times New Roman" panose="02020603050405020304" charset="0"/>
                <a:ea typeface="华文中宋" panose="02010600040101010101" charset="-122"/>
                <a:cs typeface="Times New Roman" panose="02020603050405020304" charset="0"/>
              </a:rPr>
              <a:t>促进亲社会技能是学校的另一项重要责任</a:t>
            </a:r>
            <a:r>
              <a:rPr lang="zh-CN" sz="2100">
                <a:latin typeface="Times New Roman" panose="02020603050405020304" charset="0"/>
                <a:ea typeface="华文中宋" panose="02010600040101010101" charset="-122"/>
                <a:cs typeface="Times New Roman" panose="02020603050405020304" charset="0"/>
              </a:rPr>
              <a:t>；</a:t>
            </a:r>
            <a:r>
              <a:rPr sz="2100">
                <a:latin typeface="Times New Roman" panose="02020603050405020304" charset="0"/>
                <a:ea typeface="华文中宋" panose="02010600040101010101" charset="-122"/>
                <a:cs typeface="Times New Roman" panose="02020603050405020304" charset="0"/>
              </a:rPr>
              <a:t>手机禁令促使孩子们与同龄人面对面交流，培养网络空间之外的人际关系。在经历了</a:t>
            </a:r>
            <a:r>
              <a:rPr lang="zh-CN" sz="2100">
                <a:latin typeface="Times New Roman" panose="02020603050405020304" charset="0"/>
                <a:ea typeface="华文中宋" panose="02010600040101010101" charset="-122"/>
                <a:cs typeface="Times New Roman" panose="02020603050405020304" charset="0"/>
              </a:rPr>
              <a:t>新冠</a:t>
            </a:r>
            <a:r>
              <a:rPr sz="2100">
                <a:latin typeface="Times New Roman" panose="02020603050405020304" charset="0"/>
                <a:ea typeface="华文中宋" panose="02010600040101010101" charset="-122"/>
                <a:cs typeface="Times New Roman" panose="02020603050405020304" charset="0"/>
              </a:rPr>
              <a:t>病毒大流行的孤独之后，许多人仍在努力重新融入他们的社区。</a:t>
            </a:r>
            <a:endParaRPr sz="21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45110" y="3862070"/>
            <a:ext cx="11751310" cy="270700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23850" y="3923030"/>
            <a:ext cx="11680825" cy="1506855"/>
          </a:xfrm>
          <a:prstGeom prst="rect">
            <a:avLst/>
          </a:prstGeom>
          <a:noFill/>
        </p:spPr>
        <p:txBody>
          <a:bodyPr wrap="square">
            <a:spAutoFit/>
          </a:bodyPr>
          <a:lstStyle/>
          <a:p>
            <a:pPr algn="l"/>
            <a:r>
              <a:rPr sz="2300">
                <a:latin typeface="Times New Roman" panose="02020603050405020304" charset="0"/>
                <a:cs typeface="Times New Roman" panose="02020603050405020304" charset="0"/>
                <a:sym typeface="+mn-ea"/>
              </a:rPr>
              <a:t> Yet many parents remain wary of banning phones during the school day. They are afraid that doing so would sever communication between them and their children — not only when they want to coordinate pickups or drop-offs but in the event of an emergency. Given the rise in school shootings in recent years, parents</a:t>
            </a:r>
            <a:r>
              <a:rPr lang="en-US" sz="2300">
                <a:latin typeface="Times New Roman" panose="02020603050405020304" charset="0"/>
                <a:cs typeface="Times New Roman" panose="02020603050405020304" charset="0"/>
                <a:sym typeface="+mn-ea"/>
              </a:rPr>
              <a:t>’</a:t>
            </a:r>
            <a:r>
              <a:rPr sz="2300">
                <a:latin typeface="Times New Roman" panose="02020603050405020304" charset="0"/>
                <a:cs typeface="Times New Roman" panose="02020603050405020304" charset="0"/>
                <a:sym typeface="+mn-ea"/>
              </a:rPr>
              <a:t> worries are understandable.</a:t>
            </a:r>
            <a:endParaRPr sz="2300">
              <a:latin typeface="Times New Roman" panose="02020603050405020304" charset="0"/>
              <a:cs typeface="Times New Roman" panose="02020603050405020304" charset="0"/>
              <a:sym typeface="+mn-ea"/>
            </a:endParaRPr>
          </a:p>
        </p:txBody>
      </p:sp>
      <p:sp>
        <p:nvSpPr>
          <p:cNvPr id="14" name="文本框 13"/>
          <p:cNvSpPr txBox="1"/>
          <p:nvPr/>
        </p:nvSpPr>
        <p:spPr>
          <a:xfrm>
            <a:off x="351790" y="5405120"/>
            <a:ext cx="11635740" cy="1014730"/>
          </a:xfrm>
          <a:prstGeom prst="rect">
            <a:avLst/>
          </a:prstGeom>
          <a:noFill/>
        </p:spPr>
        <p:txBody>
          <a:bodyPr wrap="square" rtlCol="0">
            <a:spAutoFit/>
          </a:bodyPr>
          <a:lstStyle/>
          <a:p>
            <a:pPr algn="l">
              <a:buClrTx/>
              <a:buSzTx/>
              <a:buFontTx/>
            </a:pPr>
            <a:r>
              <a:rPr sz="2000">
                <a:latin typeface="Times New Roman" panose="02020603050405020304" charset="0"/>
                <a:ea typeface="华文中宋" panose="02010600040101010101" charset="-122"/>
                <a:cs typeface="Times New Roman" panose="02020603050405020304" charset="0"/>
              </a:rPr>
              <a:t>然而，许多家长仍对在校期间禁止使用手机持谨慎态度。他们担心这样做会切断他们和孩子之间的沟通——不仅在他们想要协调</a:t>
            </a:r>
            <a:r>
              <a:rPr lang="zh-CN" sz="2000">
                <a:latin typeface="Times New Roman" panose="02020603050405020304" charset="0"/>
                <a:ea typeface="华文中宋" panose="02010600040101010101" charset="-122"/>
                <a:cs typeface="Times New Roman" panose="02020603050405020304" charset="0"/>
              </a:rPr>
              <a:t>接送</a:t>
            </a:r>
            <a:r>
              <a:rPr sz="2000">
                <a:latin typeface="Times New Roman" panose="02020603050405020304" charset="0"/>
                <a:ea typeface="华文中宋" panose="02010600040101010101" charset="-122"/>
                <a:cs typeface="Times New Roman" panose="02020603050405020304" charset="0"/>
              </a:rPr>
              <a:t>的时候，而且在紧急情况下。鉴于近年来校园枪击事件的增加，家长的担忧是可以理解的。</a:t>
            </a:r>
            <a:endParaRPr sz="20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322580" y="279400"/>
            <a:ext cx="11633200" cy="1014730"/>
          </a:xfrm>
          <a:prstGeom prst="rect">
            <a:avLst/>
          </a:prstGeom>
          <a:noFill/>
        </p:spPr>
        <p:txBody>
          <a:bodyPr wrap="square" rtlCol="0" anchor="t">
            <a:spAutoFit/>
          </a:bodyPr>
          <a:p>
            <a:pPr algn="ctr">
              <a:buClrTx/>
              <a:buSzTx/>
              <a:buFontTx/>
            </a:pPr>
            <a:r>
              <a:rPr lang="en-US" altLang="zh-CN" sz="3200" b="1">
                <a:sym typeface="+mn-ea"/>
              </a:rPr>
              <a:t>2. Five Top tips to start Running  </a:t>
            </a:r>
            <a:endParaRPr lang="en-US" altLang="zh-CN" sz="3200" b="1">
              <a:sym typeface="+mn-ea"/>
            </a:endParaRPr>
          </a:p>
          <a:p>
            <a:pPr algn="ctr">
              <a:buClrTx/>
              <a:buSzTx/>
              <a:buFontTx/>
            </a:pPr>
            <a:r>
              <a:rPr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开始跑步的五大</a:t>
            </a:r>
            <a:r>
              <a:rPr lang="zh-CN"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技巧</a:t>
            </a:r>
            <a:endParaRPr lang="zh-CN" sz="2800" b="1" kern="0">
              <a:solidFill>
                <a:srgbClr val="ED7D31"/>
              </a:solidFill>
              <a:latin typeface="微软雅黑" panose="020B0503020204020204" charset="-122"/>
              <a:ea typeface="微软雅黑" panose="020B0503020204020204" charset="-122"/>
              <a:cs typeface="Arial" panose="020B0604020202020204" pitchFamily="34" charset="0"/>
              <a:sym typeface="+mn-ea"/>
            </a:endParaRPr>
          </a:p>
        </p:txBody>
      </p:sp>
      <p:pic>
        <p:nvPicPr>
          <p:cNvPr id="2" name="图片 1"/>
          <p:cNvPicPr>
            <a:picLocks noChangeAspect="1"/>
          </p:cNvPicPr>
          <p:nvPr/>
        </p:nvPicPr>
        <p:blipFill>
          <a:blip r:embed="rId2"/>
          <a:stretch>
            <a:fillRect/>
          </a:stretch>
        </p:blipFill>
        <p:spPr>
          <a:xfrm>
            <a:off x="1495425" y="1520825"/>
            <a:ext cx="9201150" cy="470535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0" y="505460"/>
            <a:ext cx="12044045" cy="6247130"/>
          </a:xfrm>
          <a:prstGeom prst="rect">
            <a:avLst/>
          </a:prstGeom>
          <a:noFill/>
        </p:spPr>
        <p:txBody>
          <a:bodyPr wrap="square" rtlCol="0" anchor="t">
            <a:spAutoFit/>
          </a:bodyPr>
          <a:p>
            <a:r>
              <a:rPr lang="en-US" altLang="zh-CN" sz="2000">
                <a:latin typeface="Times New Roman" panose="02020603050405020304" charset="0"/>
                <a:cs typeface="Times New Roman" panose="02020603050405020304" charset="0"/>
              </a:rPr>
              <a:t>    Running is a great cardio activity to build strength, </a:t>
            </a:r>
            <a:r>
              <a:rPr lang="en-US" altLang="zh-CN" sz="2000">
                <a:solidFill>
                  <a:srgbClr val="0000FF"/>
                </a:solidFill>
                <a:latin typeface="Times New Roman" panose="02020603050405020304" charset="0"/>
                <a:cs typeface="Times New Roman" panose="02020603050405020304" charset="0"/>
              </a:rPr>
              <a:t>stamina </a:t>
            </a:r>
            <a:r>
              <a:rPr lang="en-US" altLang="zh-CN" sz="2000">
                <a:latin typeface="Times New Roman" panose="02020603050405020304" charset="0"/>
                <a:cs typeface="Times New Roman" panose="02020603050405020304" charset="0"/>
              </a:rPr>
              <a:t>and endurance. It can help you achieve or maintain a healthy weight, and it can boost your heart health. It’s also linked to improved mental well-being, and can be beneficial to those with depression or anxiety.</a:t>
            </a:r>
            <a:r>
              <a:rPr lang="en-US" altLang="zh-CN" sz="2000" u="sng">
                <a:latin typeface="Times New Roman" panose="02020603050405020304" charset="0"/>
                <a:cs typeface="Times New Roman" panose="02020603050405020304" charset="0"/>
                <a:sym typeface="+mn-ea"/>
              </a:rPr>
              <a:t>   1__                </a:t>
            </a:r>
            <a:r>
              <a:rPr lang="en-US" altLang="zh-CN" sz="2000" u="sng">
                <a:latin typeface="Times New Roman" panose="02020603050405020304" charset="0"/>
                <a:cs typeface="Times New Roman" panose="02020603050405020304" charset="0"/>
              </a:rPr>
              <a:t>  </a:t>
            </a:r>
            <a:endParaRPr lang="en-US" altLang="zh-CN"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    </a:t>
            </a:r>
            <a:r>
              <a:rPr lang="en-US" altLang="zh-CN" sz="2000" b="1">
                <a:latin typeface="Times New Roman" panose="02020603050405020304" charset="0"/>
                <a:cs typeface="Times New Roman" panose="02020603050405020304" charset="0"/>
              </a:rPr>
              <a:t>Start Small</a:t>
            </a:r>
            <a:endParaRPr lang="en-US" altLang="zh-CN" sz="2000" b="1">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    </a:t>
            </a:r>
            <a:r>
              <a:rPr lang="en-US" altLang="zh-CN" sz="2000" u="sng">
                <a:latin typeface="Times New Roman" panose="02020603050405020304" charset="0"/>
                <a:cs typeface="Times New Roman" panose="02020603050405020304" charset="0"/>
              </a:rPr>
              <a:t>    </a:t>
            </a:r>
            <a:r>
              <a:rPr lang="en-US" altLang="zh-CN" sz="2000" u="sng">
                <a:latin typeface="Times New Roman" panose="02020603050405020304" charset="0"/>
                <a:cs typeface="Times New Roman" panose="02020603050405020304" charset="0"/>
                <a:sym typeface="+mn-ea"/>
              </a:rPr>
              <a:t>2</a:t>
            </a:r>
            <a:r>
              <a:rPr lang="en-US" altLang="zh-CN" sz="2000" u="sng">
                <a:latin typeface="Times New Roman" panose="02020603050405020304" charset="0"/>
                <a:cs typeface="Times New Roman" panose="02020603050405020304" charset="0"/>
              </a:rPr>
              <a:t>   </a:t>
            </a:r>
            <a:r>
              <a:rPr lang="en-US" altLang="zh-CN" sz="2000">
                <a:latin typeface="Times New Roman" panose="02020603050405020304" charset="0"/>
                <a:cs typeface="Times New Roman" panose="02020603050405020304" charset="0"/>
              </a:rPr>
              <a:t> Make sure you start slowly when it comes to running. Begin by </a:t>
            </a:r>
            <a:r>
              <a:rPr lang="en-US" altLang="zh-CN" sz="2000">
                <a:solidFill>
                  <a:srgbClr val="0000FF"/>
                </a:solidFill>
                <a:latin typeface="Times New Roman" panose="02020603050405020304" charset="0"/>
                <a:cs typeface="Times New Roman" panose="02020603050405020304" charset="0"/>
              </a:rPr>
              <a:t>alternating </a:t>
            </a:r>
            <a:r>
              <a:rPr lang="en-US" altLang="zh-CN" sz="2000">
                <a:latin typeface="Times New Roman" panose="02020603050405020304" charset="0"/>
                <a:cs typeface="Times New Roman" panose="02020603050405020304" charset="0"/>
              </a:rPr>
              <a:t>running and walking - for example, run for one minute, walk for one minute and repeat for 20 minutes. You should always start with a short warm-up before you begin running, and gently stretch at the end.</a:t>
            </a:r>
            <a:endParaRPr lang="en-US" altLang="zh-CN"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   </a:t>
            </a:r>
            <a:r>
              <a:rPr lang="en-US" altLang="zh-CN" sz="2000" u="sng">
                <a:latin typeface="Times New Roman" panose="02020603050405020304" charset="0"/>
                <a:cs typeface="Times New Roman" panose="02020603050405020304" charset="0"/>
                <a:sym typeface="+mn-ea"/>
              </a:rPr>
              <a:t>    3__   </a:t>
            </a:r>
            <a:endParaRPr lang="en-US" altLang="zh-CN" sz="2000" b="1" u="sng">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    You don’t need a lot of kit to start running, but it’s important to think about what you are putting on your feet. A lot of injuries can occur because you are wearing trainers that don’t support your feet properly as you run. It’s worth going to a running shop and asking for their advice.They will often look at how you run and recommend the right type of shoe for your feet.     </a:t>
            </a:r>
            <a:endParaRPr lang="en-US" altLang="zh-CN"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    </a:t>
            </a:r>
            <a:r>
              <a:rPr lang="en-US" altLang="zh-CN" sz="2000" b="1">
                <a:latin typeface="Times New Roman" panose="02020603050405020304" charset="0"/>
                <a:cs typeface="Times New Roman" panose="02020603050405020304" charset="0"/>
              </a:rPr>
              <a:t>Find A Running Buddy</a:t>
            </a:r>
            <a:endParaRPr lang="en-US" altLang="zh-CN"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    It’s much easier to motivate yourself to go for a run if you’re meeting a friend. Having someone to talk to while you run helps the time go quicker. </a:t>
            </a:r>
            <a:r>
              <a:rPr lang="en-US" altLang="zh-CN" sz="2000" u="sng">
                <a:latin typeface="Times New Roman" panose="02020603050405020304" charset="0"/>
                <a:cs typeface="Times New Roman" panose="02020603050405020304" charset="0"/>
              </a:rPr>
              <a:t>    4   </a:t>
            </a:r>
            <a:r>
              <a:rPr lang="en-US" altLang="zh-CN" sz="2000">
                <a:latin typeface="Times New Roman" panose="02020603050405020304" charset="0"/>
                <a:cs typeface="Times New Roman" panose="02020603050405020304" charset="0"/>
              </a:rPr>
              <a:t>You could also run with someone more experienced, who can answer any questions you might have or give you some practical advice.</a:t>
            </a:r>
            <a:endParaRPr lang="en-US" altLang="zh-CN"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    </a:t>
            </a:r>
            <a:r>
              <a:rPr lang="en-US" altLang="zh-CN" sz="2000" b="1">
                <a:latin typeface="Times New Roman" panose="02020603050405020304" charset="0"/>
                <a:cs typeface="Times New Roman" panose="02020603050405020304" charset="0"/>
              </a:rPr>
              <a:t>Set Mini Goals</a:t>
            </a:r>
            <a:endParaRPr lang="en-US" altLang="zh-CN"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    Think about what you want to achieve with your running. For some people, it's about gaining fitness, for others it’s improving their mental health and for others it might be about losing weight.</a:t>
            </a:r>
            <a:r>
              <a:rPr lang="en-US" altLang="zh-CN" sz="2000">
                <a:latin typeface="Times New Roman" panose="02020603050405020304" charset="0"/>
                <a:cs typeface="Times New Roman" panose="02020603050405020304" charset="0"/>
                <a:sym typeface="+mn-ea"/>
              </a:rPr>
              <a:t> </a:t>
            </a:r>
            <a:r>
              <a:rPr lang="en-US" altLang="zh-CN" sz="2000" u="sng">
                <a:latin typeface="Times New Roman" panose="02020603050405020304" charset="0"/>
                <a:cs typeface="Times New Roman" panose="02020603050405020304" charset="0"/>
                <a:sym typeface="+mn-ea"/>
              </a:rPr>
              <a:t>    5    </a:t>
            </a:r>
            <a:r>
              <a:rPr lang="en-US" altLang="zh-CN" sz="2000">
                <a:latin typeface="Times New Roman" panose="02020603050405020304" charset="0"/>
                <a:cs typeface="Times New Roman" panose="02020603050405020304" charset="0"/>
              </a:rPr>
              <a:t>Track your progress using a running app or writing in a notepad. This will enable you to look back over how far you have come.</a:t>
            </a:r>
            <a:endParaRPr lang="en-US" altLang="zh-CN" sz="2000">
              <a:latin typeface="Times New Roman" panose="02020603050405020304" charset="0"/>
              <a:cs typeface="Times New Roman" panose="02020603050405020304" charset="0"/>
            </a:endParaRPr>
          </a:p>
        </p:txBody>
      </p:sp>
      <p:sp>
        <p:nvSpPr>
          <p:cNvPr id="10" name="文本框 16"/>
          <p:cNvSpPr txBox="1"/>
          <p:nvPr>
            <p:custDataLst>
              <p:tags r:id="rId1"/>
            </p:custDataLst>
          </p:nvPr>
        </p:nvSpPr>
        <p:spPr>
          <a:xfrm>
            <a:off x="-19050" y="0"/>
            <a:ext cx="1760855"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Jigsaw</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4" name="文本框 13"/>
          <p:cNvSpPr txBox="1"/>
          <p:nvPr>
            <p:custDataLst>
              <p:tags r:id="rId2"/>
            </p:custDataLst>
          </p:nvPr>
        </p:nvSpPr>
        <p:spPr>
          <a:xfrm>
            <a:off x="2466340" y="0"/>
            <a:ext cx="7781925" cy="445135"/>
          </a:xfrm>
          <a:prstGeom prst="rect">
            <a:avLst/>
          </a:prstGeom>
          <a:noFill/>
        </p:spPr>
        <p:txBody>
          <a:bodyPr wrap="square" rtlCol="0" anchor="t">
            <a:spAutoFit/>
          </a:bodyPr>
          <a:p>
            <a:pPr algn="l">
              <a:buClrTx/>
              <a:buSzTx/>
              <a:buFontTx/>
            </a:pPr>
            <a:r>
              <a:rPr sz="2300" b="1" i="1">
                <a:solidFill>
                  <a:srgbClr val="ED7D31"/>
                </a:solidFill>
                <a:latin typeface="微软雅黑" panose="020B0503020204020204" charset="-122"/>
                <a:ea typeface="微软雅黑" panose="020B0503020204020204" charset="-122"/>
                <a:cs typeface="微软雅黑" panose="020B0503020204020204" charset="-122"/>
                <a:sym typeface="+mn-ea"/>
              </a:rPr>
              <a:t>Anti-Anxiety For Teens</a:t>
            </a:r>
            <a:r>
              <a:rPr sz="2300" b="1">
                <a:solidFill>
                  <a:srgbClr val="ED7D31"/>
                </a:solidFill>
                <a:latin typeface="微软雅黑" panose="020B0503020204020204" charset="-122"/>
                <a:ea typeface="微软雅黑" panose="020B0503020204020204" charset="-122"/>
                <a:cs typeface="微软雅黑" panose="020B0503020204020204" charset="-122"/>
                <a:sym typeface="+mn-ea"/>
              </a:rPr>
              <a:t> (January 2024 P50-51)</a:t>
            </a:r>
            <a:endParaRPr sz="23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SPECIAL_SOURCE" val="bdnull"/>
</p:tagLst>
</file>

<file path=ppt/tags/tag14.xml><?xml version="1.0" encoding="utf-8"?>
<p:tagLst xmlns:p="http://schemas.openxmlformats.org/presentationml/2006/main">
  <p:tag name="KSO_WM_DIAGRAM_VIRTUALLY_FRAME" val="{&quot;height&quot;:400.85,&quot;left&quot;:19.35,&quot;top&quot;:89.7,&quot;width&quot;:917.75}"/>
</p:tagLst>
</file>

<file path=ppt/tags/tag15.xml><?xml version="1.0" encoding="utf-8"?>
<p:tagLst xmlns:p="http://schemas.openxmlformats.org/presentationml/2006/main">
  <p:tag name="KSO_WM_DIAGRAM_VIRTUALLY_FRAME" val="{&quot;height&quot;:400.85,&quot;left&quot;:19.35,&quot;top&quot;:89.7,&quot;width&quot;:917.75}"/>
</p:tagLst>
</file>

<file path=ppt/tags/tag16.xml><?xml version="1.0" encoding="utf-8"?>
<p:tagLst xmlns:p="http://schemas.openxmlformats.org/presentationml/2006/main">
  <p:tag name="KSO_WM_DIAGRAM_VIRTUALLY_FRAME" val="{&quot;height&quot;:400.85,&quot;left&quot;:19.35,&quot;top&quot;:89.7,&quot;width&quot;:917.75}"/>
</p:tagLst>
</file>

<file path=ppt/tags/tag17.xml><?xml version="1.0" encoding="utf-8"?>
<p:tagLst xmlns:p="http://schemas.openxmlformats.org/presentationml/2006/main">
  <p:tag name="KSO_WM_DIAGRAM_VIRTUALLY_FRAME" val="{&quot;height&quot;:400.85,&quot;left&quot;:19.35,&quot;top&quot;:89.7,&quot;width&quot;:917.75}"/>
</p:tagLst>
</file>

<file path=ppt/tags/tag18.xml><?xml version="1.0" encoding="utf-8"?>
<p:tagLst xmlns:p="http://schemas.openxmlformats.org/presentationml/2006/main">
  <p:tag name="KSO_WM_DIAGRAM_VIRTUALLY_FRAME" val="{&quot;height&quot;:400.85,&quot;left&quot;:19.35,&quot;top&quot;:89.7,&quot;width&quot;:917.75}"/>
</p:tagLst>
</file>

<file path=ppt/tags/tag19.xml><?xml version="1.0" encoding="utf-8"?>
<p:tagLst xmlns:p="http://schemas.openxmlformats.org/presentationml/2006/main">
  <p:tag name="KSO_WM_DIAGRAM_VIRTUALLY_FRAME" val="{&quot;height&quot;:400.85,&quot;left&quot;:19.35,&quot;top&quot;:89.7,&quot;width&quot;:917.75}"/>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SPECIAL_SOURCE" val="bdnul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SPECIAL_SOURCE" val="bdnull"/>
</p:tagLst>
</file>

<file path=ppt/tags/tag26.xml><?xml version="1.0" encoding="utf-8"?>
<p:tagLst xmlns:p="http://schemas.openxmlformats.org/presentationml/2006/main">
  <p:tag name="KSO_WM_DIAGRAM_VIRTUALLY_FRAME" val="{&quot;height&quot;:400.85,&quot;left&quot;:19.35,&quot;top&quot;:89.7,&quot;width&quot;:917.75}"/>
</p:tagLst>
</file>

<file path=ppt/tags/tag27.xml><?xml version="1.0" encoding="utf-8"?>
<p:tagLst xmlns:p="http://schemas.openxmlformats.org/presentationml/2006/main">
  <p:tag name="KSO_WM_DIAGRAM_VIRTUALLY_FRAME" val="{&quot;height&quot;:400.85,&quot;left&quot;:19.35,&quot;top&quot;:89.7,&quot;width&quot;:917.75}"/>
</p:tagLst>
</file>

<file path=ppt/tags/tag28.xml><?xml version="1.0" encoding="utf-8"?>
<p:tagLst xmlns:p="http://schemas.openxmlformats.org/presentationml/2006/main">
  <p:tag name="KSO_WM_DIAGRAM_VIRTUALLY_FRAME" val="{&quot;height&quot;:400.85,&quot;left&quot;:19.35,&quot;top&quot;:89.7,&quot;width&quot;:917.75}"/>
</p:tagLst>
</file>

<file path=ppt/tags/tag29.xml><?xml version="1.0" encoding="utf-8"?>
<p:tagLst xmlns:p="http://schemas.openxmlformats.org/presentationml/2006/main">
  <p:tag name="KSO_WM_DIAGRAM_VIRTUALLY_FRAME" val="{&quot;height&quot;:400.85,&quot;left&quot;:19.35,&quot;top&quot;:89.7,&quot;width&quot;:917.75}"/>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DIAGRAM_VIRTUALLY_FRAME" val="{&quot;height&quot;:400.85,&quot;left&quot;:19.35,&quot;top&quot;:89.7,&quot;width&quot;:917.75}"/>
</p:tagLst>
</file>

<file path=ppt/tags/tag31.xml><?xml version="1.0" encoding="utf-8"?>
<p:tagLst xmlns:p="http://schemas.openxmlformats.org/presentationml/2006/main">
  <p:tag name="KSO_WM_DIAGRAM_VIRTUALLY_FRAME" val="{&quot;height&quot;:400.85,&quot;left&quot;:19.35,&quot;top&quot;:89.7,&quot;width&quot;:917.75}"/>
</p:tagLst>
</file>

<file path=ppt/tags/tag32.xml><?xml version="1.0" encoding="utf-8"?>
<p:tagLst xmlns:p="http://schemas.openxmlformats.org/presentationml/2006/main">
  <p:tag name="KSO_WM_SPECIAL_SOURCE" val="bdnul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SPECIAL_SOURCE" val="bdnul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SPECIAL_SOURCE" val="bdnul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SPECIAL_SOURCE" val="bdnul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SPECIAL_SOURCE" val="bdnul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SPECIAL_SOURCE" val="bdnul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SPECIAL_SOURCE" val="bdnul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16831</Words>
  <Application>WPS 演示</Application>
  <PresentationFormat>宽屏</PresentationFormat>
  <Paragraphs>342</Paragraphs>
  <Slides>24</Slides>
  <Notes>4</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24</vt:i4>
      </vt:variant>
    </vt:vector>
  </HeadingPairs>
  <TitlesOfParts>
    <vt:vector size="40" baseType="lpstr">
      <vt:lpstr>Arial</vt:lpstr>
      <vt:lpstr>宋体</vt:lpstr>
      <vt:lpstr>Wingdings</vt:lpstr>
      <vt:lpstr>Trebuchet MS</vt:lpstr>
      <vt:lpstr>Times New Roman</vt:lpstr>
      <vt:lpstr>微软雅黑</vt:lpstr>
      <vt:lpstr>华文中宋</vt:lpstr>
      <vt:lpstr>Wingdings</vt:lpstr>
      <vt:lpstr>Arial Unicode MS</vt:lpstr>
      <vt:lpstr>Calibri</vt:lpstr>
      <vt:lpstr>PingFang SC Regular</vt:lpstr>
      <vt:lpstr>Times New Roman</vt:lpstr>
      <vt:lpstr>HelveticaNeue</vt:lpstr>
      <vt:lpstr>华文新魏</vt:lpstr>
      <vt:lpstr>Segoe Print</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Administrator</cp:lastModifiedBy>
  <cp:revision>734</cp:revision>
  <dcterms:created xsi:type="dcterms:W3CDTF">2024-07-10T03:16:00Z</dcterms:created>
  <dcterms:modified xsi:type="dcterms:W3CDTF">2024-07-18T02:20:49Z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ECC04FD9CD384580B3A66AF9D2FF2C78</vt:lpwstr>
  </property>
</Properties>
</file>