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7" r:id="rId3"/>
    <p:sldId id="259" r:id="rId4"/>
    <p:sldId id="262" r:id="rId5"/>
    <p:sldId id="268" r:id="rId6"/>
    <p:sldId id="261" r:id="rId7"/>
    <p:sldId id="264" r:id="rId8"/>
    <p:sldId id="266" r:id="rId9"/>
    <p:sldId id="274" r:id="rId10"/>
    <p:sldId id="275" r:id="rId11"/>
    <p:sldId id="273" r:id="rId12"/>
    <p:sldId id="277" r:id="rId13"/>
    <p:sldId id="263" r:id="rId14"/>
    <p:sldId id="278" r:id="rId15"/>
    <p:sldId id="267" r:id="rId16"/>
    <p:sldId id="271" r:id="rId17"/>
    <p:sldId id="279" r:id="rId18"/>
    <p:sldId id="272" r:id="rId19"/>
    <p:sldId id="294" r:id="rId20"/>
    <p:sldId id="295" r:id="rId21"/>
    <p:sldId id="296" r:id="rId22"/>
    <p:sldId id="297" r:id="rId23"/>
    <p:sldId id="293" r:id="rId24"/>
    <p:sldId id="303" r:id="rId25"/>
    <p:sldId id="304" r:id="rId26"/>
    <p:sldId id="306" r:id="rId27"/>
    <p:sldId id="307" r:id="rId28"/>
    <p:sldId id="305" r:id="rId29"/>
    <p:sldId id="298" r:id="rId30"/>
    <p:sldId id="257" r:id="rId31"/>
    <p:sldId id="258" r:id="rId32"/>
    <p:sldId id="256" r:id="rId33"/>
    <p:sldId id="308" r:id="rId34"/>
    <p:sldId id="310" r:id="rId35"/>
    <p:sldId id="311" r:id="rId36"/>
    <p:sldId id="265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CCFFCC"/>
    <a:srgbClr val="28F3F8"/>
    <a:srgbClr val="99CC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 autoAdjust="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22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E578-919D-495E-880C-33592022E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07-5B02-47D7-BDB1-4B1D949E59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E578-919D-495E-880C-33592022E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07-5B02-47D7-BDB1-4B1D949E59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E578-919D-495E-880C-33592022E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07-5B02-47D7-BDB1-4B1D949E59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E578-919D-495E-880C-33592022E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07-5B02-47D7-BDB1-4B1D949E59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E578-919D-495E-880C-33592022E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07-5B02-47D7-BDB1-4B1D949E59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E578-919D-495E-880C-33592022E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07-5B02-47D7-BDB1-4B1D949E59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E578-919D-495E-880C-33592022E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07-5B02-47D7-BDB1-4B1D949E59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E578-919D-495E-880C-33592022E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07-5B02-47D7-BDB1-4B1D949E59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E578-919D-495E-880C-33592022E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07-5B02-47D7-BDB1-4B1D949E59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E578-919D-495E-880C-33592022E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07-5B02-47D7-BDB1-4B1D949E59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E578-919D-495E-880C-33592022EB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07-5B02-47D7-BDB1-4B1D949E59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GIF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1E578-919D-495E-880C-33592022EBD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E8807-5B02-47D7-BDB1-4B1D949E597E}" type="slidenum">
              <a:rPr lang="zh-CN" altLang="en-US" smtClean="0"/>
            </a:fld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 rot="5400000" flipH="1">
            <a:off x="-102475" y="113812"/>
            <a:ext cx="1292612" cy="1064988"/>
          </a:xfrm>
          <a:custGeom>
            <a:avLst/>
            <a:gdLst>
              <a:gd name="connsiteX0" fmla="*/ 1659750 w 1659750"/>
              <a:gd name="connsiteY0" fmla="*/ 1595400 h 1595400"/>
              <a:gd name="connsiteX1" fmla="*/ 1659750 w 1659750"/>
              <a:gd name="connsiteY1" fmla="*/ 1266237 h 1595400"/>
              <a:gd name="connsiteX2" fmla="*/ 925334 w 1659750"/>
              <a:gd name="connsiteY2" fmla="*/ 0 h 1595400"/>
              <a:gd name="connsiteX3" fmla="*/ 0 w 1659750"/>
              <a:gd name="connsiteY3" fmla="*/ 1595400 h 15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750" h="1595400">
                <a:moveTo>
                  <a:pt x="1659750" y="1595400"/>
                </a:moveTo>
                <a:lnTo>
                  <a:pt x="1659750" y="1266237"/>
                </a:lnTo>
                <a:lnTo>
                  <a:pt x="925334" y="0"/>
                </a:lnTo>
                <a:lnTo>
                  <a:pt x="0" y="1595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8" name="组合 7"/>
          <p:cNvGrpSpPr/>
          <p:nvPr userDrawn="1"/>
        </p:nvGrpSpPr>
        <p:grpSpPr>
          <a:xfrm rot="16200000" flipV="1">
            <a:off x="-101767" y="6238071"/>
            <a:ext cx="721689" cy="518163"/>
            <a:chOff x="1264214" y="3914855"/>
            <a:chExt cx="3334444" cy="2943144"/>
          </a:xfrm>
        </p:grpSpPr>
        <p:sp>
          <p:nvSpPr>
            <p:cNvPr id="16" name="等腰三角形 15"/>
            <p:cNvSpPr/>
            <p:nvPr/>
          </p:nvSpPr>
          <p:spPr>
            <a:xfrm>
              <a:off x="1264214" y="3914855"/>
              <a:ext cx="3307960" cy="285168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等腰三角形 16"/>
            <p:cNvSpPr/>
            <p:nvPr/>
          </p:nvSpPr>
          <p:spPr>
            <a:xfrm>
              <a:off x="2274997" y="4854843"/>
              <a:ext cx="2323661" cy="200315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等腰三角形 17"/>
            <p:cNvSpPr/>
            <p:nvPr/>
          </p:nvSpPr>
          <p:spPr>
            <a:xfrm>
              <a:off x="2274995" y="5703375"/>
              <a:ext cx="1339361" cy="1154624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 rot="16200000" flipH="1">
            <a:off x="11537177" y="130951"/>
            <a:ext cx="785773" cy="523872"/>
            <a:chOff x="1290699" y="4006312"/>
            <a:chExt cx="3307958" cy="2851688"/>
          </a:xfrm>
        </p:grpSpPr>
        <p:sp>
          <p:nvSpPr>
            <p:cNvPr id="13" name="等腰三角形 12"/>
            <p:cNvSpPr/>
            <p:nvPr/>
          </p:nvSpPr>
          <p:spPr>
            <a:xfrm>
              <a:off x="1290699" y="4006312"/>
              <a:ext cx="3307958" cy="285168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2274997" y="4854844"/>
              <a:ext cx="2323660" cy="200315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>
              <a:off x="2274997" y="5703376"/>
              <a:ext cx="1339363" cy="1154623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3995" y="191120"/>
            <a:ext cx="834498" cy="721688"/>
            <a:chOff x="5794272" y="1853116"/>
            <a:chExt cx="574933" cy="615372"/>
          </a:xfrm>
        </p:grpSpPr>
        <p:sp>
          <p:nvSpPr>
            <p:cNvPr id="11" name="椭圆 10"/>
            <p:cNvSpPr/>
            <p:nvPr/>
          </p:nvSpPr>
          <p:spPr>
            <a:xfrm>
              <a:off x="5794272" y="1853116"/>
              <a:ext cx="574933" cy="6153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" name="椭圆 18"/>
            <p:cNvSpPr/>
            <p:nvPr/>
          </p:nvSpPr>
          <p:spPr>
            <a:xfrm>
              <a:off x="5949038" y="2038466"/>
              <a:ext cx="294118" cy="303960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 userDrawn="1"/>
        </p:nvGrpSpPr>
        <p:grpSpPr>
          <a:xfrm>
            <a:off x="10726378" y="6178068"/>
            <a:ext cx="834498" cy="721688"/>
            <a:chOff x="5794272" y="1853116"/>
            <a:chExt cx="574933" cy="615372"/>
          </a:xfrm>
        </p:grpSpPr>
        <p:sp>
          <p:nvSpPr>
            <p:cNvPr id="23" name="椭圆 22"/>
            <p:cNvSpPr/>
            <p:nvPr/>
          </p:nvSpPr>
          <p:spPr>
            <a:xfrm>
              <a:off x="5794272" y="1853116"/>
              <a:ext cx="574933" cy="61537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18"/>
            <p:cNvSpPr/>
            <p:nvPr/>
          </p:nvSpPr>
          <p:spPr>
            <a:xfrm>
              <a:off x="5949038" y="2038466"/>
              <a:ext cx="294118" cy="303960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21" name="Picture 12"/>
          <p:cNvPicPr>
            <a:picLocks noChangeAspect="1" noChangeArrowheads="1" noCrop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396" y="5750560"/>
            <a:ext cx="1551924" cy="10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组合 24"/>
          <p:cNvGrpSpPr/>
          <p:nvPr userDrawn="1"/>
        </p:nvGrpSpPr>
        <p:grpSpPr>
          <a:xfrm>
            <a:off x="11500540" y="5842663"/>
            <a:ext cx="646935" cy="1015004"/>
            <a:chOff x="2562741" y="613783"/>
            <a:chExt cx="646935" cy="1352998"/>
          </a:xfrm>
        </p:grpSpPr>
        <p:sp>
          <p:nvSpPr>
            <p:cNvPr id="26" name="Freeform 18"/>
            <p:cNvSpPr/>
            <p:nvPr/>
          </p:nvSpPr>
          <p:spPr bwMode="auto">
            <a:xfrm>
              <a:off x="2562741" y="1523863"/>
              <a:ext cx="646935" cy="442918"/>
            </a:xfrm>
            <a:custGeom>
              <a:avLst/>
              <a:gdLst>
                <a:gd name="T0" fmla="*/ 962 w 995"/>
                <a:gd name="T1" fmla="*/ 219 h 274"/>
                <a:gd name="T2" fmla="*/ 962 w 995"/>
                <a:gd name="T3" fmla="*/ 241 h 274"/>
                <a:gd name="T4" fmla="*/ 603 w 995"/>
                <a:gd name="T5" fmla="*/ 241 h 274"/>
                <a:gd name="T6" fmla="*/ 603 w 995"/>
                <a:gd name="T7" fmla="*/ 21 h 274"/>
                <a:gd name="T8" fmla="*/ 834 w 995"/>
                <a:gd name="T9" fmla="*/ 21 h 274"/>
                <a:gd name="T10" fmla="*/ 820 w 995"/>
                <a:gd name="T11" fmla="*/ 0 h 274"/>
                <a:gd name="T12" fmla="*/ 517 w 995"/>
                <a:gd name="T13" fmla="*/ 0 h 274"/>
                <a:gd name="T14" fmla="*/ 480 w 995"/>
                <a:gd name="T15" fmla="*/ 0 h 274"/>
                <a:gd name="T16" fmla="*/ 175 w 995"/>
                <a:gd name="T17" fmla="*/ 0 h 274"/>
                <a:gd name="T18" fmla="*/ 0 w 995"/>
                <a:gd name="T19" fmla="*/ 274 h 274"/>
                <a:gd name="T20" fmla="*/ 484 w 995"/>
                <a:gd name="T21" fmla="*/ 274 h 274"/>
                <a:gd name="T22" fmla="*/ 510 w 995"/>
                <a:gd name="T23" fmla="*/ 274 h 274"/>
                <a:gd name="T24" fmla="*/ 995 w 995"/>
                <a:gd name="T25" fmla="*/ 274 h 274"/>
                <a:gd name="T26" fmla="*/ 962 w 995"/>
                <a:gd name="T27" fmla="*/ 21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5" h="274">
                  <a:moveTo>
                    <a:pt x="962" y="219"/>
                  </a:moveTo>
                  <a:lnTo>
                    <a:pt x="962" y="241"/>
                  </a:lnTo>
                  <a:lnTo>
                    <a:pt x="603" y="241"/>
                  </a:lnTo>
                  <a:lnTo>
                    <a:pt x="603" y="21"/>
                  </a:lnTo>
                  <a:lnTo>
                    <a:pt x="834" y="21"/>
                  </a:lnTo>
                  <a:lnTo>
                    <a:pt x="820" y="0"/>
                  </a:lnTo>
                  <a:lnTo>
                    <a:pt x="517" y="0"/>
                  </a:lnTo>
                  <a:lnTo>
                    <a:pt x="480" y="0"/>
                  </a:lnTo>
                  <a:lnTo>
                    <a:pt x="175" y="0"/>
                  </a:lnTo>
                  <a:lnTo>
                    <a:pt x="0" y="274"/>
                  </a:lnTo>
                  <a:lnTo>
                    <a:pt x="484" y="274"/>
                  </a:lnTo>
                  <a:lnTo>
                    <a:pt x="510" y="274"/>
                  </a:lnTo>
                  <a:lnTo>
                    <a:pt x="995" y="274"/>
                  </a:lnTo>
                  <a:lnTo>
                    <a:pt x="962" y="219"/>
                  </a:lnTo>
                  <a:close/>
                </a:path>
              </a:pathLst>
            </a:custGeom>
            <a:solidFill>
              <a:srgbClr val="FDC60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2811762" y="613783"/>
              <a:ext cx="143040" cy="4170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2735040" y="1068016"/>
              <a:ext cx="294534" cy="420287"/>
            </a:xfrm>
            <a:custGeom>
              <a:avLst/>
              <a:gdLst>
                <a:gd name="T0" fmla="*/ 99 w 192"/>
                <a:gd name="T1" fmla="*/ 110 h 110"/>
                <a:gd name="T2" fmla="*/ 103 w 192"/>
                <a:gd name="T3" fmla="*/ 110 h 110"/>
                <a:gd name="T4" fmla="*/ 192 w 192"/>
                <a:gd name="T5" fmla="*/ 110 h 110"/>
                <a:gd name="T6" fmla="*/ 192 w 192"/>
                <a:gd name="T7" fmla="*/ 55 h 110"/>
                <a:gd name="T8" fmla="*/ 140 w 192"/>
                <a:gd name="T9" fmla="*/ 0 h 110"/>
                <a:gd name="T10" fmla="*/ 99 w 192"/>
                <a:gd name="T11" fmla="*/ 15 h 110"/>
                <a:gd name="T12" fmla="*/ 118 w 192"/>
                <a:gd name="T13" fmla="*/ 69 h 110"/>
                <a:gd name="T14" fmla="*/ 99 w 192"/>
                <a:gd name="T15" fmla="*/ 98 h 110"/>
                <a:gd name="T16" fmla="*/ 80 w 192"/>
                <a:gd name="T17" fmla="*/ 69 h 110"/>
                <a:gd name="T18" fmla="*/ 99 w 192"/>
                <a:gd name="T19" fmla="*/ 15 h 110"/>
                <a:gd name="T20" fmla="*/ 52 w 192"/>
                <a:gd name="T21" fmla="*/ 0 h 110"/>
                <a:gd name="T22" fmla="*/ 0 w 192"/>
                <a:gd name="T23" fmla="*/ 55 h 110"/>
                <a:gd name="T24" fmla="*/ 0 w 192"/>
                <a:gd name="T25" fmla="*/ 110 h 110"/>
                <a:gd name="T26" fmla="*/ 89 w 192"/>
                <a:gd name="T27" fmla="*/ 110 h 110"/>
                <a:gd name="T28" fmla="*/ 99 w 192"/>
                <a:gd name="T2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2" h="110">
                  <a:moveTo>
                    <a:pt x="99" y="110"/>
                  </a:moveTo>
                  <a:cubicBezTo>
                    <a:pt x="103" y="110"/>
                    <a:pt x="103" y="110"/>
                    <a:pt x="103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2" y="110"/>
                    <a:pt x="192" y="55"/>
                  </a:cubicBezTo>
                  <a:cubicBezTo>
                    <a:pt x="192" y="23"/>
                    <a:pt x="164" y="8"/>
                    <a:pt x="140" y="0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8" y="8"/>
                    <a:pt x="0" y="23"/>
                    <a:pt x="0" y="55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89" y="110"/>
                    <a:pt x="89" y="110"/>
                    <a:pt x="89" y="110"/>
                  </a:cubicBezTo>
                  <a:lnTo>
                    <a:pt x="99" y="11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987202" y="1627208"/>
              <a:ext cx="176536" cy="20458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" name="矩形: 圆角 9"/>
          <p:cNvSpPr/>
          <p:nvPr userDrawn="1"/>
        </p:nvSpPr>
        <p:spPr>
          <a:xfrm>
            <a:off x="421244" y="764966"/>
            <a:ext cx="11246883" cy="5242882"/>
          </a:xfrm>
          <a:prstGeom prst="roundRect">
            <a:avLst>
              <a:gd name="adj" fmla="val 6504"/>
            </a:avLst>
          </a:prstGeom>
          <a:ln w="31750">
            <a:solidFill>
              <a:srgbClr val="FF99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4436267" y="249003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TextBox 2"/>
          <p:cNvSpPr txBox="1"/>
          <p:nvPr/>
        </p:nvSpPr>
        <p:spPr>
          <a:xfrm>
            <a:off x="1827530" y="1480185"/>
            <a:ext cx="9615170" cy="440753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  <a:tabLst>
                <a:tab pos="2400300" algn="l"/>
              </a:tabLs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I’m writing to </a:t>
            </a:r>
            <a:r>
              <a:rPr lang="en-US" altLang="zh-CN" sz="2400" b="1" u="wavyHeavy" kern="100" dirty="0">
                <a:solidFill>
                  <a:srgbClr val="FF3300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tell you something about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my life and study in recent days.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28600" indent="266700" algn="just">
              <a:lnSpc>
                <a:spcPct val="130000"/>
              </a:lnSpc>
              <a:tabLst>
                <a:tab pos="2400300" algn="l"/>
              </a:tabLst>
            </a:pP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我写信是想告诉你一些我最近生活和学习的情况。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30000"/>
              </a:lnSpc>
              <a:tabLst>
                <a:tab pos="2400300" algn="l"/>
              </a:tabLst>
            </a:pP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Now let me tell you what we </a:t>
            </a:r>
            <a:r>
              <a:rPr lang="en-US" altLang="zh-CN" sz="2400" b="1" u="wavyHeavy" kern="100" dirty="0">
                <a:solidFill>
                  <a:srgbClr val="FF3300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have arranged for you</a:t>
            </a: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28600" indent="266700" algn="just">
              <a:lnSpc>
                <a:spcPct val="130000"/>
              </a:lnSpc>
              <a:tabLst>
                <a:tab pos="2400300" algn="l"/>
              </a:tabLst>
            </a:pPr>
            <a:r>
              <a:rPr lang="zh-CN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现在让我告诉你我们是怎样为你安排的。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30000"/>
              </a:lnSpc>
              <a:tabLst>
                <a:tab pos="2400300" algn="l"/>
              </a:tabLst>
            </a:pP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The match will take place in our school gym on the afternoon of July 4</a:t>
            </a:r>
            <a:r>
              <a:rPr lang="en-US" altLang="zh-CN" sz="2400" b="1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we will </a:t>
            </a:r>
            <a:r>
              <a:rPr lang="en-US" altLang="zh-CN" sz="2400" b="1" u="wavyHeavy" kern="100" dirty="0">
                <a:solidFill>
                  <a:srgbClr val="FF3300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play against the team</a:t>
            </a: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from </a:t>
            </a:r>
            <a:r>
              <a:rPr lang="en-US" altLang="zh-CN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Honxing</a:t>
            </a: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High school.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>
              <a:lnSpc>
                <a:spcPct val="130000"/>
              </a:lnSpc>
              <a:tabLst>
                <a:tab pos="2400300" algn="l"/>
              </a:tabLst>
            </a:pPr>
            <a:r>
              <a:rPr lang="zh-CN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比赛将在</a:t>
            </a: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日下午在我们学校体育馆举行，我们将与红星高中的球队比赛。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23"/>
          <p:cNvSpPr txBox="1"/>
          <p:nvPr/>
        </p:nvSpPr>
        <p:spPr>
          <a:xfrm>
            <a:off x="196906" y="2219438"/>
            <a:ext cx="1566434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Georgia" panose="02040502050405020303" charset="0"/>
                <a:ea typeface="华文中宋" panose="02010600040101010101" charset="-122"/>
                <a:cs typeface="Georgia" panose="02040502050405020303" charset="0"/>
              </a:rPr>
              <a:t>详细说明告知的时间、地点和活动内容等</a:t>
            </a:r>
            <a:endParaRPr lang="zh-CN" altLang="en-US" sz="2800" dirty="0">
              <a:solidFill>
                <a:srgbClr val="C00000"/>
              </a:solidFill>
              <a:latin typeface="Georgia" panose="02040502050405020303" charset="0"/>
              <a:ea typeface="华文中宋" panose="02010600040101010101" charset="-122"/>
              <a:cs typeface="Georgia" panose="02040502050405020303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22937" y="102743"/>
            <a:ext cx="11455684" cy="1015663"/>
            <a:chOff x="328774" y="0"/>
            <a:chExt cx="11455684" cy="1015663"/>
          </a:xfrm>
        </p:grpSpPr>
        <p:pic>
          <p:nvPicPr>
            <p:cNvPr id="12" name="Picture 2" descr="conversation bubble 的图像结果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729"/>
            <a:stretch>
              <a:fillRect/>
            </a:stretch>
          </p:blipFill>
          <p:spPr bwMode="auto">
            <a:xfrm flipH="1" flipV="1">
              <a:off x="328774" y="0"/>
              <a:ext cx="11455684" cy="954366"/>
            </a:xfrm>
            <a:prstGeom prst="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accent2"/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</p:pic>
        <p:sp>
          <p:nvSpPr>
            <p:cNvPr id="13" name="文本框 12"/>
            <p:cNvSpPr txBox="1"/>
            <p:nvPr/>
          </p:nvSpPr>
          <p:spPr>
            <a:xfrm>
              <a:off x="1669177" y="0"/>
              <a:ext cx="877487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anose="02040502050405020303" charset="0"/>
                  <a:ea typeface="等线" panose="02010600030101010101" pitchFamily="2" charset="-122"/>
                  <a:cs typeface="Georgia" panose="02040502050405020303" charset="0"/>
                </a:rPr>
                <a:t>充盈写作语料库：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charset="0"/>
                <a:ea typeface="等线" panose="02010600030101010101" pitchFamily="2" charset="-122"/>
                <a:cs typeface="Georgia" panose="02040502050405020303" charset="0"/>
              </a:endParaRPr>
            </a:p>
            <a:p>
              <a:r>
                <a:rPr lang="zh-CN" altLang="zh-CN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【</a:t>
              </a:r>
              <a:r>
                <a:rPr lang="zh-CN" altLang="zh-CN" sz="2800" b="1" u="wavyHeavy" dirty="0">
                  <a:solidFill>
                    <a:srgbClr val="0000FF"/>
                  </a:solidFill>
                  <a:uFill>
                    <a:solidFill>
                      <a:srgbClr val="FF33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篇中句</a:t>
              </a:r>
              <a:r>
                <a:rPr lang="zh-CN" altLang="zh-CN" sz="3200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800" b="1" dirty="0">
                  <a:solidFill>
                    <a:srgbClr val="0000FF"/>
                  </a:solidFill>
                  <a:latin typeface="Georgia" panose="02040502050405020303" charset="0"/>
                </a:rPr>
                <a:t>The Body- </a:t>
              </a:r>
              <a:r>
                <a:rPr lang="zh-CN" altLang="zh-CN" sz="2800" b="1" dirty="0">
                  <a:solidFill>
                    <a:srgbClr val="FF0000"/>
                  </a:solidFill>
                  <a:latin typeface="Georgia" panose="02040502050405020303" charset="0"/>
                </a:rPr>
                <a:t>亮点出彩主题句</a:t>
              </a:r>
              <a:r>
                <a:rPr lang="zh-CN" altLang="zh-CN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】</a:t>
              </a:r>
              <a:endParaRPr lang="zh-CN" altLang="en-US" sz="3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uiExpand="1" build="p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57120" y="36525"/>
            <a:ext cx="9743904" cy="954366"/>
            <a:chOff x="757120" y="36525"/>
            <a:chExt cx="9743904" cy="954366"/>
          </a:xfrm>
        </p:grpSpPr>
        <p:pic>
          <p:nvPicPr>
            <p:cNvPr id="2" name="Picture 2" descr="conversation bubble 的图像结果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729"/>
            <a:stretch>
              <a:fillRect/>
            </a:stretch>
          </p:blipFill>
          <p:spPr bwMode="auto">
            <a:xfrm flipH="1" flipV="1">
              <a:off x="757120" y="36525"/>
              <a:ext cx="9541886" cy="954366"/>
            </a:xfrm>
            <a:prstGeom prst="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accent2"/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</p:pic>
        <p:sp>
          <p:nvSpPr>
            <p:cNvPr id="3" name="文本框 11"/>
            <p:cNvSpPr txBox="1"/>
            <p:nvPr/>
          </p:nvSpPr>
          <p:spPr>
            <a:xfrm>
              <a:off x="1982911" y="36525"/>
              <a:ext cx="8518113" cy="89255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accent2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Georgia" panose="02040502050405020303" charset="0"/>
                  <a:cs typeface="Georgia" panose="02040502050405020303" charset="0"/>
                </a:rPr>
                <a:t>   </a:t>
              </a:r>
              <a:r>
                <a:rPr lang="zh-CN" altLang="en-US" sz="2800" b="1" dirty="0">
                  <a:solidFill>
                    <a:srgbClr val="FF0000"/>
                  </a:solidFill>
                  <a:latin typeface="Georgia" panose="02040502050405020303" charset="0"/>
                  <a:cs typeface="Georgia" panose="02040502050405020303" charset="0"/>
                </a:rPr>
                <a:t>充盈写作语料库：</a:t>
              </a:r>
              <a:endParaRPr lang="en-US" altLang="zh-CN" sz="2800" b="1" dirty="0">
                <a:solidFill>
                  <a:srgbClr val="FF0000"/>
                </a:solidFill>
                <a:latin typeface="Georgia" panose="02040502050405020303" charset="0"/>
                <a:cs typeface="Georgia" panose="02040502050405020303" charset="0"/>
              </a:endParaRPr>
            </a:p>
            <a:p>
              <a:r>
                <a:rPr lang="zh-CN" altLang="zh-CN" sz="2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【</a:t>
              </a:r>
              <a:r>
                <a:rPr lang="zh-CN" altLang="zh-CN" sz="2400" b="1" u="wavyHeavy" dirty="0">
                  <a:solidFill>
                    <a:srgbClr val="0000FF"/>
                  </a:solidFill>
                  <a:effectLst/>
                  <a:uFill>
                    <a:solidFill>
                      <a:srgbClr val="0000FF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篇尾句</a:t>
              </a:r>
              <a:r>
                <a:rPr lang="zh-CN" altLang="zh-CN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The ending-</a:t>
              </a:r>
              <a:r>
                <a:rPr lang="zh-CN" altLang="zh-CN" sz="2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韵味无穷</a:t>
              </a:r>
              <a:r>
                <a:rPr lang="zh-CN" altLang="zh-CN" sz="2400" b="1" u="wavyHeavy" dirty="0">
                  <a:solidFill>
                    <a:srgbClr val="FF0000"/>
                  </a:solidFill>
                  <a:effectLst/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结尾句</a:t>
              </a:r>
              <a:r>
                <a:rPr lang="zh-CN" altLang="zh-CN" sz="2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】</a:t>
              </a:r>
              <a:endParaRPr lang="en-US" altLang="zh-CN" sz="2400" b="1" dirty="0">
                <a:solidFill>
                  <a:srgbClr val="FF0000"/>
                </a:solidFill>
                <a:latin typeface="Georgia" panose="02040502050405020303" charset="0"/>
                <a:cs typeface="Georgia" panose="02040502050405020303" charset="0"/>
              </a:endParaRPr>
            </a:p>
          </p:txBody>
        </p:sp>
      </p:grpSp>
      <p:sp>
        <p:nvSpPr>
          <p:cNvPr id="4" name="文本框 23"/>
          <p:cNvSpPr txBox="1"/>
          <p:nvPr/>
        </p:nvSpPr>
        <p:spPr>
          <a:xfrm>
            <a:off x="484492" y="1370550"/>
            <a:ext cx="1118278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Georgia" panose="02040502050405020303" charset="0"/>
                <a:ea typeface="华文中宋" panose="02010600040101010101" charset="-122"/>
                <a:cs typeface="Georgia" panose="02040502050405020303" charset="0"/>
              </a:rPr>
              <a:t>询问对方是否要了解其他信息，并表达期待</a:t>
            </a:r>
            <a:endParaRPr lang="zh-CN" altLang="en-US" sz="2800" dirty="0">
              <a:solidFill>
                <a:srgbClr val="C00000"/>
              </a:solidFill>
              <a:latin typeface="Georgia" panose="02040502050405020303" charset="0"/>
              <a:ea typeface="华文中宋" panose="02010600040101010101" charset="-122"/>
              <a:cs typeface="Georgia" panose="02040502050405020303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02740" y="1317625"/>
            <a:ext cx="9976485" cy="436943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indent="0" algn="just" defTabSz="914400" fontAlgn="auto">
              <a:lnSpc>
                <a:spcPts val="2780"/>
              </a:lnSpc>
              <a:tabLst>
                <a:tab pos="2400300" algn="l"/>
              </a:tabLs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Looking forward to </a:t>
            </a:r>
            <a:r>
              <a:rPr lang="en-US" altLang="zh-CN" sz="2400" b="1" u="wavyHeavy" kern="10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seeing you a second time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 defTabSz="914400" fontAlgn="auto">
              <a:lnSpc>
                <a:spcPts val="2780"/>
              </a:lnSpc>
              <a:tabLst>
                <a:tab pos="2400300" algn="l"/>
              </a:tabLst>
            </a:pP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期待再一次见到你。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 defTabSz="914400" fontAlgn="auto">
              <a:lnSpc>
                <a:spcPts val="2780"/>
              </a:lnSpc>
              <a:tabLst>
                <a:tab pos="2400300" algn="l"/>
              </a:tabLs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If you want to know anything else, please </a:t>
            </a:r>
            <a:r>
              <a:rPr lang="en-US" altLang="zh-CN" sz="2400" b="1" u="wavyHeavy" kern="10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don’t hesitate to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control me.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 defTabSz="914400" fontAlgn="auto">
              <a:lnSpc>
                <a:spcPts val="2780"/>
              </a:lnSpc>
              <a:tabLst>
                <a:tab pos="2400300" algn="l"/>
              </a:tabLst>
            </a:pP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如果你还想知道什么，请不要犹豫，与我联系。</a:t>
            </a:r>
            <a:r>
              <a:rPr lang="zh-CN" altLang="zh-CN" sz="2400" b="1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 defTabSz="914400" fontAlgn="auto">
              <a:lnSpc>
                <a:spcPts val="2780"/>
              </a:lnSpc>
              <a:tabLst>
                <a:tab pos="2400300" algn="l"/>
              </a:tabLs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Hopefully, our efforts will </a:t>
            </a:r>
            <a:r>
              <a:rPr lang="en-US" altLang="zh-CN" sz="2400" b="1" u="wavyHeavy" kern="10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pay off in the end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 defTabSz="914400" fontAlgn="auto">
              <a:lnSpc>
                <a:spcPts val="2780"/>
              </a:lnSpc>
              <a:tabLst>
                <a:tab pos="2400300" algn="l"/>
              </a:tabLst>
            </a:pP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希望我们的努力最终会有回报。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 defTabSz="914400" fontAlgn="auto">
              <a:lnSpc>
                <a:spcPts val="2780"/>
              </a:lnSpc>
              <a:tabLst>
                <a:tab pos="2400300" algn="l"/>
              </a:tabLs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Looking forward to </a:t>
            </a:r>
            <a:r>
              <a:rPr lang="en-US" altLang="zh-CN" sz="2400" b="1" u="wavyHeavy" kern="10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pleasure of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meeting you. 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28600" indent="0" algn="just" defTabSz="914400" fontAlgn="auto">
              <a:lnSpc>
                <a:spcPts val="2780"/>
              </a:lnSpc>
              <a:tabLst>
                <a:tab pos="2400300" algn="l"/>
              </a:tabLst>
            </a:pP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期待与你会面。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 defTabSz="914400" fontAlgn="auto">
              <a:lnSpc>
                <a:spcPts val="2780"/>
              </a:lnSpc>
              <a:tabLst>
                <a:tab pos="2400300" algn="l"/>
              </a:tabLs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If you have any other questions, please </a:t>
            </a:r>
            <a:r>
              <a:rPr lang="en-US" altLang="zh-CN" sz="2400" b="1" u="wavyHeavy" kern="10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let me know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I’m looking froward to your coming.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 defTabSz="914400" fontAlgn="auto">
              <a:lnSpc>
                <a:spcPts val="2780"/>
              </a:lnSpc>
              <a:tabLst>
                <a:tab pos="2400300" algn="l"/>
              </a:tabLst>
            </a:pPr>
            <a:r>
              <a:rPr lang="zh-CN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如果您有任何其他问题，请让我知道。我期待您的到来。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 defTabSz="914400" fontAlgn="auto">
              <a:lnSpc>
                <a:spcPts val="2780"/>
              </a:lnSpc>
              <a:tabLst>
                <a:tab pos="2400300" algn="l"/>
              </a:tabLst>
            </a:pP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I </a:t>
            </a:r>
            <a:r>
              <a:rPr lang="en-US" altLang="zh-CN" sz="2400" b="1" u="wavyHeavy" kern="10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look forward to</a:t>
            </a: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your reply. </a:t>
            </a:r>
            <a:r>
              <a:rPr lang="zh-CN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期待你的回复。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Isosceles Tri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-1372575" y="825501"/>
            <a:ext cx="13564575" cy="5519740"/>
            <a:chOff x="505702" y="2485822"/>
            <a:chExt cx="3623897" cy="1318521"/>
          </a:xfrm>
        </p:grpSpPr>
        <p:sp>
          <p:nvSpPr>
            <p:cNvPr id="9" name="任意多边形 6"/>
            <p:cNvSpPr/>
            <p:nvPr/>
          </p:nvSpPr>
          <p:spPr>
            <a:xfrm>
              <a:off x="1023346" y="2485822"/>
              <a:ext cx="3106253" cy="1318521"/>
            </a:xfrm>
            <a:custGeom>
              <a:avLst/>
              <a:gdLst>
                <a:gd name="connsiteX0" fmla="*/ 0 w 2598058"/>
                <a:gd name="connsiteY0" fmla="*/ 0 h 1103086"/>
                <a:gd name="connsiteX1" fmla="*/ 2046515 w 2598058"/>
                <a:gd name="connsiteY1" fmla="*/ 0 h 1103086"/>
                <a:gd name="connsiteX2" fmla="*/ 2598058 w 2598058"/>
                <a:gd name="connsiteY2" fmla="*/ 551543 h 1103086"/>
                <a:gd name="connsiteX3" fmla="*/ 2046515 w 2598058"/>
                <a:gd name="connsiteY3" fmla="*/ 1103086 h 1103086"/>
                <a:gd name="connsiteX4" fmla="*/ 0 w 2598058"/>
                <a:gd name="connsiteY4" fmla="*/ 1103086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8058" h="1103086">
                  <a:moveTo>
                    <a:pt x="0" y="0"/>
                  </a:moveTo>
                  <a:lnTo>
                    <a:pt x="2046515" y="0"/>
                  </a:lnTo>
                  <a:cubicBezTo>
                    <a:pt x="2351124" y="0"/>
                    <a:pt x="2598058" y="246934"/>
                    <a:pt x="2598058" y="551543"/>
                  </a:cubicBezTo>
                  <a:cubicBezTo>
                    <a:pt x="2598058" y="856152"/>
                    <a:pt x="2351124" y="1103086"/>
                    <a:pt x="2046515" y="1103086"/>
                  </a:cubicBezTo>
                  <a:lnTo>
                    <a:pt x="0" y="1103086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rgbClr val="4D576B">
                  <a:alpha val="40000"/>
                </a:srgbClr>
              </a:outerShdw>
            </a:effectLst>
          </p:spPr>
          <p:txBody>
            <a:bodyPr rtlCol="0" anchor="ctr"/>
            <a:lstStyle/>
            <a:p>
              <a:endParaRPr lang="zh-CN" altLang="en-US" sz="3200" dirty="0"/>
            </a:p>
          </p:txBody>
        </p:sp>
        <p:sp>
          <p:nvSpPr>
            <p:cNvPr id="10" name="任意多边形 7"/>
            <p:cNvSpPr/>
            <p:nvPr/>
          </p:nvSpPr>
          <p:spPr>
            <a:xfrm>
              <a:off x="1100180" y="2581944"/>
              <a:ext cx="2937061" cy="1145417"/>
            </a:xfrm>
            <a:custGeom>
              <a:avLst/>
              <a:gdLst>
                <a:gd name="connsiteX0" fmla="*/ 0 w 2598058"/>
                <a:gd name="connsiteY0" fmla="*/ 0 h 1103086"/>
                <a:gd name="connsiteX1" fmla="*/ 2046515 w 2598058"/>
                <a:gd name="connsiteY1" fmla="*/ 0 h 1103086"/>
                <a:gd name="connsiteX2" fmla="*/ 2598058 w 2598058"/>
                <a:gd name="connsiteY2" fmla="*/ 551543 h 1103086"/>
                <a:gd name="connsiteX3" fmla="*/ 2046515 w 2598058"/>
                <a:gd name="connsiteY3" fmla="*/ 1103086 h 1103086"/>
                <a:gd name="connsiteX4" fmla="*/ 0 w 2598058"/>
                <a:gd name="connsiteY4" fmla="*/ 1103086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8058" h="1103086">
                  <a:moveTo>
                    <a:pt x="0" y="0"/>
                  </a:moveTo>
                  <a:lnTo>
                    <a:pt x="2046515" y="0"/>
                  </a:lnTo>
                  <a:cubicBezTo>
                    <a:pt x="2351124" y="0"/>
                    <a:pt x="2598058" y="246934"/>
                    <a:pt x="2598058" y="551543"/>
                  </a:cubicBezTo>
                  <a:cubicBezTo>
                    <a:pt x="2598058" y="856152"/>
                    <a:pt x="2351124" y="1103086"/>
                    <a:pt x="2046515" y="1103086"/>
                  </a:cubicBezTo>
                  <a:lnTo>
                    <a:pt x="0" y="1103086"/>
                  </a:lnTo>
                  <a:close/>
                </a:path>
              </a:pathLst>
            </a:custGeom>
            <a:solidFill>
              <a:srgbClr val="28F3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zh-CN" altLang="en-US" sz="320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11" name="直角三角形 10"/>
            <p:cNvSpPr/>
            <p:nvPr/>
          </p:nvSpPr>
          <p:spPr>
            <a:xfrm rot="13413707">
              <a:off x="505702" y="2670764"/>
              <a:ext cx="1024239" cy="948635"/>
            </a:xfrm>
            <a:prstGeom prst="rtTriangle">
              <a:avLst/>
            </a:prstGeom>
            <a:gradFill>
              <a:gsLst>
                <a:gs pos="53000">
                  <a:sysClr val="window" lastClr="FFFFFF">
                    <a:lumMod val="85000"/>
                  </a:sysClr>
                </a:gs>
                <a:gs pos="59000">
                  <a:sysClr val="window" lastClr="FFFFFF"/>
                </a:gs>
              </a:gsLst>
              <a:lin ang="8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zh-CN" altLang="en-US" sz="3200" dirty="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988945" y="1228090"/>
            <a:ext cx="8364220" cy="511683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>
              <a:lnSpc>
                <a:spcPct val="130000"/>
              </a:lnSpc>
              <a:tabLst>
                <a:tab pos="2400300" algn="l"/>
              </a:tabLst>
            </a:pP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</a:t>
            </a:r>
            <a:r>
              <a:rPr lang="en-US" altLang="zh-CN" sz="26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对象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>
              <a:lnSpc>
                <a:spcPct val="130000"/>
              </a:lnSpc>
              <a:tabLst>
                <a:tab pos="2400300" algn="l"/>
              </a:tabLst>
            </a:pP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am writing to tell you </a:t>
            </a:r>
            <a:r>
              <a:rPr lang="en-US" altLang="zh-CN" sz="26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u="wavyHeavy" kern="10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u="wavyHeavy" kern="10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告知内容</a:t>
            </a:r>
            <a:r>
              <a:rPr lang="en-US" altLang="zh-CN" sz="2600" b="1" u="wavyHeavy" kern="10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26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活动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will be given </a:t>
            </a:r>
            <a:r>
              <a:rPr lang="en-US" altLang="zh-CN" sz="26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u="wavyHeavy" kern="10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时间、地点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the </a:t>
            </a:r>
            <a:r>
              <a:rPr lang="en-US" altLang="zh-CN" sz="26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u="wavyHeavy" kern="10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活动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), you will mainly </a:t>
            </a:r>
            <a:r>
              <a:rPr lang="en-US" altLang="zh-CN" sz="26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u="wavyHeavy" kern="10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具体安排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 had better </a:t>
            </a:r>
            <a:r>
              <a:rPr lang="en-US" altLang="zh-CN" sz="2600" b="1" u="wavyHeavy" kern="10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make full preparations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before </a:t>
            </a:r>
            <a:r>
              <a:rPr lang="en-US" altLang="zh-CN" sz="26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活动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and </a:t>
            </a:r>
            <a:r>
              <a:rPr lang="en-US" altLang="zh-CN" sz="26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u="wavyHeavy" kern="10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具体活动细节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　</a:t>
            </a:r>
            <a:endParaRPr lang="zh-CN" altLang="zh-CN" sz="2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>
              <a:lnSpc>
                <a:spcPct val="130000"/>
              </a:lnSpc>
              <a:tabLst>
                <a:tab pos="2400300" algn="l"/>
              </a:tabLst>
            </a:pP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Please let me know if you are interested and </a:t>
            </a:r>
            <a:r>
              <a:rPr lang="en-US" altLang="zh-CN" sz="26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u="wavyHeavy" kern="100" dirty="0">
                <a:solidFill>
                  <a:srgbClr val="FF0000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表达期望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26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>
              <a:lnSpc>
                <a:spcPct val="130000"/>
              </a:lnSpc>
              <a:tabLst>
                <a:tab pos="2400300" algn="l"/>
              </a:tabLst>
            </a:pP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             Yours</a:t>
            </a:r>
            <a:r>
              <a:rPr lang="zh-CN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6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>
              <a:lnSpc>
                <a:spcPct val="130000"/>
              </a:lnSpc>
              <a:tabLst>
                <a:tab pos="2400300" algn="l"/>
              </a:tabLst>
            </a:pPr>
            <a:r>
              <a:rPr lang="zh-CN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altLang="zh-CN" sz="26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署名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2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65532" y="103951"/>
            <a:ext cx="9512195" cy="954366"/>
            <a:chOff x="988829" y="61468"/>
            <a:chExt cx="9512195" cy="954366"/>
          </a:xfrm>
        </p:grpSpPr>
        <p:pic>
          <p:nvPicPr>
            <p:cNvPr id="15" name="Picture 2" descr="conversation bubble 的图像结果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729"/>
            <a:stretch>
              <a:fillRect/>
            </a:stretch>
          </p:blipFill>
          <p:spPr bwMode="auto">
            <a:xfrm flipH="1" flipV="1">
              <a:off x="988829" y="61468"/>
              <a:ext cx="9512195" cy="954366"/>
            </a:xfrm>
            <a:prstGeom prst="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accent2"/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</p:pic>
        <p:sp>
          <p:nvSpPr>
            <p:cNvPr id="19" name="文本框 18"/>
            <p:cNvSpPr txBox="1"/>
            <p:nvPr/>
          </p:nvSpPr>
          <p:spPr>
            <a:xfrm>
              <a:off x="2102720" y="160089"/>
              <a:ext cx="6190976" cy="6728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7970" algn="just">
                <a:lnSpc>
                  <a:spcPct val="130000"/>
                </a:lnSpc>
                <a:tabLst>
                  <a:tab pos="2400300" algn="l"/>
                </a:tabLst>
              </a:pPr>
              <a:r>
                <a:rPr lang="zh-CN" altLang="zh-CN" sz="32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【</a:t>
              </a:r>
              <a:r>
                <a:rPr lang="zh-CN" altLang="zh-CN" sz="3200" b="1" kern="100" dirty="0">
                  <a:solidFill>
                    <a:srgbClr val="0000FF"/>
                  </a:solidFill>
                  <a:effectLst/>
                  <a:latin typeface="IPAPANNEW"/>
                  <a:ea typeface="黑体" panose="02010609060101010101" pitchFamily="49" charset="-122"/>
                  <a:cs typeface="Times New Roman" panose="02020603050405020304" pitchFamily="18" charset="0"/>
                </a:rPr>
                <a:t>告知信写作模板</a:t>
              </a:r>
              <a:r>
                <a:rPr lang="zh-CN" altLang="zh-CN" sz="32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】</a:t>
              </a:r>
              <a:endParaRPr lang="zh-CN" altLang="zh-CN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00126" y="-37352"/>
            <a:ext cx="1735104" cy="1188686"/>
            <a:chOff x="823423" y="-79835"/>
            <a:chExt cx="1735104" cy="1188686"/>
          </a:xfrm>
        </p:grpSpPr>
        <p:sp>
          <p:nvSpPr>
            <p:cNvPr id="27" name="椭圆 26"/>
            <p:cNvSpPr/>
            <p:nvPr/>
          </p:nvSpPr>
          <p:spPr>
            <a:xfrm>
              <a:off x="958344" y="-79835"/>
              <a:ext cx="1489812" cy="110543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正中黑简体"/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097409" y="145864"/>
              <a:ext cx="1181316" cy="773084"/>
            </a:xfrm>
            <a:prstGeom prst="ellipse">
              <a:avLst/>
            </a:prstGeom>
            <a:solidFill>
              <a:srgbClr val="6CAE4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正中黑简体"/>
                <a:cs typeface="+mn-ea"/>
                <a:sym typeface="+mn-lt"/>
              </a:endParaRPr>
            </a:p>
          </p:txBody>
        </p:sp>
        <p:sp>
          <p:nvSpPr>
            <p:cNvPr id="30" name="同心圆 23"/>
            <p:cNvSpPr/>
            <p:nvPr/>
          </p:nvSpPr>
          <p:spPr>
            <a:xfrm>
              <a:off x="823423" y="-30860"/>
              <a:ext cx="1735104" cy="1139711"/>
            </a:xfrm>
            <a:prstGeom prst="donut">
              <a:avLst>
                <a:gd name="adj" fmla="val 8567"/>
              </a:avLst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方正正中黑简体"/>
                <a:cs typeface="+mn-ea"/>
                <a:sym typeface="+mn-lt"/>
              </a:endParaRPr>
            </a:p>
          </p:txBody>
        </p:sp>
        <p:sp>
          <p:nvSpPr>
            <p:cNvPr id="31" name="TextBox 9"/>
            <p:cNvSpPr txBox="1"/>
            <p:nvPr/>
          </p:nvSpPr>
          <p:spPr>
            <a:xfrm>
              <a:off x="1324805" y="246607"/>
              <a:ext cx="12080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rPr>
                <a:t>05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方正正中黑简体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1006867" y="1273995"/>
            <a:ext cx="10387174" cy="3589344"/>
          </a:xfrm>
          <a:prstGeom prst="cloud">
            <a:avLst/>
          </a:prstGeom>
          <a:ln w="66675" cmpd="sng">
            <a:head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267970" algn="ctr">
              <a:lnSpc>
                <a:spcPct val="120000"/>
              </a:lnSpc>
              <a:tabLst>
                <a:tab pos="2400300" algn="l"/>
              </a:tabLst>
            </a:pPr>
            <a:r>
              <a:rPr lang="zh-CN" altLang="zh-CN" sz="3600" b="1" kern="100">
                <a:solidFill>
                  <a:srgbClr val="0000FF"/>
                </a:solidFill>
                <a:effectLst/>
                <a:latin typeface="Matura MT Script Capitals" panose="03020802060602070202" pitchFamily="66" charset="0"/>
                <a:cs typeface="Times New Roman" panose="02020603050405020304" pitchFamily="18" charset="0"/>
              </a:rPr>
              <a:t>应用文习作</a:t>
            </a:r>
            <a:r>
              <a:rPr lang="en-US" altLang="zh-CN" sz="3600" b="1" kern="100">
                <a:solidFill>
                  <a:srgbClr val="0000FF"/>
                </a:solidFill>
                <a:effectLst/>
                <a:latin typeface="Matura MT Script Capitals" panose="03020802060602070202" pitchFamily="66" charset="0"/>
                <a:cs typeface="Times New Roman" panose="02020603050405020304" pitchFamily="18" charset="0"/>
              </a:rPr>
              <a:t>----</a:t>
            </a:r>
            <a:r>
              <a:rPr lang="zh-CN" altLang="zh-CN" sz="3600" b="1" kern="100">
                <a:solidFill>
                  <a:srgbClr val="0000FF"/>
                </a:solidFill>
                <a:effectLst/>
                <a:latin typeface="Matura MT Script Capitals" panose="03020802060602070202" pitchFamily="66" charset="0"/>
                <a:cs typeface="Times New Roman" panose="02020603050405020304" pitchFamily="18" charset="0"/>
              </a:rPr>
              <a:t>告知信题型训练</a:t>
            </a:r>
            <a:r>
              <a:rPr lang="en-US" altLang="zh-CN" sz="3600" b="1" kern="100">
                <a:solidFill>
                  <a:srgbClr val="0000FF"/>
                </a:solidFill>
                <a:effectLst/>
                <a:latin typeface="Matura MT Script Capitals" panose="03020802060602070202" pitchFamily="66" charset="0"/>
                <a:cs typeface="Times New Roman" panose="02020603050405020304" pitchFamily="18" charset="0"/>
              </a:rPr>
              <a:t>&amp;</a:t>
            </a:r>
            <a:r>
              <a:rPr lang="zh-CN" altLang="zh-CN" sz="3600" b="1" kern="100">
                <a:solidFill>
                  <a:srgbClr val="0000FF"/>
                </a:solidFill>
                <a:effectLst/>
                <a:latin typeface="Matura MT Script Capitals" panose="03020802060602070202" pitchFamily="66" charset="0"/>
                <a:cs typeface="Times New Roman" panose="02020603050405020304" pitchFamily="18" charset="0"/>
              </a:rPr>
              <a:t>实践演练</a:t>
            </a:r>
            <a:r>
              <a:rPr lang="en-US" altLang="zh-CN" sz="3600" b="1" kern="100">
                <a:solidFill>
                  <a:srgbClr val="0000FF"/>
                </a:solidFill>
                <a:effectLst/>
                <a:latin typeface="Matura MT Script Capitals" panose="03020802060602070202" pitchFamily="66" charset="0"/>
                <a:cs typeface="Times New Roman" panose="02020603050405020304" pitchFamily="18" charset="0"/>
              </a:rPr>
              <a:t>&amp;</a:t>
            </a:r>
            <a:r>
              <a:rPr lang="zh-CN" altLang="zh-CN" sz="3600" b="1" kern="100">
                <a:solidFill>
                  <a:srgbClr val="0000FF"/>
                </a:solidFill>
                <a:effectLst/>
                <a:latin typeface="Matura MT Script Capitals" panose="03020802060602070202" pitchFamily="66" charset="0"/>
                <a:cs typeface="Times New Roman" panose="02020603050405020304" pitchFamily="18" charset="0"/>
              </a:rPr>
              <a:t>语篇鉴赏</a:t>
            </a:r>
            <a:endParaRPr lang="zh-CN" altLang="zh-CN" sz="3600" kern="100" dirty="0">
              <a:effectLst/>
              <a:latin typeface="Matura MT Script Capitals" panose="03020802060602070202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60" y="4945573"/>
            <a:ext cx="3928533" cy="1775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783541" y="526550"/>
            <a:ext cx="14163901" cy="5804899"/>
            <a:chOff x="505702" y="2485822"/>
            <a:chExt cx="3623897" cy="1318521"/>
          </a:xfrm>
        </p:grpSpPr>
        <p:sp>
          <p:nvSpPr>
            <p:cNvPr id="5" name="任意多边形 6"/>
            <p:cNvSpPr/>
            <p:nvPr/>
          </p:nvSpPr>
          <p:spPr>
            <a:xfrm>
              <a:off x="1023346" y="2485822"/>
              <a:ext cx="3106253" cy="1318521"/>
            </a:xfrm>
            <a:custGeom>
              <a:avLst/>
              <a:gdLst>
                <a:gd name="connsiteX0" fmla="*/ 0 w 2598058"/>
                <a:gd name="connsiteY0" fmla="*/ 0 h 1103086"/>
                <a:gd name="connsiteX1" fmla="*/ 2046515 w 2598058"/>
                <a:gd name="connsiteY1" fmla="*/ 0 h 1103086"/>
                <a:gd name="connsiteX2" fmla="*/ 2598058 w 2598058"/>
                <a:gd name="connsiteY2" fmla="*/ 551543 h 1103086"/>
                <a:gd name="connsiteX3" fmla="*/ 2046515 w 2598058"/>
                <a:gd name="connsiteY3" fmla="*/ 1103086 h 1103086"/>
                <a:gd name="connsiteX4" fmla="*/ 0 w 2598058"/>
                <a:gd name="connsiteY4" fmla="*/ 1103086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8058" h="1103086">
                  <a:moveTo>
                    <a:pt x="0" y="0"/>
                  </a:moveTo>
                  <a:lnTo>
                    <a:pt x="2046515" y="0"/>
                  </a:lnTo>
                  <a:cubicBezTo>
                    <a:pt x="2351124" y="0"/>
                    <a:pt x="2598058" y="246934"/>
                    <a:pt x="2598058" y="551543"/>
                  </a:cubicBezTo>
                  <a:cubicBezTo>
                    <a:pt x="2598058" y="856152"/>
                    <a:pt x="2351124" y="1103086"/>
                    <a:pt x="2046515" y="1103086"/>
                  </a:cubicBezTo>
                  <a:lnTo>
                    <a:pt x="0" y="1103086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rgbClr val="4D576B">
                  <a:alpha val="40000"/>
                </a:srgbClr>
              </a:outerShdw>
            </a:effectLst>
          </p:spPr>
          <p:txBody>
            <a:bodyPr rtlCol="0" anchor="ctr"/>
            <a:lstStyle/>
            <a:p>
              <a:endParaRPr lang="zh-CN" altLang="en-US" sz="3200" dirty="0"/>
            </a:p>
          </p:txBody>
        </p:sp>
        <p:sp>
          <p:nvSpPr>
            <p:cNvPr id="6" name="任意多边形 7"/>
            <p:cNvSpPr/>
            <p:nvPr/>
          </p:nvSpPr>
          <p:spPr>
            <a:xfrm>
              <a:off x="1100180" y="2581944"/>
              <a:ext cx="2937061" cy="1145417"/>
            </a:xfrm>
            <a:custGeom>
              <a:avLst/>
              <a:gdLst>
                <a:gd name="connsiteX0" fmla="*/ 0 w 2598058"/>
                <a:gd name="connsiteY0" fmla="*/ 0 h 1103086"/>
                <a:gd name="connsiteX1" fmla="*/ 2046515 w 2598058"/>
                <a:gd name="connsiteY1" fmla="*/ 0 h 1103086"/>
                <a:gd name="connsiteX2" fmla="*/ 2598058 w 2598058"/>
                <a:gd name="connsiteY2" fmla="*/ 551543 h 1103086"/>
                <a:gd name="connsiteX3" fmla="*/ 2046515 w 2598058"/>
                <a:gd name="connsiteY3" fmla="*/ 1103086 h 1103086"/>
                <a:gd name="connsiteX4" fmla="*/ 0 w 2598058"/>
                <a:gd name="connsiteY4" fmla="*/ 1103086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8058" h="1103086">
                  <a:moveTo>
                    <a:pt x="0" y="0"/>
                  </a:moveTo>
                  <a:lnTo>
                    <a:pt x="2046515" y="0"/>
                  </a:lnTo>
                  <a:cubicBezTo>
                    <a:pt x="2351124" y="0"/>
                    <a:pt x="2598058" y="246934"/>
                    <a:pt x="2598058" y="551543"/>
                  </a:cubicBezTo>
                  <a:cubicBezTo>
                    <a:pt x="2598058" y="856152"/>
                    <a:pt x="2351124" y="1103086"/>
                    <a:pt x="2046515" y="1103086"/>
                  </a:cubicBezTo>
                  <a:lnTo>
                    <a:pt x="0" y="1103086"/>
                  </a:lnTo>
                  <a:close/>
                </a:path>
              </a:pathLst>
            </a:custGeom>
            <a:solidFill>
              <a:srgbClr val="28F3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zh-CN" altLang="en-US" sz="320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7" name="直角三角形 6"/>
            <p:cNvSpPr/>
            <p:nvPr/>
          </p:nvSpPr>
          <p:spPr>
            <a:xfrm rot="13413707">
              <a:off x="505702" y="2670764"/>
              <a:ext cx="1024239" cy="948635"/>
            </a:xfrm>
            <a:prstGeom prst="rtTriangle">
              <a:avLst/>
            </a:prstGeom>
            <a:gradFill>
              <a:gsLst>
                <a:gs pos="53000">
                  <a:sysClr val="window" lastClr="FFFFFF">
                    <a:lumMod val="85000"/>
                  </a:sysClr>
                </a:gs>
                <a:gs pos="59000">
                  <a:sysClr val="window" lastClr="FFFFFF"/>
                </a:gs>
              </a:gsLst>
              <a:lin ang="8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zh-CN" altLang="en-US" sz="3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85394" y="-67801"/>
            <a:ext cx="10667259" cy="1188686"/>
            <a:chOff x="685394" y="-67801"/>
            <a:chExt cx="10667259" cy="1188686"/>
          </a:xfrm>
        </p:grpSpPr>
        <p:sp>
          <p:nvSpPr>
            <p:cNvPr id="10" name="文本框 9"/>
            <p:cNvSpPr txBox="1"/>
            <p:nvPr/>
          </p:nvSpPr>
          <p:spPr>
            <a:xfrm>
              <a:off x="2309380" y="297344"/>
              <a:ext cx="9043273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altLang="zh-CN" sz="28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※</a:t>
              </a:r>
              <a:r>
                <a:rPr lang="zh-CN" altLang="zh-CN" sz="28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告知信题型训练</a:t>
              </a:r>
              <a:r>
                <a:rPr lang="en-US" altLang="zh-CN" sz="28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zh-CN" sz="28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zh-CN" altLang="zh-CN" sz="28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【</a:t>
              </a:r>
              <a:r>
                <a:rPr lang="zh-CN" altLang="zh-CN" sz="2800" b="1" u="wavyHeavy" kern="100" dirty="0">
                  <a:solidFill>
                    <a:srgbClr val="FF0000"/>
                  </a:solidFill>
                  <a:effectLst/>
                  <a:uFill>
                    <a:solidFill>
                      <a:srgbClr val="7030A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告知英国朋友</a:t>
              </a:r>
              <a:r>
                <a:rPr lang="en-US" altLang="zh-CN" sz="2800" b="1" u="wavyHeavy" kern="100" dirty="0">
                  <a:solidFill>
                    <a:srgbClr val="FF0000"/>
                  </a:solidFill>
                  <a:effectLst/>
                  <a:uFill>
                    <a:solidFill>
                      <a:srgbClr val="7030A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Leslie </a:t>
              </a:r>
              <a:r>
                <a:rPr lang="zh-CN" altLang="zh-CN" sz="2800" b="1" u="wavyHeavy" kern="100" dirty="0">
                  <a:solidFill>
                    <a:srgbClr val="FF0000"/>
                  </a:solidFill>
                  <a:effectLst/>
                  <a:uFill>
                    <a:solidFill>
                      <a:srgbClr val="7030A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上课的计划</a:t>
              </a:r>
              <a:r>
                <a:rPr lang="zh-CN" altLang="zh-CN" sz="28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】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85394" y="-67801"/>
              <a:ext cx="1735104" cy="1188686"/>
              <a:chOff x="2506718" y="1110478"/>
              <a:chExt cx="2354315" cy="2131468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2689789" y="1110478"/>
                <a:ext cx="2021485" cy="1982193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2878482" y="1515185"/>
                <a:ext cx="1602895" cy="1386239"/>
              </a:xfrm>
              <a:prstGeom prst="ellipse">
                <a:avLst/>
              </a:prstGeom>
              <a:solidFill>
                <a:srgbClr val="6CAE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14" name="同心圆 23"/>
              <p:cNvSpPr/>
              <p:nvPr/>
            </p:nvSpPr>
            <p:spPr>
              <a:xfrm>
                <a:off x="2506718" y="1198297"/>
                <a:ext cx="2354315" cy="2043649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15" name="TextBox 9"/>
              <p:cNvSpPr txBox="1"/>
              <p:nvPr/>
            </p:nvSpPr>
            <p:spPr>
              <a:xfrm>
                <a:off x="3187029" y="1695831"/>
                <a:ext cx="1639193" cy="104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方正正中黑简体"/>
                    <a:cs typeface="+mn-ea"/>
                    <a:sym typeface="+mn-lt"/>
                  </a:rPr>
                  <a:t>06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1251811" y="1544070"/>
            <a:ext cx="10327164" cy="3742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2400300" algn="l"/>
              </a:tabLst>
            </a:pP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sz="28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实践演练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：应用文写作（满分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分）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266700" algn="just"/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(2017·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全国卷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Ⅰ)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假定你是李华，正在教你的</a:t>
            </a:r>
            <a:r>
              <a:rPr lang="zh-CN" altLang="zh-CN" sz="28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英国朋友</a:t>
            </a:r>
            <a:r>
              <a:rPr lang="en-US" altLang="zh-CN" sz="28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Leslie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学习汉语。请你写封邮件</a:t>
            </a:r>
            <a:r>
              <a:rPr lang="zh-CN" altLang="zh-CN" sz="28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告知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下次</a:t>
            </a:r>
            <a:r>
              <a:rPr lang="zh-CN" altLang="zh-CN" sz="28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上课的计划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。内容包括：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8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时间和地点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．内容：</a:t>
            </a:r>
            <a:r>
              <a:rPr lang="zh-CN" altLang="zh-CN" sz="28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学习唐诗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8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课前准备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：简要了解唐朝的历史。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注意：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词数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80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左右；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401320" algn="just"/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．可以适当增加细节，以使行文连贯。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783541" y="526550"/>
            <a:ext cx="14163901" cy="5804899"/>
            <a:chOff x="505702" y="2485822"/>
            <a:chExt cx="3623897" cy="1318521"/>
          </a:xfrm>
        </p:grpSpPr>
        <p:sp>
          <p:nvSpPr>
            <p:cNvPr id="5" name="任意多边形 6"/>
            <p:cNvSpPr/>
            <p:nvPr/>
          </p:nvSpPr>
          <p:spPr>
            <a:xfrm>
              <a:off x="1023346" y="2485822"/>
              <a:ext cx="3106253" cy="1318521"/>
            </a:xfrm>
            <a:custGeom>
              <a:avLst/>
              <a:gdLst>
                <a:gd name="connsiteX0" fmla="*/ 0 w 2598058"/>
                <a:gd name="connsiteY0" fmla="*/ 0 h 1103086"/>
                <a:gd name="connsiteX1" fmla="*/ 2046515 w 2598058"/>
                <a:gd name="connsiteY1" fmla="*/ 0 h 1103086"/>
                <a:gd name="connsiteX2" fmla="*/ 2598058 w 2598058"/>
                <a:gd name="connsiteY2" fmla="*/ 551543 h 1103086"/>
                <a:gd name="connsiteX3" fmla="*/ 2046515 w 2598058"/>
                <a:gd name="connsiteY3" fmla="*/ 1103086 h 1103086"/>
                <a:gd name="connsiteX4" fmla="*/ 0 w 2598058"/>
                <a:gd name="connsiteY4" fmla="*/ 1103086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8058" h="1103086">
                  <a:moveTo>
                    <a:pt x="0" y="0"/>
                  </a:moveTo>
                  <a:lnTo>
                    <a:pt x="2046515" y="0"/>
                  </a:lnTo>
                  <a:cubicBezTo>
                    <a:pt x="2351124" y="0"/>
                    <a:pt x="2598058" y="246934"/>
                    <a:pt x="2598058" y="551543"/>
                  </a:cubicBezTo>
                  <a:cubicBezTo>
                    <a:pt x="2598058" y="856152"/>
                    <a:pt x="2351124" y="1103086"/>
                    <a:pt x="2046515" y="1103086"/>
                  </a:cubicBezTo>
                  <a:lnTo>
                    <a:pt x="0" y="1103086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rgbClr val="4D576B">
                  <a:alpha val="40000"/>
                </a:srgbClr>
              </a:outerShdw>
            </a:effectLst>
          </p:spPr>
          <p:txBody>
            <a:bodyPr rtlCol="0" anchor="ctr"/>
            <a:lstStyle/>
            <a:p>
              <a:endParaRPr lang="zh-CN" altLang="en-US" sz="3200" dirty="0"/>
            </a:p>
          </p:txBody>
        </p:sp>
        <p:sp>
          <p:nvSpPr>
            <p:cNvPr id="6" name="任意多边形 7"/>
            <p:cNvSpPr/>
            <p:nvPr/>
          </p:nvSpPr>
          <p:spPr>
            <a:xfrm>
              <a:off x="1100180" y="2581944"/>
              <a:ext cx="2937061" cy="1145417"/>
            </a:xfrm>
            <a:custGeom>
              <a:avLst/>
              <a:gdLst>
                <a:gd name="connsiteX0" fmla="*/ 0 w 2598058"/>
                <a:gd name="connsiteY0" fmla="*/ 0 h 1103086"/>
                <a:gd name="connsiteX1" fmla="*/ 2046515 w 2598058"/>
                <a:gd name="connsiteY1" fmla="*/ 0 h 1103086"/>
                <a:gd name="connsiteX2" fmla="*/ 2598058 w 2598058"/>
                <a:gd name="connsiteY2" fmla="*/ 551543 h 1103086"/>
                <a:gd name="connsiteX3" fmla="*/ 2046515 w 2598058"/>
                <a:gd name="connsiteY3" fmla="*/ 1103086 h 1103086"/>
                <a:gd name="connsiteX4" fmla="*/ 0 w 2598058"/>
                <a:gd name="connsiteY4" fmla="*/ 1103086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8058" h="1103086">
                  <a:moveTo>
                    <a:pt x="0" y="0"/>
                  </a:moveTo>
                  <a:lnTo>
                    <a:pt x="2046515" y="0"/>
                  </a:lnTo>
                  <a:cubicBezTo>
                    <a:pt x="2351124" y="0"/>
                    <a:pt x="2598058" y="246934"/>
                    <a:pt x="2598058" y="551543"/>
                  </a:cubicBezTo>
                  <a:cubicBezTo>
                    <a:pt x="2598058" y="856152"/>
                    <a:pt x="2351124" y="1103086"/>
                    <a:pt x="2046515" y="1103086"/>
                  </a:cubicBezTo>
                  <a:lnTo>
                    <a:pt x="0" y="1103086"/>
                  </a:lnTo>
                  <a:close/>
                </a:path>
              </a:pathLst>
            </a:custGeom>
            <a:solidFill>
              <a:srgbClr val="28F3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zh-CN" altLang="en-US" sz="320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7" name="直角三角形 6"/>
            <p:cNvSpPr/>
            <p:nvPr/>
          </p:nvSpPr>
          <p:spPr>
            <a:xfrm rot="13413707">
              <a:off x="505702" y="2670764"/>
              <a:ext cx="1024239" cy="948635"/>
            </a:xfrm>
            <a:prstGeom prst="rtTriangle">
              <a:avLst/>
            </a:prstGeom>
            <a:gradFill>
              <a:gsLst>
                <a:gs pos="53000">
                  <a:sysClr val="window" lastClr="FFFFFF">
                    <a:lumMod val="85000"/>
                  </a:sysClr>
                </a:gs>
                <a:gs pos="59000">
                  <a:sysClr val="window" lastClr="FFFFFF"/>
                </a:gs>
              </a:gsLst>
              <a:lin ang="8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zh-CN" altLang="en-US" sz="32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39960" y="-69421"/>
            <a:ext cx="10668006" cy="1188686"/>
            <a:chOff x="979798" y="-191107"/>
            <a:chExt cx="7199298" cy="1188686"/>
          </a:xfrm>
        </p:grpSpPr>
        <p:sp>
          <p:nvSpPr>
            <p:cNvPr id="9" name="文本框 8"/>
            <p:cNvSpPr txBox="1"/>
            <p:nvPr/>
          </p:nvSpPr>
          <p:spPr>
            <a:xfrm>
              <a:off x="2076248" y="168487"/>
              <a:ext cx="6102848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altLang="zh-CN" sz="28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※</a:t>
              </a:r>
              <a:r>
                <a:rPr lang="zh-CN" altLang="zh-CN" sz="28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告知信</a:t>
              </a:r>
              <a:r>
                <a:rPr lang="en-US" altLang="zh-CN" sz="28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zh-CN" sz="28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zh-CN" altLang="zh-CN" sz="28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【</a:t>
              </a:r>
              <a:r>
                <a:rPr lang="zh-CN" altLang="zh-CN" sz="2800" b="1" u="wavyHeavy" kern="100" dirty="0">
                  <a:solidFill>
                    <a:srgbClr val="FF0000"/>
                  </a:solidFill>
                  <a:effectLst/>
                  <a:uFill>
                    <a:solidFill>
                      <a:srgbClr val="7030A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告知英国朋友</a:t>
              </a:r>
              <a:r>
                <a:rPr lang="en-US" altLang="zh-CN" sz="2800" b="1" u="wavyHeavy" kern="100" dirty="0">
                  <a:solidFill>
                    <a:srgbClr val="FF0000"/>
                  </a:solidFill>
                  <a:effectLst/>
                  <a:uFill>
                    <a:solidFill>
                      <a:srgbClr val="7030A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Leslie </a:t>
              </a:r>
              <a:r>
                <a:rPr lang="zh-CN" altLang="zh-CN" sz="2800" b="1" u="wavyHeavy" kern="100" dirty="0">
                  <a:solidFill>
                    <a:srgbClr val="FF0000"/>
                  </a:solidFill>
                  <a:effectLst/>
                  <a:uFill>
                    <a:solidFill>
                      <a:srgbClr val="7030A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上课的计划</a:t>
              </a:r>
              <a:r>
                <a:rPr lang="en-US" altLang="zh-CN" sz="2800" b="1" u="wavyHeavy" kern="100" dirty="0">
                  <a:solidFill>
                    <a:srgbClr val="FF0000"/>
                  </a:solidFill>
                  <a:effectLst/>
                  <a:uFill>
                    <a:solidFill>
                      <a:srgbClr val="7030A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zh-CN" altLang="en-US" sz="2800" b="1" u="wavyHeavy" kern="100" dirty="0">
                  <a:solidFill>
                    <a:srgbClr val="0000FF"/>
                  </a:solidFill>
                  <a:effectLst/>
                  <a:uFill>
                    <a:solidFill>
                      <a:srgbClr val="7030A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学生作文</a:t>
              </a:r>
              <a:r>
                <a:rPr lang="zh-CN" altLang="zh-CN" sz="28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】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979798" y="-191107"/>
              <a:ext cx="1170934" cy="1188686"/>
              <a:chOff x="2506718" y="1110478"/>
              <a:chExt cx="2354315" cy="2131468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2689789" y="1110478"/>
                <a:ext cx="2021485" cy="1982193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2878482" y="1515185"/>
                <a:ext cx="1602895" cy="1386239"/>
              </a:xfrm>
              <a:prstGeom prst="ellipse">
                <a:avLst/>
              </a:prstGeom>
              <a:solidFill>
                <a:srgbClr val="6CAE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13" name="同心圆 23"/>
              <p:cNvSpPr/>
              <p:nvPr/>
            </p:nvSpPr>
            <p:spPr>
              <a:xfrm>
                <a:off x="2506718" y="1198297"/>
                <a:ext cx="2354315" cy="2043649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14" name="TextBox 9"/>
              <p:cNvSpPr txBox="1"/>
              <p:nvPr/>
            </p:nvSpPr>
            <p:spPr>
              <a:xfrm>
                <a:off x="3187029" y="1695831"/>
                <a:ext cx="1639193" cy="104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方正正中黑简体"/>
                    <a:cs typeface="+mn-ea"/>
                    <a:sym typeface="+mn-lt"/>
                  </a:rPr>
                  <a:t>06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813946" y="1468214"/>
            <a:ext cx="1077083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Leslie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am very </a:t>
            </a:r>
            <a:r>
              <a:rPr lang="en-US" altLang="zh-CN" sz="24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glad 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know you are interested in Tang poems. I'm writing to </a:t>
            </a:r>
            <a:r>
              <a:rPr lang="en-US" altLang="zh-CN" sz="24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tell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you the plan for the next class.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start with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lang="en-US" altLang="zh-CN" sz="24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want 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stress that our next lesson will take place in Classroom 8 of the Teaching Building at 10 a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m. next Friday. Besides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order to know more about Chinese culture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 will learn some Tang poems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which are popular among Chinese people.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don't doubt that you </a:t>
            </a:r>
            <a:r>
              <a:rPr lang="en-US" altLang="zh-CN" sz="2400" b="1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should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know about the history of Tang Dynasty in advance. I think it will make the class go smoothly.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hope to receive your early reply.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Yours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Li Hua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70782" y="0"/>
            <a:ext cx="10668006" cy="1188686"/>
            <a:chOff x="539960" y="-67801"/>
            <a:chExt cx="10668006" cy="1188686"/>
          </a:xfrm>
        </p:grpSpPr>
        <p:sp>
          <p:nvSpPr>
            <p:cNvPr id="3" name="文本框 2"/>
            <p:cNvSpPr txBox="1"/>
            <p:nvPr/>
          </p:nvSpPr>
          <p:spPr>
            <a:xfrm>
              <a:off x="2164693" y="282830"/>
              <a:ext cx="9043273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altLang="zh-CN" sz="28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※</a:t>
              </a:r>
              <a:r>
                <a:rPr lang="zh-CN" altLang="zh-CN" sz="28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告知信题型训练</a:t>
              </a:r>
              <a:r>
                <a:rPr lang="en-US" altLang="zh-CN" sz="28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zh-CN" sz="28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zh-CN" altLang="zh-CN" sz="28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【</a:t>
              </a:r>
              <a:r>
                <a:rPr lang="zh-CN" altLang="zh-CN" sz="2800" b="1" u="wavyHeavy" kern="100" dirty="0">
                  <a:solidFill>
                    <a:srgbClr val="FF0000"/>
                  </a:solidFill>
                  <a:effectLst/>
                  <a:uFill>
                    <a:solidFill>
                      <a:srgbClr val="7030A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告知英国朋友</a:t>
              </a:r>
              <a:r>
                <a:rPr lang="en-US" altLang="zh-CN" sz="2800" b="1" u="wavyHeavy" kern="100" dirty="0">
                  <a:solidFill>
                    <a:srgbClr val="FF0000"/>
                  </a:solidFill>
                  <a:effectLst/>
                  <a:uFill>
                    <a:solidFill>
                      <a:srgbClr val="7030A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Leslie </a:t>
              </a:r>
              <a:r>
                <a:rPr lang="zh-CN" altLang="zh-CN" sz="2800" b="1" u="wavyHeavy" kern="100" dirty="0">
                  <a:solidFill>
                    <a:srgbClr val="FF0000"/>
                  </a:solidFill>
                  <a:effectLst/>
                  <a:uFill>
                    <a:solidFill>
                      <a:srgbClr val="7030A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上课的计划</a:t>
              </a:r>
              <a:r>
                <a:rPr lang="zh-CN" altLang="zh-CN" sz="28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】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39960" y="-67801"/>
              <a:ext cx="1735104" cy="1188686"/>
              <a:chOff x="2506718" y="1110478"/>
              <a:chExt cx="2354315" cy="213146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633397" y="1110478"/>
                <a:ext cx="2077877" cy="1982194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878482" y="1515185"/>
                <a:ext cx="1602895" cy="1386239"/>
              </a:xfrm>
              <a:prstGeom prst="ellipse">
                <a:avLst/>
              </a:prstGeom>
              <a:solidFill>
                <a:srgbClr val="6CAE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7" name="同心圆 23"/>
              <p:cNvSpPr/>
              <p:nvPr/>
            </p:nvSpPr>
            <p:spPr>
              <a:xfrm>
                <a:off x="2506718" y="1198297"/>
                <a:ext cx="2354315" cy="2043649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8" name="TextBox 9"/>
              <p:cNvSpPr txBox="1"/>
              <p:nvPr/>
            </p:nvSpPr>
            <p:spPr>
              <a:xfrm>
                <a:off x="3187029" y="1695831"/>
                <a:ext cx="1639193" cy="104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方正正中黑简体"/>
                    <a:cs typeface="+mn-ea"/>
                    <a:sym typeface="+mn-lt"/>
                  </a:rPr>
                  <a:t>06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1072165" y="1300439"/>
            <a:ext cx="10321876" cy="3907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sz="2400" b="1" u="wavyHeavy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习作点评</a:t>
            </a:r>
            <a:r>
              <a:rPr lang="zh-CN" altLang="zh-C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en-US" altLang="zh-CN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本文词数符合要求，由于</a:t>
            </a:r>
            <a:r>
              <a:rPr lang="zh-CN" altLang="zh-CN" sz="2400" b="1" u="wavyDbl" kern="100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缺少高级表达影响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文章的</a:t>
            </a:r>
            <a:r>
              <a:rPr lang="zh-CN" altLang="zh-CN" sz="2400" b="1" u="wavyDbl" kern="100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档次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有些</a:t>
            </a:r>
            <a:r>
              <a:rPr lang="zh-CN" altLang="zh-CN" sz="2400" b="1" u="wavyDbl" kern="100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词汇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可进行</a:t>
            </a:r>
            <a:r>
              <a:rPr lang="zh-CN" altLang="zh-CN" sz="2400" b="1" u="wavyDbl" kern="100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提升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，例如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glad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可升级为</a:t>
            </a:r>
            <a:r>
              <a:rPr lang="en-US" altLang="zh-CN" sz="2400" b="1" u="wavyDbl" kern="100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delighted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tell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可升级为</a:t>
            </a:r>
            <a:r>
              <a:rPr lang="en-US" altLang="zh-CN" sz="2400" b="1" u="wavyDbl" kern="100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inform ...of ...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want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可升级为</a:t>
            </a:r>
            <a:r>
              <a:rPr lang="en-US" altLang="zh-CN" sz="2400" b="1" u="wavyDbl" kern="100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intend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should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可升级为</a:t>
            </a:r>
            <a:r>
              <a:rPr lang="en-US" altLang="zh-CN" sz="2400" b="1" u="wavyDbl" kern="100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 supposed to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等。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有些句式也可提升，例如第二段第一句可用</a:t>
            </a:r>
            <a:r>
              <a:rPr lang="zh-CN" altLang="zh-CN" sz="2400" b="1" u="wavyDbl" kern="100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主语从句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zh-CN" sz="2400" b="1" u="wavyDbl" kern="100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表语从句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来表达，第三段可以用一个含有</a:t>
            </a:r>
            <a:r>
              <a:rPr lang="zh-CN" altLang="zh-CN" sz="2400" b="1" u="wavyDbl" kern="100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定语从句的复合句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来表达。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(4)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另外，</a:t>
            </a:r>
            <a:r>
              <a:rPr lang="zh-CN" altLang="zh-CN" sz="2400" b="1" u="wavyDbl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非谓语动词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以及</a:t>
            </a:r>
            <a:r>
              <a:rPr lang="en-US" altLang="zh-CN" sz="2400" b="1" u="wavyDbl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</a:rPr>
              <a:t>there be</a:t>
            </a:r>
            <a:r>
              <a:rPr lang="zh-CN" altLang="zh-CN" sz="2400" b="1" u="wavyDbl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句式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的合理使用同样能</a:t>
            </a:r>
            <a:r>
              <a:rPr lang="zh-CN" altLang="zh-CN" sz="2400" b="1" u="wavyDbl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提升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文章的</a:t>
            </a:r>
            <a:r>
              <a:rPr lang="zh-CN" altLang="zh-CN" sz="2400" b="1" u="wavyDbl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档次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0514" y="0"/>
            <a:ext cx="10738274" cy="1188686"/>
            <a:chOff x="539960" y="-67801"/>
            <a:chExt cx="10668006" cy="1188686"/>
          </a:xfrm>
        </p:grpSpPr>
        <p:sp>
          <p:nvSpPr>
            <p:cNvPr id="3" name="文本框 2"/>
            <p:cNvSpPr txBox="1"/>
            <p:nvPr/>
          </p:nvSpPr>
          <p:spPr>
            <a:xfrm>
              <a:off x="2164693" y="282830"/>
              <a:ext cx="9043273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altLang="zh-CN" sz="28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※</a:t>
              </a:r>
              <a:r>
                <a:rPr lang="zh-CN" altLang="zh-CN" sz="28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告知信</a:t>
              </a:r>
              <a:r>
                <a:rPr lang="en-US" altLang="zh-CN" sz="28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zh-CN" sz="28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zh-CN" altLang="zh-CN" sz="28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【</a:t>
              </a:r>
              <a:r>
                <a:rPr lang="zh-CN" altLang="zh-CN" sz="2800" b="1" u="wavyHeavy" kern="100" dirty="0">
                  <a:solidFill>
                    <a:srgbClr val="FF0000"/>
                  </a:solidFill>
                  <a:effectLst/>
                  <a:uFill>
                    <a:solidFill>
                      <a:srgbClr val="7030A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告知英国朋友</a:t>
              </a:r>
              <a:r>
                <a:rPr lang="en-US" altLang="zh-CN" sz="2800" b="1" u="wavyHeavy" kern="100" dirty="0">
                  <a:solidFill>
                    <a:srgbClr val="FF0000"/>
                  </a:solidFill>
                  <a:effectLst/>
                  <a:uFill>
                    <a:solidFill>
                      <a:srgbClr val="7030A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Leslie </a:t>
              </a:r>
              <a:r>
                <a:rPr lang="zh-CN" altLang="zh-CN" sz="2800" b="1" u="wavyHeavy" kern="100" dirty="0">
                  <a:solidFill>
                    <a:srgbClr val="FF0000"/>
                  </a:solidFill>
                  <a:effectLst/>
                  <a:uFill>
                    <a:solidFill>
                      <a:srgbClr val="7030A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上课的计划</a:t>
              </a:r>
              <a:r>
                <a:rPr lang="zh-CN" altLang="zh-CN" sz="28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】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39960" y="-67801"/>
              <a:ext cx="1735104" cy="1188686"/>
              <a:chOff x="2506718" y="1110478"/>
              <a:chExt cx="2354315" cy="213146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646458" y="1110478"/>
                <a:ext cx="2064815" cy="1982194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878482" y="1515185"/>
                <a:ext cx="1602895" cy="1386239"/>
              </a:xfrm>
              <a:prstGeom prst="ellipse">
                <a:avLst/>
              </a:prstGeom>
              <a:solidFill>
                <a:srgbClr val="6CAE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7" name="同心圆 23"/>
              <p:cNvSpPr/>
              <p:nvPr/>
            </p:nvSpPr>
            <p:spPr>
              <a:xfrm>
                <a:off x="2506718" y="1198297"/>
                <a:ext cx="2354315" cy="2043649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8" name="TextBox 9"/>
              <p:cNvSpPr txBox="1"/>
              <p:nvPr/>
            </p:nvSpPr>
            <p:spPr>
              <a:xfrm>
                <a:off x="3187029" y="1695831"/>
                <a:ext cx="1639193" cy="104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方正正中黑简体"/>
                    <a:cs typeface="+mn-ea"/>
                    <a:sym typeface="+mn-lt"/>
                  </a:rPr>
                  <a:t>06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500514" y="1237661"/>
            <a:ext cx="1111955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作文提升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Leslie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am very delighted to know you 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have a taste for 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Tang poems. I'm writing to 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inform you of 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plan for the next class.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start with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I intend to stress is that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our next lesson will take place in Classroom 8 of the Teaching Building at 10 a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m. next Friday. 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What's more,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in order to 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have a better understanding of Chinese culture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 will learn some Tang poems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which are popular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among Chinese people. 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There is no doubt that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you 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are supposed to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know about the history of Tang Dynasty in advance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which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 think 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will make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class 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go smoothly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Looking forward to your early reply.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Yours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 Hua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0514" y="0"/>
            <a:ext cx="10738274" cy="1188686"/>
            <a:chOff x="539960" y="-67801"/>
            <a:chExt cx="10668006" cy="1188686"/>
          </a:xfrm>
        </p:grpSpPr>
        <p:sp>
          <p:nvSpPr>
            <p:cNvPr id="3" name="文本框 2"/>
            <p:cNvSpPr txBox="1"/>
            <p:nvPr/>
          </p:nvSpPr>
          <p:spPr>
            <a:xfrm>
              <a:off x="2164693" y="282830"/>
              <a:ext cx="9043273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altLang="zh-CN" sz="28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※</a:t>
              </a:r>
              <a:r>
                <a:rPr lang="zh-CN" altLang="zh-CN" sz="28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告知信</a:t>
              </a:r>
              <a:r>
                <a:rPr lang="en-US" altLang="zh-CN" sz="28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zh-CN" sz="28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zh-CN" altLang="zh-CN" sz="28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【</a:t>
              </a:r>
              <a:r>
                <a:rPr lang="zh-CN" altLang="zh-CN" sz="2800" b="1" u="wavyHeavy" kern="100" dirty="0">
                  <a:solidFill>
                    <a:srgbClr val="FF0000"/>
                  </a:solidFill>
                  <a:effectLst/>
                  <a:uFill>
                    <a:solidFill>
                      <a:srgbClr val="7030A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告知英国朋友</a:t>
              </a:r>
              <a:r>
                <a:rPr lang="en-US" altLang="zh-CN" sz="2800" b="1" u="wavyHeavy" kern="100" dirty="0">
                  <a:solidFill>
                    <a:srgbClr val="FF0000"/>
                  </a:solidFill>
                  <a:effectLst/>
                  <a:uFill>
                    <a:solidFill>
                      <a:srgbClr val="7030A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Leslie </a:t>
              </a:r>
              <a:r>
                <a:rPr lang="zh-CN" altLang="zh-CN" sz="2800" b="1" u="wavyHeavy" kern="100" dirty="0">
                  <a:solidFill>
                    <a:srgbClr val="FF0000"/>
                  </a:solidFill>
                  <a:effectLst/>
                  <a:uFill>
                    <a:solidFill>
                      <a:srgbClr val="7030A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上课的计划</a:t>
              </a:r>
              <a:r>
                <a:rPr lang="zh-CN" altLang="zh-CN" sz="28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】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39960" y="-67801"/>
              <a:ext cx="1735104" cy="1188686"/>
              <a:chOff x="2506718" y="1110478"/>
              <a:chExt cx="2354315" cy="213146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646458" y="1110478"/>
                <a:ext cx="2064815" cy="1982194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878482" y="1515185"/>
                <a:ext cx="1602895" cy="1386239"/>
              </a:xfrm>
              <a:prstGeom prst="ellipse">
                <a:avLst/>
              </a:prstGeom>
              <a:solidFill>
                <a:srgbClr val="6CAE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7" name="同心圆 23"/>
              <p:cNvSpPr/>
              <p:nvPr/>
            </p:nvSpPr>
            <p:spPr>
              <a:xfrm>
                <a:off x="2506718" y="1198297"/>
                <a:ext cx="2354315" cy="2043649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8" name="TextBox 9"/>
              <p:cNvSpPr txBox="1"/>
              <p:nvPr/>
            </p:nvSpPr>
            <p:spPr>
              <a:xfrm>
                <a:off x="3187029" y="1695831"/>
                <a:ext cx="1639193" cy="104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方正正中黑简体"/>
                    <a:cs typeface="+mn-ea"/>
                    <a:sym typeface="+mn-lt"/>
                  </a:rPr>
                  <a:t>06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604179" y="1174062"/>
            <a:ext cx="1085150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作文提升</a:t>
            </a:r>
            <a:r>
              <a:rPr lang="en-US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Leslie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am </a:t>
            </a:r>
            <a:r>
              <a:rPr lang="en-US" altLang="zh-CN" sz="24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more than happy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that you have </a:t>
            </a:r>
            <a:r>
              <a:rPr lang="en-US" altLang="zh-CN" sz="24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made great progress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in learning Chinese and you are interested in Chinese culture.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Now I’ll tell you the next learning </a:t>
            </a:r>
            <a:r>
              <a:rPr lang="en-US" altLang="zh-CN" sz="2400" b="1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programme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On July 20</a:t>
            </a:r>
            <a:r>
              <a:rPr lang="en-US" altLang="zh-CN" sz="2400" b="1" kern="1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, we are going to learn poems of the Tang Dynasty </a:t>
            </a:r>
            <a:r>
              <a:rPr lang="en-US" altLang="zh-CN" sz="24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which you are interested in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in the lecture hall. As a foreign learner, </a:t>
            </a:r>
            <a:r>
              <a:rPr lang="en-US" altLang="zh-CN" sz="24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is difficult for you to understand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true meaning and the culture of them. </a:t>
            </a:r>
            <a:r>
              <a:rPr lang="en-US" altLang="zh-CN" sz="24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Therefore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before class, you can </a:t>
            </a:r>
            <a:r>
              <a:rPr lang="en-US" altLang="zh-CN" sz="24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read some books related to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history of the Tang Dynasty to </a:t>
            </a:r>
            <a:r>
              <a:rPr lang="en-US" altLang="zh-CN" sz="24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better appreciate the poems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 there is anything I can do for you, I would be </a:t>
            </a:r>
            <a:r>
              <a:rPr lang="en-US" altLang="zh-CN" sz="2400" b="1" u="wavyHeavy" kern="100" dirty="0">
                <a:solidFill>
                  <a:srgbClr val="0000FF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more than glad to help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Best wishes. 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Yours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 Hua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0514" y="0"/>
            <a:ext cx="10738274" cy="1188686"/>
            <a:chOff x="539960" y="-67801"/>
            <a:chExt cx="10668006" cy="1188686"/>
          </a:xfrm>
        </p:grpSpPr>
        <p:sp>
          <p:nvSpPr>
            <p:cNvPr id="3" name="文本框 2"/>
            <p:cNvSpPr txBox="1"/>
            <p:nvPr/>
          </p:nvSpPr>
          <p:spPr>
            <a:xfrm>
              <a:off x="2164693" y="282830"/>
              <a:ext cx="9043273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altLang="zh-CN" sz="28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※</a:t>
              </a:r>
              <a:r>
                <a:rPr lang="zh-CN" altLang="zh-CN" sz="28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告知信</a:t>
              </a:r>
              <a:r>
                <a:rPr lang="en-US" altLang="zh-CN" sz="28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zh-CN" sz="28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zh-CN" altLang="zh-CN" sz="28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【</a:t>
              </a:r>
              <a:r>
                <a:rPr lang="zh-CN" altLang="zh-CN" sz="2800" b="1" u="wavyHeavy" kern="100" dirty="0">
                  <a:solidFill>
                    <a:srgbClr val="FF0000"/>
                  </a:solidFill>
                  <a:effectLst/>
                  <a:uFill>
                    <a:solidFill>
                      <a:srgbClr val="7030A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告知英国朋友</a:t>
              </a:r>
              <a:r>
                <a:rPr lang="en-US" altLang="zh-CN" sz="2800" b="1" u="wavyHeavy" kern="100" dirty="0">
                  <a:solidFill>
                    <a:srgbClr val="FF0000"/>
                  </a:solidFill>
                  <a:effectLst/>
                  <a:uFill>
                    <a:solidFill>
                      <a:srgbClr val="7030A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Leslie </a:t>
              </a:r>
              <a:r>
                <a:rPr lang="zh-CN" altLang="zh-CN" sz="2800" b="1" u="wavyHeavy" kern="100" dirty="0">
                  <a:solidFill>
                    <a:srgbClr val="FF0000"/>
                  </a:solidFill>
                  <a:effectLst/>
                  <a:uFill>
                    <a:solidFill>
                      <a:srgbClr val="7030A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上课的计划</a:t>
              </a:r>
              <a:r>
                <a:rPr lang="zh-CN" altLang="zh-CN" sz="28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】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39960" y="-67801"/>
              <a:ext cx="1735104" cy="1188686"/>
              <a:chOff x="2506718" y="1110478"/>
              <a:chExt cx="2354315" cy="213146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646458" y="1110478"/>
                <a:ext cx="2064815" cy="1982194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878482" y="1515185"/>
                <a:ext cx="1602895" cy="1386239"/>
              </a:xfrm>
              <a:prstGeom prst="ellipse">
                <a:avLst/>
              </a:prstGeom>
              <a:solidFill>
                <a:srgbClr val="6CAE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7" name="同心圆 23"/>
              <p:cNvSpPr/>
              <p:nvPr/>
            </p:nvSpPr>
            <p:spPr>
              <a:xfrm>
                <a:off x="2506718" y="1198297"/>
                <a:ext cx="2354315" cy="2043649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8" name="TextBox 9"/>
              <p:cNvSpPr txBox="1"/>
              <p:nvPr/>
            </p:nvSpPr>
            <p:spPr>
              <a:xfrm>
                <a:off x="3187029" y="1695831"/>
                <a:ext cx="1639193" cy="104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方正正中黑简体"/>
                    <a:cs typeface="+mn-ea"/>
                    <a:sym typeface="+mn-lt"/>
                  </a:rPr>
                  <a:t>06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540865" y="935406"/>
            <a:ext cx="1087483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作文提升</a:t>
            </a:r>
            <a:r>
              <a:rPr lang="en-US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Leslie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 are you? Glad to see you have </a:t>
            </a:r>
            <a:r>
              <a:rPr lang="en-US" altLang="zh-CN" sz="2400" b="1" u="wavyDbl" kern="100" dirty="0">
                <a:solidFill>
                  <a:srgbClr val="7030A0"/>
                </a:solidFill>
                <a:effectLst/>
                <a:uFill>
                  <a:solidFill>
                    <a:srgbClr val="F79646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made some progress in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Chinese learning and I’m writing to tell you something about our next lesson. 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lesson </a:t>
            </a:r>
            <a:r>
              <a:rPr lang="en-US" altLang="zh-CN" sz="2400" b="1" u="wavyDbl" kern="100" dirty="0">
                <a:solidFill>
                  <a:srgbClr val="7030A0"/>
                </a:solidFill>
                <a:effectLst/>
                <a:uFill>
                  <a:solidFill>
                    <a:srgbClr val="F79646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will be given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from 3 pm to 5 pm on the afternoon of next Tuesday in the classroom 502. In the class, you will mainly learn Tang poetry, </a:t>
            </a:r>
            <a:r>
              <a:rPr lang="en-US" altLang="zh-CN" sz="2400" b="1" u="wavyDbl" kern="100" dirty="0">
                <a:solidFill>
                  <a:srgbClr val="7030A0"/>
                </a:solidFill>
                <a:effectLst/>
                <a:uFill>
                  <a:solidFill>
                    <a:srgbClr val="F79646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which reflects traditional Chinese culture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n-US" altLang="zh-CN" sz="2400" b="1" u="wavyDbl" kern="100" dirty="0">
                <a:solidFill>
                  <a:srgbClr val="7030A0"/>
                </a:solidFill>
                <a:effectLst/>
                <a:uFill>
                  <a:solidFill>
                    <a:srgbClr val="F79646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deeply loved by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Chinese. You can feel the beauty of Chinese by learning Tang Poetry. You’d better </a:t>
            </a:r>
            <a:r>
              <a:rPr lang="en-US" altLang="zh-CN" sz="2400" b="1" u="wavyDbl" kern="100" dirty="0">
                <a:solidFill>
                  <a:srgbClr val="7030A0"/>
                </a:solidFill>
                <a:effectLst/>
                <a:uFill>
                  <a:solidFill>
                    <a:srgbClr val="F79646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make full preparations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before class and </a:t>
            </a:r>
            <a:r>
              <a:rPr lang="en-US" altLang="zh-CN" sz="2400" b="1" u="wavyDbl" kern="100" dirty="0">
                <a:solidFill>
                  <a:srgbClr val="7030A0"/>
                </a:solidFill>
                <a:effectLst/>
                <a:uFill>
                  <a:solidFill>
                    <a:srgbClr val="F79646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have a brief understanding of the history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of Tang Dynasty, </a:t>
            </a:r>
            <a:r>
              <a:rPr lang="en-US" altLang="zh-CN" sz="2400" b="1" u="wavyDbl" kern="100" dirty="0">
                <a:solidFill>
                  <a:srgbClr val="7030A0"/>
                </a:solidFill>
                <a:effectLst/>
                <a:uFill>
                  <a:solidFill>
                    <a:srgbClr val="F79646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which makes it easy 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you to go through the class. 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 there is anything that I can help you, please </a:t>
            </a:r>
            <a:r>
              <a:rPr lang="en-US" altLang="zh-CN" sz="2400" b="1" u="wavyDbl" kern="100" dirty="0">
                <a:solidFill>
                  <a:srgbClr val="7030A0"/>
                </a:solidFill>
                <a:effectLst/>
                <a:uFill>
                  <a:solidFill>
                    <a:srgbClr val="F79646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don’t hesitate to tell me.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Looking forward to meeting you. 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Yours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 Hua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951167" y="1174009"/>
            <a:ext cx="4240833" cy="3909620"/>
            <a:chOff x="179512" y="33577"/>
            <a:chExt cx="4240833" cy="3909620"/>
          </a:xfrm>
        </p:grpSpPr>
        <p:sp>
          <p:nvSpPr>
            <p:cNvPr id="5" name="出自【趣你的PPT】(微信:qunideppt)：最优质的PPT资源库"/>
            <p:cNvSpPr>
              <a:spLocks noEditPoints="1"/>
            </p:cNvSpPr>
            <p:nvPr/>
          </p:nvSpPr>
          <p:spPr bwMode="auto">
            <a:xfrm flipH="1">
              <a:off x="749418" y="603965"/>
              <a:ext cx="2214534" cy="2196808"/>
            </a:xfrm>
            <a:custGeom>
              <a:avLst/>
              <a:gdLst>
                <a:gd name="T0" fmla="*/ 176 w 349"/>
                <a:gd name="T1" fmla="*/ 346 h 346"/>
                <a:gd name="T2" fmla="*/ 176 w 349"/>
                <a:gd name="T3" fmla="*/ 346 h 346"/>
                <a:gd name="T4" fmla="*/ 163 w 349"/>
                <a:gd name="T5" fmla="*/ 345 h 346"/>
                <a:gd name="T6" fmla="*/ 7 w 349"/>
                <a:gd name="T7" fmla="*/ 163 h 346"/>
                <a:gd name="T8" fmla="*/ 190 w 349"/>
                <a:gd name="T9" fmla="*/ 7 h 346"/>
                <a:gd name="T10" fmla="*/ 306 w 349"/>
                <a:gd name="T11" fmla="*/ 67 h 346"/>
                <a:gd name="T12" fmla="*/ 345 w 349"/>
                <a:gd name="T13" fmla="*/ 190 h 346"/>
                <a:gd name="T14" fmla="*/ 176 w 349"/>
                <a:gd name="T15" fmla="*/ 346 h 346"/>
                <a:gd name="T16" fmla="*/ 176 w 349"/>
                <a:gd name="T17" fmla="*/ 34 h 346"/>
                <a:gd name="T18" fmla="*/ 35 w 349"/>
                <a:gd name="T19" fmla="*/ 165 h 346"/>
                <a:gd name="T20" fmla="*/ 68 w 349"/>
                <a:gd name="T21" fmla="*/ 268 h 346"/>
                <a:gd name="T22" fmla="*/ 165 w 349"/>
                <a:gd name="T23" fmla="*/ 318 h 346"/>
                <a:gd name="T24" fmla="*/ 318 w 349"/>
                <a:gd name="T25" fmla="*/ 188 h 346"/>
                <a:gd name="T26" fmla="*/ 285 w 349"/>
                <a:gd name="T27" fmla="*/ 84 h 346"/>
                <a:gd name="T28" fmla="*/ 188 w 349"/>
                <a:gd name="T29" fmla="*/ 35 h 346"/>
                <a:gd name="T30" fmla="*/ 176 w 349"/>
                <a:gd name="T31" fmla="*/ 34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346">
                  <a:moveTo>
                    <a:pt x="176" y="346"/>
                  </a:moveTo>
                  <a:cubicBezTo>
                    <a:pt x="176" y="346"/>
                    <a:pt x="176" y="346"/>
                    <a:pt x="176" y="346"/>
                  </a:cubicBezTo>
                  <a:cubicBezTo>
                    <a:pt x="172" y="346"/>
                    <a:pt x="167" y="346"/>
                    <a:pt x="163" y="345"/>
                  </a:cubicBezTo>
                  <a:cubicBezTo>
                    <a:pt x="69" y="338"/>
                    <a:pt x="0" y="256"/>
                    <a:pt x="7" y="163"/>
                  </a:cubicBezTo>
                  <a:cubicBezTo>
                    <a:pt x="15" y="71"/>
                    <a:pt x="96" y="0"/>
                    <a:pt x="190" y="7"/>
                  </a:cubicBezTo>
                  <a:cubicBezTo>
                    <a:pt x="235" y="11"/>
                    <a:pt x="276" y="32"/>
                    <a:pt x="306" y="67"/>
                  </a:cubicBezTo>
                  <a:cubicBezTo>
                    <a:pt x="335" y="101"/>
                    <a:pt x="349" y="145"/>
                    <a:pt x="345" y="190"/>
                  </a:cubicBezTo>
                  <a:cubicBezTo>
                    <a:pt x="338" y="278"/>
                    <a:pt x="264" y="346"/>
                    <a:pt x="176" y="346"/>
                  </a:cubicBezTo>
                  <a:close/>
                  <a:moveTo>
                    <a:pt x="176" y="34"/>
                  </a:moveTo>
                  <a:cubicBezTo>
                    <a:pt x="103" y="34"/>
                    <a:pt x="41" y="92"/>
                    <a:pt x="35" y="165"/>
                  </a:cubicBezTo>
                  <a:cubicBezTo>
                    <a:pt x="32" y="203"/>
                    <a:pt x="43" y="240"/>
                    <a:pt x="68" y="268"/>
                  </a:cubicBezTo>
                  <a:cubicBezTo>
                    <a:pt x="93" y="297"/>
                    <a:pt x="127" y="315"/>
                    <a:pt x="165" y="318"/>
                  </a:cubicBezTo>
                  <a:cubicBezTo>
                    <a:pt x="244" y="325"/>
                    <a:pt x="312" y="265"/>
                    <a:pt x="318" y="188"/>
                  </a:cubicBezTo>
                  <a:cubicBezTo>
                    <a:pt x="321" y="150"/>
                    <a:pt x="309" y="113"/>
                    <a:pt x="285" y="84"/>
                  </a:cubicBezTo>
                  <a:cubicBezTo>
                    <a:pt x="260" y="55"/>
                    <a:pt x="226" y="38"/>
                    <a:pt x="188" y="35"/>
                  </a:cubicBezTo>
                  <a:cubicBezTo>
                    <a:pt x="184" y="34"/>
                    <a:pt x="180" y="34"/>
                    <a:pt x="176" y="34"/>
                  </a:cubicBezTo>
                  <a:close/>
                </a:path>
              </a:pathLst>
            </a:custGeom>
            <a:solidFill>
              <a:srgbClr val="92D05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" name="出自【趣你的PPT】(微信:qunideppt)：最优质的PPT资源库"/>
            <p:cNvSpPr/>
            <p:nvPr/>
          </p:nvSpPr>
          <p:spPr bwMode="auto">
            <a:xfrm flipH="1">
              <a:off x="2593414" y="2299432"/>
              <a:ext cx="640489" cy="577859"/>
            </a:xfrm>
            <a:custGeom>
              <a:avLst/>
              <a:gdLst>
                <a:gd name="T0" fmla="*/ 97 w 542"/>
                <a:gd name="T1" fmla="*/ 489 h 489"/>
                <a:gd name="T2" fmla="*/ 0 w 542"/>
                <a:gd name="T3" fmla="*/ 381 h 489"/>
                <a:gd name="T4" fmla="*/ 446 w 542"/>
                <a:gd name="T5" fmla="*/ 0 h 489"/>
                <a:gd name="T6" fmla="*/ 542 w 542"/>
                <a:gd name="T7" fmla="*/ 113 h 489"/>
                <a:gd name="T8" fmla="*/ 97 w 542"/>
                <a:gd name="T9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489">
                  <a:moveTo>
                    <a:pt x="97" y="489"/>
                  </a:moveTo>
                  <a:lnTo>
                    <a:pt x="0" y="381"/>
                  </a:lnTo>
                  <a:lnTo>
                    <a:pt x="446" y="0"/>
                  </a:lnTo>
                  <a:lnTo>
                    <a:pt x="542" y="113"/>
                  </a:lnTo>
                  <a:lnTo>
                    <a:pt x="97" y="489"/>
                  </a:lnTo>
                  <a:close/>
                </a:path>
              </a:pathLst>
            </a:custGeom>
            <a:solidFill>
              <a:srgbClr val="CAF278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" name="出自【趣你的PPT】(微信:qunideppt)：最优质的PPT资源库"/>
            <p:cNvSpPr/>
            <p:nvPr/>
          </p:nvSpPr>
          <p:spPr bwMode="auto">
            <a:xfrm flipH="1">
              <a:off x="3005832" y="2636221"/>
              <a:ext cx="1414513" cy="1306976"/>
            </a:xfrm>
            <a:custGeom>
              <a:avLst/>
              <a:gdLst>
                <a:gd name="T0" fmla="*/ 15 w 223"/>
                <a:gd name="T1" fmla="*/ 132 h 206"/>
                <a:gd name="T2" fmla="*/ 15 w 223"/>
                <a:gd name="T3" fmla="*/ 185 h 206"/>
                <a:gd name="T4" fmla="*/ 67 w 223"/>
                <a:gd name="T5" fmla="*/ 194 h 206"/>
                <a:gd name="T6" fmla="*/ 209 w 223"/>
                <a:gd name="T7" fmla="*/ 74 h 206"/>
                <a:gd name="T8" fmla="*/ 208 w 223"/>
                <a:gd name="T9" fmla="*/ 21 h 206"/>
                <a:gd name="T10" fmla="*/ 156 w 223"/>
                <a:gd name="T11" fmla="*/ 12 h 206"/>
                <a:gd name="T12" fmla="*/ 15 w 223"/>
                <a:gd name="T13" fmla="*/ 13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06">
                  <a:moveTo>
                    <a:pt x="15" y="132"/>
                  </a:moveTo>
                  <a:cubicBezTo>
                    <a:pt x="0" y="144"/>
                    <a:pt x="0" y="168"/>
                    <a:pt x="15" y="185"/>
                  </a:cubicBezTo>
                  <a:cubicBezTo>
                    <a:pt x="29" y="202"/>
                    <a:pt x="53" y="206"/>
                    <a:pt x="67" y="194"/>
                  </a:cubicBezTo>
                  <a:cubicBezTo>
                    <a:pt x="209" y="74"/>
                    <a:pt x="209" y="74"/>
                    <a:pt x="209" y="74"/>
                  </a:cubicBezTo>
                  <a:cubicBezTo>
                    <a:pt x="223" y="62"/>
                    <a:pt x="223" y="38"/>
                    <a:pt x="208" y="21"/>
                  </a:cubicBezTo>
                  <a:cubicBezTo>
                    <a:pt x="194" y="4"/>
                    <a:pt x="170" y="0"/>
                    <a:pt x="156" y="12"/>
                  </a:cubicBezTo>
                  <a:lnTo>
                    <a:pt x="15" y="132"/>
                  </a:ln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" name="出自【趣你的PPT】(微信:qunideppt)：最优质的PPT资源库"/>
            <p:cNvSpPr/>
            <p:nvPr/>
          </p:nvSpPr>
          <p:spPr bwMode="auto">
            <a:xfrm flipH="1">
              <a:off x="3246902" y="2749666"/>
              <a:ext cx="1090723" cy="914647"/>
            </a:xfrm>
            <a:custGeom>
              <a:avLst/>
              <a:gdLst>
                <a:gd name="T0" fmla="*/ 2 w 172"/>
                <a:gd name="T1" fmla="*/ 141 h 144"/>
                <a:gd name="T2" fmla="*/ 80 w 172"/>
                <a:gd name="T3" fmla="*/ 66 h 144"/>
                <a:gd name="T4" fmla="*/ 169 w 172"/>
                <a:gd name="T5" fmla="*/ 3 h 144"/>
                <a:gd name="T6" fmla="*/ 91 w 172"/>
                <a:gd name="T7" fmla="*/ 78 h 144"/>
                <a:gd name="T8" fmla="*/ 2 w 172"/>
                <a:gd name="T9" fmla="*/ 14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44">
                  <a:moveTo>
                    <a:pt x="2" y="141"/>
                  </a:moveTo>
                  <a:cubicBezTo>
                    <a:pt x="0" y="137"/>
                    <a:pt x="34" y="104"/>
                    <a:pt x="80" y="66"/>
                  </a:cubicBezTo>
                  <a:cubicBezTo>
                    <a:pt x="126" y="28"/>
                    <a:pt x="166" y="0"/>
                    <a:pt x="169" y="3"/>
                  </a:cubicBezTo>
                  <a:cubicBezTo>
                    <a:pt x="172" y="7"/>
                    <a:pt x="137" y="40"/>
                    <a:pt x="91" y="78"/>
                  </a:cubicBezTo>
                  <a:cubicBezTo>
                    <a:pt x="45" y="116"/>
                    <a:pt x="5" y="144"/>
                    <a:pt x="2" y="141"/>
                  </a:cubicBezTo>
                </a:path>
              </a:pathLst>
            </a:custGeom>
            <a:solidFill>
              <a:sysClr val="window" lastClr="FFFFFF">
                <a:alpha val="45000"/>
              </a:sys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" name="出自【趣你的PPT】(微信:qunideppt)：最优质的PPT资源库"/>
            <p:cNvSpPr/>
            <p:nvPr/>
          </p:nvSpPr>
          <p:spPr bwMode="auto">
            <a:xfrm>
              <a:off x="2839706" y="2188706"/>
              <a:ext cx="212668" cy="214714"/>
            </a:xfrm>
            <a:custGeom>
              <a:avLst/>
              <a:gdLst>
                <a:gd name="T0" fmla="*/ 40 w 44"/>
                <a:gd name="T1" fmla="*/ 0 h 44"/>
                <a:gd name="T2" fmla="*/ 4 w 44"/>
                <a:gd name="T3" fmla="*/ 0 h 44"/>
                <a:gd name="T4" fmla="*/ 0 w 44"/>
                <a:gd name="T5" fmla="*/ 4 h 44"/>
                <a:gd name="T6" fmla="*/ 0 w 44"/>
                <a:gd name="T7" fmla="*/ 40 h 44"/>
                <a:gd name="T8" fmla="*/ 4 w 44"/>
                <a:gd name="T9" fmla="*/ 44 h 44"/>
                <a:gd name="T10" fmla="*/ 40 w 44"/>
                <a:gd name="T11" fmla="*/ 44 h 44"/>
                <a:gd name="T12" fmla="*/ 44 w 44"/>
                <a:gd name="T13" fmla="*/ 40 h 44"/>
                <a:gd name="T14" fmla="*/ 44 w 44"/>
                <a:gd name="T15" fmla="*/ 4 h 44"/>
                <a:gd name="T16" fmla="*/ 40 w 44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4">
                  <a:moveTo>
                    <a:pt x="4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2" y="44"/>
                    <a:pt x="44" y="42"/>
                    <a:pt x="44" y="40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" name="出自【趣你的PPT】(微信:qunideppt)：最优质的PPT资源库"/>
            <p:cNvSpPr/>
            <p:nvPr/>
          </p:nvSpPr>
          <p:spPr bwMode="auto">
            <a:xfrm>
              <a:off x="3072823" y="2219378"/>
              <a:ext cx="77706" cy="153367"/>
            </a:xfrm>
            <a:custGeom>
              <a:avLst/>
              <a:gdLst>
                <a:gd name="T0" fmla="*/ 13 w 16"/>
                <a:gd name="T1" fmla="*/ 1 h 32"/>
                <a:gd name="T2" fmla="*/ 5 w 16"/>
                <a:gd name="T3" fmla="*/ 5 h 32"/>
                <a:gd name="T4" fmla="*/ 0 w 16"/>
                <a:gd name="T5" fmla="*/ 8 h 32"/>
                <a:gd name="T6" fmla="*/ 0 w 16"/>
                <a:gd name="T7" fmla="*/ 23 h 32"/>
                <a:gd name="T8" fmla="*/ 5 w 16"/>
                <a:gd name="T9" fmla="*/ 27 h 32"/>
                <a:gd name="T10" fmla="*/ 13 w 16"/>
                <a:gd name="T11" fmla="*/ 31 h 32"/>
                <a:gd name="T12" fmla="*/ 16 w 16"/>
                <a:gd name="T13" fmla="*/ 29 h 32"/>
                <a:gd name="T14" fmla="*/ 16 w 16"/>
                <a:gd name="T15" fmla="*/ 3 h 32"/>
                <a:gd name="T16" fmla="*/ 13 w 16"/>
                <a:gd name="T17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2">
                  <a:moveTo>
                    <a:pt x="13" y="1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2" y="7"/>
                    <a:pt x="0" y="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4"/>
                    <a:pt x="4" y="26"/>
                    <a:pt x="5" y="27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2"/>
                    <a:pt x="16" y="31"/>
                    <a:pt x="16" y="29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4" y="0"/>
                    <a:pt x="13" y="1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175725" y="2370398"/>
              <a:ext cx="157216" cy="155747"/>
            </a:xfrm>
            <a:custGeom>
              <a:avLst/>
              <a:gdLst>
                <a:gd name="T0" fmla="*/ 31 w 45"/>
                <a:gd name="T1" fmla="*/ 5 h 45"/>
                <a:gd name="T2" fmla="*/ 18 w 45"/>
                <a:gd name="T3" fmla="*/ 13 h 45"/>
                <a:gd name="T4" fmla="*/ 1 w 45"/>
                <a:gd name="T5" fmla="*/ 30 h 45"/>
                <a:gd name="T6" fmla="*/ 1 w 45"/>
                <a:gd name="T7" fmla="*/ 35 h 45"/>
                <a:gd name="T8" fmla="*/ 10 w 45"/>
                <a:gd name="T9" fmla="*/ 44 h 45"/>
                <a:gd name="T10" fmla="*/ 15 w 45"/>
                <a:gd name="T11" fmla="*/ 44 h 45"/>
                <a:gd name="T12" fmla="*/ 32 w 45"/>
                <a:gd name="T13" fmla="*/ 27 h 45"/>
                <a:gd name="T14" fmla="*/ 40 w 45"/>
                <a:gd name="T15" fmla="*/ 14 h 45"/>
                <a:gd name="T16" fmla="*/ 45 w 45"/>
                <a:gd name="T17" fmla="*/ 0 h 45"/>
                <a:gd name="T18" fmla="*/ 31 w 45"/>
                <a:gd name="T19" fmla="*/ 5 h 45"/>
                <a:gd name="T20" fmla="*/ 20 w 45"/>
                <a:gd name="T21" fmla="*/ 34 h 45"/>
                <a:gd name="T22" fmla="*/ 11 w 45"/>
                <a:gd name="T23" fmla="*/ 34 h 45"/>
                <a:gd name="T24" fmla="*/ 11 w 45"/>
                <a:gd name="T25" fmla="*/ 25 h 45"/>
                <a:gd name="T26" fmla="*/ 20 w 45"/>
                <a:gd name="T27" fmla="*/ 25 h 45"/>
                <a:gd name="T28" fmla="*/ 20 w 45"/>
                <a:gd name="T29" fmla="*/ 34 h 45"/>
                <a:gd name="T30" fmla="*/ 31 w 45"/>
                <a:gd name="T31" fmla="*/ 23 h 45"/>
                <a:gd name="T32" fmla="*/ 22 w 45"/>
                <a:gd name="T33" fmla="*/ 23 h 45"/>
                <a:gd name="T34" fmla="*/ 22 w 45"/>
                <a:gd name="T35" fmla="*/ 14 h 45"/>
                <a:gd name="T36" fmla="*/ 31 w 45"/>
                <a:gd name="T37" fmla="*/ 14 h 45"/>
                <a:gd name="T38" fmla="*/ 31 w 45"/>
                <a:gd name="T3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45">
                  <a:moveTo>
                    <a:pt x="31" y="5"/>
                  </a:moveTo>
                  <a:cubicBezTo>
                    <a:pt x="27" y="6"/>
                    <a:pt x="21" y="10"/>
                    <a:pt x="18" y="13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0" y="34"/>
                    <a:pt x="1" y="3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4" y="45"/>
                    <a:pt x="15" y="44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24"/>
                    <a:pt x="39" y="18"/>
                    <a:pt x="40" y="14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31" y="5"/>
                  </a:lnTo>
                  <a:close/>
                  <a:moveTo>
                    <a:pt x="20" y="34"/>
                  </a:moveTo>
                  <a:cubicBezTo>
                    <a:pt x="17" y="36"/>
                    <a:pt x="13" y="36"/>
                    <a:pt x="11" y="34"/>
                  </a:cubicBezTo>
                  <a:cubicBezTo>
                    <a:pt x="9" y="32"/>
                    <a:pt x="9" y="28"/>
                    <a:pt x="11" y="25"/>
                  </a:cubicBezTo>
                  <a:cubicBezTo>
                    <a:pt x="13" y="23"/>
                    <a:pt x="17" y="23"/>
                    <a:pt x="20" y="25"/>
                  </a:cubicBezTo>
                  <a:cubicBezTo>
                    <a:pt x="22" y="28"/>
                    <a:pt x="22" y="32"/>
                    <a:pt x="20" y="34"/>
                  </a:cubicBezTo>
                  <a:close/>
                  <a:moveTo>
                    <a:pt x="31" y="23"/>
                  </a:moveTo>
                  <a:cubicBezTo>
                    <a:pt x="29" y="25"/>
                    <a:pt x="25" y="25"/>
                    <a:pt x="22" y="23"/>
                  </a:cubicBezTo>
                  <a:cubicBezTo>
                    <a:pt x="20" y="20"/>
                    <a:pt x="20" y="16"/>
                    <a:pt x="22" y="14"/>
                  </a:cubicBezTo>
                  <a:cubicBezTo>
                    <a:pt x="25" y="12"/>
                    <a:pt x="29" y="12"/>
                    <a:pt x="31" y="14"/>
                  </a:cubicBezTo>
                  <a:cubicBezTo>
                    <a:pt x="33" y="16"/>
                    <a:pt x="33" y="20"/>
                    <a:pt x="31" y="23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" name="出自【趣你的PPT】(微信:qunideppt)：最优质的PPT资源库"/>
            <p:cNvSpPr/>
            <p:nvPr/>
          </p:nvSpPr>
          <p:spPr bwMode="auto">
            <a:xfrm>
              <a:off x="3116953" y="2432109"/>
              <a:ext cx="73466" cy="66119"/>
            </a:xfrm>
            <a:custGeom>
              <a:avLst/>
              <a:gdLst>
                <a:gd name="T0" fmla="*/ 7 w 21"/>
                <a:gd name="T1" fmla="*/ 17 h 19"/>
                <a:gd name="T2" fmla="*/ 21 w 21"/>
                <a:gd name="T3" fmla="*/ 3 h 19"/>
                <a:gd name="T4" fmla="*/ 10 w 21"/>
                <a:gd name="T5" fmla="*/ 3 h 19"/>
                <a:gd name="T6" fmla="*/ 1 w 21"/>
                <a:gd name="T7" fmla="*/ 12 h 19"/>
                <a:gd name="T8" fmla="*/ 1 w 21"/>
                <a:gd name="T9" fmla="*/ 17 h 19"/>
                <a:gd name="T10" fmla="*/ 7 w 21"/>
                <a:gd name="T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7" y="17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18" y="0"/>
                    <a:pt x="13" y="0"/>
                    <a:pt x="10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6"/>
                    <a:pt x="1" y="17"/>
                  </a:cubicBezTo>
                  <a:cubicBezTo>
                    <a:pt x="3" y="19"/>
                    <a:pt x="5" y="19"/>
                    <a:pt x="7" y="17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3" name="出自【趣你的PPT】(微信:qunideppt)：最优质的PPT资源库"/>
            <p:cNvSpPr/>
            <p:nvPr/>
          </p:nvSpPr>
          <p:spPr bwMode="auto">
            <a:xfrm>
              <a:off x="3203641" y="2512921"/>
              <a:ext cx="66119" cy="71997"/>
            </a:xfrm>
            <a:custGeom>
              <a:avLst/>
              <a:gdLst>
                <a:gd name="T0" fmla="*/ 2 w 19"/>
                <a:gd name="T1" fmla="*/ 14 h 21"/>
                <a:gd name="T2" fmla="*/ 2 w 19"/>
                <a:gd name="T3" fmla="*/ 20 h 21"/>
                <a:gd name="T4" fmla="*/ 7 w 19"/>
                <a:gd name="T5" fmla="*/ 20 h 21"/>
                <a:gd name="T6" fmla="*/ 16 w 19"/>
                <a:gd name="T7" fmla="*/ 11 h 21"/>
                <a:gd name="T8" fmla="*/ 16 w 19"/>
                <a:gd name="T9" fmla="*/ 0 h 21"/>
                <a:gd name="T10" fmla="*/ 2 w 19"/>
                <a:gd name="T1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14"/>
                  </a:moveTo>
                  <a:cubicBezTo>
                    <a:pt x="0" y="16"/>
                    <a:pt x="0" y="18"/>
                    <a:pt x="2" y="20"/>
                  </a:cubicBezTo>
                  <a:cubicBezTo>
                    <a:pt x="3" y="21"/>
                    <a:pt x="6" y="21"/>
                    <a:pt x="7" y="2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8"/>
                    <a:pt x="19" y="3"/>
                    <a:pt x="16" y="0"/>
                  </a:cubicBezTo>
                  <a:lnTo>
                    <a:pt x="2" y="14"/>
                  </a:ln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4" name="出自【趣你的PPT】(微信:qunideppt)：最优质的PPT资源库"/>
            <p:cNvSpPr/>
            <p:nvPr/>
          </p:nvSpPr>
          <p:spPr bwMode="auto">
            <a:xfrm>
              <a:off x="3162501" y="2502635"/>
              <a:ext cx="38202" cy="38202"/>
            </a:xfrm>
            <a:custGeom>
              <a:avLst/>
              <a:gdLst>
                <a:gd name="T0" fmla="*/ 1 w 11"/>
                <a:gd name="T1" fmla="*/ 2 h 11"/>
                <a:gd name="T2" fmla="*/ 1 w 11"/>
                <a:gd name="T3" fmla="*/ 4 h 11"/>
                <a:gd name="T4" fmla="*/ 7 w 11"/>
                <a:gd name="T5" fmla="*/ 10 h 11"/>
                <a:gd name="T6" fmla="*/ 9 w 11"/>
                <a:gd name="T7" fmla="*/ 10 h 11"/>
                <a:gd name="T8" fmla="*/ 11 w 11"/>
                <a:gd name="T9" fmla="*/ 9 h 11"/>
                <a:gd name="T10" fmla="*/ 2 w 11"/>
                <a:gd name="T11" fmla="*/ 0 h 11"/>
                <a:gd name="T12" fmla="*/ 1 w 1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" y="2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9" y="11"/>
                    <a:pt x="9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5" name="出自【趣你的PPT】(微信:qunideppt)：最优质的PPT资源库"/>
            <p:cNvSpPr/>
            <p:nvPr/>
          </p:nvSpPr>
          <p:spPr bwMode="auto">
            <a:xfrm>
              <a:off x="3109606" y="2523205"/>
              <a:ext cx="70527" cy="69058"/>
            </a:xfrm>
            <a:custGeom>
              <a:avLst/>
              <a:gdLst>
                <a:gd name="T0" fmla="*/ 0 w 20"/>
                <a:gd name="T1" fmla="*/ 20 h 20"/>
                <a:gd name="T2" fmla="*/ 16 w 20"/>
                <a:gd name="T3" fmla="*/ 4 h 20"/>
                <a:gd name="T4" fmla="*/ 0 w 20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cubicBezTo>
                    <a:pt x="8" y="16"/>
                    <a:pt x="20" y="8"/>
                    <a:pt x="16" y="4"/>
                  </a:cubicBezTo>
                  <a:cubicBezTo>
                    <a:pt x="12" y="0"/>
                    <a:pt x="4" y="12"/>
                    <a:pt x="0" y="20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6" name="出自【趣你的PPT】(微信:qunideppt)：最优质的PPT资源库"/>
            <p:cNvSpPr/>
            <p:nvPr/>
          </p:nvSpPr>
          <p:spPr bwMode="auto">
            <a:xfrm>
              <a:off x="3152720" y="1967957"/>
              <a:ext cx="315442" cy="335435"/>
            </a:xfrm>
            <a:custGeom>
              <a:avLst/>
              <a:gdLst>
                <a:gd name="T0" fmla="*/ 59 w 60"/>
                <a:gd name="T1" fmla="*/ 40 h 64"/>
                <a:gd name="T2" fmla="*/ 36 w 60"/>
                <a:gd name="T3" fmla="*/ 23 h 64"/>
                <a:gd name="T4" fmla="*/ 36 w 60"/>
                <a:gd name="T5" fmla="*/ 12 h 64"/>
                <a:gd name="T6" fmla="*/ 30 w 60"/>
                <a:gd name="T7" fmla="*/ 0 h 64"/>
                <a:gd name="T8" fmla="*/ 24 w 60"/>
                <a:gd name="T9" fmla="*/ 12 h 64"/>
                <a:gd name="T10" fmla="*/ 24 w 60"/>
                <a:gd name="T11" fmla="*/ 23 h 64"/>
                <a:gd name="T12" fmla="*/ 1 w 60"/>
                <a:gd name="T13" fmla="*/ 40 h 64"/>
                <a:gd name="T14" fmla="*/ 0 w 60"/>
                <a:gd name="T15" fmla="*/ 42 h 64"/>
                <a:gd name="T16" fmla="*/ 0 w 60"/>
                <a:gd name="T17" fmla="*/ 42 h 64"/>
                <a:gd name="T18" fmla="*/ 1 w 60"/>
                <a:gd name="T19" fmla="*/ 44 h 64"/>
                <a:gd name="T20" fmla="*/ 2 w 60"/>
                <a:gd name="T21" fmla="*/ 44 h 64"/>
                <a:gd name="T22" fmla="*/ 24 w 60"/>
                <a:gd name="T23" fmla="*/ 38 h 64"/>
                <a:gd name="T24" fmla="*/ 24 w 60"/>
                <a:gd name="T25" fmla="*/ 42 h 64"/>
                <a:gd name="T26" fmla="*/ 24 w 60"/>
                <a:gd name="T27" fmla="*/ 55 h 64"/>
                <a:gd name="T28" fmla="*/ 17 w 60"/>
                <a:gd name="T29" fmla="*/ 60 h 64"/>
                <a:gd name="T30" fmla="*/ 16 w 60"/>
                <a:gd name="T31" fmla="*/ 62 h 64"/>
                <a:gd name="T32" fmla="*/ 16 w 60"/>
                <a:gd name="T33" fmla="*/ 62 h 64"/>
                <a:gd name="T34" fmla="*/ 17 w 60"/>
                <a:gd name="T35" fmla="*/ 64 h 64"/>
                <a:gd name="T36" fmla="*/ 19 w 60"/>
                <a:gd name="T37" fmla="*/ 64 h 64"/>
                <a:gd name="T38" fmla="*/ 30 w 60"/>
                <a:gd name="T39" fmla="*/ 60 h 64"/>
                <a:gd name="T40" fmla="*/ 41 w 60"/>
                <a:gd name="T41" fmla="*/ 64 h 64"/>
                <a:gd name="T42" fmla="*/ 43 w 60"/>
                <a:gd name="T43" fmla="*/ 64 h 64"/>
                <a:gd name="T44" fmla="*/ 44 w 60"/>
                <a:gd name="T45" fmla="*/ 62 h 64"/>
                <a:gd name="T46" fmla="*/ 44 w 60"/>
                <a:gd name="T47" fmla="*/ 62 h 64"/>
                <a:gd name="T48" fmla="*/ 43 w 60"/>
                <a:gd name="T49" fmla="*/ 60 h 64"/>
                <a:gd name="T50" fmla="*/ 36 w 60"/>
                <a:gd name="T51" fmla="*/ 55 h 64"/>
                <a:gd name="T52" fmla="*/ 36 w 60"/>
                <a:gd name="T53" fmla="*/ 42 h 64"/>
                <a:gd name="T54" fmla="*/ 36 w 60"/>
                <a:gd name="T55" fmla="*/ 38 h 64"/>
                <a:gd name="T56" fmla="*/ 58 w 60"/>
                <a:gd name="T57" fmla="*/ 44 h 64"/>
                <a:gd name="T58" fmla="*/ 59 w 60"/>
                <a:gd name="T59" fmla="*/ 44 h 64"/>
                <a:gd name="T60" fmla="*/ 60 w 60"/>
                <a:gd name="T61" fmla="*/ 42 h 64"/>
                <a:gd name="T62" fmla="*/ 60 w 60"/>
                <a:gd name="T63" fmla="*/ 42 h 64"/>
                <a:gd name="T64" fmla="*/ 59 w 60"/>
                <a:gd name="T65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4">
                  <a:moveTo>
                    <a:pt x="59" y="40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9"/>
                    <a:pt x="33" y="0"/>
                    <a:pt x="30" y="0"/>
                  </a:cubicBezTo>
                  <a:cubicBezTo>
                    <a:pt x="27" y="0"/>
                    <a:pt x="24" y="9"/>
                    <a:pt x="24" y="1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1" y="44"/>
                  </a:cubicBezTo>
                  <a:cubicBezTo>
                    <a:pt x="1" y="44"/>
                    <a:pt x="2" y="44"/>
                    <a:pt x="2" y="44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60"/>
                    <a:pt x="16" y="61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3"/>
                    <a:pt x="16" y="63"/>
                    <a:pt x="17" y="64"/>
                  </a:cubicBezTo>
                  <a:cubicBezTo>
                    <a:pt x="17" y="64"/>
                    <a:pt x="18" y="64"/>
                    <a:pt x="19" y="64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3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1"/>
                    <a:pt x="44" y="60"/>
                    <a:pt x="43" y="60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9" y="44"/>
                    <a:pt x="59" y="44"/>
                  </a:cubicBezTo>
                  <a:cubicBezTo>
                    <a:pt x="60" y="43"/>
                    <a:pt x="60" y="43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1"/>
                    <a:pt x="60" y="40"/>
                    <a:pt x="59" y="40"/>
                  </a:cubicBez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7" name="出自【趣你的PPT】(微信:qunideppt)：最优质的PPT资源库"/>
            <p:cNvSpPr/>
            <p:nvPr/>
          </p:nvSpPr>
          <p:spPr bwMode="auto">
            <a:xfrm>
              <a:off x="2916449" y="1995550"/>
              <a:ext cx="193156" cy="144867"/>
            </a:xfrm>
            <a:custGeom>
              <a:avLst/>
              <a:gdLst>
                <a:gd name="T0" fmla="*/ 67 w 152"/>
                <a:gd name="T1" fmla="*/ 19 h 114"/>
                <a:gd name="T2" fmla="*/ 50 w 152"/>
                <a:gd name="T3" fmla="*/ 0 h 114"/>
                <a:gd name="T4" fmla="*/ 0 w 152"/>
                <a:gd name="T5" fmla="*/ 0 h 114"/>
                <a:gd name="T6" fmla="*/ 0 w 152"/>
                <a:gd name="T7" fmla="*/ 114 h 114"/>
                <a:gd name="T8" fmla="*/ 152 w 152"/>
                <a:gd name="T9" fmla="*/ 114 h 114"/>
                <a:gd name="T10" fmla="*/ 152 w 152"/>
                <a:gd name="T11" fmla="*/ 19 h 114"/>
                <a:gd name="T12" fmla="*/ 67 w 152"/>
                <a:gd name="T13" fmla="*/ 1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14">
                  <a:moveTo>
                    <a:pt x="67" y="19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152" y="114"/>
                  </a:lnTo>
                  <a:lnTo>
                    <a:pt x="152" y="19"/>
                  </a:lnTo>
                  <a:lnTo>
                    <a:pt x="67" y="19"/>
                  </a:ln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8" name="出自【趣你的PPT】(微信:qunideppt)：最优质的PPT资源库"/>
            <p:cNvSpPr/>
            <p:nvPr/>
          </p:nvSpPr>
          <p:spPr bwMode="auto">
            <a:xfrm>
              <a:off x="3296723" y="1781700"/>
              <a:ext cx="232821" cy="232821"/>
            </a:xfrm>
            <a:custGeom>
              <a:avLst/>
              <a:gdLst>
                <a:gd name="T0" fmla="*/ 56 w 64"/>
                <a:gd name="T1" fmla="*/ 17 h 64"/>
                <a:gd name="T2" fmla="*/ 56 w 64"/>
                <a:gd name="T3" fmla="*/ 16 h 64"/>
                <a:gd name="T4" fmla="*/ 45 w 64"/>
                <a:gd name="T5" fmla="*/ 4 h 64"/>
                <a:gd name="T6" fmla="*/ 36 w 64"/>
                <a:gd name="T7" fmla="*/ 0 h 64"/>
                <a:gd name="T8" fmla="*/ 26 w 64"/>
                <a:gd name="T9" fmla="*/ 6 h 64"/>
                <a:gd name="T10" fmla="*/ 20 w 64"/>
                <a:gd name="T11" fmla="*/ 4 h 64"/>
                <a:gd name="T12" fmla="*/ 8 w 64"/>
                <a:gd name="T13" fmla="*/ 16 h 64"/>
                <a:gd name="T14" fmla="*/ 8 w 64"/>
                <a:gd name="T15" fmla="*/ 17 h 64"/>
                <a:gd name="T16" fmla="*/ 0 w 64"/>
                <a:gd name="T17" fmla="*/ 28 h 64"/>
                <a:gd name="T18" fmla="*/ 12 w 64"/>
                <a:gd name="T19" fmla="*/ 40 h 64"/>
                <a:gd name="T20" fmla="*/ 18 w 64"/>
                <a:gd name="T21" fmla="*/ 38 h 64"/>
                <a:gd name="T22" fmla="*/ 24 w 64"/>
                <a:gd name="T23" fmla="*/ 40 h 64"/>
                <a:gd name="T24" fmla="*/ 28 w 64"/>
                <a:gd name="T25" fmla="*/ 39 h 64"/>
                <a:gd name="T26" fmla="*/ 28 w 64"/>
                <a:gd name="T27" fmla="*/ 60 h 64"/>
                <a:gd name="T28" fmla="*/ 24 w 64"/>
                <a:gd name="T29" fmla="*/ 60 h 64"/>
                <a:gd name="T30" fmla="*/ 24 w 64"/>
                <a:gd name="T31" fmla="*/ 64 h 64"/>
                <a:gd name="T32" fmla="*/ 40 w 64"/>
                <a:gd name="T33" fmla="*/ 64 h 64"/>
                <a:gd name="T34" fmla="*/ 40 w 64"/>
                <a:gd name="T35" fmla="*/ 60 h 64"/>
                <a:gd name="T36" fmla="*/ 36 w 64"/>
                <a:gd name="T37" fmla="*/ 60 h 64"/>
                <a:gd name="T38" fmla="*/ 36 w 64"/>
                <a:gd name="T39" fmla="*/ 40 h 64"/>
                <a:gd name="T40" fmla="*/ 38 w 64"/>
                <a:gd name="T41" fmla="*/ 40 h 64"/>
                <a:gd name="T42" fmla="*/ 40 w 64"/>
                <a:gd name="T43" fmla="*/ 40 h 64"/>
                <a:gd name="T44" fmla="*/ 46 w 64"/>
                <a:gd name="T45" fmla="*/ 38 h 64"/>
                <a:gd name="T46" fmla="*/ 52 w 64"/>
                <a:gd name="T47" fmla="*/ 40 h 64"/>
                <a:gd name="T48" fmla="*/ 64 w 64"/>
                <a:gd name="T49" fmla="*/ 28 h 64"/>
                <a:gd name="T50" fmla="*/ 56 w 64"/>
                <a:gd name="T51" fmla="*/ 1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64">
                  <a:moveTo>
                    <a:pt x="56" y="17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6" y="10"/>
                    <a:pt x="51" y="5"/>
                    <a:pt x="45" y="4"/>
                  </a:cubicBezTo>
                  <a:cubicBezTo>
                    <a:pt x="43" y="2"/>
                    <a:pt x="40" y="0"/>
                    <a:pt x="36" y="0"/>
                  </a:cubicBezTo>
                  <a:cubicBezTo>
                    <a:pt x="32" y="0"/>
                    <a:pt x="28" y="2"/>
                    <a:pt x="26" y="6"/>
                  </a:cubicBezTo>
                  <a:cubicBezTo>
                    <a:pt x="24" y="5"/>
                    <a:pt x="22" y="4"/>
                    <a:pt x="20" y="4"/>
                  </a:cubicBezTo>
                  <a:cubicBezTo>
                    <a:pt x="13" y="4"/>
                    <a:pt x="8" y="9"/>
                    <a:pt x="8" y="16"/>
                  </a:cubicBezTo>
                  <a:cubicBezTo>
                    <a:pt x="8" y="16"/>
                    <a:pt x="8" y="16"/>
                    <a:pt x="8" y="17"/>
                  </a:cubicBezTo>
                  <a:cubicBezTo>
                    <a:pt x="3" y="18"/>
                    <a:pt x="0" y="23"/>
                    <a:pt x="0" y="28"/>
                  </a:cubicBezTo>
                  <a:cubicBezTo>
                    <a:pt x="0" y="35"/>
                    <a:pt x="5" y="40"/>
                    <a:pt x="12" y="40"/>
                  </a:cubicBezTo>
                  <a:cubicBezTo>
                    <a:pt x="14" y="40"/>
                    <a:pt x="16" y="39"/>
                    <a:pt x="18" y="38"/>
                  </a:cubicBezTo>
                  <a:cubicBezTo>
                    <a:pt x="20" y="39"/>
                    <a:pt x="22" y="40"/>
                    <a:pt x="24" y="40"/>
                  </a:cubicBezTo>
                  <a:cubicBezTo>
                    <a:pt x="25" y="40"/>
                    <a:pt x="27" y="40"/>
                    <a:pt x="28" y="39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8" y="40"/>
                  </a:cubicBezTo>
                  <a:cubicBezTo>
                    <a:pt x="39" y="40"/>
                    <a:pt x="39" y="40"/>
                    <a:pt x="40" y="40"/>
                  </a:cubicBezTo>
                  <a:cubicBezTo>
                    <a:pt x="42" y="40"/>
                    <a:pt x="44" y="39"/>
                    <a:pt x="46" y="38"/>
                  </a:cubicBezTo>
                  <a:cubicBezTo>
                    <a:pt x="48" y="39"/>
                    <a:pt x="50" y="40"/>
                    <a:pt x="52" y="40"/>
                  </a:cubicBezTo>
                  <a:cubicBezTo>
                    <a:pt x="59" y="40"/>
                    <a:pt x="64" y="35"/>
                    <a:pt x="64" y="28"/>
                  </a:cubicBezTo>
                  <a:cubicBezTo>
                    <a:pt x="64" y="23"/>
                    <a:pt x="61" y="18"/>
                    <a:pt x="56" y="17"/>
                  </a:cubicBez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9" name="出自【趣你的PPT】(微信:qunideppt)：最优质的PPT资源库"/>
            <p:cNvSpPr/>
            <p:nvPr/>
          </p:nvSpPr>
          <p:spPr bwMode="auto">
            <a:xfrm>
              <a:off x="3167379" y="1886038"/>
              <a:ext cx="78470" cy="156940"/>
            </a:xfrm>
            <a:custGeom>
              <a:avLst/>
              <a:gdLst>
                <a:gd name="T0" fmla="*/ 16 w 24"/>
                <a:gd name="T1" fmla="*/ 0 h 48"/>
                <a:gd name="T2" fmla="*/ 8 w 24"/>
                <a:gd name="T3" fmla="*/ 0 h 48"/>
                <a:gd name="T4" fmla="*/ 0 w 24"/>
                <a:gd name="T5" fmla="*/ 8 h 48"/>
                <a:gd name="T6" fmla="*/ 0 w 24"/>
                <a:gd name="T7" fmla="*/ 24 h 48"/>
                <a:gd name="T8" fmla="*/ 4 w 24"/>
                <a:gd name="T9" fmla="*/ 24 h 48"/>
                <a:gd name="T10" fmla="*/ 4 w 24"/>
                <a:gd name="T11" fmla="*/ 48 h 48"/>
                <a:gd name="T12" fmla="*/ 20 w 24"/>
                <a:gd name="T13" fmla="*/ 48 h 48"/>
                <a:gd name="T14" fmla="*/ 20 w 24"/>
                <a:gd name="T15" fmla="*/ 24 h 48"/>
                <a:gd name="T16" fmla="*/ 24 w 24"/>
                <a:gd name="T17" fmla="*/ 24 h 48"/>
                <a:gd name="T18" fmla="*/ 24 w 24"/>
                <a:gd name="T19" fmla="*/ 8 h 48"/>
                <a:gd name="T20" fmla="*/ 16 w 24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48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3186652" y="1833725"/>
              <a:ext cx="38547" cy="39923"/>
            </a:xfrm>
            <a:prstGeom prst="ellipse">
              <a:avLst/>
            </a:pr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1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931110" y="1733413"/>
              <a:ext cx="214714" cy="214714"/>
            </a:xfrm>
            <a:custGeom>
              <a:avLst/>
              <a:gdLst>
                <a:gd name="T0" fmla="*/ 55 w 64"/>
                <a:gd name="T1" fmla="*/ 26 h 64"/>
                <a:gd name="T2" fmla="*/ 36 w 64"/>
                <a:gd name="T3" fmla="*/ 46 h 64"/>
                <a:gd name="T4" fmla="*/ 18 w 64"/>
                <a:gd name="T5" fmla="*/ 46 h 64"/>
                <a:gd name="T6" fmla="*/ 18 w 64"/>
                <a:gd name="T7" fmla="*/ 28 h 64"/>
                <a:gd name="T8" fmla="*/ 38 w 64"/>
                <a:gd name="T9" fmla="*/ 9 h 64"/>
                <a:gd name="T10" fmla="*/ 29 w 64"/>
                <a:gd name="T11" fmla="*/ 0 h 64"/>
                <a:gd name="T12" fmla="*/ 10 w 64"/>
                <a:gd name="T13" fmla="*/ 20 h 64"/>
                <a:gd name="T14" fmla="*/ 10 w 64"/>
                <a:gd name="T15" fmla="*/ 54 h 64"/>
                <a:gd name="T16" fmla="*/ 44 w 64"/>
                <a:gd name="T17" fmla="*/ 54 h 64"/>
                <a:gd name="T18" fmla="*/ 64 w 64"/>
                <a:gd name="T19" fmla="*/ 35 h 64"/>
                <a:gd name="T20" fmla="*/ 55 w 64"/>
                <a:gd name="T21" fmla="*/ 26 h 64"/>
                <a:gd name="T22" fmla="*/ 29 w 64"/>
                <a:gd name="T23" fmla="*/ 4 h 64"/>
                <a:gd name="T24" fmla="*/ 33 w 64"/>
                <a:gd name="T25" fmla="*/ 9 h 64"/>
                <a:gd name="T26" fmla="*/ 27 w 64"/>
                <a:gd name="T27" fmla="*/ 15 h 64"/>
                <a:gd name="T28" fmla="*/ 23 w 64"/>
                <a:gd name="T29" fmla="*/ 11 h 64"/>
                <a:gd name="T30" fmla="*/ 29 w 64"/>
                <a:gd name="T31" fmla="*/ 4 h 64"/>
                <a:gd name="T32" fmla="*/ 49 w 64"/>
                <a:gd name="T33" fmla="*/ 37 h 64"/>
                <a:gd name="T34" fmla="*/ 55 w 64"/>
                <a:gd name="T35" fmla="*/ 31 h 64"/>
                <a:gd name="T36" fmla="*/ 60 w 64"/>
                <a:gd name="T37" fmla="*/ 35 h 64"/>
                <a:gd name="T38" fmla="*/ 53 w 64"/>
                <a:gd name="T39" fmla="*/ 41 h 64"/>
                <a:gd name="T40" fmla="*/ 49 w 64"/>
                <a:gd name="T41" fmla="*/ 3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64">
                  <a:moveTo>
                    <a:pt x="55" y="26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31" y="51"/>
                    <a:pt x="23" y="51"/>
                    <a:pt x="18" y="46"/>
                  </a:cubicBezTo>
                  <a:cubicBezTo>
                    <a:pt x="13" y="41"/>
                    <a:pt x="13" y="33"/>
                    <a:pt x="18" y="28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0" y="29"/>
                    <a:pt x="0" y="45"/>
                    <a:pt x="10" y="54"/>
                  </a:cubicBezTo>
                  <a:cubicBezTo>
                    <a:pt x="19" y="64"/>
                    <a:pt x="35" y="64"/>
                    <a:pt x="44" y="54"/>
                  </a:cubicBezTo>
                  <a:cubicBezTo>
                    <a:pt x="64" y="35"/>
                    <a:pt x="64" y="35"/>
                    <a:pt x="64" y="35"/>
                  </a:cubicBezTo>
                  <a:lnTo>
                    <a:pt x="55" y="26"/>
                  </a:lnTo>
                  <a:close/>
                  <a:moveTo>
                    <a:pt x="29" y="4"/>
                  </a:moveTo>
                  <a:cubicBezTo>
                    <a:pt x="33" y="9"/>
                    <a:pt x="33" y="9"/>
                    <a:pt x="33" y="9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3" y="11"/>
                    <a:pt x="23" y="11"/>
                    <a:pt x="23" y="11"/>
                  </a:cubicBezTo>
                  <a:lnTo>
                    <a:pt x="29" y="4"/>
                  </a:lnTo>
                  <a:close/>
                  <a:moveTo>
                    <a:pt x="49" y="37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3" y="41"/>
                    <a:pt x="53" y="41"/>
                    <a:pt x="53" y="41"/>
                  </a:cubicBezTo>
                  <a:lnTo>
                    <a:pt x="49" y="37"/>
                  </a:ln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2" name="出自【趣你的PPT】(微信:qunideppt)：最优质的PPT资源库"/>
            <p:cNvSpPr/>
            <p:nvPr/>
          </p:nvSpPr>
          <p:spPr bwMode="auto">
            <a:xfrm>
              <a:off x="2934558" y="1391196"/>
              <a:ext cx="250459" cy="266334"/>
            </a:xfrm>
            <a:custGeom>
              <a:avLst/>
              <a:gdLst>
                <a:gd name="T0" fmla="*/ 32 w 60"/>
                <a:gd name="T1" fmla="*/ 4 h 64"/>
                <a:gd name="T2" fmla="*/ 32 w 60"/>
                <a:gd name="T3" fmla="*/ 2 h 64"/>
                <a:gd name="T4" fmla="*/ 30 w 60"/>
                <a:gd name="T5" fmla="*/ 0 h 64"/>
                <a:gd name="T6" fmla="*/ 28 w 60"/>
                <a:gd name="T7" fmla="*/ 2 h 64"/>
                <a:gd name="T8" fmla="*/ 28 w 60"/>
                <a:gd name="T9" fmla="*/ 4 h 64"/>
                <a:gd name="T10" fmla="*/ 0 w 60"/>
                <a:gd name="T11" fmla="*/ 34 h 64"/>
                <a:gd name="T12" fmla="*/ 0 w 60"/>
                <a:gd name="T13" fmla="*/ 36 h 64"/>
                <a:gd name="T14" fmla="*/ 0 w 60"/>
                <a:gd name="T15" fmla="*/ 36 h 64"/>
                <a:gd name="T16" fmla="*/ 10 w 60"/>
                <a:gd name="T17" fmla="*/ 28 h 64"/>
                <a:gd name="T18" fmla="*/ 20 w 60"/>
                <a:gd name="T19" fmla="*/ 36 h 64"/>
                <a:gd name="T20" fmla="*/ 20 w 60"/>
                <a:gd name="T21" fmla="*/ 36 h 64"/>
                <a:gd name="T22" fmla="*/ 28 w 60"/>
                <a:gd name="T23" fmla="*/ 28 h 64"/>
                <a:gd name="T24" fmla="*/ 28 w 60"/>
                <a:gd name="T25" fmla="*/ 50 h 64"/>
                <a:gd name="T26" fmla="*/ 22 w 60"/>
                <a:gd name="T27" fmla="*/ 60 h 64"/>
                <a:gd name="T28" fmla="*/ 16 w 60"/>
                <a:gd name="T29" fmla="*/ 54 h 64"/>
                <a:gd name="T30" fmla="*/ 14 w 60"/>
                <a:gd name="T31" fmla="*/ 52 h 64"/>
                <a:gd name="T32" fmla="*/ 12 w 60"/>
                <a:gd name="T33" fmla="*/ 54 h 64"/>
                <a:gd name="T34" fmla="*/ 22 w 60"/>
                <a:gd name="T35" fmla="*/ 64 h 64"/>
                <a:gd name="T36" fmla="*/ 32 w 60"/>
                <a:gd name="T37" fmla="*/ 50 h 64"/>
                <a:gd name="T38" fmla="*/ 32 w 60"/>
                <a:gd name="T39" fmla="*/ 28 h 64"/>
                <a:gd name="T40" fmla="*/ 40 w 60"/>
                <a:gd name="T41" fmla="*/ 36 h 64"/>
                <a:gd name="T42" fmla="*/ 40 w 60"/>
                <a:gd name="T43" fmla="*/ 36 h 64"/>
                <a:gd name="T44" fmla="*/ 50 w 60"/>
                <a:gd name="T45" fmla="*/ 28 h 64"/>
                <a:gd name="T46" fmla="*/ 60 w 60"/>
                <a:gd name="T47" fmla="*/ 36 h 64"/>
                <a:gd name="T48" fmla="*/ 60 w 60"/>
                <a:gd name="T49" fmla="*/ 36 h 64"/>
                <a:gd name="T50" fmla="*/ 60 w 60"/>
                <a:gd name="T51" fmla="*/ 34 h 64"/>
                <a:gd name="T52" fmla="*/ 32 w 60"/>
                <a:gd name="T53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64">
                  <a:moveTo>
                    <a:pt x="32" y="4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2" y="5"/>
                    <a:pt x="0" y="18"/>
                    <a:pt x="0" y="34"/>
                  </a:cubicBezTo>
                  <a:cubicBezTo>
                    <a:pt x="0" y="35"/>
                    <a:pt x="0" y="35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1"/>
                    <a:pt x="5" y="28"/>
                    <a:pt x="10" y="28"/>
                  </a:cubicBezTo>
                  <a:cubicBezTo>
                    <a:pt x="15" y="28"/>
                    <a:pt x="19" y="31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2"/>
                    <a:pt x="24" y="29"/>
                    <a:pt x="28" y="28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60"/>
                    <a:pt x="26" y="60"/>
                    <a:pt x="22" y="60"/>
                  </a:cubicBezTo>
                  <a:cubicBezTo>
                    <a:pt x="16" y="60"/>
                    <a:pt x="16" y="58"/>
                    <a:pt x="16" y="54"/>
                  </a:cubicBezTo>
                  <a:cubicBezTo>
                    <a:pt x="16" y="53"/>
                    <a:pt x="15" y="52"/>
                    <a:pt x="14" y="52"/>
                  </a:cubicBezTo>
                  <a:cubicBezTo>
                    <a:pt x="13" y="52"/>
                    <a:pt x="12" y="53"/>
                    <a:pt x="12" y="54"/>
                  </a:cubicBezTo>
                  <a:cubicBezTo>
                    <a:pt x="12" y="58"/>
                    <a:pt x="12" y="64"/>
                    <a:pt x="22" y="64"/>
                  </a:cubicBezTo>
                  <a:cubicBezTo>
                    <a:pt x="27" y="64"/>
                    <a:pt x="32" y="63"/>
                    <a:pt x="32" y="50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6" y="29"/>
                    <a:pt x="39" y="32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1"/>
                    <a:pt x="45" y="28"/>
                    <a:pt x="50" y="28"/>
                  </a:cubicBezTo>
                  <a:cubicBezTo>
                    <a:pt x="55" y="28"/>
                    <a:pt x="59" y="31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5"/>
                    <a:pt x="60" y="35"/>
                    <a:pt x="60" y="34"/>
                  </a:cubicBezTo>
                  <a:cubicBezTo>
                    <a:pt x="60" y="18"/>
                    <a:pt x="48" y="5"/>
                    <a:pt x="32" y="4"/>
                  </a:cubicBez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3" name="出自【趣你的PPT】(微信:qunideppt)：最优质的PPT资源库"/>
            <p:cNvSpPr/>
            <p:nvPr/>
          </p:nvSpPr>
          <p:spPr bwMode="auto">
            <a:xfrm>
              <a:off x="3112192" y="1668348"/>
              <a:ext cx="24175" cy="132323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6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147818" y="1632722"/>
              <a:ext cx="120873" cy="167949"/>
            </a:xfrm>
            <a:custGeom>
              <a:avLst/>
              <a:gdLst>
                <a:gd name="T0" fmla="*/ 32 w 40"/>
                <a:gd name="T1" fmla="*/ 4 h 56"/>
                <a:gd name="T2" fmla="*/ 28 w 40"/>
                <a:gd name="T3" fmla="*/ 0 h 56"/>
                <a:gd name="T4" fmla="*/ 12 w 40"/>
                <a:gd name="T5" fmla="*/ 0 h 56"/>
                <a:gd name="T6" fmla="*/ 8 w 40"/>
                <a:gd name="T7" fmla="*/ 4 h 56"/>
                <a:gd name="T8" fmla="*/ 8 w 40"/>
                <a:gd name="T9" fmla="*/ 12 h 56"/>
                <a:gd name="T10" fmla="*/ 0 w 40"/>
                <a:gd name="T11" fmla="*/ 12 h 56"/>
                <a:gd name="T12" fmla="*/ 0 w 40"/>
                <a:gd name="T13" fmla="*/ 56 h 56"/>
                <a:gd name="T14" fmla="*/ 40 w 40"/>
                <a:gd name="T15" fmla="*/ 56 h 56"/>
                <a:gd name="T16" fmla="*/ 40 w 40"/>
                <a:gd name="T17" fmla="*/ 12 h 56"/>
                <a:gd name="T18" fmla="*/ 32 w 40"/>
                <a:gd name="T19" fmla="*/ 12 h 56"/>
                <a:gd name="T20" fmla="*/ 32 w 40"/>
                <a:gd name="T21" fmla="*/ 4 h 56"/>
                <a:gd name="T22" fmla="*/ 28 w 40"/>
                <a:gd name="T23" fmla="*/ 12 h 56"/>
                <a:gd name="T24" fmla="*/ 12 w 40"/>
                <a:gd name="T25" fmla="*/ 12 h 56"/>
                <a:gd name="T26" fmla="*/ 12 w 40"/>
                <a:gd name="T27" fmla="*/ 4 h 56"/>
                <a:gd name="T28" fmla="*/ 28 w 40"/>
                <a:gd name="T29" fmla="*/ 4 h 56"/>
                <a:gd name="T30" fmla="*/ 28 w 40"/>
                <a:gd name="T31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6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8" y="2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2" y="12"/>
                    <a:pt x="32" y="12"/>
                    <a:pt x="32" y="12"/>
                  </a:cubicBezTo>
                  <a:lnTo>
                    <a:pt x="32" y="4"/>
                  </a:lnTo>
                  <a:close/>
                  <a:moveTo>
                    <a:pt x="28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12"/>
                  </a:ln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5" name="出自【趣你的PPT】(微信:qunideppt)：最优质的PPT资源库"/>
            <p:cNvSpPr/>
            <p:nvPr/>
          </p:nvSpPr>
          <p:spPr bwMode="auto">
            <a:xfrm>
              <a:off x="3281413" y="1668348"/>
              <a:ext cx="22902" cy="132323"/>
            </a:xfrm>
            <a:custGeom>
              <a:avLst/>
              <a:gdLst>
                <a:gd name="T0" fmla="*/ 0 w 8"/>
                <a:gd name="T1" fmla="*/ 0 h 44"/>
                <a:gd name="T2" fmla="*/ 0 w 8"/>
                <a:gd name="T3" fmla="*/ 44 h 44"/>
                <a:gd name="T4" fmla="*/ 8 w 8"/>
                <a:gd name="T5" fmla="*/ 36 h 44"/>
                <a:gd name="T6" fmla="*/ 8 w 8"/>
                <a:gd name="T7" fmla="*/ 8 h 44"/>
                <a:gd name="T8" fmla="*/ 0 w 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8" y="40"/>
                    <a:pt x="8" y="3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6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3346003" y="1656722"/>
              <a:ext cx="82727" cy="82727"/>
            </a:xfrm>
            <a:prstGeom prst="rect">
              <a:avLst/>
            </a:pr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7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3443242" y="1656722"/>
              <a:ext cx="81275" cy="82727"/>
            </a:xfrm>
            <a:prstGeom prst="rect">
              <a:avLst/>
            </a:pr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332940" y="1520296"/>
              <a:ext cx="206090" cy="123364"/>
            </a:xfrm>
            <a:custGeom>
              <a:avLst/>
              <a:gdLst>
                <a:gd name="T0" fmla="*/ 36 w 60"/>
                <a:gd name="T1" fmla="*/ 20 h 36"/>
                <a:gd name="T2" fmla="*/ 36 w 60"/>
                <a:gd name="T3" fmla="*/ 20 h 36"/>
                <a:gd name="T4" fmla="*/ 52 w 60"/>
                <a:gd name="T5" fmla="*/ 10 h 36"/>
                <a:gd name="T6" fmla="*/ 42 w 60"/>
                <a:gd name="T7" fmla="*/ 0 h 36"/>
                <a:gd name="T8" fmla="*/ 32 w 60"/>
                <a:gd name="T9" fmla="*/ 16 h 36"/>
                <a:gd name="T10" fmla="*/ 32 w 60"/>
                <a:gd name="T11" fmla="*/ 16 h 36"/>
                <a:gd name="T12" fmla="*/ 28 w 60"/>
                <a:gd name="T13" fmla="*/ 16 h 36"/>
                <a:gd name="T14" fmla="*/ 28 w 60"/>
                <a:gd name="T15" fmla="*/ 16 h 36"/>
                <a:gd name="T16" fmla="*/ 18 w 60"/>
                <a:gd name="T17" fmla="*/ 0 h 36"/>
                <a:gd name="T18" fmla="*/ 8 w 60"/>
                <a:gd name="T19" fmla="*/ 10 h 36"/>
                <a:gd name="T20" fmla="*/ 24 w 60"/>
                <a:gd name="T21" fmla="*/ 20 h 36"/>
                <a:gd name="T22" fmla="*/ 24 w 60"/>
                <a:gd name="T23" fmla="*/ 20 h 36"/>
                <a:gd name="T24" fmla="*/ 0 w 60"/>
                <a:gd name="T25" fmla="*/ 20 h 36"/>
                <a:gd name="T26" fmla="*/ 0 w 60"/>
                <a:gd name="T27" fmla="*/ 36 h 36"/>
                <a:gd name="T28" fmla="*/ 28 w 60"/>
                <a:gd name="T29" fmla="*/ 36 h 36"/>
                <a:gd name="T30" fmla="*/ 28 w 60"/>
                <a:gd name="T31" fmla="*/ 20 h 36"/>
                <a:gd name="T32" fmla="*/ 32 w 60"/>
                <a:gd name="T33" fmla="*/ 20 h 36"/>
                <a:gd name="T34" fmla="*/ 32 w 60"/>
                <a:gd name="T35" fmla="*/ 36 h 36"/>
                <a:gd name="T36" fmla="*/ 60 w 60"/>
                <a:gd name="T37" fmla="*/ 36 h 36"/>
                <a:gd name="T38" fmla="*/ 60 w 60"/>
                <a:gd name="T39" fmla="*/ 20 h 36"/>
                <a:gd name="T40" fmla="*/ 36 w 60"/>
                <a:gd name="T41" fmla="*/ 20 h 36"/>
                <a:gd name="T42" fmla="*/ 12 w 60"/>
                <a:gd name="T43" fmla="*/ 10 h 36"/>
                <a:gd name="T44" fmla="*/ 18 w 60"/>
                <a:gd name="T45" fmla="*/ 4 h 36"/>
                <a:gd name="T46" fmla="*/ 24 w 60"/>
                <a:gd name="T47" fmla="*/ 16 h 36"/>
                <a:gd name="T48" fmla="*/ 12 w 60"/>
                <a:gd name="T49" fmla="*/ 10 h 36"/>
                <a:gd name="T50" fmla="*/ 42 w 60"/>
                <a:gd name="T51" fmla="*/ 4 h 36"/>
                <a:gd name="T52" fmla="*/ 48 w 60"/>
                <a:gd name="T53" fmla="*/ 10 h 36"/>
                <a:gd name="T54" fmla="*/ 36 w 60"/>
                <a:gd name="T55" fmla="*/ 16 h 36"/>
                <a:gd name="T56" fmla="*/ 42 w 60"/>
                <a:gd name="T57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36">
                  <a:moveTo>
                    <a:pt x="36" y="20"/>
                  </a:moveTo>
                  <a:cubicBezTo>
                    <a:pt x="36" y="20"/>
                    <a:pt x="36" y="20"/>
                    <a:pt x="36" y="20"/>
                  </a:cubicBezTo>
                  <a:cubicBezTo>
                    <a:pt x="42" y="19"/>
                    <a:pt x="52" y="17"/>
                    <a:pt x="52" y="10"/>
                  </a:cubicBezTo>
                  <a:cubicBezTo>
                    <a:pt x="52" y="5"/>
                    <a:pt x="47" y="0"/>
                    <a:pt x="42" y="0"/>
                  </a:cubicBezTo>
                  <a:cubicBezTo>
                    <a:pt x="37" y="0"/>
                    <a:pt x="33" y="4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4"/>
                    <a:pt x="23" y="0"/>
                    <a:pt x="18" y="0"/>
                  </a:cubicBezTo>
                  <a:cubicBezTo>
                    <a:pt x="13" y="0"/>
                    <a:pt x="8" y="5"/>
                    <a:pt x="8" y="10"/>
                  </a:cubicBezTo>
                  <a:cubicBezTo>
                    <a:pt x="8" y="17"/>
                    <a:pt x="18" y="19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20"/>
                    <a:pt x="60" y="20"/>
                    <a:pt x="60" y="20"/>
                  </a:cubicBezTo>
                  <a:lnTo>
                    <a:pt x="36" y="20"/>
                  </a:lnTo>
                  <a:close/>
                  <a:moveTo>
                    <a:pt x="12" y="10"/>
                  </a:moveTo>
                  <a:cubicBezTo>
                    <a:pt x="12" y="7"/>
                    <a:pt x="15" y="4"/>
                    <a:pt x="18" y="4"/>
                  </a:cubicBezTo>
                  <a:cubicBezTo>
                    <a:pt x="21" y="4"/>
                    <a:pt x="23" y="8"/>
                    <a:pt x="24" y="16"/>
                  </a:cubicBezTo>
                  <a:cubicBezTo>
                    <a:pt x="18" y="15"/>
                    <a:pt x="12" y="13"/>
                    <a:pt x="12" y="10"/>
                  </a:cubicBezTo>
                  <a:close/>
                  <a:moveTo>
                    <a:pt x="42" y="4"/>
                  </a:moveTo>
                  <a:cubicBezTo>
                    <a:pt x="45" y="4"/>
                    <a:pt x="48" y="7"/>
                    <a:pt x="48" y="10"/>
                  </a:cubicBezTo>
                  <a:cubicBezTo>
                    <a:pt x="48" y="13"/>
                    <a:pt x="42" y="15"/>
                    <a:pt x="36" y="16"/>
                  </a:cubicBezTo>
                  <a:cubicBezTo>
                    <a:pt x="37" y="8"/>
                    <a:pt x="39" y="4"/>
                    <a:pt x="42" y="4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9" name="出自【趣你的PPT】(微信:qunideppt)：最优质的PPT资源库"/>
            <p:cNvSpPr/>
            <p:nvPr/>
          </p:nvSpPr>
          <p:spPr bwMode="auto">
            <a:xfrm>
              <a:off x="3239631" y="1236728"/>
              <a:ext cx="232594" cy="221431"/>
            </a:xfrm>
            <a:custGeom>
              <a:avLst/>
              <a:gdLst>
                <a:gd name="T0" fmla="*/ 49 w 53"/>
                <a:gd name="T1" fmla="*/ 8 h 50"/>
                <a:gd name="T2" fmla="*/ 53 w 53"/>
                <a:gd name="T3" fmla="*/ 4 h 50"/>
                <a:gd name="T4" fmla="*/ 49 w 53"/>
                <a:gd name="T5" fmla="*/ 0 h 50"/>
                <a:gd name="T6" fmla="*/ 45 w 53"/>
                <a:gd name="T7" fmla="*/ 4 h 50"/>
                <a:gd name="T8" fmla="*/ 45 w 53"/>
                <a:gd name="T9" fmla="*/ 6 h 50"/>
                <a:gd name="T10" fmla="*/ 25 w 53"/>
                <a:gd name="T11" fmla="*/ 20 h 50"/>
                <a:gd name="T12" fmla="*/ 7 w 53"/>
                <a:gd name="T13" fmla="*/ 2 h 50"/>
                <a:gd name="T14" fmla="*/ 3 w 53"/>
                <a:gd name="T15" fmla="*/ 1 h 50"/>
                <a:gd name="T16" fmla="*/ 0 w 53"/>
                <a:gd name="T17" fmla="*/ 4 h 50"/>
                <a:gd name="T18" fmla="*/ 14 w 53"/>
                <a:gd name="T19" fmla="*/ 37 h 50"/>
                <a:gd name="T20" fmla="*/ 46 w 53"/>
                <a:gd name="T21" fmla="*/ 50 h 50"/>
                <a:gd name="T22" fmla="*/ 50 w 53"/>
                <a:gd name="T23" fmla="*/ 48 h 50"/>
                <a:gd name="T24" fmla="*/ 49 w 53"/>
                <a:gd name="T25" fmla="*/ 43 h 50"/>
                <a:gd name="T26" fmla="*/ 33 w 53"/>
                <a:gd name="T27" fmla="*/ 27 h 50"/>
                <a:gd name="T28" fmla="*/ 46 w 53"/>
                <a:gd name="T29" fmla="*/ 7 h 50"/>
                <a:gd name="T30" fmla="*/ 49 w 53"/>
                <a:gd name="T3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0">
                  <a:moveTo>
                    <a:pt x="49" y="8"/>
                  </a:moveTo>
                  <a:cubicBezTo>
                    <a:pt x="51" y="8"/>
                    <a:pt x="53" y="6"/>
                    <a:pt x="53" y="4"/>
                  </a:cubicBezTo>
                  <a:cubicBezTo>
                    <a:pt x="53" y="2"/>
                    <a:pt x="51" y="0"/>
                    <a:pt x="49" y="0"/>
                  </a:cubicBezTo>
                  <a:cubicBezTo>
                    <a:pt x="46" y="0"/>
                    <a:pt x="45" y="2"/>
                    <a:pt x="45" y="4"/>
                  </a:cubicBezTo>
                  <a:cubicBezTo>
                    <a:pt x="45" y="5"/>
                    <a:pt x="45" y="6"/>
                    <a:pt x="45" y="6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6"/>
                    <a:pt x="5" y="28"/>
                    <a:pt x="14" y="37"/>
                  </a:cubicBezTo>
                  <a:cubicBezTo>
                    <a:pt x="22" y="46"/>
                    <a:pt x="34" y="50"/>
                    <a:pt x="46" y="50"/>
                  </a:cubicBezTo>
                  <a:cubicBezTo>
                    <a:pt x="48" y="50"/>
                    <a:pt x="49" y="49"/>
                    <a:pt x="50" y="48"/>
                  </a:cubicBezTo>
                  <a:cubicBezTo>
                    <a:pt x="51" y="46"/>
                    <a:pt x="50" y="44"/>
                    <a:pt x="49" y="4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8"/>
                    <a:pt x="48" y="8"/>
                    <a:pt x="49" y="8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0" name="出自【趣你的PPT】(微信:qunideppt)：最优质的PPT资源库"/>
            <p:cNvSpPr/>
            <p:nvPr/>
          </p:nvSpPr>
          <p:spPr bwMode="auto">
            <a:xfrm>
              <a:off x="3230326" y="1417220"/>
              <a:ext cx="113507" cy="102342"/>
            </a:xfrm>
            <a:custGeom>
              <a:avLst/>
              <a:gdLst>
                <a:gd name="T0" fmla="*/ 23 w 26"/>
                <a:gd name="T1" fmla="*/ 9 h 23"/>
                <a:gd name="T2" fmla="*/ 22 w 26"/>
                <a:gd name="T3" fmla="*/ 8 h 23"/>
                <a:gd name="T4" fmla="*/ 12 w 26"/>
                <a:gd name="T5" fmla="*/ 0 h 23"/>
                <a:gd name="T6" fmla="*/ 11 w 26"/>
                <a:gd name="T7" fmla="*/ 0 h 23"/>
                <a:gd name="T8" fmla="*/ 11 w 26"/>
                <a:gd name="T9" fmla="*/ 0 h 23"/>
                <a:gd name="T10" fmla="*/ 0 w 26"/>
                <a:gd name="T11" fmla="*/ 20 h 23"/>
                <a:gd name="T12" fmla="*/ 0 w 26"/>
                <a:gd name="T13" fmla="*/ 22 h 23"/>
                <a:gd name="T14" fmla="*/ 2 w 26"/>
                <a:gd name="T15" fmla="*/ 23 h 23"/>
                <a:gd name="T16" fmla="*/ 24 w 26"/>
                <a:gd name="T17" fmla="*/ 23 h 23"/>
                <a:gd name="T18" fmla="*/ 26 w 26"/>
                <a:gd name="T19" fmla="*/ 22 h 23"/>
                <a:gd name="T20" fmla="*/ 26 w 26"/>
                <a:gd name="T21" fmla="*/ 20 h 23"/>
                <a:gd name="T22" fmla="*/ 23 w 26"/>
                <a:gd name="T23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23" y="9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18" y="6"/>
                    <a:pt x="15" y="3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1"/>
                    <a:pt x="26" y="20"/>
                  </a:cubicBezTo>
                  <a:lnTo>
                    <a:pt x="23" y="9"/>
                  </a:ln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1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877646" y="1002103"/>
              <a:ext cx="300081" cy="343276"/>
            </a:xfrm>
            <a:custGeom>
              <a:avLst/>
              <a:gdLst>
                <a:gd name="T0" fmla="*/ 48 w 56"/>
                <a:gd name="T1" fmla="*/ 60 h 64"/>
                <a:gd name="T2" fmla="*/ 45 w 56"/>
                <a:gd name="T3" fmla="*/ 60 h 64"/>
                <a:gd name="T4" fmla="*/ 56 w 56"/>
                <a:gd name="T5" fmla="*/ 40 h 64"/>
                <a:gd name="T6" fmla="*/ 38 w 56"/>
                <a:gd name="T7" fmla="*/ 17 h 64"/>
                <a:gd name="T8" fmla="*/ 42 w 56"/>
                <a:gd name="T9" fmla="*/ 8 h 64"/>
                <a:gd name="T10" fmla="*/ 42 w 56"/>
                <a:gd name="T11" fmla="*/ 5 h 64"/>
                <a:gd name="T12" fmla="*/ 31 w 56"/>
                <a:gd name="T13" fmla="*/ 0 h 64"/>
                <a:gd name="T14" fmla="*/ 29 w 56"/>
                <a:gd name="T15" fmla="*/ 0 h 64"/>
                <a:gd name="T16" fmla="*/ 28 w 56"/>
                <a:gd name="T17" fmla="*/ 1 h 64"/>
                <a:gd name="T18" fmla="*/ 15 w 56"/>
                <a:gd name="T19" fmla="*/ 25 h 64"/>
                <a:gd name="T20" fmla="*/ 17 w 56"/>
                <a:gd name="T21" fmla="*/ 31 h 64"/>
                <a:gd name="T22" fmla="*/ 15 w 56"/>
                <a:gd name="T23" fmla="*/ 35 h 64"/>
                <a:gd name="T24" fmla="*/ 22 w 56"/>
                <a:gd name="T25" fmla="*/ 38 h 64"/>
                <a:gd name="T26" fmla="*/ 24 w 56"/>
                <a:gd name="T27" fmla="*/ 35 h 64"/>
                <a:gd name="T28" fmla="*/ 24 w 56"/>
                <a:gd name="T29" fmla="*/ 35 h 64"/>
                <a:gd name="T30" fmla="*/ 30 w 56"/>
                <a:gd name="T31" fmla="*/ 32 h 64"/>
                <a:gd name="T32" fmla="*/ 34 w 56"/>
                <a:gd name="T33" fmla="*/ 24 h 64"/>
                <a:gd name="T34" fmla="*/ 48 w 56"/>
                <a:gd name="T35" fmla="*/ 40 h 64"/>
                <a:gd name="T36" fmla="*/ 32 w 56"/>
                <a:gd name="T37" fmla="*/ 56 h 64"/>
                <a:gd name="T38" fmla="*/ 20 w 56"/>
                <a:gd name="T39" fmla="*/ 52 h 64"/>
                <a:gd name="T40" fmla="*/ 20 w 56"/>
                <a:gd name="T41" fmla="*/ 50 h 64"/>
                <a:gd name="T42" fmla="*/ 22 w 56"/>
                <a:gd name="T43" fmla="*/ 48 h 64"/>
                <a:gd name="T44" fmla="*/ 32 w 56"/>
                <a:gd name="T45" fmla="*/ 48 h 64"/>
                <a:gd name="T46" fmla="*/ 32 w 56"/>
                <a:gd name="T47" fmla="*/ 44 h 64"/>
                <a:gd name="T48" fmla="*/ 17 w 56"/>
                <a:gd name="T49" fmla="*/ 44 h 64"/>
                <a:gd name="T50" fmla="*/ 8 w 56"/>
                <a:gd name="T51" fmla="*/ 44 h 64"/>
                <a:gd name="T52" fmla="*/ 0 w 56"/>
                <a:gd name="T53" fmla="*/ 44 h 64"/>
                <a:gd name="T54" fmla="*/ 0 w 56"/>
                <a:gd name="T55" fmla="*/ 48 h 64"/>
                <a:gd name="T56" fmla="*/ 9 w 56"/>
                <a:gd name="T57" fmla="*/ 48 h 64"/>
                <a:gd name="T58" fmla="*/ 10 w 56"/>
                <a:gd name="T59" fmla="*/ 48 h 64"/>
                <a:gd name="T60" fmla="*/ 12 w 56"/>
                <a:gd name="T61" fmla="*/ 50 h 64"/>
                <a:gd name="T62" fmla="*/ 12 w 56"/>
                <a:gd name="T63" fmla="*/ 52 h 64"/>
                <a:gd name="T64" fmla="*/ 12 w 56"/>
                <a:gd name="T65" fmla="*/ 60 h 64"/>
                <a:gd name="T66" fmla="*/ 4 w 56"/>
                <a:gd name="T67" fmla="*/ 64 h 64"/>
                <a:gd name="T68" fmla="*/ 56 w 56"/>
                <a:gd name="T69" fmla="*/ 64 h 64"/>
                <a:gd name="T70" fmla="*/ 48 w 56"/>
                <a:gd name="T71" fmla="*/ 60 h 64"/>
                <a:gd name="T72" fmla="*/ 34 w 56"/>
                <a:gd name="T73" fmla="*/ 5 h 64"/>
                <a:gd name="T74" fmla="*/ 33 w 56"/>
                <a:gd name="T75" fmla="*/ 7 h 64"/>
                <a:gd name="T76" fmla="*/ 24 w 56"/>
                <a:gd name="T77" fmla="*/ 24 h 64"/>
                <a:gd name="T78" fmla="*/ 20 w 56"/>
                <a:gd name="T79" fmla="*/ 22 h 64"/>
                <a:gd name="T80" fmla="*/ 20 w 56"/>
                <a:gd name="T81" fmla="*/ 22 h 64"/>
                <a:gd name="T82" fmla="*/ 29 w 56"/>
                <a:gd name="T83" fmla="*/ 5 h 64"/>
                <a:gd name="T84" fmla="*/ 30 w 56"/>
                <a:gd name="T85" fmla="*/ 4 h 64"/>
                <a:gd name="T86" fmla="*/ 32 w 56"/>
                <a:gd name="T87" fmla="*/ 4 h 64"/>
                <a:gd name="T88" fmla="*/ 34 w 56"/>
                <a:gd name="T89" fmla="*/ 5 h 64"/>
                <a:gd name="T90" fmla="*/ 34 w 56"/>
                <a:gd name="T91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64">
                  <a:moveTo>
                    <a:pt x="48" y="60"/>
                  </a:moveTo>
                  <a:cubicBezTo>
                    <a:pt x="45" y="60"/>
                    <a:pt x="45" y="60"/>
                    <a:pt x="45" y="60"/>
                  </a:cubicBezTo>
                  <a:cubicBezTo>
                    <a:pt x="52" y="56"/>
                    <a:pt x="56" y="48"/>
                    <a:pt x="56" y="40"/>
                  </a:cubicBezTo>
                  <a:cubicBezTo>
                    <a:pt x="56" y="29"/>
                    <a:pt x="48" y="19"/>
                    <a:pt x="38" y="1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3" y="7"/>
                    <a:pt x="43" y="6"/>
                    <a:pt x="42" y="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8"/>
                    <a:pt x="15" y="30"/>
                    <a:pt x="17" y="31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6" y="35"/>
                    <a:pt x="29" y="35"/>
                    <a:pt x="30" y="32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42" y="25"/>
                    <a:pt x="48" y="32"/>
                    <a:pt x="48" y="40"/>
                  </a:cubicBezTo>
                  <a:cubicBezTo>
                    <a:pt x="48" y="49"/>
                    <a:pt x="41" y="56"/>
                    <a:pt x="32" y="56"/>
                  </a:cubicBezTo>
                  <a:cubicBezTo>
                    <a:pt x="28" y="56"/>
                    <a:pt x="23" y="54"/>
                    <a:pt x="20" y="52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49"/>
                    <a:pt x="21" y="48"/>
                    <a:pt x="2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48"/>
                    <a:pt x="12" y="49"/>
                    <a:pt x="12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4" y="60"/>
                    <a:pt x="4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6" y="60"/>
                    <a:pt x="52" y="60"/>
                    <a:pt x="48" y="60"/>
                  </a:cubicBezTo>
                  <a:close/>
                  <a:moveTo>
                    <a:pt x="34" y="5"/>
                  </a:moveTo>
                  <a:cubicBezTo>
                    <a:pt x="33" y="6"/>
                    <a:pt x="33" y="6"/>
                    <a:pt x="33" y="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30" y="4"/>
                    <a:pt x="30" y="4"/>
                  </a:cubicBezTo>
                  <a:cubicBezTo>
                    <a:pt x="31" y="4"/>
                    <a:pt x="31" y="4"/>
                    <a:pt x="32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2" name="出自【趣你的PPT】(微信:qunideppt)：最优质的PPT资源库"/>
            <p:cNvSpPr/>
            <p:nvPr/>
          </p:nvSpPr>
          <p:spPr bwMode="auto">
            <a:xfrm>
              <a:off x="3207560" y="1040803"/>
              <a:ext cx="158572" cy="143325"/>
            </a:xfrm>
            <a:custGeom>
              <a:avLst/>
              <a:gdLst>
                <a:gd name="T0" fmla="*/ 36 w 44"/>
                <a:gd name="T1" fmla="*/ 32 h 40"/>
                <a:gd name="T2" fmla="*/ 32 w 44"/>
                <a:gd name="T3" fmla="*/ 32 h 40"/>
                <a:gd name="T4" fmla="*/ 32 w 44"/>
                <a:gd name="T5" fmla="*/ 0 h 40"/>
                <a:gd name="T6" fmla="*/ 24 w 44"/>
                <a:gd name="T7" fmla="*/ 0 h 40"/>
                <a:gd name="T8" fmla="*/ 24 w 44"/>
                <a:gd name="T9" fmla="*/ 32 h 40"/>
                <a:gd name="T10" fmla="*/ 20 w 44"/>
                <a:gd name="T11" fmla="*/ 32 h 40"/>
                <a:gd name="T12" fmla="*/ 20 w 44"/>
                <a:gd name="T13" fmla="*/ 0 h 40"/>
                <a:gd name="T14" fmla="*/ 12 w 44"/>
                <a:gd name="T15" fmla="*/ 0 h 40"/>
                <a:gd name="T16" fmla="*/ 12 w 44"/>
                <a:gd name="T17" fmla="*/ 32 h 40"/>
                <a:gd name="T18" fmla="*/ 8 w 44"/>
                <a:gd name="T19" fmla="*/ 32 h 40"/>
                <a:gd name="T20" fmla="*/ 8 w 44"/>
                <a:gd name="T21" fmla="*/ 0 h 40"/>
                <a:gd name="T22" fmla="*/ 0 w 44"/>
                <a:gd name="T23" fmla="*/ 0 h 40"/>
                <a:gd name="T24" fmla="*/ 0 w 44"/>
                <a:gd name="T25" fmla="*/ 38 h 40"/>
                <a:gd name="T26" fmla="*/ 2 w 44"/>
                <a:gd name="T27" fmla="*/ 40 h 40"/>
                <a:gd name="T28" fmla="*/ 42 w 44"/>
                <a:gd name="T29" fmla="*/ 40 h 40"/>
                <a:gd name="T30" fmla="*/ 44 w 44"/>
                <a:gd name="T31" fmla="*/ 38 h 40"/>
                <a:gd name="T32" fmla="*/ 44 w 44"/>
                <a:gd name="T33" fmla="*/ 0 h 40"/>
                <a:gd name="T34" fmla="*/ 36 w 44"/>
                <a:gd name="T35" fmla="*/ 0 h 40"/>
                <a:gd name="T36" fmla="*/ 36 w 44"/>
                <a:gd name="T3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40">
                  <a:moveTo>
                    <a:pt x="36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4" y="39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36" y="32"/>
                  </a:ln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178589" y="953894"/>
              <a:ext cx="216512" cy="71663"/>
            </a:xfrm>
            <a:custGeom>
              <a:avLst/>
              <a:gdLst>
                <a:gd name="T0" fmla="*/ 56 w 60"/>
                <a:gd name="T1" fmla="*/ 8 h 20"/>
                <a:gd name="T2" fmla="*/ 40 w 60"/>
                <a:gd name="T3" fmla="*/ 8 h 20"/>
                <a:gd name="T4" fmla="*/ 40 w 60"/>
                <a:gd name="T5" fmla="*/ 2 h 20"/>
                <a:gd name="T6" fmla="*/ 38 w 60"/>
                <a:gd name="T7" fmla="*/ 0 h 20"/>
                <a:gd name="T8" fmla="*/ 22 w 60"/>
                <a:gd name="T9" fmla="*/ 0 h 20"/>
                <a:gd name="T10" fmla="*/ 20 w 60"/>
                <a:gd name="T11" fmla="*/ 2 h 20"/>
                <a:gd name="T12" fmla="*/ 20 w 60"/>
                <a:gd name="T13" fmla="*/ 8 h 20"/>
                <a:gd name="T14" fmla="*/ 4 w 60"/>
                <a:gd name="T15" fmla="*/ 8 h 20"/>
                <a:gd name="T16" fmla="*/ 0 w 60"/>
                <a:gd name="T17" fmla="*/ 12 h 20"/>
                <a:gd name="T18" fmla="*/ 0 w 60"/>
                <a:gd name="T19" fmla="*/ 16 h 20"/>
                <a:gd name="T20" fmla="*/ 4 w 60"/>
                <a:gd name="T21" fmla="*/ 20 h 20"/>
                <a:gd name="T22" fmla="*/ 56 w 60"/>
                <a:gd name="T23" fmla="*/ 20 h 20"/>
                <a:gd name="T24" fmla="*/ 60 w 60"/>
                <a:gd name="T25" fmla="*/ 16 h 20"/>
                <a:gd name="T26" fmla="*/ 60 w 60"/>
                <a:gd name="T27" fmla="*/ 12 h 20"/>
                <a:gd name="T28" fmla="*/ 56 w 60"/>
                <a:gd name="T29" fmla="*/ 8 h 20"/>
                <a:gd name="T30" fmla="*/ 24 w 60"/>
                <a:gd name="T31" fmla="*/ 8 h 20"/>
                <a:gd name="T32" fmla="*/ 24 w 60"/>
                <a:gd name="T33" fmla="*/ 4 h 20"/>
                <a:gd name="T34" fmla="*/ 36 w 60"/>
                <a:gd name="T35" fmla="*/ 4 h 20"/>
                <a:gd name="T36" fmla="*/ 36 w 60"/>
                <a:gd name="T37" fmla="*/ 8 h 20"/>
                <a:gd name="T38" fmla="*/ 24 w 60"/>
                <a:gd name="T3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20">
                  <a:moveTo>
                    <a:pt x="56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1"/>
                    <a:pt x="20" y="2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10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2" y="20"/>
                    <a:pt x="4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20"/>
                    <a:pt x="60" y="18"/>
                    <a:pt x="60" y="16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58" y="8"/>
                    <a:pt x="56" y="8"/>
                  </a:cubicBezTo>
                  <a:close/>
                  <a:moveTo>
                    <a:pt x="24" y="8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8"/>
                    <a:pt x="36" y="8"/>
                    <a:pt x="36" y="8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4" name="出自【趣你的PPT】(微信:qunideppt)：最优质的PPT资源库"/>
            <p:cNvSpPr/>
            <p:nvPr/>
          </p:nvSpPr>
          <p:spPr bwMode="auto">
            <a:xfrm>
              <a:off x="2960428" y="667825"/>
              <a:ext cx="271881" cy="263981"/>
            </a:xfrm>
            <a:custGeom>
              <a:avLst/>
              <a:gdLst>
                <a:gd name="T0" fmla="*/ 94 w 97"/>
                <a:gd name="T1" fmla="*/ 16 h 94"/>
                <a:gd name="T2" fmla="*/ 81 w 97"/>
                <a:gd name="T3" fmla="*/ 27 h 94"/>
                <a:gd name="T4" fmla="*/ 73 w 97"/>
                <a:gd name="T5" fmla="*/ 12 h 94"/>
                <a:gd name="T6" fmla="*/ 82 w 97"/>
                <a:gd name="T7" fmla="*/ 2 h 94"/>
                <a:gd name="T8" fmla="*/ 77 w 97"/>
                <a:gd name="T9" fmla="*/ 2 h 94"/>
                <a:gd name="T10" fmla="*/ 64 w 97"/>
                <a:gd name="T11" fmla="*/ 5 h 94"/>
                <a:gd name="T12" fmla="*/ 61 w 97"/>
                <a:gd name="T13" fmla="*/ 14 h 94"/>
                <a:gd name="T14" fmla="*/ 63 w 97"/>
                <a:gd name="T15" fmla="*/ 27 h 94"/>
                <a:gd name="T16" fmla="*/ 52 w 97"/>
                <a:gd name="T17" fmla="*/ 42 h 94"/>
                <a:gd name="T18" fmla="*/ 43 w 97"/>
                <a:gd name="T19" fmla="*/ 39 h 94"/>
                <a:gd name="T20" fmla="*/ 35 w 97"/>
                <a:gd name="T21" fmla="*/ 33 h 94"/>
                <a:gd name="T22" fmla="*/ 34 w 97"/>
                <a:gd name="T23" fmla="*/ 31 h 94"/>
                <a:gd name="T24" fmla="*/ 33 w 97"/>
                <a:gd name="T25" fmla="*/ 27 h 94"/>
                <a:gd name="T26" fmla="*/ 31 w 97"/>
                <a:gd name="T27" fmla="*/ 23 h 94"/>
                <a:gd name="T28" fmla="*/ 47 w 97"/>
                <a:gd name="T29" fmla="*/ 17 h 94"/>
                <a:gd name="T30" fmla="*/ 45 w 97"/>
                <a:gd name="T31" fmla="*/ 12 h 94"/>
                <a:gd name="T32" fmla="*/ 44 w 97"/>
                <a:gd name="T33" fmla="*/ 10 h 94"/>
                <a:gd name="T34" fmla="*/ 11 w 97"/>
                <a:gd name="T35" fmla="*/ 23 h 94"/>
                <a:gd name="T36" fmla="*/ 11 w 97"/>
                <a:gd name="T37" fmla="*/ 24 h 94"/>
                <a:gd name="T38" fmla="*/ 9 w 97"/>
                <a:gd name="T39" fmla="*/ 33 h 94"/>
                <a:gd name="T40" fmla="*/ 0 w 97"/>
                <a:gd name="T41" fmla="*/ 38 h 94"/>
                <a:gd name="T42" fmla="*/ 17 w 97"/>
                <a:gd name="T43" fmla="*/ 41 h 94"/>
                <a:gd name="T44" fmla="*/ 16 w 97"/>
                <a:gd name="T45" fmla="*/ 36 h 94"/>
                <a:gd name="T46" fmla="*/ 24 w 97"/>
                <a:gd name="T47" fmla="*/ 37 h 94"/>
                <a:gd name="T48" fmla="*/ 27 w 97"/>
                <a:gd name="T49" fmla="*/ 39 h 94"/>
                <a:gd name="T50" fmla="*/ 29 w 97"/>
                <a:gd name="T51" fmla="*/ 39 h 94"/>
                <a:gd name="T52" fmla="*/ 36 w 97"/>
                <a:gd name="T53" fmla="*/ 49 h 94"/>
                <a:gd name="T54" fmla="*/ 15 w 97"/>
                <a:gd name="T55" fmla="*/ 84 h 94"/>
                <a:gd name="T56" fmla="*/ 23 w 97"/>
                <a:gd name="T57" fmla="*/ 93 h 94"/>
                <a:gd name="T58" fmla="*/ 77 w 97"/>
                <a:gd name="T59" fmla="*/ 89 h 94"/>
                <a:gd name="T60" fmla="*/ 85 w 97"/>
                <a:gd name="T61" fmla="*/ 81 h 94"/>
                <a:gd name="T62" fmla="*/ 59 w 97"/>
                <a:gd name="T63" fmla="*/ 53 h 94"/>
                <a:gd name="T64" fmla="*/ 69 w 97"/>
                <a:gd name="T65" fmla="*/ 42 h 94"/>
                <a:gd name="T66" fmla="*/ 77 w 97"/>
                <a:gd name="T67" fmla="*/ 38 h 94"/>
                <a:gd name="T68" fmla="*/ 96 w 97"/>
                <a:gd name="T69" fmla="*/ 28 h 94"/>
                <a:gd name="T70" fmla="*/ 97 w 97"/>
                <a:gd name="T71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94">
                  <a:moveTo>
                    <a:pt x="96" y="16"/>
                  </a:moveTo>
                  <a:cubicBezTo>
                    <a:pt x="95" y="16"/>
                    <a:pt x="94" y="16"/>
                    <a:pt x="94" y="16"/>
                  </a:cubicBezTo>
                  <a:cubicBezTo>
                    <a:pt x="94" y="16"/>
                    <a:pt x="94" y="16"/>
                    <a:pt x="87" y="27"/>
                  </a:cubicBezTo>
                  <a:cubicBezTo>
                    <a:pt x="87" y="27"/>
                    <a:pt x="87" y="27"/>
                    <a:pt x="81" y="27"/>
                  </a:cubicBezTo>
                  <a:cubicBezTo>
                    <a:pt x="81" y="27"/>
                    <a:pt x="81" y="27"/>
                    <a:pt x="73" y="19"/>
                  </a:cubicBezTo>
                  <a:cubicBezTo>
                    <a:pt x="73" y="19"/>
                    <a:pt x="73" y="19"/>
                    <a:pt x="73" y="12"/>
                  </a:cubicBezTo>
                  <a:cubicBezTo>
                    <a:pt x="73" y="12"/>
                    <a:pt x="73" y="12"/>
                    <a:pt x="83" y="4"/>
                  </a:cubicBezTo>
                  <a:cubicBezTo>
                    <a:pt x="83" y="3"/>
                    <a:pt x="83" y="2"/>
                    <a:pt x="82" y="2"/>
                  </a:cubicBezTo>
                  <a:cubicBezTo>
                    <a:pt x="82" y="2"/>
                    <a:pt x="82" y="2"/>
                    <a:pt x="81" y="2"/>
                  </a:cubicBezTo>
                  <a:cubicBezTo>
                    <a:pt x="81" y="2"/>
                    <a:pt x="79" y="2"/>
                    <a:pt x="77" y="2"/>
                  </a:cubicBezTo>
                  <a:cubicBezTo>
                    <a:pt x="77" y="1"/>
                    <a:pt x="76" y="1"/>
                    <a:pt x="75" y="1"/>
                  </a:cubicBezTo>
                  <a:cubicBezTo>
                    <a:pt x="69" y="0"/>
                    <a:pt x="66" y="3"/>
                    <a:pt x="64" y="5"/>
                  </a:cubicBezTo>
                  <a:cubicBezTo>
                    <a:pt x="62" y="8"/>
                    <a:pt x="61" y="10"/>
                    <a:pt x="61" y="10"/>
                  </a:cubicBezTo>
                  <a:cubicBezTo>
                    <a:pt x="61" y="10"/>
                    <a:pt x="61" y="11"/>
                    <a:pt x="61" y="14"/>
                  </a:cubicBezTo>
                  <a:cubicBezTo>
                    <a:pt x="61" y="18"/>
                    <a:pt x="61" y="23"/>
                    <a:pt x="62" y="26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30"/>
                    <a:pt x="59" y="35"/>
                    <a:pt x="59" y="35"/>
                  </a:cubicBezTo>
                  <a:cubicBezTo>
                    <a:pt x="59" y="35"/>
                    <a:pt x="59" y="35"/>
                    <a:pt x="52" y="42"/>
                  </a:cubicBezTo>
                  <a:cubicBezTo>
                    <a:pt x="52" y="42"/>
                    <a:pt x="52" y="42"/>
                    <a:pt x="50" y="45"/>
                  </a:cubicBezTo>
                  <a:cubicBezTo>
                    <a:pt x="50" y="45"/>
                    <a:pt x="50" y="45"/>
                    <a:pt x="43" y="39"/>
                  </a:cubicBezTo>
                  <a:cubicBezTo>
                    <a:pt x="43" y="40"/>
                    <a:pt x="42" y="41"/>
                    <a:pt x="42" y="41"/>
                  </a:cubicBezTo>
                  <a:cubicBezTo>
                    <a:pt x="42" y="41"/>
                    <a:pt x="42" y="41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4" y="31"/>
                  </a:cubicBezTo>
                  <a:cubicBezTo>
                    <a:pt x="34" y="31"/>
                    <a:pt x="34" y="31"/>
                    <a:pt x="31" y="29"/>
                  </a:cubicBezTo>
                  <a:cubicBezTo>
                    <a:pt x="31" y="29"/>
                    <a:pt x="31" y="29"/>
                    <a:pt x="33" y="27"/>
                  </a:cubicBezTo>
                  <a:cubicBezTo>
                    <a:pt x="33" y="27"/>
                    <a:pt x="33" y="27"/>
                    <a:pt x="31" y="26"/>
                  </a:cubicBezTo>
                  <a:cubicBezTo>
                    <a:pt x="31" y="25"/>
                    <a:pt x="31" y="24"/>
                    <a:pt x="31" y="23"/>
                  </a:cubicBezTo>
                  <a:cubicBezTo>
                    <a:pt x="32" y="22"/>
                    <a:pt x="39" y="20"/>
                    <a:pt x="45" y="18"/>
                  </a:cubicBezTo>
                  <a:cubicBezTo>
                    <a:pt x="45" y="18"/>
                    <a:pt x="45" y="18"/>
                    <a:pt x="47" y="17"/>
                  </a:cubicBezTo>
                  <a:cubicBezTo>
                    <a:pt x="47" y="17"/>
                    <a:pt x="47" y="17"/>
                    <a:pt x="46" y="15"/>
                  </a:cubicBezTo>
                  <a:cubicBezTo>
                    <a:pt x="46" y="15"/>
                    <a:pt x="46" y="15"/>
                    <a:pt x="45" y="12"/>
                  </a:cubicBezTo>
                  <a:cubicBezTo>
                    <a:pt x="45" y="12"/>
                    <a:pt x="45" y="12"/>
                    <a:pt x="44" y="11"/>
                  </a:cubicBezTo>
                  <a:cubicBezTo>
                    <a:pt x="44" y="11"/>
                    <a:pt x="44" y="11"/>
                    <a:pt x="44" y="10"/>
                  </a:cubicBezTo>
                  <a:cubicBezTo>
                    <a:pt x="43" y="10"/>
                    <a:pt x="38" y="10"/>
                    <a:pt x="32" y="11"/>
                  </a:cubicBezTo>
                  <a:cubicBezTo>
                    <a:pt x="23" y="13"/>
                    <a:pt x="17" y="17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4"/>
                  </a:cubicBezTo>
                  <a:cubicBezTo>
                    <a:pt x="11" y="27"/>
                    <a:pt x="11" y="29"/>
                    <a:pt x="11" y="30"/>
                  </a:cubicBezTo>
                  <a:cubicBezTo>
                    <a:pt x="11" y="31"/>
                    <a:pt x="11" y="33"/>
                    <a:pt x="9" y="33"/>
                  </a:cubicBezTo>
                  <a:cubicBezTo>
                    <a:pt x="9" y="33"/>
                    <a:pt x="9" y="33"/>
                    <a:pt x="6" y="31"/>
                  </a:cubicBezTo>
                  <a:cubicBezTo>
                    <a:pt x="6" y="31"/>
                    <a:pt x="6" y="31"/>
                    <a:pt x="0" y="38"/>
                  </a:cubicBezTo>
                  <a:cubicBezTo>
                    <a:pt x="0" y="38"/>
                    <a:pt x="0" y="38"/>
                    <a:pt x="10" y="48"/>
                  </a:cubicBezTo>
                  <a:cubicBezTo>
                    <a:pt x="10" y="48"/>
                    <a:pt x="10" y="48"/>
                    <a:pt x="17" y="41"/>
                  </a:cubicBezTo>
                  <a:cubicBezTo>
                    <a:pt x="17" y="41"/>
                    <a:pt x="17" y="41"/>
                    <a:pt x="13" y="37"/>
                  </a:cubicBezTo>
                  <a:cubicBezTo>
                    <a:pt x="14" y="37"/>
                    <a:pt x="15" y="37"/>
                    <a:pt x="16" y="36"/>
                  </a:cubicBezTo>
                  <a:cubicBezTo>
                    <a:pt x="17" y="35"/>
                    <a:pt x="21" y="35"/>
                    <a:pt x="23" y="36"/>
                  </a:cubicBezTo>
                  <a:cubicBezTo>
                    <a:pt x="23" y="36"/>
                    <a:pt x="23" y="36"/>
                    <a:pt x="24" y="37"/>
                  </a:cubicBezTo>
                  <a:cubicBezTo>
                    <a:pt x="24" y="37"/>
                    <a:pt x="24" y="37"/>
                    <a:pt x="25" y="36"/>
                  </a:cubicBezTo>
                  <a:cubicBezTo>
                    <a:pt x="25" y="36"/>
                    <a:pt x="25" y="36"/>
                    <a:pt x="27" y="39"/>
                  </a:cubicBezTo>
                  <a:cubicBezTo>
                    <a:pt x="27" y="39"/>
                    <a:pt x="27" y="39"/>
                    <a:pt x="29" y="40"/>
                  </a:cubicBezTo>
                  <a:cubicBezTo>
                    <a:pt x="29" y="40"/>
                    <a:pt x="29" y="40"/>
                    <a:pt x="29" y="39"/>
                  </a:cubicBezTo>
                  <a:cubicBezTo>
                    <a:pt x="29" y="39"/>
                    <a:pt x="29" y="39"/>
                    <a:pt x="37" y="47"/>
                  </a:cubicBezTo>
                  <a:cubicBezTo>
                    <a:pt x="36" y="48"/>
                    <a:pt x="36" y="48"/>
                    <a:pt x="36" y="49"/>
                  </a:cubicBezTo>
                  <a:cubicBezTo>
                    <a:pt x="36" y="49"/>
                    <a:pt x="36" y="49"/>
                    <a:pt x="42" y="55"/>
                  </a:cubicBezTo>
                  <a:cubicBezTo>
                    <a:pt x="42" y="55"/>
                    <a:pt x="42" y="55"/>
                    <a:pt x="15" y="84"/>
                  </a:cubicBezTo>
                  <a:cubicBezTo>
                    <a:pt x="13" y="86"/>
                    <a:pt x="14" y="89"/>
                    <a:pt x="17" y="91"/>
                  </a:cubicBezTo>
                  <a:cubicBezTo>
                    <a:pt x="19" y="93"/>
                    <a:pt x="22" y="94"/>
                    <a:pt x="23" y="93"/>
                  </a:cubicBezTo>
                  <a:cubicBezTo>
                    <a:pt x="23" y="93"/>
                    <a:pt x="23" y="93"/>
                    <a:pt x="50" y="63"/>
                  </a:cubicBezTo>
                  <a:cubicBezTo>
                    <a:pt x="50" y="63"/>
                    <a:pt x="50" y="63"/>
                    <a:pt x="77" y="89"/>
                  </a:cubicBezTo>
                  <a:cubicBezTo>
                    <a:pt x="79" y="91"/>
                    <a:pt x="82" y="90"/>
                    <a:pt x="84" y="88"/>
                  </a:cubicBezTo>
                  <a:cubicBezTo>
                    <a:pt x="86" y="85"/>
                    <a:pt x="87" y="82"/>
                    <a:pt x="85" y="81"/>
                  </a:cubicBezTo>
                  <a:cubicBezTo>
                    <a:pt x="85" y="81"/>
                    <a:pt x="85" y="81"/>
                    <a:pt x="58" y="54"/>
                  </a:cubicBezTo>
                  <a:cubicBezTo>
                    <a:pt x="58" y="54"/>
                    <a:pt x="58" y="54"/>
                    <a:pt x="59" y="53"/>
                  </a:cubicBezTo>
                  <a:cubicBezTo>
                    <a:pt x="59" y="53"/>
                    <a:pt x="59" y="53"/>
                    <a:pt x="59" y="52"/>
                  </a:cubicBezTo>
                  <a:cubicBezTo>
                    <a:pt x="59" y="52"/>
                    <a:pt x="65" y="45"/>
                    <a:pt x="69" y="42"/>
                  </a:cubicBezTo>
                  <a:cubicBezTo>
                    <a:pt x="71" y="40"/>
                    <a:pt x="73" y="39"/>
                    <a:pt x="74" y="38"/>
                  </a:cubicBezTo>
                  <a:cubicBezTo>
                    <a:pt x="75" y="38"/>
                    <a:pt x="77" y="38"/>
                    <a:pt x="77" y="38"/>
                  </a:cubicBezTo>
                  <a:cubicBezTo>
                    <a:pt x="77" y="38"/>
                    <a:pt x="83" y="39"/>
                    <a:pt x="83" y="39"/>
                  </a:cubicBezTo>
                  <a:cubicBezTo>
                    <a:pt x="92" y="39"/>
                    <a:pt x="96" y="28"/>
                    <a:pt x="96" y="28"/>
                  </a:cubicBezTo>
                  <a:cubicBezTo>
                    <a:pt x="96" y="28"/>
                    <a:pt x="96" y="27"/>
                    <a:pt x="97" y="21"/>
                  </a:cubicBezTo>
                  <a:cubicBezTo>
                    <a:pt x="97" y="19"/>
                    <a:pt x="97" y="18"/>
                    <a:pt x="97" y="17"/>
                  </a:cubicBezTo>
                  <a:cubicBezTo>
                    <a:pt x="96" y="16"/>
                    <a:pt x="96" y="16"/>
                    <a:pt x="96" y="16"/>
                  </a:cubicBez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5" name="出自【趣你的PPT】(微信:qunideppt)：最优质的PPT资源库"/>
            <p:cNvSpPr>
              <a:spLocks noEditPoints="1"/>
            </p:cNvSpPr>
            <p:nvPr/>
          </p:nvSpPr>
          <p:spPr bwMode="auto">
            <a:xfrm rot="21545399">
              <a:off x="2773933" y="748089"/>
              <a:ext cx="152164" cy="370580"/>
            </a:xfrm>
            <a:custGeom>
              <a:avLst/>
              <a:gdLst>
                <a:gd name="T0" fmla="*/ 120 w 147"/>
                <a:gd name="T1" fmla="*/ 22 h 358"/>
                <a:gd name="T2" fmla="*/ 108 w 147"/>
                <a:gd name="T3" fmla="*/ 0 h 358"/>
                <a:gd name="T4" fmla="*/ 40 w 147"/>
                <a:gd name="T5" fmla="*/ 0 h 358"/>
                <a:gd name="T6" fmla="*/ 25 w 147"/>
                <a:gd name="T7" fmla="*/ 22 h 358"/>
                <a:gd name="T8" fmla="*/ 42 w 147"/>
                <a:gd name="T9" fmla="*/ 73 h 358"/>
                <a:gd name="T10" fmla="*/ 0 w 147"/>
                <a:gd name="T11" fmla="*/ 278 h 358"/>
                <a:gd name="T12" fmla="*/ 72 w 147"/>
                <a:gd name="T13" fmla="*/ 358 h 358"/>
                <a:gd name="T14" fmla="*/ 147 w 147"/>
                <a:gd name="T15" fmla="*/ 278 h 358"/>
                <a:gd name="T16" fmla="*/ 104 w 147"/>
                <a:gd name="T17" fmla="*/ 73 h 358"/>
                <a:gd name="T18" fmla="*/ 120 w 147"/>
                <a:gd name="T19" fmla="*/ 22 h 358"/>
                <a:gd name="T20" fmla="*/ 49 w 147"/>
                <a:gd name="T21" fmla="*/ 17 h 358"/>
                <a:gd name="T22" fmla="*/ 96 w 147"/>
                <a:gd name="T23" fmla="*/ 17 h 358"/>
                <a:gd name="T24" fmla="*/ 101 w 147"/>
                <a:gd name="T25" fmla="*/ 24 h 358"/>
                <a:gd name="T26" fmla="*/ 87 w 147"/>
                <a:gd name="T27" fmla="*/ 62 h 358"/>
                <a:gd name="T28" fmla="*/ 57 w 147"/>
                <a:gd name="T29" fmla="*/ 62 h 358"/>
                <a:gd name="T30" fmla="*/ 45 w 147"/>
                <a:gd name="T31" fmla="*/ 24 h 358"/>
                <a:gd name="T32" fmla="*/ 49 w 147"/>
                <a:gd name="T33" fmla="*/ 17 h 358"/>
                <a:gd name="T34" fmla="*/ 32 w 147"/>
                <a:gd name="T35" fmla="*/ 211 h 358"/>
                <a:gd name="T36" fmla="*/ 109 w 147"/>
                <a:gd name="T37" fmla="*/ 292 h 358"/>
                <a:gd name="T38" fmla="*/ 94 w 147"/>
                <a:gd name="T39" fmla="*/ 307 h 358"/>
                <a:gd name="T40" fmla="*/ 27 w 147"/>
                <a:gd name="T41" fmla="*/ 240 h 358"/>
                <a:gd name="T42" fmla="*/ 32 w 147"/>
                <a:gd name="T43" fmla="*/ 211 h 358"/>
                <a:gd name="T44" fmla="*/ 33 w 147"/>
                <a:gd name="T45" fmla="*/ 201 h 358"/>
                <a:gd name="T46" fmla="*/ 40 w 147"/>
                <a:gd name="T47" fmla="*/ 172 h 358"/>
                <a:gd name="T48" fmla="*/ 125 w 147"/>
                <a:gd name="T49" fmla="*/ 261 h 358"/>
                <a:gd name="T50" fmla="*/ 126 w 147"/>
                <a:gd name="T51" fmla="*/ 273 h 358"/>
                <a:gd name="T52" fmla="*/ 114 w 147"/>
                <a:gd name="T53" fmla="*/ 285 h 358"/>
                <a:gd name="T54" fmla="*/ 33 w 147"/>
                <a:gd name="T55" fmla="*/ 201 h 358"/>
                <a:gd name="T56" fmla="*/ 42 w 147"/>
                <a:gd name="T57" fmla="*/ 162 h 358"/>
                <a:gd name="T58" fmla="*/ 47 w 147"/>
                <a:gd name="T59" fmla="*/ 137 h 358"/>
                <a:gd name="T60" fmla="*/ 111 w 147"/>
                <a:gd name="T61" fmla="*/ 201 h 358"/>
                <a:gd name="T62" fmla="*/ 121 w 147"/>
                <a:gd name="T63" fmla="*/ 245 h 358"/>
                <a:gd name="T64" fmla="*/ 42 w 147"/>
                <a:gd name="T65" fmla="*/ 162 h 358"/>
                <a:gd name="T66" fmla="*/ 49 w 147"/>
                <a:gd name="T67" fmla="*/ 127 h 358"/>
                <a:gd name="T68" fmla="*/ 55 w 147"/>
                <a:gd name="T69" fmla="*/ 96 h 358"/>
                <a:gd name="T70" fmla="*/ 101 w 147"/>
                <a:gd name="T71" fmla="*/ 145 h 358"/>
                <a:gd name="T72" fmla="*/ 108 w 147"/>
                <a:gd name="T73" fmla="*/ 186 h 358"/>
                <a:gd name="T74" fmla="*/ 49 w 147"/>
                <a:gd name="T75" fmla="*/ 127 h 358"/>
                <a:gd name="T76" fmla="*/ 23 w 147"/>
                <a:gd name="T77" fmla="*/ 250 h 358"/>
                <a:gd name="T78" fmla="*/ 87 w 147"/>
                <a:gd name="T79" fmla="*/ 314 h 358"/>
                <a:gd name="T80" fmla="*/ 72 w 147"/>
                <a:gd name="T81" fmla="*/ 331 h 358"/>
                <a:gd name="T82" fmla="*/ 20 w 147"/>
                <a:gd name="T83" fmla="*/ 273 h 358"/>
                <a:gd name="T84" fmla="*/ 23 w 147"/>
                <a:gd name="T85" fmla="*/ 250 h 358"/>
                <a:gd name="T86" fmla="*/ 87 w 147"/>
                <a:gd name="T87" fmla="*/ 81 h 358"/>
                <a:gd name="T88" fmla="*/ 98 w 147"/>
                <a:gd name="T89" fmla="*/ 128 h 358"/>
                <a:gd name="T90" fmla="*/ 57 w 147"/>
                <a:gd name="T91" fmla="*/ 86 h 358"/>
                <a:gd name="T92" fmla="*/ 59 w 147"/>
                <a:gd name="T93" fmla="*/ 81 h 358"/>
                <a:gd name="T94" fmla="*/ 87 w 147"/>
                <a:gd name="T95" fmla="*/ 81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7" h="358">
                  <a:moveTo>
                    <a:pt x="120" y="22"/>
                  </a:moveTo>
                  <a:lnTo>
                    <a:pt x="108" y="0"/>
                  </a:lnTo>
                  <a:lnTo>
                    <a:pt x="40" y="0"/>
                  </a:lnTo>
                  <a:lnTo>
                    <a:pt x="25" y="22"/>
                  </a:lnTo>
                  <a:lnTo>
                    <a:pt x="42" y="73"/>
                  </a:lnTo>
                  <a:lnTo>
                    <a:pt x="0" y="278"/>
                  </a:lnTo>
                  <a:lnTo>
                    <a:pt x="72" y="358"/>
                  </a:lnTo>
                  <a:lnTo>
                    <a:pt x="147" y="278"/>
                  </a:lnTo>
                  <a:lnTo>
                    <a:pt x="104" y="73"/>
                  </a:lnTo>
                  <a:lnTo>
                    <a:pt x="120" y="22"/>
                  </a:lnTo>
                  <a:close/>
                  <a:moveTo>
                    <a:pt x="49" y="17"/>
                  </a:moveTo>
                  <a:lnTo>
                    <a:pt x="96" y="17"/>
                  </a:lnTo>
                  <a:lnTo>
                    <a:pt x="101" y="24"/>
                  </a:lnTo>
                  <a:lnTo>
                    <a:pt x="87" y="62"/>
                  </a:lnTo>
                  <a:lnTo>
                    <a:pt x="57" y="62"/>
                  </a:lnTo>
                  <a:lnTo>
                    <a:pt x="45" y="24"/>
                  </a:lnTo>
                  <a:lnTo>
                    <a:pt x="49" y="17"/>
                  </a:lnTo>
                  <a:close/>
                  <a:moveTo>
                    <a:pt x="32" y="211"/>
                  </a:moveTo>
                  <a:lnTo>
                    <a:pt x="109" y="292"/>
                  </a:lnTo>
                  <a:lnTo>
                    <a:pt x="94" y="307"/>
                  </a:lnTo>
                  <a:lnTo>
                    <a:pt x="27" y="240"/>
                  </a:lnTo>
                  <a:lnTo>
                    <a:pt x="32" y="211"/>
                  </a:lnTo>
                  <a:close/>
                  <a:moveTo>
                    <a:pt x="33" y="201"/>
                  </a:moveTo>
                  <a:lnTo>
                    <a:pt x="40" y="172"/>
                  </a:lnTo>
                  <a:lnTo>
                    <a:pt x="125" y="261"/>
                  </a:lnTo>
                  <a:lnTo>
                    <a:pt x="126" y="273"/>
                  </a:lnTo>
                  <a:lnTo>
                    <a:pt x="114" y="285"/>
                  </a:lnTo>
                  <a:lnTo>
                    <a:pt x="33" y="201"/>
                  </a:lnTo>
                  <a:close/>
                  <a:moveTo>
                    <a:pt x="42" y="162"/>
                  </a:moveTo>
                  <a:lnTo>
                    <a:pt x="47" y="137"/>
                  </a:lnTo>
                  <a:lnTo>
                    <a:pt x="111" y="201"/>
                  </a:lnTo>
                  <a:lnTo>
                    <a:pt x="121" y="245"/>
                  </a:lnTo>
                  <a:lnTo>
                    <a:pt x="42" y="162"/>
                  </a:lnTo>
                  <a:close/>
                  <a:moveTo>
                    <a:pt x="49" y="127"/>
                  </a:moveTo>
                  <a:lnTo>
                    <a:pt x="55" y="96"/>
                  </a:lnTo>
                  <a:lnTo>
                    <a:pt x="101" y="145"/>
                  </a:lnTo>
                  <a:lnTo>
                    <a:pt x="108" y="186"/>
                  </a:lnTo>
                  <a:lnTo>
                    <a:pt x="49" y="127"/>
                  </a:lnTo>
                  <a:close/>
                  <a:moveTo>
                    <a:pt x="23" y="250"/>
                  </a:moveTo>
                  <a:lnTo>
                    <a:pt x="87" y="314"/>
                  </a:lnTo>
                  <a:lnTo>
                    <a:pt x="72" y="331"/>
                  </a:lnTo>
                  <a:lnTo>
                    <a:pt x="20" y="273"/>
                  </a:lnTo>
                  <a:lnTo>
                    <a:pt x="23" y="250"/>
                  </a:lnTo>
                  <a:close/>
                  <a:moveTo>
                    <a:pt x="87" y="81"/>
                  </a:moveTo>
                  <a:lnTo>
                    <a:pt x="98" y="128"/>
                  </a:lnTo>
                  <a:lnTo>
                    <a:pt x="57" y="86"/>
                  </a:lnTo>
                  <a:lnTo>
                    <a:pt x="59" y="81"/>
                  </a:lnTo>
                  <a:lnTo>
                    <a:pt x="87" y="81"/>
                  </a:ln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6" name="出自【趣你的PPT】(微信:qunideppt)：最优质的PPT资源库"/>
            <p:cNvSpPr>
              <a:spLocks noEditPoints="1"/>
            </p:cNvSpPr>
            <p:nvPr/>
          </p:nvSpPr>
          <p:spPr bwMode="auto">
            <a:xfrm rot="21545399">
              <a:off x="2769108" y="433902"/>
              <a:ext cx="279933" cy="261703"/>
            </a:xfrm>
            <a:custGeom>
              <a:avLst/>
              <a:gdLst>
                <a:gd name="T0" fmla="*/ 159 w 282"/>
                <a:gd name="T1" fmla="*/ 0 h 264"/>
                <a:gd name="T2" fmla="*/ 0 w 282"/>
                <a:gd name="T3" fmla="*/ 176 h 264"/>
                <a:gd name="T4" fmla="*/ 53 w 282"/>
                <a:gd name="T5" fmla="*/ 176 h 264"/>
                <a:gd name="T6" fmla="*/ 106 w 282"/>
                <a:gd name="T7" fmla="*/ 194 h 264"/>
                <a:gd name="T8" fmla="*/ 159 w 282"/>
                <a:gd name="T9" fmla="*/ 264 h 264"/>
                <a:gd name="T10" fmla="*/ 282 w 282"/>
                <a:gd name="T11" fmla="*/ 124 h 264"/>
                <a:gd name="T12" fmla="*/ 159 w 282"/>
                <a:gd name="T13" fmla="*/ 0 h 264"/>
                <a:gd name="T14" fmla="*/ 71 w 282"/>
                <a:gd name="T15" fmla="*/ 128 h 264"/>
                <a:gd name="T16" fmla="*/ 49 w 282"/>
                <a:gd name="T17" fmla="*/ 106 h 264"/>
                <a:gd name="T18" fmla="*/ 71 w 282"/>
                <a:gd name="T19" fmla="*/ 84 h 264"/>
                <a:gd name="T20" fmla="*/ 93 w 282"/>
                <a:gd name="T21" fmla="*/ 106 h 264"/>
                <a:gd name="T22" fmla="*/ 71 w 282"/>
                <a:gd name="T23" fmla="*/ 128 h 264"/>
                <a:gd name="T24" fmla="*/ 110 w 282"/>
                <a:gd name="T25" fmla="*/ 62 h 264"/>
                <a:gd name="T26" fmla="*/ 132 w 282"/>
                <a:gd name="T27" fmla="*/ 40 h 264"/>
                <a:gd name="T28" fmla="*/ 154 w 282"/>
                <a:gd name="T29" fmla="*/ 62 h 264"/>
                <a:gd name="T30" fmla="*/ 132 w 282"/>
                <a:gd name="T31" fmla="*/ 84 h 264"/>
                <a:gd name="T32" fmla="*/ 110 w 282"/>
                <a:gd name="T33" fmla="*/ 62 h 264"/>
                <a:gd name="T34" fmla="*/ 167 w 282"/>
                <a:gd name="T35" fmla="*/ 216 h 264"/>
                <a:gd name="T36" fmla="*/ 137 w 282"/>
                <a:gd name="T37" fmla="*/ 185 h 264"/>
                <a:gd name="T38" fmla="*/ 167 w 282"/>
                <a:gd name="T39" fmla="*/ 154 h 264"/>
                <a:gd name="T40" fmla="*/ 198 w 282"/>
                <a:gd name="T41" fmla="*/ 185 h 264"/>
                <a:gd name="T42" fmla="*/ 167 w 282"/>
                <a:gd name="T43" fmla="*/ 216 h 264"/>
                <a:gd name="T44" fmla="*/ 220 w 282"/>
                <a:gd name="T45" fmla="*/ 163 h 264"/>
                <a:gd name="T46" fmla="*/ 207 w 282"/>
                <a:gd name="T47" fmla="*/ 150 h 264"/>
                <a:gd name="T48" fmla="*/ 220 w 282"/>
                <a:gd name="T49" fmla="*/ 137 h 264"/>
                <a:gd name="T50" fmla="*/ 233 w 282"/>
                <a:gd name="T51" fmla="*/ 150 h 264"/>
                <a:gd name="T52" fmla="*/ 220 w 282"/>
                <a:gd name="T53" fmla="*/ 163 h 264"/>
                <a:gd name="T54" fmla="*/ 203 w 282"/>
                <a:gd name="T55" fmla="*/ 110 h 264"/>
                <a:gd name="T56" fmla="*/ 172 w 282"/>
                <a:gd name="T57" fmla="*/ 80 h 264"/>
                <a:gd name="T58" fmla="*/ 203 w 282"/>
                <a:gd name="T59" fmla="*/ 49 h 264"/>
                <a:gd name="T60" fmla="*/ 233 w 282"/>
                <a:gd name="T61" fmla="*/ 80 h 264"/>
                <a:gd name="T62" fmla="*/ 203 w 282"/>
                <a:gd name="T63" fmla="*/ 11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64">
                  <a:moveTo>
                    <a:pt x="159" y="0"/>
                  </a:moveTo>
                  <a:cubicBezTo>
                    <a:pt x="53" y="0"/>
                    <a:pt x="0" y="106"/>
                    <a:pt x="0" y="176"/>
                  </a:cubicBezTo>
                  <a:cubicBezTo>
                    <a:pt x="0" y="194"/>
                    <a:pt x="35" y="229"/>
                    <a:pt x="53" y="176"/>
                  </a:cubicBezTo>
                  <a:cubicBezTo>
                    <a:pt x="61" y="153"/>
                    <a:pt x="106" y="159"/>
                    <a:pt x="106" y="194"/>
                  </a:cubicBezTo>
                  <a:cubicBezTo>
                    <a:pt x="106" y="233"/>
                    <a:pt x="123" y="264"/>
                    <a:pt x="159" y="264"/>
                  </a:cubicBezTo>
                  <a:cubicBezTo>
                    <a:pt x="264" y="264"/>
                    <a:pt x="282" y="176"/>
                    <a:pt x="282" y="124"/>
                  </a:cubicBezTo>
                  <a:cubicBezTo>
                    <a:pt x="282" y="71"/>
                    <a:pt x="264" y="0"/>
                    <a:pt x="159" y="0"/>
                  </a:cubicBezTo>
                  <a:close/>
                  <a:moveTo>
                    <a:pt x="71" y="128"/>
                  </a:moveTo>
                  <a:cubicBezTo>
                    <a:pt x="58" y="128"/>
                    <a:pt x="49" y="118"/>
                    <a:pt x="49" y="106"/>
                  </a:cubicBezTo>
                  <a:cubicBezTo>
                    <a:pt x="49" y="94"/>
                    <a:pt x="58" y="84"/>
                    <a:pt x="71" y="84"/>
                  </a:cubicBezTo>
                  <a:cubicBezTo>
                    <a:pt x="83" y="84"/>
                    <a:pt x="93" y="94"/>
                    <a:pt x="93" y="106"/>
                  </a:cubicBezTo>
                  <a:cubicBezTo>
                    <a:pt x="93" y="118"/>
                    <a:pt x="83" y="128"/>
                    <a:pt x="71" y="128"/>
                  </a:cubicBezTo>
                  <a:close/>
                  <a:moveTo>
                    <a:pt x="110" y="62"/>
                  </a:moveTo>
                  <a:cubicBezTo>
                    <a:pt x="110" y="50"/>
                    <a:pt x="120" y="40"/>
                    <a:pt x="132" y="40"/>
                  </a:cubicBezTo>
                  <a:cubicBezTo>
                    <a:pt x="144" y="40"/>
                    <a:pt x="154" y="50"/>
                    <a:pt x="154" y="62"/>
                  </a:cubicBezTo>
                  <a:cubicBezTo>
                    <a:pt x="154" y="74"/>
                    <a:pt x="144" y="84"/>
                    <a:pt x="132" y="84"/>
                  </a:cubicBezTo>
                  <a:cubicBezTo>
                    <a:pt x="120" y="84"/>
                    <a:pt x="110" y="74"/>
                    <a:pt x="110" y="62"/>
                  </a:cubicBezTo>
                  <a:close/>
                  <a:moveTo>
                    <a:pt x="167" y="216"/>
                  </a:moveTo>
                  <a:cubicBezTo>
                    <a:pt x="150" y="216"/>
                    <a:pt x="137" y="202"/>
                    <a:pt x="137" y="185"/>
                  </a:cubicBezTo>
                  <a:cubicBezTo>
                    <a:pt x="137" y="168"/>
                    <a:pt x="150" y="154"/>
                    <a:pt x="167" y="154"/>
                  </a:cubicBezTo>
                  <a:cubicBezTo>
                    <a:pt x="184" y="154"/>
                    <a:pt x="198" y="168"/>
                    <a:pt x="198" y="185"/>
                  </a:cubicBezTo>
                  <a:cubicBezTo>
                    <a:pt x="198" y="202"/>
                    <a:pt x="184" y="216"/>
                    <a:pt x="167" y="216"/>
                  </a:cubicBezTo>
                  <a:close/>
                  <a:moveTo>
                    <a:pt x="220" y="163"/>
                  </a:moveTo>
                  <a:cubicBezTo>
                    <a:pt x="213" y="163"/>
                    <a:pt x="207" y="157"/>
                    <a:pt x="207" y="150"/>
                  </a:cubicBezTo>
                  <a:cubicBezTo>
                    <a:pt x="207" y="143"/>
                    <a:pt x="213" y="137"/>
                    <a:pt x="220" y="137"/>
                  </a:cubicBezTo>
                  <a:cubicBezTo>
                    <a:pt x="227" y="137"/>
                    <a:pt x="233" y="143"/>
                    <a:pt x="233" y="150"/>
                  </a:cubicBezTo>
                  <a:cubicBezTo>
                    <a:pt x="233" y="157"/>
                    <a:pt x="227" y="163"/>
                    <a:pt x="220" y="163"/>
                  </a:cubicBezTo>
                  <a:close/>
                  <a:moveTo>
                    <a:pt x="203" y="110"/>
                  </a:moveTo>
                  <a:cubicBezTo>
                    <a:pt x="186" y="110"/>
                    <a:pt x="172" y="97"/>
                    <a:pt x="172" y="80"/>
                  </a:cubicBezTo>
                  <a:cubicBezTo>
                    <a:pt x="172" y="63"/>
                    <a:pt x="186" y="49"/>
                    <a:pt x="203" y="49"/>
                  </a:cubicBezTo>
                  <a:cubicBezTo>
                    <a:pt x="220" y="49"/>
                    <a:pt x="233" y="63"/>
                    <a:pt x="233" y="80"/>
                  </a:cubicBezTo>
                  <a:cubicBezTo>
                    <a:pt x="233" y="97"/>
                    <a:pt x="220" y="110"/>
                    <a:pt x="203" y="110"/>
                  </a:cubicBez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7" name="出自【趣你的PPT】(微信:qunideppt)：最优质的PPT资源库"/>
            <p:cNvSpPr>
              <a:spLocks noEditPoints="1"/>
            </p:cNvSpPr>
            <p:nvPr/>
          </p:nvSpPr>
          <p:spPr bwMode="auto">
            <a:xfrm rot="21545399">
              <a:off x="2510285" y="600324"/>
              <a:ext cx="240073" cy="264570"/>
            </a:xfrm>
            <a:custGeom>
              <a:avLst/>
              <a:gdLst>
                <a:gd name="T0" fmla="*/ 132 w 145"/>
                <a:gd name="T1" fmla="*/ 0 h 160"/>
                <a:gd name="T2" fmla="*/ 13 w 145"/>
                <a:gd name="T3" fmla="*/ 0 h 160"/>
                <a:gd name="T4" fmla="*/ 0 w 145"/>
                <a:gd name="T5" fmla="*/ 13 h 160"/>
                <a:gd name="T6" fmla="*/ 0 w 145"/>
                <a:gd name="T7" fmla="*/ 147 h 160"/>
                <a:gd name="T8" fmla="*/ 13 w 145"/>
                <a:gd name="T9" fmla="*/ 160 h 160"/>
                <a:gd name="T10" fmla="*/ 132 w 145"/>
                <a:gd name="T11" fmla="*/ 160 h 160"/>
                <a:gd name="T12" fmla="*/ 145 w 145"/>
                <a:gd name="T13" fmla="*/ 147 h 160"/>
                <a:gd name="T14" fmla="*/ 145 w 145"/>
                <a:gd name="T15" fmla="*/ 13 h 160"/>
                <a:gd name="T16" fmla="*/ 132 w 145"/>
                <a:gd name="T17" fmla="*/ 0 h 160"/>
                <a:gd name="T18" fmla="*/ 10 w 145"/>
                <a:gd name="T19" fmla="*/ 147 h 160"/>
                <a:gd name="T20" fmla="*/ 10 w 145"/>
                <a:gd name="T21" fmla="*/ 13 h 160"/>
                <a:gd name="T22" fmla="*/ 13 w 145"/>
                <a:gd name="T23" fmla="*/ 10 h 160"/>
                <a:gd name="T24" fmla="*/ 36 w 145"/>
                <a:gd name="T25" fmla="*/ 10 h 160"/>
                <a:gd name="T26" fmla="*/ 36 w 145"/>
                <a:gd name="T27" fmla="*/ 150 h 160"/>
                <a:gd name="T28" fmla="*/ 13 w 145"/>
                <a:gd name="T29" fmla="*/ 150 h 160"/>
                <a:gd name="T30" fmla="*/ 10 w 145"/>
                <a:gd name="T31" fmla="*/ 147 h 160"/>
                <a:gd name="T32" fmla="*/ 134 w 145"/>
                <a:gd name="T33" fmla="*/ 147 h 160"/>
                <a:gd name="T34" fmla="*/ 132 w 145"/>
                <a:gd name="T35" fmla="*/ 150 h 160"/>
                <a:gd name="T36" fmla="*/ 41 w 145"/>
                <a:gd name="T37" fmla="*/ 150 h 160"/>
                <a:gd name="T38" fmla="*/ 41 w 145"/>
                <a:gd name="T39" fmla="*/ 10 h 160"/>
                <a:gd name="T40" fmla="*/ 85 w 145"/>
                <a:gd name="T41" fmla="*/ 10 h 160"/>
                <a:gd name="T42" fmla="*/ 85 w 145"/>
                <a:gd name="T43" fmla="*/ 48 h 160"/>
                <a:gd name="T44" fmla="*/ 98 w 145"/>
                <a:gd name="T45" fmla="*/ 36 h 160"/>
                <a:gd name="T46" fmla="*/ 111 w 145"/>
                <a:gd name="T47" fmla="*/ 48 h 160"/>
                <a:gd name="T48" fmla="*/ 111 w 145"/>
                <a:gd name="T49" fmla="*/ 10 h 160"/>
                <a:gd name="T50" fmla="*/ 132 w 145"/>
                <a:gd name="T51" fmla="*/ 10 h 160"/>
                <a:gd name="T52" fmla="*/ 134 w 145"/>
                <a:gd name="T53" fmla="*/ 13 h 160"/>
                <a:gd name="T54" fmla="*/ 134 w 145"/>
                <a:gd name="T55" fmla="*/ 14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5" h="160">
                  <a:moveTo>
                    <a:pt x="132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5"/>
                    <a:pt x="6" y="160"/>
                    <a:pt x="13" y="160"/>
                  </a:cubicBezTo>
                  <a:cubicBezTo>
                    <a:pt x="132" y="160"/>
                    <a:pt x="132" y="160"/>
                    <a:pt x="132" y="160"/>
                  </a:cubicBezTo>
                  <a:cubicBezTo>
                    <a:pt x="139" y="160"/>
                    <a:pt x="145" y="155"/>
                    <a:pt x="145" y="147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6"/>
                    <a:pt x="139" y="0"/>
                    <a:pt x="132" y="0"/>
                  </a:cubicBezTo>
                  <a:close/>
                  <a:moveTo>
                    <a:pt x="10" y="147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2" y="10"/>
                    <a:pt x="13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2" y="150"/>
                    <a:pt x="10" y="149"/>
                    <a:pt x="10" y="147"/>
                  </a:cubicBezTo>
                  <a:close/>
                  <a:moveTo>
                    <a:pt x="134" y="147"/>
                  </a:moveTo>
                  <a:cubicBezTo>
                    <a:pt x="134" y="149"/>
                    <a:pt x="133" y="150"/>
                    <a:pt x="132" y="150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3" y="10"/>
                    <a:pt x="134" y="12"/>
                    <a:pt x="134" y="13"/>
                  </a:cubicBezTo>
                  <a:lnTo>
                    <a:pt x="134" y="147"/>
                  </a:ln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8" name="出自【趣你的PPT】(微信:qunideppt)：最优质的PPT资源库"/>
            <p:cNvSpPr/>
            <p:nvPr/>
          </p:nvSpPr>
          <p:spPr bwMode="auto">
            <a:xfrm rot="21545399">
              <a:off x="2500153" y="213669"/>
              <a:ext cx="342860" cy="331101"/>
            </a:xfrm>
            <a:custGeom>
              <a:avLst/>
              <a:gdLst>
                <a:gd name="T0" fmla="*/ 118 w 224"/>
                <a:gd name="T1" fmla="*/ 199 h 217"/>
                <a:gd name="T2" fmla="*/ 116 w 224"/>
                <a:gd name="T3" fmla="*/ 185 h 217"/>
                <a:gd name="T4" fmla="*/ 93 w 224"/>
                <a:gd name="T5" fmla="*/ 164 h 217"/>
                <a:gd name="T6" fmla="*/ 112 w 224"/>
                <a:gd name="T7" fmla="*/ 126 h 217"/>
                <a:gd name="T8" fmla="*/ 151 w 224"/>
                <a:gd name="T9" fmla="*/ 145 h 217"/>
                <a:gd name="T10" fmla="*/ 144 w 224"/>
                <a:gd name="T11" fmla="*/ 176 h 217"/>
                <a:gd name="T12" fmla="*/ 149 w 224"/>
                <a:gd name="T13" fmla="*/ 185 h 217"/>
                <a:gd name="T14" fmla="*/ 175 w 224"/>
                <a:gd name="T15" fmla="*/ 173 h 217"/>
                <a:gd name="T16" fmla="*/ 180 w 224"/>
                <a:gd name="T17" fmla="*/ 162 h 217"/>
                <a:gd name="T18" fmla="*/ 163 w 224"/>
                <a:gd name="T19" fmla="*/ 121 h 217"/>
                <a:gd name="T20" fmla="*/ 169 w 224"/>
                <a:gd name="T21" fmla="*/ 117 h 217"/>
                <a:gd name="T22" fmla="*/ 200 w 224"/>
                <a:gd name="T23" fmla="*/ 124 h 217"/>
                <a:gd name="T24" fmla="*/ 219 w 224"/>
                <a:gd name="T25" fmla="*/ 86 h 217"/>
                <a:gd name="T26" fmla="*/ 181 w 224"/>
                <a:gd name="T27" fmla="*/ 66 h 217"/>
                <a:gd name="T28" fmla="*/ 160 w 224"/>
                <a:gd name="T29" fmla="*/ 90 h 217"/>
                <a:gd name="T30" fmla="*/ 152 w 224"/>
                <a:gd name="T31" fmla="*/ 91 h 217"/>
                <a:gd name="T32" fmla="*/ 142 w 224"/>
                <a:gd name="T33" fmla="*/ 46 h 217"/>
                <a:gd name="T34" fmla="*/ 131 w 224"/>
                <a:gd name="T35" fmla="*/ 40 h 217"/>
                <a:gd name="T36" fmla="*/ 84 w 224"/>
                <a:gd name="T37" fmla="*/ 60 h 217"/>
                <a:gd name="T38" fmla="*/ 81 w 224"/>
                <a:gd name="T39" fmla="*/ 55 h 217"/>
                <a:gd name="T40" fmla="*/ 89 w 224"/>
                <a:gd name="T41" fmla="*/ 24 h 217"/>
                <a:gd name="T42" fmla="*/ 50 w 224"/>
                <a:gd name="T43" fmla="*/ 5 h 217"/>
                <a:gd name="T44" fmla="*/ 31 w 224"/>
                <a:gd name="T45" fmla="*/ 43 h 217"/>
                <a:gd name="T46" fmla="*/ 54 w 224"/>
                <a:gd name="T47" fmla="*/ 64 h 217"/>
                <a:gd name="T48" fmla="*/ 55 w 224"/>
                <a:gd name="T49" fmla="*/ 71 h 217"/>
                <a:gd name="T50" fmla="*/ 6 w 224"/>
                <a:gd name="T51" fmla="*/ 81 h 217"/>
                <a:gd name="T52" fmla="*/ 1 w 224"/>
                <a:gd name="T53" fmla="*/ 92 h 217"/>
                <a:gd name="T54" fmla="*/ 11 w 224"/>
                <a:gd name="T55" fmla="*/ 140 h 217"/>
                <a:gd name="T56" fmla="*/ 22 w 224"/>
                <a:gd name="T57" fmla="*/ 139 h 217"/>
                <a:gd name="T58" fmla="*/ 42 w 224"/>
                <a:gd name="T59" fmla="*/ 115 h 217"/>
                <a:gd name="T60" fmla="*/ 81 w 224"/>
                <a:gd name="T61" fmla="*/ 135 h 217"/>
                <a:gd name="T62" fmla="*/ 61 w 224"/>
                <a:gd name="T63" fmla="*/ 173 h 217"/>
                <a:gd name="T64" fmla="*/ 30 w 224"/>
                <a:gd name="T65" fmla="*/ 166 h 217"/>
                <a:gd name="T66" fmla="*/ 23 w 224"/>
                <a:gd name="T67" fmla="*/ 171 h 217"/>
                <a:gd name="T68" fmla="*/ 39 w 224"/>
                <a:gd name="T69" fmla="*/ 208 h 217"/>
                <a:gd name="T70" fmla="*/ 50 w 224"/>
                <a:gd name="T71" fmla="*/ 214 h 217"/>
                <a:gd name="T72" fmla="*/ 118 w 224"/>
                <a:gd name="T73" fmla="*/ 19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4" h="217">
                  <a:moveTo>
                    <a:pt x="118" y="199"/>
                  </a:moveTo>
                  <a:cubicBezTo>
                    <a:pt x="116" y="185"/>
                    <a:pt x="116" y="185"/>
                    <a:pt x="116" y="185"/>
                  </a:cubicBezTo>
                  <a:cubicBezTo>
                    <a:pt x="106" y="183"/>
                    <a:pt x="97" y="175"/>
                    <a:pt x="93" y="164"/>
                  </a:cubicBezTo>
                  <a:cubicBezTo>
                    <a:pt x="88" y="148"/>
                    <a:pt x="96" y="131"/>
                    <a:pt x="112" y="126"/>
                  </a:cubicBezTo>
                  <a:cubicBezTo>
                    <a:pt x="129" y="121"/>
                    <a:pt x="146" y="129"/>
                    <a:pt x="151" y="145"/>
                  </a:cubicBezTo>
                  <a:cubicBezTo>
                    <a:pt x="155" y="157"/>
                    <a:pt x="151" y="169"/>
                    <a:pt x="144" y="176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64" y="178"/>
                    <a:pt x="175" y="173"/>
                    <a:pt x="175" y="173"/>
                  </a:cubicBezTo>
                  <a:cubicBezTo>
                    <a:pt x="179" y="171"/>
                    <a:pt x="182" y="166"/>
                    <a:pt x="180" y="162"/>
                  </a:cubicBezTo>
                  <a:cubicBezTo>
                    <a:pt x="180" y="162"/>
                    <a:pt x="172" y="143"/>
                    <a:pt x="163" y="121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76" y="125"/>
                    <a:pt x="188" y="128"/>
                    <a:pt x="200" y="124"/>
                  </a:cubicBezTo>
                  <a:cubicBezTo>
                    <a:pt x="216" y="119"/>
                    <a:pt x="224" y="102"/>
                    <a:pt x="219" y="86"/>
                  </a:cubicBezTo>
                  <a:cubicBezTo>
                    <a:pt x="214" y="70"/>
                    <a:pt x="197" y="61"/>
                    <a:pt x="181" y="66"/>
                  </a:cubicBezTo>
                  <a:cubicBezTo>
                    <a:pt x="170" y="70"/>
                    <a:pt x="162" y="79"/>
                    <a:pt x="160" y="90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47" y="74"/>
                    <a:pt x="143" y="57"/>
                    <a:pt x="142" y="46"/>
                  </a:cubicBezTo>
                  <a:cubicBezTo>
                    <a:pt x="139" y="42"/>
                    <a:pt x="136" y="38"/>
                    <a:pt x="131" y="40"/>
                  </a:cubicBezTo>
                  <a:cubicBezTo>
                    <a:pt x="131" y="40"/>
                    <a:pt x="110" y="50"/>
                    <a:pt x="84" y="6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9" y="48"/>
                    <a:pt x="92" y="36"/>
                    <a:pt x="89" y="24"/>
                  </a:cubicBezTo>
                  <a:cubicBezTo>
                    <a:pt x="83" y="8"/>
                    <a:pt x="66" y="0"/>
                    <a:pt x="50" y="5"/>
                  </a:cubicBezTo>
                  <a:cubicBezTo>
                    <a:pt x="34" y="10"/>
                    <a:pt x="25" y="27"/>
                    <a:pt x="31" y="43"/>
                  </a:cubicBezTo>
                  <a:cubicBezTo>
                    <a:pt x="34" y="54"/>
                    <a:pt x="44" y="62"/>
                    <a:pt x="54" y="64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35" y="78"/>
                    <a:pt x="16" y="83"/>
                    <a:pt x="6" y="81"/>
                  </a:cubicBezTo>
                  <a:cubicBezTo>
                    <a:pt x="2" y="84"/>
                    <a:pt x="0" y="88"/>
                    <a:pt x="1" y="92"/>
                  </a:cubicBezTo>
                  <a:cubicBezTo>
                    <a:pt x="0" y="103"/>
                    <a:pt x="5" y="121"/>
                    <a:pt x="11" y="140"/>
                  </a:cubicBezTo>
                  <a:cubicBezTo>
                    <a:pt x="22" y="139"/>
                    <a:pt x="22" y="139"/>
                    <a:pt x="22" y="139"/>
                  </a:cubicBezTo>
                  <a:cubicBezTo>
                    <a:pt x="24" y="128"/>
                    <a:pt x="31" y="119"/>
                    <a:pt x="42" y="115"/>
                  </a:cubicBezTo>
                  <a:cubicBezTo>
                    <a:pt x="58" y="110"/>
                    <a:pt x="75" y="119"/>
                    <a:pt x="81" y="135"/>
                  </a:cubicBezTo>
                  <a:cubicBezTo>
                    <a:pt x="86" y="151"/>
                    <a:pt x="77" y="168"/>
                    <a:pt x="61" y="173"/>
                  </a:cubicBezTo>
                  <a:cubicBezTo>
                    <a:pt x="50" y="177"/>
                    <a:pt x="38" y="174"/>
                    <a:pt x="30" y="166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31" y="192"/>
                    <a:pt x="39" y="208"/>
                    <a:pt x="39" y="208"/>
                  </a:cubicBezTo>
                  <a:cubicBezTo>
                    <a:pt x="40" y="213"/>
                    <a:pt x="40" y="212"/>
                    <a:pt x="50" y="214"/>
                  </a:cubicBezTo>
                  <a:cubicBezTo>
                    <a:pt x="65" y="217"/>
                    <a:pt x="93" y="209"/>
                    <a:pt x="118" y="199"/>
                  </a:cubicBez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9" name="出自【趣你的PPT】(微信:qunideppt)：最优质的PPT资源库"/>
            <p:cNvSpPr>
              <a:spLocks noEditPoints="1"/>
            </p:cNvSpPr>
            <p:nvPr/>
          </p:nvSpPr>
          <p:spPr bwMode="auto">
            <a:xfrm rot="21545399">
              <a:off x="2231143" y="520155"/>
              <a:ext cx="230645" cy="213842"/>
            </a:xfrm>
            <a:custGeom>
              <a:avLst/>
              <a:gdLst>
                <a:gd name="T0" fmla="*/ 90 w 179"/>
                <a:gd name="T1" fmla="*/ 25 h 166"/>
                <a:gd name="T2" fmla="*/ 0 w 179"/>
                <a:gd name="T3" fmla="*/ 76 h 166"/>
                <a:gd name="T4" fmla="*/ 64 w 179"/>
                <a:gd name="T5" fmla="*/ 166 h 166"/>
                <a:gd name="T6" fmla="*/ 90 w 179"/>
                <a:gd name="T7" fmla="*/ 153 h 166"/>
                <a:gd name="T8" fmla="*/ 115 w 179"/>
                <a:gd name="T9" fmla="*/ 166 h 166"/>
                <a:gd name="T10" fmla="*/ 179 w 179"/>
                <a:gd name="T11" fmla="*/ 76 h 166"/>
                <a:gd name="T12" fmla="*/ 90 w 179"/>
                <a:gd name="T13" fmla="*/ 25 h 166"/>
                <a:gd name="T14" fmla="*/ 39 w 179"/>
                <a:gd name="T15" fmla="*/ 127 h 166"/>
                <a:gd name="T16" fmla="*/ 39 w 179"/>
                <a:gd name="T17" fmla="*/ 38 h 166"/>
                <a:gd name="T18" fmla="*/ 64 w 179"/>
                <a:gd name="T19" fmla="*/ 38 h 166"/>
                <a:gd name="T20" fmla="*/ 39 w 179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" h="166">
                  <a:moveTo>
                    <a:pt x="90" y="25"/>
                  </a:moveTo>
                  <a:cubicBezTo>
                    <a:pt x="23" y="0"/>
                    <a:pt x="0" y="38"/>
                    <a:pt x="0" y="76"/>
                  </a:cubicBezTo>
                  <a:cubicBezTo>
                    <a:pt x="0" y="115"/>
                    <a:pt x="46" y="166"/>
                    <a:pt x="64" y="166"/>
                  </a:cubicBezTo>
                  <a:cubicBezTo>
                    <a:pt x="90" y="166"/>
                    <a:pt x="90" y="153"/>
                    <a:pt x="90" y="153"/>
                  </a:cubicBezTo>
                  <a:cubicBezTo>
                    <a:pt x="90" y="153"/>
                    <a:pt x="89" y="166"/>
                    <a:pt x="115" y="166"/>
                  </a:cubicBezTo>
                  <a:cubicBezTo>
                    <a:pt x="134" y="166"/>
                    <a:pt x="179" y="115"/>
                    <a:pt x="179" y="76"/>
                  </a:cubicBezTo>
                  <a:cubicBezTo>
                    <a:pt x="179" y="38"/>
                    <a:pt x="157" y="0"/>
                    <a:pt x="90" y="25"/>
                  </a:cubicBezTo>
                  <a:close/>
                  <a:moveTo>
                    <a:pt x="39" y="127"/>
                  </a:moveTo>
                  <a:cubicBezTo>
                    <a:pt x="0" y="76"/>
                    <a:pt x="39" y="38"/>
                    <a:pt x="39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39" y="64"/>
                    <a:pt x="39" y="127"/>
                  </a:cubicBez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0" name="出自【趣你的PPT】(微信:qunideppt)：最优质的PPT资源库"/>
            <p:cNvSpPr/>
            <p:nvPr/>
          </p:nvSpPr>
          <p:spPr bwMode="auto">
            <a:xfrm rot="21545399">
              <a:off x="2279600" y="471801"/>
              <a:ext cx="65680" cy="65680"/>
            </a:xfrm>
            <a:custGeom>
              <a:avLst/>
              <a:gdLst>
                <a:gd name="T0" fmla="*/ 51 w 51"/>
                <a:gd name="T1" fmla="*/ 51 h 51"/>
                <a:gd name="T2" fmla="*/ 25 w 51"/>
                <a:gd name="T3" fmla="*/ 0 h 51"/>
                <a:gd name="T4" fmla="*/ 0 w 51"/>
                <a:gd name="T5" fmla="*/ 0 h 51"/>
                <a:gd name="T6" fmla="*/ 38 w 51"/>
                <a:gd name="T7" fmla="*/ 51 h 51"/>
                <a:gd name="T8" fmla="*/ 51 w 51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cubicBezTo>
                    <a:pt x="38" y="25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51"/>
                    <a:pt x="38" y="51"/>
                    <a:pt x="38" y="51"/>
                  </a:cubicBezTo>
                  <a:lnTo>
                    <a:pt x="51" y="51"/>
                  </a:ln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1" name="出自【趣你的PPT】(微信:qunideppt)：最优质的PPT资源库"/>
            <p:cNvSpPr/>
            <p:nvPr/>
          </p:nvSpPr>
          <p:spPr bwMode="auto">
            <a:xfrm rot="21545399">
              <a:off x="2345271" y="470631"/>
              <a:ext cx="81718" cy="65680"/>
            </a:xfrm>
            <a:custGeom>
              <a:avLst/>
              <a:gdLst>
                <a:gd name="T0" fmla="*/ 63 w 63"/>
                <a:gd name="T1" fmla="*/ 0 h 51"/>
                <a:gd name="T2" fmla="*/ 0 w 63"/>
                <a:gd name="T3" fmla="*/ 51 h 51"/>
                <a:gd name="T4" fmla="*/ 63 w 63"/>
                <a:gd name="T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63" y="0"/>
                  </a:moveTo>
                  <a:cubicBezTo>
                    <a:pt x="63" y="0"/>
                    <a:pt x="0" y="0"/>
                    <a:pt x="0" y="51"/>
                  </a:cubicBezTo>
                  <a:cubicBezTo>
                    <a:pt x="0" y="51"/>
                    <a:pt x="63" y="51"/>
                    <a:pt x="63" y="0"/>
                  </a:cubicBez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167113" y="91036"/>
              <a:ext cx="319913" cy="330820"/>
            </a:xfrm>
            <a:custGeom>
              <a:avLst/>
              <a:gdLst>
                <a:gd name="T0" fmla="*/ 186 w 186"/>
                <a:gd name="T1" fmla="*/ 108 h 192"/>
                <a:gd name="T2" fmla="*/ 170 w 186"/>
                <a:gd name="T3" fmla="*/ 89 h 192"/>
                <a:gd name="T4" fmla="*/ 171 w 186"/>
                <a:gd name="T5" fmla="*/ 77 h 192"/>
                <a:gd name="T6" fmla="*/ 94 w 186"/>
                <a:gd name="T7" fmla="*/ 0 h 192"/>
                <a:gd name="T8" fmla="*/ 17 w 186"/>
                <a:gd name="T9" fmla="*/ 77 h 192"/>
                <a:gd name="T10" fmla="*/ 18 w 186"/>
                <a:gd name="T11" fmla="*/ 87 h 192"/>
                <a:gd name="T12" fmla="*/ 0 w 186"/>
                <a:gd name="T13" fmla="*/ 106 h 192"/>
                <a:gd name="T14" fmla="*/ 19 w 186"/>
                <a:gd name="T15" fmla="*/ 125 h 192"/>
                <a:gd name="T16" fmla="*/ 22 w 186"/>
                <a:gd name="T17" fmla="*/ 125 h 192"/>
                <a:gd name="T18" fmla="*/ 22 w 186"/>
                <a:gd name="T19" fmla="*/ 133 h 192"/>
                <a:gd name="T20" fmla="*/ 30 w 186"/>
                <a:gd name="T21" fmla="*/ 141 h 192"/>
                <a:gd name="T22" fmla="*/ 43 w 186"/>
                <a:gd name="T23" fmla="*/ 141 h 192"/>
                <a:gd name="T24" fmla="*/ 51 w 186"/>
                <a:gd name="T25" fmla="*/ 133 h 192"/>
                <a:gd name="T26" fmla="*/ 51 w 186"/>
                <a:gd name="T27" fmla="*/ 81 h 192"/>
                <a:gd name="T28" fmla="*/ 43 w 186"/>
                <a:gd name="T29" fmla="*/ 73 h 192"/>
                <a:gd name="T30" fmla="*/ 30 w 186"/>
                <a:gd name="T31" fmla="*/ 73 h 192"/>
                <a:gd name="T32" fmla="*/ 26 w 186"/>
                <a:gd name="T33" fmla="*/ 74 h 192"/>
                <a:gd name="T34" fmla="*/ 94 w 186"/>
                <a:gd name="T35" fmla="*/ 18 h 192"/>
                <a:gd name="T36" fmla="*/ 162 w 186"/>
                <a:gd name="T37" fmla="*/ 76 h 192"/>
                <a:gd name="T38" fmla="*/ 156 w 186"/>
                <a:gd name="T39" fmla="*/ 73 h 192"/>
                <a:gd name="T40" fmla="*/ 143 w 186"/>
                <a:gd name="T41" fmla="*/ 73 h 192"/>
                <a:gd name="T42" fmla="*/ 135 w 186"/>
                <a:gd name="T43" fmla="*/ 81 h 192"/>
                <a:gd name="T44" fmla="*/ 135 w 186"/>
                <a:gd name="T45" fmla="*/ 133 h 192"/>
                <a:gd name="T46" fmla="*/ 143 w 186"/>
                <a:gd name="T47" fmla="*/ 141 h 192"/>
                <a:gd name="T48" fmla="*/ 156 w 186"/>
                <a:gd name="T49" fmla="*/ 141 h 192"/>
                <a:gd name="T50" fmla="*/ 159 w 186"/>
                <a:gd name="T51" fmla="*/ 140 h 192"/>
                <a:gd name="T52" fmla="*/ 122 w 186"/>
                <a:gd name="T53" fmla="*/ 174 h 192"/>
                <a:gd name="T54" fmla="*/ 106 w 186"/>
                <a:gd name="T55" fmla="*/ 163 h 192"/>
                <a:gd name="T56" fmla="*/ 89 w 186"/>
                <a:gd name="T57" fmla="*/ 178 h 192"/>
                <a:gd name="T58" fmla="*/ 106 w 186"/>
                <a:gd name="T59" fmla="*/ 192 h 192"/>
                <a:gd name="T60" fmla="*/ 122 w 186"/>
                <a:gd name="T61" fmla="*/ 183 h 192"/>
                <a:gd name="T62" fmla="*/ 171 w 186"/>
                <a:gd name="T63" fmla="*/ 126 h 192"/>
                <a:gd name="T64" fmla="*/ 186 w 186"/>
                <a:gd name="T65" fmla="*/ 108 h 192"/>
                <a:gd name="T66" fmla="*/ 164 w 186"/>
                <a:gd name="T67" fmla="*/ 126 h 192"/>
                <a:gd name="T68" fmla="*/ 164 w 186"/>
                <a:gd name="T69" fmla="*/ 126 h 192"/>
                <a:gd name="T70" fmla="*/ 164 w 186"/>
                <a:gd name="T71" fmla="*/ 127 h 192"/>
                <a:gd name="T72" fmla="*/ 164 w 186"/>
                <a:gd name="T73" fmla="*/ 12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6" h="192">
                  <a:moveTo>
                    <a:pt x="186" y="108"/>
                  </a:moveTo>
                  <a:cubicBezTo>
                    <a:pt x="186" y="99"/>
                    <a:pt x="179" y="91"/>
                    <a:pt x="170" y="89"/>
                  </a:cubicBezTo>
                  <a:cubicBezTo>
                    <a:pt x="171" y="85"/>
                    <a:pt x="171" y="81"/>
                    <a:pt x="171" y="77"/>
                  </a:cubicBezTo>
                  <a:cubicBezTo>
                    <a:pt x="171" y="35"/>
                    <a:pt x="137" y="0"/>
                    <a:pt x="94" y="0"/>
                  </a:cubicBezTo>
                  <a:cubicBezTo>
                    <a:pt x="51" y="0"/>
                    <a:pt x="17" y="35"/>
                    <a:pt x="17" y="77"/>
                  </a:cubicBezTo>
                  <a:cubicBezTo>
                    <a:pt x="17" y="81"/>
                    <a:pt x="17" y="84"/>
                    <a:pt x="18" y="87"/>
                  </a:cubicBezTo>
                  <a:cubicBezTo>
                    <a:pt x="8" y="88"/>
                    <a:pt x="0" y="96"/>
                    <a:pt x="0" y="106"/>
                  </a:cubicBezTo>
                  <a:cubicBezTo>
                    <a:pt x="0" y="117"/>
                    <a:pt x="8" y="125"/>
                    <a:pt x="19" y="125"/>
                  </a:cubicBezTo>
                  <a:cubicBezTo>
                    <a:pt x="20" y="125"/>
                    <a:pt x="21" y="125"/>
                    <a:pt x="22" y="125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2" y="137"/>
                    <a:pt x="25" y="141"/>
                    <a:pt x="30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8" y="141"/>
                    <a:pt x="51" y="137"/>
                    <a:pt x="51" y="133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77"/>
                    <a:pt x="48" y="73"/>
                    <a:pt x="43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29" y="73"/>
                    <a:pt x="27" y="74"/>
                    <a:pt x="26" y="74"/>
                  </a:cubicBezTo>
                  <a:cubicBezTo>
                    <a:pt x="32" y="42"/>
                    <a:pt x="60" y="18"/>
                    <a:pt x="94" y="18"/>
                  </a:cubicBezTo>
                  <a:cubicBezTo>
                    <a:pt x="129" y="18"/>
                    <a:pt x="157" y="43"/>
                    <a:pt x="162" y="76"/>
                  </a:cubicBezTo>
                  <a:cubicBezTo>
                    <a:pt x="161" y="74"/>
                    <a:pt x="159" y="73"/>
                    <a:pt x="156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38" y="73"/>
                    <a:pt x="135" y="77"/>
                    <a:pt x="135" y="81"/>
                  </a:cubicBezTo>
                  <a:cubicBezTo>
                    <a:pt x="135" y="133"/>
                    <a:pt x="135" y="133"/>
                    <a:pt x="135" y="133"/>
                  </a:cubicBezTo>
                  <a:cubicBezTo>
                    <a:pt x="135" y="137"/>
                    <a:pt x="138" y="141"/>
                    <a:pt x="143" y="141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7" y="141"/>
                    <a:pt x="158" y="141"/>
                    <a:pt x="159" y="140"/>
                  </a:cubicBezTo>
                  <a:cubicBezTo>
                    <a:pt x="151" y="157"/>
                    <a:pt x="138" y="169"/>
                    <a:pt x="122" y="174"/>
                  </a:cubicBezTo>
                  <a:cubicBezTo>
                    <a:pt x="120" y="168"/>
                    <a:pt x="114" y="163"/>
                    <a:pt x="106" y="163"/>
                  </a:cubicBezTo>
                  <a:cubicBezTo>
                    <a:pt x="97" y="163"/>
                    <a:pt x="89" y="170"/>
                    <a:pt x="89" y="178"/>
                  </a:cubicBezTo>
                  <a:cubicBezTo>
                    <a:pt x="89" y="186"/>
                    <a:pt x="97" y="192"/>
                    <a:pt x="106" y="192"/>
                  </a:cubicBezTo>
                  <a:cubicBezTo>
                    <a:pt x="113" y="192"/>
                    <a:pt x="119" y="188"/>
                    <a:pt x="122" y="183"/>
                  </a:cubicBezTo>
                  <a:cubicBezTo>
                    <a:pt x="146" y="178"/>
                    <a:pt x="166" y="156"/>
                    <a:pt x="171" y="126"/>
                  </a:cubicBezTo>
                  <a:cubicBezTo>
                    <a:pt x="179" y="125"/>
                    <a:pt x="186" y="117"/>
                    <a:pt x="186" y="108"/>
                  </a:cubicBezTo>
                  <a:close/>
                  <a:moveTo>
                    <a:pt x="164" y="126"/>
                  </a:moveTo>
                  <a:cubicBezTo>
                    <a:pt x="164" y="126"/>
                    <a:pt x="164" y="126"/>
                    <a:pt x="164" y="126"/>
                  </a:cubicBezTo>
                  <a:cubicBezTo>
                    <a:pt x="164" y="127"/>
                    <a:pt x="164" y="127"/>
                    <a:pt x="164" y="127"/>
                  </a:cubicBezTo>
                  <a:lnTo>
                    <a:pt x="164" y="126"/>
                  </a:ln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3" name="出自【趣你的PPT】(微信:qunideppt)：最优质的PPT资源库"/>
            <p:cNvSpPr/>
            <p:nvPr/>
          </p:nvSpPr>
          <p:spPr bwMode="auto">
            <a:xfrm>
              <a:off x="1775405" y="83362"/>
              <a:ext cx="330769" cy="332457"/>
            </a:xfrm>
            <a:custGeom>
              <a:avLst/>
              <a:gdLst>
                <a:gd name="T0" fmla="*/ 158 w 166"/>
                <a:gd name="T1" fmla="*/ 51 h 166"/>
                <a:gd name="T2" fmla="*/ 144 w 166"/>
                <a:gd name="T3" fmla="*/ 45 h 166"/>
                <a:gd name="T4" fmla="*/ 133 w 166"/>
                <a:gd name="T5" fmla="*/ 55 h 166"/>
                <a:gd name="T6" fmla="*/ 140 w 166"/>
                <a:gd name="T7" fmla="*/ 83 h 166"/>
                <a:gd name="T8" fmla="*/ 83 w 166"/>
                <a:gd name="T9" fmla="*/ 140 h 166"/>
                <a:gd name="T10" fmla="*/ 26 w 166"/>
                <a:gd name="T11" fmla="*/ 83 h 166"/>
                <a:gd name="T12" fmla="*/ 83 w 166"/>
                <a:gd name="T13" fmla="*/ 26 h 166"/>
                <a:gd name="T14" fmla="*/ 112 w 166"/>
                <a:gd name="T15" fmla="*/ 34 h 166"/>
                <a:gd name="T16" fmla="*/ 122 w 166"/>
                <a:gd name="T17" fmla="*/ 24 h 166"/>
                <a:gd name="T18" fmla="*/ 116 w 166"/>
                <a:gd name="T19" fmla="*/ 9 h 166"/>
                <a:gd name="T20" fmla="*/ 115 w 166"/>
                <a:gd name="T21" fmla="*/ 6 h 166"/>
                <a:gd name="T22" fmla="*/ 83 w 166"/>
                <a:gd name="T23" fmla="*/ 0 h 166"/>
                <a:gd name="T24" fmla="*/ 0 w 166"/>
                <a:gd name="T25" fmla="*/ 83 h 166"/>
                <a:gd name="T26" fmla="*/ 83 w 166"/>
                <a:gd name="T27" fmla="*/ 166 h 166"/>
                <a:gd name="T28" fmla="*/ 166 w 166"/>
                <a:gd name="T29" fmla="*/ 83 h 166"/>
                <a:gd name="T30" fmla="*/ 160 w 166"/>
                <a:gd name="T31" fmla="*/ 52 h 166"/>
                <a:gd name="T32" fmla="*/ 158 w 166"/>
                <a:gd name="T33" fmla="*/ 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66">
                  <a:moveTo>
                    <a:pt x="158" y="51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7" y="64"/>
                    <a:pt x="140" y="73"/>
                    <a:pt x="140" y="83"/>
                  </a:cubicBezTo>
                  <a:cubicBezTo>
                    <a:pt x="140" y="114"/>
                    <a:pt x="114" y="140"/>
                    <a:pt x="83" y="140"/>
                  </a:cubicBezTo>
                  <a:cubicBezTo>
                    <a:pt x="51" y="140"/>
                    <a:pt x="26" y="114"/>
                    <a:pt x="26" y="83"/>
                  </a:cubicBezTo>
                  <a:cubicBezTo>
                    <a:pt x="26" y="51"/>
                    <a:pt x="51" y="26"/>
                    <a:pt x="83" y="26"/>
                  </a:cubicBezTo>
                  <a:cubicBezTo>
                    <a:pt x="93" y="26"/>
                    <a:pt x="103" y="29"/>
                    <a:pt x="112" y="3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05" y="2"/>
                    <a:pt x="94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9" y="166"/>
                    <a:pt x="166" y="129"/>
                    <a:pt x="166" y="83"/>
                  </a:cubicBezTo>
                  <a:cubicBezTo>
                    <a:pt x="166" y="72"/>
                    <a:pt x="164" y="61"/>
                    <a:pt x="160" y="52"/>
                  </a:cubicBezTo>
                  <a:lnTo>
                    <a:pt x="158" y="51"/>
                  </a:ln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4" name="出自【趣你的PPT】(微信:qunideppt)：最优质的PPT资源库"/>
            <p:cNvSpPr/>
            <p:nvPr/>
          </p:nvSpPr>
          <p:spPr bwMode="auto">
            <a:xfrm>
              <a:off x="1932351" y="33577"/>
              <a:ext cx="226138" cy="226138"/>
            </a:xfrm>
            <a:custGeom>
              <a:avLst/>
              <a:gdLst>
                <a:gd name="T0" fmla="*/ 97 w 113"/>
                <a:gd name="T1" fmla="*/ 16 h 113"/>
                <a:gd name="T2" fmla="*/ 88 w 113"/>
                <a:gd name="T3" fmla="*/ 16 h 113"/>
                <a:gd name="T4" fmla="*/ 84 w 113"/>
                <a:gd name="T5" fmla="*/ 20 h 113"/>
                <a:gd name="T6" fmla="*/ 75 w 113"/>
                <a:gd name="T7" fmla="*/ 0 h 113"/>
                <a:gd name="T8" fmla="*/ 45 w 113"/>
                <a:gd name="T9" fmla="*/ 31 h 113"/>
                <a:gd name="T10" fmla="*/ 53 w 113"/>
                <a:gd name="T11" fmla="*/ 51 h 113"/>
                <a:gd name="T12" fmla="*/ 2 w 113"/>
                <a:gd name="T13" fmla="*/ 102 h 113"/>
                <a:gd name="T14" fmla="*/ 2 w 113"/>
                <a:gd name="T15" fmla="*/ 111 h 113"/>
                <a:gd name="T16" fmla="*/ 11 w 113"/>
                <a:gd name="T17" fmla="*/ 111 h 113"/>
                <a:gd name="T18" fmla="*/ 63 w 113"/>
                <a:gd name="T19" fmla="*/ 60 h 113"/>
                <a:gd name="T20" fmla="*/ 82 w 113"/>
                <a:gd name="T21" fmla="*/ 68 h 113"/>
                <a:gd name="T22" fmla="*/ 113 w 113"/>
                <a:gd name="T23" fmla="*/ 38 h 113"/>
                <a:gd name="T24" fmla="*/ 93 w 113"/>
                <a:gd name="T25" fmla="*/ 29 h 113"/>
                <a:gd name="T26" fmla="*/ 97 w 113"/>
                <a:gd name="T27" fmla="*/ 25 h 113"/>
                <a:gd name="T28" fmla="*/ 97 w 113"/>
                <a:gd name="T2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3">
                  <a:moveTo>
                    <a:pt x="97" y="16"/>
                  </a:moveTo>
                  <a:cubicBezTo>
                    <a:pt x="95" y="13"/>
                    <a:pt x="91" y="13"/>
                    <a:pt x="88" y="16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4"/>
                    <a:pt x="0" y="108"/>
                    <a:pt x="2" y="111"/>
                  </a:cubicBezTo>
                  <a:cubicBezTo>
                    <a:pt x="5" y="113"/>
                    <a:pt x="9" y="113"/>
                    <a:pt x="11" y="111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100" y="22"/>
                    <a:pt x="100" y="18"/>
                    <a:pt x="97" y="16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5" name="出自【趣你的PPT】(微信:qunideppt)：最优质的PPT资源库"/>
            <p:cNvSpPr/>
            <p:nvPr/>
          </p:nvSpPr>
          <p:spPr bwMode="auto">
            <a:xfrm>
              <a:off x="1858941" y="167741"/>
              <a:ext cx="163697" cy="163697"/>
            </a:xfrm>
            <a:custGeom>
              <a:avLst/>
              <a:gdLst>
                <a:gd name="T0" fmla="*/ 55 w 82"/>
                <a:gd name="T1" fmla="*/ 50 h 82"/>
                <a:gd name="T2" fmla="*/ 33 w 82"/>
                <a:gd name="T3" fmla="*/ 50 h 82"/>
                <a:gd name="T4" fmla="*/ 33 w 82"/>
                <a:gd name="T5" fmla="*/ 28 h 82"/>
                <a:gd name="T6" fmla="*/ 58 w 82"/>
                <a:gd name="T7" fmla="*/ 4 h 82"/>
                <a:gd name="T8" fmla="*/ 41 w 82"/>
                <a:gd name="T9" fmla="*/ 0 h 82"/>
                <a:gd name="T10" fmla="*/ 0 w 82"/>
                <a:gd name="T11" fmla="*/ 41 h 82"/>
                <a:gd name="T12" fmla="*/ 41 w 82"/>
                <a:gd name="T13" fmla="*/ 82 h 82"/>
                <a:gd name="T14" fmla="*/ 82 w 82"/>
                <a:gd name="T15" fmla="*/ 41 h 82"/>
                <a:gd name="T16" fmla="*/ 79 w 82"/>
                <a:gd name="T17" fmla="*/ 26 h 82"/>
                <a:gd name="T18" fmla="*/ 55 w 82"/>
                <a:gd name="T19" fmla="*/ 5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55" y="50"/>
                  </a:moveTo>
                  <a:cubicBezTo>
                    <a:pt x="49" y="56"/>
                    <a:pt x="39" y="56"/>
                    <a:pt x="33" y="50"/>
                  </a:cubicBezTo>
                  <a:cubicBezTo>
                    <a:pt x="27" y="44"/>
                    <a:pt x="27" y="34"/>
                    <a:pt x="33" y="28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3" y="1"/>
                    <a:pt x="47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63"/>
                    <a:pt x="18" y="82"/>
                    <a:pt x="41" y="82"/>
                  </a:cubicBezTo>
                  <a:cubicBezTo>
                    <a:pt x="63" y="82"/>
                    <a:pt x="82" y="63"/>
                    <a:pt x="82" y="41"/>
                  </a:cubicBezTo>
                  <a:cubicBezTo>
                    <a:pt x="82" y="35"/>
                    <a:pt x="81" y="30"/>
                    <a:pt x="79" y="26"/>
                  </a:cubicBezTo>
                  <a:lnTo>
                    <a:pt x="55" y="50"/>
                  </a:ln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6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1982950" y="578054"/>
              <a:ext cx="59376" cy="59376"/>
            </a:xfrm>
            <a:prstGeom prst="ellipse">
              <a:avLst/>
            </a:pr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7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2115763" y="578054"/>
              <a:ext cx="59376" cy="59376"/>
            </a:xfrm>
            <a:prstGeom prst="ellipse">
              <a:avLst/>
            </a:pr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953261" y="429614"/>
              <a:ext cx="237502" cy="162502"/>
            </a:xfrm>
            <a:custGeom>
              <a:avLst/>
              <a:gdLst>
                <a:gd name="T0" fmla="*/ 62 w 64"/>
                <a:gd name="T1" fmla="*/ 0 h 44"/>
                <a:gd name="T2" fmla="*/ 22 w 64"/>
                <a:gd name="T3" fmla="*/ 0 h 44"/>
                <a:gd name="T4" fmla="*/ 20 w 64"/>
                <a:gd name="T5" fmla="*/ 2 h 44"/>
                <a:gd name="T6" fmla="*/ 20 w 64"/>
                <a:gd name="T7" fmla="*/ 8 h 44"/>
                <a:gd name="T8" fmla="*/ 10 w 64"/>
                <a:gd name="T9" fmla="*/ 8 h 44"/>
                <a:gd name="T10" fmla="*/ 7 w 64"/>
                <a:gd name="T11" fmla="*/ 10 h 44"/>
                <a:gd name="T12" fmla="*/ 1 w 64"/>
                <a:gd name="T13" fmla="*/ 22 h 44"/>
                <a:gd name="T14" fmla="*/ 0 w 64"/>
                <a:gd name="T15" fmla="*/ 26 h 44"/>
                <a:gd name="T16" fmla="*/ 0 w 64"/>
                <a:gd name="T17" fmla="*/ 38 h 44"/>
                <a:gd name="T18" fmla="*/ 1 w 64"/>
                <a:gd name="T19" fmla="*/ 41 h 44"/>
                <a:gd name="T20" fmla="*/ 3 w 64"/>
                <a:gd name="T21" fmla="*/ 43 h 44"/>
                <a:gd name="T22" fmla="*/ 5 w 64"/>
                <a:gd name="T23" fmla="*/ 44 h 44"/>
                <a:gd name="T24" fmla="*/ 16 w 64"/>
                <a:gd name="T25" fmla="*/ 36 h 44"/>
                <a:gd name="T26" fmla="*/ 27 w 64"/>
                <a:gd name="T27" fmla="*/ 44 h 44"/>
                <a:gd name="T28" fmla="*/ 41 w 64"/>
                <a:gd name="T29" fmla="*/ 44 h 44"/>
                <a:gd name="T30" fmla="*/ 52 w 64"/>
                <a:gd name="T31" fmla="*/ 36 h 44"/>
                <a:gd name="T32" fmla="*/ 63 w 64"/>
                <a:gd name="T33" fmla="*/ 44 h 44"/>
                <a:gd name="T34" fmla="*/ 64 w 64"/>
                <a:gd name="T35" fmla="*/ 42 h 44"/>
                <a:gd name="T36" fmla="*/ 64 w 64"/>
                <a:gd name="T37" fmla="*/ 2 h 44"/>
                <a:gd name="T38" fmla="*/ 62 w 64"/>
                <a:gd name="T39" fmla="*/ 0 h 44"/>
                <a:gd name="T40" fmla="*/ 20 w 64"/>
                <a:gd name="T41" fmla="*/ 24 h 44"/>
                <a:gd name="T42" fmla="*/ 8 w 64"/>
                <a:gd name="T43" fmla="*/ 24 h 44"/>
                <a:gd name="T44" fmla="*/ 12 w 64"/>
                <a:gd name="T45" fmla="*/ 12 h 44"/>
                <a:gd name="T46" fmla="*/ 20 w 64"/>
                <a:gd name="T47" fmla="*/ 12 h 44"/>
                <a:gd name="T48" fmla="*/ 20 w 64"/>
                <a:gd name="T4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44">
                  <a:moveTo>
                    <a:pt x="6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1"/>
                    <a:pt x="20" y="2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0" y="25"/>
                    <a:pt x="0" y="2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41"/>
                    <a:pt x="1" y="41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4" y="44"/>
                    <a:pt x="5" y="44"/>
                  </a:cubicBezTo>
                  <a:cubicBezTo>
                    <a:pt x="7" y="39"/>
                    <a:pt x="11" y="36"/>
                    <a:pt x="16" y="36"/>
                  </a:cubicBezTo>
                  <a:cubicBezTo>
                    <a:pt x="21" y="36"/>
                    <a:pt x="26" y="39"/>
                    <a:pt x="27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2" y="39"/>
                    <a:pt x="47" y="36"/>
                    <a:pt x="52" y="36"/>
                  </a:cubicBezTo>
                  <a:cubicBezTo>
                    <a:pt x="57" y="36"/>
                    <a:pt x="61" y="39"/>
                    <a:pt x="63" y="44"/>
                  </a:cubicBezTo>
                  <a:cubicBezTo>
                    <a:pt x="64" y="43"/>
                    <a:pt x="64" y="43"/>
                    <a:pt x="64" y="4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lose/>
                  <a:moveTo>
                    <a:pt x="20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0" y="12"/>
                    <a:pt x="20" y="12"/>
                    <a:pt x="20" y="12"/>
                  </a:cubicBezTo>
                  <a:lnTo>
                    <a:pt x="20" y="24"/>
                  </a:ln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9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677668" y="388225"/>
              <a:ext cx="185915" cy="105634"/>
            </a:xfrm>
            <a:custGeom>
              <a:avLst/>
              <a:gdLst>
                <a:gd name="T0" fmla="*/ 4 w 56"/>
                <a:gd name="T1" fmla="*/ 32 h 32"/>
                <a:gd name="T2" fmla="*/ 52 w 56"/>
                <a:gd name="T3" fmla="*/ 32 h 32"/>
                <a:gd name="T4" fmla="*/ 56 w 56"/>
                <a:gd name="T5" fmla="*/ 28 h 32"/>
                <a:gd name="T6" fmla="*/ 52 w 56"/>
                <a:gd name="T7" fmla="*/ 24 h 32"/>
                <a:gd name="T8" fmla="*/ 40 w 56"/>
                <a:gd name="T9" fmla="*/ 24 h 32"/>
                <a:gd name="T10" fmla="*/ 36 w 56"/>
                <a:gd name="T11" fmla="*/ 20 h 32"/>
                <a:gd name="T12" fmla="*/ 36 w 56"/>
                <a:gd name="T13" fmla="*/ 4 h 32"/>
                <a:gd name="T14" fmla="*/ 32 w 56"/>
                <a:gd name="T15" fmla="*/ 0 h 32"/>
                <a:gd name="T16" fmla="*/ 24 w 56"/>
                <a:gd name="T17" fmla="*/ 0 h 32"/>
                <a:gd name="T18" fmla="*/ 20 w 56"/>
                <a:gd name="T19" fmla="*/ 4 h 32"/>
                <a:gd name="T20" fmla="*/ 20 w 56"/>
                <a:gd name="T21" fmla="*/ 20 h 32"/>
                <a:gd name="T22" fmla="*/ 16 w 56"/>
                <a:gd name="T23" fmla="*/ 24 h 32"/>
                <a:gd name="T24" fmla="*/ 4 w 56"/>
                <a:gd name="T25" fmla="*/ 24 h 32"/>
                <a:gd name="T26" fmla="*/ 0 w 56"/>
                <a:gd name="T27" fmla="*/ 28 h 32"/>
                <a:gd name="T28" fmla="*/ 4 w 56"/>
                <a:gd name="T29" fmla="*/ 32 h 32"/>
                <a:gd name="T30" fmla="*/ 26 w 56"/>
                <a:gd name="T31" fmla="*/ 4 h 32"/>
                <a:gd name="T32" fmla="*/ 30 w 56"/>
                <a:gd name="T33" fmla="*/ 4 h 32"/>
                <a:gd name="T34" fmla="*/ 32 w 56"/>
                <a:gd name="T35" fmla="*/ 6 h 32"/>
                <a:gd name="T36" fmla="*/ 30 w 56"/>
                <a:gd name="T37" fmla="*/ 8 h 32"/>
                <a:gd name="T38" fmla="*/ 26 w 56"/>
                <a:gd name="T39" fmla="*/ 8 h 32"/>
                <a:gd name="T40" fmla="*/ 24 w 56"/>
                <a:gd name="T41" fmla="*/ 6 h 32"/>
                <a:gd name="T42" fmla="*/ 26 w 56"/>
                <a:gd name="T4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32">
                  <a:moveTo>
                    <a:pt x="4" y="32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8" y="24"/>
                    <a:pt x="36" y="22"/>
                    <a:pt x="36" y="2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2"/>
                    <a:pt x="18" y="24"/>
                    <a:pt x="1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  <a:moveTo>
                    <a:pt x="26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2" y="5"/>
                    <a:pt x="32" y="6"/>
                  </a:cubicBezTo>
                  <a:cubicBezTo>
                    <a:pt x="32" y="7"/>
                    <a:pt x="31" y="8"/>
                    <a:pt x="30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4" y="7"/>
                    <a:pt x="24" y="6"/>
                  </a:cubicBezTo>
                  <a:cubicBezTo>
                    <a:pt x="24" y="5"/>
                    <a:pt x="25" y="4"/>
                    <a:pt x="26" y="4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0" name="出自【趣你的PPT】(微信:qunideppt)：最优质的PPT资源库"/>
            <p:cNvSpPr/>
            <p:nvPr/>
          </p:nvSpPr>
          <p:spPr bwMode="auto">
            <a:xfrm>
              <a:off x="1677668" y="507943"/>
              <a:ext cx="185915" cy="92957"/>
            </a:xfrm>
            <a:custGeom>
              <a:avLst/>
              <a:gdLst>
                <a:gd name="T0" fmla="*/ 50 w 56"/>
                <a:gd name="T1" fmla="*/ 0 h 28"/>
                <a:gd name="T2" fmla="*/ 6 w 56"/>
                <a:gd name="T3" fmla="*/ 0 h 28"/>
                <a:gd name="T4" fmla="*/ 4 w 56"/>
                <a:gd name="T5" fmla="*/ 2 h 28"/>
                <a:gd name="T6" fmla="*/ 0 w 56"/>
                <a:gd name="T7" fmla="*/ 28 h 28"/>
                <a:gd name="T8" fmla="*/ 12 w 56"/>
                <a:gd name="T9" fmla="*/ 28 h 28"/>
                <a:gd name="T10" fmla="*/ 16 w 56"/>
                <a:gd name="T11" fmla="*/ 16 h 28"/>
                <a:gd name="T12" fmla="*/ 16 w 56"/>
                <a:gd name="T13" fmla="*/ 28 h 28"/>
                <a:gd name="T14" fmla="*/ 40 w 56"/>
                <a:gd name="T15" fmla="*/ 28 h 28"/>
                <a:gd name="T16" fmla="*/ 40 w 56"/>
                <a:gd name="T17" fmla="*/ 16 h 28"/>
                <a:gd name="T18" fmla="*/ 44 w 56"/>
                <a:gd name="T19" fmla="*/ 28 h 28"/>
                <a:gd name="T20" fmla="*/ 56 w 56"/>
                <a:gd name="T21" fmla="*/ 28 h 28"/>
                <a:gd name="T22" fmla="*/ 52 w 56"/>
                <a:gd name="T23" fmla="*/ 2 h 28"/>
                <a:gd name="T24" fmla="*/ 50 w 56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28">
                  <a:moveTo>
                    <a:pt x="5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4" y="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1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390214" y="360632"/>
              <a:ext cx="265555" cy="267313"/>
            </a:xfrm>
            <a:custGeom>
              <a:avLst/>
              <a:gdLst>
                <a:gd name="T0" fmla="*/ 0 w 151"/>
                <a:gd name="T1" fmla="*/ 0 h 152"/>
                <a:gd name="T2" fmla="*/ 19 w 151"/>
                <a:gd name="T3" fmla="*/ 133 h 152"/>
                <a:gd name="T4" fmla="*/ 76 w 151"/>
                <a:gd name="T5" fmla="*/ 152 h 152"/>
                <a:gd name="T6" fmla="*/ 132 w 151"/>
                <a:gd name="T7" fmla="*/ 133 h 152"/>
                <a:gd name="T8" fmla="*/ 151 w 151"/>
                <a:gd name="T9" fmla="*/ 0 h 152"/>
                <a:gd name="T10" fmla="*/ 0 w 151"/>
                <a:gd name="T11" fmla="*/ 0 h 152"/>
                <a:gd name="T12" fmla="*/ 121 w 151"/>
                <a:gd name="T13" fmla="*/ 38 h 152"/>
                <a:gd name="T14" fmla="*/ 54 w 151"/>
                <a:gd name="T15" fmla="*/ 38 h 152"/>
                <a:gd name="T16" fmla="*/ 57 w 151"/>
                <a:gd name="T17" fmla="*/ 57 h 152"/>
                <a:gd name="T18" fmla="*/ 118 w 151"/>
                <a:gd name="T19" fmla="*/ 57 h 152"/>
                <a:gd name="T20" fmla="*/ 113 w 151"/>
                <a:gd name="T21" fmla="*/ 114 h 152"/>
                <a:gd name="T22" fmla="*/ 76 w 151"/>
                <a:gd name="T23" fmla="*/ 123 h 152"/>
                <a:gd name="T24" fmla="*/ 38 w 151"/>
                <a:gd name="T25" fmla="*/ 114 h 152"/>
                <a:gd name="T26" fmla="*/ 35 w 151"/>
                <a:gd name="T27" fmla="*/ 85 h 152"/>
                <a:gd name="T28" fmla="*/ 57 w 151"/>
                <a:gd name="T29" fmla="*/ 85 h 152"/>
                <a:gd name="T30" fmla="*/ 59 w 151"/>
                <a:gd name="T31" fmla="*/ 99 h 152"/>
                <a:gd name="T32" fmla="*/ 76 w 151"/>
                <a:gd name="T33" fmla="*/ 104 h 152"/>
                <a:gd name="T34" fmla="*/ 94 w 151"/>
                <a:gd name="T35" fmla="*/ 99 h 152"/>
                <a:gd name="T36" fmla="*/ 97 w 151"/>
                <a:gd name="T37" fmla="*/ 76 h 152"/>
                <a:gd name="T38" fmla="*/ 33 w 151"/>
                <a:gd name="T39" fmla="*/ 76 h 152"/>
                <a:gd name="T40" fmla="*/ 28 w 151"/>
                <a:gd name="T41" fmla="*/ 19 h 152"/>
                <a:gd name="T42" fmla="*/ 123 w 151"/>
                <a:gd name="T43" fmla="*/ 19 h 152"/>
                <a:gd name="T44" fmla="*/ 121 w 151"/>
                <a:gd name="T45" fmla="*/ 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19" y="133"/>
                  </a:lnTo>
                  <a:lnTo>
                    <a:pt x="76" y="152"/>
                  </a:lnTo>
                  <a:lnTo>
                    <a:pt x="132" y="133"/>
                  </a:lnTo>
                  <a:lnTo>
                    <a:pt x="151" y="0"/>
                  </a:lnTo>
                  <a:lnTo>
                    <a:pt x="0" y="0"/>
                  </a:lnTo>
                  <a:close/>
                  <a:moveTo>
                    <a:pt x="121" y="38"/>
                  </a:moveTo>
                  <a:lnTo>
                    <a:pt x="54" y="38"/>
                  </a:lnTo>
                  <a:lnTo>
                    <a:pt x="57" y="57"/>
                  </a:lnTo>
                  <a:lnTo>
                    <a:pt x="118" y="57"/>
                  </a:lnTo>
                  <a:lnTo>
                    <a:pt x="113" y="114"/>
                  </a:lnTo>
                  <a:lnTo>
                    <a:pt x="76" y="123"/>
                  </a:lnTo>
                  <a:lnTo>
                    <a:pt x="38" y="114"/>
                  </a:lnTo>
                  <a:lnTo>
                    <a:pt x="35" y="85"/>
                  </a:lnTo>
                  <a:lnTo>
                    <a:pt x="57" y="85"/>
                  </a:lnTo>
                  <a:lnTo>
                    <a:pt x="59" y="99"/>
                  </a:lnTo>
                  <a:lnTo>
                    <a:pt x="76" y="104"/>
                  </a:lnTo>
                  <a:lnTo>
                    <a:pt x="94" y="99"/>
                  </a:lnTo>
                  <a:lnTo>
                    <a:pt x="97" y="76"/>
                  </a:lnTo>
                  <a:lnTo>
                    <a:pt x="33" y="76"/>
                  </a:lnTo>
                  <a:lnTo>
                    <a:pt x="28" y="19"/>
                  </a:lnTo>
                  <a:lnTo>
                    <a:pt x="123" y="19"/>
                  </a:lnTo>
                  <a:lnTo>
                    <a:pt x="121" y="38"/>
                  </a:ln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463477" y="45947"/>
              <a:ext cx="253517" cy="273295"/>
            </a:xfrm>
            <a:custGeom>
              <a:avLst/>
              <a:gdLst>
                <a:gd name="T0" fmla="*/ 56 w 60"/>
                <a:gd name="T1" fmla="*/ 16 h 64"/>
                <a:gd name="T2" fmla="*/ 24 w 60"/>
                <a:gd name="T3" fmla="*/ 16 h 64"/>
                <a:gd name="T4" fmla="*/ 24 w 60"/>
                <a:gd name="T5" fmla="*/ 12 h 64"/>
                <a:gd name="T6" fmla="*/ 30 w 60"/>
                <a:gd name="T7" fmla="*/ 12 h 64"/>
                <a:gd name="T8" fmla="*/ 36 w 60"/>
                <a:gd name="T9" fmla="*/ 6 h 64"/>
                <a:gd name="T10" fmla="*/ 30 w 60"/>
                <a:gd name="T11" fmla="*/ 0 h 64"/>
                <a:gd name="T12" fmla="*/ 20 w 60"/>
                <a:gd name="T13" fmla="*/ 0 h 64"/>
                <a:gd name="T14" fmla="*/ 16 w 60"/>
                <a:gd name="T15" fmla="*/ 4 h 64"/>
                <a:gd name="T16" fmla="*/ 16 w 60"/>
                <a:gd name="T17" fmla="*/ 16 h 64"/>
                <a:gd name="T18" fmla="*/ 4 w 60"/>
                <a:gd name="T19" fmla="*/ 16 h 64"/>
                <a:gd name="T20" fmla="*/ 0 w 60"/>
                <a:gd name="T21" fmla="*/ 20 h 64"/>
                <a:gd name="T22" fmla="*/ 0 w 60"/>
                <a:gd name="T23" fmla="*/ 44 h 64"/>
                <a:gd name="T24" fmla="*/ 4 w 60"/>
                <a:gd name="T25" fmla="*/ 48 h 64"/>
                <a:gd name="T26" fmla="*/ 24 w 60"/>
                <a:gd name="T27" fmla="*/ 48 h 64"/>
                <a:gd name="T28" fmla="*/ 24 w 60"/>
                <a:gd name="T29" fmla="*/ 64 h 64"/>
                <a:gd name="T30" fmla="*/ 40 w 60"/>
                <a:gd name="T31" fmla="*/ 64 h 64"/>
                <a:gd name="T32" fmla="*/ 40 w 60"/>
                <a:gd name="T33" fmla="*/ 48 h 64"/>
                <a:gd name="T34" fmla="*/ 56 w 60"/>
                <a:gd name="T35" fmla="*/ 48 h 64"/>
                <a:gd name="T36" fmla="*/ 60 w 60"/>
                <a:gd name="T37" fmla="*/ 44 h 64"/>
                <a:gd name="T38" fmla="*/ 60 w 60"/>
                <a:gd name="T39" fmla="*/ 20 h 64"/>
                <a:gd name="T40" fmla="*/ 56 w 60"/>
                <a:gd name="T41" fmla="*/ 16 h 64"/>
                <a:gd name="T42" fmla="*/ 32 w 60"/>
                <a:gd name="T43" fmla="*/ 60 h 64"/>
                <a:gd name="T44" fmla="*/ 28 w 60"/>
                <a:gd name="T45" fmla="*/ 60 h 64"/>
                <a:gd name="T46" fmla="*/ 28 w 60"/>
                <a:gd name="T47" fmla="*/ 48 h 64"/>
                <a:gd name="T48" fmla="*/ 32 w 60"/>
                <a:gd name="T49" fmla="*/ 48 h 64"/>
                <a:gd name="T50" fmla="*/ 32 w 60"/>
                <a:gd name="T51" fmla="*/ 60 h 64"/>
                <a:gd name="T52" fmla="*/ 56 w 60"/>
                <a:gd name="T53" fmla="*/ 44 h 64"/>
                <a:gd name="T54" fmla="*/ 4 w 60"/>
                <a:gd name="T55" fmla="*/ 44 h 64"/>
                <a:gd name="T56" fmla="*/ 4 w 60"/>
                <a:gd name="T57" fmla="*/ 20 h 64"/>
                <a:gd name="T58" fmla="*/ 16 w 60"/>
                <a:gd name="T59" fmla="*/ 20 h 64"/>
                <a:gd name="T60" fmla="*/ 16 w 60"/>
                <a:gd name="T61" fmla="*/ 32 h 64"/>
                <a:gd name="T62" fmla="*/ 20 w 60"/>
                <a:gd name="T63" fmla="*/ 36 h 64"/>
                <a:gd name="T64" fmla="*/ 24 w 60"/>
                <a:gd name="T65" fmla="*/ 32 h 64"/>
                <a:gd name="T66" fmla="*/ 24 w 60"/>
                <a:gd name="T67" fmla="*/ 20 h 64"/>
                <a:gd name="T68" fmla="*/ 56 w 60"/>
                <a:gd name="T69" fmla="*/ 20 h 64"/>
                <a:gd name="T70" fmla="*/ 56 w 60"/>
                <a:gd name="T71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64">
                  <a:moveTo>
                    <a:pt x="56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3" y="12"/>
                    <a:pt x="36" y="9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8"/>
                    <a:pt x="0" y="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8" y="48"/>
                    <a:pt x="60" y="46"/>
                    <a:pt x="60" y="44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8"/>
                    <a:pt x="58" y="16"/>
                    <a:pt x="56" y="16"/>
                  </a:cubicBezTo>
                  <a:close/>
                  <a:moveTo>
                    <a:pt x="32" y="60"/>
                  </a:moveTo>
                  <a:cubicBezTo>
                    <a:pt x="28" y="60"/>
                    <a:pt x="28" y="60"/>
                    <a:pt x="28" y="6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2" y="48"/>
                    <a:pt x="32" y="48"/>
                    <a:pt x="32" y="48"/>
                  </a:cubicBezTo>
                  <a:lnTo>
                    <a:pt x="32" y="60"/>
                  </a:lnTo>
                  <a:close/>
                  <a:moveTo>
                    <a:pt x="56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4"/>
                    <a:pt x="18" y="36"/>
                    <a:pt x="20" y="36"/>
                  </a:cubicBezTo>
                  <a:cubicBezTo>
                    <a:pt x="22" y="36"/>
                    <a:pt x="24" y="34"/>
                    <a:pt x="24" y="3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56" y="20"/>
                    <a:pt x="56" y="20"/>
                    <a:pt x="56" y="20"/>
                  </a:cubicBezTo>
                  <a:lnTo>
                    <a:pt x="56" y="44"/>
                  </a:ln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956444" y="233013"/>
              <a:ext cx="210400" cy="210400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28 w 64"/>
                <a:gd name="T11" fmla="*/ 8 h 64"/>
                <a:gd name="T12" fmla="*/ 36 w 64"/>
                <a:gd name="T13" fmla="*/ 8 h 64"/>
                <a:gd name="T14" fmla="*/ 36 w 64"/>
                <a:gd name="T15" fmla="*/ 28 h 64"/>
                <a:gd name="T16" fmla="*/ 28 w 64"/>
                <a:gd name="T17" fmla="*/ 28 h 64"/>
                <a:gd name="T18" fmla="*/ 28 w 64"/>
                <a:gd name="T19" fmla="*/ 8 h 64"/>
                <a:gd name="T20" fmla="*/ 32 w 64"/>
                <a:gd name="T21" fmla="*/ 53 h 64"/>
                <a:gd name="T22" fmla="*/ 11 w 64"/>
                <a:gd name="T23" fmla="*/ 32 h 64"/>
                <a:gd name="T24" fmla="*/ 24 w 64"/>
                <a:gd name="T25" fmla="*/ 13 h 64"/>
                <a:gd name="T26" fmla="*/ 24 w 64"/>
                <a:gd name="T27" fmla="*/ 12 h 64"/>
                <a:gd name="T28" fmla="*/ 24 w 64"/>
                <a:gd name="T29" fmla="*/ 20 h 64"/>
                <a:gd name="T30" fmla="*/ 17 w 64"/>
                <a:gd name="T31" fmla="*/ 32 h 64"/>
                <a:gd name="T32" fmla="*/ 32 w 64"/>
                <a:gd name="T33" fmla="*/ 47 h 64"/>
                <a:gd name="T34" fmla="*/ 47 w 64"/>
                <a:gd name="T35" fmla="*/ 32 h 64"/>
                <a:gd name="T36" fmla="*/ 40 w 64"/>
                <a:gd name="T37" fmla="*/ 20 h 64"/>
                <a:gd name="T38" fmla="*/ 40 w 64"/>
                <a:gd name="T39" fmla="*/ 12 h 64"/>
                <a:gd name="T40" fmla="*/ 40 w 64"/>
                <a:gd name="T41" fmla="*/ 13 h 64"/>
                <a:gd name="T42" fmla="*/ 53 w 64"/>
                <a:gd name="T43" fmla="*/ 32 h 64"/>
                <a:gd name="T44" fmla="*/ 32 w 64"/>
                <a:gd name="T4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28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8"/>
                  </a:lnTo>
                  <a:close/>
                  <a:moveTo>
                    <a:pt x="32" y="53"/>
                  </a:moveTo>
                  <a:cubicBezTo>
                    <a:pt x="20" y="53"/>
                    <a:pt x="11" y="44"/>
                    <a:pt x="11" y="32"/>
                  </a:cubicBezTo>
                  <a:cubicBezTo>
                    <a:pt x="11" y="24"/>
                    <a:pt x="16" y="16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0" y="22"/>
                    <a:pt x="17" y="27"/>
                    <a:pt x="17" y="32"/>
                  </a:cubicBezTo>
                  <a:cubicBezTo>
                    <a:pt x="17" y="40"/>
                    <a:pt x="24" y="47"/>
                    <a:pt x="32" y="47"/>
                  </a:cubicBezTo>
                  <a:cubicBezTo>
                    <a:pt x="40" y="47"/>
                    <a:pt x="47" y="40"/>
                    <a:pt x="47" y="32"/>
                  </a:cubicBezTo>
                  <a:cubicBezTo>
                    <a:pt x="47" y="27"/>
                    <a:pt x="44" y="22"/>
                    <a:pt x="40" y="20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8" y="16"/>
                    <a:pt x="53" y="24"/>
                    <a:pt x="53" y="32"/>
                  </a:cubicBezTo>
                  <a:cubicBezTo>
                    <a:pt x="53" y="44"/>
                    <a:pt x="44" y="53"/>
                    <a:pt x="32" y="53"/>
                  </a:cubicBez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099621" y="477903"/>
              <a:ext cx="256931" cy="255240"/>
            </a:xfrm>
            <a:custGeom>
              <a:avLst/>
              <a:gdLst>
                <a:gd name="T0" fmla="*/ 0 w 152"/>
                <a:gd name="T1" fmla="*/ 0 h 151"/>
                <a:gd name="T2" fmla="*/ 0 w 152"/>
                <a:gd name="T3" fmla="*/ 151 h 151"/>
                <a:gd name="T4" fmla="*/ 152 w 152"/>
                <a:gd name="T5" fmla="*/ 151 h 151"/>
                <a:gd name="T6" fmla="*/ 152 w 152"/>
                <a:gd name="T7" fmla="*/ 0 h 151"/>
                <a:gd name="T8" fmla="*/ 0 w 152"/>
                <a:gd name="T9" fmla="*/ 0 h 151"/>
                <a:gd name="T10" fmla="*/ 57 w 152"/>
                <a:gd name="T11" fmla="*/ 19 h 151"/>
                <a:gd name="T12" fmla="*/ 67 w 152"/>
                <a:gd name="T13" fmla="*/ 19 h 151"/>
                <a:gd name="T14" fmla="*/ 67 w 152"/>
                <a:gd name="T15" fmla="*/ 28 h 151"/>
                <a:gd name="T16" fmla="*/ 57 w 152"/>
                <a:gd name="T17" fmla="*/ 28 h 151"/>
                <a:gd name="T18" fmla="*/ 57 w 152"/>
                <a:gd name="T19" fmla="*/ 19 h 151"/>
                <a:gd name="T20" fmla="*/ 38 w 152"/>
                <a:gd name="T21" fmla="*/ 19 h 151"/>
                <a:gd name="T22" fmla="*/ 48 w 152"/>
                <a:gd name="T23" fmla="*/ 19 h 151"/>
                <a:gd name="T24" fmla="*/ 48 w 152"/>
                <a:gd name="T25" fmla="*/ 28 h 151"/>
                <a:gd name="T26" fmla="*/ 38 w 152"/>
                <a:gd name="T27" fmla="*/ 28 h 151"/>
                <a:gd name="T28" fmla="*/ 38 w 152"/>
                <a:gd name="T29" fmla="*/ 19 h 151"/>
                <a:gd name="T30" fmla="*/ 19 w 152"/>
                <a:gd name="T31" fmla="*/ 19 h 151"/>
                <a:gd name="T32" fmla="*/ 29 w 152"/>
                <a:gd name="T33" fmla="*/ 19 h 151"/>
                <a:gd name="T34" fmla="*/ 29 w 152"/>
                <a:gd name="T35" fmla="*/ 28 h 151"/>
                <a:gd name="T36" fmla="*/ 19 w 152"/>
                <a:gd name="T37" fmla="*/ 28 h 151"/>
                <a:gd name="T38" fmla="*/ 19 w 152"/>
                <a:gd name="T39" fmla="*/ 19 h 151"/>
                <a:gd name="T40" fmla="*/ 133 w 152"/>
                <a:gd name="T41" fmla="*/ 132 h 151"/>
                <a:gd name="T42" fmla="*/ 19 w 152"/>
                <a:gd name="T43" fmla="*/ 132 h 151"/>
                <a:gd name="T44" fmla="*/ 19 w 152"/>
                <a:gd name="T45" fmla="*/ 38 h 151"/>
                <a:gd name="T46" fmla="*/ 133 w 152"/>
                <a:gd name="T47" fmla="*/ 38 h 151"/>
                <a:gd name="T48" fmla="*/ 133 w 152"/>
                <a:gd name="T49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151">
                  <a:moveTo>
                    <a:pt x="0" y="0"/>
                  </a:moveTo>
                  <a:lnTo>
                    <a:pt x="0" y="151"/>
                  </a:lnTo>
                  <a:lnTo>
                    <a:pt x="152" y="151"/>
                  </a:lnTo>
                  <a:lnTo>
                    <a:pt x="152" y="0"/>
                  </a:lnTo>
                  <a:lnTo>
                    <a:pt x="0" y="0"/>
                  </a:lnTo>
                  <a:close/>
                  <a:moveTo>
                    <a:pt x="57" y="19"/>
                  </a:moveTo>
                  <a:lnTo>
                    <a:pt x="67" y="19"/>
                  </a:lnTo>
                  <a:lnTo>
                    <a:pt x="67" y="28"/>
                  </a:lnTo>
                  <a:lnTo>
                    <a:pt x="57" y="28"/>
                  </a:lnTo>
                  <a:lnTo>
                    <a:pt x="57" y="19"/>
                  </a:lnTo>
                  <a:close/>
                  <a:moveTo>
                    <a:pt x="38" y="19"/>
                  </a:moveTo>
                  <a:lnTo>
                    <a:pt x="48" y="19"/>
                  </a:lnTo>
                  <a:lnTo>
                    <a:pt x="48" y="28"/>
                  </a:lnTo>
                  <a:lnTo>
                    <a:pt x="38" y="28"/>
                  </a:lnTo>
                  <a:lnTo>
                    <a:pt x="38" y="19"/>
                  </a:lnTo>
                  <a:close/>
                  <a:moveTo>
                    <a:pt x="19" y="19"/>
                  </a:moveTo>
                  <a:lnTo>
                    <a:pt x="29" y="19"/>
                  </a:lnTo>
                  <a:lnTo>
                    <a:pt x="29" y="28"/>
                  </a:lnTo>
                  <a:lnTo>
                    <a:pt x="19" y="28"/>
                  </a:lnTo>
                  <a:lnTo>
                    <a:pt x="19" y="19"/>
                  </a:lnTo>
                  <a:close/>
                  <a:moveTo>
                    <a:pt x="133" y="132"/>
                  </a:moveTo>
                  <a:lnTo>
                    <a:pt x="19" y="132"/>
                  </a:lnTo>
                  <a:lnTo>
                    <a:pt x="19" y="38"/>
                  </a:lnTo>
                  <a:lnTo>
                    <a:pt x="133" y="38"/>
                  </a:lnTo>
                  <a:lnTo>
                    <a:pt x="133" y="132"/>
                  </a:ln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5" name="出自【趣你的PPT】(微信:qunideppt)：最优质的PPT资源库"/>
            <p:cNvSpPr/>
            <p:nvPr/>
          </p:nvSpPr>
          <p:spPr bwMode="auto">
            <a:xfrm>
              <a:off x="1214272" y="132985"/>
              <a:ext cx="47306" cy="46062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6" name="出自【趣你的PPT】(微信:qunideppt)：最优质的PPT资源库"/>
            <p:cNvSpPr/>
            <p:nvPr/>
          </p:nvSpPr>
          <p:spPr bwMode="auto">
            <a:xfrm>
              <a:off x="1214272" y="202700"/>
              <a:ext cx="47306" cy="47306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7" name="出自【趣你的PPT】(微信:qunideppt)：最优质的PPT资源库"/>
            <p:cNvSpPr/>
            <p:nvPr/>
          </p:nvSpPr>
          <p:spPr bwMode="auto">
            <a:xfrm>
              <a:off x="1214272" y="273660"/>
              <a:ext cx="47306" cy="47306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8" name="出自【趣你的PPT】(微信:qunideppt)：最优质的PPT资源库"/>
            <p:cNvSpPr/>
            <p:nvPr/>
          </p:nvSpPr>
          <p:spPr bwMode="auto">
            <a:xfrm>
              <a:off x="1285232" y="132985"/>
              <a:ext cx="117022" cy="46062"/>
            </a:xfrm>
            <a:custGeom>
              <a:avLst/>
              <a:gdLst>
                <a:gd name="T0" fmla="*/ 38 w 40"/>
                <a:gd name="T1" fmla="*/ 0 h 16"/>
                <a:gd name="T2" fmla="*/ 2 w 40"/>
                <a:gd name="T3" fmla="*/ 0 h 16"/>
                <a:gd name="T4" fmla="*/ 0 w 40"/>
                <a:gd name="T5" fmla="*/ 2 h 16"/>
                <a:gd name="T6" fmla="*/ 0 w 40"/>
                <a:gd name="T7" fmla="*/ 14 h 16"/>
                <a:gd name="T8" fmla="*/ 2 w 40"/>
                <a:gd name="T9" fmla="*/ 16 h 16"/>
                <a:gd name="T10" fmla="*/ 38 w 40"/>
                <a:gd name="T11" fmla="*/ 16 h 16"/>
                <a:gd name="T12" fmla="*/ 40 w 40"/>
                <a:gd name="T13" fmla="*/ 14 h 16"/>
                <a:gd name="T14" fmla="*/ 40 w 40"/>
                <a:gd name="T15" fmla="*/ 2 h 16"/>
                <a:gd name="T16" fmla="*/ 38 w 40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6">
                  <a:moveTo>
                    <a:pt x="3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6"/>
                    <a:pt x="40" y="15"/>
                    <a:pt x="40" y="1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9" name="出自【趣你的PPT】(微信:qunideppt)：最优质的PPT资源库"/>
            <p:cNvSpPr/>
            <p:nvPr/>
          </p:nvSpPr>
          <p:spPr bwMode="auto">
            <a:xfrm>
              <a:off x="1285232" y="202700"/>
              <a:ext cx="117022" cy="47306"/>
            </a:xfrm>
            <a:custGeom>
              <a:avLst/>
              <a:gdLst>
                <a:gd name="T0" fmla="*/ 38 w 40"/>
                <a:gd name="T1" fmla="*/ 0 h 16"/>
                <a:gd name="T2" fmla="*/ 2 w 40"/>
                <a:gd name="T3" fmla="*/ 0 h 16"/>
                <a:gd name="T4" fmla="*/ 0 w 40"/>
                <a:gd name="T5" fmla="*/ 2 h 16"/>
                <a:gd name="T6" fmla="*/ 0 w 40"/>
                <a:gd name="T7" fmla="*/ 14 h 16"/>
                <a:gd name="T8" fmla="*/ 2 w 40"/>
                <a:gd name="T9" fmla="*/ 16 h 16"/>
                <a:gd name="T10" fmla="*/ 38 w 40"/>
                <a:gd name="T11" fmla="*/ 16 h 16"/>
                <a:gd name="T12" fmla="*/ 40 w 40"/>
                <a:gd name="T13" fmla="*/ 14 h 16"/>
                <a:gd name="T14" fmla="*/ 40 w 40"/>
                <a:gd name="T15" fmla="*/ 2 h 16"/>
                <a:gd name="T16" fmla="*/ 38 w 40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6">
                  <a:moveTo>
                    <a:pt x="3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6"/>
                    <a:pt x="40" y="15"/>
                    <a:pt x="40" y="1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0" name="出自【趣你的PPT】(微信:qunideppt)：最优质的PPT资源库"/>
            <p:cNvSpPr/>
            <p:nvPr/>
          </p:nvSpPr>
          <p:spPr bwMode="auto">
            <a:xfrm>
              <a:off x="1285232" y="273660"/>
              <a:ext cx="117022" cy="47306"/>
            </a:xfrm>
            <a:custGeom>
              <a:avLst/>
              <a:gdLst>
                <a:gd name="T0" fmla="*/ 38 w 40"/>
                <a:gd name="T1" fmla="*/ 0 h 16"/>
                <a:gd name="T2" fmla="*/ 2 w 40"/>
                <a:gd name="T3" fmla="*/ 0 h 16"/>
                <a:gd name="T4" fmla="*/ 0 w 40"/>
                <a:gd name="T5" fmla="*/ 2 h 16"/>
                <a:gd name="T6" fmla="*/ 0 w 40"/>
                <a:gd name="T7" fmla="*/ 14 h 16"/>
                <a:gd name="T8" fmla="*/ 2 w 40"/>
                <a:gd name="T9" fmla="*/ 16 h 16"/>
                <a:gd name="T10" fmla="*/ 38 w 40"/>
                <a:gd name="T11" fmla="*/ 16 h 16"/>
                <a:gd name="T12" fmla="*/ 40 w 40"/>
                <a:gd name="T13" fmla="*/ 14 h 16"/>
                <a:gd name="T14" fmla="*/ 40 w 40"/>
                <a:gd name="T15" fmla="*/ 2 h 16"/>
                <a:gd name="T16" fmla="*/ 38 w 40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6">
                  <a:moveTo>
                    <a:pt x="3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6"/>
                    <a:pt x="40" y="15"/>
                    <a:pt x="40" y="1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1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949789" y="501016"/>
              <a:ext cx="93748" cy="156246"/>
            </a:xfrm>
            <a:custGeom>
              <a:avLst/>
              <a:gdLst>
                <a:gd name="T0" fmla="*/ 12 w 24"/>
                <a:gd name="T1" fmla="*/ 0 h 40"/>
                <a:gd name="T2" fmla="*/ 0 w 24"/>
                <a:gd name="T3" fmla="*/ 12 h 40"/>
                <a:gd name="T4" fmla="*/ 4 w 24"/>
                <a:gd name="T5" fmla="*/ 21 h 40"/>
                <a:gd name="T6" fmla="*/ 4 w 24"/>
                <a:gd name="T7" fmla="*/ 40 h 40"/>
                <a:gd name="T8" fmla="*/ 12 w 24"/>
                <a:gd name="T9" fmla="*/ 32 h 40"/>
                <a:gd name="T10" fmla="*/ 20 w 24"/>
                <a:gd name="T11" fmla="*/ 40 h 40"/>
                <a:gd name="T12" fmla="*/ 20 w 24"/>
                <a:gd name="T13" fmla="*/ 21 h 40"/>
                <a:gd name="T14" fmla="*/ 24 w 24"/>
                <a:gd name="T15" fmla="*/ 12 h 40"/>
                <a:gd name="T16" fmla="*/ 12 w 24"/>
                <a:gd name="T17" fmla="*/ 0 h 40"/>
                <a:gd name="T18" fmla="*/ 12 w 24"/>
                <a:gd name="T19" fmla="*/ 20 h 40"/>
                <a:gd name="T20" fmla="*/ 4 w 24"/>
                <a:gd name="T21" fmla="*/ 12 h 40"/>
                <a:gd name="T22" fmla="*/ 12 w 24"/>
                <a:gd name="T23" fmla="*/ 4 h 40"/>
                <a:gd name="T24" fmla="*/ 20 w 24"/>
                <a:gd name="T25" fmla="*/ 12 h 40"/>
                <a:gd name="T26" fmla="*/ 12 w 24"/>
                <a:gd name="T2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0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2" y="19"/>
                    <a:pt x="4" y="2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2" y="19"/>
                    <a:pt x="24" y="16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2" y="20"/>
                  </a:move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2" name="出自【趣你的PPT】(微信:qunideppt)：最优质的PPT资源库"/>
            <p:cNvSpPr/>
            <p:nvPr/>
          </p:nvSpPr>
          <p:spPr bwMode="auto">
            <a:xfrm>
              <a:off x="809990" y="407268"/>
              <a:ext cx="202297" cy="249993"/>
            </a:xfrm>
            <a:custGeom>
              <a:avLst/>
              <a:gdLst>
                <a:gd name="T0" fmla="*/ 64 w 123"/>
                <a:gd name="T1" fmla="*/ 133 h 152"/>
                <a:gd name="T2" fmla="*/ 19 w 123"/>
                <a:gd name="T3" fmla="*/ 133 h 152"/>
                <a:gd name="T4" fmla="*/ 19 w 123"/>
                <a:gd name="T5" fmla="*/ 19 h 152"/>
                <a:gd name="T6" fmla="*/ 71 w 123"/>
                <a:gd name="T7" fmla="*/ 19 h 152"/>
                <a:gd name="T8" fmla="*/ 100 w 123"/>
                <a:gd name="T9" fmla="*/ 48 h 152"/>
                <a:gd name="T10" fmla="*/ 123 w 123"/>
                <a:gd name="T11" fmla="*/ 48 h 152"/>
                <a:gd name="T12" fmla="*/ 123 w 123"/>
                <a:gd name="T13" fmla="*/ 43 h 152"/>
                <a:gd name="T14" fmla="*/ 81 w 123"/>
                <a:gd name="T15" fmla="*/ 0 h 152"/>
                <a:gd name="T16" fmla="*/ 0 w 123"/>
                <a:gd name="T17" fmla="*/ 0 h 152"/>
                <a:gd name="T18" fmla="*/ 0 w 123"/>
                <a:gd name="T19" fmla="*/ 152 h 152"/>
                <a:gd name="T20" fmla="*/ 81 w 123"/>
                <a:gd name="T21" fmla="*/ 152 h 152"/>
                <a:gd name="T22" fmla="*/ 64 w 123"/>
                <a:gd name="T23" fmla="*/ 133 h 152"/>
                <a:gd name="T24" fmla="*/ 64 w 123"/>
                <a:gd name="T25" fmla="*/ 13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52">
                  <a:moveTo>
                    <a:pt x="64" y="133"/>
                  </a:moveTo>
                  <a:lnTo>
                    <a:pt x="19" y="133"/>
                  </a:lnTo>
                  <a:lnTo>
                    <a:pt x="19" y="19"/>
                  </a:lnTo>
                  <a:lnTo>
                    <a:pt x="71" y="19"/>
                  </a:lnTo>
                  <a:lnTo>
                    <a:pt x="100" y="48"/>
                  </a:lnTo>
                  <a:lnTo>
                    <a:pt x="123" y="48"/>
                  </a:lnTo>
                  <a:lnTo>
                    <a:pt x="123" y="43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81" y="152"/>
                  </a:lnTo>
                  <a:lnTo>
                    <a:pt x="64" y="133"/>
                  </a:lnTo>
                  <a:lnTo>
                    <a:pt x="64" y="133"/>
                  </a:ln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3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857686" y="486214"/>
              <a:ext cx="77301" cy="14802"/>
            </a:xfrm>
            <a:prstGeom prst="rect">
              <a:avLst/>
            </a:pr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4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857686" y="517463"/>
              <a:ext cx="77301" cy="14802"/>
            </a:xfrm>
            <a:prstGeom prst="rect">
              <a:avLst/>
            </a:pr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5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857686" y="548712"/>
              <a:ext cx="77301" cy="14802"/>
            </a:xfrm>
            <a:prstGeom prst="rect">
              <a:avLst/>
            </a:pr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6" name="出自【趣你的PPT】(微信:qunideppt)：最优质的PPT资源库"/>
            <p:cNvSpPr/>
            <p:nvPr/>
          </p:nvSpPr>
          <p:spPr bwMode="auto">
            <a:xfrm rot="21346805">
              <a:off x="583039" y="496139"/>
              <a:ext cx="171541" cy="171541"/>
            </a:xfrm>
            <a:custGeom>
              <a:avLst/>
              <a:gdLst>
                <a:gd name="T0" fmla="*/ 37 w 39"/>
                <a:gd name="T1" fmla="*/ 2 h 39"/>
                <a:gd name="T2" fmla="*/ 31 w 39"/>
                <a:gd name="T3" fmla="*/ 3 h 39"/>
                <a:gd name="T4" fmla="*/ 12 w 39"/>
                <a:gd name="T5" fmla="*/ 22 h 39"/>
                <a:gd name="T6" fmla="*/ 0 w 39"/>
                <a:gd name="T7" fmla="*/ 29 h 39"/>
                <a:gd name="T8" fmla="*/ 10 w 39"/>
                <a:gd name="T9" fmla="*/ 39 h 39"/>
                <a:gd name="T10" fmla="*/ 17 w 39"/>
                <a:gd name="T11" fmla="*/ 27 h 39"/>
                <a:gd name="T12" fmla="*/ 36 w 39"/>
                <a:gd name="T13" fmla="*/ 8 h 39"/>
                <a:gd name="T14" fmla="*/ 37 w 3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9">
                  <a:moveTo>
                    <a:pt x="37" y="2"/>
                  </a:moveTo>
                  <a:cubicBezTo>
                    <a:pt x="34" y="0"/>
                    <a:pt x="31" y="3"/>
                    <a:pt x="31" y="3"/>
                  </a:cubicBezTo>
                  <a:cubicBezTo>
                    <a:pt x="31" y="3"/>
                    <a:pt x="15" y="19"/>
                    <a:pt x="12" y="22"/>
                  </a:cubicBezTo>
                  <a:cubicBezTo>
                    <a:pt x="9" y="25"/>
                    <a:pt x="0" y="29"/>
                    <a:pt x="0" y="2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4" y="30"/>
                    <a:pt x="17" y="27"/>
                  </a:cubicBezTo>
                  <a:cubicBezTo>
                    <a:pt x="20" y="24"/>
                    <a:pt x="36" y="8"/>
                    <a:pt x="36" y="8"/>
                  </a:cubicBezTo>
                  <a:cubicBezTo>
                    <a:pt x="36" y="8"/>
                    <a:pt x="39" y="5"/>
                    <a:pt x="37" y="2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7" name="出自【趣你的PPT】(微信:qunideppt)：最优质的PPT资源库"/>
            <p:cNvSpPr>
              <a:spLocks noEditPoints="1"/>
            </p:cNvSpPr>
            <p:nvPr/>
          </p:nvSpPr>
          <p:spPr bwMode="auto">
            <a:xfrm rot="21346805">
              <a:off x="486563" y="646622"/>
              <a:ext cx="136115" cy="145437"/>
            </a:xfrm>
            <a:custGeom>
              <a:avLst/>
              <a:gdLst>
                <a:gd name="T0" fmla="*/ 12 w 31"/>
                <a:gd name="T1" fmla="*/ 7 h 33"/>
                <a:gd name="T2" fmla="*/ 0 w 31"/>
                <a:gd name="T3" fmla="*/ 27 h 33"/>
                <a:gd name="T4" fmla="*/ 31 w 31"/>
                <a:gd name="T5" fmla="*/ 10 h 33"/>
                <a:gd name="T6" fmla="*/ 21 w 31"/>
                <a:gd name="T7" fmla="*/ 0 h 33"/>
                <a:gd name="T8" fmla="*/ 12 w 31"/>
                <a:gd name="T9" fmla="*/ 7 h 33"/>
                <a:gd name="T10" fmla="*/ 9 w 31"/>
                <a:gd name="T11" fmla="*/ 24 h 33"/>
                <a:gd name="T12" fmla="*/ 20 w 31"/>
                <a:gd name="T13" fmla="*/ 4 h 33"/>
                <a:gd name="T14" fmla="*/ 9 w 31"/>
                <a:gd name="T1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3">
                  <a:moveTo>
                    <a:pt x="12" y="7"/>
                  </a:moveTo>
                  <a:cubicBezTo>
                    <a:pt x="7" y="19"/>
                    <a:pt x="8" y="25"/>
                    <a:pt x="0" y="27"/>
                  </a:cubicBezTo>
                  <a:cubicBezTo>
                    <a:pt x="31" y="33"/>
                    <a:pt x="31" y="10"/>
                    <a:pt x="31" y="1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14" y="2"/>
                    <a:pt x="12" y="7"/>
                  </a:cubicBezTo>
                  <a:close/>
                  <a:moveTo>
                    <a:pt x="9" y="24"/>
                  </a:moveTo>
                  <a:cubicBezTo>
                    <a:pt x="11" y="21"/>
                    <a:pt x="15" y="8"/>
                    <a:pt x="20" y="4"/>
                  </a:cubicBezTo>
                  <a:cubicBezTo>
                    <a:pt x="23" y="7"/>
                    <a:pt x="20" y="17"/>
                    <a:pt x="9" y="24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46277" y="671059"/>
              <a:ext cx="299820" cy="301806"/>
            </a:xfrm>
            <a:custGeom>
              <a:avLst/>
              <a:gdLst>
                <a:gd name="T0" fmla="*/ 76 w 151"/>
                <a:gd name="T1" fmla="*/ 0 h 152"/>
                <a:gd name="T2" fmla="*/ 9 w 151"/>
                <a:gd name="T3" fmla="*/ 142 h 152"/>
                <a:gd name="T4" fmla="*/ 0 w 151"/>
                <a:gd name="T5" fmla="*/ 152 h 152"/>
                <a:gd name="T6" fmla="*/ 151 w 151"/>
                <a:gd name="T7" fmla="*/ 38 h 152"/>
                <a:gd name="T8" fmla="*/ 57 w 151"/>
                <a:gd name="T9" fmla="*/ 142 h 152"/>
                <a:gd name="T10" fmla="*/ 28 w 151"/>
                <a:gd name="T11" fmla="*/ 123 h 152"/>
                <a:gd name="T12" fmla="*/ 57 w 151"/>
                <a:gd name="T13" fmla="*/ 142 h 152"/>
                <a:gd name="T14" fmla="*/ 19 w 151"/>
                <a:gd name="T15" fmla="*/ 104 h 152"/>
                <a:gd name="T16" fmla="*/ 66 w 151"/>
                <a:gd name="T17" fmla="*/ 95 h 152"/>
                <a:gd name="T18" fmla="*/ 66 w 151"/>
                <a:gd name="T19" fmla="*/ 85 h 152"/>
                <a:gd name="T20" fmla="*/ 19 w 151"/>
                <a:gd name="T21" fmla="*/ 76 h 152"/>
                <a:gd name="T22" fmla="*/ 66 w 151"/>
                <a:gd name="T23" fmla="*/ 85 h 152"/>
                <a:gd name="T24" fmla="*/ 19 w 151"/>
                <a:gd name="T25" fmla="*/ 66 h 152"/>
                <a:gd name="T26" fmla="*/ 66 w 151"/>
                <a:gd name="T27" fmla="*/ 57 h 152"/>
                <a:gd name="T28" fmla="*/ 66 w 151"/>
                <a:gd name="T29" fmla="*/ 47 h 152"/>
                <a:gd name="T30" fmla="*/ 19 w 151"/>
                <a:gd name="T31" fmla="*/ 38 h 152"/>
                <a:gd name="T32" fmla="*/ 66 w 151"/>
                <a:gd name="T33" fmla="*/ 47 h 152"/>
                <a:gd name="T34" fmla="*/ 19 w 151"/>
                <a:gd name="T35" fmla="*/ 29 h 152"/>
                <a:gd name="T36" fmla="*/ 66 w 151"/>
                <a:gd name="T37" fmla="*/ 19 h 152"/>
                <a:gd name="T38" fmla="*/ 113 w 151"/>
                <a:gd name="T39" fmla="*/ 133 h 152"/>
                <a:gd name="T40" fmla="*/ 95 w 151"/>
                <a:gd name="T41" fmla="*/ 114 h 152"/>
                <a:gd name="T42" fmla="*/ 113 w 151"/>
                <a:gd name="T43" fmla="*/ 133 h 152"/>
                <a:gd name="T44" fmla="*/ 95 w 151"/>
                <a:gd name="T45" fmla="*/ 104 h 152"/>
                <a:gd name="T46" fmla="*/ 113 w 151"/>
                <a:gd name="T47" fmla="*/ 85 h 152"/>
                <a:gd name="T48" fmla="*/ 113 w 151"/>
                <a:gd name="T49" fmla="*/ 76 h 152"/>
                <a:gd name="T50" fmla="*/ 95 w 151"/>
                <a:gd name="T51" fmla="*/ 57 h 152"/>
                <a:gd name="T52" fmla="*/ 113 w 151"/>
                <a:gd name="T53" fmla="*/ 76 h 152"/>
                <a:gd name="T54" fmla="*/ 123 w 151"/>
                <a:gd name="T55" fmla="*/ 133 h 152"/>
                <a:gd name="T56" fmla="*/ 142 w 151"/>
                <a:gd name="T57" fmla="*/ 114 h 152"/>
                <a:gd name="T58" fmla="*/ 142 w 151"/>
                <a:gd name="T59" fmla="*/ 104 h 152"/>
                <a:gd name="T60" fmla="*/ 123 w 151"/>
                <a:gd name="T61" fmla="*/ 85 h 152"/>
                <a:gd name="T62" fmla="*/ 142 w 151"/>
                <a:gd name="T63" fmla="*/ 104 h 152"/>
                <a:gd name="T64" fmla="*/ 123 w 151"/>
                <a:gd name="T65" fmla="*/ 76 h 152"/>
                <a:gd name="T66" fmla="*/ 142 w 151"/>
                <a:gd name="T67" fmla="*/ 5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1" h="152">
                  <a:moveTo>
                    <a:pt x="76" y="38"/>
                  </a:moveTo>
                  <a:lnTo>
                    <a:pt x="76" y="0"/>
                  </a:lnTo>
                  <a:lnTo>
                    <a:pt x="9" y="0"/>
                  </a:lnTo>
                  <a:lnTo>
                    <a:pt x="9" y="142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151" y="152"/>
                  </a:lnTo>
                  <a:lnTo>
                    <a:pt x="151" y="38"/>
                  </a:lnTo>
                  <a:lnTo>
                    <a:pt x="76" y="38"/>
                  </a:lnTo>
                  <a:close/>
                  <a:moveTo>
                    <a:pt x="57" y="142"/>
                  </a:moveTo>
                  <a:lnTo>
                    <a:pt x="28" y="142"/>
                  </a:lnTo>
                  <a:lnTo>
                    <a:pt x="28" y="123"/>
                  </a:lnTo>
                  <a:lnTo>
                    <a:pt x="57" y="123"/>
                  </a:lnTo>
                  <a:lnTo>
                    <a:pt x="57" y="142"/>
                  </a:lnTo>
                  <a:close/>
                  <a:moveTo>
                    <a:pt x="66" y="104"/>
                  </a:moveTo>
                  <a:lnTo>
                    <a:pt x="19" y="104"/>
                  </a:lnTo>
                  <a:lnTo>
                    <a:pt x="19" y="95"/>
                  </a:lnTo>
                  <a:lnTo>
                    <a:pt x="66" y="95"/>
                  </a:lnTo>
                  <a:lnTo>
                    <a:pt x="66" y="104"/>
                  </a:lnTo>
                  <a:close/>
                  <a:moveTo>
                    <a:pt x="66" y="85"/>
                  </a:moveTo>
                  <a:lnTo>
                    <a:pt x="19" y="85"/>
                  </a:lnTo>
                  <a:lnTo>
                    <a:pt x="19" y="76"/>
                  </a:lnTo>
                  <a:lnTo>
                    <a:pt x="66" y="76"/>
                  </a:lnTo>
                  <a:lnTo>
                    <a:pt x="66" y="85"/>
                  </a:lnTo>
                  <a:close/>
                  <a:moveTo>
                    <a:pt x="66" y="66"/>
                  </a:moveTo>
                  <a:lnTo>
                    <a:pt x="19" y="66"/>
                  </a:lnTo>
                  <a:lnTo>
                    <a:pt x="19" y="57"/>
                  </a:lnTo>
                  <a:lnTo>
                    <a:pt x="66" y="57"/>
                  </a:lnTo>
                  <a:lnTo>
                    <a:pt x="66" y="66"/>
                  </a:lnTo>
                  <a:close/>
                  <a:moveTo>
                    <a:pt x="66" y="47"/>
                  </a:moveTo>
                  <a:lnTo>
                    <a:pt x="19" y="47"/>
                  </a:lnTo>
                  <a:lnTo>
                    <a:pt x="19" y="38"/>
                  </a:lnTo>
                  <a:lnTo>
                    <a:pt x="66" y="38"/>
                  </a:lnTo>
                  <a:lnTo>
                    <a:pt x="66" y="47"/>
                  </a:lnTo>
                  <a:close/>
                  <a:moveTo>
                    <a:pt x="66" y="29"/>
                  </a:moveTo>
                  <a:lnTo>
                    <a:pt x="19" y="29"/>
                  </a:lnTo>
                  <a:lnTo>
                    <a:pt x="19" y="19"/>
                  </a:lnTo>
                  <a:lnTo>
                    <a:pt x="66" y="19"/>
                  </a:lnTo>
                  <a:lnTo>
                    <a:pt x="66" y="29"/>
                  </a:lnTo>
                  <a:close/>
                  <a:moveTo>
                    <a:pt x="113" y="133"/>
                  </a:moveTo>
                  <a:lnTo>
                    <a:pt x="95" y="133"/>
                  </a:lnTo>
                  <a:lnTo>
                    <a:pt x="95" y="114"/>
                  </a:lnTo>
                  <a:lnTo>
                    <a:pt x="113" y="114"/>
                  </a:lnTo>
                  <a:lnTo>
                    <a:pt x="113" y="133"/>
                  </a:lnTo>
                  <a:close/>
                  <a:moveTo>
                    <a:pt x="113" y="104"/>
                  </a:moveTo>
                  <a:lnTo>
                    <a:pt x="95" y="104"/>
                  </a:lnTo>
                  <a:lnTo>
                    <a:pt x="95" y="85"/>
                  </a:lnTo>
                  <a:lnTo>
                    <a:pt x="113" y="85"/>
                  </a:lnTo>
                  <a:lnTo>
                    <a:pt x="113" y="104"/>
                  </a:lnTo>
                  <a:close/>
                  <a:moveTo>
                    <a:pt x="113" y="76"/>
                  </a:moveTo>
                  <a:lnTo>
                    <a:pt x="95" y="76"/>
                  </a:lnTo>
                  <a:lnTo>
                    <a:pt x="95" y="57"/>
                  </a:lnTo>
                  <a:lnTo>
                    <a:pt x="113" y="57"/>
                  </a:lnTo>
                  <a:lnTo>
                    <a:pt x="113" y="76"/>
                  </a:lnTo>
                  <a:close/>
                  <a:moveTo>
                    <a:pt x="142" y="133"/>
                  </a:moveTo>
                  <a:lnTo>
                    <a:pt x="123" y="133"/>
                  </a:lnTo>
                  <a:lnTo>
                    <a:pt x="123" y="114"/>
                  </a:lnTo>
                  <a:lnTo>
                    <a:pt x="142" y="114"/>
                  </a:lnTo>
                  <a:lnTo>
                    <a:pt x="142" y="133"/>
                  </a:lnTo>
                  <a:close/>
                  <a:moveTo>
                    <a:pt x="142" y="104"/>
                  </a:moveTo>
                  <a:lnTo>
                    <a:pt x="123" y="104"/>
                  </a:lnTo>
                  <a:lnTo>
                    <a:pt x="123" y="85"/>
                  </a:lnTo>
                  <a:lnTo>
                    <a:pt x="142" y="85"/>
                  </a:lnTo>
                  <a:lnTo>
                    <a:pt x="142" y="104"/>
                  </a:lnTo>
                  <a:close/>
                  <a:moveTo>
                    <a:pt x="142" y="76"/>
                  </a:moveTo>
                  <a:lnTo>
                    <a:pt x="123" y="76"/>
                  </a:lnTo>
                  <a:lnTo>
                    <a:pt x="123" y="57"/>
                  </a:lnTo>
                  <a:lnTo>
                    <a:pt x="142" y="57"/>
                  </a:lnTo>
                  <a:lnTo>
                    <a:pt x="142" y="76"/>
                  </a:ln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9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51479" y="840070"/>
              <a:ext cx="264110" cy="231096"/>
            </a:xfrm>
            <a:custGeom>
              <a:avLst/>
              <a:gdLst>
                <a:gd name="T0" fmla="*/ 48 w 64"/>
                <a:gd name="T1" fmla="*/ 38 h 56"/>
                <a:gd name="T2" fmla="*/ 51 w 64"/>
                <a:gd name="T3" fmla="*/ 6 h 56"/>
                <a:gd name="T4" fmla="*/ 50 w 64"/>
                <a:gd name="T5" fmla="*/ 3 h 56"/>
                <a:gd name="T6" fmla="*/ 32 w 64"/>
                <a:gd name="T7" fmla="*/ 0 h 56"/>
                <a:gd name="T8" fmla="*/ 14 w 64"/>
                <a:gd name="T9" fmla="*/ 3 h 56"/>
                <a:gd name="T10" fmla="*/ 13 w 64"/>
                <a:gd name="T11" fmla="*/ 6 h 56"/>
                <a:gd name="T12" fmla="*/ 16 w 64"/>
                <a:gd name="T13" fmla="*/ 38 h 56"/>
                <a:gd name="T14" fmla="*/ 0 w 64"/>
                <a:gd name="T15" fmla="*/ 40 h 56"/>
                <a:gd name="T16" fmla="*/ 12 w 64"/>
                <a:gd name="T17" fmla="*/ 52 h 56"/>
                <a:gd name="T18" fmla="*/ 32 w 64"/>
                <a:gd name="T19" fmla="*/ 56 h 56"/>
                <a:gd name="T20" fmla="*/ 52 w 64"/>
                <a:gd name="T21" fmla="*/ 52 h 56"/>
                <a:gd name="T22" fmla="*/ 64 w 64"/>
                <a:gd name="T23" fmla="*/ 40 h 56"/>
                <a:gd name="T24" fmla="*/ 48 w 64"/>
                <a:gd name="T25" fmla="*/ 38 h 56"/>
                <a:gd name="T26" fmla="*/ 24 w 64"/>
                <a:gd name="T27" fmla="*/ 7 h 56"/>
                <a:gd name="T28" fmla="*/ 24 w 64"/>
                <a:gd name="T29" fmla="*/ 7 h 56"/>
                <a:gd name="T30" fmla="*/ 27 w 64"/>
                <a:gd name="T31" fmla="*/ 32 h 56"/>
                <a:gd name="T32" fmla="*/ 27 w 64"/>
                <a:gd name="T33" fmla="*/ 40 h 56"/>
                <a:gd name="T34" fmla="*/ 19 w 64"/>
                <a:gd name="T35" fmla="*/ 39 h 56"/>
                <a:gd name="T36" fmla="*/ 19 w 64"/>
                <a:gd name="T37" fmla="*/ 33 h 56"/>
                <a:gd name="T38" fmla="*/ 16 w 64"/>
                <a:gd name="T39" fmla="*/ 7 h 56"/>
                <a:gd name="T40" fmla="*/ 16 w 64"/>
                <a:gd name="T41" fmla="*/ 6 h 56"/>
                <a:gd name="T42" fmla="*/ 24 w 64"/>
                <a:gd name="T43" fmla="*/ 7 h 56"/>
                <a:gd name="T44" fmla="*/ 61 w 64"/>
                <a:gd name="T45" fmla="*/ 42 h 56"/>
                <a:gd name="T46" fmla="*/ 60 w 64"/>
                <a:gd name="T47" fmla="*/ 42 h 56"/>
                <a:gd name="T48" fmla="*/ 52 w 64"/>
                <a:gd name="T49" fmla="*/ 48 h 56"/>
                <a:gd name="T50" fmla="*/ 32 w 64"/>
                <a:gd name="T51" fmla="*/ 52 h 56"/>
                <a:gd name="T52" fmla="*/ 12 w 64"/>
                <a:gd name="T53" fmla="*/ 48 h 56"/>
                <a:gd name="T54" fmla="*/ 4 w 64"/>
                <a:gd name="T55" fmla="*/ 42 h 56"/>
                <a:gd name="T56" fmla="*/ 3 w 64"/>
                <a:gd name="T57" fmla="*/ 42 h 56"/>
                <a:gd name="T58" fmla="*/ 3 w 64"/>
                <a:gd name="T59" fmla="*/ 42 h 56"/>
                <a:gd name="T60" fmla="*/ 5 w 64"/>
                <a:gd name="T61" fmla="*/ 40 h 56"/>
                <a:gd name="T62" fmla="*/ 7 w 64"/>
                <a:gd name="T63" fmla="*/ 40 h 56"/>
                <a:gd name="T64" fmla="*/ 12 w 64"/>
                <a:gd name="T65" fmla="*/ 43 h 56"/>
                <a:gd name="T66" fmla="*/ 32 w 64"/>
                <a:gd name="T67" fmla="*/ 47 h 56"/>
                <a:gd name="T68" fmla="*/ 52 w 64"/>
                <a:gd name="T69" fmla="*/ 43 h 56"/>
                <a:gd name="T70" fmla="*/ 57 w 64"/>
                <a:gd name="T71" fmla="*/ 40 h 56"/>
                <a:gd name="T72" fmla="*/ 59 w 64"/>
                <a:gd name="T73" fmla="*/ 40 h 56"/>
                <a:gd name="T74" fmla="*/ 61 w 64"/>
                <a:gd name="T75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56">
                  <a:moveTo>
                    <a:pt x="48" y="38"/>
                  </a:moveTo>
                  <a:cubicBezTo>
                    <a:pt x="48" y="26"/>
                    <a:pt x="48" y="16"/>
                    <a:pt x="51" y="6"/>
                  </a:cubicBezTo>
                  <a:cubicBezTo>
                    <a:pt x="52" y="5"/>
                    <a:pt x="51" y="4"/>
                    <a:pt x="50" y="3"/>
                  </a:cubicBezTo>
                  <a:cubicBezTo>
                    <a:pt x="47" y="2"/>
                    <a:pt x="41" y="0"/>
                    <a:pt x="32" y="0"/>
                  </a:cubicBezTo>
                  <a:cubicBezTo>
                    <a:pt x="23" y="0"/>
                    <a:pt x="17" y="2"/>
                    <a:pt x="14" y="3"/>
                  </a:cubicBezTo>
                  <a:cubicBezTo>
                    <a:pt x="13" y="4"/>
                    <a:pt x="12" y="5"/>
                    <a:pt x="13" y="6"/>
                  </a:cubicBezTo>
                  <a:cubicBezTo>
                    <a:pt x="16" y="16"/>
                    <a:pt x="16" y="26"/>
                    <a:pt x="16" y="38"/>
                  </a:cubicBezTo>
                  <a:cubicBezTo>
                    <a:pt x="6" y="36"/>
                    <a:pt x="0" y="35"/>
                    <a:pt x="0" y="40"/>
                  </a:cubicBezTo>
                  <a:cubicBezTo>
                    <a:pt x="0" y="43"/>
                    <a:pt x="4" y="48"/>
                    <a:pt x="12" y="52"/>
                  </a:cubicBezTo>
                  <a:cubicBezTo>
                    <a:pt x="17" y="54"/>
                    <a:pt x="24" y="56"/>
                    <a:pt x="32" y="56"/>
                  </a:cubicBezTo>
                  <a:cubicBezTo>
                    <a:pt x="40" y="56"/>
                    <a:pt x="47" y="54"/>
                    <a:pt x="52" y="52"/>
                  </a:cubicBezTo>
                  <a:cubicBezTo>
                    <a:pt x="60" y="48"/>
                    <a:pt x="64" y="43"/>
                    <a:pt x="64" y="40"/>
                  </a:cubicBezTo>
                  <a:cubicBezTo>
                    <a:pt x="64" y="35"/>
                    <a:pt x="58" y="36"/>
                    <a:pt x="48" y="38"/>
                  </a:cubicBezTo>
                  <a:close/>
                  <a:moveTo>
                    <a:pt x="24" y="7"/>
                  </a:moveTo>
                  <a:cubicBezTo>
                    <a:pt x="24" y="7"/>
                    <a:pt x="24" y="7"/>
                    <a:pt x="24" y="7"/>
                  </a:cubicBezTo>
                  <a:cubicBezTo>
                    <a:pt x="26" y="15"/>
                    <a:pt x="27" y="23"/>
                    <a:pt x="27" y="32"/>
                  </a:cubicBezTo>
                  <a:cubicBezTo>
                    <a:pt x="27" y="35"/>
                    <a:pt x="27" y="37"/>
                    <a:pt x="27" y="40"/>
                  </a:cubicBezTo>
                  <a:cubicBezTo>
                    <a:pt x="26" y="39"/>
                    <a:pt x="20" y="39"/>
                    <a:pt x="19" y="39"/>
                  </a:cubicBezTo>
                  <a:cubicBezTo>
                    <a:pt x="19" y="37"/>
                    <a:pt x="19" y="35"/>
                    <a:pt x="19" y="33"/>
                  </a:cubicBezTo>
                  <a:cubicBezTo>
                    <a:pt x="19" y="24"/>
                    <a:pt x="18" y="15"/>
                    <a:pt x="16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7"/>
                    <a:pt x="22" y="7"/>
                    <a:pt x="24" y="7"/>
                  </a:cubicBezTo>
                  <a:close/>
                  <a:moveTo>
                    <a:pt x="61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58" y="45"/>
                    <a:pt x="55" y="46"/>
                    <a:pt x="52" y="48"/>
                  </a:cubicBezTo>
                  <a:cubicBezTo>
                    <a:pt x="47" y="51"/>
                    <a:pt x="40" y="52"/>
                    <a:pt x="32" y="52"/>
                  </a:cubicBezTo>
                  <a:cubicBezTo>
                    <a:pt x="25" y="52"/>
                    <a:pt x="17" y="51"/>
                    <a:pt x="12" y="48"/>
                  </a:cubicBezTo>
                  <a:cubicBezTo>
                    <a:pt x="9" y="46"/>
                    <a:pt x="6" y="45"/>
                    <a:pt x="4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6" y="39"/>
                    <a:pt x="7" y="39"/>
                    <a:pt x="7" y="40"/>
                  </a:cubicBezTo>
                  <a:cubicBezTo>
                    <a:pt x="9" y="41"/>
                    <a:pt x="10" y="42"/>
                    <a:pt x="12" y="43"/>
                  </a:cubicBezTo>
                  <a:cubicBezTo>
                    <a:pt x="17" y="45"/>
                    <a:pt x="25" y="47"/>
                    <a:pt x="32" y="47"/>
                  </a:cubicBezTo>
                  <a:cubicBezTo>
                    <a:pt x="39" y="47"/>
                    <a:pt x="47" y="45"/>
                    <a:pt x="52" y="43"/>
                  </a:cubicBezTo>
                  <a:cubicBezTo>
                    <a:pt x="54" y="42"/>
                    <a:pt x="55" y="41"/>
                    <a:pt x="57" y="40"/>
                  </a:cubicBezTo>
                  <a:cubicBezTo>
                    <a:pt x="58" y="39"/>
                    <a:pt x="59" y="39"/>
                    <a:pt x="59" y="40"/>
                  </a:cubicBezTo>
                  <a:cubicBezTo>
                    <a:pt x="60" y="40"/>
                    <a:pt x="61" y="41"/>
                    <a:pt x="61" y="42"/>
                  </a:cubicBez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0" name="出自【趣你的PPT】(微信:qunideppt)：最优质的PPT资源库"/>
            <p:cNvSpPr/>
            <p:nvPr/>
          </p:nvSpPr>
          <p:spPr bwMode="auto">
            <a:xfrm>
              <a:off x="980589" y="735733"/>
              <a:ext cx="110375" cy="109512"/>
            </a:xfrm>
            <a:custGeom>
              <a:avLst/>
              <a:gdLst>
                <a:gd name="T0" fmla="*/ 37 w 54"/>
                <a:gd name="T1" fmla="*/ 23 h 54"/>
                <a:gd name="T2" fmla="*/ 31 w 54"/>
                <a:gd name="T3" fmla="*/ 23 h 54"/>
                <a:gd name="T4" fmla="*/ 28 w 54"/>
                <a:gd name="T5" fmla="*/ 8 h 54"/>
                <a:gd name="T6" fmla="*/ 20 w 54"/>
                <a:gd name="T7" fmla="*/ 0 h 54"/>
                <a:gd name="T8" fmla="*/ 17 w 54"/>
                <a:gd name="T9" fmla="*/ 14 h 54"/>
                <a:gd name="T10" fmla="*/ 26 w 54"/>
                <a:gd name="T11" fmla="*/ 23 h 54"/>
                <a:gd name="T12" fmla="*/ 23 w 54"/>
                <a:gd name="T13" fmla="*/ 25 h 54"/>
                <a:gd name="T14" fmla="*/ 14 w 54"/>
                <a:gd name="T15" fmla="*/ 17 h 54"/>
                <a:gd name="T16" fmla="*/ 0 w 54"/>
                <a:gd name="T17" fmla="*/ 20 h 54"/>
                <a:gd name="T18" fmla="*/ 9 w 54"/>
                <a:gd name="T19" fmla="*/ 28 h 54"/>
                <a:gd name="T20" fmla="*/ 23 w 54"/>
                <a:gd name="T21" fmla="*/ 31 h 54"/>
                <a:gd name="T22" fmla="*/ 23 w 54"/>
                <a:gd name="T23" fmla="*/ 37 h 54"/>
                <a:gd name="T24" fmla="*/ 40 w 54"/>
                <a:gd name="T25" fmla="*/ 54 h 54"/>
                <a:gd name="T26" fmla="*/ 54 w 54"/>
                <a:gd name="T27" fmla="*/ 40 h 54"/>
                <a:gd name="T28" fmla="*/ 37 w 54"/>
                <a:gd name="T29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54">
                  <a:moveTo>
                    <a:pt x="37" y="23"/>
                  </a:moveTo>
                  <a:cubicBezTo>
                    <a:pt x="35" y="21"/>
                    <a:pt x="33" y="21"/>
                    <a:pt x="31" y="23"/>
                  </a:cubicBezTo>
                  <a:cubicBezTo>
                    <a:pt x="31" y="23"/>
                    <a:pt x="37" y="17"/>
                    <a:pt x="28" y="8"/>
                  </a:cubicBezTo>
                  <a:cubicBezTo>
                    <a:pt x="26" y="6"/>
                    <a:pt x="20" y="0"/>
                    <a:pt x="20" y="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6" y="25"/>
                    <a:pt x="9" y="28"/>
                  </a:cubicBezTo>
                  <a:cubicBezTo>
                    <a:pt x="17" y="37"/>
                    <a:pt x="23" y="31"/>
                    <a:pt x="23" y="31"/>
                  </a:cubicBezTo>
                  <a:cubicBezTo>
                    <a:pt x="21" y="33"/>
                    <a:pt x="21" y="35"/>
                    <a:pt x="23" y="37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54" y="40"/>
                    <a:pt x="54" y="40"/>
                    <a:pt x="54" y="40"/>
                  </a:cubicBezTo>
                  <a:lnTo>
                    <a:pt x="37" y="23"/>
                  </a:ln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1" name="出自【趣你的PPT】(微信:qunideppt)：最优质的PPT资源库"/>
            <p:cNvSpPr/>
            <p:nvPr/>
          </p:nvSpPr>
          <p:spPr bwMode="auto">
            <a:xfrm>
              <a:off x="1068543" y="821100"/>
              <a:ext cx="44840" cy="46565"/>
            </a:xfrm>
            <a:custGeom>
              <a:avLst/>
              <a:gdLst>
                <a:gd name="T0" fmla="*/ 17 w 22"/>
                <a:gd name="T1" fmla="*/ 3 h 23"/>
                <a:gd name="T2" fmla="*/ 14 w 22"/>
                <a:gd name="T3" fmla="*/ 0 h 23"/>
                <a:gd name="T4" fmla="*/ 0 w 22"/>
                <a:gd name="T5" fmla="*/ 15 h 23"/>
                <a:gd name="T6" fmla="*/ 2 w 22"/>
                <a:gd name="T7" fmla="*/ 17 h 23"/>
                <a:gd name="T8" fmla="*/ 21 w 22"/>
                <a:gd name="T9" fmla="*/ 22 h 23"/>
                <a:gd name="T10" fmla="*/ 17 w 22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3">
                  <a:moveTo>
                    <a:pt x="17" y="3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2" y="17"/>
                  </a:cubicBezTo>
                  <a:cubicBezTo>
                    <a:pt x="8" y="23"/>
                    <a:pt x="21" y="22"/>
                    <a:pt x="21" y="22"/>
                  </a:cubicBezTo>
                  <a:cubicBezTo>
                    <a:pt x="21" y="22"/>
                    <a:pt x="22" y="9"/>
                    <a:pt x="17" y="3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28955" y="1074825"/>
              <a:ext cx="89052" cy="87197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7 w 20"/>
                <a:gd name="T11" fmla="*/ 16 h 20"/>
                <a:gd name="T12" fmla="*/ 5 w 20"/>
                <a:gd name="T13" fmla="*/ 11 h 20"/>
                <a:gd name="T14" fmla="*/ 11 w 20"/>
                <a:gd name="T15" fmla="*/ 5 h 20"/>
                <a:gd name="T16" fmla="*/ 16 w 20"/>
                <a:gd name="T17" fmla="*/ 8 h 20"/>
                <a:gd name="T18" fmla="*/ 7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5"/>
                    <a:pt x="16" y="0"/>
                    <a:pt x="10" y="0"/>
                  </a:cubicBezTo>
                  <a:close/>
                  <a:moveTo>
                    <a:pt x="7" y="16"/>
                  </a:moveTo>
                  <a:cubicBezTo>
                    <a:pt x="6" y="15"/>
                    <a:pt x="5" y="13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3" y="5"/>
                    <a:pt x="15" y="6"/>
                    <a:pt x="16" y="8"/>
                  </a:cubicBezTo>
                  <a:cubicBezTo>
                    <a:pt x="11" y="8"/>
                    <a:pt x="8" y="11"/>
                    <a:pt x="7" y="16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28771" y="1013600"/>
              <a:ext cx="244894" cy="192947"/>
            </a:xfrm>
            <a:custGeom>
              <a:avLst/>
              <a:gdLst>
                <a:gd name="T0" fmla="*/ 52 w 56"/>
                <a:gd name="T1" fmla="*/ 4 h 44"/>
                <a:gd name="T2" fmla="*/ 48 w 56"/>
                <a:gd name="T3" fmla="*/ 4 h 44"/>
                <a:gd name="T4" fmla="*/ 48 w 56"/>
                <a:gd name="T5" fmla="*/ 0 h 44"/>
                <a:gd name="T6" fmla="*/ 44 w 56"/>
                <a:gd name="T7" fmla="*/ 0 h 44"/>
                <a:gd name="T8" fmla="*/ 44 w 56"/>
                <a:gd name="T9" fmla="*/ 4 h 44"/>
                <a:gd name="T10" fmla="*/ 24 w 56"/>
                <a:gd name="T11" fmla="*/ 4 h 44"/>
                <a:gd name="T12" fmla="*/ 20 w 56"/>
                <a:gd name="T13" fmla="*/ 0 h 44"/>
                <a:gd name="T14" fmla="*/ 12 w 56"/>
                <a:gd name="T15" fmla="*/ 0 h 44"/>
                <a:gd name="T16" fmla="*/ 8 w 56"/>
                <a:gd name="T17" fmla="*/ 4 h 44"/>
                <a:gd name="T18" fmla="*/ 4 w 56"/>
                <a:gd name="T19" fmla="*/ 4 h 44"/>
                <a:gd name="T20" fmla="*/ 0 w 56"/>
                <a:gd name="T21" fmla="*/ 8 h 44"/>
                <a:gd name="T22" fmla="*/ 0 w 56"/>
                <a:gd name="T23" fmla="*/ 40 h 44"/>
                <a:gd name="T24" fmla="*/ 4 w 56"/>
                <a:gd name="T25" fmla="*/ 44 h 44"/>
                <a:gd name="T26" fmla="*/ 52 w 56"/>
                <a:gd name="T27" fmla="*/ 44 h 44"/>
                <a:gd name="T28" fmla="*/ 56 w 56"/>
                <a:gd name="T29" fmla="*/ 40 h 44"/>
                <a:gd name="T30" fmla="*/ 56 w 56"/>
                <a:gd name="T31" fmla="*/ 8 h 44"/>
                <a:gd name="T32" fmla="*/ 52 w 56"/>
                <a:gd name="T33" fmla="*/ 4 h 44"/>
                <a:gd name="T34" fmla="*/ 10 w 56"/>
                <a:gd name="T35" fmla="*/ 17 h 44"/>
                <a:gd name="T36" fmla="*/ 7 w 56"/>
                <a:gd name="T37" fmla="*/ 15 h 44"/>
                <a:gd name="T38" fmla="*/ 10 w 56"/>
                <a:gd name="T39" fmla="*/ 12 h 44"/>
                <a:gd name="T40" fmla="*/ 12 w 56"/>
                <a:gd name="T41" fmla="*/ 15 h 44"/>
                <a:gd name="T42" fmla="*/ 10 w 56"/>
                <a:gd name="T43" fmla="*/ 17 h 44"/>
                <a:gd name="T44" fmla="*/ 33 w 56"/>
                <a:gd name="T45" fmla="*/ 40 h 44"/>
                <a:gd name="T46" fmla="*/ 18 w 56"/>
                <a:gd name="T47" fmla="*/ 24 h 44"/>
                <a:gd name="T48" fmla="*/ 33 w 56"/>
                <a:gd name="T49" fmla="*/ 9 h 44"/>
                <a:gd name="T50" fmla="*/ 48 w 56"/>
                <a:gd name="T51" fmla="*/ 24 h 44"/>
                <a:gd name="T52" fmla="*/ 33 w 56"/>
                <a:gd name="T53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44">
                  <a:moveTo>
                    <a:pt x="52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8" y="2"/>
                    <a:pt x="8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6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4" y="44"/>
                    <a:pt x="56" y="42"/>
                    <a:pt x="56" y="4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6"/>
                    <a:pt x="54" y="4"/>
                    <a:pt x="52" y="4"/>
                  </a:cubicBezTo>
                  <a:close/>
                  <a:moveTo>
                    <a:pt x="10" y="17"/>
                  </a:moveTo>
                  <a:cubicBezTo>
                    <a:pt x="8" y="17"/>
                    <a:pt x="7" y="16"/>
                    <a:pt x="7" y="15"/>
                  </a:cubicBezTo>
                  <a:cubicBezTo>
                    <a:pt x="7" y="13"/>
                    <a:pt x="8" y="12"/>
                    <a:pt x="10" y="12"/>
                  </a:cubicBezTo>
                  <a:cubicBezTo>
                    <a:pt x="11" y="12"/>
                    <a:pt x="12" y="13"/>
                    <a:pt x="12" y="15"/>
                  </a:cubicBezTo>
                  <a:cubicBezTo>
                    <a:pt x="12" y="16"/>
                    <a:pt x="11" y="17"/>
                    <a:pt x="10" y="17"/>
                  </a:cubicBezTo>
                  <a:close/>
                  <a:moveTo>
                    <a:pt x="33" y="40"/>
                  </a:moveTo>
                  <a:cubicBezTo>
                    <a:pt x="25" y="40"/>
                    <a:pt x="18" y="33"/>
                    <a:pt x="18" y="24"/>
                  </a:cubicBezTo>
                  <a:cubicBezTo>
                    <a:pt x="18" y="16"/>
                    <a:pt x="25" y="9"/>
                    <a:pt x="33" y="9"/>
                  </a:cubicBezTo>
                  <a:cubicBezTo>
                    <a:pt x="41" y="9"/>
                    <a:pt x="48" y="16"/>
                    <a:pt x="48" y="24"/>
                  </a:cubicBezTo>
                  <a:cubicBezTo>
                    <a:pt x="48" y="33"/>
                    <a:pt x="41" y="40"/>
                    <a:pt x="33" y="40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17514" y="1229829"/>
              <a:ext cx="124171" cy="62086"/>
            </a:xfrm>
            <a:custGeom>
              <a:avLst/>
              <a:gdLst>
                <a:gd name="T0" fmla="*/ 32 w 32"/>
                <a:gd name="T1" fmla="*/ 8 h 16"/>
                <a:gd name="T2" fmla="*/ 24 w 32"/>
                <a:gd name="T3" fmla="*/ 8 h 16"/>
                <a:gd name="T4" fmla="*/ 16 w 32"/>
                <a:gd name="T5" fmla="*/ 0 h 16"/>
                <a:gd name="T6" fmla="*/ 8 w 32"/>
                <a:gd name="T7" fmla="*/ 8 h 16"/>
                <a:gd name="T8" fmla="*/ 0 w 32"/>
                <a:gd name="T9" fmla="*/ 8 h 16"/>
                <a:gd name="T10" fmla="*/ 0 w 32"/>
                <a:gd name="T11" fmla="*/ 16 h 16"/>
                <a:gd name="T12" fmla="*/ 32 w 32"/>
                <a:gd name="T13" fmla="*/ 16 h 16"/>
                <a:gd name="T14" fmla="*/ 32 w 32"/>
                <a:gd name="T15" fmla="*/ 8 h 16"/>
                <a:gd name="T16" fmla="*/ 16 w 32"/>
                <a:gd name="T17" fmla="*/ 12 h 16"/>
                <a:gd name="T18" fmla="*/ 12 w 32"/>
                <a:gd name="T19" fmla="*/ 8 h 16"/>
                <a:gd name="T20" fmla="*/ 16 w 32"/>
                <a:gd name="T21" fmla="*/ 4 h 16"/>
                <a:gd name="T22" fmla="*/ 20 w 32"/>
                <a:gd name="T23" fmla="*/ 8 h 16"/>
                <a:gd name="T24" fmla="*/ 16 w 32"/>
                <a:gd name="T2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6">
                  <a:moveTo>
                    <a:pt x="32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4"/>
                    <a:pt x="20" y="0"/>
                    <a:pt x="16" y="0"/>
                  </a:cubicBezTo>
                  <a:cubicBezTo>
                    <a:pt x="12" y="0"/>
                    <a:pt x="8" y="4"/>
                    <a:pt x="8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8"/>
                  </a:lnTo>
                  <a:close/>
                  <a:moveTo>
                    <a:pt x="16" y="12"/>
                  </a:moveTo>
                  <a:cubicBezTo>
                    <a:pt x="14" y="12"/>
                    <a:pt x="12" y="10"/>
                    <a:pt x="12" y="8"/>
                  </a:cubicBezTo>
                  <a:cubicBezTo>
                    <a:pt x="12" y="6"/>
                    <a:pt x="14" y="4"/>
                    <a:pt x="16" y="4"/>
                  </a:cubicBezTo>
                  <a:cubicBezTo>
                    <a:pt x="18" y="4"/>
                    <a:pt x="20" y="6"/>
                    <a:pt x="20" y="8"/>
                  </a:cubicBezTo>
                  <a:cubicBezTo>
                    <a:pt x="20" y="10"/>
                    <a:pt x="18" y="12"/>
                    <a:pt x="16" y="12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71767" y="1260871"/>
              <a:ext cx="215666" cy="217300"/>
            </a:xfrm>
            <a:custGeom>
              <a:avLst/>
              <a:gdLst>
                <a:gd name="T0" fmla="*/ 113 w 132"/>
                <a:gd name="T1" fmla="*/ 0 h 133"/>
                <a:gd name="T2" fmla="*/ 113 w 132"/>
                <a:gd name="T3" fmla="*/ 29 h 133"/>
                <a:gd name="T4" fmla="*/ 19 w 132"/>
                <a:gd name="T5" fmla="*/ 29 h 133"/>
                <a:gd name="T6" fmla="*/ 19 w 132"/>
                <a:gd name="T7" fmla="*/ 0 h 133"/>
                <a:gd name="T8" fmla="*/ 0 w 132"/>
                <a:gd name="T9" fmla="*/ 0 h 133"/>
                <a:gd name="T10" fmla="*/ 0 w 132"/>
                <a:gd name="T11" fmla="*/ 133 h 133"/>
                <a:gd name="T12" fmla="*/ 132 w 132"/>
                <a:gd name="T13" fmla="*/ 133 h 133"/>
                <a:gd name="T14" fmla="*/ 132 w 132"/>
                <a:gd name="T15" fmla="*/ 0 h 133"/>
                <a:gd name="T16" fmla="*/ 113 w 132"/>
                <a:gd name="T17" fmla="*/ 0 h 133"/>
                <a:gd name="T18" fmla="*/ 61 w 132"/>
                <a:gd name="T19" fmla="*/ 111 h 133"/>
                <a:gd name="T20" fmla="*/ 54 w 132"/>
                <a:gd name="T21" fmla="*/ 107 h 133"/>
                <a:gd name="T22" fmla="*/ 28 w 132"/>
                <a:gd name="T23" fmla="*/ 78 h 133"/>
                <a:gd name="T24" fmla="*/ 42 w 132"/>
                <a:gd name="T25" fmla="*/ 66 h 133"/>
                <a:gd name="T26" fmla="*/ 61 w 132"/>
                <a:gd name="T27" fmla="*/ 85 h 133"/>
                <a:gd name="T28" fmla="*/ 99 w 132"/>
                <a:gd name="T29" fmla="*/ 47 h 133"/>
                <a:gd name="T30" fmla="*/ 113 w 132"/>
                <a:gd name="T31" fmla="*/ 62 h 133"/>
                <a:gd name="T32" fmla="*/ 61 w 132"/>
                <a:gd name="T33" fmla="*/ 1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133">
                  <a:moveTo>
                    <a:pt x="113" y="0"/>
                  </a:moveTo>
                  <a:lnTo>
                    <a:pt x="113" y="29"/>
                  </a:lnTo>
                  <a:lnTo>
                    <a:pt x="19" y="2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133"/>
                  </a:lnTo>
                  <a:lnTo>
                    <a:pt x="132" y="133"/>
                  </a:lnTo>
                  <a:lnTo>
                    <a:pt x="132" y="0"/>
                  </a:lnTo>
                  <a:lnTo>
                    <a:pt x="113" y="0"/>
                  </a:lnTo>
                  <a:close/>
                  <a:moveTo>
                    <a:pt x="61" y="111"/>
                  </a:moveTo>
                  <a:lnTo>
                    <a:pt x="54" y="107"/>
                  </a:lnTo>
                  <a:lnTo>
                    <a:pt x="28" y="78"/>
                  </a:lnTo>
                  <a:lnTo>
                    <a:pt x="42" y="66"/>
                  </a:lnTo>
                  <a:lnTo>
                    <a:pt x="61" y="85"/>
                  </a:lnTo>
                  <a:lnTo>
                    <a:pt x="99" y="47"/>
                  </a:lnTo>
                  <a:lnTo>
                    <a:pt x="113" y="62"/>
                  </a:lnTo>
                  <a:lnTo>
                    <a:pt x="61" y="111"/>
                  </a:ln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6" name="出自【趣你的PPT】(微信:qunideppt)：最优质的PPT资源库"/>
            <p:cNvSpPr/>
            <p:nvPr/>
          </p:nvSpPr>
          <p:spPr bwMode="auto">
            <a:xfrm>
              <a:off x="362761" y="1209889"/>
              <a:ext cx="102415" cy="104093"/>
            </a:xfrm>
            <a:custGeom>
              <a:avLst/>
              <a:gdLst>
                <a:gd name="T0" fmla="*/ 4 w 26"/>
                <a:gd name="T1" fmla="*/ 25 h 26"/>
                <a:gd name="T2" fmla="*/ 24 w 26"/>
                <a:gd name="T3" fmla="*/ 15 h 26"/>
                <a:gd name="T4" fmla="*/ 24 w 26"/>
                <a:gd name="T5" fmla="*/ 11 h 26"/>
                <a:gd name="T6" fmla="*/ 4 w 26"/>
                <a:gd name="T7" fmla="*/ 1 h 26"/>
                <a:gd name="T8" fmla="*/ 0 w 26"/>
                <a:gd name="T9" fmla="*/ 3 h 26"/>
                <a:gd name="T10" fmla="*/ 0 w 26"/>
                <a:gd name="T11" fmla="*/ 23 h 26"/>
                <a:gd name="T12" fmla="*/ 4 w 26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2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6" y="14"/>
                    <a:pt x="26" y="12"/>
                    <a:pt x="24" y="1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6"/>
                    <a:pt x="4" y="25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83851" y="1110833"/>
              <a:ext cx="253517" cy="253517"/>
            </a:xfrm>
            <a:custGeom>
              <a:avLst/>
              <a:gdLst>
                <a:gd name="T0" fmla="*/ 58 w 64"/>
                <a:gd name="T1" fmla="*/ 0 h 64"/>
                <a:gd name="T2" fmla="*/ 6 w 64"/>
                <a:gd name="T3" fmla="*/ 0 h 64"/>
                <a:gd name="T4" fmla="*/ 0 w 64"/>
                <a:gd name="T5" fmla="*/ 6 h 64"/>
                <a:gd name="T6" fmla="*/ 0 w 64"/>
                <a:gd name="T7" fmla="*/ 58 h 64"/>
                <a:gd name="T8" fmla="*/ 6 w 64"/>
                <a:gd name="T9" fmla="*/ 64 h 64"/>
                <a:gd name="T10" fmla="*/ 58 w 64"/>
                <a:gd name="T11" fmla="*/ 64 h 64"/>
                <a:gd name="T12" fmla="*/ 64 w 64"/>
                <a:gd name="T13" fmla="*/ 58 h 64"/>
                <a:gd name="T14" fmla="*/ 64 w 64"/>
                <a:gd name="T15" fmla="*/ 6 h 64"/>
                <a:gd name="T16" fmla="*/ 58 w 64"/>
                <a:gd name="T17" fmla="*/ 0 h 64"/>
                <a:gd name="T18" fmla="*/ 40 w 64"/>
                <a:gd name="T19" fmla="*/ 4 h 64"/>
                <a:gd name="T20" fmla="*/ 44 w 64"/>
                <a:gd name="T21" fmla="*/ 12 h 64"/>
                <a:gd name="T22" fmla="*/ 36 w 64"/>
                <a:gd name="T23" fmla="*/ 12 h 64"/>
                <a:gd name="T24" fmla="*/ 32 w 64"/>
                <a:gd name="T25" fmla="*/ 4 h 64"/>
                <a:gd name="T26" fmla="*/ 40 w 64"/>
                <a:gd name="T27" fmla="*/ 4 h 64"/>
                <a:gd name="T28" fmla="*/ 24 w 64"/>
                <a:gd name="T29" fmla="*/ 4 h 64"/>
                <a:gd name="T30" fmla="*/ 28 w 64"/>
                <a:gd name="T31" fmla="*/ 12 h 64"/>
                <a:gd name="T32" fmla="*/ 20 w 64"/>
                <a:gd name="T33" fmla="*/ 12 h 64"/>
                <a:gd name="T34" fmla="*/ 16 w 64"/>
                <a:gd name="T35" fmla="*/ 4 h 64"/>
                <a:gd name="T36" fmla="*/ 24 w 64"/>
                <a:gd name="T37" fmla="*/ 4 h 64"/>
                <a:gd name="T38" fmla="*/ 4 w 64"/>
                <a:gd name="T39" fmla="*/ 6 h 64"/>
                <a:gd name="T40" fmla="*/ 6 w 64"/>
                <a:gd name="T41" fmla="*/ 4 h 64"/>
                <a:gd name="T42" fmla="*/ 8 w 64"/>
                <a:gd name="T43" fmla="*/ 4 h 64"/>
                <a:gd name="T44" fmla="*/ 12 w 64"/>
                <a:gd name="T45" fmla="*/ 12 h 64"/>
                <a:gd name="T46" fmla="*/ 4 w 64"/>
                <a:gd name="T47" fmla="*/ 12 h 64"/>
                <a:gd name="T48" fmla="*/ 4 w 64"/>
                <a:gd name="T49" fmla="*/ 6 h 64"/>
                <a:gd name="T50" fmla="*/ 60 w 64"/>
                <a:gd name="T51" fmla="*/ 58 h 64"/>
                <a:gd name="T52" fmla="*/ 58 w 64"/>
                <a:gd name="T53" fmla="*/ 60 h 64"/>
                <a:gd name="T54" fmla="*/ 6 w 64"/>
                <a:gd name="T55" fmla="*/ 60 h 64"/>
                <a:gd name="T56" fmla="*/ 4 w 64"/>
                <a:gd name="T57" fmla="*/ 58 h 64"/>
                <a:gd name="T58" fmla="*/ 4 w 64"/>
                <a:gd name="T59" fmla="*/ 16 h 64"/>
                <a:gd name="T60" fmla="*/ 60 w 64"/>
                <a:gd name="T61" fmla="*/ 16 h 64"/>
                <a:gd name="T62" fmla="*/ 60 w 64"/>
                <a:gd name="T63" fmla="*/ 58 h 64"/>
                <a:gd name="T64" fmla="*/ 52 w 64"/>
                <a:gd name="T65" fmla="*/ 12 h 64"/>
                <a:gd name="T66" fmla="*/ 48 w 64"/>
                <a:gd name="T67" fmla="*/ 4 h 64"/>
                <a:gd name="T68" fmla="*/ 56 w 64"/>
                <a:gd name="T69" fmla="*/ 4 h 64"/>
                <a:gd name="T70" fmla="*/ 60 w 64"/>
                <a:gd name="T71" fmla="*/ 12 h 64"/>
                <a:gd name="T72" fmla="*/ 52 w 64"/>
                <a:gd name="T73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64"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4"/>
                    <a:pt x="6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1" y="64"/>
                    <a:pt x="64" y="61"/>
                    <a:pt x="64" y="58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lose/>
                  <a:moveTo>
                    <a:pt x="40" y="4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40" y="4"/>
                  </a:lnTo>
                  <a:close/>
                  <a:moveTo>
                    <a:pt x="24" y="4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24" y="4"/>
                  </a:lnTo>
                  <a:close/>
                  <a:moveTo>
                    <a:pt x="4" y="6"/>
                  </a:move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4" y="6"/>
                  </a:lnTo>
                  <a:close/>
                  <a:moveTo>
                    <a:pt x="60" y="58"/>
                  </a:moveTo>
                  <a:cubicBezTo>
                    <a:pt x="60" y="59"/>
                    <a:pt x="59" y="60"/>
                    <a:pt x="58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0"/>
                    <a:pt x="4" y="59"/>
                    <a:pt x="4" y="5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60" y="58"/>
                  </a:lnTo>
                  <a:close/>
                  <a:moveTo>
                    <a:pt x="52" y="12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52" y="12"/>
                  </a:ln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8" name="出自【趣你的PPT】(微信:qunideppt)：最优质的PPT资源库"/>
            <p:cNvSpPr/>
            <p:nvPr/>
          </p:nvSpPr>
          <p:spPr bwMode="auto">
            <a:xfrm>
              <a:off x="317604" y="2181807"/>
              <a:ext cx="347217" cy="259839"/>
            </a:xfrm>
            <a:custGeom>
              <a:avLst/>
              <a:gdLst>
                <a:gd name="T0" fmla="*/ 56 w 64"/>
                <a:gd name="T1" fmla="*/ 18 h 48"/>
                <a:gd name="T2" fmla="*/ 56 w 64"/>
                <a:gd name="T3" fmla="*/ 18 h 48"/>
                <a:gd name="T4" fmla="*/ 38 w 64"/>
                <a:gd name="T5" fmla="*/ 0 h 48"/>
                <a:gd name="T6" fmla="*/ 22 w 64"/>
                <a:gd name="T7" fmla="*/ 9 h 48"/>
                <a:gd name="T8" fmla="*/ 18 w 64"/>
                <a:gd name="T9" fmla="*/ 8 h 48"/>
                <a:gd name="T10" fmla="*/ 8 w 64"/>
                <a:gd name="T11" fmla="*/ 18 h 48"/>
                <a:gd name="T12" fmla="*/ 8 w 64"/>
                <a:gd name="T13" fmla="*/ 18 h 48"/>
                <a:gd name="T14" fmla="*/ 0 w 64"/>
                <a:gd name="T15" fmla="*/ 32 h 48"/>
                <a:gd name="T16" fmla="*/ 16 w 64"/>
                <a:gd name="T17" fmla="*/ 48 h 48"/>
                <a:gd name="T18" fmla="*/ 20 w 64"/>
                <a:gd name="T19" fmla="*/ 48 h 48"/>
                <a:gd name="T20" fmla="*/ 20 w 64"/>
                <a:gd name="T21" fmla="*/ 44 h 48"/>
                <a:gd name="T22" fmla="*/ 16 w 64"/>
                <a:gd name="T23" fmla="*/ 44 h 48"/>
                <a:gd name="T24" fmla="*/ 4 w 64"/>
                <a:gd name="T25" fmla="*/ 32 h 48"/>
                <a:gd name="T26" fmla="*/ 10 w 64"/>
                <a:gd name="T27" fmla="*/ 22 h 48"/>
                <a:gd name="T28" fmla="*/ 12 w 64"/>
                <a:gd name="T29" fmla="*/ 21 h 48"/>
                <a:gd name="T30" fmla="*/ 12 w 64"/>
                <a:gd name="T31" fmla="*/ 18 h 48"/>
                <a:gd name="T32" fmla="*/ 12 w 64"/>
                <a:gd name="T33" fmla="*/ 18 h 48"/>
                <a:gd name="T34" fmla="*/ 18 w 64"/>
                <a:gd name="T35" fmla="*/ 12 h 48"/>
                <a:gd name="T36" fmla="*/ 21 w 64"/>
                <a:gd name="T37" fmla="*/ 13 h 48"/>
                <a:gd name="T38" fmla="*/ 24 w 64"/>
                <a:gd name="T39" fmla="*/ 14 h 48"/>
                <a:gd name="T40" fmla="*/ 26 w 64"/>
                <a:gd name="T41" fmla="*/ 11 h 48"/>
                <a:gd name="T42" fmla="*/ 38 w 64"/>
                <a:gd name="T43" fmla="*/ 4 h 48"/>
                <a:gd name="T44" fmla="*/ 52 w 64"/>
                <a:gd name="T45" fmla="*/ 18 h 48"/>
                <a:gd name="T46" fmla="*/ 52 w 64"/>
                <a:gd name="T47" fmla="*/ 18 h 48"/>
                <a:gd name="T48" fmla="*/ 52 w 64"/>
                <a:gd name="T49" fmla="*/ 21 h 48"/>
                <a:gd name="T50" fmla="*/ 54 w 64"/>
                <a:gd name="T51" fmla="*/ 22 h 48"/>
                <a:gd name="T52" fmla="*/ 60 w 64"/>
                <a:gd name="T53" fmla="*/ 32 h 48"/>
                <a:gd name="T54" fmla="*/ 48 w 64"/>
                <a:gd name="T55" fmla="*/ 44 h 48"/>
                <a:gd name="T56" fmla="*/ 44 w 64"/>
                <a:gd name="T57" fmla="*/ 44 h 48"/>
                <a:gd name="T58" fmla="*/ 44 w 64"/>
                <a:gd name="T59" fmla="*/ 48 h 48"/>
                <a:gd name="T60" fmla="*/ 48 w 64"/>
                <a:gd name="T61" fmla="*/ 48 h 48"/>
                <a:gd name="T62" fmla="*/ 64 w 64"/>
                <a:gd name="T63" fmla="*/ 32 h 48"/>
                <a:gd name="T64" fmla="*/ 56 w 64"/>
                <a:gd name="T65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48">
                  <a:moveTo>
                    <a:pt x="56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8"/>
                    <a:pt x="48" y="0"/>
                    <a:pt x="38" y="0"/>
                  </a:cubicBezTo>
                  <a:cubicBezTo>
                    <a:pt x="31" y="0"/>
                    <a:pt x="26" y="4"/>
                    <a:pt x="22" y="9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2" y="8"/>
                    <a:pt x="8" y="12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3" y="21"/>
                    <a:pt x="0" y="26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" y="44"/>
                    <a:pt x="4" y="39"/>
                    <a:pt x="4" y="32"/>
                  </a:cubicBezTo>
                  <a:cubicBezTo>
                    <a:pt x="4" y="28"/>
                    <a:pt x="6" y="24"/>
                    <a:pt x="10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8" y="7"/>
                    <a:pt x="33" y="4"/>
                    <a:pt x="38" y="4"/>
                  </a:cubicBezTo>
                  <a:cubicBezTo>
                    <a:pt x="46" y="4"/>
                    <a:pt x="52" y="10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8" y="24"/>
                    <a:pt x="60" y="28"/>
                    <a:pt x="60" y="32"/>
                  </a:cubicBezTo>
                  <a:cubicBezTo>
                    <a:pt x="60" y="39"/>
                    <a:pt x="55" y="44"/>
                    <a:pt x="48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" y="48"/>
                    <a:pt x="64" y="41"/>
                    <a:pt x="64" y="32"/>
                  </a:cubicBezTo>
                  <a:cubicBezTo>
                    <a:pt x="64" y="26"/>
                    <a:pt x="61" y="21"/>
                    <a:pt x="56" y="18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9" name="出自【趣你的PPT】(微信:qunideppt)：最优质的PPT资源库"/>
            <p:cNvSpPr/>
            <p:nvPr/>
          </p:nvSpPr>
          <p:spPr bwMode="auto">
            <a:xfrm>
              <a:off x="425678" y="2289882"/>
              <a:ext cx="131069" cy="195454"/>
            </a:xfrm>
            <a:custGeom>
              <a:avLst/>
              <a:gdLst>
                <a:gd name="T0" fmla="*/ 28 w 57"/>
                <a:gd name="T1" fmla="*/ 0 h 85"/>
                <a:gd name="T2" fmla="*/ 0 w 57"/>
                <a:gd name="T3" fmla="*/ 38 h 85"/>
                <a:gd name="T4" fmla="*/ 19 w 57"/>
                <a:gd name="T5" fmla="*/ 38 h 85"/>
                <a:gd name="T6" fmla="*/ 19 w 57"/>
                <a:gd name="T7" fmla="*/ 85 h 85"/>
                <a:gd name="T8" fmla="*/ 38 w 57"/>
                <a:gd name="T9" fmla="*/ 85 h 85"/>
                <a:gd name="T10" fmla="*/ 38 w 57"/>
                <a:gd name="T11" fmla="*/ 38 h 85"/>
                <a:gd name="T12" fmla="*/ 57 w 57"/>
                <a:gd name="T13" fmla="*/ 38 h 85"/>
                <a:gd name="T14" fmla="*/ 28 w 57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85">
                  <a:moveTo>
                    <a:pt x="28" y="0"/>
                  </a:moveTo>
                  <a:lnTo>
                    <a:pt x="0" y="38"/>
                  </a:lnTo>
                  <a:lnTo>
                    <a:pt x="19" y="38"/>
                  </a:lnTo>
                  <a:lnTo>
                    <a:pt x="19" y="85"/>
                  </a:lnTo>
                  <a:lnTo>
                    <a:pt x="38" y="85"/>
                  </a:lnTo>
                  <a:lnTo>
                    <a:pt x="38" y="38"/>
                  </a:lnTo>
                  <a:lnTo>
                    <a:pt x="57" y="3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0" name="出自【趣你的PPT】(微信:qunideppt)：最优质的PPT资源库"/>
            <p:cNvSpPr/>
            <p:nvPr/>
          </p:nvSpPr>
          <p:spPr bwMode="auto">
            <a:xfrm>
              <a:off x="309386" y="1539923"/>
              <a:ext cx="157507" cy="234879"/>
            </a:xfrm>
            <a:custGeom>
              <a:avLst/>
              <a:gdLst>
                <a:gd name="T0" fmla="*/ 38 w 57"/>
                <a:gd name="T1" fmla="*/ 0 h 85"/>
                <a:gd name="T2" fmla="*/ 19 w 57"/>
                <a:gd name="T3" fmla="*/ 0 h 85"/>
                <a:gd name="T4" fmla="*/ 19 w 57"/>
                <a:gd name="T5" fmla="*/ 47 h 85"/>
                <a:gd name="T6" fmla="*/ 0 w 57"/>
                <a:gd name="T7" fmla="*/ 47 h 85"/>
                <a:gd name="T8" fmla="*/ 28 w 57"/>
                <a:gd name="T9" fmla="*/ 85 h 85"/>
                <a:gd name="T10" fmla="*/ 57 w 57"/>
                <a:gd name="T11" fmla="*/ 47 h 85"/>
                <a:gd name="T12" fmla="*/ 38 w 57"/>
                <a:gd name="T13" fmla="*/ 47 h 85"/>
                <a:gd name="T14" fmla="*/ 38 w 57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85">
                  <a:moveTo>
                    <a:pt x="38" y="0"/>
                  </a:moveTo>
                  <a:lnTo>
                    <a:pt x="19" y="0"/>
                  </a:lnTo>
                  <a:lnTo>
                    <a:pt x="19" y="47"/>
                  </a:lnTo>
                  <a:lnTo>
                    <a:pt x="0" y="47"/>
                  </a:lnTo>
                  <a:lnTo>
                    <a:pt x="28" y="85"/>
                  </a:lnTo>
                  <a:lnTo>
                    <a:pt x="57" y="47"/>
                  </a:lnTo>
                  <a:lnTo>
                    <a:pt x="38" y="4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1" name="出自【趣你的PPT】(微信:qunideppt)：最优质的PPT资源库"/>
            <p:cNvSpPr/>
            <p:nvPr/>
          </p:nvSpPr>
          <p:spPr bwMode="auto">
            <a:xfrm>
              <a:off x="179512" y="1410049"/>
              <a:ext cx="417255" cy="312251"/>
            </a:xfrm>
            <a:custGeom>
              <a:avLst/>
              <a:gdLst>
                <a:gd name="T0" fmla="*/ 56 w 64"/>
                <a:gd name="T1" fmla="*/ 18 h 48"/>
                <a:gd name="T2" fmla="*/ 56 w 64"/>
                <a:gd name="T3" fmla="*/ 18 h 48"/>
                <a:gd name="T4" fmla="*/ 38 w 64"/>
                <a:gd name="T5" fmla="*/ 0 h 48"/>
                <a:gd name="T6" fmla="*/ 22 w 64"/>
                <a:gd name="T7" fmla="*/ 9 h 48"/>
                <a:gd name="T8" fmla="*/ 18 w 64"/>
                <a:gd name="T9" fmla="*/ 8 h 48"/>
                <a:gd name="T10" fmla="*/ 8 w 64"/>
                <a:gd name="T11" fmla="*/ 18 h 48"/>
                <a:gd name="T12" fmla="*/ 8 w 64"/>
                <a:gd name="T13" fmla="*/ 18 h 48"/>
                <a:gd name="T14" fmla="*/ 0 w 64"/>
                <a:gd name="T15" fmla="*/ 32 h 48"/>
                <a:gd name="T16" fmla="*/ 16 w 64"/>
                <a:gd name="T17" fmla="*/ 48 h 48"/>
                <a:gd name="T18" fmla="*/ 16 w 64"/>
                <a:gd name="T19" fmla="*/ 44 h 48"/>
                <a:gd name="T20" fmla="*/ 4 w 64"/>
                <a:gd name="T21" fmla="*/ 32 h 48"/>
                <a:gd name="T22" fmla="*/ 10 w 64"/>
                <a:gd name="T23" fmla="*/ 22 h 48"/>
                <a:gd name="T24" fmla="*/ 12 w 64"/>
                <a:gd name="T25" fmla="*/ 21 h 48"/>
                <a:gd name="T26" fmla="*/ 12 w 64"/>
                <a:gd name="T27" fmla="*/ 18 h 48"/>
                <a:gd name="T28" fmla="*/ 12 w 64"/>
                <a:gd name="T29" fmla="*/ 18 h 48"/>
                <a:gd name="T30" fmla="*/ 18 w 64"/>
                <a:gd name="T31" fmla="*/ 12 h 48"/>
                <a:gd name="T32" fmla="*/ 21 w 64"/>
                <a:gd name="T33" fmla="*/ 13 h 48"/>
                <a:gd name="T34" fmla="*/ 24 w 64"/>
                <a:gd name="T35" fmla="*/ 14 h 48"/>
                <a:gd name="T36" fmla="*/ 26 w 64"/>
                <a:gd name="T37" fmla="*/ 11 h 48"/>
                <a:gd name="T38" fmla="*/ 38 w 64"/>
                <a:gd name="T39" fmla="*/ 4 h 48"/>
                <a:gd name="T40" fmla="*/ 52 w 64"/>
                <a:gd name="T41" fmla="*/ 18 h 48"/>
                <a:gd name="T42" fmla="*/ 52 w 64"/>
                <a:gd name="T43" fmla="*/ 18 h 48"/>
                <a:gd name="T44" fmla="*/ 52 w 64"/>
                <a:gd name="T45" fmla="*/ 21 h 48"/>
                <a:gd name="T46" fmla="*/ 54 w 64"/>
                <a:gd name="T47" fmla="*/ 22 h 48"/>
                <a:gd name="T48" fmla="*/ 60 w 64"/>
                <a:gd name="T49" fmla="*/ 32 h 48"/>
                <a:gd name="T50" fmla="*/ 48 w 64"/>
                <a:gd name="T51" fmla="*/ 44 h 48"/>
                <a:gd name="T52" fmla="*/ 48 w 64"/>
                <a:gd name="T53" fmla="*/ 48 h 48"/>
                <a:gd name="T54" fmla="*/ 64 w 64"/>
                <a:gd name="T55" fmla="*/ 32 h 48"/>
                <a:gd name="T56" fmla="*/ 56 w 64"/>
                <a:gd name="T5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48">
                  <a:moveTo>
                    <a:pt x="56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8"/>
                    <a:pt x="48" y="0"/>
                    <a:pt x="38" y="0"/>
                  </a:cubicBezTo>
                  <a:cubicBezTo>
                    <a:pt x="31" y="0"/>
                    <a:pt x="26" y="4"/>
                    <a:pt x="22" y="9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2" y="8"/>
                    <a:pt x="8" y="12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3" y="21"/>
                    <a:pt x="0" y="26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" y="44"/>
                    <a:pt x="4" y="39"/>
                    <a:pt x="4" y="32"/>
                  </a:cubicBezTo>
                  <a:cubicBezTo>
                    <a:pt x="4" y="28"/>
                    <a:pt x="6" y="24"/>
                    <a:pt x="10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8" y="7"/>
                    <a:pt x="33" y="4"/>
                    <a:pt x="38" y="4"/>
                  </a:cubicBezTo>
                  <a:cubicBezTo>
                    <a:pt x="46" y="4"/>
                    <a:pt x="52" y="10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8" y="24"/>
                    <a:pt x="60" y="28"/>
                    <a:pt x="60" y="32"/>
                  </a:cubicBezTo>
                  <a:cubicBezTo>
                    <a:pt x="60" y="39"/>
                    <a:pt x="55" y="44"/>
                    <a:pt x="48" y="44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" y="48"/>
                    <a:pt x="64" y="41"/>
                    <a:pt x="64" y="32"/>
                  </a:cubicBezTo>
                  <a:cubicBezTo>
                    <a:pt x="64" y="26"/>
                    <a:pt x="61" y="21"/>
                    <a:pt x="56" y="18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2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46470" y="1567850"/>
              <a:ext cx="57184" cy="59227"/>
            </a:xfrm>
            <a:prstGeom prst="ellipse">
              <a:avLst/>
            </a:pr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3" name="出自【趣你的PPT】(微信:qunideppt)：最优质的PPT资源库"/>
            <p:cNvSpPr/>
            <p:nvPr/>
          </p:nvSpPr>
          <p:spPr bwMode="auto">
            <a:xfrm>
              <a:off x="617879" y="1651584"/>
              <a:ext cx="114367" cy="226693"/>
            </a:xfrm>
            <a:custGeom>
              <a:avLst/>
              <a:gdLst>
                <a:gd name="T0" fmla="*/ 18 w 24"/>
                <a:gd name="T1" fmla="*/ 0 h 47"/>
                <a:gd name="T2" fmla="*/ 12 w 24"/>
                <a:gd name="T3" fmla="*/ 11 h 47"/>
                <a:gd name="T4" fmla="*/ 6 w 24"/>
                <a:gd name="T5" fmla="*/ 0 h 47"/>
                <a:gd name="T6" fmla="*/ 0 w 24"/>
                <a:gd name="T7" fmla="*/ 2 h 47"/>
                <a:gd name="T8" fmla="*/ 0 w 24"/>
                <a:gd name="T9" fmla="*/ 23 h 47"/>
                <a:gd name="T10" fmla="*/ 6 w 24"/>
                <a:gd name="T11" fmla="*/ 23 h 47"/>
                <a:gd name="T12" fmla="*/ 8 w 24"/>
                <a:gd name="T13" fmla="*/ 47 h 47"/>
                <a:gd name="T14" fmla="*/ 16 w 24"/>
                <a:gd name="T15" fmla="*/ 47 h 47"/>
                <a:gd name="T16" fmla="*/ 18 w 24"/>
                <a:gd name="T17" fmla="*/ 23 h 47"/>
                <a:gd name="T18" fmla="*/ 24 w 24"/>
                <a:gd name="T19" fmla="*/ 23 h 47"/>
                <a:gd name="T20" fmla="*/ 24 w 24"/>
                <a:gd name="T21" fmla="*/ 2 h 47"/>
                <a:gd name="T22" fmla="*/ 18 w 24"/>
                <a:gd name="T2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47">
                  <a:moveTo>
                    <a:pt x="18" y="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1"/>
                    <a:pt x="20" y="0"/>
                    <a:pt x="18" y="0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69597" y="1846777"/>
              <a:ext cx="277653" cy="183884"/>
            </a:xfrm>
            <a:custGeom>
              <a:avLst/>
              <a:gdLst>
                <a:gd name="T0" fmla="*/ 92 w 96"/>
                <a:gd name="T1" fmla="*/ 0 h 64"/>
                <a:gd name="T2" fmla="*/ 4 w 96"/>
                <a:gd name="T3" fmla="*/ 0 h 64"/>
                <a:gd name="T4" fmla="*/ 0 w 96"/>
                <a:gd name="T5" fmla="*/ 4 h 64"/>
                <a:gd name="T6" fmla="*/ 0 w 96"/>
                <a:gd name="T7" fmla="*/ 60 h 64"/>
                <a:gd name="T8" fmla="*/ 4 w 96"/>
                <a:gd name="T9" fmla="*/ 64 h 64"/>
                <a:gd name="T10" fmla="*/ 92 w 96"/>
                <a:gd name="T11" fmla="*/ 64 h 64"/>
                <a:gd name="T12" fmla="*/ 96 w 96"/>
                <a:gd name="T13" fmla="*/ 60 h 64"/>
                <a:gd name="T14" fmla="*/ 96 w 96"/>
                <a:gd name="T15" fmla="*/ 4 h 64"/>
                <a:gd name="T16" fmla="*/ 92 w 96"/>
                <a:gd name="T17" fmla="*/ 0 h 64"/>
                <a:gd name="T18" fmla="*/ 92 w 96"/>
                <a:gd name="T19" fmla="*/ 60 h 64"/>
                <a:gd name="T20" fmla="*/ 4 w 96"/>
                <a:gd name="T21" fmla="*/ 60 h 64"/>
                <a:gd name="T22" fmla="*/ 4 w 96"/>
                <a:gd name="T23" fmla="*/ 4 h 64"/>
                <a:gd name="T24" fmla="*/ 92 w 96"/>
                <a:gd name="T25" fmla="*/ 4 h 64"/>
                <a:gd name="T26" fmla="*/ 92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4"/>
                    <a:pt x="4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4" y="64"/>
                    <a:pt x="96" y="62"/>
                    <a:pt x="96" y="60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lose/>
                  <a:moveTo>
                    <a:pt x="92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92" y="4"/>
                    <a:pt x="92" y="4"/>
                    <a:pt x="92" y="4"/>
                  </a:cubicBezTo>
                  <a:lnTo>
                    <a:pt x="92" y="60"/>
                  </a:ln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23322" y="1800501"/>
              <a:ext cx="368986" cy="345848"/>
            </a:xfrm>
            <a:custGeom>
              <a:avLst/>
              <a:gdLst>
                <a:gd name="T0" fmla="*/ 116 w 128"/>
                <a:gd name="T1" fmla="*/ 0 h 120"/>
                <a:gd name="T2" fmla="*/ 12 w 128"/>
                <a:gd name="T3" fmla="*/ 0 h 120"/>
                <a:gd name="T4" fmla="*/ 0 w 128"/>
                <a:gd name="T5" fmla="*/ 12 h 120"/>
                <a:gd name="T6" fmla="*/ 0 w 128"/>
                <a:gd name="T7" fmla="*/ 92 h 120"/>
                <a:gd name="T8" fmla="*/ 12 w 128"/>
                <a:gd name="T9" fmla="*/ 104 h 120"/>
                <a:gd name="T10" fmla="*/ 52 w 128"/>
                <a:gd name="T11" fmla="*/ 104 h 120"/>
                <a:gd name="T12" fmla="*/ 52 w 128"/>
                <a:gd name="T13" fmla="*/ 109 h 120"/>
                <a:gd name="T14" fmla="*/ 27 w 128"/>
                <a:gd name="T15" fmla="*/ 112 h 120"/>
                <a:gd name="T16" fmla="*/ 24 w 128"/>
                <a:gd name="T17" fmla="*/ 116 h 120"/>
                <a:gd name="T18" fmla="*/ 28 w 128"/>
                <a:gd name="T19" fmla="*/ 120 h 120"/>
                <a:gd name="T20" fmla="*/ 100 w 128"/>
                <a:gd name="T21" fmla="*/ 120 h 120"/>
                <a:gd name="T22" fmla="*/ 104 w 128"/>
                <a:gd name="T23" fmla="*/ 116 h 120"/>
                <a:gd name="T24" fmla="*/ 101 w 128"/>
                <a:gd name="T25" fmla="*/ 112 h 120"/>
                <a:gd name="T26" fmla="*/ 76 w 128"/>
                <a:gd name="T27" fmla="*/ 109 h 120"/>
                <a:gd name="T28" fmla="*/ 76 w 128"/>
                <a:gd name="T29" fmla="*/ 104 h 120"/>
                <a:gd name="T30" fmla="*/ 116 w 128"/>
                <a:gd name="T31" fmla="*/ 104 h 120"/>
                <a:gd name="T32" fmla="*/ 128 w 128"/>
                <a:gd name="T33" fmla="*/ 92 h 120"/>
                <a:gd name="T34" fmla="*/ 128 w 128"/>
                <a:gd name="T35" fmla="*/ 12 h 120"/>
                <a:gd name="T36" fmla="*/ 116 w 128"/>
                <a:gd name="T37" fmla="*/ 0 h 120"/>
                <a:gd name="T38" fmla="*/ 120 w 128"/>
                <a:gd name="T39" fmla="*/ 92 h 120"/>
                <a:gd name="T40" fmla="*/ 116 w 128"/>
                <a:gd name="T41" fmla="*/ 96 h 120"/>
                <a:gd name="T42" fmla="*/ 80 w 128"/>
                <a:gd name="T43" fmla="*/ 96 h 120"/>
                <a:gd name="T44" fmla="*/ 48 w 128"/>
                <a:gd name="T45" fmla="*/ 96 h 120"/>
                <a:gd name="T46" fmla="*/ 12 w 128"/>
                <a:gd name="T47" fmla="*/ 96 h 120"/>
                <a:gd name="T48" fmla="*/ 8 w 128"/>
                <a:gd name="T49" fmla="*/ 92 h 120"/>
                <a:gd name="T50" fmla="*/ 8 w 128"/>
                <a:gd name="T51" fmla="*/ 12 h 120"/>
                <a:gd name="T52" fmla="*/ 12 w 128"/>
                <a:gd name="T53" fmla="*/ 8 h 120"/>
                <a:gd name="T54" fmla="*/ 116 w 128"/>
                <a:gd name="T55" fmla="*/ 8 h 120"/>
                <a:gd name="T56" fmla="*/ 120 w 128"/>
                <a:gd name="T57" fmla="*/ 12 h 120"/>
                <a:gd name="T58" fmla="*/ 120 w 128"/>
                <a:gd name="T59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20">
                  <a:moveTo>
                    <a:pt x="11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9"/>
                    <a:pt x="5" y="104"/>
                    <a:pt x="1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5" y="113"/>
                    <a:pt x="24" y="114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20"/>
                    <a:pt x="104" y="118"/>
                    <a:pt x="104" y="116"/>
                  </a:cubicBezTo>
                  <a:cubicBezTo>
                    <a:pt x="104" y="114"/>
                    <a:pt x="103" y="113"/>
                    <a:pt x="101" y="112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3" y="104"/>
                    <a:pt x="128" y="99"/>
                    <a:pt x="128" y="9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92"/>
                  </a:moveTo>
                  <a:cubicBezTo>
                    <a:pt x="120" y="94"/>
                    <a:pt x="118" y="96"/>
                    <a:pt x="116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0" y="96"/>
                    <a:pt x="8" y="94"/>
                    <a:pt x="8" y="9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92"/>
                  </a:ln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6" name="出自【趣你的PPT】(微信:qunideppt)：最优质的PPT资源库"/>
            <p:cNvSpPr>
              <a:spLocks noEditPoints="1"/>
            </p:cNvSpPr>
            <p:nvPr/>
          </p:nvSpPr>
          <p:spPr bwMode="auto">
            <a:xfrm rot="18900000">
              <a:off x="591710" y="1991618"/>
              <a:ext cx="217286" cy="216568"/>
            </a:xfrm>
            <a:custGeom>
              <a:avLst/>
              <a:gdLst>
                <a:gd name="T0" fmla="*/ 88 w 128"/>
                <a:gd name="T1" fmla="*/ 0 h 128"/>
                <a:gd name="T2" fmla="*/ 48 w 128"/>
                <a:gd name="T3" fmla="*/ 40 h 128"/>
                <a:gd name="T4" fmla="*/ 51 w 128"/>
                <a:gd name="T5" fmla="*/ 55 h 128"/>
                <a:gd name="T6" fmla="*/ 2 w 128"/>
                <a:gd name="T7" fmla="*/ 103 h 128"/>
                <a:gd name="T8" fmla="*/ 0 w 128"/>
                <a:gd name="T9" fmla="*/ 108 h 128"/>
                <a:gd name="T10" fmla="*/ 0 w 128"/>
                <a:gd name="T11" fmla="*/ 120 h 128"/>
                <a:gd name="T12" fmla="*/ 8 w 128"/>
                <a:gd name="T13" fmla="*/ 128 h 128"/>
                <a:gd name="T14" fmla="*/ 20 w 128"/>
                <a:gd name="T15" fmla="*/ 128 h 128"/>
                <a:gd name="T16" fmla="*/ 25 w 128"/>
                <a:gd name="T17" fmla="*/ 126 h 128"/>
                <a:gd name="T18" fmla="*/ 31 w 128"/>
                <a:gd name="T19" fmla="*/ 120 h 128"/>
                <a:gd name="T20" fmla="*/ 40 w 128"/>
                <a:gd name="T21" fmla="*/ 120 h 128"/>
                <a:gd name="T22" fmla="*/ 48 w 128"/>
                <a:gd name="T23" fmla="*/ 112 h 128"/>
                <a:gd name="T24" fmla="*/ 48 w 128"/>
                <a:gd name="T25" fmla="*/ 104 h 128"/>
                <a:gd name="T26" fmla="*/ 56 w 128"/>
                <a:gd name="T27" fmla="*/ 104 h 128"/>
                <a:gd name="T28" fmla="*/ 64 w 128"/>
                <a:gd name="T29" fmla="*/ 96 h 128"/>
                <a:gd name="T30" fmla="*/ 64 w 128"/>
                <a:gd name="T31" fmla="*/ 87 h 128"/>
                <a:gd name="T32" fmla="*/ 73 w 128"/>
                <a:gd name="T33" fmla="*/ 77 h 128"/>
                <a:gd name="T34" fmla="*/ 88 w 128"/>
                <a:gd name="T35" fmla="*/ 80 h 128"/>
                <a:gd name="T36" fmla="*/ 128 w 128"/>
                <a:gd name="T37" fmla="*/ 40 h 128"/>
                <a:gd name="T38" fmla="*/ 88 w 128"/>
                <a:gd name="T39" fmla="*/ 0 h 128"/>
                <a:gd name="T40" fmla="*/ 88 w 128"/>
                <a:gd name="T41" fmla="*/ 72 h 128"/>
                <a:gd name="T42" fmla="*/ 72 w 128"/>
                <a:gd name="T43" fmla="*/ 67 h 128"/>
                <a:gd name="T44" fmla="*/ 70 w 128"/>
                <a:gd name="T45" fmla="*/ 69 h 128"/>
                <a:gd name="T46" fmla="*/ 66 w 128"/>
                <a:gd name="T47" fmla="*/ 73 h 128"/>
                <a:gd name="T48" fmla="*/ 58 w 128"/>
                <a:gd name="T49" fmla="*/ 81 h 128"/>
                <a:gd name="T50" fmla="*/ 56 w 128"/>
                <a:gd name="T51" fmla="*/ 87 h 128"/>
                <a:gd name="T52" fmla="*/ 56 w 128"/>
                <a:gd name="T53" fmla="*/ 96 h 128"/>
                <a:gd name="T54" fmla="*/ 48 w 128"/>
                <a:gd name="T55" fmla="*/ 96 h 128"/>
                <a:gd name="T56" fmla="*/ 40 w 128"/>
                <a:gd name="T57" fmla="*/ 104 h 128"/>
                <a:gd name="T58" fmla="*/ 40 w 128"/>
                <a:gd name="T59" fmla="*/ 112 h 128"/>
                <a:gd name="T60" fmla="*/ 31 w 128"/>
                <a:gd name="T61" fmla="*/ 112 h 128"/>
                <a:gd name="T62" fmla="*/ 25 w 128"/>
                <a:gd name="T63" fmla="*/ 114 h 128"/>
                <a:gd name="T64" fmla="*/ 19 w 128"/>
                <a:gd name="T65" fmla="*/ 120 h 128"/>
                <a:gd name="T66" fmla="*/ 8 w 128"/>
                <a:gd name="T67" fmla="*/ 120 h 128"/>
                <a:gd name="T68" fmla="*/ 8 w 128"/>
                <a:gd name="T69" fmla="*/ 109 h 128"/>
                <a:gd name="T70" fmla="*/ 55 w 128"/>
                <a:gd name="T71" fmla="*/ 62 h 128"/>
                <a:gd name="T72" fmla="*/ 55 w 128"/>
                <a:gd name="T73" fmla="*/ 62 h 128"/>
                <a:gd name="T74" fmla="*/ 61 w 128"/>
                <a:gd name="T75" fmla="*/ 56 h 128"/>
                <a:gd name="T76" fmla="*/ 56 w 128"/>
                <a:gd name="T77" fmla="*/ 40 h 128"/>
                <a:gd name="T78" fmla="*/ 88 w 128"/>
                <a:gd name="T79" fmla="*/ 8 h 128"/>
                <a:gd name="T80" fmla="*/ 120 w 128"/>
                <a:gd name="T81" fmla="*/ 40 h 128"/>
                <a:gd name="T82" fmla="*/ 88 w 128"/>
                <a:gd name="T83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28">
                  <a:moveTo>
                    <a:pt x="88" y="0"/>
                  </a:moveTo>
                  <a:cubicBezTo>
                    <a:pt x="66" y="0"/>
                    <a:pt x="48" y="18"/>
                    <a:pt x="48" y="40"/>
                  </a:cubicBezTo>
                  <a:cubicBezTo>
                    <a:pt x="48" y="45"/>
                    <a:pt x="49" y="50"/>
                    <a:pt x="51" y="55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1" y="105"/>
                    <a:pt x="0" y="106"/>
                    <a:pt x="0" y="10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22" y="128"/>
                    <a:pt x="23" y="127"/>
                    <a:pt x="25" y="12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4" y="120"/>
                    <a:pt x="48" y="116"/>
                    <a:pt x="48" y="112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60" y="104"/>
                    <a:pt x="64" y="100"/>
                    <a:pt x="64" y="96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8" y="79"/>
                    <a:pt x="83" y="80"/>
                    <a:pt x="88" y="80"/>
                  </a:cubicBezTo>
                  <a:cubicBezTo>
                    <a:pt x="110" y="80"/>
                    <a:pt x="128" y="62"/>
                    <a:pt x="128" y="40"/>
                  </a:cubicBezTo>
                  <a:cubicBezTo>
                    <a:pt x="128" y="18"/>
                    <a:pt x="110" y="0"/>
                    <a:pt x="88" y="0"/>
                  </a:cubicBezTo>
                  <a:close/>
                  <a:moveTo>
                    <a:pt x="88" y="72"/>
                  </a:moveTo>
                  <a:cubicBezTo>
                    <a:pt x="82" y="72"/>
                    <a:pt x="77" y="70"/>
                    <a:pt x="72" y="67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7" y="82"/>
                    <a:pt x="56" y="85"/>
                    <a:pt x="56" y="8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4" y="96"/>
                    <a:pt x="40" y="100"/>
                    <a:pt x="40" y="104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29" y="112"/>
                    <a:pt x="26" y="113"/>
                    <a:pt x="25" y="114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58" y="51"/>
                    <a:pt x="56" y="46"/>
                    <a:pt x="56" y="40"/>
                  </a:cubicBezTo>
                  <a:cubicBezTo>
                    <a:pt x="56" y="22"/>
                    <a:pt x="70" y="8"/>
                    <a:pt x="88" y="8"/>
                  </a:cubicBezTo>
                  <a:cubicBezTo>
                    <a:pt x="106" y="8"/>
                    <a:pt x="120" y="22"/>
                    <a:pt x="120" y="40"/>
                  </a:cubicBezTo>
                  <a:cubicBezTo>
                    <a:pt x="120" y="58"/>
                    <a:pt x="106" y="72"/>
                    <a:pt x="88" y="72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7" name="出自【趣你的PPT】(微信:qunideppt)：最优质的PPT资源库"/>
            <p:cNvSpPr>
              <a:spLocks noEditPoints="1"/>
            </p:cNvSpPr>
            <p:nvPr/>
          </p:nvSpPr>
          <p:spPr bwMode="auto">
            <a:xfrm rot="18900000">
              <a:off x="672850" y="1995830"/>
              <a:ext cx="54500" cy="54500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1 h 32"/>
                <a:gd name="T4" fmla="*/ 12 w 32"/>
                <a:gd name="T5" fmla="*/ 0 h 32"/>
                <a:gd name="T6" fmla="*/ 0 w 32"/>
                <a:gd name="T7" fmla="*/ 12 h 32"/>
                <a:gd name="T8" fmla="*/ 0 w 32"/>
                <a:gd name="T9" fmla="*/ 13 h 32"/>
                <a:gd name="T10" fmla="*/ 1 w 32"/>
                <a:gd name="T11" fmla="*/ 15 h 32"/>
                <a:gd name="T12" fmla="*/ 17 w 32"/>
                <a:gd name="T13" fmla="*/ 31 h 32"/>
                <a:gd name="T14" fmla="*/ 20 w 32"/>
                <a:gd name="T15" fmla="*/ 32 h 32"/>
                <a:gd name="T16" fmla="*/ 32 w 32"/>
                <a:gd name="T17" fmla="*/ 20 h 32"/>
                <a:gd name="T18" fmla="*/ 32 w 32"/>
                <a:gd name="T19" fmla="*/ 19 h 32"/>
                <a:gd name="T20" fmla="*/ 31 w 32"/>
                <a:gd name="T21" fmla="*/ 17 h 32"/>
                <a:gd name="T22" fmla="*/ 19 w 32"/>
                <a:gd name="T23" fmla="*/ 28 h 32"/>
                <a:gd name="T24" fmla="*/ 4 w 32"/>
                <a:gd name="T25" fmla="*/ 13 h 32"/>
                <a:gd name="T26" fmla="*/ 13 w 32"/>
                <a:gd name="T27" fmla="*/ 4 h 32"/>
                <a:gd name="T28" fmla="*/ 28 w 32"/>
                <a:gd name="T29" fmla="*/ 19 h 32"/>
                <a:gd name="T30" fmla="*/ 19 w 32"/>
                <a:gd name="T3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27" y="11"/>
                    <a:pt x="21" y="5"/>
                    <a:pt x="15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6" y="2"/>
                    <a:pt x="2" y="6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5" y="21"/>
                    <a:pt x="11" y="27"/>
                    <a:pt x="17" y="31"/>
                  </a:cubicBezTo>
                  <a:cubicBezTo>
                    <a:pt x="18" y="32"/>
                    <a:pt x="19" y="32"/>
                    <a:pt x="20" y="32"/>
                  </a:cubicBezTo>
                  <a:cubicBezTo>
                    <a:pt x="26" y="30"/>
                    <a:pt x="30" y="26"/>
                    <a:pt x="32" y="20"/>
                  </a:cubicBezTo>
                  <a:cubicBezTo>
                    <a:pt x="32" y="20"/>
                    <a:pt x="32" y="20"/>
                    <a:pt x="32" y="19"/>
                  </a:cubicBezTo>
                  <a:cubicBezTo>
                    <a:pt x="32" y="18"/>
                    <a:pt x="32" y="18"/>
                    <a:pt x="31" y="17"/>
                  </a:cubicBezTo>
                  <a:close/>
                  <a:moveTo>
                    <a:pt x="19" y="28"/>
                  </a:moveTo>
                  <a:cubicBezTo>
                    <a:pt x="13" y="24"/>
                    <a:pt x="8" y="19"/>
                    <a:pt x="4" y="13"/>
                  </a:cubicBezTo>
                  <a:cubicBezTo>
                    <a:pt x="6" y="8"/>
                    <a:pt x="8" y="6"/>
                    <a:pt x="13" y="4"/>
                  </a:cubicBezTo>
                  <a:cubicBezTo>
                    <a:pt x="19" y="8"/>
                    <a:pt x="24" y="13"/>
                    <a:pt x="28" y="19"/>
                  </a:cubicBezTo>
                  <a:cubicBezTo>
                    <a:pt x="26" y="24"/>
                    <a:pt x="24" y="26"/>
                    <a:pt x="19" y="28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8" name="出自【趣你的PPT】(微信:qunideppt)：最优质的PPT资源库"/>
            <p:cNvSpPr/>
            <p:nvPr/>
          </p:nvSpPr>
          <p:spPr bwMode="auto">
            <a:xfrm>
              <a:off x="735789" y="2300310"/>
              <a:ext cx="78166" cy="50915"/>
            </a:xfrm>
            <a:custGeom>
              <a:avLst/>
              <a:gdLst>
                <a:gd name="T0" fmla="*/ 44 w 46"/>
                <a:gd name="T1" fmla="*/ 0 h 30"/>
                <a:gd name="T2" fmla="*/ 0 w 46"/>
                <a:gd name="T3" fmla="*/ 28 h 30"/>
                <a:gd name="T4" fmla="*/ 2 w 46"/>
                <a:gd name="T5" fmla="*/ 30 h 30"/>
                <a:gd name="T6" fmla="*/ 4 w 46"/>
                <a:gd name="T7" fmla="*/ 28 h 30"/>
                <a:gd name="T8" fmla="*/ 44 w 46"/>
                <a:gd name="T9" fmla="*/ 4 h 30"/>
                <a:gd name="T10" fmla="*/ 46 w 46"/>
                <a:gd name="T11" fmla="*/ 2 h 30"/>
                <a:gd name="T12" fmla="*/ 44 w 46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0">
                  <a:moveTo>
                    <a:pt x="44" y="0"/>
                  </a:moveTo>
                  <a:cubicBezTo>
                    <a:pt x="20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23" y="4"/>
                    <a:pt x="44" y="4"/>
                  </a:cubicBezTo>
                  <a:cubicBezTo>
                    <a:pt x="45" y="4"/>
                    <a:pt x="46" y="3"/>
                    <a:pt x="46" y="2"/>
                  </a:cubicBezTo>
                  <a:cubicBezTo>
                    <a:pt x="46" y="1"/>
                    <a:pt x="45" y="0"/>
                    <a:pt x="44" y="0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9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02085" y="2266606"/>
              <a:ext cx="217286" cy="190035"/>
            </a:xfrm>
            <a:custGeom>
              <a:avLst/>
              <a:gdLst>
                <a:gd name="T0" fmla="*/ 64 w 128"/>
                <a:gd name="T1" fmla="*/ 0 h 112"/>
                <a:gd name="T2" fmla="*/ 0 w 128"/>
                <a:gd name="T3" fmla="*/ 48 h 112"/>
                <a:gd name="T4" fmla="*/ 28 w 128"/>
                <a:gd name="T5" fmla="*/ 88 h 112"/>
                <a:gd name="T6" fmla="*/ 28 w 128"/>
                <a:gd name="T7" fmla="*/ 88 h 112"/>
                <a:gd name="T8" fmla="*/ 20 w 128"/>
                <a:gd name="T9" fmla="*/ 107 h 112"/>
                <a:gd name="T10" fmla="*/ 20 w 128"/>
                <a:gd name="T11" fmla="*/ 107 h 112"/>
                <a:gd name="T12" fmla="*/ 20 w 128"/>
                <a:gd name="T13" fmla="*/ 108 h 112"/>
                <a:gd name="T14" fmla="*/ 24 w 128"/>
                <a:gd name="T15" fmla="*/ 112 h 112"/>
                <a:gd name="T16" fmla="*/ 25 w 128"/>
                <a:gd name="T17" fmla="*/ 112 h 112"/>
                <a:gd name="T18" fmla="*/ 52 w 128"/>
                <a:gd name="T19" fmla="*/ 95 h 112"/>
                <a:gd name="T20" fmla="*/ 64 w 128"/>
                <a:gd name="T21" fmla="*/ 96 h 112"/>
                <a:gd name="T22" fmla="*/ 128 w 128"/>
                <a:gd name="T23" fmla="*/ 48 h 112"/>
                <a:gd name="T24" fmla="*/ 64 w 128"/>
                <a:gd name="T25" fmla="*/ 0 h 112"/>
                <a:gd name="T26" fmla="*/ 64 w 128"/>
                <a:gd name="T27" fmla="*/ 88 h 112"/>
                <a:gd name="T28" fmla="*/ 53 w 128"/>
                <a:gd name="T29" fmla="*/ 87 h 112"/>
                <a:gd name="T30" fmla="*/ 52 w 128"/>
                <a:gd name="T31" fmla="*/ 87 h 112"/>
                <a:gd name="T32" fmla="*/ 45 w 128"/>
                <a:gd name="T33" fmla="*/ 90 h 112"/>
                <a:gd name="T34" fmla="*/ 33 w 128"/>
                <a:gd name="T35" fmla="*/ 100 h 112"/>
                <a:gd name="T36" fmla="*/ 36 w 128"/>
                <a:gd name="T37" fmla="*/ 88 h 112"/>
                <a:gd name="T38" fmla="*/ 36 w 128"/>
                <a:gd name="T39" fmla="*/ 88 h 112"/>
                <a:gd name="T40" fmla="*/ 32 w 128"/>
                <a:gd name="T41" fmla="*/ 81 h 112"/>
                <a:gd name="T42" fmla="*/ 8 w 128"/>
                <a:gd name="T43" fmla="*/ 48 h 112"/>
                <a:gd name="T44" fmla="*/ 64 w 128"/>
                <a:gd name="T45" fmla="*/ 8 h 112"/>
                <a:gd name="T46" fmla="*/ 120 w 128"/>
                <a:gd name="T47" fmla="*/ 48 h 112"/>
                <a:gd name="T48" fmla="*/ 64 w 128"/>
                <a:gd name="T49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12">
                  <a:moveTo>
                    <a:pt x="64" y="0"/>
                  </a:moveTo>
                  <a:cubicBezTo>
                    <a:pt x="29" y="0"/>
                    <a:pt x="0" y="21"/>
                    <a:pt x="0" y="48"/>
                  </a:cubicBezTo>
                  <a:cubicBezTo>
                    <a:pt x="0" y="65"/>
                    <a:pt x="11" y="79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95"/>
                    <a:pt x="23" y="103"/>
                    <a:pt x="20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20" y="110"/>
                    <a:pt x="22" y="112"/>
                    <a:pt x="24" y="112"/>
                  </a:cubicBezTo>
                  <a:cubicBezTo>
                    <a:pt x="24" y="112"/>
                    <a:pt x="25" y="112"/>
                    <a:pt x="25" y="112"/>
                  </a:cubicBezTo>
                  <a:cubicBezTo>
                    <a:pt x="37" y="110"/>
                    <a:pt x="49" y="98"/>
                    <a:pt x="52" y="95"/>
                  </a:cubicBezTo>
                  <a:cubicBezTo>
                    <a:pt x="56" y="96"/>
                    <a:pt x="60" y="96"/>
                    <a:pt x="64" y="96"/>
                  </a:cubicBezTo>
                  <a:cubicBezTo>
                    <a:pt x="99" y="96"/>
                    <a:pt x="128" y="75"/>
                    <a:pt x="128" y="48"/>
                  </a:cubicBezTo>
                  <a:cubicBezTo>
                    <a:pt x="128" y="21"/>
                    <a:pt x="99" y="0"/>
                    <a:pt x="64" y="0"/>
                  </a:cubicBezTo>
                  <a:close/>
                  <a:moveTo>
                    <a:pt x="64" y="88"/>
                  </a:moveTo>
                  <a:cubicBezTo>
                    <a:pt x="60" y="88"/>
                    <a:pt x="57" y="88"/>
                    <a:pt x="53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9" y="87"/>
                    <a:pt x="47" y="88"/>
                    <a:pt x="45" y="90"/>
                  </a:cubicBezTo>
                  <a:cubicBezTo>
                    <a:pt x="44" y="92"/>
                    <a:pt x="39" y="97"/>
                    <a:pt x="33" y="100"/>
                  </a:cubicBezTo>
                  <a:cubicBezTo>
                    <a:pt x="35" y="97"/>
                    <a:pt x="36" y="93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5"/>
                    <a:pt x="34" y="82"/>
                    <a:pt x="32" y="81"/>
                  </a:cubicBezTo>
                  <a:cubicBezTo>
                    <a:pt x="17" y="73"/>
                    <a:pt x="8" y="61"/>
                    <a:pt x="8" y="48"/>
                  </a:cubicBezTo>
                  <a:cubicBezTo>
                    <a:pt x="8" y="26"/>
                    <a:pt x="33" y="8"/>
                    <a:pt x="64" y="8"/>
                  </a:cubicBezTo>
                  <a:cubicBezTo>
                    <a:pt x="95" y="8"/>
                    <a:pt x="120" y="26"/>
                    <a:pt x="120" y="48"/>
                  </a:cubicBezTo>
                  <a:cubicBezTo>
                    <a:pt x="120" y="70"/>
                    <a:pt x="95" y="88"/>
                    <a:pt x="64" y="88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0" name="出自【趣你的PPT】(微信:qunideppt)：最优质的PPT资源库"/>
            <p:cNvSpPr>
              <a:spLocks noEditPoints="1"/>
            </p:cNvSpPr>
            <p:nvPr/>
          </p:nvSpPr>
          <p:spPr bwMode="auto">
            <a:xfrm rot="404393">
              <a:off x="449905" y="2536212"/>
              <a:ext cx="292196" cy="287631"/>
            </a:xfrm>
            <a:custGeom>
              <a:avLst/>
              <a:gdLst>
                <a:gd name="T0" fmla="*/ 69 w 114"/>
                <a:gd name="T1" fmla="*/ 112 h 112"/>
                <a:gd name="T2" fmla="*/ 66 w 114"/>
                <a:gd name="T3" fmla="*/ 111 h 112"/>
                <a:gd name="T4" fmla="*/ 1 w 114"/>
                <a:gd name="T5" fmla="*/ 46 h 112"/>
                <a:gd name="T6" fmla="*/ 0 w 114"/>
                <a:gd name="T7" fmla="*/ 44 h 112"/>
                <a:gd name="T8" fmla="*/ 0 w 114"/>
                <a:gd name="T9" fmla="*/ 4 h 112"/>
                <a:gd name="T10" fmla="*/ 4 w 114"/>
                <a:gd name="T11" fmla="*/ 0 h 112"/>
                <a:gd name="T12" fmla="*/ 45 w 114"/>
                <a:gd name="T13" fmla="*/ 0 h 112"/>
                <a:gd name="T14" fmla="*/ 48 w 114"/>
                <a:gd name="T15" fmla="*/ 1 h 112"/>
                <a:gd name="T16" fmla="*/ 112 w 114"/>
                <a:gd name="T17" fmla="*/ 65 h 112"/>
                <a:gd name="T18" fmla="*/ 112 w 114"/>
                <a:gd name="T19" fmla="*/ 71 h 112"/>
                <a:gd name="T20" fmla="*/ 72 w 114"/>
                <a:gd name="T21" fmla="*/ 111 h 112"/>
                <a:gd name="T22" fmla="*/ 69 w 114"/>
                <a:gd name="T23" fmla="*/ 112 h 112"/>
                <a:gd name="T24" fmla="*/ 8 w 114"/>
                <a:gd name="T25" fmla="*/ 42 h 112"/>
                <a:gd name="T26" fmla="*/ 69 w 114"/>
                <a:gd name="T27" fmla="*/ 102 h 112"/>
                <a:gd name="T28" fmla="*/ 104 w 114"/>
                <a:gd name="T29" fmla="*/ 68 h 112"/>
                <a:gd name="T30" fmla="*/ 44 w 114"/>
                <a:gd name="T31" fmla="*/ 8 h 112"/>
                <a:gd name="T32" fmla="*/ 8 w 114"/>
                <a:gd name="T33" fmla="*/ 8 h 112"/>
                <a:gd name="T34" fmla="*/ 8 w 114"/>
                <a:gd name="T35" fmla="*/ 4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4" h="112">
                  <a:moveTo>
                    <a:pt x="69" y="112"/>
                  </a:moveTo>
                  <a:cubicBezTo>
                    <a:pt x="68" y="112"/>
                    <a:pt x="67" y="111"/>
                    <a:pt x="66" y="111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0" y="45"/>
                    <a:pt x="0" y="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8" y="1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4" y="66"/>
                    <a:pt x="114" y="69"/>
                    <a:pt x="112" y="71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1" y="111"/>
                    <a:pt x="70" y="112"/>
                    <a:pt x="69" y="112"/>
                  </a:cubicBezTo>
                  <a:close/>
                  <a:moveTo>
                    <a:pt x="8" y="42"/>
                  </a:moveTo>
                  <a:cubicBezTo>
                    <a:pt x="69" y="102"/>
                    <a:pt x="69" y="102"/>
                    <a:pt x="69" y="102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42"/>
                  </a:ln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1" name="出自【趣你的PPT】(微信:qunideppt)：最优质的PPT资源库"/>
            <p:cNvSpPr>
              <a:spLocks noEditPoints="1"/>
            </p:cNvSpPr>
            <p:nvPr/>
          </p:nvSpPr>
          <p:spPr bwMode="auto">
            <a:xfrm rot="404393">
              <a:off x="499905" y="2569044"/>
              <a:ext cx="60874" cy="62396"/>
            </a:xfrm>
            <a:custGeom>
              <a:avLst/>
              <a:gdLst>
                <a:gd name="T0" fmla="*/ 12 w 24"/>
                <a:gd name="T1" fmla="*/ 4 h 24"/>
                <a:gd name="T2" fmla="*/ 20 w 24"/>
                <a:gd name="T3" fmla="*/ 12 h 24"/>
                <a:gd name="T4" fmla="*/ 12 w 24"/>
                <a:gd name="T5" fmla="*/ 20 h 24"/>
                <a:gd name="T6" fmla="*/ 4 w 24"/>
                <a:gd name="T7" fmla="*/ 12 h 24"/>
                <a:gd name="T8" fmla="*/ 12 w 24"/>
                <a:gd name="T9" fmla="*/ 4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4"/>
                  </a:moveTo>
                  <a:cubicBezTo>
                    <a:pt x="17" y="4"/>
                    <a:pt x="20" y="7"/>
                    <a:pt x="20" y="12"/>
                  </a:cubicBezTo>
                  <a:cubicBezTo>
                    <a:pt x="20" y="16"/>
                    <a:pt x="17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7"/>
                    <a:pt x="8" y="4"/>
                    <a:pt x="12" y="4"/>
                  </a:cubicBezTo>
                  <a:moveTo>
                    <a:pt x="12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6" y="24"/>
                    <a:pt x="12" y="24"/>
                  </a:cubicBezTo>
                  <a:cubicBezTo>
                    <a:pt x="19" y="24"/>
                    <a:pt x="24" y="18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16868" y="2441472"/>
              <a:ext cx="269633" cy="318657"/>
            </a:xfrm>
            <a:custGeom>
              <a:avLst/>
              <a:gdLst>
                <a:gd name="T0" fmla="*/ 572 w 572"/>
                <a:gd name="T1" fmla="*/ 489 h 676"/>
                <a:gd name="T2" fmla="*/ 572 w 572"/>
                <a:gd name="T3" fmla="*/ 186 h 676"/>
                <a:gd name="T4" fmla="*/ 286 w 572"/>
                <a:gd name="T5" fmla="*/ 0 h 676"/>
                <a:gd name="T6" fmla="*/ 0 w 572"/>
                <a:gd name="T7" fmla="*/ 186 h 676"/>
                <a:gd name="T8" fmla="*/ 0 w 572"/>
                <a:gd name="T9" fmla="*/ 489 h 676"/>
                <a:gd name="T10" fmla="*/ 286 w 572"/>
                <a:gd name="T11" fmla="*/ 676 h 676"/>
                <a:gd name="T12" fmla="*/ 572 w 572"/>
                <a:gd name="T13" fmla="*/ 489 h 676"/>
                <a:gd name="T14" fmla="*/ 528 w 572"/>
                <a:gd name="T15" fmla="*/ 202 h 676"/>
                <a:gd name="T16" fmla="*/ 287 w 572"/>
                <a:gd name="T17" fmla="*/ 359 h 676"/>
                <a:gd name="T18" fmla="*/ 190 w 572"/>
                <a:gd name="T19" fmla="*/ 295 h 676"/>
                <a:gd name="T20" fmla="*/ 429 w 572"/>
                <a:gd name="T21" fmla="*/ 138 h 676"/>
                <a:gd name="T22" fmla="*/ 528 w 572"/>
                <a:gd name="T23" fmla="*/ 202 h 676"/>
                <a:gd name="T24" fmla="*/ 137 w 572"/>
                <a:gd name="T25" fmla="*/ 259 h 676"/>
                <a:gd name="T26" fmla="*/ 47 w 572"/>
                <a:gd name="T27" fmla="*/ 200 h 676"/>
                <a:gd name="T28" fmla="*/ 286 w 572"/>
                <a:gd name="T29" fmla="*/ 45 h 676"/>
                <a:gd name="T30" fmla="*/ 375 w 572"/>
                <a:gd name="T31" fmla="*/ 103 h 676"/>
                <a:gd name="T32" fmla="*/ 137 w 572"/>
                <a:gd name="T33" fmla="*/ 259 h 676"/>
                <a:gd name="T34" fmla="*/ 38 w 572"/>
                <a:gd name="T35" fmla="*/ 469 h 676"/>
                <a:gd name="T36" fmla="*/ 38 w 572"/>
                <a:gd name="T37" fmla="*/ 222 h 676"/>
                <a:gd name="T38" fmla="*/ 127 w 572"/>
                <a:gd name="T39" fmla="*/ 280 h 676"/>
                <a:gd name="T40" fmla="*/ 127 w 572"/>
                <a:gd name="T41" fmla="*/ 386 h 676"/>
                <a:gd name="T42" fmla="*/ 180 w 572"/>
                <a:gd name="T43" fmla="*/ 417 h 676"/>
                <a:gd name="T44" fmla="*/ 180 w 572"/>
                <a:gd name="T45" fmla="*/ 315 h 676"/>
                <a:gd name="T46" fmla="*/ 274 w 572"/>
                <a:gd name="T47" fmla="*/ 376 h 676"/>
                <a:gd name="T48" fmla="*/ 274 w 572"/>
                <a:gd name="T49" fmla="*/ 624 h 676"/>
                <a:gd name="T50" fmla="*/ 38 w 572"/>
                <a:gd name="T51" fmla="*/ 469 h 676"/>
                <a:gd name="T52" fmla="*/ 295 w 572"/>
                <a:gd name="T53" fmla="*/ 378 h 676"/>
                <a:gd name="T54" fmla="*/ 535 w 572"/>
                <a:gd name="T55" fmla="*/ 221 h 676"/>
                <a:gd name="T56" fmla="*/ 535 w 572"/>
                <a:gd name="T57" fmla="*/ 469 h 676"/>
                <a:gd name="T58" fmla="*/ 295 w 572"/>
                <a:gd name="T59" fmla="*/ 626 h 676"/>
                <a:gd name="T60" fmla="*/ 295 w 572"/>
                <a:gd name="T61" fmla="*/ 378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2" h="676">
                  <a:moveTo>
                    <a:pt x="572" y="489"/>
                  </a:moveTo>
                  <a:lnTo>
                    <a:pt x="572" y="186"/>
                  </a:lnTo>
                  <a:lnTo>
                    <a:pt x="286" y="0"/>
                  </a:lnTo>
                  <a:lnTo>
                    <a:pt x="0" y="186"/>
                  </a:lnTo>
                  <a:lnTo>
                    <a:pt x="0" y="489"/>
                  </a:lnTo>
                  <a:lnTo>
                    <a:pt x="286" y="676"/>
                  </a:lnTo>
                  <a:lnTo>
                    <a:pt x="572" y="489"/>
                  </a:lnTo>
                  <a:close/>
                  <a:moveTo>
                    <a:pt x="528" y="202"/>
                  </a:moveTo>
                  <a:lnTo>
                    <a:pt x="287" y="359"/>
                  </a:lnTo>
                  <a:lnTo>
                    <a:pt x="190" y="295"/>
                  </a:lnTo>
                  <a:lnTo>
                    <a:pt x="429" y="138"/>
                  </a:lnTo>
                  <a:lnTo>
                    <a:pt x="528" y="202"/>
                  </a:lnTo>
                  <a:close/>
                  <a:moveTo>
                    <a:pt x="137" y="259"/>
                  </a:moveTo>
                  <a:lnTo>
                    <a:pt x="47" y="200"/>
                  </a:lnTo>
                  <a:lnTo>
                    <a:pt x="286" y="45"/>
                  </a:lnTo>
                  <a:lnTo>
                    <a:pt x="375" y="103"/>
                  </a:lnTo>
                  <a:lnTo>
                    <a:pt x="137" y="259"/>
                  </a:lnTo>
                  <a:close/>
                  <a:moveTo>
                    <a:pt x="38" y="469"/>
                  </a:moveTo>
                  <a:lnTo>
                    <a:pt x="38" y="222"/>
                  </a:lnTo>
                  <a:lnTo>
                    <a:pt x="127" y="280"/>
                  </a:lnTo>
                  <a:lnTo>
                    <a:pt x="127" y="386"/>
                  </a:lnTo>
                  <a:lnTo>
                    <a:pt x="180" y="417"/>
                  </a:lnTo>
                  <a:lnTo>
                    <a:pt x="180" y="315"/>
                  </a:lnTo>
                  <a:lnTo>
                    <a:pt x="274" y="376"/>
                  </a:lnTo>
                  <a:lnTo>
                    <a:pt x="274" y="624"/>
                  </a:lnTo>
                  <a:lnTo>
                    <a:pt x="38" y="469"/>
                  </a:lnTo>
                  <a:close/>
                  <a:moveTo>
                    <a:pt x="295" y="378"/>
                  </a:moveTo>
                  <a:lnTo>
                    <a:pt x="535" y="221"/>
                  </a:lnTo>
                  <a:lnTo>
                    <a:pt x="535" y="469"/>
                  </a:lnTo>
                  <a:lnTo>
                    <a:pt x="295" y="626"/>
                  </a:lnTo>
                  <a:lnTo>
                    <a:pt x="295" y="378"/>
                  </a:ln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3" name="出自【趣你的PPT】(微信:qunideppt)：最优质的PPT资源库"/>
            <p:cNvSpPr>
              <a:spLocks noEditPoints="1"/>
            </p:cNvSpPr>
            <p:nvPr/>
          </p:nvSpPr>
          <p:spPr bwMode="auto">
            <a:xfrm flipH="1">
              <a:off x="714074" y="2781782"/>
              <a:ext cx="240891" cy="237545"/>
            </a:xfrm>
            <a:custGeom>
              <a:avLst/>
              <a:gdLst>
                <a:gd name="T0" fmla="*/ 59 w 61"/>
                <a:gd name="T1" fmla="*/ 2 h 60"/>
                <a:gd name="T2" fmla="*/ 52 w 61"/>
                <a:gd name="T3" fmla="*/ 0 h 60"/>
                <a:gd name="T4" fmla="*/ 25 w 61"/>
                <a:gd name="T5" fmla="*/ 0 h 60"/>
                <a:gd name="T6" fmla="*/ 10 w 61"/>
                <a:gd name="T7" fmla="*/ 12 h 60"/>
                <a:gd name="T8" fmla="*/ 10 w 61"/>
                <a:gd name="T9" fmla="*/ 40 h 60"/>
                <a:gd name="T10" fmla="*/ 9 w 61"/>
                <a:gd name="T11" fmla="*/ 44 h 60"/>
                <a:gd name="T12" fmla="*/ 8 w 61"/>
                <a:gd name="T13" fmla="*/ 44 h 60"/>
                <a:gd name="T14" fmla="*/ 0 w 61"/>
                <a:gd name="T15" fmla="*/ 52 h 60"/>
                <a:gd name="T16" fmla="*/ 8 w 61"/>
                <a:gd name="T17" fmla="*/ 60 h 60"/>
                <a:gd name="T18" fmla="*/ 38 w 61"/>
                <a:gd name="T19" fmla="*/ 60 h 60"/>
                <a:gd name="T20" fmla="*/ 46 w 61"/>
                <a:gd name="T21" fmla="*/ 40 h 60"/>
                <a:gd name="T22" fmla="*/ 46 w 61"/>
                <a:gd name="T23" fmla="*/ 16 h 60"/>
                <a:gd name="T24" fmla="*/ 52 w 61"/>
                <a:gd name="T25" fmla="*/ 16 h 60"/>
                <a:gd name="T26" fmla="*/ 61 w 61"/>
                <a:gd name="T27" fmla="*/ 8 h 60"/>
                <a:gd name="T28" fmla="*/ 59 w 61"/>
                <a:gd name="T29" fmla="*/ 2 h 60"/>
                <a:gd name="T30" fmla="*/ 42 w 61"/>
                <a:gd name="T31" fmla="*/ 11 h 60"/>
                <a:gd name="T32" fmla="*/ 42 w 61"/>
                <a:gd name="T33" fmla="*/ 12 h 60"/>
                <a:gd name="T34" fmla="*/ 42 w 61"/>
                <a:gd name="T35" fmla="*/ 40 h 60"/>
                <a:gd name="T36" fmla="*/ 38 w 61"/>
                <a:gd name="T37" fmla="*/ 56 h 60"/>
                <a:gd name="T38" fmla="*/ 8 w 61"/>
                <a:gd name="T39" fmla="*/ 56 h 60"/>
                <a:gd name="T40" fmla="*/ 6 w 61"/>
                <a:gd name="T41" fmla="*/ 55 h 60"/>
                <a:gd name="T42" fmla="*/ 4 w 61"/>
                <a:gd name="T43" fmla="*/ 52 h 60"/>
                <a:gd name="T44" fmla="*/ 6 w 61"/>
                <a:gd name="T45" fmla="*/ 48 h 60"/>
                <a:gd name="T46" fmla="*/ 8 w 61"/>
                <a:gd name="T47" fmla="*/ 48 h 60"/>
                <a:gd name="T48" fmla="*/ 34 w 61"/>
                <a:gd name="T49" fmla="*/ 48 h 60"/>
                <a:gd name="T50" fmla="*/ 36 w 61"/>
                <a:gd name="T51" fmla="*/ 46 h 60"/>
                <a:gd name="T52" fmla="*/ 34 w 61"/>
                <a:gd name="T53" fmla="*/ 44 h 60"/>
                <a:gd name="T54" fmla="*/ 13 w 61"/>
                <a:gd name="T55" fmla="*/ 44 h 60"/>
                <a:gd name="T56" fmla="*/ 14 w 61"/>
                <a:gd name="T57" fmla="*/ 40 h 60"/>
                <a:gd name="T58" fmla="*/ 14 w 61"/>
                <a:gd name="T59" fmla="*/ 12 h 60"/>
                <a:gd name="T60" fmla="*/ 25 w 61"/>
                <a:gd name="T61" fmla="*/ 4 h 60"/>
                <a:gd name="T62" fmla="*/ 43 w 61"/>
                <a:gd name="T63" fmla="*/ 4 h 60"/>
                <a:gd name="T64" fmla="*/ 42 w 61"/>
                <a:gd name="T65" fmla="*/ 11 h 60"/>
                <a:gd name="T66" fmla="*/ 56 w 61"/>
                <a:gd name="T67" fmla="*/ 11 h 60"/>
                <a:gd name="T68" fmla="*/ 52 w 61"/>
                <a:gd name="T69" fmla="*/ 12 h 60"/>
                <a:gd name="T70" fmla="*/ 46 w 61"/>
                <a:gd name="T71" fmla="*/ 12 h 60"/>
                <a:gd name="T72" fmla="*/ 46 w 61"/>
                <a:gd name="T73" fmla="*/ 10 h 60"/>
                <a:gd name="T74" fmla="*/ 47 w 61"/>
                <a:gd name="T75" fmla="*/ 5 h 60"/>
                <a:gd name="T76" fmla="*/ 51 w 61"/>
                <a:gd name="T77" fmla="*/ 4 h 60"/>
                <a:gd name="T78" fmla="*/ 52 w 61"/>
                <a:gd name="T79" fmla="*/ 4 h 60"/>
                <a:gd name="T80" fmla="*/ 57 w 61"/>
                <a:gd name="T81" fmla="*/ 8 h 60"/>
                <a:gd name="T82" fmla="*/ 56 w 61"/>
                <a:gd name="T83" fmla="*/ 1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1" h="60">
                  <a:moveTo>
                    <a:pt x="59" y="2"/>
                  </a:moveTo>
                  <a:cubicBezTo>
                    <a:pt x="57" y="1"/>
                    <a:pt x="55" y="0"/>
                    <a:pt x="5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10" y="7"/>
                    <a:pt x="10" y="12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1"/>
                    <a:pt x="9" y="42"/>
                    <a:pt x="9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3" y="44"/>
                    <a:pt x="0" y="48"/>
                    <a:pt x="0" y="52"/>
                  </a:cubicBezTo>
                  <a:cubicBezTo>
                    <a:pt x="0" y="56"/>
                    <a:pt x="3" y="60"/>
                    <a:pt x="8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5" y="60"/>
                    <a:pt x="46" y="40"/>
                    <a:pt x="46" y="40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6"/>
                    <a:pt x="61" y="12"/>
                    <a:pt x="61" y="8"/>
                  </a:cubicBezTo>
                  <a:cubicBezTo>
                    <a:pt x="61" y="5"/>
                    <a:pt x="60" y="4"/>
                    <a:pt x="59" y="2"/>
                  </a:cubicBezTo>
                  <a:close/>
                  <a:moveTo>
                    <a:pt x="42" y="11"/>
                  </a:moveTo>
                  <a:cubicBezTo>
                    <a:pt x="42" y="11"/>
                    <a:pt x="42" y="12"/>
                    <a:pt x="42" y="12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5"/>
                    <a:pt x="40" y="55"/>
                    <a:pt x="3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6" y="56"/>
                    <a:pt x="6" y="55"/>
                  </a:cubicBezTo>
                  <a:cubicBezTo>
                    <a:pt x="4" y="54"/>
                    <a:pt x="4" y="53"/>
                    <a:pt x="4" y="52"/>
                  </a:cubicBezTo>
                  <a:cubicBezTo>
                    <a:pt x="4" y="51"/>
                    <a:pt x="5" y="49"/>
                    <a:pt x="6" y="48"/>
                  </a:cubicBezTo>
                  <a:cubicBezTo>
                    <a:pt x="7" y="48"/>
                    <a:pt x="7" y="48"/>
                    <a:pt x="8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6" y="47"/>
                    <a:pt x="36" y="46"/>
                  </a:cubicBezTo>
                  <a:cubicBezTo>
                    <a:pt x="36" y="45"/>
                    <a:pt x="35" y="44"/>
                    <a:pt x="3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3"/>
                    <a:pt x="14" y="41"/>
                    <a:pt x="14" y="40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8" y="4"/>
                    <a:pt x="25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6"/>
                    <a:pt x="42" y="9"/>
                    <a:pt x="42" y="11"/>
                  </a:cubicBezTo>
                  <a:close/>
                  <a:moveTo>
                    <a:pt x="56" y="11"/>
                  </a:moveTo>
                  <a:cubicBezTo>
                    <a:pt x="55" y="11"/>
                    <a:pt x="54" y="12"/>
                    <a:pt x="52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1"/>
                    <a:pt x="46" y="10"/>
                  </a:cubicBezTo>
                  <a:cubicBezTo>
                    <a:pt x="46" y="8"/>
                    <a:pt x="46" y="6"/>
                    <a:pt x="47" y="5"/>
                  </a:cubicBezTo>
                  <a:cubicBezTo>
                    <a:pt x="48" y="4"/>
                    <a:pt x="49" y="4"/>
                    <a:pt x="51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5" y="4"/>
                    <a:pt x="57" y="5"/>
                    <a:pt x="57" y="8"/>
                  </a:cubicBezTo>
                  <a:cubicBezTo>
                    <a:pt x="57" y="9"/>
                    <a:pt x="56" y="10"/>
                    <a:pt x="56" y="11"/>
                  </a:cubicBez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4" name="出自【趣你的PPT】(微信:qunideppt)：最优质的PPT资源库"/>
            <p:cNvSpPr/>
            <p:nvPr/>
          </p:nvSpPr>
          <p:spPr bwMode="auto">
            <a:xfrm>
              <a:off x="926655" y="2712568"/>
              <a:ext cx="185841" cy="196484"/>
            </a:xfrm>
            <a:custGeom>
              <a:avLst/>
              <a:gdLst>
                <a:gd name="T0" fmla="*/ 47 w 121"/>
                <a:gd name="T1" fmla="*/ 128 h 128"/>
                <a:gd name="T2" fmla="*/ 22 w 121"/>
                <a:gd name="T3" fmla="*/ 118 h 128"/>
                <a:gd name="T4" fmla="*/ 14 w 121"/>
                <a:gd name="T5" fmla="*/ 110 h 128"/>
                <a:gd name="T6" fmla="*/ 14 w 121"/>
                <a:gd name="T7" fmla="*/ 58 h 128"/>
                <a:gd name="T8" fmla="*/ 58 w 121"/>
                <a:gd name="T9" fmla="*/ 14 h 128"/>
                <a:gd name="T10" fmla="*/ 89 w 121"/>
                <a:gd name="T11" fmla="*/ 0 h 128"/>
                <a:gd name="T12" fmla="*/ 119 w 121"/>
                <a:gd name="T13" fmla="*/ 18 h 128"/>
                <a:gd name="T14" fmla="*/ 118 w 121"/>
                <a:gd name="T15" fmla="*/ 27 h 128"/>
                <a:gd name="T16" fmla="*/ 109 w 121"/>
                <a:gd name="T17" fmla="*/ 26 h 128"/>
                <a:gd name="T18" fmla="*/ 88 w 121"/>
                <a:gd name="T19" fmla="*/ 12 h 128"/>
                <a:gd name="T20" fmla="*/ 66 w 121"/>
                <a:gd name="T21" fmla="*/ 22 h 128"/>
                <a:gd name="T22" fmla="*/ 22 w 121"/>
                <a:gd name="T23" fmla="*/ 66 h 128"/>
                <a:gd name="T24" fmla="*/ 22 w 121"/>
                <a:gd name="T25" fmla="*/ 102 h 128"/>
                <a:gd name="T26" fmla="*/ 30 w 121"/>
                <a:gd name="T27" fmla="*/ 110 h 128"/>
                <a:gd name="T28" fmla="*/ 48 w 121"/>
                <a:gd name="T29" fmla="*/ 116 h 128"/>
                <a:gd name="T30" fmla="*/ 70 w 121"/>
                <a:gd name="T31" fmla="*/ 106 h 128"/>
                <a:gd name="T32" fmla="*/ 102 w 121"/>
                <a:gd name="T33" fmla="*/ 74 h 128"/>
                <a:gd name="T34" fmla="*/ 110 w 121"/>
                <a:gd name="T35" fmla="*/ 74 h 128"/>
                <a:gd name="T36" fmla="*/ 110 w 121"/>
                <a:gd name="T37" fmla="*/ 82 h 128"/>
                <a:gd name="T38" fmla="*/ 78 w 121"/>
                <a:gd name="T39" fmla="*/ 114 h 128"/>
                <a:gd name="T40" fmla="*/ 49 w 121"/>
                <a:gd name="T41" fmla="*/ 128 h 128"/>
                <a:gd name="T42" fmla="*/ 47 w 121"/>
                <a:gd name="T4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28">
                  <a:moveTo>
                    <a:pt x="47" y="128"/>
                  </a:moveTo>
                  <a:cubicBezTo>
                    <a:pt x="37" y="128"/>
                    <a:pt x="28" y="125"/>
                    <a:pt x="22" y="118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0" y="96"/>
                    <a:pt x="0" y="72"/>
                    <a:pt x="14" y="58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70" y="2"/>
                    <a:pt x="81" y="0"/>
                    <a:pt x="89" y="0"/>
                  </a:cubicBezTo>
                  <a:cubicBezTo>
                    <a:pt x="100" y="1"/>
                    <a:pt x="111" y="7"/>
                    <a:pt x="119" y="18"/>
                  </a:cubicBezTo>
                  <a:cubicBezTo>
                    <a:pt x="121" y="21"/>
                    <a:pt x="120" y="25"/>
                    <a:pt x="118" y="27"/>
                  </a:cubicBezTo>
                  <a:cubicBezTo>
                    <a:pt x="115" y="29"/>
                    <a:pt x="111" y="28"/>
                    <a:pt x="109" y="26"/>
                  </a:cubicBezTo>
                  <a:cubicBezTo>
                    <a:pt x="103" y="17"/>
                    <a:pt x="96" y="13"/>
                    <a:pt x="88" y="12"/>
                  </a:cubicBezTo>
                  <a:cubicBezTo>
                    <a:pt x="81" y="12"/>
                    <a:pt x="73" y="15"/>
                    <a:pt x="66" y="22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3" y="76"/>
                    <a:pt x="13" y="92"/>
                    <a:pt x="22" y="102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5" y="114"/>
                    <a:pt x="41" y="117"/>
                    <a:pt x="48" y="116"/>
                  </a:cubicBezTo>
                  <a:cubicBezTo>
                    <a:pt x="56" y="116"/>
                    <a:pt x="63" y="112"/>
                    <a:pt x="70" y="106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4" y="71"/>
                    <a:pt x="108" y="71"/>
                    <a:pt x="110" y="74"/>
                  </a:cubicBezTo>
                  <a:cubicBezTo>
                    <a:pt x="113" y="76"/>
                    <a:pt x="113" y="80"/>
                    <a:pt x="110" y="82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0" y="123"/>
                    <a:pt x="59" y="128"/>
                    <a:pt x="49" y="128"/>
                  </a:cubicBezTo>
                  <a:cubicBezTo>
                    <a:pt x="48" y="128"/>
                    <a:pt x="47" y="128"/>
                    <a:pt x="47" y="128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5" name="出自【趣你的PPT】(微信:qunideppt)：最优质的PPT资源库"/>
            <p:cNvSpPr/>
            <p:nvPr/>
          </p:nvSpPr>
          <p:spPr bwMode="auto">
            <a:xfrm>
              <a:off x="1054370" y="2613507"/>
              <a:ext cx="168649" cy="202216"/>
            </a:xfrm>
            <a:custGeom>
              <a:avLst/>
              <a:gdLst>
                <a:gd name="T0" fmla="*/ 29 w 110"/>
                <a:gd name="T1" fmla="*/ 132 h 132"/>
                <a:gd name="T2" fmla="*/ 26 w 110"/>
                <a:gd name="T3" fmla="*/ 132 h 132"/>
                <a:gd name="T4" fmla="*/ 2 w 110"/>
                <a:gd name="T5" fmla="*/ 118 h 132"/>
                <a:gd name="T6" fmla="*/ 4 w 110"/>
                <a:gd name="T7" fmla="*/ 110 h 132"/>
                <a:gd name="T8" fmla="*/ 12 w 110"/>
                <a:gd name="T9" fmla="*/ 112 h 132"/>
                <a:gd name="T10" fmla="*/ 27 w 110"/>
                <a:gd name="T11" fmla="*/ 120 h 132"/>
                <a:gd name="T12" fmla="*/ 43 w 110"/>
                <a:gd name="T13" fmla="*/ 115 h 132"/>
                <a:gd name="T14" fmla="*/ 91 w 110"/>
                <a:gd name="T15" fmla="*/ 67 h 132"/>
                <a:gd name="T16" fmla="*/ 98 w 110"/>
                <a:gd name="T17" fmla="*/ 51 h 132"/>
                <a:gd name="T18" fmla="*/ 91 w 110"/>
                <a:gd name="T19" fmla="*/ 35 h 132"/>
                <a:gd name="T20" fmla="*/ 83 w 110"/>
                <a:gd name="T21" fmla="*/ 27 h 132"/>
                <a:gd name="T22" fmla="*/ 47 w 110"/>
                <a:gd name="T23" fmla="*/ 23 h 132"/>
                <a:gd name="T24" fmla="*/ 11 w 110"/>
                <a:gd name="T25" fmla="*/ 59 h 132"/>
                <a:gd name="T26" fmla="*/ 3 w 110"/>
                <a:gd name="T27" fmla="*/ 59 h 132"/>
                <a:gd name="T28" fmla="*/ 3 w 110"/>
                <a:gd name="T29" fmla="*/ 51 h 132"/>
                <a:gd name="T30" fmla="*/ 39 w 110"/>
                <a:gd name="T31" fmla="*/ 15 h 132"/>
                <a:gd name="T32" fmla="*/ 91 w 110"/>
                <a:gd name="T33" fmla="*/ 19 h 132"/>
                <a:gd name="T34" fmla="*/ 99 w 110"/>
                <a:gd name="T35" fmla="*/ 27 h 132"/>
                <a:gd name="T36" fmla="*/ 110 w 110"/>
                <a:gd name="T37" fmla="*/ 51 h 132"/>
                <a:gd name="T38" fmla="*/ 99 w 110"/>
                <a:gd name="T39" fmla="*/ 75 h 132"/>
                <a:gd name="T40" fmla="*/ 51 w 110"/>
                <a:gd name="T41" fmla="*/ 123 h 132"/>
                <a:gd name="T42" fmla="*/ 29 w 110"/>
                <a:gd name="T4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" h="132">
                  <a:moveTo>
                    <a:pt x="29" y="132"/>
                  </a:moveTo>
                  <a:cubicBezTo>
                    <a:pt x="28" y="132"/>
                    <a:pt x="27" y="132"/>
                    <a:pt x="26" y="132"/>
                  </a:cubicBezTo>
                  <a:cubicBezTo>
                    <a:pt x="16" y="131"/>
                    <a:pt x="7" y="126"/>
                    <a:pt x="2" y="118"/>
                  </a:cubicBezTo>
                  <a:cubicBezTo>
                    <a:pt x="0" y="116"/>
                    <a:pt x="1" y="112"/>
                    <a:pt x="4" y="110"/>
                  </a:cubicBezTo>
                  <a:cubicBezTo>
                    <a:pt x="6" y="108"/>
                    <a:pt x="10" y="109"/>
                    <a:pt x="12" y="112"/>
                  </a:cubicBezTo>
                  <a:cubicBezTo>
                    <a:pt x="15" y="116"/>
                    <a:pt x="21" y="120"/>
                    <a:pt x="27" y="120"/>
                  </a:cubicBezTo>
                  <a:cubicBezTo>
                    <a:pt x="33" y="121"/>
                    <a:pt x="39" y="119"/>
                    <a:pt x="43" y="115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5" y="62"/>
                    <a:pt x="98" y="57"/>
                    <a:pt x="98" y="51"/>
                  </a:cubicBezTo>
                  <a:cubicBezTo>
                    <a:pt x="98" y="45"/>
                    <a:pt x="95" y="40"/>
                    <a:pt x="91" y="35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73" y="18"/>
                    <a:pt x="57" y="14"/>
                    <a:pt x="47" y="23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62"/>
                    <a:pt x="5" y="62"/>
                    <a:pt x="3" y="59"/>
                  </a:cubicBezTo>
                  <a:cubicBezTo>
                    <a:pt x="0" y="57"/>
                    <a:pt x="0" y="53"/>
                    <a:pt x="3" y="51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53" y="0"/>
                    <a:pt x="78" y="5"/>
                    <a:pt x="91" y="19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106" y="34"/>
                    <a:pt x="110" y="42"/>
                    <a:pt x="110" y="51"/>
                  </a:cubicBezTo>
                  <a:cubicBezTo>
                    <a:pt x="110" y="60"/>
                    <a:pt x="106" y="68"/>
                    <a:pt x="99" y="75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5" y="129"/>
                    <a:pt x="38" y="132"/>
                    <a:pt x="29" y="132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6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1121100" y="3084839"/>
              <a:ext cx="28458" cy="28459"/>
            </a:xfrm>
            <a:prstGeom prst="ellipse">
              <a:avLst/>
            </a:pr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008726" y="2965168"/>
              <a:ext cx="232045" cy="218911"/>
            </a:xfrm>
            <a:custGeom>
              <a:avLst/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3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5 w 132"/>
                <a:gd name="T73" fmla="*/ 59 h 124"/>
                <a:gd name="T74" fmla="*/ 120 w 132"/>
                <a:gd name="T75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4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6" y="124"/>
                    <a:pt x="116" y="114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6"/>
                    <a:pt x="105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2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29"/>
                    <a:pt x="8" y="26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5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4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2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3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5" y="88"/>
                    <a:pt x="60" y="83"/>
                    <a:pt x="60" y="76"/>
                  </a:cubicBezTo>
                  <a:cubicBezTo>
                    <a:pt x="60" y="69"/>
                    <a:pt x="65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0" y="64"/>
                    <a:pt x="113" y="63"/>
                    <a:pt x="114" y="61"/>
                  </a:cubicBezTo>
                  <a:cubicBezTo>
                    <a:pt x="115" y="60"/>
                    <a:pt x="115" y="60"/>
                    <a:pt x="115" y="59"/>
                  </a:cubicBezTo>
                  <a:cubicBezTo>
                    <a:pt x="115" y="59"/>
                    <a:pt x="116" y="59"/>
                    <a:pt x="116" y="59"/>
                  </a:cubicBezTo>
                  <a:cubicBezTo>
                    <a:pt x="118" y="62"/>
                    <a:pt x="120" y="67"/>
                    <a:pt x="120" y="72"/>
                  </a:cubicBezTo>
                  <a:cubicBezTo>
                    <a:pt x="120" y="78"/>
                    <a:pt x="118" y="84"/>
                    <a:pt x="113" y="88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8" name="出自【趣你的PPT】(微信:qunideppt)：最优质的PPT资源库"/>
            <p:cNvSpPr/>
            <p:nvPr/>
          </p:nvSpPr>
          <p:spPr bwMode="auto">
            <a:xfrm>
              <a:off x="1224543" y="2772324"/>
              <a:ext cx="353248" cy="353248"/>
            </a:xfrm>
            <a:custGeom>
              <a:avLst/>
              <a:gdLst>
                <a:gd name="T0" fmla="*/ 50 w 62"/>
                <a:gd name="T1" fmla="*/ 49 h 62"/>
                <a:gd name="T2" fmla="*/ 44 w 62"/>
                <a:gd name="T3" fmla="*/ 54 h 62"/>
                <a:gd name="T4" fmla="*/ 24 w 62"/>
                <a:gd name="T5" fmla="*/ 54 h 62"/>
                <a:gd name="T6" fmla="*/ 21 w 62"/>
                <a:gd name="T7" fmla="*/ 50 h 62"/>
                <a:gd name="T8" fmla="*/ 24 w 62"/>
                <a:gd name="T9" fmla="*/ 42 h 62"/>
                <a:gd name="T10" fmla="*/ 56 w 62"/>
                <a:gd name="T11" fmla="*/ 42 h 62"/>
                <a:gd name="T12" fmla="*/ 62 w 62"/>
                <a:gd name="T13" fmla="*/ 14 h 62"/>
                <a:gd name="T14" fmla="*/ 11 w 62"/>
                <a:gd name="T15" fmla="*/ 7 h 62"/>
                <a:gd name="T16" fmla="*/ 7 w 62"/>
                <a:gd name="T17" fmla="*/ 5 h 62"/>
                <a:gd name="T18" fmla="*/ 7 w 62"/>
                <a:gd name="T19" fmla="*/ 4 h 62"/>
                <a:gd name="T20" fmla="*/ 4 w 62"/>
                <a:gd name="T21" fmla="*/ 0 h 62"/>
                <a:gd name="T22" fmla="*/ 0 w 62"/>
                <a:gd name="T23" fmla="*/ 4 h 62"/>
                <a:gd name="T24" fmla="*/ 4 w 62"/>
                <a:gd name="T25" fmla="*/ 8 h 62"/>
                <a:gd name="T26" fmla="*/ 4 w 62"/>
                <a:gd name="T27" fmla="*/ 8 h 62"/>
                <a:gd name="T28" fmla="*/ 9 w 62"/>
                <a:gd name="T29" fmla="*/ 11 h 62"/>
                <a:gd name="T30" fmla="*/ 17 w 62"/>
                <a:gd name="T31" fmla="*/ 42 h 62"/>
                <a:gd name="T32" fmla="*/ 19 w 62"/>
                <a:gd name="T33" fmla="*/ 42 h 62"/>
                <a:gd name="T34" fmla="*/ 17 w 62"/>
                <a:gd name="T35" fmla="*/ 49 h 62"/>
                <a:gd name="T36" fmla="*/ 17 w 62"/>
                <a:gd name="T37" fmla="*/ 49 h 62"/>
                <a:gd name="T38" fmla="*/ 10 w 62"/>
                <a:gd name="T39" fmla="*/ 55 h 62"/>
                <a:gd name="T40" fmla="*/ 17 w 62"/>
                <a:gd name="T41" fmla="*/ 62 h 62"/>
                <a:gd name="T42" fmla="*/ 23 w 62"/>
                <a:gd name="T43" fmla="*/ 58 h 62"/>
                <a:gd name="T44" fmla="*/ 44 w 62"/>
                <a:gd name="T45" fmla="*/ 58 h 62"/>
                <a:gd name="T46" fmla="*/ 50 w 62"/>
                <a:gd name="T47" fmla="*/ 62 h 62"/>
                <a:gd name="T48" fmla="*/ 57 w 62"/>
                <a:gd name="T49" fmla="*/ 55 h 62"/>
                <a:gd name="T50" fmla="*/ 50 w 62"/>
                <a:gd name="T51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62">
                  <a:moveTo>
                    <a:pt x="50" y="49"/>
                  </a:moveTo>
                  <a:cubicBezTo>
                    <a:pt x="47" y="49"/>
                    <a:pt x="45" y="51"/>
                    <a:pt x="4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3" y="52"/>
                    <a:pt x="22" y="51"/>
                    <a:pt x="21" y="50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3" y="49"/>
                    <a:pt x="10" y="52"/>
                    <a:pt x="10" y="55"/>
                  </a:cubicBezTo>
                  <a:cubicBezTo>
                    <a:pt x="10" y="59"/>
                    <a:pt x="13" y="62"/>
                    <a:pt x="17" y="62"/>
                  </a:cubicBezTo>
                  <a:cubicBezTo>
                    <a:pt x="20" y="62"/>
                    <a:pt x="22" y="60"/>
                    <a:pt x="23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5" y="60"/>
                    <a:pt x="47" y="62"/>
                    <a:pt x="50" y="62"/>
                  </a:cubicBezTo>
                  <a:cubicBezTo>
                    <a:pt x="54" y="62"/>
                    <a:pt x="57" y="59"/>
                    <a:pt x="57" y="55"/>
                  </a:cubicBezTo>
                  <a:cubicBezTo>
                    <a:pt x="57" y="52"/>
                    <a:pt x="54" y="49"/>
                    <a:pt x="50" y="49"/>
                  </a:cubicBez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9" name="出自【趣你的PPT】(微信:qunideppt)：最优质的PPT资源库"/>
            <p:cNvSpPr/>
            <p:nvPr/>
          </p:nvSpPr>
          <p:spPr bwMode="auto">
            <a:xfrm rot="5400000">
              <a:off x="1309120" y="3145782"/>
              <a:ext cx="155500" cy="234411"/>
            </a:xfrm>
            <a:custGeom>
              <a:avLst/>
              <a:gdLst>
                <a:gd name="T0" fmla="*/ 77 w 80"/>
                <a:gd name="T1" fmla="*/ 20 h 120"/>
                <a:gd name="T2" fmla="*/ 67 w 80"/>
                <a:gd name="T3" fmla="*/ 20 h 120"/>
                <a:gd name="T4" fmla="*/ 64 w 80"/>
                <a:gd name="T5" fmla="*/ 24 h 120"/>
                <a:gd name="T6" fmla="*/ 64 w 80"/>
                <a:gd name="T7" fmla="*/ 32 h 120"/>
                <a:gd name="T8" fmla="*/ 67 w 80"/>
                <a:gd name="T9" fmla="*/ 36 h 120"/>
                <a:gd name="T10" fmla="*/ 68 w 80"/>
                <a:gd name="T11" fmla="*/ 36 h 120"/>
                <a:gd name="T12" fmla="*/ 52 w 80"/>
                <a:gd name="T13" fmla="*/ 56 h 120"/>
                <a:gd name="T14" fmla="*/ 44 w 80"/>
                <a:gd name="T15" fmla="*/ 60 h 120"/>
                <a:gd name="T16" fmla="*/ 44 w 80"/>
                <a:gd name="T17" fmla="*/ 21 h 120"/>
                <a:gd name="T18" fmla="*/ 56 w 80"/>
                <a:gd name="T19" fmla="*/ 21 h 120"/>
                <a:gd name="T20" fmla="*/ 40 w 80"/>
                <a:gd name="T21" fmla="*/ 0 h 120"/>
                <a:gd name="T22" fmla="*/ 24 w 80"/>
                <a:gd name="T23" fmla="*/ 21 h 120"/>
                <a:gd name="T24" fmla="*/ 36 w 80"/>
                <a:gd name="T25" fmla="*/ 21 h 120"/>
                <a:gd name="T26" fmla="*/ 36 w 80"/>
                <a:gd name="T27" fmla="*/ 75 h 120"/>
                <a:gd name="T28" fmla="*/ 29 w 80"/>
                <a:gd name="T29" fmla="*/ 71 h 120"/>
                <a:gd name="T30" fmla="*/ 12 w 80"/>
                <a:gd name="T31" fmla="*/ 51 h 120"/>
                <a:gd name="T32" fmla="*/ 16 w 80"/>
                <a:gd name="T33" fmla="*/ 46 h 120"/>
                <a:gd name="T34" fmla="*/ 8 w 80"/>
                <a:gd name="T35" fmla="*/ 40 h 120"/>
                <a:gd name="T36" fmla="*/ 0 w 80"/>
                <a:gd name="T37" fmla="*/ 46 h 120"/>
                <a:gd name="T38" fmla="*/ 4 w 80"/>
                <a:gd name="T39" fmla="*/ 51 h 120"/>
                <a:gd name="T40" fmla="*/ 25 w 80"/>
                <a:gd name="T41" fmla="*/ 78 h 120"/>
                <a:gd name="T42" fmla="*/ 36 w 80"/>
                <a:gd name="T43" fmla="*/ 88 h 120"/>
                <a:gd name="T44" fmla="*/ 36 w 80"/>
                <a:gd name="T45" fmla="*/ 97 h 120"/>
                <a:gd name="T46" fmla="*/ 28 w 80"/>
                <a:gd name="T47" fmla="*/ 108 h 120"/>
                <a:gd name="T48" fmla="*/ 40 w 80"/>
                <a:gd name="T49" fmla="*/ 120 h 120"/>
                <a:gd name="T50" fmla="*/ 52 w 80"/>
                <a:gd name="T51" fmla="*/ 108 h 120"/>
                <a:gd name="T52" fmla="*/ 44 w 80"/>
                <a:gd name="T53" fmla="*/ 97 h 120"/>
                <a:gd name="T54" fmla="*/ 44 w 80"/>
                <a:gd name="T55" fmla="*/ 74 h 120"/>
                <a:gd name="T56" fmla="*/ 56 w 80"/>
                <a:gd name="T57" fmla="*/ 63 h 120"/>
                <a:gd name="T58" fmla="*/ 76 w 80"/>
                <a:gd name="T59" fmla="*/ 36 h 120"/>
                <a:gd name="T60" fmla="*/ 77 w 80"/>
                <a:gd name="T61" fmla="*/ 36 h 120"/>
                <a:gd name="T62" fmla="*/ 80 w 80"/>
                <a:gd name="T63" fmla="*/ 32 h 120"/>
                <a:gd name="T64" fmla="*/ 80 w 80"/>
                <a:gd name="T65" fmla="*/ 24 h 120"/>
                <a:gd name="T66" fmla="*/ 77 w 80"/>
                <a:gd name="T67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120">
                  <a:moveTo>
                    <a:pt x="77" y="20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5" y="20"/>
                    <a:pt x="64" y="22"/>
                    <a:pt x="64" y="24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4"/>
                    <a:pt x="65" y="36"/>
                    <a:pt x="67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47"/>
                    <a:pt x="60" y="51"/>
                    <a:pt x="52" y="56"/>
                  </a:cubicBezTo>
                  <a:cubicBezTo>
                    <a:pt x="49" y="57"/>
                    <a:pt x="46" y="59"/>
                    <a:pt x="44" y="60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4" y="73"/>
                    <a:pt x="31" y="72"/>
                    <a:pt x="29" y="71"/>
                  </a:cubicBezTo>
                  <a:cubicBezTo>
                    <a:pt x="21" y="66"/>
                    <a:pt x="13" y="62"/>
                    <a:pt x="12" y="51"/>
                  </a:cubicBezTo>
                  <a:cubicBezTo>
                    <a:pt x="14" y="50"/>
                    <a:pt x="16" y="48"/>
                    <a:pt x="16" y="46"/>
                  </a:cubicBezTo>
                  <a:cubicBezTo>
                    <a:pt x="16" y="43"/>
                    <a:pt x="12" y="40"/>
                    <a:pt x="8" y="40"/>
                  </a:cubicBezTo>
                  <a:cubicBezTo>
                    <a:pt x="4" y="40"/>
                    <a:pt x="0" y="43"/>
                    <a:pt x="0" y="46"/>
                  </a:cubicBezTo>
                  <a:cubicBezTo>
                    <a:pt x="0" y="48"/>
                    <a:pt x="2" y="50"/>
                    <a:pt x="4" y="51"/>
                  </a:cubicBezTo>
                  <a:cubicBezTo>
                    <a:pt x="6" y="67"/>
                    <a:pt x="17" y="73"/>
                    <a:pt x="25" y="78"/>
                  </a:cubicBezTo>
                  <a:cubicBezTo>
                    <a:pt x="32" y="81"/>
                    <a:pt x="36" y="84"/>
                    <a:pt x="36" y="8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1" y="98"/>
                    <a:pt x="28" y="103"/>
                    <a:pt x="28" y="108"/>
                  </a:cubicBezTo>
                  <a:cubicBezTo>
                    <a:pt x="28" y="115"/>
                    <a:pt x="33" y="120"/>
                    <a:pt x="40" y="120"/>
                  </a:cubicBezTo>
                  <a:cubicBezTo>
                    <a:pt x="47" y="120"/>
                    <a:pt x="52" y="115"/>
                    <a:pt x="52" y="108"/>
                  </a:cubicBezTo>
                  <a:cubicBezTo>
                    <a:pt x="52" y="103"/>
                    <a:pt x="49" y="98"/>
                    <a:pt x="44" y="97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69"/>
                    <a:pt x="48" y="67"/>
                    <a:pt x="56" y="63"/>
                  </a:cubicBezTo>
                  <a:cubicBezTo>
                    <a:pt x="65" y="58"/>
                    <a:pt x="76" y="52"/>
                    <a:pt x="76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9" y="36"/>
                    <a:pt x="80" y="34"/>
                    <a:pt x="80" y="32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2"/>
                    <a:pt x="79" y="20"/>
                    <a:pt x="77" y="20"/>
                  </a:cubicBez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625096" y="2853721"/>
              <a:ext cx="283819" cy="285698"/>
            </a:xfrm>
            <a:custGeom>
              <a:avLst/>
              <a:gdLst>
                <a:gd name="T0" fmla="*/ 56 w 64"/>
                <a:gd name="T1" fmla="*/ 20 h 64"/>
                <a:gd name="T2" fmla="*/ 44 w 64"/>
                <a:gd name="T3" fmla="*/ 16 h 64"/>
                <a:gd name="T4" fmla="*/ 52 w 64"/>
                <a:gd name="T5" fmla="*/ 12 h 64"/>
                <a:gd name="T6" fmla="*/ 28 w 64"/>
                <a:gd name="T7" fmla="*/ 0 h 64"/>
                <a:gd name="T8" fmla="*/ 37 w 64"/>
                <a:gd name="T9" fmla="*/ 12 h 64"/>
                <a:gd name="T10" fmla="*/ 12 w 64"/>
                <a:gd name="T11" fmla="*/ 16 h 64"/>
                <a:gd name="T12" fmla="*/ 4 w 64"/>
                <a:gd name="T13" fmla="*/ 48 h 64"/>
                <a:gd name="T14" fmla="*/ 0 w 64"/>
                <a:gd name="T15" fmla="*/ 64 h 64"/>
                <a:gd name="T16" fmla="*/ 64 w 64"/>
                <a:gd name="T17" fmla="*/ 48 h 64"/>
                <a:gd name="T18" fmla="*/ 44 w 64"/>
                <a:gd name="T19" fmla="*/ 24 h 64"/>
                <a:gd name="T20" fmla="*/ 48 w 64"/>
                <a:gd name="T21" fmla="*/ 28 h 64"/>
                <a:gd name="T22" fmla="*/ 44 w 64"/>
                <a:gd name="T23" fmla="*/ 24 h 64"/>
                <a:gd name="T24" fmla="*/ 48 w 64"/>
                <a:gd name="T25" fmla="*/ 32 h 64"/>
                <a:gd name="T26" fmla="*/ 44 w 64"/>
                <a:gd name="T27" fmla="*/ 36 h 64"/>
                <a:gd name="T28" fmla="*/ 44 w 64"/>
                <a:gd name="T29" fmla="*/ 40 h 64"/>
                <a:gd name="T30" fmla="*/ 48 w 64"/>
                <a:gd name="T31" fmla="*/ 44 h 64"/>
                <a:gd name="T32" fmla="*/ 44 w 64"/>
                <a:gd name="T33" fmla="*/ 40 h 64"/>
                <a:gd name="T34" fmla="*/ 32 w 64"/>
                <a:gd name="T35" fmla="*/ 4 h 64"/>
                <a:gd name="T36" fmla="*/ 48 w 64"/>
                <a:gd name="T37" fmla="*/ 8 h 64"/>
                <a:gd name="T38" fmla="*/ 36 w 64"/>
                <a:gd name="T39" fmla="*/ 24 h 64"/>
                <a:gd name="T40" fmla="*/ 40 w 64"/>
                <a:gd name="T41" fmla="*/ 28 h 64"/>
                <a:gd name="T42" fmla="*/ 36 w 64"/>
                <a:gd name="T43" fmla="*/ 24 h 64"/>
                <a:gd name="T44" fmla="*/ 40 w 64"/>
                <a:gd name="T45" fmla="*/ 32 h 64"/>
                <a:gd name="T46" fmla="*/ 36 w 64"/>
                <a:gd name="T47" fmla="*/ 36 h 64"/>
                <a:gd name="T48" fmla="*/ 36 w 64"/>
                <a:gd name="T49" fmla="*/ 40 h 64"/>
                <a:gd name="T50" fmla="*/ 40 w 64"/>
                <a:gd name="T51" fmla="*/ 44 h 64"/>
                <a:gd name="T52" fmla="*/ 36 w 64"/>
                <a:gd name="T53" fmla="*/ 40 h 64"/>
                <a:gd name="T54" fmla="*/ 28 w 64"/>
                <a:gd name="T55" fmla="*/ 24 h 64"/>
                <a:gd name="T56" fmla="*/ 12 w 64"/>
                <a:gd name="T57" fmla="*/ 32 h 64"/>
                <a:gd name="T58" fmla="*/ 60 w 64"/>
                <a:gd name="T59" fmla="*/ 56 h 64"/>
                <a:gd name="T60" fmla="*/ 4 w 64"/>
                <a:gd name="T61" fmla="*/ 52 h 64"/>
                <a:gd name="T62" fmla="*/ 60 w 64"/>
                <a:gd name="T63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64">
                  <a:moveTo>
                    <a:pt x="60" y="48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6" y="18"/>
                    <a:pt x="54" y="16"/>
                    <a:pt x="52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0" y="16"/>
                    <a:pt x="8" y="18"/>
                    <a:pt x="8" y="20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48"/>
                    <a:pt x="64" y="48"/>
                    <a:pt x="64" y="48"/>
                  </a:cubicBezTo>
                  <a:lnTo>
                    <a:pt x="60" y="48"/>
                  </a:lnTo>
                  <a:close/>
                  <a:moveTo>
                    <a:pt x="44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44" y="24"/>
                  </a:lnTo>
                  <a:close/>
                  <a:moveTo>
                    <a:pt x="44" y="32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4" y="36"/>
                    <a:pt x="44" y="36"/>
                    <a:pt x="44" y="36"/>
                  </a:cubicBezTo>
                  <a:lnTo>
                    <a:pt x="44" y="32"/>
                  </a:lnTo>
                  <a:close/>
                  <a:moveTo>
                    <a:pt x="44" y="40"/>
                  </a:moveTo>
                  <a:cubicBezTo>
                    <a:pt x="48" y="40"/>
                    <a:pt x="48" y="40"/>
                    <a:pt x="48" y="40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4" y="44"/>
                    <a:pt x="44" y="44"/>
                    <a:pt x="44" y="44"/>
                  </a:cubicBezTo>
                  <a:lnTo>
                    <a:pt x="44" y="40"/>
                  </a:lnTo>
                  <a:close/>
                  <a:moveTo>
                    <a:pt x="32" y="8"/>
                  </a:moveTo>
                  <a:cubicBezTo>
                    <a:pt x="32" y="4"/>
                    <a:pt x="32" y="4"/>
                    <a:pt x="32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8"/>
                    <a:pt x="48" y="8"/>
                    <a:pt x="48" y="8"/>
                  </a:cubicBezTo>
                  <a:lnTo>
                    <a:pt x="32" y="8"/>
                  </a:lnTo>
                  <a:close/>
                  <a:moveTo>
                    <a:pt x="36" y="24"/>
                  </a:moveTo>
                  <a:cubicBezTo>
                    <a:pt x="40" y="24"/>
                    <a:pt x="40" y="24"/>
                    <a:pt x="40" y="24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6" y="28"/>
                    <a:pt x="36" y="28"/>
                    <a:pt x="36" y="28"/>
                  </a:cubicBezTo>
                  <a:lnTo>
                    <a:pt x="36" y="24"/>
                  </a:lnTo>
                  <a:close/>
                  <a:moveTo>
                    <a:pt x="36" y="32"/>
                  </a:moveTo>
                  <a:cubicBezTo>
                    <a:pt x="40" y="32"/>
                    <a:pt x="40" y="32"/>
                    <a:pt x="40" y="32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6" y="36"/>
                    <a:pt x="36" y="36"/>
                    <a:pt x="36" y="36"/>
                  </a:cubicBezTo>
                  <a:lnTo>
                    <a:pt x="36" y="32"/>
                  </a:lnTo>
                  <a:close/>
                  <a:moveTo>
                    <a:pt x="36" y="40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6" y="44"/>
                    <a:pt x="36" y="44"/>
                    <a:pt x="36" y="44"/>
                  </a:cubicBezTo>
                  <a:lnTo>
                    <a:pt x="36" y="40"/>
                  </a:lnTo>
                  <a:close/>
                  <a:moveTo>
                    <a:pt x="12" y="24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2" y="32"/>
                    <a:pt x="12" y="32"/>
                    <a:pt x="12" y="32"/>
                  </a:cubicBezTo>
                  <a:lnTo>
                    <a:pt x="12" y="24"/>
                  </a:lnTo>
                  <a:close/>
                  <a:moveTo>
                    <a:pt x="60" y="56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0" y="52"/>
                    <a:pt x="60" y="52"/>
                    <a:pt x="60" y="52"/>
                  </a:cubicBezTo>
                  <a:lnTo>
                    <a:pt x="60" y="56"/>
                  </a:ln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1" name="出自【趣你的PPT】(微信:qunideppt)：最优质的PPT资源库"/>
            <p:cNvSpPr/>
            <p:nvPr/>
          </p:nvSpPr>
          <p:spPr bwMode="auto">
            <a:xfrm>
              <a:off x="1549344" y="3196282"/>
              <a:ext cx="183727" cy="186428"/>
            </a:xfrm>
            <a:custGeom>
              <a:avLst/>
              <a:gdLst>
                <a:gd name="T0" fmla="*/ 136 w 136"/>
                <a:gd name="T1" fmla="*/ 120 h 138"/>
                <a:gd name="T2" fmla="*/ 81 w 136"/>
                <a:gd name="T3" fmla="*/ 65 h 138"/>
                <a:gd name="T4" fmla="*/ 126 w 136"/>
                <a:gd name="T5" fmla="*/ 43 h 138"/>
                <a:gd name="T6" fmla="*/ 0 w 136"/>
                <a:gd name="T7" fmla="*/ 0 h 138"/>
                <a:gd name="T8" fmla="*/ 42 w 136"/>
                <a:gd name="T9" fmla="*/ 128 h 138"/>
                <a:gd name="T10" fmla="*/ 64 w 136"/>
                <a:gd name="T11" fmla="*/ 83 h 138"/>
                <a:gd name="T12" fmla="*/ 118 w 136"/>
                <a:gd name="T13" fmla="*/ 138 h 138"/>
                <a:gd name="T14" fmla="*/ 136 w 136"/>
                <a:gd name="T15" fmla="*/ 1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38">
                  <a:moveTo>
                    <a:pt x="136" y="120"/>
                  </a:moveTo>
                  <a:lnTo>
                    <a:pt x="81" y="65"/>
                  </a:lnTo>
                  <a:lnTo>
                    <a:pt x="126" y="43"/>
                  </a:lnTo>
                  <a:lnTo>
                    <a:pt x="0" y="0"/>
                  </a:lnTo>
                  <a:lnTo>
                    <a:pt x="42" y="128"/>
                  </a:lnTo>
                  <a:lnTo>
                    <a:pt x="64" y="83"/>
                  </a:lnTo>
                  <a:lnTo>
                    <a:pt x="118" y="138"/>
                  </a:lnTo>
                  <a:lnTo>
                    <a:pt x="136" y="120"/>
                  </a:ln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786642" y="3183060"/>
              <a:ext cx="303601" cy="132736"/>
            </a:xfrm>
            <a:custGeom>
              <a:avLst/>
              <a:gdLst>
                <a:gd name="T0" fmla="*/ 64 w 128"/>
                <a:gd name="T1" fmla="*/ 8 h 56"/>
                <a:gd name="T2" fmla="*/ 120 w 128"/>
                <a:gd name="T3" fmla="*/ 30 h 56"/>
                <a:gd name="T4" fmla="*/ 64 w 128"/>
                <a:gd name="T5" fmla="*/ 48 h 56"/>
                <a:gd name="T6" fmla="*/ 8 w 128"/>
                <a:gd name="T7" fmla="*/ 30 h 56"/>
                <a:gd name="T8" fmla="*/ 64 w 128"/>
                <a:gd name="T9" fmla="*/ 8 h 56"/>
                <a:gd name="T10" fmla="*/ 64 w 128"/>
                <a:gd name="T11" fmla="*/ 0 h 56"/>
                <a:gd name="T12" fmla="*/ 61 w 128"/>
                <a:gd name="T13" fmla="*/ 1 h 56"/>
                <a:gd name="T14" fmla="*/ 5 w 128"/>
                <a:gd name="T15" fmla="*/ 22 h 56"/>
                <a:gd name="T16" fmla="*/ 0 w 128"/>
                <a:gd name="T17" fmla="*/ 30 h 56"/>
                <a:gd name="T18" fmla="*/ 6 w 128"/>
                <a:gd name="T19" fmla="*/ 38 h 56"/>
                <a:gd name="T20" fmla="*/ 62 w 128"/>
                <a:gd name="T21" fmla="*/ 56 h 56"/>
                <a:gd name="T22" fmla="*/ 64 w 128"/>
                <a:gd name="T23" fmla="*/ 56 h 56"/>
                <a:gd name="T24" fmla="*/ 66 w 128"/>
                <a:gd name="T25" fmla="*/ 56 h 56"/>
                <a:gd name="T26" fmla="*/ 122 w 128"/>
                <a:gd name="T27" fmla="*/ 38 h 56"/>
                <a:gd name="T28" fmla="*/ 128 w 128"/>
                <a:gd name="T29" fmla="*/ 30 h 56"/>
                <a:gd name="T30" fmla="*/ 123 w 128"/>
                <a:gd name="T31" fmla="*/ 22 h 56"/>
                <a:gd name="T32" fmla="*/ 67 w 128"/>
                <a:gd name="T33" fmla="*/ 1 h 56"/>
                <a:gd name="T34" fmla="*/ 64 w 128"/>
                <a:gd name="T3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56">
                  <a:moveTo>
                    <a:pt x="64" y="8"/>
                  </a:moveTo>
                  <a:cubicBezTo>
                    <a:pt x="120" y="30"/>
                    <a:pt x="120" y="30"/>
                    <a:pt x="120" y="30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64" y="8"/>
                    <a:pt x="64" y="8"/>
                    <a:pt x="64" y="8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2" y="24"/>
                    <a:pt x="0" y="27"/>
                    <a:pt x="0" y="30"/>
                  </a:cubicBezTo>
                  <a:cubicBezTo>
                    <a:pt x="0" y="34"/>
                    <a:pt x="2" y="37"/>
                    <a:pt x="6" y="38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2" y="56"/>
                    <a:pt x="63" y="56"/>
                    <a:pt x="64" y="56"/>
                  </a:cubicBezTo>
                  <a:cubicBezTo>
                    <a:pt x="65" y="56"/>
                    <a:pt x="66" y="56"/>
                    <a:pt x="66" y="56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6" y="37"/>
                    <a:pt x="128" y="34"/>
                    <a:pt x="128" y="30"/>
                  </a:cubicBezTo>
                  <a:cubicBezTo>
                    <a:pt x="128" y="27"/>
                    <a:pt x="126" y="24"/>
                    <a:pt x="123" y="22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0"/>
                    <a:pt x="65" y="0"/>
                    <a:pt x="64" y="0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3" name="出自【趣你的PPT】(微信:qunideppt)：最优质的PPT资源库"/>
            <p:cNvSpPr/>
            <p:nvPr/>
          </p:nvSpPr>
          <p:spPr bwMode="auto">
            <a:xfrm>
              <a:off x="1783818" y="3287555"/>
              <a:ext cx="306425" cy="66369"/>
            </a:xfrm>
            <a:custGeom>
              <a:avLst/>
              <a:gdLst>
                <a:gd name="T0" fmla="*/ 65 w 129"/>
                <a:gd name="T1" fmla="*/ 28 h 28"/>
                <a:gd name="T2" fmla="*/ 64 w 129"/>
                <a:gd name="T3" fmla="*/ 28 h 28"/>
                <a:gd name="T4" fmla="*/ 4 w 129"/>
                <a:gd name="T5" fmla="*/ 8 h 28"/>
                <a:gd name="T6" fmla="*/ 1 w 129"/>
                <a:gd name="T7" fmla="*/ 3 h 28"/>
                <a:gd name="T8" fmla="*/ 6 w 129"/>
                <a:gd name="T9" fmla="*/ 0 h 28"/>
                <a:gd name="T10" fmla="*/ 65 w 129"/>
                <a:gd name="T11" fmla="*/ 20 h 28"/>
                <a:gd name="T12" fmla="*/ 124 w 129"/>
                <a:gd name="T13" fmla="*/ 0 h 28"/>
                <a:gd name="T14" fmla="*/ 129 w 129"/>
                <a:gd name="T15" fmla="*/ 3 h 28"/>
                <a:gd name="T16" fmla="*/ 126 w 129"/>
                <a:gd name="T17" fmla="*/ 8 h 28"/>
                <a:gd name="T18" fmla="*/ 66 w 129"/>
                <a:gd name="T19" fmla="*/ 28 h 28"/>
                <a:gd name="T20" fmla="*/ 65 w 129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28">
                  <a:moveTo>
                    <a:pt x="65" y="28"/>
                  </a:moveTo>
                  <a:cubicBezTo>
                    <a:pt x="65" y="28"/>
                    <a:pt x="64" y="28"/>
                    <a:pt x="64" y="2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6" y="0"/>
                    <a:pt x="128" y="1"/>
                    <a:pt x="129" y="3"/>
                  </a:cubicBezTo>
                  <a:cubicBezTo>
                    <a:pt x="129" y="5"/>
                    <a:pt x="128" y="7"/>
                    <a:pt x="126" y="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5" y="28"/>
                    <a:pt x="65" y="28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4" name="出自【趣你的PPT】(微信:qunideppt)：最优质的PPT资源库"/>
            <p:cNvSpPr/>
            <p:nvPr/>
          </p:nvSpPr>
          <p:spPr bwMode="auto">
            <a:xfrm>
              <a:off x="1783818" y="3325681"/>
              <a:ext cx="306425" cy="66369"/>
            </a:xfrm>
            <a:custGeom>
              <a:avLst/>
              <a:gdLst>
                <a:gd name="T0" fmla="*/ 65 w 129"/>
                <a:gd name="T1" fmla="*/ 28 h 28"/>
                <a:gd name="T2" fmla="*/ 64 w 129"/>
                <a:gd name="T3" fmla="*/ 28 h 28"/>
                <a:gd name="T4" fmla="*/ 4 w 129"/>
                <a:gd name="T5" fmla="*/ 8 h 28"/>
                <a:gd name="T6" fmla="*/ 1 w 129"/>
                <a:gd name="T7" fmla="*/ 3 h 28"/>
                <a:gd name="T8" fmla="*/ 6 w 129"/>
                <a:gd name="T9" fmla="*/ 0 h 28"/>
                <a:gd name="T10" fmla="*/ 65 w 129"/>
                <a:gd name="T11" fmla="*/ 20 h 28"/>
                <a:gd name="T12" fmla="*/ 124 w 129"/>
                <a:gd name="T13" fmla="*/ 0 h 28"/>
                <a:gd name="T14" fmla="*/ 129 w 129"/>
                <a:gd name="T15" fmla="*/ 3 h 28"/>
                <a:gd name="T16" fmla="*/ 126 w 129"/>
                <a:gd name="T17" fmla="*/ 8 h 28"/>
                <a:gd name="T18" fmla="*/ 66 w 129"/>
                <a:gd name="T19" fmla="*/ 28 h 28"/>
                <a:gd name="T20" fmla="*/ 65 w 129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28">
                  <a:moveTo>
                    <a:pt x="65" y="28"/>
                  </a:moveTo>
                  <a:cubicBezTo>
                    <a:pt x="65" y="28"/>
                    <a:pt x="64" y="28"/>
                    <a:pt x="64" y="2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6" y="0"/>
                    <a:pt x="128" y="1"/>
                    <a:pt x="129" y="3"/>
                  </a:cubicBezTo>
                  <a:cubicBezTo>
                    <a:pt x="129" y="5"/>
                    <a:pt x="128" y="7"/>
                    <a:pt x="126" y="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5" y="28"/>
                    <a:pt x="65" y="28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947719" y="2836292"/>
              <a:ext cx="339622" cy="339622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6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038044" y="2926617"/>
              <a:ext cx="157166" cy="158972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074174" y="2962747"/>
              <a:ext cx="84906" cy="84906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162515" y="3127135"/>
              <a:ext cx="223740" cy="217286"/>
            </a:xfrm>
            <a:custGeom>
              <a:avLst/>
              <a:gdLst>
                <a:gd name="T0" fmla="*/ 94 w 132"/>
                <a:gd name="T1" fmla="*/ 0 h 128"/>
                <a:gd name="T2" fmla="*/ 56 w 132"/>
                <a:gd name="T3" fmla="*/ 27 h 128"/>
                <a:gd name="T4" fmla="*/ 55 w 132"/>
                <a:gd name="T5" fmla="*/ 27 h 128"/>
                <a:gd name="T6" fmla="*/ 14 w 132"/>
                <a:gd name="T7" fmla="*/ 69 h 128"/>
                <a:gd name="T8" fmla="*/ 1 w 132"/>
                <a:gd name="T9" fmla="*/ 110 h 128"/>
                <a:gd name="T10" fmla="*/ 14 w 132"/>
                <a:gd name="T11" fmla="*/ 128 h 128"/>
                <a:gd name="T12" fmla="*/ 53 w 132"/>
                <a:gd name="T13" fmla="*/ 118 h 128"/>
                <a:gd name="T14" fmla="*/ 120 w 132"/>
                <a:gd name="T15" fmla="*/ 53 h 128"/>
                <a:gd name="T16" fmla="*/ 64 w 132"/>
                <a:gd name="T17" fmla="*/ 95 h 128"/>
                <a:gd name="T18" fmla="*/ 99 w 132"/>
                <a:gd name="T19" fmla="*/ 47 h 128"/>
                <a:gd name="T20" fmla="*/ 95 w 132"/>
                <a:gd name="T21" fmla="*/ 67 h 128"/>
                <a:gd name="T22" fmla="*/ 64 w 132"/>
                <a:gd name="T23" fmla="*/ 98 h 128"/>
                <a:gd name="T24" fmla="*/ 59 w 132"/>
                <a:gd name="T25" fmla="*/ 81 h 128"/>
                <a:gd name="T26" fmla="*/ 46 w 132"/>
                <a:gd name="T27" fmla="*/ 68 h 128"/>
                <a:gd name="T28" fmla="*/ 92 w 132"/>
                <a:gd name="T29" fmla="*/ 36 h 128"/>
                <a:gd name="T30" fmla="*/ 59 w 132"/>
                <a:gd name="T31" fmla="*/ 81 h 128"/>
                <a:gd name="T32" fmla="*/ 30 w 132"/>
                <a:gd name="T33" fmla="*/ 64 h 128"/>
                <a:gd name="T34" fmla="*/ 80 w 132"/>
                <a:gd name="T35" fmla="*/ 29 h 128"/>
                <a:gd name="T36" fmla="*/ 17 w 132"/>
                <a:gd name="T37" fmla="*/ 119 h 128"/>
                <a:gd name="T38" fmla="*/ 8 w 132"/>
                <a:gd name="T39" fmla="*/ 114 h 128"/>
                <a:gd name="T40" fmla="*/ 13 w 132"/>
                <a:gd name="T41" fmla="*/ 96 h 128"/>
                <a:gd name="T42" fmla="*/ 32 w 132"/>
                <a:gd name="T43" fmla="*/ 116 h 128"/>
                <a:gd name="T44" fmla="*/ 35 w 132"/>
                <a:gd name="T45" fmla="*/ 115 h 128"/>
                <a:gd name="T46" fmla="*/ 14 w 132"/>
                <a:gd name="T47" fmla="*/ 92 h 128"/>
                <a:gd name="T48" fmla="*/ 19 w 132"/>
                <a:gd name="T49" fmla="*/ 75 h 128"/>
                <a:gd name="T50" fmla="*/ 52 w 132"/>
                <a:gd name="T51" fmla="*/ 110 h 128"/>
                <a:gd name="T52" fmla="*/ 35 w 132"/>
                <a:gd name="T53" fmla="*/ 115 h 128"/>
                <a:gd name="T54" fmla="*/ 108 w 132"/>
                <a:gd name="T55" fmla="*/ 54 h 128"/>
                <a:gd name="T56" fmla="*/ 98 w 132"/>
                <a:gd name="T57" fmla="*/ 30 h 128"/>
                <a:gd name="T58" fmla="*/ 81 w 132"/>
                <a:gd name="T59" fmla="*/ 13 h 128"/>
                <a:gd name="T60" fmla="*/ 112 w 132"/>
                <a:gd name="T61" fmla="*/ 16 h 128"/>
                <a:gd name="T62" fmla="*/ 115 w 132"/>
                <a:gd name="T63" fmla="*/ 4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28">
                  <a:moveTo>
                    <a:pt x="118" y="10"/>
                  </a:moveTo>
                  <a:cubicBezTo>
                    <a:pt x="111" y="4"/>
                    <a:pt x="102" y="0"/>
                    <a:pt x="94" y="0"/>
                  </a:cubicBezTo>
                  <a:cubicBezTo>
                    <a:pt x="87" y="0"/>
                    <a:pt x="80" y="3"/>
                    <a:pt x="75" y="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2" y="71"/>
                    <a:pt x="11" y="73"/>
                    <a:pt x="10" y="76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0" y="113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6" y="128"/>
                    <a:pt x="19" y="127"/>
                    <a:pt x="19" y="12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5" y="118"/>
                    <a:pt x="57" y="116"/>
                    <a:pt x="59" y="11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32" y="42"/>
                    <a:pt x="130" y="23"/>
                    <a:pt x="118" y="10"/>
                  </a:cubicBezTo>
                  <a:close/>
                  <a:moveTo>
                    <a:pt x="64" y="95"/>
                  </a:moveTo>
                  <a:cubicBezTo>
                    <a:pt x="64" y="92"/>
                    <a:pt x="63" y="88"/>
                    <a:pt x="61" y="85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101" y="54"/>
                    <a:pt x="100" y="62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7"/>
                    <a:pt x="64" y="96"/>
                    <a:pt x="64" y="95"/>
                  </a:cubicBezTo>
                  <a:close/>
                  <a:moveTo>
                    <a:pt x="59" y="81"/>
                  </a:moveTo>
                  <a:cubicBezTo>
                    <a:pt x="58" y="79"/>
                    <a:pt x="56" y="76"/>
                    <a:pt x="54" y="74"/>
                  </a:cubicBezTo>
                  <a:cubicBezTo>
                    <a:pt x="51" y="72"/>
                    <a:pt x="49" y="70"/>
                    <a:pt x="46" y="68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7" y="31"/>
                    <a:pt x="90" y="33"/>
                    <a:pt x="92" y="36"/>
                  </a:cubicBezTo>
                  <a:cubicBezTo>
                    <a:pt x="94" y="38"/>
                    <a:pt x="96" y="40"/>
                    <a:pt x="97" y="43"/>
                  </a:cubicBezTo>
                  <a:lnTo>
                    <a:pt x="59" y="81"/>
                  </a:lnTo>
                  <a:close/>
                  <a:moveTo>
                    <a:pt x="42" y="66"/>
                  </a:moveTo>
                  <a:cubicBezTo>
                    <a:pt x="38" y="65"/>
                    <a:pt x="34" y="64"/>
                    <a:pt x="30" y="64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6" y="28"/>
                    <a:pt x="73" y="27"/>
                    <a:pt x="80" y="29"/>
                  </a:cubicBezTo>
                  <a:lnTo>
                    <a:pt x="42" y="66"/>
                  </a:lnTo>
                  <a:close/>
                  <a:moveTo>
                    <a:pt x="17" y="119"/>
                  </a:moveTo>
                  <a:cubicBezTo>
                    <a:pt x="16" y="120"/>
                    <a:pt x="15" y="120"/>
                    <a:pt x="14" y="120"/>
                  </a:cubicBezTo>
                  <a:cubicBezTo>
                    <a:pt x="11" y="120"/>
                    <a:pt x="8" y="117"/>
                    <a:pt x="8" y="114"/>
                  </a:cubicBezTo>
                  <a:cubicBezTo>
                    <a:pt x="8" y="113"/>
                    <a:pt x="8" y="112"/>
                    <a:pt x="8" y="11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7" y="96"/>
                    <a:pt x="22" y="98"/>
                    <a:pt x="26" y="102"/>
                  </a:cubicBezTo>
                  <a:cubicBezTo>
                    <a:pt x="30" y="106"/>
                    <a:pt x="32" y="111"/>
                    <a:pt x="32" y="116"/>
                  </a:cubicBezTo>
                  <a:lnTo>
                    <a:pt x="17" y="119"/>
                  </a:lnTo>
                  <a:close/>
                  <a:moveTo>
                    <a:pt x="35" y="115"/>
                  </a:moveTo>
                  <a:cubicBezTo>
                    <a:pt x="35" y="109"/>
                    <a:pt x="33" y="104"/>
                    <a:pt x="29" y="99"/>
                  </a:cubicBezTo>
                  <a:cubicBezTo>
                    <a:pt x="25" y="95"/>
                    <a:pt x="19" y="93"/>
                    <a:pt x="14" y="92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7"/>
                    <a:pt x="19" y="76"/>
                    <a:pt x="19" y="75"/>
                  </a:cubicBezTo>
                  <a:cubicBezTo>
                    <a:pt x="27" y="69"/>
                    <a:pt x="40" y="71"/>
                    <a:pt x="48" y="80"/>
                  </a:cubicBezTo>
                  <a:cubicBezTo>
                    <a:pt x="57" y="89"/>
                    <a:pt x="59" y="102"/>
                    <a:pt x="52" y="110"/>
                  </a:cubicBezTo>
                  <a:cubicBezTo>
                    <a:pt x="51" y="110"/>
                    <a:pt x="51" y="111"/>
                    <a:pt x="50" y="111"/>
                  </a:cubicBezTo>
                  <a:lnTo>
                    <a:pt x="35" y="115"/>
                  </a:lnTo>
                  <a:close/>
                  <a:moveTo>
                    <a:pt x="115" y="47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08" y="53"/>
                    <a:pt x="108" y="52"/>
                    <a:pt x="108" y="51"/>
                  </a:cubicBezTo>
                  <a:cubicBezTo>
                    <a:pt x="107" y="43"/>
                    <a:pt x="104" y="36"/>
                    <a:pt x="98" y="30"/>
                  </a:cubicBezTo>
                  <a:cubicBezTo>
                    <a:pt x="91" y="24"/>
                    <a:pt x="83" y="20"/>
                    <a:pt x="74" y="20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4" y="10"/>
                    <a:pt x="89" y="8"/>
                    <a:pt x="94" y="8"/>
                  </a:cubicBezTo>
                  <a:cubicBezTo>
                    <a:pt x="100" y="8"/>
                    <a:pt x="107" y="11"/>
                    <a:pt x="112" y="16"/>
                  </a:cubicBezTo>
                  <a:cubicBezTo>
                    <a:pt x="117" y="21"/>
                    <a:pt x="120" y="27"/>
                    <a:pt x="120" y="33"/>
                  </a:cubicBezTo>
                  <a:cubicBezTo>
                    <a:pt x="120" y="38"/>
                    <a:pt x="118" y="43"/>
                    <a:pt x="115" y="47"/>
                  </a:cubicBez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9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384288" y="2899240"/>
              <a:ext cx="311168" cy="311168"/>
            </a:xfrm>
            <a:custGeom>
              <a:avLst/>
              <a:gdLst>
                <a:gd name="T0" fmla="*/ 0 w 136"/>
                <a:gd name="T1" fmla="*/ 68 h 136"/>
                <a:gd name="T2" fmla="*/ 136 w 136"/>
                <a:gd name="T3" fmla="*/ 68 h 136"/>
                <a:gd name="T4" fmla="*/ 63 w 136"/>
                <a:gd name="T5" fmla="*/ 40 h 136"/>
                <a:gd name="T6" fmla="*/ 63 w 136"/>
                <a:gd name="T7" fmla="*/ 12 h 136"/>
                <a:gd name="T8" fmla="*/ 63 w 136"/>
                <a:gd name="T9" fmla="*/ 51 h 136"/>
                <a:gd name="T10" fmla="*/ 41 w 136"/>
                <a:gd name="T11" fmla="*/ 63 h 136"/>
                <a:gd name="T12" fmla="*/ 63 w 136"/>
                <a:gd name="T13" fmla="*/ 51 h 136"/>
                <a:gd name="T14" fmla="*/ 63 w 136"/>
                <a:gd name="T15" fmla="*/ 86 h 136"/>
                <a:gd name="T16" fmla="*/ 41 w 136"/>
                <a:gd name="T17" fmla="*/ 73 h 136"/>
                <a:gd name="T18" fmla="*/ 63 w 136"/>
                <a:gd name="T19" fmla="*/ 96 h 136"/>
                <a:gd name="T20" fmla="*/ 45 w 136"/>
                <a:gd name="T21" fmla="*/ 100 h 136"/>
                <a:gd name="T22" fmla="*/ 74 w 136"/>
                <a:gd name="T23" fmla="*/ 96 h 136"/>
                <a:gd name="T24" fmla="*/ 74 w 136"/>
                <a:gd name="T25" fmla="*/ 124 h 136"/>
                <a:gd name="T26" fmla="*/ 74 w 136"/>
                <a:gd name="T27" fmla="*/ 86 h 136"/>
                <a:gd name="T28" fmla="*/ 96 w 136"/>
                <a:gd name="T29" fmla="*/ 73 h 136"/>
                <a:gd name="T30" fmla="*/ 74 w 136"/>
                <a:gd name="T31" fmla="*/ 86 h 136"/>
                <a:gd name="T32" fmla="*/ 74 w 136"/>
                <a:gd name="T33" fmla="*/ 51 h 136"/>
                <a:gd name="T34" fmla="*/ 96 w 136"/>
                <a:gd name="T35" fmla="*/ 63 h 136"/>
                <a:gd name="T36" fmla="*/ 74 w 136"/>
                <a:gd name="T37" fmla="*/ 40 h 136"/>
                <a:gd name="T38" fmla="*/ 92 w 136"/>
                <a:gd name="T39" fmla="*/ 36 h 136"/>
                <a:gd name="T40" fmla="*/ 94 w 136"/>
                <a:gd name="T41" fmla="*/ 16 h 136"/>
                <a:gd name="T42" fmla="*/ 101 w 136"/>
                <a:gd name="T43" fmla="*/ 31 h 136"/>
                <a:gd name="T44" fmla="*/ 36 w 136"/>
                <a:gd name="T45" fmla="*/ 31 h 136"/>
                <a:gd name="T46" fmla="*/ 43 w 136"/>
                <a:gd name="T47" fmla="*/ 16 h 136"/>
                <a:gd name="T48" fmla="*/ 33 w 136"/>
                <a:gd name="T49" fmla="*/ 42 h 136"/>
                <a:gd name="T50" fmla="*/ 11 w 136"/>
                <a:gd name="T51" fmla="*/ 63 h 136"/>
                <a:gd name="T52" fmla="*/ 33 w 136"/>
                <a:gd name="T53" fmla="*/ 42 h 136"/>
                <a:gd name="T54" fmla="*/ 33 w 136"/>
                <a:gd name="T55" fmla="*/ 95 h 136"/>
                <a:gd name="T56" fmla="*/ 11 w 136"/>
                <a:gd name="T57" fmla="*/ 73 h 136"/>
                <a:gd name="T58" fmla="*/ 36 w 136"/>
                <a:gd name="T59" fmla="*/ 105 h 136"/>
                <a:gd name="T60" fmla="*/ 29 w 136"/>
                <a:gd name="T61" fmla="*/ 110 h 136"/>
                <a:gd name="T62" fmla="*/ 101 w 136"/>
                <a:gd name="T63" fmla="*/ 105 h 136"/>
                <a:gd name="T64" fmla="*/ 94 w 136"/>
                <a:gd name="T65" fmla="*/ 120 h 136"/>
                <a:gd name="T66" fmla="*/ 104 w 136"/>
                <a:gd name="T67" fmla="*/ 95 h 136"/>
                <a:gd name="T68" fmla="*/ 126 w 136"/>
                <a:gd name="T69" fmla="*/ 73 h 136"/>
                <a:gd name="T70" fmla="*/ 104 w 136"/>
                <a:gd name="T71" fmla="*/ 95 h 136"/>
                <a:gd name="T72" fmla="*/ 104 w 136"/>
                <a:gd name="T73" fmla="*/ 42 h 136"/>
                <a:gd name="T74" fmla="*/ 126 w 136"/>
                <a:gd name="T75" fmla="*/ 6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6">
                  <a:moveTo>
                    <a:pt x="68" y="0"/>
                  </a:moveTo>
                  <a:cubicBezTo>
                    <a:pt x="31" y="0"/>
                    <a:pt x="0" y="30"/>
                    <a:pt x="0" y="68"/>
                  </a:cubicBezTo>
                  <a:cubicBezTo>
                    <a:pt x="0" y="105"/>
                    <a:pt x="31" y="136"/>
                    <a:pt x="68" y="136"/>
                  </a:cubicBezTo>
                  <a:cubicBezTo>
                    <a:pt x="106" y="136"/>
                    <a:pt x="136" y="105"/>
                    <a:pt x="136" y="68"/>
                  </a:cubicBezTo>
                  <a:cubicBezTo>
                    <a:pt x="136" y="30"/>
                    <a:pt x="106" y="0"/>
                    <a:pt x="68" y="0"/>
                  </a:cubicBezTo>
                  <a:close/>
                  <a:moveTo>
                    <a:pt x="63" y="40"/>
                  </a:moveTo>
                  <a:cubicBezTo>
                    <a:pt x="57" y="40"/>
                    <a:pt x="51" y="38"/>
                    <a:pt x="45" y="36"/>
                  </a:cubicBezTo>
                  <a:cubicBezTo>
                    <a:pt x="49" y="23"/>
                    <a:pt x="56" y="15"/>
                    <a:pt x="63" y="12"/>
                  </a:cubicBezTo>
                  <a:lnTo>
                    <a:pt x="63" y="40"/>
                  </a:lnTo>
                  <a:close/>
                  <a:moveTo>
                    <a:pt x="63" y="51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57"/>
                    <a:pt x="41" y="51"/>
                    <a:pt x="43" y="46"/>
                  </a:cubicBezTo>
                  <a:cubicBezTo>
                    <a:pt x="49" y="49"/>
                    <a:pt x="56" y="50"/>
                    <a:pt x="63" y="51"/>
                  </a:cubicBezTo>
                  <a:close/>
                  <a:moveTo>
                    <a:pt x="63" y="73"/>
                  </a:moveTo>
                  <a:cubicBezTo>
                    <a:pt x="63" y="86"/>
                    <a:pt x="63" y="86"/>
                    <a:pt x="63" y="86"/>
                  </a:cubicBezTo>
                  <a:cubicBezTo>
                    <a:pt x="56" y="86"/>
                    <a:pt x="49" y="88"/>
                    <a:pt x="43" y="90"/>
                  </a:cubicBezTo>
                  <a:cubicBezTo>
                    <a:pt x="42" y="85"/>
                    <a:pt x="41" y="79"/>
                    <a:pt x="41" y="73"/>
                  </a:cubicBezTo>
                  <a:lnTo>
                    <a:pt x="63" y="73"/>
                  </a:lnTo>
                  <a:close/>
                  <a:moveTo>
                    <a:pt x="63" y="96"/>
                  </a:moveTo>
                  <a:cubicBezTo>
                    <a:pt x="63" y="124"/>
                    <a:pt x="63" y="124"/>
                    <a:pt x="63" y="124"/>
                  </a:cubicBezTo>
                  <a:cubicBezTo>
                    <a:pt x="56" y="121"/>
                    <a:pt x="50" y="113"/>
                    <a:pt x="45" y="100"/>
                  </a:cubicBezTo>
                  <a:cubicBezTo>
                    <a:pt x="51" y="98"/>
                    <a:pt x="57" y="97"/>
                    <a:pt x="63" y="96"/>
                  </a:cubicBezTo>
                  <a:close/>
                  <a:moveTo>
                    <a:pt x="74" y="96"/>
                  </a:moveTo>
                  <a:cubicBezTo>
                    <a:pt x="80" y="97"/>
                    <a:pt x="86" y="98"/>
                    <a:pt x="91" y="100"/>
                  </a:cubicBezTo>
                  <a:cubicBezTo>
                    <a:pt x="87" y="113"/>
                    <a:pt x="80" y="121"/>
                    <a:pt x="74" y="124"/>
                  </a:cubicBezTo>
                  <a:lnTo>
                    <a:pt x="74" y="96"/>
                  </a:lnTo>
                  <a:close/>
                  <a:moveTo>
                    <a:pt x="74" y="86"/>
                  </a:moveTo>
                  <a:cubicBezTo>
                    <a:pt x="74" y="73"/>
                    <a:pt x="74" y="73"/>
                    <a:pt x="74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9"/>
                    <a:pt x="95" y="85"/>
                    <a:pt x="94" y="90"/>
                  </a:cubicBezTo>
                  <a:cubicBezTo>
                    <a:pt x="87" y="88"/>
                    <a:pt x="81" y="86"/>
                    <a:pt x="74" y="86"/>
                  </a:cubicBezTo>
                  <a:close/>
                  <a:moveTo>
                    <a:pt x="74" y="63"/>
                  </a:moveTo>
                  <a:cubicBezTo>
                    <a:pt x="74" y="51"/>
                    <a:pt x="74" y="51"/>
                    <a:pt x="74" y="51"/>
                  </a:cubicBezTo>
                  <a:cubicBezTo>
                    <a:pt x="81" y="50"/>
                    <a:pt x="88" y="49"/>
                    <a:pt x="94" y="46"/>
                  </a:cubicBezTo>
                  <a:cubicBezTo>
                    <a:pt x="95" y="51"/>
                    <a:pt x="96" y="57"/>
                    <a:pt x="96" y="63"/>
                  </a:cubicBezTo>
                  <a:lnTo>
                    <a:pt x="74" y="63"/>
                  </a:lnTo>
                  <a:close/>
                  <a:moveTo>
                    <a:pt x="74" y="40"/>
                  </a:moveTo>
                  <a:cubicBezTo>
                    <a:pt x="74" y="12"/>
                    <a:pt x="74" y="12"/>
                    <a:pt x="74" y="12"/>
                  </a:cubicBezTo>
                  <a:cubicBezTo>
                    <a:pt x="81" y="15"/>
                    <a:pt x="87" y="23"/>
                    <a:pt x="92" y="36"/>
                  </a:cubicBezTo>
                  <a:cubicBezTo>
                    <a:pt x="86" y="38"/>
                    <a:pt x="80" y="40"/>
                    <a:pt x="74" y="40"/>
                  </a:cubicBezTo>
                  <a:close/>
                  <a:moveTo>
                    <a:pt x="94" y="16"/>
                  </a:moveTo>
                  <a:cubicBezTo>
                    <a:pt x="99" y="19"/>
                    <a:pt x="104" y="22"/>
                    <a:pt x="108" y="26"/>
                  </a:cubicBezTo>
                  <a:cubicBezTo>
                    <a:pt x="106" y="28"/>
                    <a:pt x="103" y="30"/>
                    <a:pt x="101" y="31"/>
                  </a:cubicBezTo>
                  <a:cubicBezTo>
                    <a:pt x="99" y="26"/>
                    <a:pt x="97" y="21"/>
                    <a:pt x="94" y="16"/>
                  </a:cubicBezTo>
                  <a:close/>
                  <a:moveTo>
                    <a:pt x="36" y="31"/>
                  </a:moveTo>
                  <a:cubicBezTo>
                    <a:pt x="33" y="30"/>
                    <a:pt x="31" y="28"/>
                    <a:pt x="29" y="26"/>
                  </a:cubicBezTo>
                  <a:cubicBezTo>
                    <a:pt x="33" y="22"/>
                    <a:pt x="38" y="19"/>
                    <a:pt x="43" y="16"/>
                  </a:cubicBezTo>
                  <a:cubicBezTo>
                    <a:pt x="40" y="21"/>
                    <a:pt x="38" y="26"/>
                    <a:pt x="36" y="31"/>
                  </a:cubicBezTo>
                  <a:close/>
                  <a:moveTo>
                    <a:pt x="33" y="42"/>
                  </a:moveTo>
                  <a:cubicBezTo>
                    <a:pt x="31" y="48"/>
                    <a:pt x="30" y="55"/>
                    <a:pt x="30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2" y="52"/>
                    <a:pt x="16" y="43"/>
                    <a:pt x="22" y="34"/>
                  </a:cubicBezTo>
                  <a:cubicBezTo>
                    <a:pt x="25" y="37"/>
                    <a:pt x="29" y="40"/>
                    <a:pt x="33" y="42"/>
                  </a:cubicBezTo>
                  <a:close/>
                  <a:moveTo>
                    <a:pt x="30" y="73"/>
                  </a:moveTo>
                  <a:cubicBezTo>
                    <a:pt x="30" y="81"/>
                    <a:pt x="31" y="88"/>
                    <a:pt x="33" y="95"/>
                  </a:cubicBezTo>
                  <a:cubicBezTo>
                    <a:pt x="29" y="97"/>
                    <a:pt x="25" y="99"/>
                    <a:pt x="22" y="102"/>
                  </a:cubicBezTo>
                  <a:cubicBezTo>
                    <a:pt x="16" y="94"/>
                    <a:pt x="12" y="84"/>
                    <a:pt x="11" y="73"/>
                  </a:cubicBezTo>
                  <a:lnTo>
                    <a:pt x="30" y="73"/>
                  </a:lnTo>
                  <a:close/>
                  <a:moveTo>
                    <a:pt x="36" y="105"/>
                  </a:moveTo>
                  <a:cubicBezTo>
                    <a:pt x="38" y="110"/>
                    <a:pt x="40" y="115"/>
                    <a:pt x="43" y="120"/>
                  </a:cubicBezTo>
                  <a:cubicBezTo>
                    <a:pt x="38" y="117"/>
                    <a:pt x="33" y="114"/>
                    <a:pt x="29" y="110"/>
                  </a:cubicBezTo>
                  <a:cubicBezTo>
                    <a:pt x="31" y="108"/>
                    <a:pt x="34" y="106"/>
                    <a:pt x="36" y="105"/>
                  </a:cubicBezTo>
                  <a:close/>
                  <a:moveTo>
                    <a:pt x="101" y="105"/>
                  </a:moveTo>
                  <a:cubicBezTo>
                    <a:pt x="103" y="106"/>
                    <a:pt x="106" y="108"/>
                    <a:pt x="108" y="110"/>
                  </a:cubicBezTo>
                  <a:cubicBezTo>
                    <a:pt x="104" y="114"/>
                    <a:pt x="99" y="117"/>
                    <a:pt x="94" y="120"/>
                  </a:cubicBezTo>
                  <a:cubicBezTo>
                    <a:pt x="96" y="115"/>
                    <a:pt x="99" y="110"/>
                    <a:pt x="101" y="105"/>
                  </a:cubicBezTo>
                  <a:close/>
                  <a:moveTo>
                    <a:pt x="104" y="95"/>
                  </a:moveTo>
                  <a:cubicBezTo>
                    <a:pt x="105" y="88"/>
                    <a:pt x="106" y="81"/>
                    <a:pt x="107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5" y="84"/>
                    <a:pt x="121" y="94"/>
                    <a:pt x="115" y="102"/>
                  </a:cubicBezTo>
                  <a:cubicBezTo>
                    <a:pt x="111" y="99"/>
                    <a:pt x="108" y="97"/>
                    <a:pt x="104" y="95"/>
                  </a:cubicBezTo>
                  <a:close/>
                  <a:moveTo>
                    <a:pt x="107" y="63"/>
                  </a:moveTo>
                  <a:cubicBezTo>
                    <a:pt x="106" y="55"/>
                    <a:pt x="105" y="48"/>
                    <a:pt x="104" y="42"/>
                  </a:cubicBezTo>
                  <a:cubicBezTo>
                    <a:pt x="108" y="40"/>
                    <a:pt x="112" y="37"/>
                    <a:pt x="115" y="34"/>
                  </a:cubicBezTo>
                  <a:cubicBezTo>
                    <a:pt x="121" y="43"/>
                    <a:pt x="125" y="52"/>
                    <a:pt x="126" y="63"/>
                  </a:cubicBezTo>
                  <a:lnTo>
                    <a:pt x="107" y="63"/>
                  </a:ln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0" name="出自【趣你的PPT】(微信:qunideppt)：最优质的PPT资源库"/>
            <p:cNvSpPr/>
            <p:nvPr/>
          </p:nvSpPr>
          <p:spPr bwMode="auto">
            <a:xfrm rot="20646933">
              <a:off x="2350685" y="2670393"/>
              <a:ext cx="152560" cy="152560"/>
            </a:xfrm>
            <a:custGeom>
              <a:avLst/>
              <a:gdLst>
                <a:gd name="T0" fmla="*/ 37 w 39"/>
                <a:gd name="T1" fmla="*/ 2 h 39"/>
                <a:gd name="T2" fmla="*/ 31 w 39"/>
                <a:gd name="T3" fmla="*/ 3 h 39"/>
                <a:gd name="T4" fmla="*/ 12 w 39"/>
                <a:gd name="T5" fmla="*/ 22 h 39"/>
                <a:gd name="T6" fmla="*/ 0 w 39"/>
                <a:gd name="T7" fmla="*/ 29 h 39"/>
                <a:gd name="T8" fmla="*/ 10 w 39"/>
                <a:gd name="T9" fmla="*/ 39 h 39"/>
                <a:gd name="T10" fmla="*/ 17 w 39"/>
                <a:gd name="T11" fmla="*/ 27 h 39"/>
                <a:gd name="T12" fmla="*/ 36 w 39"/>
                <a:gd name="T13" fmla="*/ 8 h 39"/>
                <a:gd name="T14" fmla="*/ 37 w 3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9">
                  <a:moveTo>
                    <a:pt x="37" y="2"/>
                  </a:moveTo>
                  <a:cubicBezTo>
                    <a:pt x="34" y="0"/>
                    <a:pt x="31" y="3"/>
                    <a:pt x="31" y="3"/>
                  </a:cubicBezTo>
                  <a:cubicBezTo>
                    <a:pt x="31" y="3"/>
                    <a:pt x="15" y="19"/>
                    <a:pt x="12" y="22"/>
                  </a:cubicBezTo>
                  <a:cubicBezTo>
                    <a:pt x="9" y="25"/>
                    <a:pt x="0" y="29"/>
                    <a:pt x="0" y="2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4" y="30"/>
                    <a:pt x="17" y="27"/>
                  </a:cubicBezTo>
                  <a:cubicBezTo>
                    <a:pt x="20" y="24"/>
                    <a:pt x="36" y="8"/>
                    <a:pt x="36" y="8"/>
                  </a:cubicBezTo>
                  <a:cubicBezTo>
                    <a:pt x="36" y="8"/>
                    <a:pt x="39" y="5"/>
                    <a:pt x="37" y="2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1" name="出自【趣你的PPT】(微信:qunideppt)：最优质的PPT资源库"/>
            <p:cNvSpPr>
              <a:spLocks noEditPoints="1"/>
            </p:cNvSpPr>
            <p:nvPr/>
          </p:nvSpPr>
          <p:spPr bwMode="auto">
            <a:xfrm rot="20646933">
              <a:off x="2291692" y="2822233"/>
              <a:ext cx="121053" cy="129344"/>
            </a:xfrm>
            <a:custGeom>
              <a:avLst/>
              <a:gdLst>
                <a:gd name="T0" fmla="*/ 12 w 31"/>
                <a:gd name="T1" fmla="*/ 7 h 33"/>
                <a:gd name="T2" fmla="*/ 0 w 31"/>
                <a:gd name="T3" fmla="*/ 27 h 33"/>
                <a:gd name="T4" fmla="*/ 31 w 31"/>
                <a:gd name="T5" fmla="*/ 10 h 33"/>
                <a:gd name="T6" fmla="*/ 21 w 31"/>
                <a:gd name="T7" fmla="*/ 0 h 33"/>
                <a:gd name="T8" fmla="*/ 12 w 31"/>
                <a:gd name="T9" fmla="*/ 7 h 33"/>
                <a:gd name="T10" fmla="*/ 9 w 31"/>
                <a:gd name="T11" fmla="*/ 24 h 33"/>
                <a:gd name="T12" fmla="*/ 20 w 31"/>
                <a:gd name="T13" fmla="*/ 4 h 33"/>
                <a:gd name="T14" fmla="*/ 9 w 31"/>
                <a:gd name="T1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3">
                  <a:moveTo>
                    <a:pt x="12" y="7"/>
                  </a:moveTo>
                  <a:cubicBezTo>
                    <a:pt x="7" y="19"/>
                    <a:pt x="8" y="25"/>
                    <a:pt x="0" y="27"/>
                  </a:cubicBezTo>
                  <a:cubicBezTo>
                    <a:pt x="31" y="33"/>
                    <a:pt x="31" y="10"/>
                    <a:pt x="31" y="1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14" y="2"/>
                    <a:pt x="12" y="7"/>
                  </a:cubicBezTo>
                  <a:close/>
                  <a:moveTo>
                    <a:pt x="9" y="24"/>
                  </a:moveTo>
                  <a:cubicBezTo>
                    <a:pt x="11" y="21"/>
                    <a:pt x="15" y="8"/>
                    <a:pt x="20" y="4"/>
                  </a:cubicBezTo>
                  <a:cubicBezTo>
                    <a:pt x="23" y="7"/>
                    <a:pt x="20" y="17"/>
                    <a:pt x="9" y="24"/>
                  </a:cubicBezTo>
                  <a:close/>
                </a:path>
              </a:pathLst>
            </a:custGeom>
            <a:solidFill>
              <a:srgbClr val="199F8E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507596" y="2646957"/>
              <a:ext cx="283065" cy="158294"/>
            </a:xfrm>
            <a:custGeom>
              <a:avLst/>
              <a:gdLst>
                <a:gd name="T0" fmla="*/ 142 w 152"/>
                <a:gd name="T1" fmla="*/ 28 h 85"/>
                <a:gd name="T2" fmla="*/ 142 w 152"/>
                <a:gd name="T3" fmla="*/ 0 h 85"/>
                <a:gd name="T4" fmla="*/ 0 w 152"/>
                <a:gd name="T5" fmla="*/ 0 h 85"/>
                <a:gd name="T6" fmla="*/ 0 w 152"/>
                <a:gd name="T7" fmla="*/ 85 h 85"/>
                <a:gd name="T8" fmla="*/ 142 w 152"/>
                <a:gd name="T9" fmla="*/ 85 h 85"/>
                <a:gd name="T10" fmla="*/ 142 w 152"/>
                <a:gd name="T11" fmla="*/ 66 h 85"/>
                <a:gd name="T12" fmla="*/ 152 w 152"/>
                <a:gd name="T13" fmla="*/ 66 h 85"/>
                <a:gd name="T14" fmla="*/ 152 w 152"/>
                <a:gd name="T15" fmla="*/ 28 h 85"/>
                <a:gd name="T16" fmla="*/ 142 w 152"/>
                <a:gd name="T17" fmla="*/ 28 h 85"/>
                <a:gd name="T18" fmla="*/ 123 w 152"/>
                <a:gd name="T19" fmla="*/ 66 h 85"/>
                <a:gd name="T20" fmla="*/ 19 w 152"/>
                <a:gd name="T21" fmla="*/ 66 h 85"/>
                <a:gd name="T22" fmla="*/ 19 w 152"/>
                <a:gd name="T23" fmla="*/ 19 h 85"/>
                <a:gd name="T24" fmla="*/ 123 w 152"/>
                <a:gd name="T25" fmla="*/ 19 h 85"/>
                <a:gd name="T26" fmla="*/ 123 w 152"/>
                <a:gd name="T27" fmla="*/ 6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85">
                  <a:moveTo>
                    <a:pt x="142" y="28"/>
                  </a:moveTo>
                  <a:lnTo>
                    <a:pt x="142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142" y="85"/>
                  </a:lnTo>
                  <a:lnTo>
                    <a:pt x="142" y="66"/>
                  </a:lnTo>
                  <a:lnTo>
                    <a:pt x="152" y="66"/>
                  </a:lnTo>
                  <a:lnTo>
                    <a:pt x="152" y="28"/>
                  </a:lnTo>
                  <a:lnTo>
                    <a:pt x="142" y="28"/>
                  </a:lnTo>
                  <a:close/>
                  <a:moveTo>
                    <a:pt x="123" y="66"/>
                  </a:moveTo>
                  <a:lnTo>
                    <a:pt x="19" y="66"/>
                  </a:lnTo>
                  <a:lnTo>
                    <a:pt x="19" y="19"/>
                  </a:lnTo>
                  <a:lnTo>
                    <a:pt x="123" y="19"/>
                  </a:lnTo>
                  <a:lnTo>
                    <a:pt x="123" y="66"/>
                  </a:lnTo>
                  <a:close/>
                </a:path>
              </a:pathLst>
            </a:cu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3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2561601" y="2699101"/>
              <a:ext cx="158294" cy="54006"/>
            </a:xfrm>
            <a:prstGeom prst="rect">
              <a:avLst/>
            </a:prstGeom>
            <a:solidFill>
              <a:srgbClr val="00C1A5"/>
            </a:solidFill>
            <a:ln w="95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771461" y="2741563"/>
              <a:ext cx="149484" cy="297002"/>
            </a:xfrm>
            <a:custGeom>
              <a:avLst/>
              <a:gdLst>
                <a:gd name="T0" fmla="*/ 24 w 32"/>
                <a:gd name="T1" fmla="*/ 34 h 64"/>
                <a:gd name="T2" fmla="*/ 24 w 32"/>
                <a:gd name="T3" fmla="*/ 28 h 64"/>
                <a:gd name="T4" fmla="*/ 24 w 32"/>
                <a:gd name="T5" fmla="*/ 8 h 64"/>
                <a:gd name="T6" fmla="*/ 16 w 32"/>
                <a:gd name="T7" fmla="*/ 0 h 64"/>
                <a:gd name="T8" fmla="*/ 8 w 32"/>
                <a:gd name="T9" fmla="*/ 8 h 64"/>
                <a:gd name="T10" fmla="*/ 8 w 32"/>
                <a:gd name="T11" fmla="*/ 28 h 64"/>
                <a:gd name="T12" fmla="*/ 8 w 32"/>
                <a:gd name="T13" fmla="*/ 34 h 64"/>
                <a:gd name="T14" fmla="*/ 0 w 32"/>
                <a:gd name="T15" fmla="*/ 48 h 64"/>
                <a:gd name="T16" fmla="*/ 16 w 32"/>
                <a:gd name="T17" fmla="*/ 64 h 64"/>
                <a:gd name="T18" fmla="*/ 32 w 32"/>
                <a:gd name="T19" fmla="*/ 48 h 64"/>
                <a:gd name="T20" fmla="*/ 24 w 32"/>
                <a:gd name="T21" fmla="*/ 34 h 64"/>
                <a:gd name="T22" fmla="*/ 12 w 32"/>
                <a:gd name="T23" fmla="*/ 24 h 64"/>
                <a:gd name="T24" fmla="*/ 16 w 32"/>
                <a:gd name="T25" fmla="*/ 24 h 64"/>
                <a:gd name="T26" fmla="*/ 16 w 32"/>
                <a:gd name="T27" fmla="*/ 20 h 64"/>
                <a:gd name="T28" fmla="*/ 12 w 32"/>
                <a:gd name="T29" fmla="*/ 20 h 64"/>
                <a:gd name="T30" fmla="*/ 12 w 32"/>
                <a:gd name="T31" fmla="*/ 16 h 64"/>
                <a:gd name="T32" fmla="*/ 16 w 32"/>
                <a:gd name="T33" fmla="*/ 16 h 64"/>
                <a:gd name="T34" fmla="*/ 16 w 32"/>
                <a:gd name="T35" fmla="*/ 12 h 64"/>
                <a:gd name="T36" fmla="*/ 12 w 32"/>
                <a:gd name="T37" fmla="*/ 12 h 64"/>
                <a:gd name="T38" fmla="*/ 12 w 32"/>
                <a:gd name="T39" fmla="*/ 8 h 64"/>
                <a:gd name="T40" fmla="*/ 16 w 32"/>
                <a:gd name="T41" fmla="*/ 4 h 64"/>
                <a:gd name="T42" fmla="*/ 20 w 32"/>
                <a:gd name="T43" fmla="*/ 8 h 64"/>
                <a:gd name="T44" fmla="*/ 20 w 32"/>
                <a:gd name="T45" fmla="*/ 28 h 64"/>
                <a:gd name="T46" fmla="*/ 12 w 32"/>
                <a:gd name="T47" fmla="*/ 28 h 64"/>
                <a:gd name="T48" fmla="*/ 12 w 32"/>
                <a:gd name="T49" fmla="*/ 24 h 64"/>
                <a:gd name="T50" fmla="*/ 16 w 32"/>
                <a:gd name="T51" fmla="*/ 60 h 64"/>
                <a:gd name="T52" fmla="*/ 4 w 32"/>
                <a:gd name="T53" fmla="*/ 48 h 64"/>
                <a:gd name="T54" fmla="*/ 4 w 32"/>
                <a:gd name="T55" fmla="*/ 46 h 64"/>
                <a:gd name="T56" fmla="*/ 16 w 32"/>
                <a:gd name="T57" fmla="*/ 56 h 64"/>
                <a:gd name="T58" fmla="*/ 28 w 32"/>
                <a:gd name="T59" fmla="*/ 46 h 64"/>
                <a:gd name="T60" fmla="*/ 28 w 32"/>
                <a:gd name="T61" fmla="*/ 48 h 64"/>
                <a:gd name="T62" fmla="*/ 16 w 32"/>
                <a:gd name="T63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64">
                  <a:moveTo>
                    <a:pt x="24" y="34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"/>
                    <a:pt x="20" y="0"/>
                    <a:pt x="16" y="0"/>
                  </a:cubicBezTo>
                  <a:cubicBezTo>
                    <a:pt x="12" y="0"/>
                    <a:pt x="8" y="4"/>
                    <a:pt x="8" y="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3" y="37"/>
                    <a:pt x="0" y="42"/>
                    <a:pt x="0" y="48"/>
                  </a:cubicBezTo>
                  <a:cubicBezTo>
                    <a:pt x="0" y="57"/>
                    <a:pt x="7" y="64"/>
                    <a:pt x="16" y="64"/>
                  </a:cubicBezTo>
                  <a:cubicBezTo>
                    <a:pt x="25" y="64"/>
                    <a:pt x="32" y="57"/>
                    <a:pt x="32" y="48"/>
                  </a:cubicBezTo>
                  <a:cubicBezTo>
                    <a:pt x="32" y="42"/>
                    <a:pt x="29" y="37"/>
                    <a:pt x="24" y="34"/>
                  </a:cubicBezTo>
                  <a:close/>
                  <a:moveTo>
                    <a:pt x="12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6"/>
                    <a:pt x="14" y="4"/>
                    <a:pt x="16" y="4"/>
                  </a:cubicBezTo>
                  <a:cubicBezTo>
                    <a:pt x="18" y="4"/>
                    <a:pt x="20" y="6"/>
                    <a:pt x="20" y="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2" y="28"/>
                    <a:pt x="12" y="28"/>
                    <a:pt x="12" y="28"/>
                  </a:cubicBezTo>
                  <a:lnTo>
                    <a:pt x="12" y="24"/>
                  </a:lnTo>
                  <a:close/>
                  <a:moveTo>
                    <a:pt x="16" y="60"/>
                  </a:moveTo>
                  <a:cubicBezTo>
                    <a:pt x="9" y="60"/>
                    <a:pt x="4" y="55"/>
                    <a:pt x="4" y="48"/>
                  </a:cubicBezTo>
                  <a:cubicBezTo>
                    <a:pt x="4" y="47"/>
                    <a:pt x="4" y="47"/>
                    <a:pt x="4" y="46"/>
                  </a:cubicBezTo>
                  <a:cubicBezTo>
                    <a:pt x="5" y="52"/>
                    <a:pt x="10" y="56"/>
                    <a:pt x="16" y="56"/>
                  </a:cubicBezTo>
                  <a:cubicBezTo>
                    <a:pt x="22" y="56"/>
                    <a:pt x="27" y="52"/>
                    <a:pt x="28" y="46"/>
                  </a:cubicBezTo>
                  <a:cubicBezTo>
                    <a:pt x="28" y="47"/>
                    <a:pt x="28" y="47"/>
                    <a:pt x="28" y="48"/>
                  </a:cubicBezTo>
                  <a:cubicBezTo>
                    <a:pt x="28" y="55"/>
                    <a:pt x="23" y="60"/>
                    <a:pt x="16" y="60"/>
                  </a:cubicBez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5" name="出自【趣你的PPT】(微信:qunideppt)：最优质的PPT资源库"/>
            <p:cNvSpPr/>
            <p:nvPr/>
          </p:nvSpPr>
          <p:spPr bwMode="auto">
            <a:xfrm>
              <a:off x="2273995" y="2166655"/>
              <a:ext cx="137523" cy="188286"/>
            </a:xfrm>
            <a:custGeom>
              <a:avLst/>
              <a:gdLst>
                <a:gd name="T0" fmla="*/ 118 w 141"/>
                <a:gd name="T1" fmla="*/ 145 h 193"/>
                <a:gd name="T2" fmla="*/ 81 w 141"/>
                <a:gd name="T3" fmla="*/ 145 h 193"/>
                <a:gd name="T4" fmla="*/ 50 w 141"/>
                <a:gd name="T5" fmla="*/ 122 h 193"/>
                <a:gd name="T6" fmla="*/ 51 w 141"/>
                <a:gd name="T7" fmla="*/ 98 h 193"/>
                <a:gd name="T8" fmla="*/ 113 w 141"/>
                <a:gd name="T9" fmla="*/ 98 h 193"/>
                <a:gd name="T10" fmla="*/ 140 w 141"/>
                <a:gd name="T11" fmla="*/ 77 h 193"/>
                <a:gd name="T12" fmla="*/ 121 w 141"/>
                <a:gd name="T13" fmla="*/ 49 h 193"/>
                <a:gd name="T14" fmla="*/ 52 w 141"/>
                <a:gd name="T15" fmla="*/ 49 h 193"/>
                <a:gd name="T16" fmla="*/ 26 w 141"/>
                <a:gd name="T17" fmla="*/ 0 h 193"/>
                <a:gd name="T18" fmla="*/ 5 w 141"/>
                <a:gd name="T19" fmla="*/ 14 h 193"/>
                <a:gd name="T20" fmla="*/ 1 w 141"/>
                <a:gd name="T21" fmla="*/ 57 h 193"/>
                <a:gd name="T22" fmla="*/ 1 w 141"/>
                <a:gd name="T23" fmla="*/ 65 h 193"/>
                <a:gd name="T24" fmla="*/ 2 w 141"/>
                <a:gd name="T25" fmla="*/ 92 h 193"/>
                <a:gd name="T26" fmla="*/ 2 w 141"/>
                <a:gd name="T27" fmla="*/ 121 h 193"/>
                <a:gd name="T28" fmla="*/ 61 w 141"/>
                <a:gd name="T29" fmla="*/ 192 h 193"/>
                <a:gd name="T30" fmla="*/ 115 w 141"/>
                <a:gd name="T31" fmla="*/ 193 h 193"/>
                <a:gd name="T32" fmla="*/ 141 w 141"/>
                <a:gd name="T33" fmla="*/ 171 h 193"/>
                <a:gd name="T34" fmla="*/ 118 w 141"/>
                <a:gd name="T35" fmla="*/ 14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3">
                  <a:moveTo>
                    <a:pt x="118" y="145"/>
                  </a:moveTo>
                  <a:cubicBezTo>
                    <a:pt x="81" y="145"/>
                    <a:pt x="81" y="145"/>
                    <a:pt x="81" y="145"/>
                  </a:cubicBezTo>
                  <a:cubicBezTo>
                    <a:pt x="55" y="145"/>
                    <a:pt x="50" y="133"/>
                    <a:pt x="50" y="122"/>
                  </a:cubicBezTo>
                  <a:cubicBezTo>
                    <a:pt x="50" y="117"/>
                    <a:pt x="51" y="108"/>
                    <a:pt x="51" y="98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23" y="98"/>
                    <a:pt x="140" y="94"/>
                    <a:pt x="140" y="77"/>
                  </a:cubicBezTo>
                  <a:cubicBezTo>
                    <a:pt x="140" y="60"/>
                    <a:pt x="132" y="49"/>
                    <a:pt x="121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24"/>
                    <a:pt x="50" y="0"/>
                    <a:pt x="26" y="0"/>
                  </a:cubicBezTo>
                  <a:cubicBezTo>
                    <a:pt x="16" y="0"/>
                    <a:pt x="8" y="4"/>
                    <a:pt x="5" y="14"/>
                  </a:cubicBezTo>
                  <a:cubicBezTo>
                    <a:pt x="0" y="27"/>
                    <a:pt x="1" y="43"/>
                    <a:pt x="1" y="57"/>
                  </a:cubicBezTo>
                  <a:cubicBezTo>
                    <a:pt x="1" y="59"/>
                    <a:pt x="1" y="62"/>
                    <a:pt x="1" y="65"/>
                  </a:cubicBezTo>
                  <a:cubicBezTo>
                    <a:pt x="1" y="74"/>
                    <a:pt x="2" y="83"/>
                    <a:pt x="2" y="92"/>
                  </a:cubicBezTo>
                  <a:cubicBezTo>
                    <a:pt x="2" y="102"/>
                    <a:pt x="2" y="111"/>
                    <a:pt x="2" y="121"/>
                  </a:cubicBezTo>
                  <a:cubicBezTo>
                    <a:pt x="2" y="176"/>
                    <a:pt x="52" y="192"/>
                    <a:pt x="61" y="192"/>
                  </a:cubicBezTo>
                  <a:cubicBezTo>
                    <a:pt x="71" y="192"/>
                    <a:pt x="108" y="193"/>
                    <a:pt x="115" y="193"/>
                  </a:cubicBezTo>
                  <a:cubicBezTo>
                    <a:pt x="122" y="193"/>
                    <a:pt x="141" y="191"/>
                    <a:pt x="141" y="171"/>
                  </a:cubicBezTo>
                  <a:cubicBezTo>
                    <a:pt x="141" y="152"/>
                    <a:pt x="128" y="145"/>
                    <a:pt x="118" y="145"/>
                  </a:cubicBez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6" name="出自【趣你的PPT】(微信:qunideppt)：最优质的PPT资源库"/>
            <p:cNvSpPr/>
            <p:nvPr/>
          </p:nvSpPr>
          <p:spPr bwMode="auto">
            <a:xfrm>
              <a:off x="2493662" y="1373822"/>
              <a:ext cx="88605" cy="188286"/>
            </a:xfrm>
            <a:custGeom>
              <a:avLst/>
              <a:gdLst>
                <a:gd name="T0" fmla="*/ 90 w 90"/>
                <a:gd name="T1" fmla="*/ 62 h 193"/>
                <a:gd name="T2" fmla="*/ 60 w 90"/>
                <a:gd name="T3" fmla="*/ 62 h 193"/>
                <a:gd name="T4" fmla="*/ 60 w 90"/>
                <a:gd name="T5" fmla="*/ 42 h 193"/>
                <a:gd name="T6" fmla="*/ 68 w 90"/>
                <a:gd name="T7" fmla="*/ 33 h 193"/>
                <a:gd name="T8" fmla="*/ 90 w 90"/>
                <a:gd name="T9" fmla="*/ 33 h 193"/>
                <a:gd name="T10" fmla="*/ 90 w 90"/>
                <a:gd name="T11" fmla="*/ 0 h 193"/>
                <a:gd name="T12" fmla="*/ 60 w 90"/>
                <a:gd name="T13" fmla="*/ 0 h 193"/>
                <a:gd name="T14" fmla="*/ 20 w 90"/>
                <a:gd name="T15" fmla="*/ 40 h 193"/>
                <a:gd name="T16" fmla="*/ 20 w 90"/>
                <a:gd name="T17" fmla="*/ 62 h 193"/>
                <a:gd name="T18" fmla="*/ 0 w 90"/>
                <a:gd name="T19" fmla="*/ 62 h 193"/>
                <a:gd name="T20" fmla="*/ 0 w 90"/>
                <a:gd name="T21" fmla="*/ 96 h 193"/>
                <a:gd name="T22" fmla="*/ 20 w 90"/>
                <a:gd name="T23" fmla="*/ 96 h 193"/>
                <a:gd name="T24" fmla="*/ 20 w 90"/>
                <a:gd name="T25" fmla="*/ 193 h 193"/>
                <a:gd name="T26" fmla="*/ 60 w 90"/>
                <a:gd name="T27" fmla="*/ 193 h 193"/>
                <a:gd name="T28" fmla="*/ 60 w 90"/>
                <a:gd name="T29" fmla="*/ 96 h 193"/>
                <a:gd name="T30" fmla="*/ 87 w 90"/>
                <a:gd name="T31" fmla="*/ 96 h 193"/>
                <a:gd name="T32" fmla="*/ 90 w 90"/>
                <a:gd name="T33" fmla="*/ 6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93">
                  <a:moveTo>
                    <a:pt x="90" y="62"/>
                  </a:moveTo>
                  <a:cubicBezTo>
                    <a:pt x="60" y="62"/>
                    <a:pt x="60" y="62"/>
                    <a:pt x="60" y="6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35"/>
                    <a:pt x="65" y="33"/>
                    <a:pt x="68" y="33"/>
                  </a:cubicBezTo>
                  <a:cubicBezTo>
                    <a:pt x="72" y="33"/>
                    <a:pt x="90" y="33"/>
                    <a:pt x="90" y="33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20" y="24"/>
                    <a:pt x="20" y="40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140"/>
                    <a:pt x="20" y="193"/>
                    <a:pt x="20" y="193"/>
                  </a:cubicBezTo>
                  <a:cubicBezTo>
                    <a:pt x="60" y="193"/>
                    <a:pt x="60" y="193"/>
                    <a:pt x="60" y="193"/>
                  </a:cubicBezTo>
                  <a:cubicBezTo>
                    <a:pt x="60" y="193"/>
                    <a:pt x="60" y="139"/>
                    <a:pt x="60" y="96"/>
                  </a:cubicBezTo>
                  <a:cubicBezTo>
                    <a:pt x="87" y="96"/>
                    <a:pt x="87" y="96"/>
                    <a:pt x="87" y="96"/>
                  </a:cubicBezTo>
                  <a:lnTo>
                    <a:pt x="90" y="62"/>
                  </a:ln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414287" y="1640563"/>
              <a:ext cx="192901" cy="193824"/>
            </a:xfrm>
            <a:custGeom>
              <a:avLst/>
              <a:gdLst>
                <a:gd name="T0" fmla="*/ 190 w 198"/>
                <a:gd name="T1" fmla="*/ 61 h 198"/>
                <a:gd name="T2" fmla="*/ 169 w 198"/>
                <a:gd name="T3" fmla="*/ 29 h 198"/>
                <a:gd name="T4" fmla="*/ 138 w 198"/>
                <a:gd name="T5" fmla="*/ 8 h 198"/>
                <a:gd name="T6" fmla="*/ 99 w 198"/>
                <a:gd name="T7" fmla="*/ 0 h 198"/>
                <a:gd name="T8" fmla="*/ 61 w 198"/>
                <a:gd name="T9" fmla="*/ 8 h 198"/>
                <a:gd name="T10" fmla="*/ 29 w 198"/>
                <a:gd name="T11" fmla="*/ 29 h 198"/>
                <a:gd name="T12" fmla="*/ 8 w 198"/>
                <a:gd name="T13" fmla="*/ 61 h 198"/>
                <a:gd name="T14" fmla="*/ 0 w 198"/>
                <a:gd name="T15" fmla="*/ 99 h 198"/>
                <a:gd name="T16" fmla="*/ 8 w 198"/>
                <a:gd name="T17" fmla="*/ 138 h 198"/>
                <a:gd name="T18" fmla="*/ 29 w 198"/>
                <a:gd name="T19" fmla="*/ 169 h 198"/>
                <a:gd name="T20" fmla="*/ 61 w 198"/>
                <a:gd name="T21" fmla="*/ 190 h 198"/>
                <a:gd name="T22" fmla="*/ 99 w 198"/>
                <a:gd name="T23" fmla="*/ 198 h 198"/>
                <a:gd name="T24" fmla="*/ 138 w 198"/>
                <a:gd name="T25" fmla="*/ 190 h 198"/>
                <a:gd name="T26" fmla="*/ 169 w 198"/>
                <a:gd name="T27" fmla="*/ 169 h 198"/>
                <a:gd name="T28" fmla="*/ 190 w 198"/>
                <a:gd name="T29" fmla="*/ 138 h 198"/>
                <a:gd name="T30" fmla="*/ 198 w 198"/>
                <a:gd name="T31" fmla="*/ 99 h 198"/>
                <a:gd name="T32" fmla="*/ 184 w 198"/>
                <a:gd name="T33" fmla="*/ 98 h 198"/>
                <a:gd name="T34" fmla="*/ 123 w 198"/>
                <a:gd name="T35" fmla="*/ 91 h 198"/>
                <a:gd name="T36" fmla="*/ 164 w 198"/>
                <a:gd name="T37" fmla="*/ 45 h 198"/>
                <a:gd name="T38" fmla="*/ 155 w 198"/>
                <a:gd name="T39" fmla="*/ 36 h 198"/>
                <a:gd name="T40" fmla="*/ 79 w 198"/>
                <a:gd name="T41" fmla="*/ 17 h 198"/>
                <a:gd name="T42" fmla="*/ 155 w 198"/>
                <a:gd name="T43" fmla="*/ 36 h 198"/>
                <a:gd name="T44" fmla="*/ 79 w 198"/>
                <a:gd name="T45" fmla="*/ 17 h 198"/>
                <a:gd name="T46" fmla="*/ 79 w 198"/>
                <a:gd name="T47" fmla="*/ 17 h 198"/>
                <a:gd name="T48" fmla="*/ 94 w 198"/>
                <a:gd name="T49" fmla="*/ 71 h 198"/>
                <a:gd name="T50" fmla="*/ 63 w 198"/>
                <a:gd name="T51" fmla="*/ 23 h 198"/>
                <a:gd name="T52" fmla="*/ 15 w 198"/>
                <a:gd name="T53" fmla="*/ 96 h 198"/>
                <a:gd name="T54" fmla="*/ 108 w 198"/>
                <a:gd name="T55" fmla="*/ 99 h 198"/>
                <a:gd name="T56" fmla="*/ 36 w 198"/>
                <a:gd name="T57" fmla="*/ 156 h 198"/>
                <a:gd name="T58" fmla="*/ 15 w 198"/>
                <a:gd name="T59" fmla="*/ 99 h 198"/>
                <a:gd name="T60" fmla="*/ 45 w 198"/>
                <a:gd name="T61" fmla="*/ 164 h 198"/>
                <a:gd name="T62" fmla="*/ 114 w 198"/>
                <a:gd name="T63" fmla="*/ 113 h 198"/>
                <a:gd name="T64" fmla="*/ 132 w 198"/>
                <a:gd name="T65" fmla="*/ 177 h 198"/>
                <a:gd name="T66" fmla="*/ 146 w 198"/>
                <a:gd name="T67" fmla="*/ 169 h 198"/>
                <a:gd name="T68" fmla="*/ 183 w 198"/>
                <a:gd name="T69" fmla="*/ 11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8" h="198">
                  <a:moveTo>
                    <a:pt x="196" y="79"/>
                  </a:moveTo>
                  <a:cubicBezTo>
                    <a:pt x="195" y="73"/>
                    <a:pt x="193" y="67"/>
                    <a:pt x="190" y="61"/>
                  </a:cubicBezTo>
                  <a:cubicBezTo>
                    <a:pt x="188" y="55"/>
                    <a:pt x="185" y="49"/>
                    <a:pt x="181" y="44"/>
                  </a:cubicBezTo>
                  <a:cubicBezTo>
                    <a:pt x="178" y="39"/>
                    <a:pt x="174" y="34"/>
                    <a:pt x="169" y="29"/>
                  </a:cubicBezTo>
                  <a:cubicBezTo>
                    <a:pt x="165" y="25"/>
                    <a:pt x="160" y="21"/>
                    <a:pt x="154" y="17"/>
                  </a:cubicBezTo>
                  <a:cubicBezTo>
                    <a:pt x="149" y="14"/>
                    <a:pt x="144" y="10"/>
                    <a:pt x="138" y="8"/>
                  </a:cubicBezTo>
                  <a:cubicBezTo>
                    <a:pt x="132" y="5"/>
                    <a:pt x="125" y="4"/>
                    <a:pt x="119" y="2"/>
                  </a:cubicBezTo>
                  <a:cubicBezTo>
                    <a:pt x="113" y="1"/>
                    <a:pt x="106" y="0"/>
                    <a:pt x="99" y="0"/>
                  </a:cubicBezTo>
                  <a:cubicBezTo>
                    <a:pt x="92" y="0"/>
                    <a:pt x="86" y="1"/>
                    <a:pt x="79" y="2"/>
                  </a:cubicBezTo>
                  <a:cubicBezTo>
                    <a:pt x="73" y="4"/>
                    <a:pt x="67" y="5"/>
                    <a:pt x="61" y="8"/>
                  </a:cubicBezTo>
                  <a:cubicBezTo>
                    <a:pt x="55" y="10"/>
                    <a:pt x="49" y="14"/>
                    <a:pt x="44" y="17"/>
                  </a:cubicBezTo>
                  <a:cubicBezTo>
                    <a:pt x="39" y="21"/>
                    <a:pt x="34" y="25"/>
                    <a:pt x="29" y="29"/>
                  </a:cubicBezTo>
                  <a:cubicBezTo>
                    <a:pt x="25" y="34"/>
                    <a:pt x="21" y="39"/>
                    <a:pt x="17" y="44"/>
                  </a:cubicBezTo>
                  <a:cubicBezTo>
                    <a:pt x="14" y="49"/>
                    <a:pt x="11" y="55"/>
                    <a:pt x="8" y="61"/>
                  </a:cubicBezTo>
                  <a:cubicBezTo>
                    <a:pt x="6" y="67"/>
                    <a:pt x="4" y="73"/>
                    <a:pt x="2" y="79"/>
                  </a:cubicBezTo>
                  <a:cubicBezTo>
                    <a:pt x="1" y="86"/>
                    <a:pt x="0" y="92"/>
                    <a:pt x="0" y="99"/>
                  </a:cubicBezTo>
                  <a:cubicBezTo>
                    <a:pt x="0" y="106"/>
                    <a:pt x="1" y="113"/>
                    <a:pt x="2" y="119"/>
                  </a:cubicBezTo>
                  <a:cubicBezTo>
                    <a:pt x="4" y="125"/>
                    <a:pt x="6" y="132"/>
                    <a:pt x="8" y="138"/>
                  </a:cubicBezTo>
                  <a:cubicBezTo>
                    <a:pt x="11" y="143"/>
                    <a:pt x="14" y="149"/>
                    <a:pt x="17" y="154"/>
                  </a:cubicBezTo>
                  <a:cubicBezTo>
                    <a:pt x="21" y="160"/>
                    <a:pt x="25" y="165"/>
                    <a:pt x="29" y="169"/>
                  </a:cubicBezTo>
                  <a:cubicBezTo>
                    <a:pt x="34" y="174"/>
                    <a:pt x="39" y="178"/>
                    <a:pt x="44" y="181"/>
                  </a:cubicBezTo>
                  <a:cubicBezTo>
                    <a:pt x="49" y="185"/>
                    <a:pt x="55" y="188"/>
                    <a:pt x="61" y="190"/>
                  </a:cubicBezTo>
                  <a:cubicBezTo>
                    <a:pt x="67" y="193"/>
                    <a:pt x="73" y="195"/>
                    <a:pt x="79" y="196"/>
                  </a:cubicBezTo>
                  <a:cubicBezTo>
                    <a:pt x="86" y="197"/>
                    <a:pt x="92" y="198"/>
                    <a:pt x="99" y="198"/>
                  </a:cubicBezTo>
                  <a:cubicBezTo>
                    <a:pt x="106" y="198"/>
                    <a:pt x="113" y="197"/>
                    <a:pt x="119" y="196"/>
                  </a:cubicBezTo>
                  <a:cubicBezTo>
                    <a:pt x="125" y="195"/>
                    <a:pt x="132" y="193"/>
                    <a:pt x="138" y="190"/>
                  </a:cubicBezTo>
                  <a:cubicBezTo>
                    <a:pt x="144" y="188"/>
                    <a:pt x="149" y="185"/>
                    <a:pt x="154" y="181"/>
                  </a:cubicBezTo>
                  <a:cubicBezTo>
                    <a:pt x="160" y="178"/>
                    <a:pt x="165" y="174"/>
                    <a:pt x="169" y="169"/>
                  </a:cubicBezTo>
                  <a:cubicBezTo>
                    <a:pt x="174" y="165"/>
                    <a:pt x="178" y="160"/>
                    <a:pt x="181" y="154"/>
                  </a:cubicBezTo>
                  <a:cubicBezTo>
                    <a:pt x="185" y="149"/>
                    <a:pt x="188" y="143"/>
                    <a:pt x="190" y="138"/>
                  </a:cubicBezTo>
                  <a:cubicBezTo>
                    <a:pt x="193" y="132"/>
                    <a:pt x="195" y="125"/>
                    <a:pt x="196" y="119"/>
                  </a:cubicBezTo>
                  <a:cubicBezTo>
                    <a:pt x="197" y="113"/>
                    <a:pt x="198" y="106"/>
                    <a:pt x="198" y="99"/>
                  </a:cubicBezTo>
                  <a:cubicBezTo>
                    <a:pt x="198" y="92"/>
                    <a:pt x="197" y="86"/>
                    <a:pt x="196" y="79"/>
                  </a:cubicBezTo>
                  <a:close/>
                  <a:moveTo>
                    <a:pt x="184" y="98"/>
                  </a:moveTo>
                  <a:cubicBezTo>
                    <a:pt x="182" y="98"/>
                    <a:pt x="154" y="92"/>
                    <a:pt x="125" y="96"/>
                  </a:cubicBezTo>
                  <a:cubicBezTo>
                    <a:pt x="124" y="94"/>
                    <a:pt x="124" y="93"/>
                    <a:pt x="123" y="91"/>
                  </a:cubicBezTo>
                  <a:cubicBezTo>
                    <a:pt x="121" y="87"/>
                    <a:pt x="119" y="83"/>
                    <a:pt x="117" y="79"/>
                  </a:cubicBezTo>
                  <a:cubicBezTo>
                    <a:pt x="151" y="65"/>
                    <a:pt x="164" y="46"/>
                    <a:pt x="164" y="45"/>
                  </a:cubicBezTo>
                  <a:cubicBezTo>
                    <a:pt x="176" y="60"/>
                    <a:pt x="183" y="78"/>
                    <a:pt x="184" y="98"/>
                  </a:cubicBezTo>
                  <a:close/>
                  <a:moveTo>
                    <a:pt x="155" y="36"/>
                  </a:moveTo>
                  <a:cubicBezTo>
                    <a:pt x="155" y="36"/>
                    <a:pt x="143" y="54"/>
                    <a:pt x="111" y="66"/>
                  </a:cubicBezTo>
                  <a:cubicBezTo>
                    <a:pt x="96" y="40"/>
                    <a:pt x="81" y="19"/>
                    <a:pt x="79" y="17"/>
                  </a:cubicBezTo>
                  <a:cubicBezTo>
                    <a:pt x="86" y="16"/>
                    <a:pt x="92" y="15"/>
                    <a:pt x="99" y="15"/>
                  </a:cubicBezTo>
                  <a:cubicBezTo>
                    <a:pt x="121" y="15"/>
                    <a:pt x="140" y="23"/>
                    <a:pt x="155" y="36"/>
                  </a:cubicBezTo>
                  <a:close/>
                  <a:moveTo>
                    <a:pt x="79" y="17"/>
                  </a:moveTo>
                  <a:cubicBezTo>
                    <a:pt x="79" y="17"/>
                    <a:pt x="79" y="17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lose/>
                  <a:moveTo>
                    <a:pt x="63" y="23"/>
                  </a:moveTo>
                  <a:cubicBezTo>
                    <a:pt x="64" y="24"/>
                    <a:pt x="80" y="45"/>
                    <a:pt x="94" y="71"/>
                  </a:cubicBezTo>
                  <a:cubicBezTo>
                    <a:pt x="54" y="82"/>
                    <a:pt x="19" y="82"/>
                    <a:pt x="17" y="82"/>
                  </a:cubicBezTo>
                  <a:cubicBezTo>
                    <a:pt x="22" y="56"/>
                    <a:pt x="40" y="34"/>
                    <a:pt x="63" y="23"/>
                  </a:cubicBezTo>
                  <a:close/>
                  <a:moveTo>
                    <a:pt x="15" y="99"/>
                  </a:moveTo>
                  <a:cubicBezTo>
                    <a:pt x="15" y="98"/>
                    <a:pt x="15" y="97"/>
                    <a:pt x="15" y="96"/>
                  </a:cubicBezTo>
                  <a:cubicBezTo>
                    <a:pt x="16" y="96"/>
                    <a:pt x="58" y="97"/>
                    <a:pt x="101" y="84"/>
                  </a:cubicBezTo>
                  <a:cubicBezTo>
                    <a:pt x="104" y="89"/>
                    <a:pt x="106" y="94"/>
                    <a:pt x="108" y="99"/>
                  </a:cubicBezTo>
                  <a:cubicBezTo>
                    <a:pt x="107" y="99"/>
                    <a:pt x="106" y="99"/>
                    <a:pt x="105" y="100"/>
                  </a:cubicBezTo>
                  <a:cubicBezTo>
                    <a:pt x="59" y="115"/>
                    <a:pt x="36" y="156"/>
                    <a:pt x="36" y="156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23" y="141"/>
                    <a:pt x="15" y="121"/>
                    <a:pt x="15" y="99"/>
                  </a:cubicBezTo>
                  <a:close/>
                  <a:moveTo>
                    <a:pt x="99" y="184"/>
                  </a:moveTo>
                  <a:cubicBezTo>
                    <a:pt x="79" y="184"/>
                    <a:pt x="60" y="176"/>
                    <a:pt x="45" y="164"/>
                  </a:cubicBezTo>
                  <a:cubicBezTo>
                    <a:pt x="46" y="165"/>
                    <a:pt x="47" y="166"/>
                    <a:pt x="47" y="166"/>
                  </a:cubicBezTo>
                  <a:cubicBezTo>
                    <a:pt x="47" y="166"/>
                    <a:pt x="63" y="130"/>
                    <a:pt x="114" y="113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26" y="144"/>
                    <a:pt x="131" y="169"/>
                    <a:pt x="132" y="177"/>
                  </a:cubicBezTo>
                  <a:cubicBezTo>
                    <a:pt x="122" y="181"/>
                    <a:pt x="111" y="184"/>
                    <a:pt x="99" y="184"/>
                  </a:cubicBezTo>
                  <a:close/>
                  <a:moveTo>
                    <a:pt x="146" y="169"/>
                  </a:moveTo>
                  <a:cubicBezTo>
                    <a:pt x="145" y="164"/>
                    <a:pt x="141" y="139"/>
                    <a:pt x="130" y="109"/>
                  </a:cubicBezTo>
                  <a:cubicBezTo>
                    <a:pt x="157" y="104"/>
                    <a:pt x="181" y="112"/>
                    <a:pt x="183" y="113"/>
                  </a:cubicBezTo>
                  <a:cubicBezTo>
                    <a:pt x="179" y="136"/>
                    <a:pt x="165" y="156"/>
                    <a:pt x="146" y="169"/>
                  </a:cubicBez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258729" y="1201229"/>
              <a:ext cx="192901" cy="193824"/>
            </a:xfrm>
            <a:custGeom>
              <a:avLst/>
              <a:gdLst>
                <a:gd name="T0" fmla="*/ 183 w 198"/>
                <a:gd name="T1" fmla="*/ 0 h 199"/>
                <a:gd name="T2" fmla="*/ 15 w 198"/>
                <a:gd name="T3" fmla="*/ 0 h 199"/>
                <a:gd name="T4" fmla="*/ 0 w 198"/>
                <a:gd name="T5" fmla="*/ 14 h 199"/>
                <a:gd name="T6" fmla="*/ 0 w 198"/>
                <a:gd name="T7" fmla="*/ 185 h 199"/>
                <a:gd name="T8" fmla="*/ 15 w 198"/>
                <a:gd name="T9" fmla="*/ 199 h 199"/>
                <a:gd name="T10" fmla="*/ 183 w 198"/>
                <a:gd name="T11" fmla="*/ 199 h 199"/>
                <a:gd name="T12" fmla="*/ 198 w 198"/>
                <a:gd name="T13" fmla="*/ 185 h 199"/>
                <a:gd name="T14" fmla="*/ 198 w 198"/>
                <a:gd name="T15" fmla="*/ 14 h 199"/>
                <a:gd name="T16" fmla="*/ 183 w 198"/>
                <a:gd name="T17" fmla="*/ 0 h 199"/>
                <a:gd name="T18" fmla="*/ 60 w 198"/>
                <a:gd name="T19" fmla="*/ 166 h 199"/>
                <a:gd name="T20" fmla="*/ 30 w 198"/>
                <a:gd name="T21" fmla="*/ 166 h 199"/>
                <a:gd name="T22" fmla="*/ 30 w 198"/>
                <a:gd name="T23" fmla="*/ 77 h 199"/>
                <a:gd name="T24" fmla="*/ 60 w 198"/>
                <a:gd name="T25" fmla="*/ 77 h 199"/>
                <a:gd name="T26" fmla="*/ 60 w 198"/>
                <a:gd name="T27" fmla="*/ 166 h 199"/>
                <a:gd name="T28" fmla="*/ 45 w 198"/>
                <a:gd name="T29" fmla="*/ 64 h 199"/>
                <a:gd name="T30" fmla="*/ 45 w 198"/>
                <a:gd name="T31" fmla="*/ 64 h 199"/>
                <a:gd name="T32" fmla="*/ 29 w 198"/>
                <a:gd name="T33" fmla="*/ 49 h 199"/>
                <a:gd name="T34" fmla="*/ 45 w 198"/>
                <a:gd name="T35" fmla="*/ 33 h 199"/>
                <a:gd name="T36" fmla="*/ 62 w 198"/>
                <a:gd name="T37" fmla="*/ 49 h 199"/>
                <a:gd name="T38" fmla="*/ 45 w 198"/>
                <a:gd name="T39" fmla="*/ 64 h 199"/>
                <a:gd name="T40" fmla="*/ 168 w 198"/>
                <a:gd name="T41" fmla="*/ 166 h 199"/>
                <a:gd name="T42" fmla="*/ 138 w 198"/>
                <a:gd name="T43" fmla="*/ 166 h 199"/>
                <a:gd name="T44" fmla="*/ 138 w 198"/>
                <a:gd name="T45" fmla="*/ 118 h 199"/>
                <a:gd name="T46" fmla="*/ 123 w 198"/>
                <a:gd name="T47" fmla="*/ 98 h 199"/>
                <a:gd name="T48" fmla="*/ 108 w 198"/>
                <a:gd name="T49" fmla="*/ 109 h 199"/>
                <a:gd name="T50" fmla="*/ 107 w 198"/>
                <a:gd name="T51" fmla="*/ 116 h 199"/>
                <a:gd name="T52" fmla="*/ 107 w 198"/>
                <a:gd name="T53" fmla="*/ 166 h 199"/>
                <a:gd name="T54" fmla="*/ 77 w 198"/>
                <a:gd name="T55" fmla="*/ 166 h 199"/>
                <a:gd name="T56" fmla="*/ 77 w 198"/>
                <a:gd name="T57" fmla="*/ 77 h 199"/>
                <a:gd name="T58" fmla="*/ 107 w 198"/>
                <a:gd name="T59" fmla="*/ 77 h 199"/>
                <a:gd name="T60" fmla="*/ 107 w 198"/>
                <a:gd name="T61" fmla="*/ 89 h 199"/>
                <a:gd name="T62" fmla="*/ 134 w 198"/>
                <a:gd name="T63" fmla="*/ 74 h 199"/>
                <a:gd name="T64" fmla="*/ 168 w 198"/>
                <a:gd name="T65" fmla="*/ 115 h 199"/>
                <a:gd name="T66" fmla="*/ 168 w 198"/>
                <a:gd name="T67" fmla="*/ 16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8" h="199">
                  <a:moveTo>
                    <a:pt x="18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92"/>
                    <a:pt x="7" y="199"/>
                    <a:pt x="15" y="199"/>
                  </a:cubicBezTo>
                  <a:cubicBezTo>
                    <a:pt x="183" y="199"/>
                    <a:pt x="183" y="199"/>
                    <a:pt x="183" y="199"/>
                  </a:cubicBezTo>
                  <a:cubicBezTo>
                    <a:pt x="191" y="199"/>
                    <a:pt x="198" y="192"/>
                    <a:pt x="198" y="185"/>
                  </a:cubicBezTo>
                  <a:cubicBezTo>
                    <a:pt x="198" y="14"/>
                    <a:pt x="198" y="14"/>
                    <a:pt x="198" y="14"/>
                  </a:cubicBezTo>
                  <a:cubicBezTo>
                    <a:pt x="198" y="6"/>
                    <a:pt x="191" y="0"/>
                    <a:pt x="183" y="0"/>
                  </a:cubicBezTo>
                  <a:close/>
                  <a:moveTo>
                    <a:pt x="60" y="166"/>
                  </a:moveTo>
                  <a:cubicBezTo>
                    <a:pt x="30" y="166"/>
                    <a:pt x="30" y="166"/>
                    <a:pt x="30" y="166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60" y="77"/>
                    <a:pt x="60" y="77"/>
                    <a:pt x="60" y="77"/>
                  </a:cubicBezTo>
                  <a:lnTo>
                    <a:pt x="60" y="166"/>
                  </a:lnTo>
                  <a:close/>
                  <a:moveTo>
                    <a:pt x="45" y="64"/>
                  </a:moveTo>
                  <a:cubicBezTo>
                    <a:pt x="45" y="64"/>
                    <a:pt x="45" y="64"/>
                    <a:pt x="45" y="64"/>
                  </a:cubicBezTo>
                  <a:cubicBezTo>
                    <a:pt x="35" y="64"/>
                    <a:pt x="29" y="57"/>
                    <a:pt x="29" y="49"/>
                  </a:cubicBezTo>
                  <a:cubicBezTo>
                    <a:pt x="29" y="40"/>
                    <a:pt x="35" y="33"/>
                    <a:pt x="45" y="33"/>
                  </a:cubicBezTo>
                  <a:cubicBezTo>
                    <a:pt x="56" y="33"/>
                    <a:pt x="62" y="40"/>
                    <a:pt x="62" y="49"/>
                  </a:cubicBezTo>
                  <a:cubicBezTo>
                    <a:pt x="62" y="57"/>
                    <a:pt x="56" y="64"/>
                    <a:pt x="45" y="64"/>
                  </a:cubicBezTo>
                  <a:close/>
                  <a:moveTo>
                    <a:pt x="168" y="166"/>
                  </a:moveTo>
                  <a:cubicBezTo>
                    <a:pt x="138" y="166"/>
                    <a:pt x="138" y="166"/>
                    <a:pt x="138" y="166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38" y="106"/>
                    <a:pt x="134" y="98"/>
                    <a:pt x="123" y="98"/>
                  </a:cubicBezTo>
                  <a:cubicBezTo>
                    <a:pt x="115" y="98"/>
                    <a:pt x="110" y="104"/>
                    <a:pt x="108" y="109"/>
                  </a:cubicBezTo>
                  <a:cubicBezTo>
                    <a:pt x="107" y="111"/>
                    <a:pt x="107" y="114"/>
                    <a:pt x="107" y="116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77" y="166"/>
                    <a:pt x="77" y="166"/>
                    <a:pt x="77" y="166"/>
                  </a:cubicBezTo>
                  <a:cubicBezTo>
                    <a:pt x="77" y="166"/>
                    <a:pt x="77" y="85"/>
                    <a:pt x="77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11" y="83"/>
                    <a:pt x="118" y="74"/>
                    <a:pt x="134" y="74"/>
                  </a:cubicBezTo>
                  <a:cubicBezTo>
                    <a:pt x="153" y="74"/>
                    <a:pt x="168" y="87"/>
                    <a:pt x="168" y="115"/>
                  </a:cubicBezTo>
                  <a:lnTo>
                    <a:pt x="168" y="166"/>
                  </a:ln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9" name="出自【趣你的PPT】(微信:qunideppt)：最优质的PPT资源库"/>
            <p:cNvSpPr/>
            <p:nvPr/>
          </p:nvSpPr>
          <p:spPr bwMode="auto">
            <a:xfrm>
              <a:off x="1022448" y="1562109"/>
              <a:ext cx="203054" cy="196593"/>
            </a:xfrm>
            <a:custGeom>
              <a:avLst/>
              <a:gdLst>
                <a:gd name="T0" fmla="*/ 0 w 208"/>
                <a:gd name="T1" fmla="*/ 68 h 202"/>
                <a:gd name="T2" fmla="*/ 8 w 208"/>
                <a:gd name="T3" fmla="*/ 79 h 202"/>
                <a:gd name="T4" fmla="*/ 30 w 208"/>
                <a:gd name="T5" fmla="*/ 72 h 202"/>
                <a:gd name="T6" fmla="*/ 64 w 208"/>
                <a:gd name="T7" fmla="*/ 172 h 202"/>
                <a:gd name="T8" fmla="*/ 105 w 208"/>
                <a:gd name="T9" fmla="*/ 190 h 202"/>
                <a:gd name="T10" fmla="*/ 197 w 208"/>
                <a:gd name="T11" fmla="*/ 63 h 202"/>
                <a:gd name="T12" fmla="*/ 113 w 208"/>
                <a:gd name="T13" fmla="*/ 68 h 202"/>
                <a:gd name="T14" fmla="*/ 137 w 208"/>
                <a:gd name="T15" fmla="*/ 95 h 202"/>
                <a:gd name="T16" fmla="*/ 109 w 208"/>
                <a:gd name="T17" fmla="*/ 130 h 202"/>
                <a:gd name="T18" fmla="*/ 93 w 208"/>
                <a:gd name="T19" fmla="*/ 91 h 202"/>
                <a:gd name="T20" fmla="*/ 59 w 208"/>
                <a:gd name="T21" fmla="*/ 23 h 202"/>
                <a:gd name="T22" fmla="*/ 0 w 208"/>
                <a:gd name="T23" fmla="*/ 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2">
                  <a:moveTo>
                    <a:pt x="0" y="68"/>
                  </a:move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24" y="66"/>
                    <a:pt x="30" y="72"/>
                  </a:cubicBezTo>
                  <a:cubicBezTo>
                    <a:pt x="36" y="79"/>
                    <a:pt x="57" y="157"/>
                    <a:pt x="64" y="172"/>
                  </a:cubicBezTo>
                  <a:cubicBezTo>
                    <a:pt x="70" y="185"/>
                    <a:pt x="87" y="202"/>
                    <a:pt x="105" y="190"/>
                  </a:cubicBezTo>
                  <a:cubicBezTo>
                    <a:pt x="124" y="178"/>
                    <a:pt x="186" y="125"/>
                    <a:pt x="197" y="63"/>
                  </a:cubicBezTo>
                  <a:cubicBezTo>
                    <a:pt x="208" y="0"/>
                    <a:pt x="122" y="13"/>
                    <a:pt x="113" y="68"/>
                  </a:cubicBezTo>
                  <a:cubicBezTo>
                    <a:pt x="136" y="54"/>
                    <a:pt x="148" y="73"/>
                    <a:pt x="137" y="95"/>
                  </a:cubicBezTo>
                  <a:cubicBezTo>
                    <a:pt x="125" y="116"/>
                    <a:pt x="114" y="130"/>
                    <a:pt x="109" y="130"/>
                  </a:cubicBezTo>
                  <a:cubicBezTo>
                    <a:pt x="103" y="130"/>
                    <a:pt x="99" y="116"/>
                    <a:pt x="93" y="91"/>
                  </a:cubicBezTo>
                  <a:cubicBezTo>
                    <a:pt x="86" y="65"/>
                    <a:pt x="86" y="17"/>
                    <a:pt x="59" y="23"/>
                  </a:cubicBezTo>
                  <a:cubicBezTo>
                    <a:pt x="34" y="28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0" name="出自【趣你的PPT】(微信:qunideppt)：最优质的PPT资源库"/>
            <p:cNvSpPr/>
            <p:nvPr/>
          </p:nvSpPr>
          <p:spPr bwMode="auto">
            <a:xfrm>
              <a:off x="1712830" y="2303254"/>
              <a:ext cx="120909" cy="191978"/>
            </a:xfrm>
            <a:custGeom>
              <a:avLst/>
              <a:gdLst>
                <a:gd name="T0" fmla="*/ 71 w 124"/>
                <a:gd name="T1" fmla="*/ 0 h 197"/>
                <a:gd name="T2" fmla="*/ 71 w 124"/>
                <a:gd name="T3" fmla="*/ 45 h 197"/>
                <a:gd name="T4" fmla="*/ 116 w 124"/>
                <a:gd name="T5" fmla="*/ 45 h 197"/>
                <a:gd name="T6" fmla="*/ 116 w 124"/>
                <a:gd name="T7" fmla="*/ 80 h 197"/>
                <a:gd name="T8" fmla="*/ 71 w 124"/>
                <a:gd name="T9" fmla="*/ 80 h 197"/>
                <a:gd name="T10" fmla="*/ 71 w 124"/>
                <a:gd name="T11" fmla="*/ 131 h 197"/>
                <a:gd name="T12" fmla="*/ 72 w 124"/>
                <a:gd name="T13" fmla="*/ 152 h 197"/>
                <a:gd name="T14" fmla="*/ 79 w 124"/>
                <a:gd name="T15" fmla="*/ 161 h 197"/>
                <a:gd name="T16" fmla="*/ 94 w 124"/>
                <a:gd name="T17" fmla="*/ 165 h 197"/>
                <a:gd name="T18" fmla="*/ 124 w 124"/>
                <a:gd name="T19" fmla="*/ 155 h 197"/>
                <a:gd name="T20" fmla="*/ 124 w 124"/>
                <a:gd name="T21" fmla="*/ 186 h 197"/>
                <a:gd name="T22" fmla="*/ 101 w 124"/>
                <a:gd name="T23" fmla="*/ 194 h 197"/>
                <a:gd name="T24" fmla="*/ 79 w 124"/>
                <a:gd name="T25" fmla="*/ 197 h 197"/>
                <a:gd name="T26" fmla="*/ 58 w 124"/>
                <a:gd name="T27" fmla="*/ 193 h 197"/>
                <a:gd name="T28" fmla="*/ 40 w 124"/>
                <a:gd name="T29" fmla="*/ 184 h 197"/>
                <a:gd name="T30" fmla="*/ 30 w 124"/>
                <a:gd name="T31" fmla="*/ 170 h 197"/>
                <a:gd name="T32" fmla="*/ 27 w 124"/>
                <a:gd name="T33" fmla="*/ 149 h 197"/>
                <a:gd name="T34" fmla="*/ 27 w 124"/>
                <a:gd name="T35" fmla="*/ 80 h 197"/>
                <a:gd name="T36" fmla="*/ 0 w 124"/>
                <a:gd name="T37" fmla="*/ 80 h 197"/>
                <a:gd name="T38" fmla="*/ 0 w 124"/>
                <a:gd name="T39" fmla="*/ 53 h 197"/>
                <a:gd name="T40" fmla="*/ 23 w 124"/>
                <a:gd name="T41" fmla="*/ 42 h 197"/>
                <a:gd name="T42" fmla="*/ 36 w 124"/>
                <a:gd name="T43" fmla="*/ 25 h 197"/>
                <a:gd name="T44" fmla="*/ 43 w 124"/>
                <a:gd name="T45" fmla="*/ 0 h 197"/>
                <a:gd name="T46" fmla="*/ 71 w 124"/>
                <a:gd name="T4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" h="197">
                  <a:moveTo>
                    <a:pt x="71" y="0"/>
                  </a:moveTo>
                  <a:cubicBezTo>
                    <a:pt x="71" y="45"/>
                    <a:pt x="71" y="45"/>
                    <a:pt x="71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131"/>
                    <a:pt x="71" y="131"/>
                    <a:pt x="71" y="131"/>
                  </a:cubicBezTo>
                  <a:cubicBezTo>
                    <a:pt x="71" y="142"/>
                    <a:pt x="71" y="149"/>
                    <a:pt x="72" y="152"/>
                  </a:cubicBezTo>
                  <a:cubicBezTo>
                    <a:pt x="73" y="155"/>
                    <a:pt x="76" y="159"/>
                    <a:pt x="79" y="161"/>
                  </a:cubicBezTo>
                  <a:cubicBezTo>
                    <a:pt x="84" y="163"/>
                    <a:pt x="89" y="165"/>
                    <a:pt x="94" y="165"/>
                  </a:cubicBezTo>
                  <a:cubicBezTo>
                    <a:pt x="104" y="165"/>
                    <a:pt x="114" y="161"/>
                    <a:pt x="124" y="155"/>
                  </a:cubicBezTo>
                  <a:cubicBezTo>
                    <a:pt x="124" y="186"/>
                    <a:pt x="124" y="186"/>
                    <a:pt x="124" y="186"/>
                  </a:cubicBezTo>
                  <a:cubicBezTo>
                    <a:pt x="116" y="190"/>
                    <a:pt x="108" y="193"/>
                    <a:pt x="101" y="194"/>
                  </a:cubicBezTo>
                  <a:cubicBezTo>
                    <a:pt x="94" y="196"/>
                    <a:pt x="87" y="197"/>
                    <a:pt x="79" y="197"/>
                  </a:cubicBezTo>
                  <a:cubicBezTo>
                    <a:pt x="70" y="197"/>
                    <a:pt x="65" y="195"/>
                    <a:pt x="58" y="193"/>
                  </a:cubicBezTo>
                  <a:cubicBezTo>
                    <a:pt x="51" y="191"/>
                    <a:pt x="45" y="188"/>
                    <a:pt x="40" y="184"/>
                  </a:cubicBezTo>
                  <a:cubicBezTo>
                    <a:pt x="35" y="179"/>
                    <a:pt x="32" y="175"/>
                    <a:pt x="30" y="170"/>
                  </a:cubicBezTo>
                  <a:cubicBezTo>
                    <a:pt x="28" y="165"/>
                    <a:pt x="27" y="158"/>
                    <a:pt x="27" y="149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50"/>
                    <a:pt x="17" y="46"/>
                    <a:pt x="23" y="42"/>
                  </a:cubicBezTo>
                  <a:cubicBezTo>
                    <a:pt x="28" y="37"/>
                    <a:pt x="33" y="31"/>
                    <a:pt x="36" y="25"/>
                  </a:cubicBezTo>
                  <a:cubicBezTo>
                    <a:pt x="39" y="18"/>
                    <a:pt x="42" y="10"/>
                    <a:pt x="43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00C1A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1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135973" y="2059590"/>
              <a:ext cx="212283" cy="107065"/>
            </a:xfrm>
            <a:custGeom>
              <a:avLst/>
              <a:gdLst>
                <a:gd name="T0" fmla="*/ 92 w 218"/>
                <a:gd name="T1" fmla="*/ 32 h 109"/>
                <a:gd name="T2" fmla="*/ 174 w 218"/>
                <a:gd name="T3" fmla="*/ 46 h 109"/>
                <a:gd name="T4" fmla="*/ 143 w 218"/>
                <a:gd name="T5" fmla="*/ 54 h 109"/>
                <a:gd name="T6" fmla="*/ 135 w 218"/>
                <a:gd name="T7" fmla="*/ 38 h 109"/>
                <a:gd name="T8" fmla="*/ 107 w 218"/>
                <a:gd name="T9" fmla="*/ 37 h 109"/>
                <a:gd name="T10" fmla="*/ 128 w 218"/>
                <a:gd name="T11" fmla="*/ 80 h 109"/>
                <a:gd name="T12" fmla="*/ 218 w 218"/>
                <a:gd name="T13" fmla="*/ 54 h 109"/>
                <a:gd name="T14" fmla="*/ 87 w 218"/>
                <a:gd name="T15" fmla="*/ 19 h 109"/>
                <a:gd name="T16" fmla="*/ 86 w 218"/>
                <a:gd name="T17" fmla="*/ 19 h 109"/>
                <a:gd name="T18" fmla="*/ 76 w 218"/>
                <a:gd name="T19" fmla="*/ 0 h 109"/>
                <a:gd name="T20" fmla="*/ 48 w 218"/>
                <a:gd name="T21" fmla="*/ 3 h 109"/>
                <a:gd name="T22" fmla="*/ 59 w 218"/>
                <a:gd name="T23" fmla="*/ 27 h 109"/>
                <a:gd name="T24" fmla="*/ 26 w 218"/>
                <a:gd name="T25" fmla="*/ 109 h 109"/>
                <a:gd name="T26" fmla="*/ 117 w 218"/>
                <a:gd name="T27" fmla="*/ 83 h 109"/>
                <a:gd name="T28" fmla="*/ 92 w 218"/>
                <a:gd name="T29" fmla="*/ 32 h 109"/>
                <a:gd name="T30" fmla="*/ 51 w 218"/>
                <a:gd name="T31" fmla="*/ 79 h 109"/>
                <a:gd name="T32" fmla="*/ 67 w 218"/>
                <a:gd name="T33" fmla="*/ 43 h 109"/>
                <a:gd name="T34" fmla="*/ 81 w 218"/>
                <a:gd name="T35" fmla="*/ 71 h 109"/>
                <a:gd name="T36" fmla="*/ 51 w 218"/>
                <a:gd name="T37" fmla="*/ 7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8" h="109">
                  <a:moveTo>
                    <a:pt x="92" y="32"/>
                  </a:moveTo>
                  <a:cubicBezTo>
                    <a:pt x="137" y="20"/>
                    <a:pt x="174" y="46"/>
                    <a:pt x="174" y="46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35" y="38"/>
                    <a:pt x="135" y="38"/>
                    <a:pt x="135" y="38"/>
                  </a:cubicBezTo>
                  <a:cubicBezTo>
                    <a:pt x="126" y="36"/>
                    <a:pt x="117" y="36"/>
                    <a:pt x="107" y="37"/>
                  </a:cubicBezTo>
                  <a:cubicBezTo>
                    <a:pt x="128" y="80"/>
                    <a:pt x="128" y="80"/>
                    <a:pt x="128" y="80"/>
                  </a:cubicBezTo>
                  <a:cubicBezTo>
                    <a:pt x="218" y="54"/>
                    <a:pt x="218" y="54"/>
                    <a:pt x="218" y="54"/>
                  </a:cubicBezTo>
                  <a:cubicBezTo>
                    <a:pt x="218" y="54"/>
                    <a:pt x="185" y="2"/>
                    <a:pt x="87" y="19"/>
                  </a:cubicBezTo>
                  <a:cubicBezTo>
                    <a:pt x="87" y="19"/>
                    <a:pt x="86" y="19"/>
                    <a:pt x="86" y="1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0" y="51"/>
                    <a:pt x="26" y="109"/>
                    <a:pt x="26" y="109"/>
                  </a:cubicBezTo>
                  <a:cubicBezTo>
                    <a:pt x="117" y="83"/>
                    <a:pt x="117" y="83"/>
                    <a:pt x="117" y="83"/>
                  </a:cubicBezTo>
                  <a:lnTo>
                    <a:pt x="92" y="32"/>
                  </a:lnTo>
                  <a:close/>
                  <a:moveTo>
                    <a:pt x="51" y="79"/>
                  </a:moveTo>
                  <a:cubicBezTo>
                    <a:pt x="51" y="79"/>
                    <a:pt x="42" y="60"/>
                    <a:pt x="67" y="43"/>
                  </a:cubicBezTo>
                  <a:cubicBezTo>
                    <a:pt x="81" y="71"/>
                    <a:pt x="81" y="71"/>
                    <a:pt x="81" y="71"/>
                  </a:cubicBezTo>
                  <a:lnTo>
                    <a:pt x="51" y="79"/>
                  </a:ln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2" name="出自【趣你的PPT】(微信:qunideppt)：最优质的PPT资源库"/>
            <p:cNvSpPr/>
            <p:nvPr/>
          </p:nvSpPr>
          <p:spPr bwMode="auto">
            <a:xfrm>
              <a:off x="1827278" y="907724"/>
              <a:ext cx="191978" cy="156905"/>
            </a:xfrm>
            <a:custGeom>
              <a:avLst/>
              <a:gdLst>
                <a:gd name="T0" fmla="*/ 197 w 197"/>
                <a:gd name="T1" fmla="*/ 19 h 160"/>
                <a:gd name="T2" fmla="*/ 174 w 197"/>
                <a:gd name="T3" fmla="*/ 26 h 160"/>
                <a:gd name="T4" fmla="*/ 192 w 197"/>
                <a:gd name="T5" fmla="*/ 3 h 160"/>
                <a:gd name="T6" fmla="*/ 166 w 197"/>
                <a:gd name="T7" fmla="*/ 13 h 160"/>
                <a:gd name="T8" fmla="*/ 137 w 197"/>
                <a:gd name="T9" fmla="*/ 0 h 160"/>
                <a:gd name="T10" fmla="*/ 96 w 197"/>
                <a:gd name="T11" fmla="*/ 41 h 160"/>
                <a:gd name="T12" fmla="*/ 97 w 197"/>
                <a:gd name="T13" fmla="*/ 50 h 160"/>
                <a:gd name="T14" fmla="*/ 14 w 197"/>
                <a:gd name="T15" fmla="*/ 8 h 160"/>
                <a:gd name="T16" fmla="*/ 8 w 197"/>
                <a:gd name="T17" fmla="*/ 28 h 160"/>
                <a:gd name="T18" fmla="*/ 26 w 197"/>
                <a:gd name="T19" fmla="*/ 62 h 160"/>
                <a:gd name="T20" fmla="*/ 8 w 197"/>
                <a:gd name="T21" fmla="*/ 57 h 160"/>
                <a:gd name="T22" fmla="*/ 8 w 197"/>
                <a:gd name="T23" fmla="*/ 57 h 160"/>
                <a:gd name="T24" fmla="*/ 41 w 197"/>
                <a:gd name="T25" fmla="*/ 97 h 160"/>
                <a:gd name="T26" fmla="*/ 30 w 197"/>
                <a:gd name="T27" fmla="*/ 98 h 160"/>
                <a:gd name="T28" fmla="*/ 22 w 197"/>
                <a:gd name="T29" fmla="*/ 97 h 160"/>
                <a:gd name="T30" fmla="*/ 60 w 197"/>
                <a:gd name="T31" fmla="*/ 125 h 160"/>
                <a:gd name="T32" fmla="*/ 10 w 197"/>
                <a:gd name="T33" fmla="*/ 143 h 160"/>
                <a:gd name="T34" fmla="*/ 0 w 197"/>
                <a:gd name="T35" fmla="*/ 142 h 160"/>
                <a:gd name="T36" fmla="*/ 62 w 197"/>
                <a:gd name="T37" fmla="*/ 160 h 160"/>
                <a:gd name="T38" fmla="*/ 177 w 197"/>
                <a:gd name="T39" fmla="*/ 45 h 160"/>
                <a:gd name="T40" fmla="*/ 177 w 197"/>
                <a:gd name="T41" fmla="*/ 40 h 160"/>
                <a:gd name="T42" fmla="*/ 197 w 197"/>
                <a:gd name="T43" fmla="*/ 1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7" h="160">
                  <a:moveTo>
                    <a:pt x="197" y="19"/>
                  </a:moveTo>
                  <a:cubicBezTo>
                    <a:pt x="190" y="22"/>
                    <a:pt x="182" y="25"/>
                    <a:pt x="174" y="26"/>
                  </a:cubicBezTo>
                  <a:cubicBezTo>
                    <a:pt x="182" y="21"/>
                    <a:pt x="189" y="13"/>
                    <a:pt x="192" y="3"/>
                  </a:cubicBezTo>
                  <a:cubicBezTo>
                    <a:pt x="184" y="8"/>
                    <a:pt x="175" y="11"/>
                    <a:pt x="166" y="13"/>
                  </a:cubicBezTo>
                  <a:cubicBezTo>
                    <a:pt x="159" y="5"/>
                    <a:pt x="148" y="0"/>
                    <a:pt x="137" y="0"/>
                  </a:cubicBezTo>
                  <a:cubicBezTo>
                    <a:pt x="114" y="0"/>
                    <a:pt x="96" y="18"/>
                    <a:pt x="96" y="41"/>
                  </a:cubicBezTo>
                  <a:cubicBezTo>
                    <a:pt x="96" y="44"/>
                    <a:pt x="97" y="47"/>
                    <a:pt x="97" y="50"/>
                  </a:cubicBezTo>
                  <a:cubicBezTo>
                    <a:pt x="64" y="48"/>
                    <a:pt x="34" y="32"/>
                    <a:pt x="14" y="8"/>
                  </a:cubicBezTo>
                  <a:cubicBezTo>
                    <a:pt x="10" y="14"/>
                    <a:pt x="8" y="21"/>
                    <a:pt x="8" y="28"/>
                  </a:cubicBezTo>
                  <a:cubicBezTo>
                    <a:pt x="8" y="42"/>
                    <a:pt x="16" y="54"/>
                    <a:pt x="26" y="62"/>
                  </a:cubicBezTo>
                  <a:cubicBezTo>
                    <a:pt x="20" y="61"/>
                    <a:pt x="14" y="60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77"/>
                    <a:pt x="22" y="93"/>
                    <a:pt x="41" y="97"/>
                  </a:cubicBezTo>
                  <a:cubicBezTo>
                    <a:pt x="37" y="98"/>
                    <a:pt x="34" y="98"/>
                    <a:pt x="30" y="98"/>
                  </a:cubicBezTo>
                  <a:cubicBezTo>
                    <a:pt x="27" y="98"/>
                    <a:pt x="25" y="98"/>
                    <a:pt x="22" y="97"/>
                  </a:cubicBezTo>
                  <a:cubicBezTo>
                    <a:pt x="27" y="113"/>
                    <a:pt x="42" y="125"/>
                    <a:pt x="60" y="125"/>
                  </a:cubicBezTo>
                  <a:cubicBezTo>
                    <a:pt x="46" y="136"/>
                    <a:pt x="29" y="143"/>
                    <a:pt x="10" y="143"/>
                  </a:cubicBezTo>
                  <a:cubicBezTo>
                    <a:pt x="7" y="143"/>
                    <a:pt x="3" y="143"/>
                    <a:pt x="0" y="142"/>
                  </a:cubicBezTo>
                  <a:cubicBezTo>
                    <a:pt x="18" y="154"/>
                    <a:pt x="39" y="160"/>
                    <a:pt x="62" y="160"/>
                  </a:cubicBezTo>
                  <a:cubicBezTo>
                    <a:pt x="137" y="160"/>
                    <a:pt x="177" y="99"/>
                    <a:pt x="177" y="45"/>
                  </a:cubicBezTo>
                  <a:cubicBezTo>
                    <a:pt x="177" y="44"/>
                    <a:pt x="177" y="42"/>
                    <a:pt x="177" y="40"/>
                  </a:cubicBezTo>
                  <a:cubicBezTo>
                    <a:pt x="185" y="34"/>
                    <a:pt x="192" y="27"/>
                    <a:pt x="197" y="19"/>
                  </a:cubicBezTo>
                  <a:close/>
                </a:path>
              </a:pathLst>
            </a:custGeom>
            <a:solidFill>
              <a:srgbClr val="199F8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3" name="出自【趣你的PPT】(微信:qunideppt)：最优质的PPT资源库"/>
            <p:cNvSpPr txBox="1"/>
            <p:nvPr/>
          </p:nvSpPr>
          <p:spPr>
            <a:xfrm>
              <a:off x="1231020" y="1383532"/>
              <a:ext cx="1345538" cy="707886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199F8E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Research </a:t>
              </a:r>
              <a:endParaRPr lang="en-US" altLang="zh-CN" sz="2000" b="1" dirty="0">
                <a:solidFill>
                  <a:srgbClr val="199F8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  <a:p>
              <a:pPr algn="ctr"/>
              <a:r>
                <a:rPr lang="en-US" altLang="zh-CN" sz="2000" b="1" dirty="0">
                  <a:solidFill>
                    <a:srgbClr val="199F8E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plan</a:t>
              </a:r>
              <a:endParaRPr lang="zh-CN" altLang="en-US" sz="2000" dirty="0">
                <a:solidFill>
                  <a:srgbClr val="199F8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126" name="副标题 125"/>
          <p:cNvSpPr>
            <a:spLocks noGrp="1"/>
          </p:cNvSpPr>
          <p:nvPr>
            <p:ph type="subTitle" idx="1"/>
          </p:nvPr>
        </p:nvSpPr>
        <p:spPr>
          <a:xfrm>
            <a:off x="167538" y="4506230"/>
            <a:ext cx="9144000" cy="1655762"/>
          </a:xfrm>
        </p:spPr>
        <p:txBody>
          <a:bodyPr/>
          <a:lstStyle/>
          <a:p>
            <a:endParaRPr lang="en-US" altLang="zh-CN" b="1" dirty="0">
              <a:solidFill>
                <a:srgbClr val="0000F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b="1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杭州二中 许丽君</a:t>
            </a:r>
            <a:endParaRPr lang="zh-CN" altLang="en-US" b="1" dirty="0">
              <a:solidFill>
                <a:srgbClr val="0000F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1848949" y="1525996"/>
            <a:ext cx="5726763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高中英语应用文</a:t>
            </a:r>
            <a:r>
              <a:rPr lang="en-US" altLang="zh-CN" sz="5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5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告知信</a:t>
            </a:r>
            <a:endParaRPr lang="en-US" altLang="zh-CN" sz="5400" b="1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 letter of Notification</a:t>
            </a:r>
            <a:endParaRPr lang="zh-CN" alt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build="p"/>
      <p:bldP spid="1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0514" y="0"/>
            <a:ext cx="10738274" cy="1188686"/>
            <a:chOff x="539960" y="-67801"/>
            <a:chExt cx="10668006" cy="1188686"/>
          </a:xfrm>
        </p:grpSpPr>
        <p:sp>
          <p:nvSpPr>
            <p:cNvPr id="3" name="文本框 2"/>
            <p:cNvSpPr txBox="1"/>
            <p:nvPr/>
          </p:nvSpPr>
          <p:spPr>
            <a:xfrm>
              <a:off x="2164693" y="282830"/>
              <a:ext cx="9043273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altLang="zh-CN" sz="28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※</a:t>
              </a:r>
              <a:r>
                <a:rPr lang="zh-CN" altLang="zh-CN" sz="28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告知信</a:t>
              </a:r>
              <a:r>
                <a:rPr lang="en-US" altLang="zh-CN" sz="28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zh-CN" sz="28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zh-CN" altLang="zh-CN" sz="28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【</a:t>
              </a:r>
              <a:r>
                <a:rPr lang="zh-CN" altLang="zh-CN" sz="2800" b="1" u="wavyHeavy" kern="100" dirty="0">
                  <a:solidFill>
                    <a:srgbClr val="FF0000"/>
                  </a:solidFill>
                  <a:effectLst/>
                  <a:uFill>
                    <a:solidFill>
                      <a:srgbClr val="7030A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告知英国朋友</a:t>
              </a:r>
              <a:r>
                <a:rPr lang="en-US" altLang="zh-CN" sz="2800" b="1" u="wavyHeavy" kern="100" dirty="0">
                  <a:solidFill>
                    <a:srgbClr val="FF0000"/>
                  </a:solidFill>
                  <a:effectLst/>
                  <a:uFill>
                    <a:solidFill>
                      <a:srgbClr val="7030A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Leslie </a:t>
              </a:r>
              <a:r>
                <a:rPr lang="zh-CN" altLang="zh-CN" sz="2800" b="1" u="wavyHeavy" kern="100" dirty="0">
                  <a:solidFill>
                    <a:srgbClr val="FF0000"/>
                  </a:solidFill>
                  <a:effectLst/>
                  <a:uFill>
                    <a:solidFill>
                      <a:srgbClr val="7030A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上课的计划</a:t>
              </a:r>
              <a:r>
                <a:rPr lang="zh-CN" altLang="zh-CN" sz="28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】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39960" y="-67801"/>
              <a:ext cx="1735104" cy="1188686"/>
              <a:chOff x="2506718" y="1110478"/>
              <a:chExt cx="2354315" cy="213146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646458" y="1110478"/>
                <a:ext cx="2064815" cy="1982194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878482" y="1515185"/>
                <a:ext cx="1602895" cy="1386239"/>
              </a:xfrm>
              <a:prstGeom prst="ellipse">
                <a:avLst/>
              </a:prstGeom>
              <a:solidFill>
                <a:srgbClr val="6CAE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7" name="同心圆 23"/>
              <p:cNvSpPr/>
              <p:nvPr/>
            </p:nvSpPr>
            <p:spPr>
              <a:xfrm>
                <a:off x="2506718" y="1198297"/>
                <a:ext cx="2354315" cy="2043649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8" name="TextBox 9"/>
              <p:cNvSpPr txBox="1"/>
              <p:nvPr/>
            </p:nvSpPr>
            <p:spPr>
              <a:xfrm>
                <a:off x="3187029" y="1695831"/>
                <a:ext cx="1639193" cy="104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方正正中黑简体"/>
                    <a:cs typeface="+mn-ea"/>
                    <a:sym typeface="+mn-lt"/>
                  </a:rPr>
                  <a:t>06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500514" y="1129627"/>
            <a:ext cx="1092434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sz="2400" b="1" u="wavyDbl" kern="100" dirty="0">
                <a:solidFill>
                  <a:srgbClr val="7030A0"/>
                </a:solidFill>
                <a:effectLst/>
                <a:uFill>
                  <a:solidFill>
                    <a:srgbClr val="F79646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作文提升</a:t>
            </a:r>
            <a:r>
              <a:rPr lang="en-US" altLang="zh-CN" sz="2400" b="1" u="wavyDbl" kern="100" dirty="0">
                <a:solidFill>
                  <a:srgbClr val="7030A0"/>
                </a:solidFill>
                <a:effectLst/>
                <a:uFill>
                  <a:solidFill>
                    <a:srgbClr val="F79646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Leslie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 time flies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!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（写信目的）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Next week, we are going to enjoy our next Chinese class. Are you ready? Now, I am writing to tell you </a:t>
            </a:r>
            <a:r>
              <a:rPr lang="en-US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some relevant details about it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时间和地点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begin with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we can </a:t>
            </a:r>
            <a:r>
              <a:rPr lang="en-US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have the class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on Monday evening in the school library, when there will be less people. 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（上课内容）</a:t>
            </a:r>
            <a:r>
              <a:rPr lang="en-US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Besides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we are going to </a:t>
            </a:r>
            <a:r>
              <a:rPr lang="en-US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learn some basic rules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about Tang poetry, which will be </a:t>
            </a:r>
            <a:r>
              <a:rPr lang="en-US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not only meaningful but also interesting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（课前准备）</a:t>
            </a:r>
            <a:r>
              <a:rPr lang="en-US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What’s more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you’d better learn some history about the Tang dynasty, which can </a:t>
            </a:r>
            <a:r>
              <a:rPr lang="en-US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cultivate your interests and broaden your horizons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（结束语）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lang="en-US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have the confidence that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we will have a great time. Looking forward to meeting you again!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Yours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 Hua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0514" y="0"/>
            <a:ext cx="10738274" cy="1188686"/>
            <a:chOff x="539960" y="-67801"/>
            <a:chExt cx="10668006" cy="1188686"/>
          </a:xfrm>
        </p:grpSpPr>
        <p:sp>
          <p:nvSpPr>
            <p:cNvPr id="3" name="文本框 2"/>
            <p:cNvSpPr txBox="1"/>
            <p:nvPr/>
          </p:nvSpPr>
          <p:spPr>
            <a:xfrm>
              <a:off x="2164693" y="282830"/>
              <a:ext cx="9043273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altLang="zh-CN" sz="28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※</a:t>
              </a:r>
              <a:r>
                <a:rPr lang="zh-CN" altLang="zh-CN" sz="28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告知信</a:t>
              </a:r>
              <a:r>
                <a:rPr lang="en-US" altLang="zh-CN" sz="28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zh-CN" sz="28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zh-CN" altLang="zh-CN" sz="28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【</a:t>
              </a:r>
              <a:r>
                <a:rPr lang="zh-CN" altLang="zh-CN" sz="2800" b="1" u="wavyHeavy" kern="100" dirty="0">
                  <a:solidFill>
                    <a:srgbClr val="FF0000"/>
                  </a:solidFill>
                  <a:effectLst/>
                  <a:uFill>
                    <a:solidFill>
                      <a:srgbClr val="7030A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告知英国朋友</a:t>
              </a:r>
              <a:r>
                <a:rPr lang="en-US" altLang="zh-CN" sz="2800" b="1" u="wavyHeavy" kern="100" dirty="0">
                  <a:solidFill>
                    <a:srgbClr val="FF0000"/>
                  </a:solidFill>
                  <a:effectLst/>
                  <a:uFill>
                    <a:solidFill>
                      <a:srgbClr val="7030A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Leslie </a:t>
              </a:r>
              <a:r>
                <a:rPr lang="zh-CN" altLang="zh-CN" sz="2800" b="1" u="wavyHeavy" kern="100" dirty="0">
                  <a:solidFill>
                    <a:srgbClr val="FF0000"/>
                  </a:solidFill>
                  <a:effectLst/>
                  <a:uFill>
                    <a:solidFill>
                      <a:srgbClr val="7030A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上课的计划</a:t>
              </a:r>
              <a:r>
                <a:rPr lang="zh-CN" altLang="zh-CN" sz="28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】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39960" y="-67801"/>
              <a:ext cx="1735104" cy="1188686"/>
              <a:chOff x="2506718" y="1110478"/>
              <a:chExt cx="2354315" cy="213146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646458" y="1110478"/>
                <a:ext cx="2064815" cy="1982194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878482" y="1515185"/>
                <a:ext cx="1602895" cy="1386239"/>
              </a:xfrm>
              <a:prstGeom prst="ellipse">
                <a:avLst/>
              </a:prstGeom>
              <a:solidFill>
                <a:srgbClr val="6CAE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7" name="同心圆 23"/>
              <p:cNvSpPr/>
              <p:nvPr/>
            </p:nvSpPr>
            <p:spPr>
              <a:xfrm>
                <a:off x="2506718" y="1198297"/>
                <a:ext cx="2354315" cy="2043649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8" name="TextBox 9"/>
              <p:cNvSpPr txBox="1"/>
              <p:nvPr/>
            </p:nvSpPr>
            <p:spPr>
              <a:xfrm>
                <a:off x="3187029" y="1695831"/>
                <a:ext cx="1639193" cy="104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方正正中黑简体"/>
                    <a:cs typeface="+mn-ea"/>
                    <a:sym typeface="+mn-lt"/>
                  </a:rPr>
                  <a:t>06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500514" y="1075861"/>
            <a:ext cx="1100654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作文提升</a:t>
            </a:r>
            <a:r>
              <a:rPr lang="en-US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Leslie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 are you? I’m writing to tell you about your next Chinese lesson.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We’ll still meet at my school, but not on Saturday 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 usual,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since I’ll have to 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participate in a sporting activity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that day. So let’s 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make it three o’clock 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 Sunday afternoon.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 you know, in order to 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acquire a good knowledge of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Chinese, you should learn more about 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Chinese culture and history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Therefore, this time I will introduce Tang Poetry to you, 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which is of great help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in learning Chinese. I advise you to learn about 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brief history of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Tang dynasty 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advance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It will 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surely help you in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learning the poems.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Hoping to receive your early reply.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Yours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 Hua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0435" y="3065780"/>
            <a:ext cx="4011295" cy="265049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12953" y="0"/>
            <a:ext cx="11166093" cy="1139711"/>
            <a:chOff x="496531" y="0"/>
            <a:chExt cx="11166093" cy="1139711"/>
          </a:xfrm>
        </p:grpSpPr>
        <p:sp>
          <p:nvSpPr>
            <p:cNvPr id="3" name="文本框 2"/>
            <p:cNvSpPr txBox="1"/>
            <p:nvPr/>
          </p:nvSpPr>
          <p:spPr>
            <a:xfrm>
              <a:off x="2335731" y="326442"/>
              <a:ext cx="9326893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zh-CN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※告知信题型训练</a:t>
              </a:r>
              <a:r>
                <a:rPr lang="en-US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【</a:t>
              </a:r>
              <a:r>
                <a:rPr lang="zh-CN" altLang="zh-CN" sz="2400" b="1" u="wavyDbl" kern="100" dirty="0">
                  <a:solidFill>
                    <a:srgbClr val="7030A0"/>
                  </a:solidFill>
                  <a:effectLst/>
                  <a:uFill>
                    <a:solidFill>
                      <a:srgbClr val="F79646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告知英国朋友</a:t>
              </a:r>
              <a:r>
                <a:rPr lang="en-US" altLang="zh-CN" sz="2400" b="1" u="wavyDbl" kern="100" dirty="0">
                  <a:solidFill>
                    <a:srgbClr val="7030A0"/>
                  </a:solidFill>
                  <a:effectLst/>
                  <a:uFill>
                    <a:solidFill>
                      <a:srgbClr val="F79646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Sam</a:t>
              </a:r>
              <a:r>
                <a:rPr lang="zh-CN" altLang="zh-CN" sz="2400" b="1" u="wavyDbl" kern="100" dirty="0">
                  <a:solidFill>
                    <a:srgbClr val="7030A0"/>
                  </a:solidFill>
                  <a:effectLst/>
                  <a:uFill>
                    <a:solidFill>
                      <a:srgbClr val="F79646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给农村小学捐书当志愿者</a:t>
              </a:r>
              <a:r>
                <a:rPr lang="zh-CN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】</a:t>
              </a:r>
              <a:endPara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96531" y="0"/>
              <a:ext cx="1872046" cy="1139711"/>
              <a:chOff x="2501708" y="1110478"/>
              <a:chExt cx="2354315" cy="2043649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646458" y="1110478"/>
                <a:ext cx="2064815" cy="1982194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878482" y="1515185"/>
                <a:ext cx="1602895" cy="1386239"/>
              </a:xfrm>
              <a:prstGeom prst="ellipse">
                <a:avLst/>
              </a:prstGeom>
              <a:solidFill>
                <a:srgbClr val="6CAE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7" name="同心圆 23"/>
              <p:cNvSpPr/>
              <p:nvPr/>
            </p:nvSpPr>
            <p:spPr>
              <a:xfrm>
                <a:off x="2501708" y="1110478"/>
                <a:ext cx="2354315" cy="2043649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8" name="TextBox 9"/>
              <p:cNvSpPr txBox="1"/>
              <p:nvPr/>
            </p:nvSpPr>
            <p:spPr>
              <a:xfrm>
                <a:off x="3211821" y="1695831"/>
                <a:ext cx="1639193" cy="104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方正正中黑简体"/>
                    <a:cs typeface="+mn-ea"/>
                    <a:sym typeface="+mn-lt"/>
                  </a:rPr>
                  <a:t>06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812547" y="1309052"/>
            <a:ext cx="1048902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第一节：应用文写作（满分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分）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假定你是李华，你校即将举行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给</a:t>
            </a:r>
            <a:r>
              <a:rPr lang="zh-CN" altLang="zh-CN" sz="2800" b="1" u="wavyDbl" kern="100" dirty="0">
                <a:solidFill>
                  <a:srgbClr val="7030A0"/>
                </a:solidFill>
                <a:effectLst/>
                <a:uFill>
                  <a:solidFill>
                    <a:srgbClr val="F79646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农村小学捐书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 (Donating Books to Rural Primary Schools)</a:t>
            </a:r>
            <a:r>
              <a:rPr lang="zh-CN" altLang="zh-CN" sz="2800" b="1" u="wavyDbl" kern="100" dirty="0">
                <a:solidFill>
                  <a:srgbClr val="7030A0"/>
                </a:solidFill>
                <a:effectLst/>
                <a:uFill>
                  <a:solidFill>
                    <a:srgbClr val="F79646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活动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，现向全校招募</a:t>
            </a:r>
            <a:r>
              <a:rPr lang="zh-CN" altLang="zh-CN" sz="2800" b="1" u="wavyDbl" kern="100" dirty="0">
                <a:solidFill>
                  <a:srgbClr val="7030A0"/>
                </a:solidFill>
                <a:effectLst/>
                <a:uFill>
                  <a:solidFill>
                    <a:srgbClr val="F79646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志愿者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，请你写一封信，告诉你的</a:t>
            </a:r>
            <a:r>
              <a:rPr lang="zh-CN" altLang="zh-CN" sz="2800" b="1" u="wavyDbl" kern="100" dirty="0">
                <a:solidFill>
                  <a:srgbClr val="7030A0"/>
                </a:solidFill>
                <a:effectLst/>
                <a:uFill>
                  <a:solidFill>
                    <a:srgbClr val="F79646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英国朋友</a:t>
            </a:r>
            <a:r>
              <a:rPr lang="en-US" altLang="zh-CN" sz="2800" b="1" u="wavyDbl" kern="100" dirty="0">
                <a:solidFill>
                  <a:srgbClr val="7030A0"/>
                </a:solidFill>
                <a:effectLst/>
                <a:uFill>
                  <a:solidFill>
                    <a:srgbClr val="F79646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Sam</a:t>
            </a:r>
            <a:r>
              <a:rPr lang="zh-CN" altLang="zh-CN" sz="2800" b="1" u="wavyDbl" kern="100" dirty="0">
                <a:solidFill>
                  <a:srgbClr val="7030A0"/>
                </a:solidFill>
                <a:effectLst/>
                <a:uFill>
                  <a:solidFill>
                    <a:srgbClr val="F79646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有关情况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，要点如下：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1. 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简单</a:t>
            </a:r>
            <a:r>
              <a:rPr lang="zh-CN" altLang="zh-CN" sz="2800" b="1" u="wavyDbl" kern="100" dirty="0">
                <a:solidFill>
                  <a:srgbClr val="7030A0"/>
                </a:solidFill>
                <a:effectLst/>
                <a:uFill>
                  <a:solidFill>
                    <a:srgbClr val="F79646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介绍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该项</a:t>
            </a:r>
            <a:r>
              <a:rPr lang="zh-CN" altLang="zh-CN" sz="2800" b="1" u="wavyDbl" kern="100" dirty="0">
                <a:solidFill>
                  <a:srgbClr val="7030A0"/>
                </a:solidFill>
                <a:effectLst/>
                <a:uFill>
                  <a:solidFill>
                    <a:srgbClr val="F79646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活动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2. </a:t>
            </a:r>
            <a:r>
              <a:rPr lang="zh-CN" altLang="zh-CN" sz="2800" b="1" u="wavyDbl" kern="100" dirty="0">
                <a:solidFill>
                  <a:srgbClr val="7030A0"/>
                </a:solidFill>
                <a:effectLst/>
                <a:uFill>
                  <a:solidFill>
                    <a:srgbClr val="F79646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志愿者所需条件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  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注意：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1. 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词数</a:t>
            </a:r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80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左右；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2. 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可适当增加细节，以使行文连贯。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12953" y="0"/>
            <a:ext cx="11166093" cy="1139711"/>
            <a:chOff x="496531" y="0"/>
            <a:chExt cx="11166093" cy="1139711"/>
          </a:xfrm>
        </p:grpSpPr>
        <p:sp>
          <p:nvSpPr>
            <p:cNvPr id="3" name="文本框 2"/>
            <p:cNvSpPr txBox="1"/>
            <p:nvPr/>
          </p:nvSpPr>
          <p:spPr>
            <a:xfrm>
              <a:off x="2335731" y="326442"/>
              <a:ext cx="9326893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zh-CN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※告知信</a:t>
              </a:r>
              <a:r>
                <a:rPr lang="en-US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【</a:t>
              </a:r>
              <a:r>
                <a:rPr lang="zh-CN" altLang="zh-CN" sz="2400" b="1" u="wavyDbl" kern="100" dirty="0">
                  <a:solidFill>
                    <a:srgbClr val="7030A0"/>
                  </a:solidFill>
                  <a:effectLst/>
                  <a:uFill>
                    <a:solidFill>
                      <a:srgbClr val="F79646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告知英国朋友</a:t>
              </a:r>
              <a:r>
                <a:rPr lang="en-US" altLang="zh-CN" sz="2400" b="1" u="wavyDbl" kern="100" dirty="0">
                  <a:solidFill>
                    <a:srgbClr val="7030A0"/>
                  </a:solidFill>
                  <a:effectLst/>
                  <a:uFill>
                    <a:solidFill>
                      <a:srgbClr val="F79646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Sam</a:t>
              </a:r>
              <a:r>
                <a:rPr lang="zh-CN" altLang="zh-CN" sz="2400" b="1" u="wavyDbl" kern="100" dirty="0">
                  <a:solidFill>
                    <a:srgbClr val="7030A0"/>
                  </a:solidFill>
                  <a:effectLst/>
                  <a:uFill>
                    <a:solidFill>
                      <a:srgbClr val="F79646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给农村小学捐书当志愿者</a:t>
              </a:r>
              <a:r>
                <a:rPr lang="zh-CN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】</a:t>
              </a:r>
              <a:endPara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96531" y="0"/>
              <a:ext cx="1872046" cy="1139711"/>
              <a:chOff x="2501708" y="1110478"/>
              <a:chExt cx="2354315" cy="2043649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646458" y="1110478"/>
                <a:ext cx="2064815" cy="1982194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878482" y="1515185"/>
                <a:ext cx="1602895" cy="1386239"/>
              </a:xfrm>
              <a:prstGeom prst="ellipse">
                <a:avLst/>
              </a:prstGeom>
              <a:solidFill>
                <a:srgbClr val="6CAE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7" name="同心圆 23"/>
              <p:cNvSpPr/>
              <p:nvPr/>
            </p:nvSpPr>
            <p:spPr>
              <a:xfrm>
                <a:off x="2501708" y="1110478"/>
                <a:ext cx="2354315" cy="2043649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8" name="TextBox 9"/>
              <p:cNvSpPr txBox="1"/>
              <p:nvPr/>
            </p:nvSpPr>
            <p:spPr>
              <a:xfrm>
                <a:off x="3211821" y="1695831"/>
                <a:ext cx="1639193" cy="104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方正正中黑简体"/>
                    <a:cs typeface="+mn-ea"/>
                    <a:sym typeface="+mn-lt"/>
                  </a:rPr>
                  <a:t>06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512953" y="1011960"/>
            <a:ext cx="1105099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 Version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】：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Sam,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b="1" u="dotDashHeavy" kern="100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Delighted to know that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you are </a:t>
            </a:r>
            <a:r>
              <a:rPr lang="en-US" altLang="zh-CN" sz="2400" b="1" u="dotDashHeavy" kern="100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donate books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 Rural Primary Schools, I am writing to </a:t>
            </a:r>
            <a:r>
              <a:rPr lang="en-US" altLang="zh-CN" sz="2400" b="1" u="dotDashHeavy" kern="100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inform you of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some detailed information.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 activity</a:t>
            </a:r>
            <a:r>
              <a:rPr lang="en-US" altLang="zh-CN" sz="2400" b="1" u="dotDashHeavy" kern="100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 is aimed at 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helping rural primary schools </a:t>
            </a:r>
            <a:r>
              <a:rPr lang="en-US" altLang="zh-CN" sz="2400" b="1" u="dotDashHeavy" kern="100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by sending 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various kinds of books to those students, which can not only </a:t>
            </a:r>
            <a:r>
              <a:rPr lang="en-US" altLang="zh-CN" sz="2400" b="1" u="dotDashHeavy" kern="100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broaden their horizons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but also </a:t>
            </a:r>
            <a:r>
              <a:rPr lang="en-US" altLang="zh-CN" sz="2400" b="1" u="dotDashHeavy" kern="100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cultivate their capability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of thinking and learning </a:t>
            </a:r>
            <a:r>
              <a:rPr lang="en-US" altLang="zh-CN" sz="2400" b="1" u="dotDashHeavy" kern="100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independently and critically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2400" b="1" u="dotDashHeavy" kern="100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Additionally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the volunteers should be diligent and optimistic, </a:t>
            </a:r>
            <a:r>
              <a:rPr lang="en-US" altLang="zh-CN" sz="2400" b="1" u="dotDashHeavy" kern="100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assuring them to face some challenges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during the process of this activity.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 you have any question about this project, please </a:t>
            </a:r>
            <a:r>
              <a:rPr lang="en-US" altLang="zh-CN" sz="2400" b="1" u="dotDashHeavy" kern="100" dirty="0">
                <a:solidFill>
                  <a:srgbClr val="00B050"/>
                </a:solidFill>
                <a:effectLst/>
                <a:uFill>
                  <a:solidFill>
                    <a:srgbClr val="0070C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contact me without any hesitation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 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Yours sincerely,    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 Hua (95 words)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12953" y="0"/>
            <a:ext cx="11083841" cy="1139711"/>
            <a:chOff x="512953" y="0"/>
            <a:chExt cx="11083841" cy="1139711"/>
          </a:xfrm>
        </p:grpSpPr>
        <p:sp>
          <p:nvSpPr>
            <p:cNvPr id="3" name="文本框 2"/>
            <p:cNvSpPr txBox="1"/>
            <p:nvPr/>
          </p:nvSpPr>
          <p:spPr>
            <a:xfrm>
              <a:off x="2269901" y="339022"/>
              <a:ext cx="9326893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zh-CN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※告知信题型训练</a:t>
              </a:r>
              <a:r>
                <a:rPr lang="en-US" altLang="zh-CN" sz="2400" b="1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zh-CN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【</a:t>
              </a:r>
              <a:r>
                <a:rPr lang="zh-CN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</a:t>
              </a:r>
              <a:r>
                <a:rPr lang="en-US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Peter</a:t>
              </a:r>
              <a:r>
                <a:rPr lang="zh-CN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博物院举行中国传统民俗文化展</a:t>
              </a:r>
              <a:r>
                <a:rPr lang="zh-CN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】</a:t>
              </a:r>
              <a:endPara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12953" y="0"/>
              <a:ext cx="1872046" cy="1139711"/>
              <a:chOff x="2501708" y="1110478"/>
              <a:chExt cx="2354315" cy="2043649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646457" y="1110478"/>
                <a:ext cx="2064816" cy="1982195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878482" y="1515185"/>
                <a:ext cx="1602895" cy="1386239"/>
              </a:xfrm>
              <a:prstGeom prst="ellipse">
                <a:avLst/>
              </a:prstGeom>
              <a:solidFill>
                <a:srgbClr val="6CAE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7" name="同心圆 23"/>
              <p:cNvSpPr/>
              <p:nvPr/>
            </p:nvSpPr>
            <p:spPr>
              <a:xfrm>
                <a:off x="2501708" y="1110478"/>
                <a:ext cx="2354315" cy="2043649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8" name="TextBox 9"/>
              <p:cNvSpPr txBox="1"/>
              <p:nvPr/>
            </p:nvSpPr>
            <p:spPr>
              <a:xfrm>
                <a:off x="3211822" y="1695831"/>
                <a:ext cx="1499453" cy="104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方正正中黑简体"/>
                    <a:cs typeface="+mn-ea"/>
                    <a:sym typeface="+mn-lt"/>
                  </a:rPr>
                  <a:t>06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841213" y="1224482"/>
            <a:ext cx="1050957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/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【江西省</a:t>
            </a:r>
            <a:r>
              <a:rPr lang="en-US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2019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届高三</a:t>
            </a:r>
            <a:r>
              <a:rPr lang="en-US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月份模拟测】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假定你是李华。你市</a:t>
            </a:r>
            <a:r>
              <a:rPr lang="zh-CN" altLang="zh-CN" sz="2800" b="1" u="dotDotDash" kern="100" dirty="0">
                <a:solidFill>
                  <a:srgbClr val="0000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博物院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</a:t>
            </a:r>
            <a:r>
              <a:rPr lang="zh-CN" altLang="zh-CN" sz="2800" b="1" u="dotDotDash" kern="100" dirty="0">
                <a:solidFill>
                  <a:srgbClr val="0000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举行中国传统民俗文化展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，请给你校交换生</a:t>
            </a:r>
            <a:r>
              <a:rPr lang="en-US" altLang="zh-CN" sz="2800" b="1" u="dotDotDash" kern="100" dirty="0">
                <a:solidFill>
                  <a:srgbClr val="0000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Peter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写一封电子邮件，告诉他以下内容，要点如下：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fontAlgn="ctr"/>
            <a:r>
              <a:rPr lang="en-US" altLang="zh-CN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sz="2800" b="1" u="dotDotDash" kern="100" dirty="0">
                <a:solidFill>
                  <a:srgbClr val="0000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展览时间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fontAlgn="ctr"/>
            <a:r>
              <a:rPr lang="en-US" altLang="zh-CN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zh-CN" sz="2800" b="1" u="dotDotDash" kern="100" dirty="0">
                <a:solidFill>
                  <a:srgbClr val="0000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展览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内容；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fontAlgn="ctr"/>
            <a:r>
              <a:rPr lang="zh-CN" altLang="zh-CN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注意：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词数</a:t>
            </a:r>
            <a:r>
              <a:rPr lang="en-US" altLang="zh-CN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80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左右；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400050" algn="just" fontAlgn="ctr"/>
            <a:r>
              <a:rPr lang="en-US" altLang="zh-CN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可以适当增加细节，以使行文连贯。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 descr="墙上挂着一幅画&#10;&#10;中度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15" y="2250440"/>
            <a:ext cx="4250690" cy="342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12953" y="0"/>
            <a:ext cx="11083841" cy="1139711"/>
            <a:chOff x="512953" y="0"/>
            <a:chExt cx="11083841" cy="1139711"/>
          </a:xfrm>
        </p:grpSpPr>
        <p:sp>
          <p:nvSpPr>
            <p:cNvPr id="3" name="文本框 2"/>
            <p:cNvSpPr txBox="1"/>
            <p:nvPr/>
          </p:nvSpPr>
          <p:spPr>
            <a:xfrm>
              <a:off x="2269901" y="339022"/>
              <a:ext cx="9326893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zh-CN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※告知信题型训练</a:t>
              </a:r>
              <a:r>
                <a:rPr lang="en-US" altLang="zh-CN" sz="2400" b="1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zh-CN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【</a:t>
              </a:r>
              <a:r>
                <a:rPr lang="zh-CN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</a:t>
              </a:r>
              <a:r>
                <a:rPr lang="en-US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Peter</a:t>
              </a:r>
              <a:r>
                <a:rPr lang="zh-CN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博物院举行中国传统民俗文化展</a:t>
              </a:r>
              <a:r>
                <a:rPr lang="zh-CN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】</a:t>
              </a:r>
              <a:endPara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12953" y="0"/>
              <a:ext cx="1872046" cy="1139711"/>
              <a:chOff x="2501708" y="1110478"/>
              <a:chExt cx="2354315" cy="2043649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646457" y="1110478"/>
                <a:ext cx="2064816" cy="1982195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878482" y="1515185"/>
                <a:ext cx="1602895" cy="1386239"/>
              </a:xfrm>
              <a:prstGeom prst="ellipse">
                <a:avLst/>
              </a:prstGeom>
              <a:solidFill>
                <a:srgbClr val="6CAE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7" name="同心圆 23"/>
              <p:cNvSpPr/>
              <p:nvPr/>
            </p:nvSpPr>
            <p:spPr>
              <a:xfrm>
                <a:off x="2501708" y="1110478"/>
                <a:ext cx="2354315" cy="2043649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8" name="TextBox 9"/>
              <p:cNvSpPr txBox="1"/>
              <p:nvPr/>
            </p:nvSpPr>
            <p:spPr>
              <a:xfrm>
                <a:off x="3211822" y="1695831"/>
                <a:ext cx="1499453" cy="104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方正正中黑简体"/>
                    <a:cs typeface="+mn-ea"/>
                    <a:sym typeface="+mn-lt"/>
                  </a:rPr>
                  <a:t>06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1143717" y="1139709"/>
            <a:ext cx="584717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【详解】分析可知，应该以第一人称为主，</a:t>
            </a:r>
            <a:r>
              <a:rPr lang="zh-CN" altLang="zh-CN" sz="2800" b="1" u="wavyDbl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一般现在时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zh-CN" sz="2800" b="1" u="wavyDbl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一般将来时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进行写作。要点已经给出，要求根据提纲自己</a:t>
            </a:r>
            <a:r>
              <a:rPr lang="zh-CN" altLang="zh-CN" sz="2800" b="1" u="wavyDbl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发挥拓展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，要先想好写哪几点，运用合适的</a:t>
            </a:r>
            <a:r>
              <a:rPr lang="zh-CN" altLang="zh-CN" sz="2800" b="1" u="wavyDbl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语法规则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zh-CN" sz="2800" b="1" u="wavyDbl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词汇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把各要点都</a:t>
            </a:r>
            <a:r>
              <a:rPr lang="zh-CN" altLang="zh-CN" sz="2800" b="1" u="wavyDbl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准确表述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出来。描述要尽量选择</a:t>
            </a:r>
            <a:r>
              <a:rPr lang="zh-CN" altLang="zh-CN" sz="2800" b="1" u="wavyDbl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简洁的语言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，难点在于选择词汇和句型，可以</a:t>
            </a:r>
            <a:r>
              <a:rPr lang="zh-CN" altLang="zh-CN" sz="2800" b="1" u="wavyDbl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灵活运用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高级</a:t>
            </a:r>
            <a:r>
              <a:rPr lang="zh-CN" altLang="zh-CN" sz="2800" b="1" u="wavyDbl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词汇和固定短语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准确表述。还要用适当的连接词把句子连接起来，这样</a:t>
            </a:r>
            <a:r>
              <a:rPr lang="zh-CN" altLang="zh-CN" sz="2800" b="1" u="wavyDbl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文章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显得更</a:t>
            </a:r>
            <a:r>
              <a:rPr lang="zh-CN" altLang="zh-CN" sz="2800" b="1" u="wavyDbl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连贯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 descr="图片包含 游戏机, 食物, 桌子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706" y="1038161"/>
            <a:ext cx="3886839" cy="4946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12953" y="0"/>
            <a:ext cx="11083841" cy="1139711"/>
            <a:chOff x="512953" y="0"/>
            <a:chExt cx="11083841" cy="1139711"/>
          </a:xfrm>
        </p:grpSpPr>
        <p:sp>
          <p:nvSpPr>
            <p:cNvPr id="3" name="文本框 2"/>
            <p:cNvSpPr txBox="1"/>
            <p:nvPr/>
          </p:nvSpPr>
          <p:spPr>
            <a:xfrm>
              <a:off x="2269901" y="339022"/>
              <a:ext cx="9326893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zh-CN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※告知信题型训练</a:t>
              </a:r>
              <a:r>
                <a:rPr lang="en-US" altLang="zh-CN" sz="2400" b="1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zh-CN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【</a:t>
              </a:r>
              <a:r>
                <a:rPr lang="zh-CN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</a:t>
              </a:r>
              <a:r>
                <a:rPr lang="en-US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Peter</a:t>
              </a:r>
              <a:r>
                <a:rPr lang="zh-CN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博物院举行中国传统民俗文化展</a:t>
              </a:r>
              <a:r>
                <a:rPr lang="zh-CN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】</a:t>
              </a:r>
              <a:endPara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12953" y="0"/>
              <a:ext cx="1872046" cy="1139711"/>
              <a:chOff x="2501708" y="1110478"/>
              <a:chExt cx="2354315" cy="2043649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646457" y="1110478"/>
                <a:ext cx="2064816" cy="1982195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878482" y="1515185"/>
                <a:ext cx="1602895" cy="1386239"/>
              </a:xfrm>
              <a:prstGeom prst="ellipse">
                <a:avLst/>
              </a:prstGeom>
              <a:solidFill>
                <a:srgbClr val="6CAE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7" name="同心圆 23"/>
              <p:cNvSpPr/>
              <p:nvPr/>
            </p:nvSpPr>
            <p:spPr>
              <a:xfrm>
                <a:off x="2501708" y="1110478"/>
                <a:ext cx="2354315" cy="2043649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8" name="TextBox 9"/>
              <p:cNvSpPr txBox="1"/>
              <p:nvPr/>
            </p:nvSpPr>
            <p:spPr>
              <a:xfrm>
                <a:off x="3211822" y="1695831"/>
                <a:ext cx="1499453" cy="104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方正正中黑简体"/>
                    <a:cs typeface="+mn-ea"/>
                    <a:sym typeface="+mn-lt"/>
                  </a:rPr>
                  <a:t>06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628051" y="1325225"/>
            <a:ext cx="651248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【点睛】这篇告知信的关键在于</a:t>
            </a:r>
            <a:r>
              <a:rPr lang="zh-CN" altLang="zh-CN" sz="2600" b="1" u="wavyDbl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要点的拓展</a:t>
            </a:r>
            <a:r>
              <a:rPr lang="zh-CN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，同时注意</a:t>
            </a:r>
            <a:r>
              <a:rPr lang="zh-CN" altLang="zh-CN" sz="2600" b="1" u="wavyDbl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谋篇布局</a:t>
            </a:r>
            <a:r>
              <a:rPr lang="zh-CN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的顺序，运用</a:t>
            </a:r>
            <a:r>
              <a:rPr lang="zh-CN" altLang="zh-CN" sz="2600" b="1" u="wavyDbl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合适的连接词</a:t>
            </a:r>
            <a:r>
              <a:rPr lang="zh-CN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连接全文，选择</a:t>
            </a:r>
            <a:r>
              <a:rPr lang="zh-CN" altLang="zh-CN" sz="2600" b="1" u="wavyDbl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高级的词汇</a:t>
            </a:r>
            <a:r>
              <a:rPr lang="zh-CN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和语法项目让文章更有文采。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have some good news to tell you that our city museum will hold a special exhibition to make the Chinese traditional folk cultures well known. </a:t>
            </a:r>
            <a:r>
              <a:rPr lang="zh-CN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这里用了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zh-CN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引导的</a:t>
            </a:r>
            <a:r>
              <a:rPr lang="zh-CN" altLang="zh-CN" sz="2600" b="1" u="wavyDbl" kern="100" dirty="0">
                <a:solidFill>
                  <a:srgbClr val="00B05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宾语从句</a:t>
            </a:r>
            <a:r>
              <a:rPr lang="zh-CN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2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fontAlgn="ctr"/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Let’s decide on the date if you’re free.</a:t>
            </a:r>
            <a:r>
              <a:rPr lang="zh-CN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用了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if</a:t>
            </a:r>
            <a:r>
              <a:rPr lang="zh-CN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引导的条件状语从句，这些都是高分亮点句子。</a:t>
            </a:r>
            <a:endParaRPr lang="zh-CN" altLang="zh-CN" sz="2600" kern="100" dirty="0">
              <a:effectLst/>
              <a:latin typeface="Time New Romans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1" name="图片 10" descr="一群人在餐厅吃饭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37" y="1105439"/>
            <a:ext cx="4261046" cy="457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28052" y="1099526"/>
            <a:ext cx="107514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 Version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】：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Peter,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I’m Li Hua. I have some good news to tell you that our city museum will 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hold a special exhibition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 make the Chinese traditional folk cultures 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well known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Now I will 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give you a detailed description of 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exhibition. It will start from April 6 and end on May 6. There will be 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total of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1,000 items to be showed at the exhibition and many of them are 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traditional Chinese festival decorations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such as 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Spring Festival couplets and lanterns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The exhibition will not only 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present us with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antique collections, but will also allow the audience to 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involve themselves in the cultural atmosphere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of ancient China. Let’s </a:t>
            </a:r>
            <a:r>
              <a:rPr lang="en-US" altLang="zh-CN" sz="2400" b="1" u="wavyHeavy" kern="100" dirty="0">
                <a:solidFill>
                  <a:srgbClr val="FF0000"/>
                </a:solidFill>
                <a:effectLst/>
                <a:uFill>
                  <a:solidFill>
                    <a:srgbClr val="00B05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decide on the date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if you’re free.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Looking forward to your reply.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 sincerely,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 Hu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99971" y="-40185"/>
            <a:ext cx="11083841" cy="1139711"/>
            <a:chOff x="512953" y="0"/>
            <a:chExt cx="11083841" cy="1139711"/>
          </a:xfrm>
        </p:grpSpPr>
        <p:grpSp>
          <p:nvGrpSpPr>
            <p:cNvPr id="4" name="组合 3"/>
            <p:cNvGrpSpPr/>
            <p:nvPr/>
          </p:nvGrpSpPr>
          <p:grpSpPr>
            <a:xfrm>
              <a:off x="512953" y="0"/>
              <a:ext cx="1872046" cy="1139711"/>
              <a:chOff x="2501707" y="1110478"/>
              <a:chExt cx="2354314" cy="2043649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646457" y="1110478"/>
                <a:ext cx="2064816" cy="1982195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878482" y="1515185"/>
                <a:ext cx="1602895" cy="1386239"/>
              </a:xfrm>
              <a:prstGeom prst="ellipse">
                <a:avLst/>
              </a:prstGeom>
              <a:solidFill>
                <a:srgbClr val="6CAE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7" name="同心圆 23"/>
              <p:cNvSpPr/>
              <p:nvPr/>
            </p:nvSpPr>
            <p:spPr>
              <a:xfrm>
                <a:off x="2501707" y="1110478"/>
                <a:ext cx="2354314" cy="2043649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8" name="TextBox 9"/>
              <p:cNvSpPr txBox="1"/>
              <p:nvPr/>
            </p:nvSpPr>
            <p:spPr>
              <a:xfrm>
                <a:off x="3211822" y="1695831"/>
                <a:ext cx="1499453" cy="104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方正正中黑简体"/>
                    <a:cs typeface="+mn-ea"/>
                    <a:sym typeface="+mn-lt"/>
                  </a:rPr>
                  <a:t>06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2269901" y="337875"/>
              <a:ext cx="9326893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zh-CN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※</a:t>
              </a:r>
              <a:r>
                <a:rPr lang="zh-CN" altLang="zh-CN" sz="24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告知信</a:t>
              </a:r>
              <a:r>
                <a:rPr lang="en-US" altLang="zh-CN" sz="2400" b="1" kern="1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zh-CN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【</a:t>
              </a:r>
              <a:r>
                <a:rPr lang="zh-CN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</a:t>
              </a:r>
              <a:r>
                <a:rPr lang="en-US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Peter</a:t>
              </a:r>
              <a:r>
                <a:rPr lang="zh-CN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博物院举行中国传统民俗文化展</a:t>
              </a:r>
              <a:r>
                <a:rPr lang="zh-CN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】</a:t>
              </a:r>
              <a:endPara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OI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808412" y="838377"/>
            <a:ext cx="1383587" cy="116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组合 9"/>
          <p:cNvGrpSpPr/>
          <p:nvPr/>
        </p:nvGrpSpPr>
        <p:grpSpPr>
          <a:xfrm>
            <a:off x="643847" y="-92468"/>
            <a:ext cx="11116689" cy="1139736"/>
            <a:chOff x="715767" y="-84034"/>
            <a:chExt cx="11116689" cy="1139736"/>
          </a:xfrm>
        </p:grpSpPr>
        <p:sp>
          <p:nvSpPr>
            <p:cNvPr id="8" name="文本框 7"/>
            <p:cNvSpPr txBox="1"/>
            <p:nvPr/>
          </p:nvSpPr>
          <p:spPr>
            <a:xfrm>
              <a:off x="2505563" y="266622"/>
              <a:ext cx="9326893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zh-CN" altLang="zh-CN" sz="28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※告知信题型训练</a:t>
              </a:r>
              <a:r>
                <a:rPr lang="en-US" altLang="zh-CN" sz="28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【</a:t>
              </a:r>
              <a:r>
                <a:rPr lang="zh-CN" altLang="en-US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告知英国朋友</a:t>
              </a:r>
              <a:r>
                <a:rPr lang="en-US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Jack</a:t>
              </a:r>
              <a:r>
                <a:rPr lang="zh-CN" altLang="en-US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汉语夏令营相关信息</a:t>
              </a:r>
              <a:r>
                <a:rPr lang="en-US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】</a:t>
              </a:r>
              <a:endPara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715767" y="-84034"/>
              <a:ext cx="1904893" cy="1139736"/>
              <a:chOff x="2460398" y="1110433"/>
              <a:chExt cx="2395623" cy="2043694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2646457" y="1110478"/>
                <a:ext cx="2064816" cy="1982195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2878482" y="1515185"/>
                <a:ext cx="1602895" cy="1386239"/>
              </a:xfrm>
              <a:prstGeom prst="ellipse">
                <a:avLst/>
              </a:prstGeom>
              <a:solidFill>
                <a:srgbClr val="6CAE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5" name="同心圆 23"/>
              <p:cNvSpPr/>
              <p:nvPr/>
            </p:nvSpPr>
            <p:spPr>
              <a:xfrm>
                <a:off x="2501707" y="1110478"/>
                <a:ext cx="2354314" cy="2043649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6" name="TextBox 9"/>
              <p:cNvSpPr txBox="1"/>
              <p:nvPr/>
            </p:nvSpPr>
            <p:spPr>
              <a:xfrm>
                <a:off x="3211822" y="1695831"/>
                <a:ext cx="1499453" cy="104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方正正中黑简体"/>
                    <a:cs typeface="+mn-ea"/>
                    <a:sym typeface="+mn-lt"/>
                  </a:rPr>
                  <a:t>06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7" name="同心圆 23"/>
              <p:cNvSpPr/>
              <p:nvPr/>
            </p:nvSpPr>
            <p:spPr>
              <a:xfrm>
                <a:off x="2460398" y="1110433"/>
                <a:ext cx="2354314" cy="2043649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976289" y="1232782"/>
            <a:ext cx="605798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第一节：应用文写作（满分</a:t>
            </a:r>
            <a:r>
              <a:rPr lang="en-US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zh-CN" altLang="zh-CN" sz="2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分）</a:t>
            </a:r>
            <a:endParaRPr lang="zh-CN" altLang="zh-CN" sz="26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l">
              <a:tabLst>
                <a:tab pos="3581400" algn="l"/>
              </a:tabLst>
            </a:pPr>
            <a:r>
              <a:rPr lang="zh-CN" altLang="zh-CN" sz="2600" b="1" kern="1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假定你是李华，你的</a:t>
            </a:r>
            <a:r>
              <a:rPr lang="zh-CN" altLang="zh-CN" sz="2600" b="1" u="wavyHeavy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英国朋友</a:t>
            </a:r>
            <a:r>
              <a:rPr lang="en-US" altLang="zh-CN" sz="2600" b="1" u="wavyHeavy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Jack</a:t>
            </a:r>
            <a:r>
              <a:rPr lang="zh-CN" altLang="zh-CN" sz="2600" b="1" kern="1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即将来你校参加国际中学生</a:t>
            </a:r>
            <a:r>
              <a:rPr lang="zh-CN" altLang="zh-CN" sz="2600" b="1" u="wavyHeavy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汉语夏令营</a:t>
            </a:r>
            <a:r>
              <a:rPr lang="zh-CN" altLang="zh-CN" sz="2600" b="1" kern="1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，请写一封电子邮件</a:t>
            </a:r>
            <a:r>
              <a:rPr lang="zh-CN" altLang="zh-CN" sz="2600" b="1" u="wavyHeavy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告知</a:t>
            </a:r>
            <a:r>
              <a:rPr lang="zh-CN" altLang="zh-CN" sz="2600" b="1" kern="1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其</a:t>
            </a:r>
            <a:r>
              <a:rPr lang="zh-CN" altLang="zh-CN" sz="2600" b="1" u="wavyHeavy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相关信息</a:t>
            </a:r>
            <a:r>
              <a:rPr lang="zh-CN" altLang="zh-CN" sz="2600" b="1" kern="1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，内容包括：</a:t>
            </a:r>
            <a:endParaRPr lang="zh-CN" altLang="zh-CN" sz="26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tabLst>
                <a:tab pos="3581400" algn="l"/>
              </a:tabLst>
            </a:pPr>
            <a:r>
              <a:rPr lang="en-US" altLang="zh-CN" sz="2600" b="1" kern="1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sz="2600" b="1" kern="1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</a:t>
            </a:r>
            <a:r>
              <a:rPr lang="zh-CN" altLang="zh-CN" sz="2600" b="1" u="wavyHeavy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欢迎</a:t>
            </a:r>
            <a:r>
              <a:rPr lang="zh-CN" altLang="zh-CN" sz="2600" b="1" kern="1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26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tabLst>
                <a:tab pos="3581400" algn="l"/>
              </a:tabLst>
            </a:pPr>
            <a:r>
              <a:rPr lang="en-US" altLang="zh-CN" sz="2600" b="1" kern="1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zh-CN" sz="2600" b="1" kern="1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介绍</a:t>
            </a:r>
            <a:r>
              <a:rPr lang="zh-CN" altLang="zh-CN" sz="2600" b="1" u="wavyHeavy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活动内容</a:t>
            </a:r>
            <a:r>
              <a:rPr lang="zh-CN" altLang="zh-CN" sz="2600" b="1" kern="1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26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tabLst>
                <a:tab pos="3581400" algn="l"/>
              </a:tabLst>
            </a:pPr>
            <a:r>
              <a:rPr lang="en-US" altLang="zh-CN" sz="2600" b="1" kern="1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zh-CN" sz="2600" b="1" kern="1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你的</a:t>
            </a:r>
            <a:r>
              <a:rPr lang="zh-CN" altLang="zh-CN" sz="2600" b="1" u="wavyHeavy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期待</a:t>
            </a:r>
            <a:r>
              <a:rPr lang="zh-CN" altLang="zh-CN" sz="2600" b="1" kern="1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6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tabLst>
                <a:tab pos="3581400" algn="l"/>
              </a:tabLst>
            </a:pPr>
            <a:r>
              <a:rPr lang="zh-CN" altLang="zh-CN" sz="2600" b="1" kern="1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注意：</a:t>
            </a:r>
            <a:r>
              <a:rPr lang="en-US" altLang="zh-CN" sz="2600" b="1" kern="1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sz="2600" b="1" kern="1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词数</a:t>
            </a:r>
            <a:r>
              <a:rPr lang="en-US" altLang="zh-CN" sz="2600" b="1" kern="1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80</a:t>
            </a:r>
            <a:r>
              <a:rPr lang="zh-CN" altLang="zh-CN" sz="2600" b="1" kern="1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左右；</a:t>
            </a:r>
            <a:endParaRPr lang="zh-CN" altLang="zh-CN" sz="26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tabLst>
                <a:tab pos="3581400" algn="l"/>
              </a:tabLst>
            </a:pPr>
            <a:r>
              <a:rPr lang="en-US" altLang="zh-CN" sz="2600" b="1" kern="1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2. </a:t>
            </a:r>
            <a:r>
              <a:rPr lang="zh-CN" altLang="zh-CN" sz="2600" b="1" kern="1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可适当增加细节，以使行文连贯。</a:t>
            </a:r>
            <a:endParaRPr lang="zh-CN" altLang="zh-CN" sz="26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 descr="图示&#10;&#10;低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91" y="2251845"/>
            <a:ext cx="4214758" cy="3574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600590" y="-16074"/>
            <a:ext cx="1153894" cy="1268413"/>
            <a:chOff x="1" y="0"/>
            <a:chExt cx="958066" cy="1053150"/>
          </a:xfrm>
        </p:grpSpPr>
        <p:sp>
          <p:nvSpPr>
            <p:cNvPr id="5" name="任意多边形: 形状 4"/>
            <p:cNvSpPr/>
            <p:nvPr/>
          </p:nvSpPr>
          <p:spPr>
            <a:xfrm rot="5400000">
              <a:off x="-12207" y="12208"/>
              <a:ext cx="982481" cy="958066"/>
            </a:xfrm>
            <a:custGeom>
              <a:avLst/>
              <a:gdLst>
                <a:gd name="connsiteX0" fmla="*/ 0 w 982481"/>
                <a:gd name="connsiteY0" fmla="*/ 958066 h 958066"/>
                <a:gd name="connsiteX1" fmla="*/ 0 w 982481"/>
                <a:gd name="connsiteY1" fmla="*/ 735870 h 958066"/>
                <a:gd name="connsiteX2" fmla="*/ 426804 w 982481"/>
                <a:gd name="connsiteY2" fmla="*/ 0 h 958066"/>
                <a:gd name="connsiteX3" fmla="*/ 982481 w 982481"/>
                <a:gd name="connsiteY3" fmla="*/ 958066 h 95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2481" h="958066">
                  <a:moveTo>
                    <a:pt x="0" y="958066"/>
                  </a:moveTo>
                  <a:lnTo>
                    <a:pt x="0" y="735870"/>
                  </a:lnTo>
                  <a:lnTo>
                    <a:pt x="426804" y="0"/>
                  </a:lnTo>
                  <a:lnTo>
                    <a:pt x="982481" y="958066"/>
                  </a:lnTo>
                  <a:close/>
                </a:path>
              </a:pathLst>
            </a:custGeom>
            <a:solidFill>
              <a:srgbClr val="F89E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-47960" y="405667"/>
              <a:ext cx="695444" cy="599522"/>
            </a:xfrm>
            <a:prstGeom prst="triangle">
              <a:avLst/>
            </a:prstGeom>
            <a:solidFill>
              <a:srgbClr val="F89E1B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16200000" flipH="1">
              <a:off x="647213" y="472090"/>
              <a:ext cx="333880" cy="287829"/>
            </a:xfrm>
            <a:prstGeom prst="triangle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5400000">
              <a:off x="-31240" y="170353"/>
              <a:ext cx="453007" cy="390523"/>
            </a:xfrm>
            <a:prstGeom prst="triangl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517016" y="228200"/>
            <a:ext cx="894080" cy="521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zh-CN" alt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微软雅黑" panose="020B0503020204020204" charset="-122"/>
              </a:rPr>
              <a:t>审题</a:t>
            </a:r>
            <a:endParaRPr lang="zh-CN" altLang="en-US" sz="2800" b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4959" y="912602"/>
            <a:ext cx="5340985" cy="48926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  <a:tabLst>
                <a:tab pos="3581400" algn="l"/>
              </a:tabLst>
            </a:pP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微软雅黑" panose="020B0503020204020204" charset="-122"/>
              </a:rPr>
              <a:t>假定你是李华，你的英国朋友</a:t>
            </a: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微软雅黑" panose="020B0503020204020204" charset="-122"/>
              </a:rPr>
              <a:t>Jack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微软雅黑" panose="020B0503020204020204" charset="-122"/>
              </a:rPr>
              <a:t>即将来你校参加国际中学生汉语夏令营，请写一封电子邮件告知其相关信息，内容包括：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  <a:p>
            <a:pPr defTabSz="457200">
              <a:lnSpc>
                <a:spcPct val="150000"/>
              </a:lnSpc>
              <a:tabLst>
                <a:tab pos="3581400" algn="l"/>
              </a:tabLst>
            </a:pP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微软雅黑" panose="020B0503020204020204" charset="-122"/>
              </a:rPr>
              <a:t>1. 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微软雅黑" panose="020B0503020204020204" charset="-122"/>
              </a:rPr>
              <a:t>表示欢迎；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  <a:p>
            <a:pPr defTabSz="457200">
              <a:lnSpc>
                <a:spcPct val="150000"/>
              </a:lnSpc>
              <a:tabLst>
                <a:tab pos="3581400" algn="l"/>
              </a:tabLst>
            </a:pP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微软雅黑" panose="020B0503020204020204" charset="-122"/>
              </a:rPr>
              <a:t>2. 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微软雅黑" panose="020B0503020204020204" charset="-122"/>
              </a:rPr>
              <a:t>介绍活动内容；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  <a:p>
            <a:pPr defTabSz="457200">
              <a:lnSpc>
                <a:spcPct val="150000"/>
              </a:lnSpc>
              <a:tabLst>
                <a:tab pos="3581400" algn="l"/>
              </a:tabLst>
            </a:pP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微软雅黑" panose="020B0503020204020204" charset="-122"/>
              </a:rPr>
              <a:t>3. </a:t>
            </a:r>
            <a:r>
              <a:rPr lang="zh-CN" alt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微软雅黑" panose="020B0503020204020204" charset="-122"/>
              </a:rPr>
              <a:t>你的期待。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  <a:p>
            <a:pPr defTabSz="457200">
              <a:lnSpc>
                <a:spcPct val="150000"/>
              </a:lnSpc>
              <a:tabLst>
                <a:tab pos="3581400" algn="l"/>
              </a:tabLst>
            </a:pP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微软雅黑" panose="020B0503020204020204" charset="-122"/>
              </a:rPr>
              <a:t>注意：</a:t>
            </a: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微软雅黑" panose="020B0503020204020204" charset="-122"/>
              </a:rPr>
              <a:t>1. 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微软雅黑" panose="020B0503020204020204" charset="-122"/>
              </a:rPr>
              <a:t>词数</a:t>
            </a: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微软雅黑" panose="020B0503020204020204" charset="-122"/>
              </a:rPr>
              <a:t>80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微软雅黑" panose="020B0503020204020204" charset="-122"/>
              </a:rPr>
              <a:t>左右；</a:t>
            </a:r>
            <a:endParaRPr lang="zh-CN" altLang="en-US" sz="2000" b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  <a:p>
            <a:pPr defTabSz="457200">
              <a:lnSpc>
                <a:spcPct val="150000"/>
              </a:lnSpc>
              <a:tabLst>
                <a:tab pos="3581400" algn="l"/>
              </a:tabLst>
            </a:pP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微软雅黑" panose="020B0503020204020204" charset="-122"/>
              </a:rPr>
              <a:t>           2. 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微软雅黑" panose="020B0503020204020204" charset="-122"/>
              </a:rPr>
              <a:t>可适当增加细节，以使行文连贯。</a:t>
            </a:r>
            <a:endParaRPr lang="zh-CN" altLang="en-US" sz="2000" b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38454" y="-69572"/>
            <a:ext cx="4544695" cy="3784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altLang="zh-CN" sz="4000" b="1" dirty="0">
                <a:solidFill>
                  <a:srgbClr val="F89E1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What?</a:t>
            </a:r>
            <a:endParaRPr lang="en-US" altLang="zh-CN" sz="4000" b="1" dirty="0">
              <a:solidFill>
                <a:srgbClr val="F89E1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  <a:p>
            <a:pPr defTabSz="457200"/>
            <a:endParaRPr lang="en-US" altLang="zh-CN" sz="4000" b="1" dirty="0">
              <a:solidFill>
                <a:srgbClr val="F89E1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  <a:p>
            <a:pPr defTabSz="457200"/>
            <a:r>
              <a:rPr lang="en-US" altLang="zh-CN" sz="4000" b="1" dirty="0">
                <a:solidFill>
                  <a:srgbClr val="F89E1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Who?</a:t>
            </a:r>
            <a:endParaRPr lang="en-US" altLang="zh-CN" sz="4000" b="1" dirty="0">
              <a:solidFill>
                <a:srgbClr val="F89E1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  <a:p>
            <a:pPr defTabSz="457200"/>
            <a:r>
              <a:rPr lang="en-US" altLang="zh-CN" sz="4000" b="1" dirty="0">
                <a:solidFill>
                  <a:srgbClr val="F89E1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 </a:t>
            </a:r>
            <a:endParaRPr lang="en-US" altLang="zh-CN" sz="4000" b="1" dirty="0">
              <a:solidFill>
                <a:srgbClr val="F89E1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  <a:p>
            <a:pPr defTabSz="457200"/>
            <a:endParaRPr lang="en-US" altLang="zh-CN" sz="4000" b="1" dirty="0">
              <a:solidFill>
                <a:srgbClr val="F89E1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  <a:p>
            <a:pPr defTabSz="457200"/>
            <a:r>
              <a:rPr lang="en-US" altLang="zh-CN" sz="4000" b="1" dirty="0">
                <a:solidFill>
                  <a:srgbClr val="F89E1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</a:rPr>
              <a:t>How?</a:t>
            </a:r>
            <a:endParaRPr lang="en-US" altLang="zh-CN" sz="4000" b="1" dirty="0">
              <a:solidFill>
                <a:srgbClr val="F89E1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55729" y="1786093"/>
            <a:ext cx="1591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24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</a:rPr>
              <a:t>Li Hua</a:t>
            </a:r>
            <a:endParaRPr lang="en-US" altLang="zh-CN" sz="2400" b="1" dirty="0">
              <a:solidFill>
                <a:srgbClr val="0000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29604" y="1767678"/>
            <a:ext cx="34899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2400" b="1" dirty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rPr>
              <a:t>Who am I?    </a:t>
            </a:r>
            <a:endParaRPr lang="en-US" altLang="zh-CN" sz="2400" b="1" dirty="0">
              <a:solidFill>
                <a:prstClr val="black"/>
              </a:solidFill>
              <a:latin typeface="Arial" panose="020B0604020202020204"/>
              <a:ea typeface="微软雅黑" panose="020B0503020204020204" charset="-122"/>
            </a:endParaRPr>
          </a:p>
          <a:p>
            <a:pPr defTabSz="457200"/>
            <a:r>
              <a:rPr lang="en-US" altLang="zh-CN" sz="2400" b="1" dirty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rPr>
              <a:t>who is the reader?  </a:t>
            </a:r>
            <a:endParaRPr lang="en-US" altLang="zh-CN" sz="2400" b="1" dirty="0">
              <a:solidFill>
                <a:prstClr val="black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97109" y="2695853"/>
            <a:ext cx="5805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2000" b="1" dirty="0">
                <a:solidFill>
                  <a:srgbClr val="FF0000"/>
                </a:solidFill>
                <a:latin typeface="Arial" panose="020B0604020202020204"/>
                <a:ea typeface="微软雅黑" panose="020B0503020204020204" charset="-122"/>
              </a:rPr>
              <a:t>Tip1: No self-introduction! </a:t>
            </a:r>
            <a:endParaRPr lang="zh-CN" altLang="en-US" sz="2000" b="1" dirty="0">
              <a:solidFill>
                <a:srgbClr val="FF0000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20369" y="3661963"/>
            <a:ext cx="405130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2400" b="1" dirty="0">
                <a:solidFill>
                  <a:srgbClr val="FF0000"/>
                </a:solidFill>
                <a:latin typeface="Arial" panose="020B0604020202020204"/>
                <a:ea typeface="微软雅黑" panose="020B0503020204020204" charset="-122"/>
              </a:rPr>
              <a:t>Person:</a:t>
            </a:r>
            <a:endParaRPr lang="en-US" altLang="zh-CN" sz="2400" b="1" dirty="0">
              <a:solidFill>
                <a:srgbClr val="FF0000"/>
              </a:solidFill>
              <a:latin typeface="Arial" panose="020B0604020202020204"/>
              <a:ea typeface="微软雅黑" panose="020B0503020204020204" charset="-122"/>
            </a:endParaRPr>
          </a:p>
          <a:p>
            <a:pPr defTabSz="457200"/>
            <a:r>
              <a:rPr lang="en-US" altLang="zh-CN" sz="2400" b="1" dirty="0">
                <a:solidFill>
                  <a:srgbClr val="FF0000"/>
                </a:solidFill>
                <a:latin typeface="Arial" panose="020B0604020202020204"/>
                <a:ea typeface="微软雅黑" panose="020B0503020204020204" charset="-122"/>
              </a:rPr>
              <a:t>Tense:</a:t>
            </a:r>
            <a:endParaRPr lang="en-US" altLang="zh-CN" sz="2400" b="1" dirty="0">
              <a:solidFill>
                <a:srgbClr val="FF0000"/>
              </a:solidFill>
              <a:latin typeface="Arial" panose="020B0604020202020204"/>
              <a:ea typeface="微软雅黑" panose="020B0503020204020204" charset="-122"/>
            </a:endParaRPr>
          </a:p>
          <a:p>
            <a:pPr defTabSz="457200"/>
            <a:r>
              <a:rPr lang="en-US" altLang="zh-CN" sz="2400" b="1" dirty="0">
                <a:solidFill>
                  <a:srgbClr val="FF0000"/>
                </a:solidFill>
                <a:latin typeface="Arial" panose="020B0604020202020204"/>
                <a:ea typeface="微软雅黑" panose="020B0503020204020204" charset="-122"/>
              </a:rPr>
              <a:t>Points  </a:t>
            </a:r>
            <a:endParaRPr lang="en-US" altLang="zh-CN" sz="2400" b="1" dirty="0">
              <a:solidFill>
                <a:srgbClr val="FF0000"/>
              </a:solidFill>
              <a:latin typeface="Arial" panose="020B0604020202020204"/>
              <a:ea typeface="微软雅黑" panose="020B0503020204020204" charset="-122"/>
            </a:endParaRPr>
          </a:p>
          <a:p>
            <a:pPr defTabSz="457200"/>
            <a:r>
              <a:rPr lang="en-US" altLang="zh-CN" sz="24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</a:rPr>
              <a:t>         </a:t>
            </a:r>
            <a:r>
              <a:rPr lang="en-US" altLang="zh-CN" sz="20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</a:rPr>
              <a:t>Para.1</a:t>
            </a:r>
            <a:endParaRPr lang="en-US" altLang="zh-CN" sz="2000" b="1" dirty="0">
              <a:solidFill>
                <a:srgbClr val="0000FF"/>
              </a:solidFill>
              <a:latin typeface="Arial" panose="020B0604020202020204"/>
              <a:ea typeface="微软雅黑" panose="020B0503020204020204" charset="-122"/>
            </a:endParaRPr>
          </a:p>
          <a:p>
            <a:pPr defTabSz="457200"/>
            <a:r>
              <a:rPr lang="en-US" altLang="zh-CN" sz="20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</a:rPr>
              <a:t>               </a:t>
            </a:r>
            <a:endParaRPr lang="en-US" altLang="zh-CN" sz="2000" b="1" dirty="0">
              <a:solidFill>
                <a:srgbClr val="0000FF"/>
              </a:solidFill>
              <a:latin typeface="Arial" panose="020B0604020202020204"/>
              <a:ea typeface="微软雅黑" panose="020B0503020204020204" charset="-122"/>
            </a:endParaRPr>
          </a:p>
          <a:p>
            <a:pPr defTabSz="457200"/>
            <a:r>
              <a:rPr lang="en-US" altLang="zh-CN" sz="20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</a:rPr>
              <a:t>           </a:t>
            </a:r>
            <a:r>
              <a:rPr lang="en-US" altLang="zh-CN" sz="20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Para.2</a:t>
            </a:r>
            <a:endParaRPr lang="en-US" altLang="zh-CN" sz="2000" b="1" dirty="0">
              <a:solidFill>
                <a:srgbClr val="0000FF"/>
              </a:solidFill>
              <a:latin typeface="Arial" panose="020B0604020202020204"/>
              <a:ea typeface="微软雅黑" panose="020B0503020204020204" charset="-122"/>
            </a:endParaRPr>
          </a:p>
          <a:p>
            <a:pPr defTabSz="457200"/>
            <a:r>
              <a:rPr lang="en-US" altLang="zh-CN" sz="20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               </a:t>
            </a:r>
            <a:endParaRPr lang="en-US" altLang="zh-CN" sz="2000" b="1" dirty="0">
              <a:solidFill>
                <a:srgbClr val="0000FF"/>
              </a:solidFill>
              <a:latin typeface="Arial" panose="020B0604020202020204"/>
              <a:ea typeface="微软雅黑" panose="020B0503020204020204" charset="-122"/>
              <a:sym typeface="+mn-ea"/>
            </a:endParaRPr>
          </a:p>
          <a:p>
            <a:pPr defTabSz="457200"/>
            <a:r>
              <a:rPr lang="en-US" altLang="zh-CN" sz="20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           Para.3</a:t>
            </a:r>
            <a:endParaRPr lang="en-US" altLang="zh-CN" sz="2000" b="1" dirty="0">
              <a:solidFill>
                <a:srgbClr val="0000FF"/>
              </a:solidFill>
              <a:latin typeface="Arial" panose="020B0604020202020204"/>
              <a:ea typeface="微软雅黑" panose="020B0503020204020204" charset="-122"/>
            </a:endParaRPr>
          </a:p>
          <a:p>
            <a:pPr defTabSz="457200"/>
            <a:endParaRPr lang="en-US" altLang="zh-CN" sz="2000" b="1" dirty="0">
              <a:solidFill>
                <a:srgbClr val="00B050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29604" y="639771"/>
            <a:ext cx="4051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2400" b="1" dirty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rPr>
              <a:t>A letter of informing </a:t>
            </a:r>
            <a:endParaRPr lang="en-US" altLang="zh-CN" sz="2400" b="1" dirty="0">
              <a:solidFill>
                <a:prstClr val="black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86345" y="2168398"/>
            <a:ext cx="26606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24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</a:rPr>
              <a:t>Jack ( a friend)</a:t>
            </a:r>
            <a:endParaRPr lang="zh-CN" altLang="en-US" sz="2400" b="1" dirty="0">
              <a:solidFill>
                <a:srgbClr val="0000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536496" y="4015144"/>
            <a:ext cx="33661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24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</a:rPr>
              <a:t>simple future tense </a:t>
            </a:r>
            <a:endParaRPr lang="en-US" altLang="zh-CN" sz="2400" b="1" dirty="0">
              <a:solidFill>
                <a:srgbClr val="0000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474584" y="3689462"/>
            <a:ext cx="4528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</a:rPr>
              <a:t>the first + second person </a:t>
            </a:r>
            <a:endParaRPr lang="en-US" sz="2400" b="1">
              <a:solidFill>
                <a:srgbClr val="0000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010801" y="4736816"/>
            <a:ext cx="26606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rPr>
              <a:t>welcome</a:t>
            </a:r>
            <a:endParaRPr lang="en-US" sz="2400" b="1" dirty="0">
              <a:solidFill>
                <a:prstClr val="black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98037" y="5370450"/>
            <a:ext cx="3355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rPr>
              <a:t>activity-introduction</a:t>
            </a:r>
            <a:endParaRPr lang="en-US" sz="2400" b="1" dirty="0">
              <a:solidFill>
                <a:prstClr val="black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010801" y="5957429"/>
            <a:ext cx="26606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rPr>
              <a:t>expectation</a:t>
            </a:r>
            <a:endParaRPr lang="en-US" sz="2400" b="1" dirty="0">
              <a:solidFill>
                <a:prstClr val="black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 build="p"/>
      <p:bldP spid="11" grpId="0" animBg="1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153426" y="1856899"/>
            <a:ext cx="3247794" cy="1087918"/>
            <a:chOff x="944015" y="2054151"/>
            <a:chExt cx="3247794" cy="1087918"/>
          </a:xfrm>
        </p:grpSpPr>
        <p:grpSp>
          <p:nvGrpSpPr>
            <p:cNvPr id="65" name="组合 64"/>
            <p:cNvGrpSpPr/>
            <p:nvPr/>
          </p:nvGrpSpPr>
          <p:grpSpPr>
            <a:xfrm>
              <a:off x="944015" y="2054151"/>
              <a:ext cx="2671945" cy="937513"/>
              <a:chOff x="944015" y="2054151"/>
              <a:chExt cx="2671945" cy="937513"/>
            </a:xfrm>
          </p:grpSpPr>
          <p:sp>
            <p:nvSpPr>
              <p:cNvPr id="6" name="圆角矩形 15"/>
              <p:cNvSpPr/>
              <p:nvPr>
                <p:custDataLst>
                  <p:tags r:id="rId1"/>
                </p:custDataLst>
              </p:nvPr>
            </p:nvSpPr>
            <p:spPr>
              <a:xfrm>
                <a:off x="944015" y="2054151"/>
                <a:ext cx="2671945" cy="937513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srgbClr val="4D576B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endParaRPr lang="zh-CN" altLang="en-US" sz="1895"/>
              </a:p>
            </p:txBody>
          </p:sp>
          <p:sp>
            <p:nvSpPr>
              <p:cNvPr id="7" name="圆角矩形 16"/>
              <p:cNvSpPr/>
              <p:nvPr>
                <p:custDataLst>
                  <p:tags r:id="rId2"/>
                </p:custDataLst>
              </p:nvPr>
            </p:nvSpPr>
            <p:spPr>
              <a:xfrm>
                <a:off x="1057107" y="2143007"/>
                <a:ext cx="2486558" cy="76071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zh-CN" altLang="en-US" sz="1895" dirty="0">
                  <a:solidFill>
                    <a:sysClr val="window" lastClr="FFFFFF"/>
                  </a:solidFill>
                  <a:sym typeface="+mn-ea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1399831" y="2085192"/>
              <a:ext cx="2791978" cy="1056877"/>
              <a:chOff x="1339424" y="2086556"/>
              <a:chExt cx="2791978" cy="1056877"/>
            </a:xfrm>
          </p:grpSpPr>
          <p:sp>
            <p:nvSpPr>
              <p:cNvPr id="5" name="左中括号 4"/>
              <p:cNvSpPr/>
              <p:nvPr>
                <p:custDataLst>
                  <p:tags r:id="rId3"/>
                </p:custDataLst>
              </p:nvPr>
            </p:nvSpPr>
            <p:spPr>
              <a:xfrm>
                <a:off x="3734467" y="2086556"/>
                <a:ext cx="396935" cy="1056877"/>
              </a:xfrm>
              <a:prstGeom prst="leftBracket">
                <a:avLst/>
              </a:prstGeom>
              <a:noFill/>
              <a:ln w="47625" cap="flat" cmpd="sng" algn="ctr">
                <a:solidFill>
                  <a:srgbClr val="FF0000"/>
                </a:solidFill>
                <a:prstDash val="sysDash"/>
                <a:miter lim="800000"/>
                <a:headEnd type="triangle"/>
                <a:tailEnd type="triangle"/>
              </a:ln>
              <a:effectLst/>
            </p:spPr>
            <p:txBody>
              <a:bodyPr rtlCol="0" anchor="ctr"/>
              <a:lstStyle/>
              <a:p>
                <a:endParaRPr lang="zh-CN" altLang="en-US" sz="1895" dirty="0"/>
              </a:p>
            </p:txBody>
          </p:sp>
          <p:sp>
            <p:nvSpPr>
              <p:cNvPr id="8" name="矩形 7"/>
              <p:cNvSpPr/>
              <p:nvPr>
                <p:custDataLst>
                  <p:tags r:id="rId4"/>
                </p:custDataLst>
              </p:nvPr>
            </p:nvSpPr>
            <p:spPr>
              <a:xfrm>
                <a:off x="1339424" y="2219503"/>
                <a:ext cx="1598985" cy="660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zh-CN" altLang="en-US" sz="2845" b="1" dirty="0"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审题</a:t>
                </a:r>
                <a:endParaRPr lang="zh-CN" altLang="en-US" sz="2845" b="1" dirty="0"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53106" y="2727734"/>
            <a:ext cx="11213815" cy="3267011"/>
            <a:chOff x="678886" y="2939824"/>
            <a:chExt cx="11213815" cy="3267011"/>
          </a:xfrm>
        </p:grpSpPr>
        <p:grpSp>
          <p:nvGrpSpPr>
            <p:cNvPr id="13" name="组合 12"/>
            <p:cNvGrpSpPr/>
            <p:nvPr/>
          </p:nvGrpSpPr>
          <p:grpSpPr>
            <a:xfrm>
              <a:off x="3634572" y="2939824"/>
              <a:ext cx="8258129" cy="3267011"/>
              <a:chOff x="3519737" y="2943464"/>
              <a:chExt cx="8258129" cy="3267011"/>
            </a:xfrm>
          </p:grpSpPr>
          <p:sp>
            <p:nvSpPr>
              <p:cNvPr id="10" name="左中括号 9"/>
              <p:cNvSpPr/>
              <p:nvPr>
                <p:custDataLst>
                  <p:tags r:id="rId5"/>
                </p:custDataLst>
              </p:nvPr>
            </p:nvSpPr>
            <p:spPr>
              <a:xfrm>
                <a:off x="3519737" y="4114655"/>
                <a:ext cx="397369" cy="2095820"/>
              </a:xfrm>
              <a:prstGeom prst="leftBracket">
                <a:avLst/>
              </a:prstGeom>
              <a:noFill/>
              <a:ln w="47625" cap="flat" cmpd="sng" algn="ctr">
                <a:solidFill>
                  <a:srgbClr val="FF0000"/>
                </a:solidFill>
                <a:prstDash val="sysDash"/>
                <a:miter lim="800000"/>
                <a:headEnd type="triangle"/>
                <a:tailEnd type="triangle"/>
              </a:ln>
              <a:effectLst/>
            </p:spPr>
            <p:txBody>
              <a:bodyPr rtlCol="0" anchor="ctr"/>
              <a:lstStyle/>
              <a:p>
                <a:endParaRPr lang="zh-CN" altLang="en-US" sz="1895"/>
              </a:p>
            </p:txBody>
          </p:sp>
          <p:sp>
            <p:nvSpPr>
              <p:cNvPr id="15" name="文本框 1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9730814" y="2943464"/>
                <a:ext cx="2047052" cy="66107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zh-CN" altLang="en-US" sz="2600" b="1" dirty="0">
                  <a:solidFill>
                    <a:srgbClr val="0000F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678886" y="4504331"/>
              <a:ext cx="2671945" cy="937513"/>
              <a:chOff x="678886" y="4357451"/>
              <a:chExt cx="2671945" cy="937513"/>
            </a:xfrm>
          </p:grpSpPr>
          <p:sp>
            <p:nvSpPr>
              <p:cNvPr id="19" name="圆角矩形 15"/>
              <p:cNvSpPr/>
              <p:nvPr>
                <p:custDataLst>
                  <p:tags r:id="rId7"/>
                </p:custDataLst>
              </p:nvPr>
            </p:nvSpPr>
            <p:spPr>
              <a:xfrm>
                <a:off x="678886" y="4357451"/>
                <a:ext cx="2671945" cy="937513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srgbClr val="4D576B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endParaRPr lang="zh-CN" altLang="en-US" sz="1895"/>
              </a:p>
            </p:txBody>
          </p:sp>
          <p:sp>
            <p:nvSpPr>
              <p:cNvPr id="20" name="圆角矩形 16"/>
              <p:cNvSpPr/>
              <p:nvPr>
                <p:custDataLst>
                  <p:tags r:id="rId8"/>
                </p:custDataLst>
              </p:nvPr>
            </p:nvSpPr>
            <p:spPr>
              <a:xfrm>
                <a:off x="791978" y="4446307"/>
                <a:ext cx="2486558" cy="76071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zh-CN" altLang="en-US" sz="1895" dirty="0">
                  <a:solidFill>
                    <a:sysClr val="window" lastClr="FFFFFF"/>
                  </a:solidFill>
                  <a:sym typeface="+mn-ea"/>
                </a:endParaRPr>
              </a:p>
            </p:txBody>
          </p:sp>
          <p:sp>
            <p:nvSpPr>
              <p:cNvPr id="21" name="矩形 20"/>
              <p:cNvSpPr/>
              <p:nvPr>
                <p:custDataLst>
                  <p:tags r:id="rId9"/>
                </p:custDataLst>
              </p:nvPr>
            </p:nvSpPr>
            <p:spPr>
              <a:xfrm>
                <a:off x="1157706" y="4544891"/>
                <a:ext cx="1681945" cy="660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zh-CN" altLang="en-US" sz="2845" b="1" dirty="0"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构思</a:t>
                </a:r>
                <a:endParaRPr lang="zh-CN" altLang="en-US" sz="2845" b="1" dirty="0"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3567985" y="5579905"/>
            <a:ext cx="7899400" cy="937260"/>
            <a:chOff x="4089652" y="5834006"/>
            <a:chExt cx="7899400" cy="937260"/>
          </a:xfrm>
        </p:grpSpPr>
        <p:sp>
          <p:nvSpPr>
            <p:cNvPr id="33" name="圆角矩形 15"/>
            <p:cNvSpPr/>
            <p:nvPr>
              <p:custDataLst>
                <p:tags r:id="rId10"/>
              </p:custDataLst>
            </p:nvPr>
          </p:nvSpPr>
          <p:spPr>
            <a:xfrm>
              <a:off x="4089652" y="5834006"/>
              <a:ext cx="7899400" cy="937260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rgbClr val="4D576B">
                  <a:alpha val="40000"/>
                </a:srgbClr>
              </a:outerShdw>
            </a:effectLst>
          </p:spPr>
          <p:txBody>
            <a:bodyPr rtlCol="0" anchor="ctr"/>
            <a:lstStyle/>
            <a:p>
              <a:endParaRPr lang="zh-CN" altLang="en-US" sz="1895"/>
            </a:p>
          </p:txBody>
        </p:sp>
        <p:sp>
          <p:nvSpPr>
            <p:cNvPr id="34" name="圆角矩形 16"/>
            <p:cNvSpPr/>
            <p:nvPr>
              <p:custDataLst>
                <p:tags r:id="rId11"/>
              </p:custDataLst>
            </p:nvPr>
          </p:nvSpPr>
          <p:spPr>
            <a:xfrm>
              <a:off x="4329741" y="5922402"/>
              <a:ext cx="7495332" cy="76071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>
                <a:lnSpc>
                  <a:spcPct val="80000"/>
                </a:lnSpc>
              </a:pPr>
              <a:endParaRPr lang="zh-CN" altLang="en-US" sz="2800" dirty="0">
                <a:solidFill>
                  <a:sysClr val="window" lastClr="FFFFFF"/>
                </a:solidFill>
                <a:sym typeface="+mn-ea"/>
              </a:endParaRPr>
            </a:p>
          </p:txBody>
        </p:sp>
        <p:sp>
          <p:nvSpPr>
            <p:cNvPr id="35" name="矩形 34"/>
            <p:cNvSpPr/>
            <p:nvPr>
              <p:custDataLst>
                <p:tags r:id="rId12"/>
              </p:custDataLst>
            </p:nvPr>
          </p:nvSpPr>
          <p:spPr>
            <a:xfrm>
              <a:off x="4622618" y="5972364"/>
              <a:ext cx="6675905" cy="6608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marR="0" lvl="0" indent="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solidFill>
                    <a:srgbClr val="0000F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遣词造句</a:t>
              </a:r>
              <a:r>
                <a:rPr lang="en-US" altLang="zh-CN" sz="2400" b="1" dirty="0">
                  <a:solidFill>
                    <a:srgbClr val="0000F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(words and phrases)</a:t>
              </a:r>
              <a:endParaRPr lang="zh-CN" altLang="en-US" sz="2400" b="1" dirty="0"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503930" y="4536440"/>
            <a:ext cx="7963535" cy="937260"/>
            <a:chOff x="4417852" y="735895"/>
            <a:chExt cx="2671945" cy="937513"/>
          </a:xfrm>
        </p:grpSpPr>
        <p:sp>
          <p:nvSpPr>
            <p:cNvPr id="42" name="圆角矩形 15"/>
            <p:cNvSpPr/>
            <p:nvPr>
              <p:custDataLst>
                <p:tags r:id="rId13"/>
              </p:custDataLst>
            </p:nvPr>
          </p:nvSpPr>
          <p:spPr>
            <a:xfrm>
              <a:off x="4417852" y="735895"/>
              <a:ext cx="2671945" cy="937513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rgbClr val="4D576B">
                  <a:alpha val="40000"/>
                </a:srgbClr>
              </a:outerShdw>
            </a:effectLst>
          </p:spPr>
          <p:txBody>
            <a:bodyPr rtlCol="0" anchor="ctr"/>
            <a:lstStyle/>
            <a:p>
              <a:endParaRPr lang="zh-CN" altLang="en-US" sz="1895"/>
            </a:p>
          </p:txBody>
        </p:sp>
        <p:sp>
          <p:nvSpPr>
            <p:cNvPr id="43" name="圆角矩形 16"/>
            <p:cNvSpPr/>
            <p:nvPr>
              <p:custDataLst>
                <p:tags r:id="rId14"/>
              </p:custDataLst>
            </p:nvPr>
          </p:nvSpPr>
          <p:spPr>
            <a:xfrm>
              <a:off x="4482174" y="824291"/>
              <a:ext cx="2486558" cy="76071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>
                <a:lnSpc>
                  <a:spcPct val="80000"/>
                </a:lnSpc>
              </a:pPr>
              <a:endParaRPr lang="zh-CN" altLang="en-US" sz="2800" dirty="0">
                <a:solidFill>
                  <a:sysClr val="window" lastClr="FFFFFF"/>
                </a:solidFill>
                <a:sym typeface="+mn-ea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15"/>
              </p:custDataLst>
            </p:nvPr>
          </p:nvSpPr>
          <p:spPr>
            <a:xfrm>
              <a:off x="4606878" y="874250"/>
              <a:ext cx="2167847" cy="6608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内容及表述</a:t>
              </a:r>
              <a:r>
                <a:rPr kumimoji="0" lang="en-US" altLang="zh-CN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(content and expression)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32175" y="3490595"/>
            <a:ext cx="8035290" cy="937260"/>
            <a:chOff x="4034740" y="3735431"/>
            <a:chExt cx="8102348" cy="937513"/>
          </a:xfrm>
        </p:grpSpPr>
        <p:sp>
          <p:nvSpPr>
            <p:cNvPr id="46" name="圆角矩形 15"/>
            <p:cNvSpPr/>
            <p:nvPr>
              <p:custDataLst>
                <p:tags r:id="rId16"/>
              </p:custDataLst>
            </p:nvPr>
          </p:nvSpPr>
          <p:spPr>
            <a:xfrm>
              <a:off x="4034740" y="3735431"/>
              <a:ext cx="8102348" cy="937513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rgbClr val="4D576B">
                  <a:alpha val="40000"/>
                </a:srgbClr>
              </a:outerShdw>
            </a:effectLst>
          </p:spPr>
          <p:txBody>
            <a:bodyPr rtlCol="0" anchor="ctr"/>
            <a:lstStyle/>
            <a:p>
              <a:endParaRPr lang="zh-CN" altLang="en-US" sz="1895" dirty="0"/>
            </a:p>
          </p:txBody>
        </p:sp>
        <p:sp>
          <p:nvSpPr>
            <p:cNvPr id="47" name="圆角矩形 16"/>
            <p:cNvSpPr/>
            <p:nvPr>
              <p:custDataLst>
                <p:tags r:id="rId17"/>
              </p:custDataLst>
            </p:nvPr>
          </p:nvSpPr>
          <p:spPr>
            <a:xfrm>
              <a:off x="4229786" y="3823827"/>
              <a:ext cx="7540184" cy="76071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zh-CN" altLang="en-US" sz="2800" dirty="0">
                <a:solidFill>
                  <a:sysClr val="window" lastClr="FFFFFF"/>
                </a:solidFill>
                <a:sym typeface="+mn-ea"/>
              </a:endParaRPr>
            </a:p>
          </p:txBody>
        </p:sp>
        <p:sp>
          <p:nvSpPr>
            <p:cNvPr id="48" name="矩形 47"/>
            <p:cNvSpPr/>
            <p:nvPr>
              <p:custDataLst>
                <p:tags r:id="rId18"/>
              </p:custDataLst>
            </p:nvPr>
          </p:nvSpPr>
          <p:spPr>
            <a:xfrm>
              <a:off x="4567705" y="3873786"/>
              <a:ext cx="7182488" cy="6608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400" b="1" dirty="0">
                  <a:solidFill>
                    <a:srgbClr val="0000F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写作框架及图式</a:t>
              </a:r>
              <a:r>
                <a:rPr lang="en-US" altLang="zh-CN" sz="2400" b="1" dirty="0">
                  <a:solidFill>
                    <a:srgbClr val="0000F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(writing framework and structure)</a:t>
              </a:r>
              <a:endParaRPr lang="zh-CN" altLang="en-US" sz="2400" b="1" dirty="0"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7900239" y="2739054"/>
            <a:ext cx="3308039" cy="41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zh-CN" altLang="en-US" sz="2600" b="1" dirty="0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10513" y="2491640"/>
            <a:ext cx="8169296" cy="937513"/>
            <a:chOff x="4089652" y="2755487"/>
            <a:chExt cx="8169296" cy="937513"/>
          </a:xfrm>
        </p:grpSpPr>
        <p:grpSp>
          <p:nvGrpSpPr>
            <p:cNvPr id="3" name="组合 2"/>
            <p:cNvGrpSpPr/>
            <p:nvPr/>
          </p:nvGrpSpPr>
          <p:grpSpPr>
            <a:xfrm>
              <a:off x="4089652" y="2755487"/>
              <a:ext cx="7957456" cy="937513"/>
              <a:chOff x="4237069" y="2757889"/>
              <a:chExt cx="7957456" cy="937513"/>
            </a:xfrm>
          </p:grpSpPr>
          <p:sp>
            <p:nvSpPr>
              <p:cNvPr id="52" name="圆角矩形 15"/>
              <p:cNvSpPr/>
              <p:nvPr>
                <p:custDataLst>
                  <p:tags r:id="rId19"/>
                </p:custDataLst>
              </p:nvPr>
            </p:nvSpPr>
            <p:spPr>
              <a:xfrm>
                <a:off x="4237069" y="2757889"/>
                <a:ext cx="7957456" cy="937513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srgbClr val="4D576B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endParaRPr lang="zh-CN" altLang="en-US" sz="1895" dirty="0"/>
              </a:p>
            </p:txBody>
          </p:sp>
          <p:sp>
            <p:nvSpPr>
              <p:cNvPr id="53" name="圆角矩形 16"/>
              <p:cNvSpPr/>
              <p:nvPr>
                <p:custDataLst>
                  <p:tags r:id="rId20"/>
                </p:custDataLst>
              </p:nvPr>
            </p:nvSpPr>
            <p:spPr>
              <a:xfrm>
                <a:off x="4382787" y="2854794"/>
                <a:ext cx="7730444" cy="760719"/>
              </a:xfrm>
              <a:prstGeom prst="roundRect">
                <a:avLst>
                  <a:gd name="adj" fmla="val 50000"/>
                </a:avLst>
              </a:prstGeom>
              <a:solidFill>
                <a:srgbClr val="28F3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zh-CN" altLang="en-US" sz="1895" dirty="0">
                  <a:solidFill>
                    <a:sysClr val="window" lastClr="FFFFFF"/>
                  </a:solidFill>
                  <a:sym typeface="+mn-ea"/>
                </a:endParaRPr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4382786" y="3054037"/>
              <a:ext cx="7876162" cy="3631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人物、关键词、时态 </a:t>
              </a:r>
              <a:r>
                <a: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(</a:t>
              </a:r>
              <a:r>
                <a:rPr kumimoji="0" lang="en-US" altLang="zh-CN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characters,key</a:t>
              </a:r>
              <a:r>
                <a: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words and tense)</a:t>
              </a: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567985" y="1442998"/>
            <a:ext cx="7209549" cy="937513"/>
            <a:chOff x="4171870" y="1685568"/>
            <a:chExt cx="7209549" cy="937513"/>
          </a:xfrm>
        </p:grpSpPr>
        <p:sp>
          <p:nvSpPr>
            <p:cNvPr id="29" name="圆角矩形 15"/>
            <p:cNvSpPr/>
            <p:nvPr>
              <p:custDataLst>
                <p:tags r:id="rId21"/>
              </p:custDataLst>
            </p:nvPr>
          </p:nvSpPr>
          <p:spPr>
            <a:xfrm>
              <a:off x="4171870" y="1685568"/>
              <a:ext cx="6106758" cy="937513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rgbClr val="4D576B">
                  <a:alpha val="40000"/>
                </a:srgbClr>
              </a:outerShdw>
            </a:effectLst>
          </p:spPr>
          <p:txBody>
            <a:bodyPr rtlCol="0" anchor="ctr"/>
            <a:lstStyle/>
            <a:p>
              <a:endParaRPr lang="zh-CN" altLang="en-US" sz="1895"/>
            </a:p>
          </p:txBody>
        </p:sp>
        <p:sp>
          <p:nvSpPr>
            <p:cNvPr id="30" name="圆角矩形 16"/>
            <p:cNvSpPr/>
            <p:nvPr>
              <p:custDataLst>
                <p:tags r:id="rId22"/>
              </p:custDataLst>
            </p:nvPr>
          </p:nvSpPr>
          <p:spPr>
            <a:xfrm>
              <a:off x="4319878" y="1773964"/>
              <a:ext cx="5812950" cy="760719"/>
            </a:xfrm>
            <a:prstGeom prst="roundRect">
              <a:avLst>
                <a:gd name="adj" fmla="val 50000"/>
              </a:avLst>
            </a:prstGeom>
            <a:solidFill>
              <a:srgbClr val="28F3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zh-CN" altLang="en-US" sz="1895" dirty="0">
                <a:solidFill>
                  <a:sysClr val="window" lastClr="FFFFFF"/>
                </a:solidFill>
                <a:sym typeface="+mn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437544" y="1941032"/>
              <a:ext cx="6943875" cy="412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写作类型（</a:t>
              </a:r>
              <a:r>
                <a:rPr kumimoji="0" lang="en-US" altLang="zh-CN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type of writing</a:t>
              </a: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）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410157" y="-185605"/>
            <a:ext cx="8487819" cy="1506946"/>
            <a:chOff x="2247483" y="1070171"/>
            <a:chExt cx="8722064" cy="1982193"/>
          </a:xfrm>
        </p:grpSpPr>
        <p:grpSp>
          <p:nvGrpSpPr>
            <p:cNvPr id="45" name="组合 44"/>
            <p:cNvGrpSpPr/>
            <p:nvPr/>
          </p:nvGrpSpPr>
          <p:grpSpPr>
            <a:xfrm>
              <a:off x="2247483" y="1283387"/>
              <a:ext cx="8722064" cy="1683597"/>
              <a:chOff x="2011177" y="1234820"/>
              <a:chExt cx="8722064" cy="1683597"/>
            </a:xfrm>
          </p:grpSpPr>
          <p:sp>
            <p:nvSpPr>
              <p:cNvPr id="59" name="等腰三角形 58"/>
              <p:cNvSpPr/>
              <p:nvPr/>
            </p:nvSpPr>
            <p:spPr>
              <a:xfrm rot="5400000">
                <a:off x="9486551" y="1671727"/>
                <a:ext cx="1683597" cy="809783"/>
              </a:xfrm>
              <a:prstGeom prst="triangle">
                <a:avLst/>
              </a:prstGeom>
              <a:solidFill>
                <a:srgbClr val="0000FF"/>
              </a:solidFill>
              <a:ln w="25400" cap="flat" cmpd="sng" algn="ctr">
                <a:solidFill>
                  <a:srgbClr val="6CAE4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grpSp>
            <p:nvGrpSpPr>
              <p:cNvPr id="60" name="组合 59"/>
              <p:cNvGrpSpPr/>
              <p:nvPr/>
            </p:nvGrpSpPr>
            <p:grpSpPr>
              <a:xfrm>
                <a:off x="2011177" y="1265698"/>
                <a:ext cx="7912281" cy="1551055"/>
                <a:chOff x="2216658" y="1301090"/>
                <a:chExt cx="7912281" cy="1551055"/>
              </a:xfrm>
            </p:grpSpPr>
            <p:sp>
              <p:nvSpPr>
                <p:cNvPr id="61" name="矩形 60"/>
                <p:cNvSpPr/>
                <p:nvPr/>
              </p:nvSpPr>
              <p:spPr>
                <a:xfrm>
                  <a:off x="2216658" y="1301090"/>
                  <a:ext cx="7912281" cy="1551055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方正正中黑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TextBox 8"/>
                <p:cNvSpPr txBox="1"/>
                <p:nvPr/>
              </p:nvSpPr>
              <p:spPr>
                <a:xfrm>
                  <a:off x="4742515" y="1817259"/>
                  <a:ext cx="4824247" cy="635755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just">
                    <a:spcBef>
                      <a:spcPct val="0"/>
                    </a:spcBef>
                  </a:pPr>
                  <a:r>
                    <a:rPr lang="en-US" altLang="zh-CN" sz="3200" b="1" dirty="0">
                      <a:solidFill>
                        <a:srgbClr val="0000FF"/>
                      </a:solidFill>
                      <a:latin typeface="Forte" panose="03060902040502070203" pitchFamily="66" charset="0"/>
                    </a:rPr>
                    <a:t>Preparation for writing</a:t>
                  </a:r>
                  <a:r>
                    <a:rPr lang="zh-CN" altLang="en-US" sz="3200" b="1" dirty="0">
                      <a:solidFill>
                        <a:srgbClr val="0000FF"/>
                      </a:solidFill>
                      <a:latin typeface="Forte" panose="03060902040502070203" pitchFamily="66" charset="0"/>
                    </a:rPr>
                    <a:t>：</a:t>
                  </a:r>
                  <a:endParaRPr lang="en-US" altLang="zh-CN" sz="3200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  <a:sym typeface="+mn-lt"/>
                  </a:endParaRPr>
                </a:p>
              </p:txBody>
            </p:sp>
          </p:grpSp>
        </p:grpSp>
        <p:grpSp>
          <p:nvGrpSpPr>
            <p:cNvPr id="49" name="组合 48"/>
            <p:cNvGrpSpPr/>
            <p:nvPr/>
          </p:nvGrpSpPr>
          <p:grpSpPr>
            <a:xfrm>
              <a:off x="2607596" y="1070171"/>
              <a:ext cx="2021485" cy="1982193"/>
              <a:chOff x="2689789" y="1110478"/>
              <a:chExt cx="2021485" cy="1982193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2689789" y="1110478"/>
                <a:ext cx="2021485" cy="1982193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2890821" y="1323694"/>
                <a:ext cx="1564570" cy="1515678"/>
              </a:xfrm>
              <a:prstGeom prst="ellipse">
                <a:avLst/>
              </a:prstGeom>
              <a:solidFill>
                <a:srgbClr val="0000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56" name="同心圆 23"/>
              <p:cNvSpPr/>
              <p:nvPr/>
            </p:nvSpPr>
            <p:spPr>
              <a:xfrm>
                <a:off x="2712417" y="1110479"/>
                <a:ext cx="1976227" cy="1982192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58" name="TextBox 9"/>
              <p:cNvSpPr txBox="1"/>
              <p:nvPr/>
            </p:nvSpPr>
            <p:spPr>
              <a:xfrm>
                <a:off x="3332561" y="1658405"/>
                <a:ext cx="1356083" cy="707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方正正中黑简体"/>
                    <a:cs typeface="+mn-ea"/>
                    <a:sym typeface="+mn-lt"/>
                  </a:rPr>
                  <a:t>01</a:t>
                </a:r>
                <a:endParaRPr kumimoji="0" lang="zh-CN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827" y="2060205"/>
            <a:ext cx="1153894" cy="1268413"/>
            <a:chOff x="1" y="0"/>
            <a:chExt cx="958066" cy="1053150"/>
          </a:xfrm>
        </p:grpSpPr>
        <p:sp>
          <p:nvSpPr>
            <p:cNvPr id="5" name="任意多边形: 形状 4"/>
            <p:cNvSpPr/>
            <p:nvPr/>
          </p:nvSpPr>
          <p:spPr>
            <a:xfrm rot="5400000">
              <a:off x="-12207" y="12208"/>
              <a:ext cx="982481" cy="958066"/>
            </a:xfrm>
            <a:custGeom>
              <a:avLst/>
              <a:gdLst>
                <a:gd name="connsiteX0" fmla="*/ 0 w 982481"/>
                <a:gd name="connsiteY0" fmla="*/ 958066 h 958066"/>
                <a:gd name="connsiteX1" fmla="*/ 0 w 982481"/>
                <a:gd name="connsiteY1" fmla="*/ 735870 h 958066"/>
                <a:gd name="connsiteX2" fmla="*/ 426804 w 982481"/>
                <a:gd name="connsiteY2" fmla="*/ 0 h 958066"/>
                <a:gd name="connsiteX3" fmla="*/ 982481 w 982481"/>
                <a:gd name="connsiteY3" fmla="*/ 958066 h 95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2481" h="958066">
                  <a:moveTo>
                    <a:pt x="0" y="958066"/>
                  </a:moveTo>
                  <a:lnTo>
                    <a:pt x="0" y="735870"/>
                  </a:lnTo>
                  <a:lnTo>
                    <a:pt x="426804" y="0"/>
                  </a:lnTo>
                  <a:lnTo>
                    <a:pt x="982481" y="958066"/>
                  </a:lnTo>
                  <a:close/>
                </a:path>
              </a:pathLst>
            </a:custGeom>
            <a:solidFill>
              <a:srgbClr val="F89E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-47960" y="405667"/>
              <a:ext cx="695444" cy="599522"/>
            </a:xfrm>
            <a:prstGeom prst="triangle">
              <a:avLst/>
            </a:prstGeom>
            <a:solidFill>
              <a:srgbClr val="F89E1B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16200000" flipH="1">
              <a:off x="647213" y="472090"/>
              <a:ext cx="333880" cy="287829"/>
            </a:xfrm>
            <a:prstGeom prst="triangle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5400000">
              <a:off x="-31240" y="170353"/>
              <a:ext cx="453007" cy="390523"/>
            </a:xfrm>
            <a:prstGeom prst="triangl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727414" y="954512"/>
            <a:ext cx="344170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zh-CN" alt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微软雅黑" panose="020B0503020204020204" charset="-122"/>
              </a:rPr>
              <a:t>搭建框架      </a:t>
            </a:r>
            <a:r>
              <a:rPr lang="en-US" altLang="zh-CN" sz="3200" b="1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Points  </a:t>
            </a:r>
            <a:endParaRPr lang="en-US" altLang="zh-CN" sz="3200" b="1" dirty="0">
              <a:solidFill>
                <a:srgbClr val="0070C0"/>
              </a:solidFill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26073" y="1628507"/>
            <a:ext cx="4051300" cy="36009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altLang="zh-CN" sz="28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</a:rPr>
              <a:t>Para.1  </a:t>
            </a:r>
            <a:endParaRPr lang="en-US" altLang="zh-CN" sz="2800" b="1" dirty="0">
              <a:solidFill>
                <a:srgbClr val="0000FF"/>
              </a:solidFill>
              <a:latin typeface="Arial" panose="020B0604020202020204"/>
              <a:ea typeface="微软雅黑" panose="020B0503020204020204" charset="-122"/>
            </a:endParaRPr>
          </a:p>
          <a:p>
            <a:pPr defTabSz="457200"/>
            <a:r>
              <a:rPr lang="en-US" altLang="zh-CN" sz="36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</a:rPr>
              <a:t>        </a:t>
            </a:r>
            <a:endParaRPr lang="en-US" altLang="zh-CN" sz="3600" b="1" dirty="0">
              <a:solidFill>
                <a:srgbClr val="0000FF"/>
              </a:solidFill>
              <a:latin typeface="Arial" panose="020B0604020202020204"/>
              <a:ea typeface="微软雅黑" panose="020B0503020204020204" charset="-122"/>
            </a:endParaRPr>
          </a:p>
          <a:p>
            <a:pPr defTabSz="457200"/>
            <a:r>
              <a:rPr lang="en-US" altLang="zh-CN" sz="36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</a:rPr>
              <a:t>       </a:t>
            </a:r>
            <a:endParaRPr lang="en-US" altLang="zh-CN" sz="3600" b="1" dirty="0">
              <a:solidFill>
                <a:srgbClr val="0000FF"/>
              </a:solidFill>
              <a:latin typeface="Arial" panose="020B0604020202020204"/>
              <a:ea typeface="微软雅黑" panose="020B0503020204020204" charset="-122"/>
            </a:endParaRPr>
          </a:p>
          <a:p>
            <a:pPr defTabSz="457200"/>
            <a:r>
              <a:rPr lang="en-US" altLang="zh-CN" sz="28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Para.2</a:t>
            </a:r>
            <a:endParaRPr lang="en-US" altLang="zh-CN" sz="2800" b="1" dirty="0">
              <a:solidFill>
                <a:srgbClr val="0000FF"/>
              </a:solidFill>
              <a:latin typeface="Arial" panose="020B0604020202020204"/>
              <a:ea typeface="微软雅黑" panose="020B0503020204020204" charset="-122"/>
            </a:endParaRPr>
          </a:p>
          <a:p>
            <a:pPr defTabSz="457200"/>
            <a:r>
              <a:rPr lang="en-US" altLang="zh-CN" sz="36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               </a:t>
            </a:r>
            <a:endParaRPr lang="en-US" altLang="zh-CN" sz="3600" b="1" dirty="0">
              <a:solidFill>
                <a:srgbClr val="0000FF"/>
              </a:solidFill>
              <a:latin typeface="Arial" panose="020B0604020202020204"/>
              <a:ea typeface="微软雅黑" panose="020B0503020204020204" charset="-122"/>
              <a:sym typeface="+mn-ea"/>
            </a:endParaRPr>
          </a:p>
          <a:p>
            <a:pPr defTabSz="457200"/>
            <a:r>
              <a:rPr lang="en-US" altLang="zh-CN" sz="28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Para.3</a:t>
            </a:r>
            <a:endParaRPr lang="en-US" altLang="zh-CN" sz="3600" b="1" dirty="0">
              <a:solidFill>
                <a:srgbClr val="0000FF"/>
              </a:solidFill>
              <a:latin typeface="Arial" panose="020B0604020202020204"/>
              <a:ea typeface="微软雅黑" panose="020B0503020204020204" charset="-122"/>
            </a:endParaRPr>
          </a:p>
          <a:p>
            <a:pPr defTabSz="457200"/>
            <a:endParaRPr lang="en-US" altLang="zh-CN" sz="3600" b="1" dirty="0">
              <a:solidFill>
                <a:srgbClr val="0000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34549" y="2344601"/>
            <a:ext cx="2234565" cy="60515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Purpose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77373" y="1664828"/>
            <a:ext cx="5161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457200"/>
            <a:r>
              <a:rPr lang="zh-CN" altLang="en-US" sz="28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国际中学生汉语夏令营即将举办</a:t>
            </a:r>
            <a:endParaRPr lang="zh-CN" altLang="en-US" sz="2800" b="1" dirty="0">
              <a:solidFill>
                <a:srgbClr val="0000FF"/>
              </a:solidFill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34549" y="1649016"/>
            <a:ext cx="2234565" cy="60515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Background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10927" y="2378807"/>
            <a:ext cx="345047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57200"/>
            <a:r>
              <a:rPr lang="zh-CN" altLang="en-US" sz="28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表示欢迎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愿意告知</a:t>
            </a:r>
            <a:endParaRPr lang="zh-CN" altLang="en-US" sz="2800" b="1" dirty="0">
              <a:solidFill>
                <a:srgbClr val="0000FF"/>
              </a:solidFill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34549" y="3316362"/>
            <a:ext cx="2234565" cy="60515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Activities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77373" y="3357954"/>
            <a:ext cx="64262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457200"/>
            <a:r>
              <a:rPr lang="zh-CN" altLang="en-US" sz="28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学习汉字、书法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欣赏诗歌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介绍文化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……</a:t>
            </a:r>
            <a:endParaRPr lang="en-US" altLang="zh-CN" sz="2800" b="1" dirty="0">
              <a:solidFill>
                <a:srgbClr val="0000FF"/>
              </a:solidFill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34548" y="4260185"/>
            <a:ext cx="2234565" cy="60515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Expectation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77373" y="4343370"/>
            <a:ext cx="31267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457200"/>
            <a:r>
              <a:rPr lang="zh-CN" altLang="en-US" sz="28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愉快度过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学有所获</a:t>
            </a:r>
            <a:endParaRPr lang="zh-CN" altLang="en-US" sz="2800" b="1" dirty="0">
              <a:solidFill>
                <a:srgbClr val="0000FF"/>
              </a:solidFill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15767" y="-84034"/>
            <a:ext cx="11083842" cy="1139736"/>
            <a:chOff x="715767" y="-84034"/>
            <a:chExt cx="11083842" cy="1139736"/>
          </a:xfrm>
        </p:grpSpPr>
        <p:grpSp>
          <p:nvGrpSpPr>
            <p:cNvPr id="20" name="组合 19"/>
            <p:cNvGrpSpPr/>
            <p:nvPr/>
          </p:nvGrpSpPr>
          <p:grpSpPr>
            <a:xfrm>
              <a:off x="715767" y="-84034"/>
              <a:ext cx="1904893" cy="1139736"/>
              <a:chOff x="2460398" y="1110433"/>
              <a:chExt cx="2395623" cy="2043694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646457" y="1110478"/>
                <a:ext cx="2064816" cy="1982195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2878482" y="1515185"/>
                <a:ext cx="1602895" cy="1386239"/>
              </a:xfrm>
              <a:prstGeom prst="ellipse">
                <a:avLst/>
              </a:prstGeom>
              <a:solidFill>
                <a:srgbClr val="6CAE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24" name="同心圆 23"/>
              <p:cNvSpPr/>
              <p:nvPr/>
            </p:nvSpPr>
            <p:spPr>
              <a:xfrm>
                <a:off x="2501707" y="1110478"/>
                <a:ext cx="2354314" cy="2043649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25" name="TextBox 9"/>
              <p:cNvSpPr txBox="1"/>
              <p:nvPr/>
            </p:nvSpPr>
            <p:spPr>
              <a:xfrm>
                <a:off x="3211822" y="1695831"/>
                <a:ext cx="1499453" cy="104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方正正中黑简体"/>
                    <a:cs typeface="+mn-ea"/>
                    <a:sym typeface="+mn-lt"/>
                  </a:rPr>
                  <a:t>06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26" name="同心圆 23"/>
              <p:cNvSpPr/>
              <p:nvPr/>
            </p:nvSpPr>
            <p:spPr>
              <a:xfrm>
                <a:off x="2460398" y="1110433"/>
                <a:ext cx="2354314" cy="2043649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2472716" y="254988"/>
              <a:ext cx="9326893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zh-CN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※告知信题型训练</a:t>
              </a:r>
              <a:r>
                <a:rPr lang="en-US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【</a:t>
              </a:r>
              <a:r>
                <a:rPr lang="zh-CN" altLang="en-US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告知英国朋友</a:t>
              </a:r>
              <a:r>
                <a:rPr lang="en-US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Jack</a:t>
              </a:r>
              <a:r>
                <a:rPr lang="zh-CN" altLang="en-US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汉语夏令营相关信息</a:t>
              </a:r>
              <a:r>
                <a:rPr lang="en-US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】</a:t>
              </a:r>
              <a:endPara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 descr="图片包含 游戏机, 桌子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80" y="5229493"/>
            <a:ext cx="4328973" cy="155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16200000" flipH="1">
            <a:off x="10713085" y="580390"/>
            <a:ext cx="2059305" cy="898525"/>
            <a:chOff x="1290699" y="4006312"/>
            <a:chExt cx="3307958" cy="2851688"/>
          </a:xfrm>
        </p:grpSpPr>
        <p:sp>
          <p:nvSpPr>
            <p:cNvPr id="5" name="等腰三角形 4"/>
            <p:cNvSpPr/>
            <p:nvPr/>
          </p:nvSpPr>
          <p:spPr>
            <a:xfrm>
              <a:off x="1290699" y="4006312"/>
              <a:ext cx="3307958" cy="285168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2274997" y="4854844"/>
              <a:ext cx="2323660" cy="200315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2274997" y="5703376"/>
              <a:ext cx="1339363" cy="1154623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785338" y="167640"/>
            <a:ext cx="688211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Para.2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：</a:t>
            </a:r>
            <a:r>
              <a:rPr lang="en-US" altLang="zh-CN" sz="2800" b="1" dirty="0">
                <a:solidFill>
                  <a:srgbClr val="FF0000"/>
                </a:solidFill>
              </a:rPr>
              <a:t>Body –</a:t>
            </a:r>
            <a:r>
              <a:rPr lang="en-US" altLang="zh-CN" sz="2800" b="1" dirty="0">
                <a:solidFill>
                  <a:srgbClr val="0000FF"/>
                </a:solidFill>
              </a:rPr>
              <a:t>varieties of </a:t>
            </a:r>
            <a:r>
              <a:rPr lang="en-US" sz="2800" b="1" dirty="0">
                <a:solidFill>
                  <a:srgbClr val="0000FF"/>
                </a:solidFill>
                <a:sym typeface="+mn-ea"/>
              </a:rPr>
              <a:t>Activities</a:t>
            </a:r>
            <a:r>
              <a:rPr lang="en-US" altLang="zh-CN" sz="2800" b="1" dirty="0">
                <a:solidFill>
                  <a:srgbClr val="0000FF"/>
                </a:solidFill>
              </a:rPr>
              <a:t>  </a:t>
            </a:r>
            <a:endParaRPr lang="en-US" altLang="zh-CN" sz="2800" b="1" dirty="0">
              <a:solidFill>
                <a:srgbClr val="0000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8262" y="1030287"/>
            <a:ext cx="8218192" cy="20631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400" b="1" dirty="0">
                <a:solidFill>
                  <a:srgbClr val="0000FF"/>
                </a:solidFill>
              </a:rPr>
              <a:t>offering a platform to L</a:t>
            </a:r>
            <a:r>
              <a:rPr lang="zh-CN" altLang="en-US" sz="2400" b="1" dirty="0">
                <a:solidFill>
                  <a:srgbClr val="0000FF"/>
                </a:solidFill>
              </a:rPr>
              <a:t>earn basic Chinese characters </a:t>
            </a:r>
            <a:endParaRPr lang="zh-CN" altLang="en-US" sz="2400" b="1" dirty="0">
              <a:solidFill>
                <a:srgbClr val="0000FF"/>
              </a:solidFill>
            </a:endParaRPr>
          </a:p>
          <a:p>
            <a:pPr marL="457200" indent="-457200" fontAlgn="auto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b="1" dirty="0">
                <a:solidFill>
                  <a:srgbClr val="0000FF"/>
                </a:solidFill>
              </a:rPr>
              <a:t>Explore the art of Chinese calligraphy</a:t>
            </a:r>
            <a:endParaRPr lang="zh-CN" altLang="en-US" sz="2400" b="1" dirty="0">
              <a:solidFill>
                <a:srgbClr val="0000FF"/>
              </a:solidFill>
            </a:endParaRPr>
          </a:p>
          <a:p>
            <a:pPr marL="457200" indent="-457200" fontAlgn="auto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b="1" dirty="0">
                <a:solidFill>
                  <a:srgbClr val="0000FF"/>
                </a:solidFill>
              </a:rPr>
              <a:t>Appreciate classic Chinese movies and poems</a:t>
            </a:r>
            <a:endParaRPr lang="zh-CN" altLang="en-US" sz="2400" b="1" dirty="0">
              <a:solidFill>
                <a:srgbClr val="0000FF"/>
              </a:solidFill>
            </a:endParaRPr>
          </a:p>
          <a:p>
            <a:pPr marL="457200" indent="-457200" fontAlgn="auto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400" b="1" dirty="0"/>
              <a:t>…</a:t>
            </a:r>
            <a:endParaRPr lang="en-US" altLang="zh-CN" sz="2400" b="1" dirty="0"/>
          </a:p>
        </p:txBody>
      </p:sp>
      <p:sp>
        <p:nvSpPr>
          <p:cNvPr id="13" name="矩形 12"/>
          <p:cNvSpPr/>
          <p:nvPr/>
        </p:nvSpPr>
        <p:spPr>
          <a:xfrm>
            <a:off x="267970" y="3251835"/>
            <a:ext cx="11367135" cy="32105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l" fontAlgn="auto">
              <a:buFont typeface="Wingdings" panose="05000000000000000000" charset="0"/>
              <a:buChar char="p"/>
            </a:pPr>
            <a:r>
              <a:rPr lang="zh-CN" altLang="en-US" sz="2400" b="1" dirty="0">
                <a:solidFill>
                  <a:srgbClr val="FF0000"/>
                </a:solidFill>
              </a:rPr>
              <a:t>Aimed at</a:t>
            </a:r>
            <a:r>
              <a:rPr lang="zh-CN" altLang="en-US" sz="2400" b="1" dirty="0"/>
              <a:t> offering a platform for foreign students to develop an interest in Chinese, various activities will be arranged, ranging from</a:t>
            </a:r>
            <a:r>
              <a:rPr lang="en-US" altLang="zh-CN" sz="2400" b="1" dirty="0"/>
              <a:t>…</a:t>
            </a:r>
            <a:endParaRPr lang="en-US" altLang="zh-CN" sz="2400" b="1" dirty="0"/>
          </a:p>
          <a:p>
            <a:pPr marL="342900" indent="-342900" algn="l" fontAlgn="auto">
              <a:buFont typeface="Wingdings" panose="05000000000000000000" charset="0"/>
              <a:buChar char="p"/>
            </a:pPr>
            <a:endParaRPr lang="en-US" altLang="zh-CN" sz="2400" b="1" dirty="0"/>
          </a:p>
          <a:p>
            <a:pPr marL="342900" indent="-342900" algn="l" fontAlgn="auto">
              <a:buFont typeface="Wingdings" panose="05000000000000000000" charset="0"/>
              <a:buChar char="p"/>
            </a:pPr>
            <a:r>
              <a:rPr lang="en-US" altLang="zh-CN" sz="2400" b="1" dirty="0"/>
              <a:t>Various activities </a:t>
            </a:r>
            <a:r>
              <a:rPr lang="zh-CN" altLang="en-US" sz="2400" b="1" dirty="0">
                <a:solidFill>
                  <a:srgbClr val="FF0000"/>
                </a:solidFill>
              </a:rPr>
              <a:t>tailored to </a:t>
            </a:r>
            <a:r>
              <a:rPr lang="en-US" altLang="zh-CN" sz="2400" b="1" dirty="0"/>
              <a:t>Chinese enthusiasts like you are scheduled, ranging from…to…</a:t>
            </a:r>
            <a:endParaRPr lang="en-US" altLang="zh-CN" sz="2400" b="1" dirty="0"/>
          </a:p>
          <a:p>
            <a:pPr marL="342900" indent="-342900" algn="l" fontAlgn="auto">
              <a:buFont typeface="Wingdings" panose="05000000000000000000" charset="0"/>
              <a:buChar char="p"/>
            </a:pPr>
            <a:endParaRPr lang="en-US" altLang="zh-CN" sz="2400" b="1" dirty="0"/>
          </a:p>
          <a:p>
            <a:pPr marL="342900" indent="-342900" algn="l" fontAlgn="auto">
              <a:buFont typeface="Wingdings" panose="05000000000000000000" charset="0"/>
              <a:buChar char="p"/>
            </a:pPr>
            <a:r>
              <a:rPr lang="zh-CN" altLang="en-US" sz="2400" b="1" dirty="0">
                <a:solidFill>
                  <a:srgbClr val="FF0000"/>
                </a:solidFill>
              </a:rPr>
              <a:t>Themed on </a:t>
            </a:r>
            <a:r>
              <a:rPr lang="en-US" altLang="zh-CN" sz="2400" b="1" dirty="0"/>
              <a:t>traditional Chinese culture, the summer camp </a:t>
            </a:r>
            <a:r>
              <a:rPr lang="zh-CN" altLang="en-US" sz="2400" b="1" dirty="0">
                <a:solidFill>
                  <a:srgbClr val="FF0000"/>
                </a:solidFill>
              </a:rPr>
              <a:t>will be hosted </a:t>
            </a:r>
            <a:r>
              <a:rPr lang="en-US" altLang="zh-CN" sz="2400" b="1" dirty="0"/>
              <a:t>on July 6th and last for two weeks. A wide range of meaningful activities will be held, including…</a:t>
            </a:r>
            <a:endParaRPr lang="en-US" altLang="zh-CN" sz="2400" b="1" dirty="0"/>
          </a:p>
        </p:txBody>
      </p:sp>
      <p:sp>
        <p:nvSpPr>
          <p:cNvPr id="14" name="矩形 13"/>
          <p:cNvSpPr/>
          <p:nvPr/>
        </p:nvSpPr>
        <p:spPr>
          <a:xfrm>
            <a:off x="8667455" y="1029652"/>
            <a:ext cx="3256283" cy="20637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/>
              <a:t>Tip2: </a:t>
            </a:r>
            <a:r>
              <a:rPr lang="zh-CN" altLang="en-US" sz="2400" b="1" dirty="0"/>
              <a:t>介绍活动目的</a:t>
            </a:r>
            <a:endParaRPr lang="zh-CN" altLang="en-US" sz="2400" b="1" dirty="0"/>
          </a:p>
          <a:p>
            <a:r>
              <a:rPr lang="zh-CN" altLang="en-US" sz="2400" b="1" dirty="0"/>
              <a:t>（可适当增加活动时间、地点等细节）</a:t>
            </a:r>
            <a:endParaRPr lang="en-US" altLang="zh-C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bldLvl="0" animBg="1"/>
      <p:bldP spid="13" grpId="1" animBg="1"/>
      <p:bldP spid="14" grpId="0" bldLvl="0" animBg="1"/>
      <p:bldP spid="1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15767" y="-84034"/>
            <a:ext cx="11083842" cy="1139736"/>
            <a:chOff x="715767" y="-84034"/>
            <a:chExt cx="11083842" cy="1139736"/>
          </a:xfrm>
        </p:grpSpPr>
        <p:grpSp>
          <p:nvGrpSpPr>
            <p:cNvPr id="2" name="组合 1"/>
            <p:cNvGrpSpPr/>
            <p:nvPr/>
          </p:nvGrpSpPr>
          <p:grpSpPr>
            <a:xfrm>
              <a:off x="715767" y="-84034"/>
              <a:ext cx="1904893" cy="1139736"/>
              <a:chOff x="2460398" y="1110433"/>
              <a:chExt cx="2395623" cy="2043694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2646457" y="1110478"/>
                <a:ext cx="2064816" cy="1982195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2878482" y="1515185"/>
                <a:ext cx="1602895" cy="1386239"/>
              </a:xfrm>
              <a:prstGeom prst="ellipse">
                <a:avLst/>
              </a:prstGeom>
              <a:solidFill>
                <a:srgbClr val="6CAE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5" name="同心圆 23"/>
              <p:cNvSpPr/>
              <p:nvPr/>
            </p:nvSpPr>
            <p:spPr>
              <a:xfrm>
                <a:off x="2501707" y="1110478"/>
                <a:ext cx="2354314" cy="2043649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6" name="TextBox 9"/>
              <p:cNvSpPr txBox="1"/>
              <p:nvPr/>
            </p:nvSpPr>
            <p:spPr>
              <a:xfrm>
                <a:off x="3211822" y="1695831"/>
                <a:ext cx="1499453" cy="104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方正正中黑简体"/>
                    <a:cs typeface="+mn-ea"/>
                    <a:sym typeface="+mn-lt"/>
                  </a:rPr>
                  <a:t>06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7" name="同心圆 23"/>
              <p:cNvSpPr/>
              <p:nvPr/>
            </p:nvSpPr>
            <p:spPr>
              <a:xfrm>
                <a:off x="2460398" y="1110433"/>
                <a:ext cx="2354314" cy="2043649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2472716" y="254988"/>
              <a:ext cx="9326893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zh-CN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※告知信题型训练</a:t>
              </a:r>
              <a:r>
                <a:rPr lang="en-US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【</a:t>
              </a:r>
              <a:r>
                <a:rPr lang="zh-CN" altLang="en-US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告知英国朋友</a:t>
              </a:r>
              <a:r>
                <a:rPr lang="en-US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Jack</a:t>
              </a:r>
              <a:r>
                <a:rPr lang="zh-CN" altLang="en-US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汉语夏令营相关信息</a:t>
              </a:r>
              <a:r>
                <a:rPr lang="en-US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】</a:t>
              </a:r>
              <a:endPara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614" y="1246265"/>
            <a:ext cx="1077899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 Version 1</a:t>
            </a:r>
            <a:r>
              <a:rPr lang="zh-CN" altLang="zh-CN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】：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Dear Jack,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</a:t>
            </a:r>
            <a:r>
              <a:rPr lang="en-US" altLang="zh-CN" sz="2400" b="1" u="wavyHeavy" kern="12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Delighted to learn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you’ll participate in the Chinese summer camp, I’m writing to </a:t>
            </a:r>
            <a:r>
              <a:rPr lang="en-US" altLang="zh-CN" sz="2400" b="1" u="wavyHeavy" kern="12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extend my cordial welcome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and </a:t>
            </a:r>
            <a:r>
              <a:rPr lang="en-US" altLang="zh-CN" sz="2400" b="1" u="wavyHeavy" kern="12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inform you of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some </a:t>
            </a:r>
            <a:r>
              <a:rPr lang="en-US" altLang="zh-CN" sz="2400" b="1" u="wavyHeavy" kern="12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relevant information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</a:t>
            </a:r>
            <a:r>
              <a:rPr lang="en-US" altLang="zh-CN" sz="2400" b="1" u="wavyHeavy" kern="12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Aimed at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offering a platform for foreign students to </a:t>
            </a:r>
            <a:r>
              <a:rPr lang="en-US" altLang="zh-CN" sz="2400" b="1" u="wavyHeavy" kern="12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develop an interest in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Chinese, various activities will be arranged, </a:t>
            </a:r>
            <a:r>
              <a:rPr lang="en-US" altLang="zh-CN" sz="2400" b="1" u="wavyHeavy" kern="12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ranging from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learning basic Chinese characters </a:t>
            </a:r>
            <a:r>
              <a:rPr lang="en-US" altLang="zh-CN" sz="2400" b="1" u="wavyHeavy" kern="12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to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explore the art of Chinese calligraphy. </a:t>
            </a:r>
            <a:r>
              <a:rPr lang="en-US" altLang="zh-CN" sz="2400" b="1" u="wavyHeavy" kern="12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Appreciating classic Chinese movies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and poems will also </a:t>
            </a:r>
            <a:r>
              <a:rPr lang="en-US" altLang="zh-CN" sz="2400" b="1" u="wavyHeavy" kern="12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add fuel to your enthusiasm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I highly expect the experience to be </a:t>
            </a:r>
            <a:r>
              <a:rPr lang="en-US" altLang="zh-CN" sz="2400" b="1" u="wavyHeavy" kern="12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rewarding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 perfectly </a:t>
            </a:r>
            <a:r>
              <a:rPr lang="en-US" altLang="zh-CN" sz="2400" b="1" u="wavyHeavy" kern="12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mixing learning and fun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 sincerely,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 Hu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15767" y="-84034"/>
            <a:ext cx="11083842" cy="1139736"/>
            <a:chOff x="715767" y="-84034"/>
            <a:chExt cx="11083842" cy="1139736"/>
          </a:xfrm>
        </p:grpSpPr>
        <p:grpSp>
          <p:nvGrpSpPr>
            <p:cNvPr id="2" name="组合 1"/>
            <p:cNvGrpSpPr/>
            <p:nvPr/>
          </p:nvGrpSpPr>
          <p:grpSpPr>
            <a:xfrm>
              <a:off x="715767" y="-84034"/>
              <a:ext cx="1904893" cy="1139736"/>
              <a:chOff x="2460398" y="1110433"/>
              <a:chExt cx="2395623" cy="2043694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2646457" y="1110478"/>
                <a:ext cx="2064816" cy="1982195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2878482" y="1515185"/>
                <a:ext cx="1602895" cy="1386239"/>
              </a:xfrm>
              <a:prstGeom prst="ellipse">
                <a:avLst/>
              </a:prstGeom>
              <a:solidFill>
                <a:srgbClr val="6CAE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5" name="同心圆 23"/>
              <p:cNvSpPr/>
              <p:nvPr/>
            </p:nvSpPr>
            <p:spPr>
              <a:xfrm>
                <a:off x="2501707" y="1110478"/>
                <a:ext cx="2354314" cy="2043649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6" name="TextBox 9"/>
              <p:cNvSpPr txBox="1"/>
              <p:nvPr/>
            </p:nvSpPr>
            <p:spPr>
              <a:xfrm>
                <a:off x="3211822" y="1695831"/>
                <a:ext cx="1499453" cy="104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方正正中黑简体"/>
                    <a:cs typeface="+mn-ea"/>
                    <a:sym typeface="+mn-lt"/>
                  </a:rPr>
                  <a:t>06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7" name="同心圆 23"/>
              <p:cNvSpPr/>
              <p:nvPr/>
            </p:nvSpPr>
            <p:spPr>
              <a:xfrm>
                <a:off x="2460398" y="1110433"/>
                <a:ext cx="2354314" cy="2043649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2472716" y="254988"/>
              <a:ext cx="9326893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zh-CN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※告知信题型训练</a:t>
              </a:r>
              <a:r>
                <a:rPr lang="en-US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【</a:t>
              </a:r>
              <a:r>
                <a:rPr lang="zh-CN" altLang="en-US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告知英国朋友</a:t>
              </a:r>
              <a:r>
                <a:rPr lang="en-US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Jack</a:t>
              </a:r>
              <a:r>
                <a:rPr lang="zh-CN" altLang="en-US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汉语夏令营相关信息</a:t>
              </a:r>
              <a:r>
                <a:rPr lang="en-US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】</a:t>
              </a:r>
              <a:endPara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53780" y="1068232"/>
            <a:ext cx="106844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2400" b="1" u="wavyDbl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Possible Version</a:t>
            </a:r>
            <a:r>
              <a:rPr lang="en-US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2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】：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Dear Jack,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 fontAlgn="ctr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</a:rPr>
              <a:t>        </a:t>
            </a:r>
            <a:r>
              <a:rPr lang="en-US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Having known that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</a:rPr>
              <a:t> you are going to our school for </a:t>
            </a:r>
            <a:r>
              <a:rPr lang="en-US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summer camp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</a:rPr>
              <a:t>, I’m writing to </a:t>
            </a:r>
            <a:r>
              <a:rPr lang="en-US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convey my heartfelt welcome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</a:rPr>
              <a:t> and </a:t>
            </a:r>
            <a:r>
              <a:rPr lang="en-US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inform you of 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</a:rPr>
              <a:t>some relevant details.</a:t>
            </a:r>
            <a:endParaRPr lang="zh-CN" altLang="zh-CN" sz="2400" kern="100" dirty="0">
              <a:effectLst/>
              <a:latin typeface="Time New Romans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 fontAlgn="ctr"/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</a:rPr>
              <a:t>	</a:t>
            </a:r>
            <a:r>
              <a:rPr lang="en-US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With the aim of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</a:rPr>
              <a:t> building the bridge between English and Chinese culture, we’ll </a:t>
            </a:r>
            <a:r>
              <a:rPr lang="en-US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participate in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</a:rPr>
              <a:t> various activities, </a:t>
            </a:r>
            <a:r>
              <a:rPr lang="en-US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ranging from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</a:rPr>
              <a:t> learning Tang Poems together </a:t>
            </a:r>
            <a:r>
              <a:rPr lang="en-US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to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</a:rPr>
              <a:t> writing Chinese stories. </a:t>
            </a:r>
            <a:r>
              <a:rPr lang="en-US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Additionally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</a:rPr>
              <a:t>, a party will be held last night, </a:t>
            </a:r>
            <a:r>
              <a:rPr lang="en-US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where delicious food will be served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</a:rPr>
              <a:t>.</a:t>
            </a:r>
            <a:endParaRPr lang="zh-CN" altLang="zh-CN" sz="2400" kern="100" dirty="0">
              <a:effectLst/>
              <a:latin typeface="Time New Romans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 fontAlgn="ctr"/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</a:rPr>
              <a:t>	</a:t>
            </a:r>
            <a:r>
              <a:rPr lang="en-US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Looking forward to your arrival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</a:rPr>
              <a:t>. I hope that you could really learn something and </a:t>
            </a:r>
            <a:r>
              <a:rPr lang="en-US" altLang="zh-CN" sz="2400" b="1" u="wavyHeavy" kern="100" dirty="0">
                <a:solidFill>
                  <a:srgbClr val="00B05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enjoy yourself 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宋体" panose="02010600030101010101" pitchFamily="2" charset="-122"/>
              </a:rPr>
              <a:t>during the camp. </a:t>
            </a:r>
            <a:endParaRPr lang="zh-CN" altLang="zh-CN" sz="2400" kern="100" dirty="0">
              <a:effectLst/>
              <a:latin typeface="Time New Romans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 sincerely,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 Hu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15767" y="-84034"/>
            <a:ext cx="11083842" cy="1139736"/>
            <a:chOff x="715767" y="-84034"/>
            <a:chExt cx="11083842" cy="1139736"/>
          </a:xfrm>
        </p:grpSpPr>
        <p:grpSp>
          <p:nvGrpSpPr>
            <p:cNvPr id="2" name="组合 1"/>
            <p:cNvGrpSpPr/>
            <p:nvPr/>
          </p:nvGrpSpPr>
          <p:grpSpPr>
            <a:xfrm>
              <a:off x="715767" y="-84034"/>
              <a:ext cx="1904893" cy="1139736"/>
              <a:chOff x="2460398" y="1110433"/>
              <a:chExt cx="2395623" cy="2043694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2646457" y="1110478"/>
                <a:ext cx="2064816" cy="1982195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2878482" y="1515185"/>
                <a:ext cx="1602895" cy="1386239"/>
              </a:xfrm>
              <a:prstGeom prst="ellipse">
                <a:avLst/>
              </a:prstGeom>
              <a:solidFill>
                <a:srgbClr val="6CAE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5" name="同心圆 23"/>
              <p:cNvSpPr/>
              <p:nvPr/>
            </p:nvSpPr>
            <p:spPr>
              <a:xfrm>
                <a:off x="2501707" y="1110478"/>
                <a:ext cx="2354314" cy="2043649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6" name="TextBox 9"/>
              <p:cNvSpPr txBox="1"/>
              <p:nvPr/>
            </p:nvSpPr>
            <p:spPr>
              <a:xfrm>
                <a:off x="3211822" y="1695831"/>
                <a:ext cx="1499453" cy="104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方正正中黑简体"/>
                    <a:cs typeface="+mn-ea"/>
                    <a:sym typeface="+mn-lt"/>
                  </a:rPr>
                  <a:t>06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7" name="同心圆 23"/>
              <p:cNvSpPr/>
              <p:nvPr/>
            </p:nvSpPr>
            <p:spPr>
              <a:xfrm>
                <a:off x="2460398" y="1110433"/>
                <a:ext cx="2354314" cy="2043649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2472716" y="254988"/>
              <a:ext cx="9326893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zh-CN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※告知信题型训练</a:t>
              </a:r>
              <a:r>
                <a:rPr lang="en-US" altLang="zh-CN" sz="24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【</a:t>
              </a:r>
              <a:r>
                <a:rPr lang="zh-CN" altLang="en-US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告知英国朋友</a:t>
              </a:r>
              <a:r>
                <a:rPr lang="en-US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Jack</a:t>
              </a:r>
              <a:r>
                <a:rPr lang="zh-CN" altLang="en-US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汉语夏令营相关信息</a:t>
              </a:r>
              <a:r>
                <a:rPr lang="en-US" altLang="zh-CN" sz="2400" b="1" u="dotDotDash" kern="100" dirty="0">
                  <a:solidFill>
                    <a:srgbClr val="0000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】</a:t>
              </a:r>
              <a:endPara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62337" y="1107766"/>
            <a:ext cx="1109609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en-US" altLang="zh-CN" sz="2400" b="1" u="wavyHeavy" kern="1200" dirty="0">
                <a:solidFill>
                  <a:srgbClr val="FF000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Possible Version 3</a:t>
            </a:r>
            <a:r>
              <a:rPr lang="zh-CN" altLang="zh-CN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r>
              <a:rPr lang="zh-CN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Dear Jack,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	</a:t>
            </a:r>
            <a:r>
              <a:rPr lang="en-US" altLang="zh-CN" sz="2400" b="1" u="wavyDbl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Learning that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you are </a:t>
            </a:r>
            <a:r>
              <a:rPr lang="en-US" altLang="zh-CN" sz="2400" b="1" u="wavyDbl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to attend our school summer camp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 I’m writing to express my sincere welcome and tell you something </a:t>
            </a:r>
            <a:r>
              <a:rPr lang="en-US" altLang="zh-CN" sz="2400" b="1" u="wavyDbl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related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	</a:t>
            </a:r>
            <a:r>
              <a:rPr lang="en-US" altLang="zh-CN" sz="2400" b="1" u="wavyDbl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Abundant activities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have been arranged. On the first day, a welcome party with interesting games about Chinese culture will </a:t>
            </a:r>
            <a:r>
              <a:rPr lang="en-US" altLang="zh-CN" sz="2400" b="1" u="wavyDbl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witness a happy beginning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 Lectures will be given by famous Chinese writers next day, which will surely </a:t>
            </a:r>
            <a:r>
              <a:rPr lang="en-US" altLang="zh-CN" sz="2400" b="1" u="wavyDbl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sparkle your interest 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and </a:t>
            </a:r>
            <a:r>
              <a:rPr lang="en-US" altLang="zh-CN" sz="2400" b="1" u="wavyDbl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deepen your understanding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on learning Chinese. 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	Hoping you’ll </a:t>
            </a:r>
            <a:r>
              <a:rPr lang="en-US" altLang="zh-CN" sz="2400" b="1" u="wavyDbl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harvest a lot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and we’ll </a:t>
            </a:r>
            <a:r>
              <a:rPr lang="en-US" altLang="zh-CN" sz="2400" b="1" u="wavyDbl" kern="1200" dirty="0">
                <a:solidFill>
                  <a:srgbClr val="7030A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have rosy memories</a:t>
            </a:r>
            <a:r>
              <a:rPr lang="en-US" altLang="zh-CN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together. Looking forward to your arrival.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 sincerely,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 Hu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fontAlgn="ctr"/>
            <a:r>
              <a:rPr lang="en-US" altLang="zh-CN" sz="2400" b="1" u="none" strike="noStrike" kern="100" dirty="0">
                <a:solidFill>
                  <a:srgbClr val="00B050"/>
                </a:solidFill>
                <a:effectLst/>
                <a:uFill>
                  <a:solidFill>
                    <a:srgbClr val="7030A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endParaRPr lang="zh-CN" altLang="zh-CN" sz="2400" kern="100" dirty="0">
              <a:effectLst/>
              <a:latin typeface="Time New Romans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83451" y="3863084"/>
            <a:ext cx="5120810" cy="1171254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779796" y="2170709"/>
            <a:ext cx="8395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Thanks for your attention!</a:t>
            </a:r>
            <a:endParaRPr lang="en-US" altLang="zh-C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52090" y="205483"/>
            <a:ext cx="8487819" cy="1823245"/>
            <a:chOff x="2247483" y="1070171"/>
            <a:chExt cx="8722064" cy="1982193"/>
          </a:xfrm>
        </p:grpSpPr>
        <p:grpSp>
          <p:nvGrpSpPr>
            <p:cNvPr id="3" name="组合 2"/>
            <p:cNvGrpSpPr/>
            <p:nvPr/>
          </p:nvGrpSpPr>
          <p:grpSpPr>
            <a:xfrm>
              <a:off x="2247483" y="1283387"/>
              <a:ext cx="8722064" cy="1683597"/>
              <a:chOff x="2011177" y="1234820"/>
              <a:chExt cx="8722064" cy="1683597"/>
            </a:xfrm>
          </p:grpSpPr>
          <p:sp>
            <p:nvSpPr>
              <p:cNvPr id="9" name="等腰三角形 8"/>
              <p:cNvSpPr/>
              <p:nvPr/>
            </p:nvSpPr>
            <p:spPr>
              <a:xfrm rot="5400000">
                <a:off x="9486551" y="1671727"/>
                <a:ext cx="1683597" cy="809783"/>
              </a:xfrm>
              <a:prstGeom prst="triangle">
                <a:avLst/>
              </a:prstGeom>
              <a:solidFill>
                <a:srgbClr val="0000FF"/>
              </a:solidFill>
              <a:ln w="25400" cap="flat" cmpd="sng" algn="ctr">
                <a:solidFill>
                  <a:srgbClr val="6CAE4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2011177" y="1265698"/>
                <a:ext cx="7912281" cy="1551055"/>
                <a:chOff x="2216658" y="1301090"/>
                <a:chExt cx="7912281" cy="1551055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2216658" y="1301090"/>
                  <a:ext cx="7912281" cy="1551055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方正正中黑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TextBox 8"/>
                <p:cNvSpPr txBox="1"/>
                <p:nvPr/>
              </p:nvSpPr>
              <p:spPr>
                <a:xfrm>
                  <a:off x="4742515" y="1817259"/>
                  <a:ext cx="4824247" cy="635755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just">
                    <a:spcBef>
                      <a:spcPct val="0"/>
                    </a:spcBef>
                  </a:pPr>
                  <a:r>
                    <a:rPr lang="zh-CN" altLang="en-US" sz="3200" kern="0" spc="400" dirty="0">
                      <a:solidFill>
                        <a:srgbClr val="FF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lt"/>
                    </a:rPr>
                    <a:t>告知信文体概述</a:t>
                  </a:r>
                  <a:endParaRPr lang="en-US" altLang="zh-CN" sz="3200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  <a:sym typeface="+mn-lt"/>
                  </a:endParaRPr>
                </a:p>
              </p:txBody>
            </p:sp>
          </p:grpSp>
        </p:grpSp>
        <p:grpSp>
          <p:nvGrpSpPr>
            <p:cNvPr id="4" name="组合 3"/>
            <p:cNvGrpSpPr/>
            <p:nvPr/>
          </p:nvGrpSpPr>
          <p:grpSpPr>
            <a:xfrm>
              <a:off x="2607596" y="1070171"/>
              <a:ext cx="2021485" cy="1982193"/>
              <a:chOff x="2689789" y="1110478"/>
              <a:chExt cx="2021485" cy="1982193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689789" y="1110478"/>
                <a:ext cx="2021485" cy="1982193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918245" y="1339132"/>
                <a:ext cx="1564570" cy="1515678"/>
              </a:xfrm>
              <a:prstGeom prst="ellipse">
                <a:avLst/>
              </a:prstGeom>
              <a:solidFill>
                <a:srgbClr val="0000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7" name="同心圆 23"/>
              <p:cNvSpPr/>
              <p:nvPr/>
            </p:nvSpPr>
            <p:spPr>
              <a:xfrm>
                <a:off x="2712417" y="1110479"/>
                <a:ext cx="1976227" cy="1982192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8" name="TextBox 9"/>
              <p:cNvSpPr txBox="1"/>
              <p:nvPr/>
            </p:nvSpPr>
            <p:spPr>
              <a:xfrm>
                <a:off x="3325495" y="1692284"/>
                <a:ext cx="1356083" cy="769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方正正中黑简体"/>
                    <a:cs typeface="+mn-ea"/>
                    <a:sym typeface="+mn-lt"/>
                  </a:rPr>
                  <a:t>02</a:t>
                </a:r>
                <a:endParaRPr kumimoji="0" lang="zh-CN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3" name="文本框 12"/>
          <p:cNvSpPr txBox="1"/>
          <p:nvPr/>
        </p:nvSpPr>
        <p:spPr>
          <a:xfrm>
            <a:off x="656020" y="2445516"/>
            <a:ext cx="10880332" cy="3250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267970" algn="just">
              <a:lnSpc>
                <a:spcPct val="150000"/>
              </a:lnSpc>
              <a:tabLst>
                <a:tab pos="240030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告知信是历年高考书面表达的热门话题。告知的</a:t>
            </a:r>
            <a:r>
              <a:rPr lang="zh-CN" altLang="zh-CN" sz="2800" b="1" u="wavyHeavy" kern="100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内容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比较</a:t>
            </a:r>
            <a:r>
              <a:rPr lang="zh-CN" altLang="zh-CN" sz="2800" b="1" u="wavyHeavy" kern="100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广泛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：如</a:t>
            </a:r>
            <a:r>
              <a:rPr lang="zh-CN" altLang="zh-CN" sz="2800" b="1" u="wavyHeavy" kern="100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安排计划类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800" b="1" u="wavyHeavy" kern="100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课外活动类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800" b="1" u="wavyHeavy" kern="100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广告信息类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800" b="1" u="wavyHeavy" kern="100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个人情况类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800" b="1" u="wavyHeavy" kern="100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旅游介绍类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等。高考真题中，告知信需要告知的内容均属于</a:t>
            </a:r>
            <a:r>
              <a:rPr lang="zh-CN" altLang="zh-CN" sz="2800" b="1" u="wavyHeavy" kern="100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积极的信息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。告知信的</a:t>
            </a:r>
            <a:r>
              <a:rPr lang="zh-CN" altLang="zh-CN" sz="2800" b="1" u="wavyHeavy" kern="100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语言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要</a:t>
            </a:r>
            <a:r>
              <a:rPr lang="zh-CN" altLang="zh-CN" sz="2800" b="1" u="wavyHeavy" kern="100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简单明了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，在信中一般应告知</a:t>
            </a:r>
            <a:r>
              <a:rPr lang="zh-CN" altLang="zh-CN" sz="2800" b="1" u="wavyHeavy" kern="100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写信目的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，然后再讲述其他事情。</a:t>
            </a:r>
            <a:endParaRPr lang="zh-CN" altLang="zh-CN" sz="28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9300" y="77392"/>
            <a:ext cx="10515600" cy="1325563"/>
          </a:xfrm>
        </p:spPr>
        <p:txBody>
          <a:bodyPr/>
          <a:lstStyle/>
          <a:p>
            <a:pPr>
              <a:lnSpc>
                <a:spcPct val="150000"/>
              </a:lnSpc>
              <a:tabLst>
                <a:tab pos="2400300" algn="l"/>
              </a:tabLst>
            </a:pPr>
            <a:br>
              <a:rPr lang="zh-CN" altLang="zh-CN" sz="36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602818" y="2194160"/>
            <a:ext cx="1083204" cy="2418862"/>
            <a:chOff x="602818" y="2194160"/>
            <a:chExt cx="1083204" cy="2418862"/>
          </a:xfrm>
        </p:grpSpPr>
        <p:sp>
          <p:nvSpPr>
            <p:cNvPr id="5" name="左大括号 4"/>
            <p:cNvSpPr/>
            <p:nvPr/>
          </p:nvSpPr>
          <p:spPr>
            <a:xfrm>
              <a:off x="1338704" y="2194160"/>
              <a:ext cx="347318" cy="2418862"/>
            </a:xfrm>
            <a:prstGeom prst="leftBrace">
              <a:avLst>
                <a:gd name="adj1" fmla="val 0"/>
                <a:gd name="adj2" fmla="val 50000"/>
              </a:avLst>
            </a:prstGeom>
            <a:ln w="53975" cap="flat" cmpd="sng" algn="ctr">
              <a:solidFill>
                <a:srgbClr val="0000FF">
                  <a:alpha val="99000"/>
                </a:srgbClr>
              </a:solidFill>
              <a:prstDash val="solid"/>
              <a:bevel/>
              <a:headEnd type="oval" w="lg" len="sm"/>
              <a:tailEnd type="oval" w="lg" len="sm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109033" tIns="54517" rIns="109033" bIns="54517"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TextBox 9"/>
            <p:cNvSpPr txBox="1"/>
            <p:nvPr/>
          </p:nvSpPr>
          <p:spPr>
            <a:xfrm>
              <a:off x="602818" y="2618761"/>
              <a:ext cx="609928" cy="1569660"/>
            </a:xfrm>
            <a:prstGeom prst="rect">
              <a:avLst/>
            </a:prstGeom>
            <a:ln cmpd="sng">
              <a:solidFill>
                <a:srgbClr val="0000FF"/>
              </a:solidFill>
              <a:beve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3200" b="1" dirty="0"/>
                <a:t>告知信</a:t>
              </a:r>
              <a:endParaRPr lang="zh-CN" altLang="en-US" sz="3200" b="1" dirty="0"/>
            </a:p>
          </p:txBody>
        </p:sp>
      </p:grpSp>
      <p:sp>
        <p:nvSpPr>
          <p:cNvPr id="7" name="TextBox 12"/>
          <p:cNvSpPr txBox="1"/>
          <p:nvPr/>
        </p:nvSpPr>
        <p:spPr>
          <a:xfrm>
            <a:off x="1930122" y="2890391"/>
            <a:ext cx="9571003" cy="1077218"/>
          </a:xfrm>
          <a:prstGeom prst="rect">
            <a:avLst/>
          </a:prstGeom>
          <a:solidFill>
            <a:srgbClr val="FFC000"/>
          </a:solidFill>
          <a:ln cmpd="sng">
            <a:solidFill>
              <a:srgbClr val="0000FF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写明告知的具体信息和注意事项（时间、地点、前期准备和活动内容）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1930122" y="4498736"/>
            <a:ext cx="8847469" cy="584775"/>
          </a:xfrm>
          <a:prstGeom prst="rect">
            <a:avLst/>
          </a:prstGeom>
          <a:solidFill>
            <a:srgbClr val="FFC000"/>
          </a:solidFill>
          <a:ln cmpd="sng">
            <a:solidFill>
              <a:srgbClr val="0000FF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询问对方是否要了解其他信息，并表达 期待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1937940" y="1901772"/>
            <a:ext cx="664555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简要写明要告知的事情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27100" y="302766"/>
            <a:ext cx="8680270" cy="1013177"/>
            <a:chOff x="1169471" y="1128213"/>
            <a:chExt cx="8680270" cy="1683598"/>
          </a:xfrm>
        </p:grpSpPr>
        <p:sp>
          <p:nvSpPr>
            <p:cNvPr id="18" name="等腰三角形 17"/>
            <p:cNvSpPr/>
            <p:nvPr/>
          </p:nvSpPr>
          <p:spPr>
            <a:xfrm rot="5400000">
              <a:off x="8603051" y="1565120"/>
              <a:ext cx="1683598" cy="809783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正中黑简体"/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169471" y="1179493"/>
              <a:ext cx="7912281" cy="1551055"/>
              <a:chOff x="1374952" y="1214885"/>
              <a:chExt cx="7912281" cy="1551055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374952" y="1214885"/>
                <a:ext cx="7912281" cy="155105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21" name="TextBox 8"/>
              <p:cNvSpPr txBox="1"/>
              <p:nvPr/>
            </p:nvSpPr>
            <p:spPr>
              <a:xfrm>
                <a:off x="3447617" y="1570685"/>
                <a:ext cx="4824247" cy="86943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zh-CN" altLang="zh-CN" sz="2800" b="1" kern="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【</a:t>
                </a:r>
                <a:r>
                  <a:rPr lang="zh-CN" altLang="zh-CN" sz="28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告知信</a:t>
                </a:r>
                <a:r>
                  <a:rPr lang="zh-CN" altLang="en-US" sz="28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格式</a:t>
                </a:r>
                <a:r>
                  <a:rPr lang="zh-CN" altLang="zh-CN" sz="28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zh-CN" sz="2800" b="1" kern="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】</a:t>
                </a:r>
                <a:endParaRPr lang="en-US" altLang="zh-CN" sz="28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1794998" y="163367"/>
            <a:ext cx="1573844" cy="1428058"/>
            <a:chOff x="2506718" y="961201"/>
            <a:chExt cx="2354316" cy="2280745"/>
          </a:xfrm>
        </p:grpSpPr>
        <p:sp>
          <p:nvSpPr>
            <p:cNvPr id="14" name="椭圆 13"/>
            <p:cNvSpPr/>
            <p:nvPr/>
          </p:nvSpPr>
          <p:spPr>
            <a:xfrm>
              <a:off x="2689789" y="1110478"/>
              <a:ext cx="2021485" cy="198219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正中黑简体"/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890821" y="1323694"/>
              <a:ext cx="1564570" cy="15156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正中黑简体"/>
                <a:cs typeface="+mn-ea"/>
                <a:sym typeface="+mn-lt"/>
              </a:endParaRPr>
            </a:p>
          </p:txBody>
        </p:sp>
        <p:sp>
          <p:nvSpPr>
            <p:cNvPr id="16" name="同心圆 23"/>
            <p:cNvSpPr/>
            <p:nvPr/>
          </p:nvSpPr>
          <p:spPr>
            <a:xfrm>
              <a:off x="2506718" y="961201"/>
              <a:ext cx="2354316" cy="2280745"/>
            </a:xfrm>
            <a:prstGeom prst="donut">
              <a:avLst>
                <a:gd name="adj" fmla="val 8567"/>
              </a:avLst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方正正中黑简体"/>
                <a:cs typeface="+mn-ea"/>
                <a:sym typeface="+mn-lt"/>
              </a:endParaRPr>
            </a:p>
          </p:txBody>
        </p:sp>
        <p:sp>
          <p:nvSpPr>
            <p:cNvPr id="17" name="TextBox 9"/>
            <p:cNvSpPr txBox="1"/>
            <p:nvPr/>
          </p:nvSpPr>
          <p:spPr>
            <a:xfrm>
              <a:off x="3145914" y="1529366"/>
              <a:ext cx="1356083" cy="113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rPr>
                <a:t>03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方正正中黑简体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竖卷形 8"/>
          <p:cNvSpPr/>
          <p:nvPr/>
        </p:nvSpPr>
        <p:spPr>
          <a:xfrm>
            <a:off x="6096000" y="993071"/>
            <a:ext cx="5807158" cy="5581676"/>
          </a:xfrm>
          <a:prstGeom prst="verticalScroll">
            <a:avLst/>
          </a:prstGeom>
          <a:solidFill>
            <a:srgbClr val="CCFFCC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lnSpc>
                <a:spcPct val="150000"/>
              </a:lnSpc>
              <a:tabLst>
                <a:tab pos="4914900" algn="l"/>
              </a:tabLst>
              <a:defRPr/>
            </a:pPr>
            <a:r>
              <a:rPr lang="en-US" altLang="zh-CN" sz="2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[</a:t>
            </a:r>
            <a:r>
              <a:rPr lang="zh-CN" altLang="zh-CN" sz="2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必备短语</a:t>
            </a:r>
            <a:r>
              <a:rPr lang="en-US" altLang="zh-CN" sz="2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endParaRPr lang="zh-CN" altLang="zh-CN" sz="2200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4914900" algn="l"/>
              </a:tabLst>
            </a:pP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mean/</a:t>
            </a:r>
            <a:r>
              <a:rPr lang="en-US" altLang="zh-CN" sz="2200" b="1" u="wavyHeavy" kern="100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intend to </a:t>
            </a: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 </a:t>
            </a:r>
            <a:r>
              <a:rPr lang="en-US" altLang="zh-CN" sz="2200" b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sth</a:t>
            </a: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 </a:t>
            </a:r>
            <a:endParaRPr lang="en-US" altLang="zh-CN" sz="22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4914900" algn="l"/>
              </a:tabLst>
            </a:pPr>
            <a:r>
              <a:rPr lang="zh-CN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打算做某事</a:t>
            </a:r>
            <a:r>
              <a:rPr lang="zh-CN" altLang="zh-CN" sz="2200" b="1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4914900" algn="l"/>
              </a:tabLst>
            </a:pP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200" b="1" u="wavyHeavy" kern="100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pay a visit</a:t>
            </a: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 ... </a:t>
            </a:r>
            <a:endParaRPr lang="en-US" altLang="zh-CN" sz="22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4914900" algn="l"/>
              </a:tabLst>
            </a:pPr>
            <a:r>
              <a:rPr lang="zh-CN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参观</a:t>
            </a:r>
            <a:r>
              <a:rPr lang="en-US" altLang="zh-CN" sz="22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4914900" algn="l"/>
              </a:tabLst>
            </a:pP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make a </a:t>
            </a:r>
            <a:r>
              <a:rPr lang="en-US" altLang="zh-CN" sz="2200" b="1" u="wavyHeavy" kern="100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difference</a:t>
            </a: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endParaRPr lang="en-US" altLang="zh-CN" sz="22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4914900" algn="l"/>
              </a:tabLst>
            </a:pPr>
            <a:r>
              <a:rPr lang="zh-CN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有影响；起</a:t>
            </a: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重要</a:t>
            </a: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作用</a:t>
            </a:r>
            <a:r>
              <a:rPr lang="zh-CN" altLang="zh-CN" sz="2200" b="1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4914900" algn="l"/>
              </a:tabLst>
            </a:pP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 </a:t>
            </a:r>
            <a:r>
              <a:rPr lang="en-US" altLang="zh-CN" sz="2200" b="1" u="wavyHeavy" kern="100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scheduled at</a:t>
            </a: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/on ... </a:t>
            </a:r>
            <a:endParaRPr lang="en-US" altLang="zh-CN" sz="22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4914900" algn="l"/>
              </a:tabLst>
            </a:pPr>
            <a:r>
              <a:rPr lang="zh-CN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被安排在</a:t>
            </a:r>
            <a:r>
              <a:rPr lang="en-US" altLang="zh-CN" sz="22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4914900" algn="l"/>
              </a:tabLst>
            </a:pP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make </a:t>
            </a:r>
            <a:r>
              <a:rPr lang="en-US" altLang="zh-CN" sz="2200" b="1" u="wavyHeavy" kern="100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preparations </a:t>
            </a: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...  </a:t>
            </a:r>
            <a:r>
              <a:rPr lang="zh-CN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2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做准备</a:t>
            </a:r>
            <a:r>
              <a:rPr lang="zh-CN" altLang="zh-CN" sz="2200" b="1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竖卷形 8"/>
          <p:cNvSpPr/>
          <p:nvPr/>
        </p:nvSpPr>
        <p:spPr>
          <a:xfrm>
            <a:off x="699096" y="1035473"/>
            <a:ext cx="5807158" cy="5379325"/>
          </a:xfrm>
          <a:prstGeom prst="verticalScroll">
            <a:avLst/>
          </a:prstGeom>
          <a:solidFill>
            <a:srgbClr val="CCFFCC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l">
              <a:lnSpc>
                <a:spcPct val="200000"/>
              </a:lnSpc>
              <a:tabLst>
                <a:tab pos="4914900" algn="l"/>
              </a:tabLst>
            </a:pPr>
            <a:r>
              <a:rPr lang="en-US" altLang="zh-CN" sz="2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[</a:t>
            </a:r>
            <a:r>
              <a:rPr lang="zh-CN" altLang="zh-CN" sz="2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必备短语</a:t>
            </a:r>
            <a:r>
              <a:rPr lang="en-US" altLang="zh-CN" sz="2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endParaRPr lang="zh-CN" altLang="zh-CN" sz="2200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4914900" algn="l"/>
              </a:tabLst>
            </a:pP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200" b="1" u="wavyHeavy" kern="100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inform</a:t>
            </a: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sb.</a:t>
            </a:r>
            <a:r>
              <a:rPr lang="en-US" altLang="zh-CN" sz="2200" b="1" u="wavyHeavy" kern="100" dirty="0" err="1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en-US" altLang="zh-CN" sz="2200" b="1" u="wavyHeavy" kern="100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sth</a:t>
            </a: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endParaRPr lang="en-US" altLang="zh-CN" sz="22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4914900" algn="l"/>
              </a:tabLst>
            </a:pPr>
            <a:r>
              <a:rPr lang="zh-CN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告知某人某事</a:t>
            </a:r>
            <a:r>
              <a:rPr lang="zh-CN" altLang="zh-CN" sz="2200" b="1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4914900" algn="l"/>
              </a:tabLst>
            </a:pP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200" b="1" u="wavyHeavy" kern="100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provide </a:t>
            </a: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some information </a:t>
            </a:r>
            <a:r>
              <a:rPr lang="en-US" altLang="zh-CN" sz="2200" b="1" u="wavyHeavy" kern="100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</a:t>
            </a: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sb. </a:t>
            </a:r>
            <a:endParaRPr lang="en-US" altLang="zh-CN" sz="22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4914900" algn="l"/>
              </a:tabLst>
            </a:pPr>
            <a:r>
              <a:rPr lang="zh-CN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为某人提供一些信息</a:t>
            </a:r>
            <a:r>
              <a:rPr lang="zh-CN" altLang="zh-CN" sz="2200" b="1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4914900" algn="l"/>
              </a:tabLst>
            </a:pP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work out </a:t>
            </a:r>
            <a:r>
              <a:rPr lang="en-US" altLang="zh-CN" sz="2200" b="1" u="wavyHeavy" kern="100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my schedule</a:t>
            </a:r>
            <a:endParaRPr lang="en-US" altLang="zh-CN" sz="2200" b="1" u="wavyHeavy" kern="100" dirty="0">
              <a:solidFill>
                <a:srgbClr val="00B050"/>
              </a:solidFill>
              <a:uFill>
                <a:solidFill>
                  <a:srgbClr val="FF0000"/>
                </a:solidFill>
              </a:u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4914900" algn="l"/>
              </a:tabLst>
            </a:pPr>
            <a:r>
              <a:rPr lang="zh-CN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制定我的计划</a:t>
            </a:r>
            <a:r>
              <a:rPr lang="zh-CN" altLang="zh-CN" sz="2200" b="1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4914900" algn="l"/>
              </a:tabLst>
            </a:pP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show sb. </a:t>
            </a:r>
            <a:r>
              <a:rPr lang="en-US" altLang="zh-CN" sz="2200" b="1" u="wavyHeavy" kern="100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around</a:t>
            </a: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...  </a:t>
            </a:r>
            <a:endParaRPr lang="en-US" altLang="zh-CN" sz="22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4914900" algn="l"/>
              </a:tabLst>
            </a:pPr>
            <a:r>
              <a:rPr lang="zh-CN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带领某人参观</a:t>
            </a:r>
            <a:r>
              <a:rPr lang="en-US" altLang="zh-CN" sz="22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4914900" algn="l"/>
              </a:tabLst>
            </a:pP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200" b="1" u="wavyHeavy" kern="100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sign up</a:t>
            </a:r>
            <a:r>
              <a:rPr lang="en-US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for ...</a:t>
            </a:r>
            <a:endParaRPr lang="en-US" altLang="zh-CN" sz="22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4914900" algn="l"/>
              </a:tabLst>
            </a:pPr>
            <a:r>
              <a:rPr lang="zh-CN" altLang="zh-CN" sz="2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报名参加</a:t>
            </a:r>
            <a:r>
              <a:rPr lang="en-US" altLang="zh-CN" sz="22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27542" y="-70028"/>
            <a:ext cx="7272296" cy="1188686"/>
            <a:chOff x="979798" y="-191107"/>
            <a:chExt cx="7272296" cy="1188686"/>
          </a:xfrm>
        </p:grpSpPr>
        <p:sp>
          <p:nvSpPr>
            <p:cNvPr id="14" name="文本框 13"/>
            <p:cNvSpPr txBox="1"/>
            <p:nvPr/>
          </p:nvSpPr>
          <p:spPr>
            <a:xfrm>
              <a:off x="2149246" y="92146"/>
              <a:ext cx="6102848" cy="67377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  <a:tabLst>
                  <a:tab pos="4914900" algn="l"/>
                </a:tabLst>
              </a:pPr>
              <a:r>
                <a:rPr lang="en-US" altLang="zh-CN" sz="32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[</a:t>
              </a:r>
              <a:r>
                <a:rPr lang="zh-CN" altLang="en-US" sz="3200" b="1" kern="1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告知</a:t>
              </a:r>
              <a:r>
                <a:rPr lang="zh-CN" altLang="en-US" sz="32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信</a:t>
              </a:r>
              <a:r>
                <a:rPr lang="zh-CN" altLang="zh-CN" sz="32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必备短语</a:t>
              </a:r>
              <a:r>
                <a:rPr lang="en-US" altLang="zh-CN" sz="3200" b="1" kern="1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]</a:t>
              </a:r>
              <a:endParaRPr lang="zh-CN" altLang="zh-CN" sz="3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979798" y="-191107"/>
              <a:ext cx="1170934" cy="1188686"/>
              <a:chOff x="2506718" y="1110478"/>
              <a:chExt cx="2354316" cy="2131467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2689789" y="1110478"/>
                <a:ext cx="2021485" cy="1982193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878482" y="1515185"/>
                <a:ext cx="1602895" cy="1386239"/>
              </a:xfrm>
              <a:prstGeom prst="ellipse">
                <a:avLst/>
              </a:prstGeom>
              <a:solidFill>
                <a:srgbClr val="6CAE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18" name="同心圆 23"/>
              <p:cNvSpPr/>
              <p:nvPr/>
            </p:nvSpPr>
            <p:spPr>
              <a:xfrm>
                <a:off x="2506718" y="1198296"/>
                <a:ext cx="2354316" cy="2043649"/>
              </a:xfrm>
              <a:prstGeom prst="donut">
                <a:avLst>
                  <a:gd name="adj" fmla="val 8567"/>
                </a:avLst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  <p:sp>
            <p:nvSpPr>
              <p:cNvPr id="19" name="TextBox 9"/>
              <p:cNvSpPr txBox="1"/>
              <p:nvPr/>
            </p:nvSpPr>
            <p:spPr>
              <a:xfrm>
                <a:off x="3116560" y="1763605"/>
                <a:ext cx="1364816" cy="104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方正正中黑简体"/>
                    <a:cs typeface="+mn-ea"/>
                    <a:sym typeface="+mn-lt"/>
                  </a:rPr>
                  <a:t>04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方正正中黑简体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build="p"/>
      <p:bldP spid="12" grpId="0" animBg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28774" y="0"/>
            <a:ext cx="11455684" cy="984885"/>
            <a:chOff x="846123" y="0"/>
            <a:chExt cx="10367915" cy="984885"/>
          </a:xfrm>
        </p:grpSpPr>
        <p:pic>
          <p:nvPicPr>
            <p:cNvPr id="5" name="Picture 2" descr="conversation bubble 的图像结果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729"/>
            <a:stretch>
              <a:fillRect/>
            </a:stretch>
          </p:blipFill>
          <p:spPr bwMode="auto">
            <a:xfrm flipH="1" flipV="1">
              <a:off x="846123" y="0"/>
              <a:ext cx="10367915" cy="954366"/>
            </a:xfrm>
            <a:prstGeom prst="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accent2"/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</p:pic>
        <p:sp>
          <p:nvSpPr>
            <p:cNvPr id="6" name="文本框 11"/>
            <p:cNvSpPr txBox="1"/>
            <p:nvPr/>
          </p:nvSpPr>
          <p:spPr>
            <a:xfrm>
              <a:off x="1886912" y="0"/>
              <a:ext cx="9133846" cy="98488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accent2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Georgia" panose="02040502050405020303" charset="0"/>
                  <a:cs typeface="Georgia" panose="02040502050405020303" charset="0"/>
                </a:rPr>
                <a:t>   </a:t>
              </a:r>
              <a:r>
                <a:rPr lang="zh-CN" altLang="en-US" sz="2800" b="1" dirty="0">
                  <a:solidFill>
                    <a:srgbClr val="FF0000"/>
                  </a:solidFill>
                  <a:latin typeface="Georgia" panose="02040502050405020303" charset="0"/>
                  <a:cs typeface="Georgia" panose="02040502050405020303" charset="0"/>
                </a:rPr>
                <a:t>充盈写作语料库：</a:t>
              </a:r>
              <a:endParaRPr lang="en-US" altLang="zh-CN" sz="2800" b="1" dirty="0">
                <a:solidFill>
                  <a:srgbClr val="FF0000"/>
                </a:solidFill>
                <a:latin typeface="Georgia" panose="02040502050405020303" charset="0"/>
                <a:cs typeface="Georgia" panose="02040502050405020303" charset="0"/>
              </a:endParaRPr>
            </a:p>
            <a:p>
              <a:r>
                <a:rPr lang="zh-CN" altLang="zh-CN" sz="3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【</a:t>
              </a:r>
              <a:r>
                <a:rPr lang="zh-CN" altLang="zh-CN" sz="3000" b="1" u="wavyHeavy" dirty="0">
                  <a:solidFill>
                    <a:srgbClr val="0000FF"/>
                  </a:solidFill>
                  <a:effectLst/>
                  <a:uFill>
                    <a:solidFill>
                      <a:srgbClr val="FF33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篇首句</a:t>
              </a:r>
              <a:r>
                <a:rPr lang="zh-CN" altLang="zh-CN" sz="3000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800" b="1" dirty="0">
                  <a:solidFill>
                    <a:srgbClr val="0000FF"/>
                  </a:solidFill>
                  <a:latin typeface="Georgia" panose="02040502050405020303" charset="0"/>
                  <a:cs typeface="Georgia" panose="02040502050405020303" charset="0"/>
                </a:rPr>
                <a:t>The beginning---</a:t>
              </a:r>
              <a:r>
                <a:rPr lang="zh-CN" altLang="en-US" sz="2800" b="1" dirty="0">
                  <a:solidFill>
                    <a:srgbClr val="FF0000"/>
                  </a:solidFill>
                  <a:latin typeface="Georgia" panose="02040502050405020303" charset="0"/>
                  <a:cs typeface="Georgia" panose="02040502050405020303" charset="0"/>
                </a:rPr>
                <a:t>吸引阅卷人眼球的开头句</a:t>
              </a:r>
              <a:endParaRPr lang="en-US" altLang="zh-CN" sz="2800" b="1" dirty="0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</a:endParaRPr>
            </a:p>
          </p:txBody>
        </p:sp>
      </p:grpSp>
      <p:sp>
        <p:nvSpPr>
          <p:cNvPr id="7" name="TextBox 12"/>
          <p:cNvSpPr txBox="1"/>
          <p:nvPr/>
        </p:nvSpPr>
        <p:spPr>
          <a:xfrm>
            <a:off x="4436267" y="249003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TextBox 2"/>
          <p:cNvSpPr txBox="1"/>
          <p:nvPr/>
        </p:nvSpPr>
        <p:spPr>
          <a:xfrm>
            <a:off x="904240" y="1077595"/>
            <a:ext cx="10586720" cy="483108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charset="0"/>
              <a:buChar char="Ø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Here is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piece of good news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 </a:t>
            </a:r>
            <a:r>
              <a:rPr lang="zh-CN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这里有一个好消息！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charset="0"/>
              <a:buChar char="Ø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 have a piece of good news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tell you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我有一个好消息要告诉你！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charset="0"/>
              <a:buChar char="Ø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Our team is going to compete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an important volleyball match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next week. I’m writing to share some details with you.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571500" lvl="0" indent="-571500">
              <a:buFont typeface="Wingdings" panose="05000000000000000000" charset="0"/>
              <a:buChar char="Ø"/>
            </a:pP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我们队下周将参加一场重要的排球比赛。我写信是想和你分享一些细节。</a:t>
            </a:r>
            <a:endParaRPr lang="en-US" altLang="zh-CN" sz="28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charset="0"/>
              <a:buChar char="Ø"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I feel delighted that you are so interested in the speech contest, so I’m writing to give a brief introduction of it.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571500" lvl="0" indent="-571500">
              <a:buFont typeface="Wingdings" panose="05000000000000000000" charset="0"/>
              <a:buChar char="Ø"/>
            </a:pP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我很高兴你对这次演讲比赛感兴趣，所以我写信向你简要介绍一下它的情况。</a:t>
            </a:r>
            <a:endParaRPr lang="en-US" altLang="zh-CN" sz="28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23"/>
          <p:cNvSpPr txBox="1"/>
          <p:nvPr/>
        </p:nvSpPr>
        <p:spPr>
          <a:xfrm>
            <a:off x="0" y="2213730"/>
            <a:ext cx="904273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Georgia" panose="02040502050405020303" charset="0"/>
                <a:ea typeface="华文中宋" panose="02010600040101010101" charset="-122"/>
                <a:cs typeface="Georgia" panose="02040502050405020303" charset="0"/>
              </a:rPr>
              <a:t>开门见山，简要告知事情</a:t>
            </a:r>
            <a:endParaRPr lang="zh-CN" altLang="en-US" sz="2800" dirty="0">
              <a:solidFill>
                <a:srgbClr val="C00000"/>
              </a:solidFill>
              <a:latin typeface="Georgia" panose="02040502050405020303" charset="0"/>
              <a:ea typeface="华文中宋" panose="02010600040101010101" charset="-122"/>
              <a:cs typeface="Georgia" panose="020405020504050203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uiExpand="1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80144" y="0"/>
            <a:ext cx="11126912" cy="954366"/>
            <a:chOff x="846123" y="0"/>
            <a:chExt cx="10367915" cy="954366"/>
          </a:xfrm>
        </p:grpSpPr>
        <p:pic>
          <p:nvPicPr>
            <p:cNvPr id="5" name="Picture 2" descr="conversation bubble 的图像结果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729"/>
            <a:stretch>
              <a:fillRect/>
            </a:stretch>
          </p:blipFill>
          <p:spPr bwMode="auto">
            <a:xfrm flipH="1" flipV="1">
              <a:off x="846123" y="0"/>
              <a:ext cx="10367915" cy="954366"/>
            </a:xfrm>
            <a:prstGeom prst="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accent2"/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</p:pic>
        <p:sp>
          <p:nvSpPr>
            <p:cNvPr id="6" name="文本框 11"/>
            <p:cNvSpPr txBox="1"/>
            <p:nvPr/>
          </p:nvSpPr>
          <p:spPr>
            <a:xfrm>
              <a:off x="2047832" y="0"/>
              <a:ext cx="8972926" cy="95410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accent2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Georgia" panose="02040502050405020303" charset="0"/>
                  <a:cs typeface="Georgia" panose="02040502050405020303" charset="0"/>
                </a:rPr>
                <a:t>   </a:t>
              </a:r>
              <a:r>
                <a:rPr lang="zh-CN" altLang="en-US" sz="2800" b="1" dirty="0">
                  <a:solidFill>
                    <a:srgbClr val="FF0000"/>
                  </a:solidFill>
                  <a:latin typeface="Georgia" panose="02040502050405020303" charset="0"/>
                  <a:cs typeface="Georgia" panose="02040502050405020303" charset="0"/>
                </a:rPr>
                <a:t>充盈写作语料库：</a:t>
              </a:r>
              <a:endParaRPr lang="en-US" altLang="zh-CN" sz="2800" b="1" dirty="0">
                <a:solidFill>
                  <a:srgbClr val="FF0000"/>
                </a:solidFill>
                <a:latin typeface="Georgia" panose="02040502050405020303" charset="0"/>
                <a:cs typeface="Georgia" panose="02040502050405020303" charset="0"/>
              </a:endParaRPr>
            </a:p>
            <a:p>
              <a:r>
                <a:rPr lang="zh-CN" altLang="zh-CN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【</a:t>
              </a:r>
              <a:r>
                <a:rPr lang="zh-CN" altLang="zh-CN" sz="2800" b="1" u="wavyHeavy" dirty="0">
                  <a:solidFill>
                    <a:srgbClr val="0000FF"/>
                  </a:solidFill>
                  <a:effectLst/>
                  <a:uFill>
                    <a:solidFill>
                      <a:srgbClr val="FF33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篇首句</a:t>
              </a:r>
              <a:r>
                <a:rPr lang="zh-CN" altLang="zh-CN" sz="2800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800" b="1" dirty="0">
                  <a:solidFill>
                    <a:srgbClr val="0000FF"/>
                  </a:solidFill>
                  <a:latin typeface="Georgia" panose="02040502050405020303" charset="0"/>
                  <a:cs typeface="Georgia" panose="02040502050405020303" charset="0"/>
                </a:rPr>
                <a:t>The beginning---</a:t>
              </a:r>
              <a:r>
                <a:rPr lang="zh-CN" altLang="en-US" sz="2800" b="1" dirty="0">
                  <a:solidFill>
                    <a:srgbClr val="FF0000"/>
                  </a:solidFill>
                  <a:latin typeface="Georgia" panose="02040502050405020303" charset="0"/>
                  <a:cs typeface="Georgia" panose="02040502050405020303" charset="0"/>
                </a:rPr>
                <a:t>吸引阅卷人眼球的开头句</a:t>
              </a:r>
              <a:r>
                <a:rPr lang="zh-CN" altLang="zh-CN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】</a:t>
              </a:r>
              <a:endParaRPr lang="en-US" altLang="zh-CN" sz="2800" b="1" dirty="0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</a:endParaRPr>
            </a:p>
          </p:txBody>
        </p:sp>
      </p:grpSp>
      <p:sp>
        <p:nvSpPr>
          <p:cNvPr id="7" name="TextBox 12"/>
          <p:cNvSpPr txBox="1"/>
          <p:nvPr/>
        </p:nvSpPr>
        <p:spPr>
          <a:xfrm>
            <a:off x="4436267" y="249003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文本框 23"/>
          <p:cNvSpPr txBox="1"/>
          <p:nvPr/>
        </p:nvSpPr>
        <p:spPr>
          <a:xfrm>
            <a:off x="0" y="2213730"/>
            <a:ext cx="904273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Georgia" panose="02040502050405020303" charset="0"/>
                <a:ea typeface="华文中宋" panose="02010600040101010101" charset="-122"/>
                <a:cs typeface="Georgia" panose="02040502050405020303" charset="0"/>
              </a:rPr>
              <a:t>开门见山，简要告知事情</a:t>
            </a:r>
            <a:endParaRPr lang="zh-CN" altLang="en-US" sz="2800" dirty="0">
              <a:solidFill>
                <a:srgbClr val="C00000"/>
              </a:solidFill>
              <a:latin typeface="Georgia" panose="02040502050405020303" charset="0"/>
              <a:ea typeface="华文中宋" panose="02010600040101010101" charset="-122"/>
              <a:cs typeface="Georgia" panose="02040502050405020303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904240" y="1088390"/>
            <a:ext cx="10602595" cy="495998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charset="0"/>
              <a:buChar char="Ø"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I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 greatly honored to 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asked to contact you, informing you of our arrangements.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charset="0"/>
              <a:buChar char="Ø"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我感到很荣幸受委托与你联系，告知你我们的安排。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charset="0"/>
              <a:buChar char="Ø"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I would like to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 you of some details 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the next class.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charset="0"/>
              <a:buChar char="Ø"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我想告诉你下一节课的一些细节。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charset="0"/>
              <a:buChar char="Ø"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	Now let me tell you what we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arranged for you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charset="0"/>
              <a:buChar char="Ø"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现在让我告诉你我们为你安排的内容。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charset="0"/>
              <a:buChar char="Ø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Learning/Knowing that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are interested in the activities in our school, I'm glad to tell you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relevant information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(v-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266700" algn="just">
              <a:lnSpc>
                <a:spcPct val="130000"/>
              </a:lnSpc>
              <a:tabLst>
                <a:tab pos="240030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知道你对学校的活动感兴趣，我很高兴告诉你相关的信息。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68158" y="71920"/>
            <a:ext cx="11455684" cy="1015663"/>
            <a:chOff x="328774" y="0"/>
            <a:chExt cx="11455684" cy="1015663"/>
          </a:xfrm>
        </p:grpSpPr>
        <p:pic>
          <p:nvPicPr>
            <p:cNvPr id="4" name="Picture 2" descr="conversation bubble 的图像结果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729"/>
            <a:stretch>
              <a:fillRect/>
            </a:stretch>
          </p:blipFill>
          <p:spPr bwMode="auto">
            <a:xfrm flipH="1" flipV="1">
              <a:off x="328774" y="0"/>
              <a:ext cx="11455684" cy="954366"/>
            </a:xfrm>
            <a:prstGeom prst="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accent2"/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</p:pic>
        <p:sp>
          <p:nvSpPr>
            <p:cNvPr id="14" name="文本框 13"/>
            <p:cNvSpPr txBox="1"/>
            <p:nvPr/>
          </p:nvSpPr>
          <p:spPr>
            <a:xfrm>
              <a:off x="1669177" y="0"/>
              <a:ext cx="877487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anose="02040502050405020303" charset="0"/>
                  <a:ea typeface="等线" panose="02010600030101010101" pitchFamily="2" charset="-122"/>
                  <a:cs typeface="Georgia" panose="02040502050405020303" charset="0"/>
                </a:rPr>
                <a:t>充盈写作语料库：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charset="0"/>
                <a:ea typeface="等线" panose="02010600030101010101" pitchFamily="2" charset="-122"/>
                <a:cs typeface="Georgia" panose="02040502050405020303" charset="0"/>
              </a:endParaRPr>
            </a:p>
            <a:p>
              <a:r>
                <a:rPr lang="zh-CN" altLang="zh-CN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【</a:t>
              </a:r>
              <a:r>
                <a:rPr lang="zh-CN" altLang="zh-CN" sz="2800" b="1" u="wavyHeavy" dirty="0">
                  <a:solidFill>
                    <a:srgbClr val="0000FF"/>
                  </a:solidFill>
                  <a:uFill>
                    <a:solidFill>
                      <a:srgbClr val="FF3300"/>
                    </a:solidFill>
                  </a:u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篇中句</a:t>
              </a:r>
              <a:r>
                <a:rPr lang="zh-CN" altLang="zh-CN" sz="3200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800" b="1" dirty="0">
                  <a:solidFill>
                    <a:srgbClr val="0000FF"/>
                  </a:solidFill>
                  <a:latin typeface="Georgia" panose="02040502050405020303" charset="0"/>
                </a:rPr>
                <a:t>The Body- </a:t>
              </a:r>
              <a:r>
                <a:rPr lang="zh-CN" altLang="zh-CN" sz="2800" b="1" dirty="0">
                  <a:solidFill>
                    <a:srgbClr val="FF0000"/>
                  </a:solidFill>
                  <a:latin typeface="Georgia" panose="02040502050405020303" charset="0"/>
                </a:rPr>
                <a:t>亮点出彩主题句</a:t>
              </a:r>
              <a:r>
                <a:rPr lang="zh-CN" altLang="zh-CN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】</a:t>
              </a:r>
              <a:endParaRPr lang="zh-CN" alt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文本框 23"/>
          <p:cNvSpPr txBox="1"/>
          <p:nvPr/>
        </p:nvSpPr>
        <p:spPr>
          <a:xfrm>
            <a:off x="368158" y="2352043"/>
            <a:ext cx="1340403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Georgia" panose="02040502050405020303" charset="0"/>
                <a:ea typeface="华文中宋" panose="02010600040101010101" charset="-122"/>
                <a:cs typeface="Georgia" panose="02040502050405020303" charset="0"/>
              </a:rPr>
              <a:t>详细说明告知的时间、地点和活动内容等</a:t>
            </a:r>
            <a:endParaRPr lang="zh-CN" altLang="en-US" sz="2800" dirty="0">
              <a:solidFill>
                <a:srgbClr val="C00000"/>
              </a:solidFill>
              <a:latin typeface="Georgia" panose="02040502050405020303" charset="0"/>
              <a:ea typeface="华文中宋" panose="02010600040101010101" charset="-122"/>
              <a:cs typeface="Georgia" panose="02040502050405020303" charset="0"/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1809997" y="1986623"/>
            <a:ext cx="9429932" cy="3408497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AutoNum type="arabicPeriod"/>
              <a:tabLst>
                <a:tab pos="2400300" algn="l"/>
              </a:tabLs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My plan about these activities is </a:t>
            </a:r>
            <a:r>
              <a:rPr lang="en-US" altLang="zh-CN" sz="2400" b="1" u="wavyHeavy" kern="100" dirty="0">
                <a:solidFill>
                  <a:srgbClr val="FF3300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 follows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altLang="zh-CN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tabLst>
                <a:tab pos="2400300" algn="l"/>
              </a:tabLs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我对这些活动的计划如下。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buFont typeface="+mj-lt"/>
              <a:buAutoNum type="arabicPeriod" startAt="2"/>
              <a:tabLst>
                <a:tab pos="2400300" algn="l"/>
              </a:tabLst>
            </a:pP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 July 20, we are going to learn </a:t>
            </a:r>
            <a:r>
              <a:rPr lang="en-US" altLang="zh-CN" sz="2400" b="1" u="wavyHeavy" kern="100" dirty="0">
                <a:solidFill>
                  <a:srgbClr val="FF3300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poems of the Tang Dynasty</a:t>
            </a: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which you are interested in in the lecture hall.</a:t>
            </a:r>
            <a:endParaRPr lang="en-US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30000"/>
              </a:lnSpc>
              <a:tabLst>
                <a:tab pos="2400300" algn="l"/>
              </a:tabLst>
            </a:pPr>
            <a:r>
              <a:rPr lang="en-US" altLang="zh-CN" sz="2400" b="1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日，</a:t>
            </a:r>
            <a:r>
              <a:rPr lang="zh-CN" altLang="zh-CN" sz="2400" b="1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我们将在演讲厅学习你感兴趣的唐诗。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30000"/>
              </a:lnSpc>
              <a:tabLst>
                <a:tab pos="2400300" algn="l"/>
              </a:tabLst>
            </a:pP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sz="2400" b="1" u="wavyHeavy" kern="100" dirty="0">
                <a:solidFill>
                  <a:srgbClr val="FF3300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Everything here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is new to me. </a:t>
            </a:r>
            <a:endParaRPr lang="en-US" altLang="zh-CN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30000"/>
              </a:lnSpc>
              <a:tabLst>
                <a:tab pos="2400300" algn="l"/>
              </a:tabLs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这里的一切对我来说都是新的。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 uiExpand="1" build="p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54"/>
  <p:tag name="KSO_WM_UNIT_ID" val="diagram20165054_3*p_h_h_i*1_1_2_1"/>
  <p:tag name="KSO_WM_UNIT_LAYERLEVEL" val="1_1_1_1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2_1"/>
  <p:tag name="KSO_WM_UNIT_FILL_FORE_SCHEMECOLOR_INDEX" val="14"/>
  <p:tag name="KSO_WM_UNIT_FILL_TYPE" val="1"/>
  <p:tag name="KSO_WM_UNIT_SHADOW_SCHEMECOLOR_INDEX" val="15"/>
  <p:tag name="KSO_WM_UNIT_TEXT_FILL_FORE_SCHEMECOLOR_INDEX" val="13"/>
  <p:tag name="KSO_WM_UNIT_TEXT_FILL_TYPE" val="1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54"/>
  <p:tag name="KSO_WM_UNIT_ID" val="diagram20165054_3*p_h_h_i*1_1_2_1"/>
  <p:tag name="KSO_WM_UNIT_LAYERLEVEL" val="1_1_1_1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2_1"/>
  <p:tag name="KSO_WM_UNIT_FILL_FORE_SCHEMECOLOR_INDEX" val="14"/>
  <p:tag name="KSO_WM_UNIT_FILL_TYPE" val="1"/>
  <p:tag name="KSO_WM_UNIT_SHADOW_SCHEMECOLOR_INDEX" val="15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54"/>
  <p:tag name="KSO_WM_UNIT_ID" val="diagram20165054_3*p_h_h_i*1_1_2_2"/>
  <p:tag name="KSO_WM_UNIT_LAYERLEVEL" val="1_1_1_1"/>
  <p:tag name="KSO_WM_UNIT_HIGHLIGHT" val="0"/>
  <p:tag name="KSO_WM_UNIT_COMPATIBLE" val="0"/>
  <p:tag name="KSO_WM_UNIT_BIND_DECORATION_IDS" val="diagram20165054_3*p_i*1_6"/>
  <p:tag name="KSO_WM_UNIT_DIAGRAM_ISNUMVISUAL" val="0"/>
  <p:tag name="KSO_WM_UNIT_DIAGRAM_ISREFERUNIT" val="0"/>
  <p:tag name="KSO_WM_DIAGRAM_GROUP_CODE" val="p1-1"/>
  <p:tag name="KSO_WM_UNIT_TYPE" val="p_h_h_i"/>
  <p:tag name="KSO_WM_UNIT_INDEX" val="1_1_2_2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65054_3*p_h_h_f*1_1_1_1"/>
  <p:tag name="KSO_WM_TEMPLATE_CATEGORY" val="diagram"/>
  <p:tag name="KSO_WM_TEMPLATE_INDEX" val="20165054"/>
  <p:tag name="KSO_WM_UNIT_LAYERLEVEL" val="1_1_1_1"/>
  <p:tag name="KSO_WM_TAG_VERSION" val="1.0"/>
  <p:tag name="KSO_WM_BEAUTIFY_FLAG" val="#wm#"/>
  <p:tag name="KSO_WM_UNIT_PRESET_TEXT" val="添加标题"/>
  <p:tag name="KSO_WM_UNIT_NOCLEAR" val="0"/>
  <p:tag name="KSO_WM_UNIT_VALUE" val="12"/>
  <p:tag name="KSO_WM_DIAGRAM_GROUP_CODE" val="p1-1"/>
  <p:tag name="KSO_WM_UNIT_TYPE" val="p_h_h_f"/>
  <p:tag name="KSO_WM_UNIT_INDEX" val="1_1_1_1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54"/>
  <p:tag name="KSO_WM_UNIT_ID" val="diagram20165054_3*p_h_h_i*1_1_2_1"/>
  <p:tag name="KSO_WM_UNIT_LAYERLEVEL" val="1_1_1_1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2_1"/>
  <p:tag name="KSO_WM_UNIT_FILL_FORE_SCHEMECOLOR_INDEX" val="14"/>
  <p:tag name="KSO_WM_UNIT_FILL_TYPE" val="1"/>
  <p:tag name="KSO_WM_UNIT_SHADOW_SCHEMECOLOR_INDEX" val="15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54"/>
  <p:tag name="KSO_WM_UNIT_ID" val="diagram20165054_3*p_h_h_i*1_1_2_2"/>
  <p:tag name="KSO_WM_UNIT_LAYERLEVEL" val="1_1_1_1"/>
  <p:tag name="KSO_WM_UNIT_HIGHLIGHT" val="0"/>
  <p:tag name="KSO_WM_UNIT_COMPATIBLE" val="0"/>
  <p:tag name="KSO_WM_UNIT_BIND_DECORATION_IDS" val="diagram20165054_3*p_i*1_6"/>
  <p:tag name="KSO_WM_UNIT_DIAGRAM_ISNUMVISUAL" val="0"/>
  <p:tag name="KSO_WM_UNIT_DIAGRAM_ISREFERUNIT" val="0"/>
  <p:tag name="KSO_WM_DIAGRAM_GROUP_CODE" val="p1-1"/>
  <p:tag name="KSO_WM_UNIT_TYPE" val="p_h_h_i"/>
  <p:tag name="KSO_WM_UNIT_INDEX" val="1_1_2_2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65054_3*p_h_h_f*1_1_1_1"/>
  <p:tag name="KSO_WM_TEMPLATE_CATEGORY" val="diagram"/>
  <p:tag name="KSO_WM_TEMPLATE_INDEX" val="20165054"/>
  <p:tag name="KSO_WM_UNIT_LAYERLEVEL" val="1_1_1_1"/>
  <p:tag name="KSO_WM_TAG_VERSION" val="1.0"/>
  <p:tag name="KSO_WM_BEAUTIFY_FLAG" val="#wm#"/>
  <p:tag name="KSO_WM_UNIT_PRESET_TEXT" val="添加标题"/>
  <p:tag name="KSO_WM_UNIT_NOCLEAR" val="0"/>
  <p:tag name="KSO_WM_UNIT_VALUE" val="12"/>
  <p:tag name="KSO_WM_DIAGRAM_GROUP_CODE" val="p1-1"/>
  <p:tag name="KSO_WM_UNIT_TYPE" val="p_h_h_f"/>
  <p:tag name="KSO_WM_UNIT_INDEX" val="1_1_1_1"/>
  <p:tag name="KSO_WM_UNIT_TEXT_FILL_FORE_SCHEMECOLOR_INDEX" val="14"/>
  <p:tag name="KSO_WM_UNIT_TEXT_FILL_TYPE" val="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54"/>
  <p:tag name="KSO_WM_UNIT_ID" val="diagram20165054_3*p_h_h_i*1_1_2_1"/>
  <p:tag name="KSO_WM_UNIT_LAYERLEVEL" val="1_1_1_1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2_1"/>
  <p:tag name="KSO_WM_UNIT_FILL_FORE_SCHEMECOLOR_INDEX" val="14"/>
  <p:tag name="KSO_WM_UNIT_FILL_TYPE" val="1"/>
  <p:tag name="KSO_WM_UNIT_SHADOW_SCHEMECOLOR_INDEX" val="15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54"/>
  <p:tag name="KSO_WM_UNIT_ID" val="diagram20165054_3*p_h_h_i*1_1_2_2"/>
  <p:tag name="KSO_WM_UNIT_LAYERLEVEL" val="1_1_1_1"/>
  <p:tag name="KSO_WM_UNIT_HIGHLIGHT" val="0"/>
  <p:tag name="KSO_WM_UNIT_COMPATIBLE" val="0"/>
  <p:tag name="KSO_WM_UNIT_BIND_DECORATION_IDS" val="diagram20165054_3*p_i*1_6"/>
  <p:tag name="KSO_WM_UNIT_DIAGRAM_ISNUMVISUAL" val="0"/>
  <p:tag name="KSO_WM_UNIT_DIAGRAM_ISREFERUNIT" val="0"/>
  <p:tag name="KSO_WM_DIAGRAM_GROUP_CODE" val="p1-1"/>
  <p:tag name="KSO_WM_UNIT_TYPE" val="p_h_h_i"/>
  <p:tag name="KSO_WM_UNIT_INDEX" val="1_1_2_2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65054_3*p_h_h_f*1_1_1_1"/>
  <p:tag name="KSO_WM_TEMPLATE_CATEGORY" val="diagram"/>
  <p:tag name="KSO_WM_TEMPLATE_INDEX" val="20165054"/>
  <p:tag name="KSO_WM_UNIT_LAYERLEVEL" val="1_1_1_1"/>
  <p:tag name="KSO_WM_TAG_VERSION" val="1.0"/>
  <p:tag name="KSO_WM_BEAUTIFY_FLAG" val="#wm#"/>
  <p:tag name="KSO_WM_UNIT_PRESET_TEXT" val="添加标题"/>
  <p:tag name="KSO_WM_UNIT_NOCLEAR" val="0"/>
  <p:tag name="KSO_WM_UNIT_VALUE" val="12"/>
  <p:tag name="KSO_WM_DIAGRAM_GROUP_CODE" val="p1-1"/>
  <p:tag name="KSO_WM_UNIT_TYPE" val="p_h_h_f"/>
  <p:tag name="KSO_WM_UNIT_INDEX" val="1_1_1_1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54"/>
  <p:tag name="KSO_WM_UNIT_ID" val="diagram20165054_3*p_h_h_i*1_1_2_1"/>
  <p:tag name="KSO_WM_UNIT_LAYERLEVEL" val="1_1_1_1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2_1"/>
  <p:tag name="KSO_WM_UNIT_FILL_FORE_SCHEMECOLOR_INDEX" val="14"/>
  <p:tag name="KSO_WM_UNIT_FILL_TYPE" val="1"/>
  <p:tag name="KSO_WM_UNIT_SHADOW_SCHEMECOLOR_INDEX" val="15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54"/>
  <p:tag name="KSO_WM_UNIT_ID" val="diagram20165054_3*p_h_h_i*1_1_2_2"/>
  <p:tag name="KSO_WM_UNIT_LAYERLEVEL" val="1_1_1_1"/>
  <p:tag name="KSO_WM_UNIT_HIGHLIGHT" val="0"/>
  <p:tag name="KSO_WM_UNIT_COMPATIBLE" val="0"/>
  <p:tag name="KSO_WM_UNIT_BIND_DECORATION_IDS" val="diagram20165054_3*p_i*1_6"/>
  <p:tag name="KSO_WM_UNIT_DIAGRAM_ISNUMVISUAL" val="0"/>
  <p:tag name="KSO_WM_UNIT_DIAGRAM_ISREFERUNIT" val="0"/>
  <p:tag name="KSO_WM_DIAGRAM_GROUP_CODE" val="p1-1"/>
  <p:tag name="KSO_WM_UNIT_TYPE" val="p_h_h_i"/>
  <p:tag name="KSO_WM_UNIT_INDEX" val="1_1_2_2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54"/>
  <p:tag name="KSO_WM_UNIT_ID" val="diagram20165054_3*p_h_h_i*1_1_2_2"/>
  <p:tag name="KSO_WM_UNIT_LAYERLEVEL" val="1_1_1_1"/>
  <p:tag name="KSO_WM_UNIT_HIGHLIGHT" val="0"/>
  <p:tag name="KSO_WM_UNIT_COMPATIBLE" val="0"/>
  <p:tag name="KSO_WM_UNIT_BIND_DECORATION_IDS" val="diagram20165054_3*p_i*1_6"/>
  <p:tag name="KSO_WM_UNIT_DIAGRAM_ISNUMVISUAL" val="0"/>
  <p:tag name="KSO_WM_UNIT_DIAGRAM_ISREFERUNIT" val="0"/>
  <p:tag name="KSO_WM_DIAGRAM_GROUP_CODE" val="p1-1"/>
  <p:tag name="KSO_WM_UNIT_TYPE" val="p_h_h_i"/>
  <p:tag name="KSO_WM_UNIT_INDEX" val="1_1_2_2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54"/>
  <p:tag name="KSO_WM_UNIT_ID" val="diagram20165054_3*p_h_h_i*1_1_2_1"/>
  <p:tag name="KSO_WM_UNIT_LAYERLEVEL" val="1_1_1_1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2_1"/>
  <p:tag name="KSO_WM_UNIT_FILL_FORE_SCHEMECOLOR_INDEX" val="14"/>
  <p:tag name="KSO_WM_UNIT_FILL_TYPE" val="1"/>
  <p:tag name="KSO_WM_UNIT_SHADOW_SCHEMECOLOR_INDEX" val="15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54"/>
  <p:tag name="KSO_WM_UNIT_ID" val="diagram20165054_3*p_h_h_i*1_1_2_2"/>
  <p:tag name="KSO_WM_UNIT_LAYERLEVEL" val="1_1_1_1"/>
  <p:tag name="KSO_WM_UNIT_HIGHLIGHT" val="0"/>
  <p:tag name="KSO_WM_UNIT_COMPATIBLE" val="0"/>
  <p:tag name="KSO_WM_UNIT_BIND_DECORATION_IDS" val="diagram20165054_3*p_i*1_6"/>
  <p:tag name="KSO_WM_UNIT_DIAGRAM_ISNUMVISUAL" val="0"/>
  <p:tag name="KSO_WM_UNIT_DIAGRAM_ISREFERUNIT" val="0"/>
  <p:tag name="KSO_WM_DIAGRAM_GROUP_CODE" val="p1-1"/>
  <p:tag name="KSO_WM_UNIT_TYPE" val="p_h_h_i"/>
  <p:tag name="KSO_WM_UNIT_INDEX" val="1_1_2_2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3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54"/>
  <p:tag name="KSO_WM_UNIT_ID" val="diagram20165054_3*p_i*1_2"/>
  <p:tag name="KSO_WM_UNIT_LAYERLEVEL" val="1_1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i"/>
  <p:tag name="KSO_WM_UNIT_INDEX" val="1_2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65054_3*p_h_h_f*1_1_1_1"/>
  <p:tag name="KSO_WM_TEMPLATE_CATEGORY" val="diagram"/>
  <p:tag name="KSO_WM_TEMPLATE_INDEX" val="20165054"/>
  <p:tag name="KSO_WM_UNIT_LAYERLEVEL" val="1_1_1_1"/>
  <p:tag name="KSO_WM_TAG_VERSION" val="1.0"/>
  <p:tag name="KSO_WM_BEAUTIFY_FLAG" val="#wm#"/>
  <p:tag name="KSO_WM_UNIT_PRESET_TEXT" val="添加标题"/>
  <p:tag name="KSO_WM_UNIT_NOCLEAR" val="0"/>
  <p:tag name="KSO_WM_UNIT_VALUE" val="12"/>
  <p:tag name="KSO_WM_DIAGRAM_GROUP_CODE" val="p1-1"/>
  <p:tag name="KSO_WM_UNIT_TYPE" val="p_h_h_f"/>
  <p:tag name="KSO_WM_UNIT_INDEX" val="1_1_1_1"/>
  <p:tag name="KSO_WM_UNIT_TEXT_FILL_FORE_SCHEMECOLOR_INDEX" val="14"/>
  <p:tag name="KSO_WM_UNIT_TEXT_FILL_TYPE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54"/>
  <p:tag name="KSO_WM_UNIT_ID" val="diagram20165054_3*p_i*1_3"/>
  <p:tag name="KSO_WM_UNIT_LAYERLEVEL" val="1_1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i"/>
  <p:tag name="KSO_WM_UNIT_INDEX" val="1_3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65054_3*p_h_h_h_f*1_1_2_1_1"/>
  <p:tag name="KSO_WM_TEMPLATE_CATEGORY" val="diagram"/>
  <p:tag name="KSO_WM_TEMPLATE_INDEX" val="20165054"/>
  <p:tag name="KSO_WM_UNIT_LAYERLEVEL" val="1_1_1_1_1"/>
  <p:tag name="KSO_WM_TAG_VERSION" val="1.0"/>
  <p:tag name="KSO_WM_BEAUTIFY_FLAG" val="#wm#"/>
  <p:tag name="KSO_WM_UNIT_PRESET_TEXT" val="添加标题"/>
  <p:tag name="KSO_WM_UNIT_NOCLEAR" val="0"/>
  <p:tag name="KSO_WM_UNIT_VALUE" val="12"/>
  <p:tag name="KSO_WM_DIAGRAM_GROUP_CODE" val="p1-1"/>
  <p:tag name="KSO_WM_UNIT_TYPE" val="p_h_h_h_f"/>
  <p:tag name="KSO_WM_UNIT_INDEX" val="1_1_2_1_1"/>
  <p:tag name="KSO_WM_UNIT_TEXT_FILL_FORE_SCHEMECOLOR_INDEX" val="14"/>
  <p:tag name="KSO_WM_UNIT_TEXT_FILL_TYPE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54"/>
  <p:tag name="KSO_WM_UNIT_ID" val="diagram20165054_3*p_h_h_i*1_1_2_1"/>
  <p:tag name="KSO_WM_UNIT_LAYERLEVEL" val="1_1_1_1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2_1"/>
  <p:tag name="KSO_WM_UNIT_FILL_FORE_SCHEMECOLOR_INDEX" val="14"/>
  <p:tag name="KSO_WM_UNIT_FILL_TYPE" val="1"/>
  <p:tag name="KSO_WM_UNIT_SHADOW_SCHEMECOLOR_INDEX" val="15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54"/>
  <p:tag name="KSO_WM_UNIT_ID" val="diagram20165054_3*p_h_h_i*1_1_2_2"/>
  <p:tag name="KSO_WM_UNIT_LAYERLEVEL" val="1_1_1_1"/>
  <p:tag name="KSO_WM_UNIT_HIGHLIGHT" val="0"/>
  <p:tag name="KSO_WM_UNIT_COMPATIBLE" val="0"/>
  <p:tag name="KSO_WM_UNIT_BIND_DECORATION_IDS" val="diagram20165054_3*p_i*1_6"/>
  <p:tag name="KSO_WM_UNIT_DIAGRAM_ISNUMVISUAL" val="0"/>
  <p:tag name="KSO_WM_UNIT_DIAGRAM_ISREFERUNIT" val="0"/>
  <p:tag name="KSO_WM_DIAGRAM_GROUP_CODE" val="p1-1"/>
  <p:tag name="KSO_WM_UNIT_TYPE" val="p_h_h_i"/>
  <p:tag name="KSO_WM_UNIT_INDEX" val="1_1_2_2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65054_3*p_h_h_f*1_1_1_1"/>
  <p:tag name="KSO_WM_TEMPLATE_CATEGORY" val="diagram"/>
  <p:tag name="KSO_WM_TEMPLATE_INDEX" val="20165054"/>
  <p:tag name="KSO_WM_UNIT_LAYERLEVEL" val="1_1_1_1"/>
  <p:tag name="KSO_WM_TAG_VERSION" val="1.0"/>
  <p:tag name="KSO_WM_BEAUTIFY_FLAG" val="#wm#"/>
  <p:tag name="KSO_WM_UNIT_PRESET_TEXT" val="添加标题"/>
  <p:tag name="KSO_WM_UNIT_NOCLEAR" val="0"/>
  <p:tag name="KSO_WM_UNIT_VALUE" val="12"/>
  <p:tag name="KSO_WM_DIAGRAM_GROUP_CODE" val="p1-1"/>
  <p:tag name="KSO_WM_UNIT_TYPE" val="p_h_h_f"/>
  <p:tag name="KSO_WM_UNIT_INDEX" val="1_1_1_1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13517</Words>
  <Application>WPS 演示</Application>
  <PresentationFormat>宽屏</PresentationFormat>
  <Paragraphs>459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62" baseType="lpstr">
      <vt:lpstr>Arial</vt:lpstr>
      <vt:lpstr>宋体</vt:lpstr>
      <vt:lpstr>Wingdings</vt:lpstr>
      <vt:lpstr>Calibri</vt:lpstr>
      <vt:lpstr>等线</vt:lpstr>
      <vt:lpstr>Arial</vt:lpstr>
      <vt:lpstr>微软雅黑</vt:lpstr>
      <vt:lpstr>华文行楷</vt:lpstr>
      <vt:lpstr>Times New Roman</vt:lpstr>
      <vt:lpstr>黑体</vt:lpstr>
      <vt:lpstr>方正正中黑简体</vt:lpstr>
      <vt:lpstr>Forte</vt:lpstr>
      <vt:lpstr>Calibri</vt:lpstr>
      <vt:lpstr>Georgia</vt:lpstr>
      <vt:lpstr>Wingdings</vt:lpstr>
      <vt:lpstr>华文中宋</vt:lpstr>
      <vt:lpstr>Arial Unicode MS</vt:lpstr>
      <vt:lpstr>等线 Light</vt:lpstr>
      <vt:lpstr>IPAPANNEW</vt:lpstr>
      <vt:lpstr>Segoe Print</vt:lpstr>
      <vt:lpstr>Matura MT Script Capitals</vt:lpstr>
      <vt:lpstr>Courier New</vt:lpstr>
      <vt:lpstr>Time New Romans</vt:lpstr>
      <vt:lpstr>HelveticaNeue</vt:lpstr>
      <vt:lpstr>Corbel</vt:lpstr>
      <vt:lpstr>华文新魏</vt:lpstr>
      <vt:lpstr>Office 主题​​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南山有谷堆</cp:lastModifiedBy>
  <cp:revision>73</cp:revision>
  <dcterms:created xsi:type="dcterms:W3CDTF">2021-06-29T08:41:00Z</dcterms:created>
  <dcterms:modified xsi:type="dcterms:W3CDTF">2021-07-06T12:28:11Z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436F5E166C48483DBA5F78C8496810AF</vt:lpwstr>
  </property>
  <property fmtid="{D5CDD505-2E9C-101B-9397-08002B2CF9AE}" pid="3" name="KSOProductBuildVer">
    <vt:lpwstr>2052-11.8.2.8506</vt:lpwstr>
  </property>
</Properties>
</file>