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63" r:id="rId2"/>
    <p:sldId id="398" r:id="rId3"/>
    <p:sldId id="427" r:id="rId4"/>
    <p:sldId id="428" r:id="rId5"/>
    <p:sldId id="257" r:id="rId6"/>
    <p:sldId id="416" r:id="rId7"/>
    <p:sldId id="453" r:id="rId8"/>
    <p:sldId id="435" r:id="rId9"/>
    <p:sldId id="433" r:id="rId10"/>
    <p:sldId id="434" r:id="rId11"/>
    <p:sldId id="356" r:id="rId12"/>
    <p:sldId id="373" r:id="rId13"/>
    <p:sldId id="274" r:id="rId14"/>
    <p:sldId id="430" r:id="rId15"/>
    <p:sldId id="451" r:id="rId16"/>
    <p:sldId id="452" r:id="rId17"/>
  </p:sldIdLst>
  <p:sldSz cx="12192000" cy="6858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2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CC"/>
    <a:srgbClr val="00FFFF"/>
    <a:srgbClr val="00C04D"/>
    <a:srgbClr val="0000FF"/>
    <a:srgbClr val="00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8" y="312"/>
      </p:cViewPr>
      <p:guideLst>
        <p:guide orient="horz" pos="2170"/>
        <p:guide pos="2837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66" d="100"/>
        <a:sy n="66" d="100"/>
      </p:scale>
      <p:origin x="0" y="1632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ea typeface="黑体" panose="02010609060101010101" pitchFamily="49" charset="-122"/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C249F22-D93B-4DF6-AC62-203A378BB23C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>
                <a:ea typeface="宋体" panose="02010600030101010101" pitchFamily="2" charset="-122"/>
              </a:rPr>
              <a:t>‹#›</a:t>
            </a:fld>
            <a:endParaRPr lang="en-US" altLang="en-US" sz="12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ea typeface="黑体" panose="02010609060101010101" pitchFamily="49" charset="-122"/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05960A7-618C-428F-A517-B6BF8EA71205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307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2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>
                <a:ea typeface="宋体" panose="02010600030101010101" pitchFamily="2" charset="-122"/>
              </a:rPr>
              <a:t>‹#›</a:t>
            </a:fld>
            <a:endParaRPr lang="en-US" altLang="en-US" sz="1200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1747" name="슬라이드 노트 개체 틀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ko-KR" altLang="en-US" dirty="0"/>
          </a:p>
        </p:txBody>
      </p:sp>
      <p:sp>
        <p:nvSpPr>
          <p:cNvPr id="31748" name="슬라이드 번호 개체 틀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>
                <a:ea typeface="Malgun Gothic" panose="020B0503020000020004" pitchFamily="34" charset="-127"/>
              </a:rPr>
              <a:t>2</a:t>
            </a:fld>
            <a:endParaRPr lang="en-US" altLang="en-US" sz="1200" dirty="0">
              <a:ea typeface="Malgun Gothic" panose="020B0503020000020004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4" name="幻灯片图像占位符 10489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048976" name="文本占位符 1048975"/>
          <p:cNvSpPr>
            <a:spLocks noGrp="1"/>
          </p:cNvSpPr>
          <p:nvPr>
            <p:ph type="body" idx="2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-342900"/>
            <a:r>
              <a:rPr lang="zh-CN" altLang="en-US"/>
              <a:t>本资料来自于资源最齐全的２１世纪教育网</a:t>
            </a:r>
            <a:r>
              <a:rPr lang="en-US" altLang="zh-CN"/>
              <a:t>www.21cnjy.com</a:t>
            </a:r>
            <a:endParaRPr lang="en-US" altLang="en-US"/>
          </a:p>
        </p:txBody>
      </p:sp>
      <p:sp>
        <p:nvSpPr>
          <p:cNvPr id="1048978" name="矩形 1048977"/>
          <p:cNvSpPr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marL="0" lvl="0" indent="-342900" algn="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9A0DB2DC-4C9A-4742-B13C-FB6460FD3503}" type="slidenum">
              <a:rPr lang="zh-CN" altLang="en-US" sz="1200" u="none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7</a:t>
            </a:fld>
            <a:endParaRPr lang="zh-CN" altLang="en-US" sz="1200" u="none" baseline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"/>
          </p:nvPr>
        </p:nvSpPr>
        <p:spPr/>
        <p:txBody>
          <a:bodyPr/>
          <a:lstStyle/>
          <a:p>
            <a:pPr lvl="0" indent="-342900" algn="r"/>
            <a:fld id="{9A0DB2DC-4C9A-4742-B13C-FB6460FD3503}" type="slidenum">
              <a:rPr lang="en-US" altLang="zh-CN" sz="1200"/>
              <a:t>7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3FD63-1009-4282-AA51-F400B56709B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3588" cy="6858000"/>
          </a:xfrm>
          <a:prstGeom prst="rect">
            <a:avLst/>
          </a:prstGeom>
          <a:solidFill>
            <a:srgbClr val="FB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400" y="0"/>
            <a:ext cx="277018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6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KSO_CT2"/>
          <p:cNvSpPr>
            <a:spLocks noGrp="1"/>
          </p:cNvSpPr>
          <p:nvPr>
            <p:ph type="subTitle" idx="1"/>
          </p:nvPr>
        </p:nvSpPr>
        <p:spPr>
          <a:xfrm>
            <a:off x="1156499" y="3728563"/>
            <a:ext cx="8531788" cy="46721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1156499" y="2116181"/>
            <a:ext cx="8531789" cy="1419358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j-ea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4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6DB281C-334A-45D7-AF27-CA176E92F440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831850"/>
            <a:ext cx="10325100" cy="52244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 marL="815975" indent="-27305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F593462-A460-406B-9CD9-59DCF681D31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그림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3350" y="3136900"/>
            <a:ext cx="11874500" cy="427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219200" y="2247900"/>
            <a:ext cx="8070850" cy="6091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 latinLnBrk="1">
              <a:spcBef>
                <a:spcPts val="0"/>
              </a:spcBef>
              <a:spcAft>
                <a:spcPts val="0"/>
              </a:spcAft>
              <a:buFontTx/>
              <a:buNone/>
              <a:defRPr sz="1200" noProof="0"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729089-CDD4-434D-A29D-21CB84278059}" type="datetimeFigureOut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2022-04-15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auto" latinLnBrk="1">
              <a:spcBef>
                <a:spcPts val="0"/>
              </a:spcBef>
              <a:spcAft>
                <a:spcPts val="0"/>
              </a:spcAft>
              <a:buFontTx/>
              <a:buNone/>
              <a:defRPr sz="1200" noProof="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latinLnBrk="1" hangingPunct="1">
              <a:buNone/>
            </a:pPr>
            <a:fld id="{9A0DB2DC-4C9A-4742-B13C-FB6460FD3503}" type="slidenum">
              <a:rPr lang="en-US" altLang="en-US" sz="1200" dirty="0">
                <a:solidFill>
                  <a:srgbClr val="89898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‹#›</a:t>
            </a:fld>
            <a:endParaRPr lang="en-US" altLang="en-US" sz="1200" dirty="0">
              <a:solidFill>
                <a:srgbClr val="898989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521600" y="1875600"/>
            <a:ext cx="9103357" cy="66482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1521600" y="2836800"/>
            <a:ext cx="8952000" cy="288000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  <a:lvl2pPr marL="725170" indent="-285750" algn="l"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5312BC-E0FF-4280-B6D1-A38CFBEC3B3F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1" name="组合 8"/>
          <p:cNvGrpSpPr/>
          <p:nvPr/>
        </p:nvGrpSpPr>
        <p:grpSpPr>
          <a:xfrm>
            <a:off x="0" y="-7937"/>
            <a:ext cx="12193588" cy="6865937"/>
            <a:chOff x="1" y="-8709"/>
            <a:chExt cx="9145310" cy="6866709"/>
          </a:xfrm>
        </p:grpSpPr>
        <p:sp>
          <p:nvSpPr>
            <p:cNvPr id="11" name="矩形 10"/>
            <p:cNvSpPr/>
            <p:nvPr/>
          </p:nvSpPr>
          <p:spPr>
            <a:xfrm>
              <a:off x="1" y="-770"/>
              <a:ext cx="9145310" cy="6858770"/>
            </a:xfrm>
            <a:prstGeom prst="rect">
              <a:avLst/>
            </a:prstGeom>
            <a:solidFill>
              <a:srgbClr val="FBF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410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047557" y="-8709"/>
              <a:ext cx="1097280" cy="68580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982555" y="2151744"/>
            <a:ext cx="7994651" cy="1235075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1982556" y="3443969"/>
            <a:ext cx="7994651" cy="62293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t="-2000"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7D3A39-9092-4DDD-B1C7-7EE0E19F8AC0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521600" y="795067"/>
            <a:ext cx="9103357" cy="66482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521600" y="2083543"/>
            <a:ext cx="8995200" cy="185040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  <a:lvl2pPr marL="630555" indent="-271780" algn="l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1521600" y="4093200"/>
            <a:ext cx="8995200" cy="185040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  <a:lvl2pPr marL="630555" indent="-271780" algn="l" defTabSz="0"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444500" algn="l"/>
              </a:tabLst>
              <a:defRPr sz="20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121EE2A-0CB4-480B-87BC-E2D4A8765AA6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435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1099435" y="2200274"/>
            <a:ext cx="5157787" cy="3684588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ea"/>
                <a:ea typeface="+mn-ea"/>
              </a:defRPr>
            </a:lvl1pPr>
            <a:lvl2pPr marL="542925" indent="-18415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+mn-ea"/>
                <a:ea typeface="+mn-ea"/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1845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431845" y="2200274"/>
            <a:ext cx="5183188" cy="3684588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ea"/>
                <a:ea typeface="+mn-ea"/>
              </a:defRPr>
            </a:lvl1pPr>
            <a:lvl2pPr marL="542925" indent="-27178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+mn-ea"/>
                <a:ea typeface="+mn-ea"/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0128956-A9CF-4586-B98D-7C890606AE62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1587" y="0"/>
            <a:ext cx="12193588" cy="6858000"/>
          </a:xfrm>
          <a:prstGeom prst="rect">
            <a:avLst/>
          </a:prstGeom>
          <a:solidFill>
            <a:srgbClr val="FB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-1050131" y="3420269"/>
            <a:ext cx="9120188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5400000">
            <a:off x="-777081" y="3420269"/>
            <a:ext cx="9120188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0" y="3805238"/>
            <a:ext cx="12192000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0" y="3971925"/>
            <a:ext cx="12192000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0" y="4386263"/>
            <a:ext cx="12192000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1"/>
          <p:cNvCxnSpPr/>
          <p:nvPr/>
        </p:nvCxnSpPr>
        <p:spPr>
          <a:xfrm>
            <a:off x="0" y="4549775"/>
            <a:ext cx="12192000" cy="0"/>
          </a:xfrm>
          <a:prstGeom prst="line">
            <a:avLst/>
          </a:prstGeom>
          <a:ln w="3175">
            <a:solidFill>
              <a:srgbClr val="D3D3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0341" y="3805485"/>
            <a:ext cx="9103357" cy="664820"/>
          </a:xfrm>
        </p:spPr>
        <p:txBody>
          <a:bodyPr>
            <a:normAutofit/>
          </a:bodyPr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8" name="日期占位符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229C860-96CA-4C91-A231-834A594C4CB0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9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0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3588" cy="6858000"/>
          </a:xfrm>
          <a:prstGeom prst="rect">
            <a:avLst/>
          </a:prstGeom>
          <a:solidFill>
            <a:srgbClr val="FB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91FD428-F23C-4A83-B605-51440B89B58D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21" name="直接连接符 8"/>
          <p:cNvCxnSpPr/>
          <p:nvPr/>
        </p:nvCxnSpPr>
        <p:spPr>
          <a:xfrm>
            <a:off x="1022350" y="1925638"/>
            <a:ext cx="9199563" cy="0"/>
          </a:xfrm>
          <a:prstGeom prst="line">
            <a:avLst/>
          </a:prstGeom>
          <a:ln w="12700" cap="flat" cmpd="sng">
            <a:solidFill>
              <a:srgbClr val="D8CCBF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45600" y="1191600"/>
            <a:ext cx="9273600" cy="666000"/>
          </a:xfrm>
        </p:spPr>
        <p:txBody>
          <a:bodyPr>
            <a:normAutofit/>
          </a:bodyPr>
          <a:lstStyle>
            <a:lvl1pPr>
              <a:defRPr sz="31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1152000" y="2127600"/>
            <a:ext cx="5472000" cy="367200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90000"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6624000" y="2127600"/>
            <a:ext cx="3600000" cy="3672000"/>
          </a:xfrm>
          <a:solidFill>
            <a:schemeClr val="accent1"/>
          </a:solidFill>
        </p:spPr>
        <p:txBody>
          <a:bodyPr lIns="144000" rIns="14400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ACEA764-A108-4BC4-BCB4-1238DA27EEB4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3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9674579" y="365125"/>
            <a:ext cx="1182511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551543" y="365125"/>
            <a:ext cx="8998857" cy="5811838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  <a:lvl2pPr marL="542925" indent="-271780" defTabSz="0"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542925" algn="l"/>
              </a:tabLst>
              <a:defRPr sz="2000">
                <a:solidFill>
                  <a:schemeClr val="accent1"/>
                </a:solidFill>
                <a:latin typeface="+mn-ea"/>
                <a:ea typeface="+mn-ea"/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0215365-8436-42DA-9527-B38243AF9BD1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0"/>
            <a:ext cx="12193588" cy="6858000"/>
          </a:xfrm>
          <a:prstGeom prst="rect">
            <a:avLst/>
          </a:prstGeom>
          <a:solidFill>
            <a:srgbClr val="FB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图片 8"/>
          <p:cNvPicPr>
            <a:picLocks noChangeAspect="1"/>
          </p:cNvPicPr>
          <p:nvPr userDrawn="1"/>
        </p:nvPicPr>
        <p:blipFill>
          <a:blip r:embed="rId14"/>
          <a:srcRect l="21362" t="25766"/>
          <a:stretch>
            <a:fillRect/>
          </a:stretch>
        </p:blipFill>
        <p:spPr>
          <a:xfrm>
            <a:off x="0" y="0"/>
            <a:ext cx="1774825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图片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18800" y="-7937"/>
            <a:ext cx="146208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9" name="KSO_BT1"/>
          <p:cNvSpPr>
            <a:spLocks noGrp="1"/>
          </p:cNvSpPr>
          <p:nvPr>
            <p:ph type="title"/>
          </p:nvPr>
        </p:nvSpPr>
        <p:spPr>
          <a:xfrm>
            <a:off x="1741488" y="452438"/>
            <a:ext cx="9104312" cy="665162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1030" name="KSO_BC1"/>
          <p:cNvSpPr>
            <a:spLocks noGrp="1"/>
          </p:cNvSpPr>
          <p:nvPr>
            <p:ph type="body"/>
          </p:nvPr>
        </p:nvSpPr>
        <p:spPr>
          <a:xfrm>
            <a:off x="558800" y="1349375"/>
            <a:ext cx="10287000" cy="48783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eaLnBrk="1" hangingPunct="1">
              <a:buFont typeface="Arial" panose="020B0604020202020204" pitchFamily="34" charset="0"/>
              <a:buNone/>
              <a:defRPr sz="1800" noProof="1">
                <a:solidFill>
                  <a:schemeClr val="tx1">
                    <a:tint val="75000"/>
                  </a:schemeClr>
                </a:solidFill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9BD9137-6E6B-4264-A08A-AD4ECA007857}" type="datetimeFigureOut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2022/4/15</a:t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8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>
                <a:solidFill>
                  <a:srgbClr val="959696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Arial" panose="020B0604020202020204" pitchFamily="34" charset="0"/>
          <a:ea typeface="+mn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57505" indent="-357505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90000"/>
        <a:buBlip>
          <a:blip r:embed="rId17"/>
        </a:buBlip>
        <a:defRPr sz="2800" kern="1200">
          <a:solidFill>
            <a:schemeClr val="accent1"/>
          </a:solidFill>
          <a:latin typeface="+mn-ea"/>
          <a:ea typeface="+mn-ea"/>
          <a:cs typeface="+mn-cs"/>
        </a:defRPr>
      </a:lvl1pPr>
      <a:lvl2pPr marL="711200" indent="-27178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6.png"/><Relationship Id="rId5" Type="http://schemas.openxmlformats.org/officeDocument/2006/relationships/tags" Target="../tags/tag5.xml"/><Relationship Id="rId10" Type="http://schemas.openxmlformats.org/officeDocument/2006/relationships/image" Target="../media/image15.png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2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38175" y="6043295"/>
            <a:ext cx="10419080" cy="645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solidFill>
              <a:srgbClr val="E1ECDA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altLang="zh-CN" sz="3600" b="1"/>
              <a:t> Jo is </a:t>
            </a:r>
            <a:r>
              <a:rPr lang="en-US" altLang="zh-CN" sz="3600" b="1" u="sng">
                <a:solidFill>
                  <a:srgbClr val="FF0000"/>
                </a:solidFill>
              </a:rPr>
              <a:t>doubtful</a:t>
            </a:r>
            <a:r>
              <a:rPr lang="en-US" altLang="zh-CN" sz="3600" b="1"/>
              <a:t> about the effect of her job there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49095" y="1451610"/>
            <a:ext cx="95650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/>
              <a:t>How does Jo feel ?What’s </a:t>
            </a:r>
            <a:r>
              <a:rPr lang="en-US" altLang="zh-CN" sz="40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sym typeface="+mn-ea"/>
              </a:rPr>
              <a:t>Jo's reaction?</a:t>
            </a:r>
            <a:r>
              <a:rPr lang="en-US" altLang="zh-CN" sz="4000" b="1"/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89560" y="560070"/>
            <a:ext cx="54737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</a:rPr>
              <a:t>  poor-equipped  school</a:t>
            </a:r>
            <a:r>
              <a:rPr lang="en-US" altLang="zh-CN" sz="4400" b="1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 flipH="1">
            <a:off x="5763260" y="436880"/>
            <a:ext cx="6915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03985" y="2329815"/>
            <a:ext cx="10055860" cy="107632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 is the most___________subject.</a:t>
            </a:r>
          </a:p>
          <a:p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(But) I have become ___________for my teaching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02030" y="4614545"/>
            <a:ext cx="11189970" cy="156845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>
                <a:sym typeface="+mn-ea"/>
              </a:rPr>
              <a:t>I </a:t>
            </a:r>
            <a:r>
              <a:rPr lang="en-US" altLang="zh-CN" sz="3200" b="1">
                <a:solidFill>
                  <a:srgbClr val="FF0000"/>
                </a:solidFill>
                <a:sym typeface="+mn-ea"/>
              </a:rPr>
              <a:t>wonder</a:t>
            </a:r>
            <a:r>
              <a:rPr lang="en-US" altLang="zh-CN" sz="3200" b="1">
                <a:sym typeface="+mn-ea"/>
              </a:rPr>
              <a:t> how </a:t>
            </a:r>
            <a:r>
              <a:rPr lang="en-US" altLang="zh-CN" sz="3200" b="1">
                <a:solidFill>
                  <a:srgbClr val="FF0000"/>
                </a:solidFill>
                <a:sym typeface="+mn-ea"/>
              </a:rPr>
              <a:t>relevant</a:t>
            </a:r>
            <a:r>
              <a:rPr lang="en-US" altLang="zh-CN" sz="3200" b="1">
                <a:sym typeface="+mn-ea"/>
              </a:rPr>
              <a:t> chemistry is to</a:t>
            </a:r>
            <a:r>
              <a:rPr lang="en-US" altLang="zh-CN" sz="32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 ...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3200" b="1"/>
              <a:t>....To be honest I </a:t>
            </a:r>
            <a:r>
              <a:rPr lang="en-US" altLang="zh-CN" sz="3200" b="1" u="sng">
                <a:solidFill>
                  <a:srgbClr val="FF0000"/>
                </a:solidFill>
              </a:rPr>
              <a:t>doubt </a:t>
            </a:r>
            <a:r>
              <a:rPr lang="en-US" altLang="zh-CN" sz="3200" b="1"/>
              <a:t>whether I am making any</a:t>
            </a:r>
          </a:p>
          <a:p>
            <a:r>
              <a:rPr lang="en-US" altLang="zh-CN" sz="3200" b="1"/>
              <a:t>difference to these boy’s lives at all . 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337810" y="2791460"/>
            <a:ext cx="2824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imaginative </a:t>
            </a:r>
          </a:p>
        </p:txBody>
      </p:sp>
      <p:sp>
        <p:nvSpPr>
          <p:cNvPr id="13" name="左弧形箭头 12"/>
          <p:cNvSpPr/>
          <p:nvPr/>
        </p:nvSpPr>
        <p:spPr>
          <a:xfrm>
            <a:off x="0" y="4740275"/>
            <a:ext cx="782955" cy="153543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14545" y="3678555"/>
            <a:ext cx="198945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黑体" panose="02010609060101010101" pitchFamily="49" charset="-122"/>
              </a:rPr>
              <a:t>adapt to</a:t>
            </a:r>
            <a:r>
              <a:rPr lang="en-US" altLang="zh-CN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6370320" y="632460"/>
            <a:ext cx="5473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</a:rPr>
              <a:t>  </a:t>
            </a:r>
            <a:r>
              <a:rPr lang="en-US" altLang="zh-CN" sz="3600" b="1">
                <a:sym typeface="+mn-ea"/>
              </a:rPr>
              <a:t> uncivilized students</a:t>
            </a:r>
            <a:endParaRPr lang="en-US" altLang="zh-CN" sz="4400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002030" y="3733800"/>
            <a:ext cx="11028680" cy="58356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457200" lvl="0" indent="-4572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黑体" panose="02010609060101010101" pitchFamily="49" charset="-122"/>
              </a:rPr>
              <a:t>I'm still trying to________  these conditions.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49290" y="2408555"/>
            <a:ext cx="26676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challenging</a:t>
            </a:r>
            <a:r>
              <a:rPr lang="en-US" altLang="zh-CN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endParaRPr lang="zh-CN" altLang="en-US" sz="3200"/>
          </a:p>
        </p:txBody>
      </p:sp>
      <p:sp>
        <p:nvSpPr>
          <p:cNvPr id="14" name="文本框 13"/>
          <p:cNvSpPr txBox="1"/>
          <p:nvPr/>
        </p:nvSpPr>
        <p:spPr>
          <a:xfrm>
            <a:off x="9384983" y="3222625"/>
            <a:ext cx="2195513" cy="4851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</a:rPr>
              <a:t>optimistic</a:t>
            </a:r>
          </a:p>
        </p:txBody>
      </p:sp>
      <p:sp>
        <p:nvSpPr>
          <p:cNvPr id="15" name="椭圆 14"/>
          <p:cNvSpPr/>
          <p:nvPr/>
        </p:nvSpPr>
        <p:spPr>
          <a:xfrm>
            <a:off x="5337810" y="2869248"/>
            <a:ext cx="2767013" cy="541338"/>
          </a:xfrm>
          <a:prstGeom prst="ellipse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614545" y="3678555"/>
            <a:ext cx="1990090" cy="583565"/>
          </a:xfrm>
          <a:prstGeom prst="ellipse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6" name="图片 15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2"/>
      <p:bldP spid="11" grpId="2"/>
      <p:bldP spid="12" grpId="2"/>
      <p:bldP spid="3" grpId="2" bldLvl="0" animBg="1"/>
      <p:bldP spid="6" grpId="2" bldLvl="0" animBg="1"/>
      <p:bldP spid="7" grpId="2"/>
      <p:bldP spid="13" grpId="0" bldLvl="0" animBg="1"/>
      <p:bldP spid="5" grpId="2"/>
      <p:bldP spid="8" grpId="2"/>
      <p:bldP spid="2" grpId="0" bldLvl="0" animBg="1"/>
      <p:bldP spid="4" grpId="2"/>
      <p:bldP spid="14" grpId="0" bldLvl="0" animBg="1"/>
      <p:bldP spid="15" grpId="0" bldLvl="0" animBg="1"/>
      <p:bldP spid="2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内容占位符 2"/>
          <p:cNvSpPr>
            <a:spLocks noGrp="1"/>
          </p:cNvSpPr>
          <p:nvPr/>
        </p:nvSpPr>
        <p:spPr>
          <a:xfrm>
            <a:off x="3749675" y="319088"/>
            <a:ext cx="7802563" cy="8588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 visit to a __________village</a:t>
            </a:r>
          </a:p>
        </p:txBody>
      </p:sp>
      <p:sp>
        <p:nvSpPr>
          <p:cNvPr id="19458" name="文本框 4"/>
          <p:cNvSpPr txBox="1"/>
          <p:nvPr/>
        </p:nvSpPr>
        <p:spPr>
          <a:xfrm>
            <a:off x="3854450" y="927100"/>
            <a:ext cx="6696075" cy="650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The visit is written in the order of ________.</a:t>
            </a:r>
          </a:p>
        </p:txBody>
      </p:sp>
      <p:sp>
        <p:nvSpPr>
          <p:cNvPr id="19489" name="文本框 21"/>
          <p:cNvSpPr txBox="1"/>
          <p:nvPr/>
        </p:nvSpPr>
        <p:spPr>
          <a:xfrm>
            <a:off x="9282113" y="927100"/>
            <a:ext cx="862330" cy="650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time</a:t>
            </a:r>
          </a:p>
        </p:txBody>
      </p:sp>
      <p:sp>
        <p:nvSpPr>
          <p:cNvPr id="4" name="五边形 3"/>
          <p:cNvSpPr/>
          <p:nvPr/>
        </p:nvSpPr>
        <p:spPr>
          <a:xfrm>
            <a:off x="846138" y="1612900"/>
            <a:ext cx="5491163" cy="957263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Before reaching</a:t>
            </a:r>
          </a:p>
        </p:txBody>
      </p:sp>
      <p:sp>
        <p:nvSpPr>
          <p:cNvPr id="5" name="燕尾形 4"/>
          <p:cNvSpPr/>
          <p:nvPr/>
        </p:nvSpPr>
        <p:spPr>
          <a:xfrm>
            <a:off x="6834188" y="1595438"/>
            <a:ext cx="4498975" cy="957263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Upon reaching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0263" y="2800350"/>
            <a:ext cx="5416550" cy="3322955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2"/>
              </a:buBlip>
              <a:defRPr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We walked 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two and a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half hours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 to get there.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First_______________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then_______________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38825" y="115888"/>
            <a:ext cx="1570355" cy="8115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remote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30375" y="4148138"/>
            <a:ext cx="3810635" cy="650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up a mountain to a ridge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703388" y="4846638"/>
            <a:ext cx="3935730" cy="650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down a path to the valley</a:t>
            </a:r>
          </a:p>
        </p:txBody>
      </p:sp>
      <p:sp useBgFill="1">
        <p:nvSpPr>
          <p:cNvPr id="11" name="左箭头 10"/>
          <p:cNvSpPr/>
          <p:nvPr/>
        </p:nvSpPr>
        <p:spPr>
          <a:xfrm rot="18960000">
            <a:off x="2992438" y="1343025"/>
            <a:ext cx="3771900" cy="1976438"/>
          </a:xfrm>
          <a:prstGeom prst="leftArrow">
            <a:avLst/>
          </a:prstGeom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far away 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，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the distance &amp; difficult to reach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826250" y="2778125"/>
            <a:ext cx="4459288" cy="3322955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800" b="1" kern="1200" cap="none" spc="0" normalizeH="0" baseline="0" noProof="1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800" b="1" kern="1200" cap="none" spc="0" normalizeH="0" baseline="0" noProof="1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800" b="1" kern="1200" cap="none" spc="0" normalizeH="0" baseline="0" noProof="1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800" b="1" kern="1200" cap="none" spc="0" normalizeH="0" baseline="0" noProof="1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800" b="1" kern="1200" cap="none" spc="0" normalizeH="0" baseline="0" noProof="1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50150" y="2616200"/>
            <a:ext cx="2584450" cy="6508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Tombe's mother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580313" y="3867150"/>
            <a:ext cx="2441575" cy="6508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All the villagers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404100" y="3209925"/>
            <a:ext cx="2835275" cy="650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Crying “ieee ieee”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108825" y="4456113"/>
            <a:ext cx="3467735" cy="650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Shaking hands with us</a:t>
            </a:r>
          </a:p>
        </p:txBody>
      </p:sp>
      <p:sp useBgFill="1">
        <p:nvSpPr>
          <p:cNvPr id="18" name="文本框 17"/>
          <p:cNvSpPr txBox="1"/>
          <p:nvPr/>
        </p:nvSpPr>
        <p:spPr>
          <a:xfrm rot="-2820000">
            <a:off x="5154613" y="2778125"/>
            <a:ext cx="1922145" cy="650875"/>
          </a:xfrm>
          <a:prstGeom prst="rect">
            <a:avLst/>
          </a:prstGeom>
          <a:ln w="28575" cap="flat" cmpd="sng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Few visitors</a:t>
            </a:r>
          </a:p>
        </p:txBody>
      </p:sp>
      <p:sp>
        <p:nvSpPr>
          <p:cNvPr id="19" name="右箭头 18"/>
          <p:cNvSpPr/>
          <p:nvPr/>
        </p:nvSpPr>
        <p:spPr>
          <a:xfrm rot="2520000">
            <a:off x="5473700" y="2408238"/>
            <a:ext cx="671513" cy="403225"/>
          </a:xfrm>
          <a:prstGeom prst="rightArrow">
            <a:avLst/>
          </a:prstGeom>
          <a:solidFill>
            <a:srgbClr val="6600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53263" y="5041900"/>
            <a:ext cx="3705860" cy="10388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Everyone seemed to be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 relative of Tombe's.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17195" y="5662295"/>
            <a:ext cx="11160125" cy="1170940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>
            <a:solidFill>
              <a:srgbClr val="0000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00" b="1" kern="1200" cap="none" spc="0" normalizeH="0" baseline="0" noProof="1">
                <a:solidFill>
                  <a:srgbClr val="0000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Although they seldom met foreign visitors, all the villagers still treated us with_____________.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09675" y="6156325"/>
            <a:ext cx="1800860" cy="6705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9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hospitality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61290" y="116205"/>
            <a:ext cx="1196340" cy="5219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/>
              <a:t>Para4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357630" y="116205"/>
            <a:ext cx="1294130" cy="5219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/>
              <a:t>people </a:t>
            </a:r>
          </a:p>
        </p:txBody>
      </p:sp>
      <p:pic>
        <p:nvPicPr>
          <p:cNvPr id="10" name="图片 9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89" grpId="0"/>
      <p:bldP spid="4" grpId="0" animBg="1"/>
      <p:bldP spid="4" grpId="1" animBg="1"/>
      <p:bldP spid="4" grpId="2" animBg="1"/>
      <p:bldP spid="4" grpId="3" bldLvl="0" animBg="1"/>
      <p:bldP spid="5" grpId="0" animBg="1"/>
      <p:bldP spid="5" grpId="1" animBg="1"/>
      <p:bldP spid="5" grpId="2" animBg="1"/>
      <p:bldP spid="5" grpId="3" bldLvl="0" animBg="1"/>
      <p:bldP spid="6" grpId="0" bldLvl="0" animBg="1"/>
      <p:bldP spid="7" grpId="0"/>
      <p:bldP spid="7" grpId="1"/>
      <p:bldP spid="8" grpId="0"/>
      <p:bldP spid="9" grpId="0"/>
      <p:bldP spid="11" grpId="0" animBg="1"/>
      <p:bldP spid="12" grpId="0" bldLvl="0" animBg="1"/>
      <p:bldP spid="14" grpId="0" bldLvl="0" animBg="1"/>
      <p:bldP spid="15" grpId="0" bldLvl="0" animBg="1"/>
      <p:bldP spid="16" grpId="0"/>
      <p:bldP spid="17" grpId="0"/>
      <p:bldP spid="18" grpId="0" bldLvl="0" animBg="1"/>
      <p:bldP spid="19" grpId="0" animBg="1"/>
      <p:bldP spid="3" grpId="0"/>
      <p:bldP spid="2" grpId="0"/>
      <p:bldP spid="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42938" y="1057275"/>
            <a:ext cx="5297488" cy="499745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441325" y="41275"/>
            <a:ext cx="8566150" cy="77152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While staying in the 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remote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village (para5-7)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137275" y="1057275"/>
            <a:ext cx="5387975" cy="29083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091238" y="4070350"/>
            <a:ext cx="5422900" cy="1966913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985838" y="1700213"/>
            <a:ext cx="4778375" cy="1128713"/>
          </a:xfrm>
          <a:prstGeom prst="homePlate">
            <a:avLst/>
          </a:prstGeom>
          <a:solidFill>
            <a:srgbClr val="FFFF00"/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Types of houses</a:t>
            </a:r>
          </a:p>
        </p:txBody>
      </p:sp>
      <p:sp>
        <p:nvSpPr>
          <p:cNvPr id="9" name="五边形 8"/>
          <p:cNvSpPr/>
          <p:nvPr/>
        </p:nvSpPr>
        <p:spPr>
          <a:xfrm>
            <a:off x="993775" y="3070225"/>
            <a:ext cx="4722813" cy="1093788"/>
          </a:xfrm>
          <a:prstGeom prst="homePlate">
            <a:avLst/>
          </a:prstGeom>
          <a:solidFill>
            <a:srgbClr val="FFFF00"/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Sleeping arrangements</a:t>
            </a:r>
          </a:p>
        </p:txBody>
      </p:sp>
      <p:sp>
        <p:nvSpPr>
          <p:cNvPr id="10" name="五边形 9"/>
          <p:cNvSpPr/>
          <p:nvPr/>
        </p:nvSpPr>
        <p:spPr>
          <a:xfrm>
            <a:off x="977900" y="4530725"/>
            <a:ext cx="4668838" cy="1023938"/>
          </a:xfrm>
          <a:prstGeom prst="homePlate">
            <a:avLst/>
          </a:prstGeom>
          <a:solidFill>
            <a:srgbClr val="FFFF00"/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Possessions</a:t>
            </a:r>
          </a:p>
        </p:txBody>
      </p:sp>
      <p:sp>
        <p:nvSpPr>
          <p:cNvPr id="11" name="五边形 10"/>
          <p:cNvSpPr/>
          <p:nvPr/>
        </p:nvSpPr>
        <p:spPr>
          <a:xfrm>
            <a:off x="6370638" y="1568450"/>
            <a:ext cx="5019675" cy="909638"/>
          </a:xfrm>
          <a:prstGeom prst="homePlate">
            <a:avLst/>
          </a:prstGeom>
          <a:solidFill>
            <a:srgbClr val="FFFF00"/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Diet</a:t>
            </a:r>
          </a:p>
        </p:txBody>
      </p:sp>
      <p:sp>
        <p:nvSpPr>
          <p:cNvPr id="12" name="五边形 11"/>
          <p:cNvSpPr/>
          <p:nvPr/>
        </p:nvSpPr>
        <p:spPr>
          <a:xfrm>
            <a:off x="6394450" y="2654300"/>
            <a:ext cx="4949825" cy="1082675"/>
          </a:xfrm>
          <a:prstGeom prst="homePlate">
            <a:avLst/>
          </a:prstGeom>
          <a:solidFill>
            <a:srgbClr val="FFFF00"/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Cooking methods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827213" y="857250"/>
            <a:ext cx="2660015" cy="65087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Living conditions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240588" y="788988"/>
            <a:ext cx="2216785" cy="65087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Eating culture</a:t>
            </a:r>
          </a:p>
        </p:txBody>
      </p:sp>
      <p:sp>
        <p:nvSpPr>
          <p:cNvPr id="21539" name="文本框 5"/>
          <p:cNvSpPr txBox="1"/>
          <p:nvPr/>
        </p:nvSpPr>
        <p:spPr>
          <a:xfrm>
            <a:off x="757238" y="1649413"/>
            <a:ext cx="5084762" cy="878840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</a:t>
            </a:r>
            <a:r>
              <a:rPr lang="en-US" altLang="zh-CN" sz="3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 low bamboo hut with  grass sticking out of the roof</a:t>
            </a:r>
            <a:endParaRPr lang="en-US" altLang="zh-CN" sz="3200" b="1" dirty="0">
              <a:solidFill>
                <a:schemeClr val="tx2"/>
              </a:solidFill>
              <a:latin typeface="Calibri" panose="020F050202020403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542" name="文本框 9"/>
          <p:cNvSpPr txBox="1"/>
          <p:nvPr/>
        </p:nvSpPr>
        <p:spPr>
          <a:xfrm>
            <a:off x="781050" y="4521200"/>
            <a:ext cx="5051425" cy="1272540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one broom, a few tin plates and cups and a couple of jars</a:t>
            </a:r>
            <a:endParaRPr lang="en-US" altLang="zh-CN" sz="3200" b="1" dirty="0">
              <a:solidFill>
                <a:schemeClr val="tx2"/>
              </a:solidFill>
              <a:latin typeface="Calibri" panose="020F050202020403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本框 5"/>
          <p:cNvSpPr txBox="1"/>
          <p:nvPr/>
        </p:nvSpPr>
        <p:spPr>
          <a:xfrm>
            <a:off x="6353175" y="1546225"/>
            <a:ext cx="5029200" cy="933450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</a:t>
            </a:r>
            <a:r>
              <a:rPr lang="en-US" altLang="zh-CN" sz="3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Kau kau(sweet potato),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corn and greens </a:t>
            </a:r>
            <a:endParaRPr lang="en-US" altLang="zh-CN" sz="3200" b="1" dirty="0">
              <a:solidFill>
                <a:schemeClr val="tx2"/>
              </a:solidFill>
              <a:latin typeface="Calibri" panose="020F050202020403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541" name="文本框 8"/>
          <p:cNvSpPr txBox="1"/>
          <p:nvPr/>
        </p:nvSpPr>
        <p:spPr>
          <a:xfrm>
            <a:off x="6353175" y="2668588"/>
            <a:ext cx="5030788" cy="1198880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30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Putting hot stones in an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30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empty oil drum with food to steam</a:t>
            </a:r>
            <a:endParaRPr lang="en-US" altLang="zh-CN" sz="3000" b="1" dirty="0">
              <a:solidFill>
                <a:schemeClr val="tx2"/>
              </a:solidFill>
              <a:latin typeface="Calibri" panose="020F050202020403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543" name="文本框 10"/>
          <p:cNvSpPr txBox="1"/>
          <p:nvPr/>
        </p:nvSpPr>
        <p:spPr>
          <a:xfrm>
            <a:off x="6246813" y="4543425"/>
            <a:ext cx="5119687" cy="1272540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  <a:r>
              <a:rPr lang="en-US" altLang="zh-CN" sz="3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They believe that any leftovers attract evil spirits in the night.</a:t>
            </a:r>
            <a:endParaRPr lang="en-US" altLang="zh-CN" sz="3200" b="1" dirty="0">
              <a:solidFill>
                <a:schemeClr val="tx2"/>
              </a:solidFill>
              <a:latin typeface="Calibri" panose="020F050202020403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0700" y="5970905"/>
            <a:ext cx="11160125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rgbClr val="0000FF"/>
            </a:solidFill>
            <a:prstDash val="solid"/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000" b="1" kern="1200" cap="none" spc="0" normalizeH="0" baseline="0" noProof="1">
                <a:solidFill>
                  <a:srgbClr val="0000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They lived a __________life</a:t>
            </a:r>
            <a:r>
              <a:rPr kumimoji="0" lang="en-US" altLang="zh-CN" sz="3200" b="1" kern="1200" cap="none" spc="0" normalizeH="0" baseline="0" noProof="1">
                <a:solidFill>
                  <a:srgbClr val="0000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1546" name="文本框 15"/>
          <p:cNvSpPr txBox="1"/>
          <p:nvPr/>
        </p:nvSpPr>
        <p:spPr>
          <a:xfrm>
            <a:off x="2708275" y="5911850"/>
            <a:ext cx="1709420" cy="7308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primitive</a:t>
            </a:r>
          </a:p>
        </p:txBody>
      </p:sp>
      <p:sp>
        <p:nvSpPr>
          <p:cNvPr id="24" name="左箭头 23"/>
          <p:cNvSpPr/>
          <p:nvPr/>
        </p:nvSpPr>
        <p:spPr>
          <a:xfrm>
            <a:off x="5803900" y="31750"/>
            <a:ext cx="6181725" cy="1589088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rgbClr val="7030A0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far away in distance &amp; difficult to reach</a:t>
            </a:r>
          </a:p>
        </p:txBody>
      </p:sp>
      <p:sp>
        <p:nvSpPr>
          <p:cNvPr id="25" name="左箭头 24"/>
          <p:cNvSpPr/>
          <p:nvPr/>
        </p:nvSpPr>
        <p:spPr>
          <a:xfrm>
            <a:off x="5813425" y="1717675"/>
            <a:ext cx="6181725" cy="1589088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rgbClr val="7030A0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far away from civilization/modern culture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17195" y="3330575"/>
            <a:ext cx="11160125" cy="6311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rgbClr val="0000FF"/>
            </a:solidFill>
            <a:prstDash val="solid"/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00" b="1" kern="1200" cap="none" spc="0" normalizeH="0" baseline="0" noProof="1">
                <a:solidFill>
                  <a:srgbClr val="0000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All the villagers still treated us with_____________.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659438" y="3267075"/>
            <a:ext cx="1800860" cy="6705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9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hospitality</a:t>
            </a:r>
          </a:p>
        </p:txBody>
      </p:sp>
      <p:sp>
        <p:nvSpPr>
          <p:cNvPr id="19482" name="文本框 1"/>
          <p:cNvSpPr txBox="1"/>
          <p:nvPr/>
        </p:nvSpPr>
        <p:spPr>
          <a:xfrm>
            <a:off x="4999038" y="6010275"/>
            <a:ext cx="4483735" cy="5530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/>
          </a:ln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2"/>
              </a:buBlip>
              <a:defRPr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rPr>
              <a:t>with no concept of science.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042275" y="3892550"/>
            <a:ext cx="1162685" cy="65087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Beliefs</a:t>
            </a:r>
          </a:p>
        </p:txBody>
      </p:sp>
      <p:sp useBgFill="1">
        <p:nvSpPr>
          <p:cNvPr id="28" name="上下箭头 27"/>
          <p:cNvSpPr/>
          <p:nvPr/>
        </p:nvSpPr>
        <p:spPr>
          <a:xfrm>
            <a:off x="4566276" y="3830955"/>
            <a:ext cx="1158875" cy="2317115"/>
          </a:xfrm>
          <a:prstGeom prst="upDownArrow">
            <a:avLst/>
          </a:prstGeom>
          <a:ln w="381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+mn-ea"/>
              </a:rPr>
              <a:t>contrast</a:t>
            </a:r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1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bldLvl="0" animBg="1"/>
      <p:bldP spid="6" grpId="0" bldLvl="0" animBg="1"/>
      <p:bldP spid="6" grpId="1" animBg="1"/>
      <p:bldP spid="7" grpId="0" bldLvl="0" animBg="1"/>
      <p:bldP spid="7" grpId="1" animBg="1"/>
      <p:bldP spid="8" grpId="0" animBg="1"/>
      <p:bldP spid="8" grpId="1" animBg="1"/>
      <p:bldP spid="8" grpId="2" animBg="1"/>
      <p:bldP spid="8" grpId="3" bldLvl="0" animBg="1"/>
      <p:bldP spid="8" grpId="4" animBg="1"/>
      <p:bldP spid="8" grpId="5" animBg="1"/>
      <p:bldP spid="9" grpId="0" animBg="1"/>
      <p:bldP spid="9" grpId="1" animBg="1"/>
      <p:bldP spid="9" grpId="2" animBg="1"/>
      <p:bldP spid="9" grpId="3" bldLvl="0" animBg="1"/>
      <p:bldP spid="9" grpId="4" bldLvl="0" animBg="1"/>
      <p:bldP spid="9" grpId="5" animBg="1"/>
      <p:bldP spid="10" grpId="0" animBg="1"/>
      <p:bldP spid="10" grpId="1" animBg="1"/>
      <p:bldP spid="10" grpId="2" animBg="1"/>
      <p:bldP spid="10" grpId="3" bldLvl="0" animBg="1"/>
      <p:bldP spid="10" grpId="4" bldLvl="0" animBg="1"/>
      <p:bldP spid="10" grpId="5" animBg="1"/>
      <p:bldP spid="11" grpId="0" animBg="1"/>
      <p:bldP spid="11" grpId="1" animBg="1"/>
      <p:bldP spid="11" grpId="2" animBg="1"/>
      <p:bldP spid="11" grpId="3" bldLvl="0" animBg="1"/>
      <p:bldP spid="11" grpId="4" bldLvl="0" animBg="1"/>
      <p:bldP spid="11" grpId="5" animBg="1"/>
      <p:bldP spid="12" grpId="0" animBg="1"/>
      <p:bldP spid="12" grpId="1" animBg="1"/>
      <p:bldP spid="12" grpId="2" animBg="1"/>
      <p:bldP spid="12" grpId="3" bldLvl="0" animBg="1"/>
      <p:bldP spid="12" grpId="4" bldLvl="0" animBg="1"/>
      <p:bldP spid="12" grpId="5" animBg="1"/>
      <p:bldP spid="14" grpId="0" bldLvl="0" animBg="1"/>
      <p:bldP spid="14" grpId="1" bldLvl="0" animBg="1"/>
      <p:bldP spid="13" grpId="0" bldLvl="0" animBg="1"/>
      <p:bldP spid="13" grpId="1" bldLvl="0" animBg="1"/>
      <p:bldP spid="21539" grpId="0" bldLvl="0" animBg="1"/>
      <p:bldP spid="21539" grpId="1" bldLvl="0" animBg="1"/>
      <p:bldP spid="21542" grpId="0" bldLvl="0" animBg="1"/>
      <p:bldP spid="21542" grpId="1" bldLvl="0" animBg="1"/>
      <p:bldP spid="16" grpId="0" bldLvl="0" animBg="1"/>
      <p:bldP spid="16" grpId="1" bldLvl="0" animBg="1"/>
      <p:bldP spid="21541" grpId="0" bldLvl="0" animBg="1"/>
      <p:bldP spid="21541" grpId="1" bldLvl="0" animBg="1"/>
      <p:bldP spid="21543" grpId="0" bldLvl="0" animBg="1"/>
      <p:bldP spid="21543" grpId="1" bldLvl="0" animBg="1"/>
      <p:bldP spid="21546" grpId="0"/>
      <p:bldP spid="24" grpId="0" bldLvl="0" animBg="1"/>
      <p:bldP spid="25" grpId="0" bldLvl="0" animBg="1"/>
      <p:bldP spid="27" grpId="0"/>
      <p:bldP spid="19482" grpId="0" bldLvl="0" animBg="1"/>
      <p:bldP spid="15" grpId="0" bldLvl="0" animBg="1"/>
      <p:bldP spid="1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en-US" altLang="zh-CN" dirty="0">
                <a:solidFill>
                  <a:srgbClr val="553531"/>
                </a:solidFill>
                <a:latin typeface="Calibri" panose="020F0502020204030204" pitchFamily="34" charset="0"/>
              </a:rPr>
              <a:t>What did Jo feel after she left the village?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ln w="31750">
            <a:solidFill>
              <a:schemeClr val="accent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90000"/>
              <a:buFontTx/>
              <a:buNone/>
              <a:defRPr/>
            </a:pPr>
            <a:r>
              <a:rPr kumimoji="0" lang="en-US" altLang="zh-CN" sz="3600" b="1" i="1" u="none" strike="noStrike" kern="1200" cap="none" spc="0" normalizeH="0" baseline="0" noProof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My muscles were aching and my knees shaking as we climbed down the mountain towards home. That evening I fell happily into bed. It was such a privilege to have spent a day with Tombe's family.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450138" y="2144713"/>
            <a:ext cx="3649980" cy="730885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physically exhausted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84263" y="3911600"/>
            <a:ext cx="3944937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dist" eaLnBrk="1" hangingPunct="1">
              <a:lnSpc>
                <a:spcPct val="130000"/>
              </a:lnSpc>
            </a:pP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fell happily into bed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11300" y="1701800"/>
            <a:ext cx="5632450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dist" eaLnBrk="1" hangingPunct="1">
              <a:lnSpc>
                <a:spcPct val="130000"/>
              </a:lnSpc>
            </a:pPr>
            <a:r>
              <a:rPr lang="en-US" altLang="zh-CN" sz="3200" b="1" i="1" dirty="0">
                <a:solidFill>
                  <a:srgbClr val="0000FF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My muscles were aching and 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604125" y="3851275"/>
            <a:ext cx="4095750" cy="73088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mentally satisfied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432050" y="4437063"/>
            <a:ext cx="1776413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dist" eaLnBrk="1" hangingPunct="1">
              <a:lnSpc>
                <a:spcPct val="130000"/>
              </a:lnSpc>
            </a:pP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privilege</a:t>
            </a:r>
          </a:p>
        </p:txBody>
      </p:sp>
      <p:sp>
        <p:nvSpPr>
          <p:cNvPr id="21513" name="文本框 3"/>
          <p:cNvSpPr txBox="1"/>
          <p:nvPr/>
        </p:nvSpPr>
        <p:spPr>
          <a:xfrm>
            <a:off x="930275" y="2749550"/>
            <a:ext cx="286385" cy="8115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600" b="1" i="1" dirty="0">
                <a:solidFill>
                  <a:srgbClr val="0000FF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1514" name="文本框 4"/>
          <p:cNvSpPr txBox="1"/>
          <p:nvPr/>
        </p:nvSpPr>
        <p:spPr>
          <a:xfrm>
            <a:off x="889000" y="4948238"/>
            <a:ext cx="286385" cy="8115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600" b="1" i="1" dirty="0">
                <a:solidFill>
                  <a:srgbClr val="FF000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4" name="五边形 3"/>
          <p:cNvSpPr/>
          <p:nvPr/>
        </p:nvSpPr>
        <p:spPr>
          <a:xfrm>
            <a:off x="795338" y="106363"/>
            <a:ext cx="5491163" cy="957263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412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After leaving (Para. 8)</a:t>
            </a:r>
          </a:p>
        </p:txBody>
      </p:sp>
      <p:sp>
        <p:nvSpPr>
          <p:cNvPr id="6" name="文本框 5">
            <a:hlinkClick r:id="" action="ppaction://noaction"/>
          </p:cNvPr>
          <p:cNvSpPr txBox="1"/>
          <p:nvPr/>
        </p:nvSpPr>
        <p:spPr>
          <a:xfrm>
            <a:off x="7623175" y="5002213"/>
            <a:ext cx="4132263" cy="121094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90000"/>
              <a:buBlip>
                <a:blip r:embed="rId3"/>
              </a:buBlip>
              <a:defRPr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a sense of achievement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Self-improvement</a:t>
            </a:r>
          </a:p>
        </p:txBody>
      </p:sp>
      <p:sp>
        <p:nvSpPr>
          <p:cNvPr id="10" name="下箭头 9"/>
          <p:cNvSpPr/>
          <p:nvPr/>
        </p:nvSpPr>
        <p:spPr>
          <a:xfrm>
            <a:off x="9504363" y="4583113"/>
            <a:ext cx="554038" cy="5207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2825" y="2211388"/>
            <a:ext cx="3637280" cy="8115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600" b="1" i="1" dirty="0">
                <a:solidFill>
                  <a:srgbClr val="0000FF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my knees shaking</a:t>
            </a: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60325" y="3357563"/>
            <a:ext cx="12153900" cy="885825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prstDash val="dash"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Thinking:  Will Jo still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wonder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 whether she will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make any difference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?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7" grpId="0" bldLvl="0" animBg="1"/>
      <p:bldP spid="8" grpId="0"/>
      <p:bldP spid="9" grpId="0"/>
      <p:bldP spid="13" grpId="0" bldLvl="0" animBg="1"/>
      <p:bldP spid="14" grpId="0"/>
      <p:bldP spid="21513" grpId="0"/>
      <p:bldP spid="21514" grpId="0"/>
      <p:bldP spid="4" grpId="0" animBg="1"/>
      <p:bldP spid="4" grpId="1" animBg="1"/>
      <p:bldP spid="4" grpId="2" animBg="1"/>
      <p:bldP spid="4" grpId="3" bldLvl="0" animBg="1"/>
      <p:bldP spid="6" grpId="0" bldLvl="0" animBg="1"/>
      <p:bldP spid="10" grpId="0" bldLvl="0" animBg="1"/>
      <p:bldP spid="5" grpId="0"/>
      <p:bldP spid="2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49045" y="16510"/>
            <a:ext cx="9016365" cy="5835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/>
              <a:t>Let ’s draw a mind map of the whole story. </a:t>
            </a:r>
          </a:p>
        </p:txBody>
      </p:sp>
      <p:pic>
        <p:nvPicPr>
          <p:cNvPr id="2" name="图片 1" descr="屏幕截图(3)"/>
          <p:cNvPicPr>
            <a:picLocks noChangeAspect="1"/>
          </p:cNvPicPr>
          <p:nvPr/>
        </p:nvPicPr>
        <p:blipFill>
          <a:blip r:embed="rId3"/>
          <a:srcRect l="4356" t="14695" r="18010" b="11162"/>
          <a:stretch>
            <a:fillRect/>
          </a:stretch>
        </p:blipFill>
        <p:spPr>
          <a:xfrm>
            <a:off x="194945" y="600075"/>
            <a:ext cx="11741150" cy="62344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78090" y="2500630"/>
            <a:ext cx="19443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a challenging</a:t>
            </a:r>
            <a:r>
              <a:rPr lang="en-US" altLang="zh-CN" sz="2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59930" y="2919730"/>
            <a:ext cx="12674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doubtful</a:t>
            </a:r>
            <a:endParaRPr lang="en-US" altLang="zh-CN" sz="2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45195" y="3596640"/>
            <a:ext cx="17195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imaginative </a:t>
            </a:r>
            <a:endParaRPr lang="en-US" altLang="zh-CN" sz="2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35520" y="5133340"/>
            <a:ext cx="81724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poor</a:t>
            </a:r>
            <a:endParaRPr lang="en-US" altLang="zh-CN" sz="2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96835" y="5551805"/>
            <a:ext cx="13525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delicious</a:t>
            </a:r>
            <a:endParaRPr lang="en-US" altLang="zh-CN" sz="2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15885" y="5969635"/>
            <a:ext cx="12820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satisfied</a:t>
            </a:r>
            <a:endParaRPr lang="en-US" altLang="zh-CN" sz="2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85000" y="6372225"/>
            <a:ext cx="8731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good</a:t>
            </a:r>
            <a:endParaRPr lang="en-US" altLang="zh-CN" sz="2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13" name="图片 12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/>
      <p:bldP spid="3" grpId="2"/>
      <p:bldP spid="4" grpId="2"/>
      <p:bldP spid="6" grpId="2"/>
      <p:bldP spid="9" grpId="2"/>
      <p:bldP spid="10" grpId="2"/>
      <p:bldP spid="1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56822" y="249061"/>
            <a:ext cx="11678356" cy="63598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028315" y="248920"/>
            <a:ext cx="6000750" cy="8966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4800">
                <a:sym typeface="+mn-ea"/>
              </a:rPr>
              <a:t>Further thinking</a:t>
            </a:r>
            <a:endParaRPr lang="en-US" altLang="zh-CN" sz="4800"/>
          </a:p>
          <a:p>
            <a:pPr algn="ctr"/>
            <a:endParaRPr lang="zh-CN" altLang="en-US" sz="4800" b="1" spc="3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56540" y="1351915"/>
            <a:ext cx="11678920" cy="2995930"/>
          </a:xfrm>
          <a:prstGeom prst="rect">
            <a:avLst/>
          </a:prstGeom>
          <a:noFill/>
        </p:spPr>
        <p:txBody>
          <a:bodyPr wrap="square" rtlCol="0"/>
          <a:lstStyle>
            <a:defPPr>
              <a:defRPr lang="zh-CN"/>
            </a:defPPr>
            <a:lvl1pPr algn="ctr">
              <a:lnSpc>
                <a:spcPts val="3000"/>
              </a:lnSpc>
              <a:defRPr sz="2400" spc="100"/>
            </a:lvl1pPr>
          </a:lstStyle>
          <a:p>
            <a:pPr marL="0" indent="0" algn="just">
              <a:buNone/>
            </a:pPr>
            <a:r>
              <a:rPr lang="en-US" altLang="zh-CN" sz="3600" b="1">
                <a:sym typeface="+mn-ea"/>
              </a:rPr>
              <a:t>1.What does Jo share with the villagers?</a:t>
            </a:r>
          </a:p>
          <a:p>
            <a:pPr marL="0" indent="0" algn="just">
              <a:buNone/>
            </a:pPr>
            <a:r>
              <a:rPr lang="en-US" altLang="zh-CN" sz="3600" b="1">
                <a:sym typeface="+mn-ea"/>
              </a:rPr>
              <a:t> </a:t>
            </a:r>
            <a:endParaRPr lang="en-US" altLang="zh-CN" sz="3600" b="1"/>
          </a:p>
          <a:p>
            <a:pPr marL="0" indent="0" algn="just">
              <a:buNone/>
            </a:pPr>
            <a:endParaRPr lang="en-US" altLang="zh-CN" sz="3600" b="1">
              <a:sym typeface="+mn-ea"/>
            </a:endParaRPr>
          </a:p>
          <a:p>
            <a:pPr marL="0" indent="0" algn="just">
              <a:buNone/>
            </a:pPr>
            <a:r>
              <a:rPr lang="en-US" altLang="zh-CN" sz="3600" b="1">
                <a:sym typeface="+mn-ea"/>
              </a:rPr>
              <a:t>2.What changes does  she bring to the villagers?</a:t>
            </a:r>
          </a:p>
          <a:p>
            <a:pPr marL="0" indent="0" algn="just">
              <a:buNone/>
            </a:pPr>
            <a:endParaRPr lang="en-US" altLang="zh-CN" sz="3600" b="1"/>
          </a:p>
          <a:p>
            <a:pPr marL="0" indent="0" algn="just">
              <a:buNone/>
            </a:pPr>
            <a:endParaRPr lang="en-US" altLang="zh-CN" sz="3600" b="1">
              <a:sym typeface="+mn-ea"/>
            </a:endParaRPr>
          </a:p>
          <a:p>
            <a:pPr marL="0" indent="0" algn="just">
              <a:buNone/>
            </a:pPr>
            <a:r>
              <a:rPr lang="en-US" altLang="zh-CN" sz="3600" b="1">
                <a:sym typeface="+mn-ea"/>
              </a:rPr>
              <a:t>3.If you have the chance to be a volunteer teacher , would you like to go there? Why?</a:t>
            </a:r>
            <a:endParaRPr lang="en-US" altLang="zh-CN" sz="3600" b="1"/>
          </a:p>
          <a:p>
            <a:pPr marL="0" indent="0" algn="just">
              <a:buNone/>
            </a:pPr>
            <a:endParaRPr lang="en-US" altLang="zh-CN" sz="3600" b="1">
              <a:sym typeface="+mn-ea"/>
            </a:endParaRPr>
          </a:p>
          <a:p>
            <a:pPr marL="0" indent="0" algn="l">
              <a:buNone/>
            </a:pPr>
            <a:endParaRPr lang="en-US" altLang="zh-CN" sz="800" b="1">
              <a:sym typeface="+mn-ea"/>
            </a:endParaRPr>
          </a:p>
          <a:p>
            <a:pPr marL="0" indent="0" algn="l">
              <a:lnSpc>
                <a:spcPct val="130000"/>
              </a:lnSpc>
              <a:buNone/>
            </a:pPr>
            <a:endParaRPr lang="en-US" altLang="zh-CN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5925" y="4735830"/>
            <a:ext cx="43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l">
              <a:buNone/>
            </a:pPr>
            <a:r>
              <a:rPr lang="en-US" altLang="zh-CN" sz="3600" b="1">
                <a:sym typeface="+mn-ea"/>
              </a:rPr>
              <a:t>  </a:t>
            </a:r>
            <a:endParaRPr lang="en-US" altLang="zh-CN" sz="3600" b="1"/>
          </a:p>
        </p:txBody>
      </p:sp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45057"/>
          <p:cNvSpPr>
            <a:spLocks noGrp="1"/>
          </p:cNvSpPr>
          <p:nvPr>
            <p:ph type="title"/>
          </p:nvPr>
        </p:nvSpPr>
        <p:spPr>
          <a:xfrm>
            <a:off x="7669530" y="346710"/>
            <a:ext cx="3352800" cy="1143000"/>
          </a:xfrm>
        </p:spPr>
        <p:txBody>
          <a:bodyPr wrap="square" lIns="91440" tIns="45720" rIns="91440" bIns="45720" anchor="ctr" anchorCtr="0"/>
          <a:lstStyle/>
          <a:p>
            <a:pPr eaLnBrk="1" hangingPunct="1"/>
            <a:r>
              <a:rPr lang="en-US" altLang="zh-CN"/>
              <a:t>Sharing </a:t>
            </a:r>
          </a:p>
        </p:txBody>
      </p:sp>
      <p:sp>
        <p:nvSpPr>
          <p:cNvPr id="33796" name="文本框 45061"/>
          <p:cNvSpPr/>
          <p:nvPr/>
        </p:nvSpPr>
        <p:spPr>
          <a:xfrm>
            <a:off x="6513830" y="1610995"/>
            <a:ext cx="5181600" cy="24612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Pct val="100000"/>
              <a:buFontTx/>
              <a:buNone/>
            </a:pPr>
            <a:r>
              <a:rPr lang="en-US" altLang="zh-CN" sz="2800" b="1">
                <a:solidFill>
                  <a:srgbClr val="0000FF"/>
                </a:solidFill>
                <a:latin typeface="Georgia" panose="02040502050405020303" pitchFamily="18" charset="0"/>
                <a:ea typeface="华文新魏" panose="02010800040101010101" pitchFamily="2" charset="-122"/>
                <a:sym typeface="Wingdings" panose="05000000000000000000" pitchFamily="2" charset="2"/>
              </a:rPr>
              <a:t>Sharing is helping</a:t>
            </a:r>
          </a:p>
          <a:p>
            <a:pPr defTabSz="914400">
              <a:spcBef>
                <a:spcPct val="50000"/>
              </a:spcBef>
              <a:buClrTx/>
              <a:buSzPct val="100000"/>
              <a:buFontTx/>
              <a:buNone/>
            </a:pPr>
            <a:r>
              <a:rPr lang="en-US" altLang="zh-CN" sz="2800" b="1">
                <a:solidFill>
                  <a:srgbClr val="0000FF"/>
                </a:solidFill>
                <a:latin typeface="Georgia" panose="02040502050405020303" pitchFamily="18" charset="0"/>
                <a:ea typeface="华文新魏" panose="02010800040101010101" pitchFamily="2" charset="-122"/>
                <a:sym typeface="Wingdings" panose="05000000000000000000" pitchFamily="2" charset="2"/>
              </a:rPr>
              <a:t>Sharing is giving </a:t>
            </a:r>
          </a:p>
          <a:p>
            <a:pPr defTabSz="914400">
              <a:spcBef>
                <a:spcPct val="50000"/>
              </a:spcBef>
              <a:buClrTx/>
              <a:buSzPct val="100000"/>
              <a:buFontTx/>
              <a:buNone/>
            </a:pPr>
            <a:r>
              <a:rPr lang="en-US" altLang="zh-CN" sz="2800" b="1">
                <a:solidFill>
                  <a:srgbClr val="0000FF"/>
                </a:solidFill>
                <a:latin typeface="Georgia" panose="02040502050405020303" pitchFamily="18" charset="0"/>
                <a:ea typeface="华文新魏" panose="02010800040101010101" pitchFamily="2" charset="-122"/>
                <a:sym typeface="Wingdings" panose="05000000000000000000" pitchFamily="2" charset="2"/>
              </a:rPr>
              <a:t>Sharing is understanding</a:t>
            </a:r>
          </a:p>
          <a:p>
            <a:pPr defTabSz="914400">
              <a:spcBef>
                <a:spcPct val="50000"/>
              </a:spcBef>
              <a:buClrTx/>
              <a:buSzPct val="100000"/>
              <a:buFontTx/>
              <a:buNone/>
            </a:pPr>
            <a:r>
              <a:rPr lang="en-US" altLang="zh-CN" sz="2800" b="1">
                <a:solidFill>
                  <a:srgbClr val="0000FF"/>
                </a:solidFill>
                <a:latin typeface="Georgia" panose="02040502050405020303" pitchFamily="18" charset="0"/>
                <a:ea typeface="华文新魏" panose="02010800040101010101" pitchFamily="2" charset="-122"/>
                <a:sym typeface="Wingdings" panose="05000000000000000000" pitchFamily="2" charset="2"/>
              </a:rPr>
              <a:t>Sharing is love</a:t>
            </a:r>
            <a:endParaRPr lang="en-US" altLang="zh-CN" sz="2800" b="1">
              <a:solidFill>
                <a:srgbClr val="0000FF"/>
              </a:solidFill>
              <a:latin typeface="Georgia" panose="02040502050405020303" pitchFamily="18" charset="0"/>
              <a:ea typeface="华文新魏" panose="02010800040101010101" pitchFamily="2" charset="-122"/>
            </a:endParaRPr>
          </a:p>
        </p:txBody>
      </p:sp>
      <p:pic>
        <p:nvPicPr>
          <p:cNvPr id="24579" name="图片 174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" y="1097280"/>
            <a:ext cx="6096000" cy="4048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 fill="hold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标题 1"/>
          <p:cNvSpPr>
            <a:spLocks noGrp="1"/>
          </p:cNvSpPr>
          <p:nvPr>
            <p:ph type="title"/>
          </p:nvPr>
        </p:nvSpPr>
        <p:spPr>
          <a:xfrm>
            <a:off x="1846030" y="1626599"/>
            <a:ext cx="7994651" cy="1235075"/>
          </a:xfrm>
        </p:spPr>
        <p:txBody>
          <a:bodyPr vert="horz" wrap="square" lIns="91440" tIns="45720" rIns="91440" bIns="45720" anchor="b" anchorCtr="0">
            <a:normAutofit fontScale="90000"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zh-CN" altLang="en-US" sz="6600" dirty="0">
                <a:latin typeface="Calibri" panose="020F0502020204030204" pitchFamily="34" charset="0"/>
              </a:rPr>
              <a:t>选择性必修四</a:t>
            </a:r>
            <a:r>
              <a:rPr lang="en-US" altLang="zh-CN" sz="6600" dirty="0">
                <a:latin typeface="Calibri" panose="020F0502020204030204" pitchFamily="34" charset="0"/>
              </a:rPr>
              <a:t> Unit 4</a:t>
            </a:r>
            <a:br>
              <a:rPr lang="en-US" altLang="zh-CN" sz="6600" dirty="0">
                <a:latin typeface="Calibri" panose="020F0502020204030204" pitchFamily="34" charset="0"/>
              </a:rPr>
            </a:br>
            <a:br>
              <a:rPr lang="en-US" altLang="zh-CN" sz="6600" dirty="0">
                <a:latin typeface="Calibri" panose="020F0502020204030204" pitchFamily="34" charset="0"/>
              </a:rPr>
            </a:br>
            <a:r>
              <a:rPr lang="en-US" altLang="zh-CN" sz="6600" dirty="0">
                <a:solidFill>
                  <a:srgbClr val="FF0000"/>
                </a:solidFill>
                <a:latin typeface="Calibri" panose="020F0502020204030204" pitchFamily="34" charset="0"/>
              </a:rPr>
              <a:t>Sharing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2155825" y="2936875"/>
            <a:ext cx="7684770" cy="8001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8000" b="1" u="none" strike="noStrike" kern="1200" cap="none" spc="600" normalizeH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3600"/>
              <a:t>Reading and thinking </a:t>
            </a:r>
            <a:endParaRPr lang="zh-CN" altLang="en-US" sz="3600"/>
          </a:p>
        </p:txBody>
      </p:sp>
      <p:sp>
        <p:nvSpPr>
          <p:cNvPr id="9" name="副标题 2"/>
          <p:cNvSpPr>
            <a:spLocks noGrp="1"/>
          </p:cNvSpPr>
          <p:nvPr/>
        </p:nvSpPr>
        <p:spPr>
          <a:xfrm>
            <a:off x="2106295" y="4288155"/>
            <a:ext cx="7734300" cy="1416050"/>
          </a:xfrm>
          <a:prstGeom prst="rect">
            <a:avLst/>
          </a:prstGeom>
        </p:spPr>
        <p:txBody>
          <a:bodyPr>
            <a:normAutofit/>
          </a:bodyPr>
          <a:lstStyle>
            <a:lvl1pPr marL="357505" indent="-357505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90000"/>
              <a:buFontTx/>
              <a:buBlip>
                <a:blip r:embed="rId3"/>
              </a:buBlip>
              <a:defRPr sz="280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711200" indent="-27178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Volunteering in the bush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506345" y="151130"/>
            <a:ext cx="7179945" cy="831215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/>
            <a:r>
              <a:rPr lang="en-US" altLang="zh-CN" sz="4000" b="1" spc="3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Lead-in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160" y="1988185"/>
            <a:ext cx="2559050" cy="255143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62610" y="812165"/>
            <a:ext cx="10587990" cy="652145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pPr algn="ctr"/>
            <a:r>
              <a:rPr lang="en-US" altLang="zh-CN" sz="4800" b="1" spc="3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1.What do you often share with others?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rcRect l="7727" t="5887" r="13619" b="21760"/>
          <a:stretch>
            <a:fillRect/>
          </a:stretch>
        </p:blipFill>
        <p:spPr>
          <a:xfrm>
            <a:off x="3320415" y="1980565"/>
            <a:ext cx="2512060" cy="2574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rcRect l="6765" r="27152"/>
          <a:stretch>
            <a:fillRect/>
          </a:stretch>
        </p:blipFill>
        <p:spPr>
          <a:xfrm>
            <a:off x="6193790" y="1980565"/>
            <a:ext cx="2536190" cy="2561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rcRect l="6305" t="35350" r="10780" b="10301"/>
          <a:stretch>
            <a:fillRect/>
          </a:stretch>
        </p:blipFill>
        <p:spPr>
          <a:xfrm>
            <a:off x="9036685" y="1994535"/>
            <a:ext cx="2601595" cy="255968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390525" y="4540885"/>
            <a:ext cx="2559685" cy="652145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pPr algn="ctr"/>
            <a:r>
              <a:rPr lang="en-US" altLang="zh-CN" sz="4800" b="1" spc="3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food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320415" y="4555490"/>
            <a:ext cx="2512060" cy="652145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pPr algn="ctr"/>
            <a:r>
              <a:rPr lang="en-US" altLang="zh-CN" sz="4800" b="1" spc="3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clothes</a:t>
            </a: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182995" y="4540885"/>
            <a:ext cx="2559685" cy="652145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pPr algn="ctr"/>
            <a:r>
              <a:rPr lang="en-US" altLang="zh-CN" sz="4800" b="1" spc="3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joy</a:t>
            </a: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112885" y="4555490"/>
            <a:ext cx="2512060" cy="652145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pPr algn="ctr"/>
            <a:r>
              <a:rPr lang="en-US" altLang="zh-CN" sz="4800" b="1" spc="3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love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3262"/>
          <a:stretch>
            <a:fillRect/>
          </a:stretch>
        </p:blipFill>
        <p:spPr>
          <a:xfrm>
            <a:off x="725805" y="4079875"/>
            <a:ext cx="3766185" cy="25793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rcRect l="17289" r="16589" b="19"/>
          <a:stretch>
            <a:fillRect/>
          </a:stretch>
        </p:blipFill>
        <p:spPr>
          <a:xfrm>
            <a:off x="725170" y="709295"/>
            <a:ext cx="3778885" cy="33045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14325" y="0"/>
            <a:ext cx="11499850" cy="672465"/>
          </a:xfrm>
          <a:prstGeom prst="rect">
            <a:avLst/>
          </a:prstGeom>
          <a:noFill/>
        </p:spPr>
        <p:txBody>
          <a:bodyPr wrap="square" rtlCol="0">
            <a:normAutofit fontScale="60000"/>
          </a:bodyPr>
          <a:lstStyle/>
          <a:p>
            <a:pPr algn="ctr"/>
            <a:r>
              <a:rPr lang="en-US" altLang="zh-CN" sz="4800" b="1" spc="3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2.Have you ever shared knowledge with others?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 l="1674" t="15905" r="1674" b="15491"/>
          <a:stretch>
            <a:fillRect/>
          </a:stretch>
        </p:blipFill>
        <p:spPr>
          <a:xfrm>
            <a:off x="5022850" y="3188970"/>
            <a:ext cx="3666490" cy="34702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51070" y="1540510"/>
            <a:ext cx="72180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/>
              <a:t>     </a:t>
            </a:r>
            <a:r>
              <a:rPr lang="zh-CN" altLang="en-US" sz="3200"/>
              <a:t>Volunteer teachers help convey knowledge and love to poor children in remote villages.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906010" y="992505"/>
            <a:ext cx="6908165" cy="724535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/>
            <a:r>
              <a:rPr lang="en-US" altLang="zh-CN" sz="3200" b="1" spc="3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How to share knowledge?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图片 846850" descr="jowithkid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475740"/>
            <a:ext cx="5715000" cy="3384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副标题 2"/>
          <p:cNvSpPr>
            <a:spLocks noGrp="1"/>
          </p:cNvSpPr>
          <p:nvPr/>
        </p:nvSpPr>
        <p:spPr>
          <a:xfrm>
            <a:off x="3102928" y="872808"/>
            <a:ext cx="5984875" cy="1416050"/>
          </a:xfrm>
          <a:prstGeom prst="rect">
            <a:avLst/>
          </a:prstGeom>
        </p:spPr>
        <p:txBody>
          <a:bodyPr>
            <a:normAutofit/>
          </a:bodyPr>
          <a:lstStyle>
            <a:lvl1pPr marL="357505" indent="-357505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90000"/>
              <a:buFontTx/>
              <a:buBlip>
                <a:blip r:embed="rId4"/>
              </a:buBlip>
              <a:defRPr sz="280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711200" indent="-27178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Volunteering in the bush</a:t>
            </a:r>
          </a:p>
        </p:txBody>
      </p:sp>
      <p:pic>
        <p:nvPicPr>
          <p:cNvPr id="13" name="图片 12" descr="reading 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9237345" y="2263775"/>
            <a:ext cx="2691765" cy="2331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descr="rea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200000">
            <a:off x="168275" y="2235200"/>
            <a:ext cx="2694940" cy="2669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151765" y="68263"/>
            <a:ext cx="2123440" cy="811530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6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Prediction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215640" y="4860290"/>
            <a:ext cx="5761355" cy="7308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0">
            <a:solidFill>
              <a:schemeClr val="accent4">
                <a:lumMod val="75000"/>
              </a:schemeClr>
            </a:solidFill>
            <a:prstDash val="dash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tx2">
                <a:lumMod val="60000"/>
                <a:lumOff val="40000"/>
              </a:schemeClr>
            </a:extrusionClr>
          </a:sp3d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kern="1200" cap="none" spc="0" normalizeH="0" baseline="0" noProof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          What’s the text about</a:t>
            </a:r>
            <a:r>
              <a:rPr kumimoji="0" lang="zh-CN" altLang="en-US" sz="3200" b="1" kern="1200" cap="none" spc="0" normalizeH="0" baseline="0" noProof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0025" y="5591175"/>
            <a:ext cx="115595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/>
              <a:t>     A young Australian woman whose name is  Joe worked as a volunteer teacher in Papua New Guinea for two years.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5" grpId="0" bldLvl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01085" y="332105"/>
            <a:ext cx="4756785" cy="8915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>
                <a:solidFill>
                  <a:srgbClr val="FF0000"/>
                </a:solidFill>
                <a:sym typeface="+mn-ea"/>
              </a:rPr>
              <a:t>Papua New Guinea</a:t>
            </a:r>
            <a:endParaRPr lang="en-US" altLang="zh-CN" sz="4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媒体1">
            <a:hlinkClick r:id="" action="ppaction://media"/>
            <a:extLst>
              <a:ext uri="{FF2B5EF4-FFF2-40B4-BE49-F238E27FC236}">
                <a16:creationId xmlns:a16="http://schemas.microsoft.com/office/drawing/2014/main" id="{AD825429-97B3-4435-89F1-E80F48A72CE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73686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2" name="内容占位符 1048951"/>
          <p:cNvSpPr>
            <a:spLocks noGrp="1"/>
          </p:cNvSpPr>
          <p:nvPr>
            <p:ph idx="4294967295"/>
          </p:nvPr>
        </p:nvSpPr>
        <p:spPr>
          <a:xfrm>
            <a:off x="765225" y="1279822"/>
            <a:ext cx="4583832" cy="51054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>
            <a:lvl1pPr marL="342900" lvl="0" indent="-3429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defRPr sz="32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defRPr sz="28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defRPr sz="24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defRPr sz="2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defRPr sz="20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0"/>
              </a:spcBef>
              <a:buNone/>
            </a:pPr>
            <a:r>
              <a:rPr lang="en-US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Part 1</a:t>
            </a:r>
            <a:br>
              <a:rPr lang="zh-CN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(Para ____)</a:t>
            </a:r>
            <a:endParaRPr lang="zh-CN" altLang="zh-CN"/>
          </a:p>
          <a:p>
            <a:pPr>
              <a:spcBef>
                <a:spcPct val="0"/>
              </a:spcBef>
              <a:buNone/>
            </a:pPr>
            <a:endParaRPr lang="en-US" altLang="zh-CN" sz="1800" b="1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Part 2</a:t>
            </a:r>
            <a:br>
              <a:rPr lang="zh-CN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(Para____)</a:t>
            </a:r>
            <a:endParaRPr lang="zh-CN" altLang="zh-CN"/>
          </a:p>
          <a:p>
            <a:pPr>
              <a:spcBef>
                <a:spcPct val="0"/>
              </a:spcBef>
            </a:pPr>
            <a:endParaRPr lang="en-US" altLang="zh-CN" sz="1800" b="1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Part 3 </a:t>
            </a:r>
            <a:endParaRPr lang="zh-CN" altLang="zh-CN"/>
          </a:p>
          <a:p>
            <a:pPr>
              <a:spcBef>
                <a:spcPct val="0"/>
              </a:spcBef>
              <a:buNone/>
            </a:pPr>
            <a:r>
              <a:rPr lang="en-US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(Para____)</a:t>
            </a:r>
            <a:endParaRPr lang="zh-CN" altLang="zh-CN"/>
          </a:p>
          <a:p>
            <a:pPr>
              <a:spcBef>
                <a:spcPct val="0"/>
              </a:spcBef>
            </a:pPr>
            <a:endParaRPr lang="en-US" altLang="zh-CN" sz="1800" b="1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Part 4 </a:t>
            </a:r>
            <a:br>
              <a:rPr lang="zh-CN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US" altLang="zh-CN" b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(Para____)</a:t>
            </a:r>
            <a:endParaRPr lang="zh-CN" altLang="zh-CN"/>
          </a:p>
        </p:txBody>
      </p:sp>
      <p:sp>
        <p:nvSpPr>
          <p:cNvPr id="1048954" name="矩形 1048953"/>
          <p:cNvSpPr/>
          <p:nvPr/>
        </p:nvSpPr>
        <p:spPr>
          <a:xfrm>
            <a:off x="4427220" y="5036820"/>
            <a:ext cx="7372985" cy="1076325"/>
          </a:xfrm>
          <a:prstGeom prst="rect">
            <a:avLst/>
          </a:prstGeom>
          <a:noFill/>
          <a:ln w="47625" cap="flat" cmpd="dbl">
            <a:solidFill>
              <a:srgbClr val="008000">
                <a:alpha val="10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lIns="91440" tIns="45720" rIns="91440" bIns="4572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>
                <a:sym typeface="+mn-ea"/>
              </a:rPr>
              <a:t>The author</a:t>
            </a:r>
            <a:r>
              <a:rPr lang="en-US" altLang="zh-CN" sz="3200" b="1">
                <a:latin typeface="Times New Roman" panose="02020603050405020304"/>
                <a:cs typeface="Times New Roman" panose="02020603050405020304"/>
                <a:sym typeface="+mn-ea"/>
              </a:rPr>
              <a:t>’</a:t>
            </a:r>
            <a:r>
              <a:rPr lang="en-US" altLang="zh-CN" sz="3200" b="1">
                <a:sym typeface="+mn-ea"/>
              </a:rPr>
              <a:t>s feeling after visiting the village.</a:t>
            </a: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048958" name="矩形 1048957"/>
          <p:cNvSpPr/>
          <p:nvPr/>
        </p:nvSpPr>
        <p:spPr>
          <a:xfrm>
            <a:off x="2727375" y="1771312"/>
            <a:ext cx="393700" cy="5794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>
            <a:spAutoFit/>
          </a:bodyPr>
          <a:lstStyle/>
          <a:p>
            <a:pPr indent="-342900">
              <a:spcBef>
                <a:spcPct val="50000"/>
              </a:spcBef>
            </a:pPr>
            <a:r>
              <a:rPr lang="en-US" altLang="zh-CN" sz="3200" b="1">
                <a:solidFill>
                  <a:srgbClr val="CC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66" charset="0"/>
              </a:rPr>
              <a:t>1</a:t>
            </a: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048960" name="矩形 1048959"/>
          <p:cNvSpPr/>
          <p:nvPr/>
        </p:nvSpPr>
        <p:spPr>
          <a:xfrm>
            <a:off x="2483535" y="5529561"/>
            <a:ext cx="457200" cy="58356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>
            <a:spAutoFit/>
          </a:bodyPr>
          <a:lstStyle/>
          <a:p>
            <a:pPr indent="-342900">
              <a:spcBef>
                <a:spcPct val="50000"/>
              </a:spcBef>
            </a:pPr>
            <a:r>
              <a:rPr lang="en-US" altLang="zh-CN" sz="3200" b="1">
                <a:solidFill>
                  <a:srgbClr val="CC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66" charset="0"/>
              </a:rPr>
              <a:t>8</a:t>
            </a: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048962" name="矩形 1048961"/>
          <p:cNvSpPr/>
          <p:nvPr/>
        </p:nvSpPr>
        <p:spPr>
          <a:xfrm>
            <a:off x="4427220" y="1499870"/>
            <a:ext cx="7372985" cy="860425"/>
          </a:xfrm>
          <a:prstGeom prst="rect">
            <a:avLst/>
          </a:prstGeom>
          <a:noFill/>
          <a:ln w="47625" cap="flat" cmpd="dbl">
            <a:solidFill>
              <a:srgbClr val="008000">
                <a:alpha val="10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lIns="91440" tIns="45720" rIns="91440" bIns="45720" anchor="t">
            <a:spAutoFit/>
          </a:bodyPr>
          <a:lstStyle/>
          <a:p>
            <a:pPr indent="-342900" algn="ctr"/>
            <a:r>
              <a:rPr lang="en-US" altLang="zh-CN" sz="3200" b="1">
                <a:sym typeface="+mn-ea"/>
              </a:rPr>
              <a:t>Recieve a parcel from home.</a:t>
            </a:r>
            <a:endParaRPr lang="en-US" altLang="zh-CN" sz="3200" b="1">
              <a:solidFill>
                <a:schemeClr val="tx1"/>
              </a:solidFill>
              <a:sym typeface="+mn-ea"/>
            </a:endParaRPr>
          </a:p>
          <a:p>
            <a:pPr indent="-342900" algn="ctr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048964" name="矩形 1048963"/>
          <p:cNvSpPr/>
          <p:nvPr/>
        </p:nvSpPr>
        <p:spPr>
          <a:xfrm>
            <a:off x="4427220" y="2534920"/>
            <a:ext cx="7372985" cy="1076325"/>
          </a:xfrm>
          <a:prstGeom prst="rect">
            <a:avLst/>
          </a:prstGeom>
          <a:noFill/>
          <a:ln w="47625" cap="flat" cmpd="dbl">
            <a:solidFill>
              <a:srgbClr val="008000">
                <a:alpha val="10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lIns="91440" tIns="45720" rIns="91440" bIns="4572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>
                <a:sym typeface="+mn-ea"/>
              </a:rPr>
              <a:t>The conditions about the bush school and the students.</a:t>
            </a:r>
            <a:endParaRPr lang="en-US" altLang="zh-CN" sz="3200" b="1">
              <a:latin typeface="Arial" panose="020B0604020202020204" pitchFamily="34" charset="0"/>
            </a:endParaRPr>
          </a:p>
        </p:txBody>
      </p:sp>
      <p:sp>
        <p:nvSpPr>
          <p:cNvPr id="1048966" name="矩形 1048965"/>
          <p:cNvSpPr/>
          <p:nvPr/>
        </p:nvSpPr>
        <p:spPr>
          <a:xfrm>
            <a:off x="4427855" y="3785870"/>
            <a:ext cx="7372350" cy="1076325"/>
          </a:xfrm>
          <a:prstGeom prst="rect">
            <a:avLst/>
          </a:prstGeom>
          <a:noFill/>
          <a:ln w="47625" cap="flat" cmpd="dbl">
            <a:solidFill>
              <a:srgbClr val="008000">
                <a:alpha val="10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wrap="square" lIns="91440" tIns="45720" rIns="91440" bIns="45720" anchor="t">
            <a:spAutoFit/>
          </a:bodyPr>
          <a:lstStyle/>
          <a:p>
            <a:pPr algn="l"/>
            <a:r>
              <a:rPr lang="en-US" altLang="zh-CN" sz="3200" b="1">
                <a:sym typeface="+mn-ea"/>
              </a:rPr>
              <a:t>What the author witnessed in Tombe’s village.</a:t>
            </a:r>
            <a:endParaRPr lang="en-US" altLang="zh-CN" sz="3200" b="1">
              <a:latin typeface="Arial" panose="020B0604020202020204" pitchFamily="34" charset="0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11785" y="111760"/>
            <a:ext cx="11349355" cy="1470025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/>
            <a:r>
              <a:rPr lang="en-US" altLang="zh-CN" sz="3200" b="1" spc="3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Skim the text and divide the text into 4 parts </a:t>
            </a:r>
          </a:p>
        </p:txBody>
      </p:sp>
      <p:sp>
        <p:nvSpPr>
          <p:cNvPr id="2" name="矩形 1"/>
          <p:cNvSpPr/>
          <p:nvPr/>
        </p:nvSpPr>
        <p:spPr>
          <a:xfrm>
            <a:off x="2333625" y="3046730"/>
            <a:ext cx="1251585" cy="5835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indent="-342900">
              <a:spcBef>
                <a:spcPct val="50000"/>
              </a:spcBef>
            </a:pPr>
            <a:r>
              <a:rPr lang="en-US" altLang="zh-CN" sz="3200" b="1">
                <a:solidFill>
                  <a:srgbClr val="CC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66" charset="0"/>
              </a:rPr>
              <a:t>2-3</a:t>
            </a: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83485" y="4288155"/>
            <a:ext cx="1251585" cy="5835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indent="-342900">
              <a:spcBef>
                <a:spcPct val="50000"/>
              </a:spcBef>
            </a:pPr>
            <a:r>
              <a:rPr lang="en-US" altLang="zh-CN" sz="3200" b="1">
                <a:solidFill>
                  <a:srgbClr val="CC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66" charset="0"/>
              </a:rPr>
              <a:t>4-7</a:t>
            </a: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18250" y="4342130"/>
            <a:ext cx="23241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en-US" altLang="zh-CN" sz="3200" b="1">
              <a:latin typeface="Arial" panose="020B0604020202020204" pitchFamily="34" charset="0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48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48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58" grpId="0"/>
      <p:bldP spid="1048960" grpId="0"/>
      <p:bldP spid="22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4811395" y="790575"/>
            <a:ext cx="6616700" cy="731838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prstDash val="dash"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Are you willing to go to a bush school?</a:t>
            </a:r>
            <a:endParaRPr kumimoji="0" lang="en-US" altLang="zh-CN" sz="27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黑体" panose="02010609060101010101" pitchFamily="49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339080" y="1795463"/>
            <a:ext cx="5815013" cy="1203325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prstDash val="dash"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.</a:t>
            </a: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..there are</a:t>
            </a: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 </a:t>
            </a:r>
            <a:r>
              <a:rPr kumimoji="0" lang="en-US" altLang="zh-CN" sz="27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lots of “good mornings”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for me from the boys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356225" y="3271838"/>
            <a:ext cx="5780088" cy="1203325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prstDash val="dash"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Many of  them have</a:t>
            </a: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 </a:t>
            </a:r>
            <a:r>
              <a:rPr kumimoji="0" lang="en-US" altLang="zh-CN" sz="27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walked a long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way</a:t>
            </a: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, sometimes</a:t>
            </a:r>
            <a:r>
              <a:rPr kumimoji="0" lang="en-US" altLang="zh-CN" sz="27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 </a:t>
            </a:r>
            <a:r>
              <a:rPr kumimoji="0" lang="en-US" altLang="zh-CN" sz="27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up to two hours</a:t>
            </a: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  <a:sym typeface="黑体" panose="02010609060101010101" pitchFamily="49" charset="-122"/>
              </a:rPr>
              <a:t>...</a:t>
            </a:r>
            <a:endParaRPr kumimoji="0" lang="en-US" altLang="zh-CN" sz="2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7881620" y="4475163"/>
            <a:ext cx="15875" cy="820738"/>
          </a:xfrm>
          <a:prstGeom prst="straightConnector1">
            <a:avLst/>
          </a:prstGeom>
          <a:ln w="4762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内容占位符 5"/>
          <p:cNvSpPr>
            <a:spLocks noGrp="1"/>
          </p:cNvSpPr>
          <p:nvPr/>
        </p:nvSpPr>
        <p:spPr>
          <a:xfrm>
            <a:off x="8666163" y="4646295"/>
            <a:ext cx="2044700" cy="60801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zh-CN" sz="2700" b="1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reflect</a:t>
            </a:r>
          </a:p>
        </p:txBody>
      </p:sp>
      <p:sp>
        <p:nvSpPr>
          <p:cNvPr id="26" name="矩形 25"/>
          <p:cNvSpPr/>
          <p:nvPr/>
        </p:nvSpPr>
        <p:spPr>
          <a:xfrm>
            <a:off x="5338763" y="5254625"/>
            <a:ext cx="5907088" cy="1203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 cap="flat" cmpd="sng">
            <a:solidFill>
              <a:srgbClr val="808080"/>
            </a:solidFill>
            <a:prstDash val="dash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+mn-ea"/>
              </a:rPr>
              <a:t>Backward as the conditions are,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+mn-ea"/>
              </a:rPr>
              <a:t>they show_______ for teachers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+mn-ea"/>
              </a:rPr>
              <a:t>and treasure _____________________.</a:t>
            </a:r>
            <a:endParaRPr kumimoji="0" lang="en-US" altLang="zh-CN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03708" y="5543233"/>
            <a:ext cx="1228725" cy="6311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00" b="1" kern="1200" cap="none" spc="0" normalizeH="0" baseline="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  <a:sym typeface="+mn-ea"/>
              </a:rPr>
              <a:t>respect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62813" y="5830253"/>
            <a:ext cx="3683000" cy="6311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00" b="1" kern="1200" cap="none" spc="0" normalizeH="0" baseline="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  <a:sym typeface="+mn-ea"/>
              </a:rPr>
              <a:t>the opportunity to study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908" y="790575"/>
            <a:ext cx="3314700" cy="198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3" y="3970973"/>
            <a:ext cx="3421062" cy="1909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内容占位符 5"/>
          <p:cNvSpPr>
            <a:spLocks noGrp="1"/>
          </p:cNvSpPr>
          <p:nvPr/>
        </p:nvSpPr>
        <p:spPr>
          <a:xfrm>
            <a:off x="90488" y="2998788"/>
            <a:ext cx="3806825" cy="11922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lnSpc>
                <a:spcPts val="2665"/>
              </a:lnSpc>
              <a:spcBef>
                <a:spcPts val="1000"/>
              </a:spcBef>
            </a:pPr>
            <a:r>
              <a:rPr lang="en-US" altLang="zh-CN" sz="2700" b="1" u="sng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be made of </a:t>
            </a:r>
            <a:r>
              <a:rPr lang="en-US" altLang="zh-CN" sz="27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bamboo</a:t>
            </a:r>
          </a:p>
          <a:p>
            <a:pPr eaLnBrk="1" hangingPunct="1">
              <a:lnSpc>
                <a:spcPts val="2665"/>
              </a:lnSpc>
              <a:spcBef>
                <a:spcPts val="1000"/>
              </a:spcBef>
            </a:pPr>
            <a:r>
              <a:rPr lang="en-US" altLang="zh-CN" sz="27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&amp; </a:t>
            </a:r>
            <a:r>
              <a:rPr lang="en-US" altLang="zh-CN" sz="27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黑体" panose="02010609060101010101" pitchFamily="49" charset="-122"/>
              </a:rPr>
              <a:t>the roofs </a:t>
            </a:r>
            <a:r>
              <a:rPr lang="en-US" altLang="zh-CN" sz="2700" b="1" u="sng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黑体" panose="02010609060101010101" pitchFamily="49" charset="-122"/>
              </a:rPr>
              <a:t>of </a:t>
            </a:r>
            <a:r>
              <a:rPr lang="en-US" altLang="zh-CN" sz="27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黑体" panose="02010609060101010101" pitchFamily="49" charset="-122"/>
              </a:rPr>
              <a:t>grass</a:t>
            </a:r>
          </a:p>
        </p:txBody>
      </p:sp>
      <p:sp>
        <p:nvSpPr>
          <p:cNvPr id="10" name="内容占位符 5"/>
          <p:cNvSpPr>
            <a:spLocks noGrp="1"/>
          </p:cNvSpPr>
          <p:nvPr/>
        </p:nvSpPr>
        <p:spPr>
          <a:xfrm>
            <a:off x="148908" y="5830570"/>
            <a:ext cx="3690937" cy="119221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zh-CN" sz="2700" b="1" u="sng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walk</a:t>
            </a:r>
            <a:r>
              <a:rPr lang="en-US" altLang="zh-CN" sz="27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to school down a </a:t>
            </a:r>
            <a:r>
              <a:rPr lang="en-US" altLang="zh-CN" sz="2700" b="1" u="sng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muddy</a:t>
            </a:r>
            <a:r>
              <a:rPr lang="en-US" altLang="zh-CN" sz="2700" b="1" u="sng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track</a:t>
            </a:r>
          </a:p>
        </p:txBody>
      </p:sp>
      <p:sp>
        <p:nvSpPr>
          <p:cNvPr id="21509" name="内容占位符 2" descr="7b0a20202020227461726765744964223a202270726f636573734f6e6c696e6554657874426f78220a7d0a"/>
          <p:cNvSpPr>
            <a:spLocks noGrp="1"/>
          </p:cNvSpPr>
          <p:nvPr/>
        </p:nvSpPr>
        <p:spPr>
          <a:xfrm>
            <a:off x="2908300" y="2787968"/>
            <a:ext cx="7802563" cy="858837"/>
          </a:xfrm>
          <a:prstGeom prst="rect">
            <a:avLst/>
          </a:prstGeom>
          <a:noFill/>
          <a:ln w="9525">
            <a:noFill/>
          </a:ln>
          <a:scene3d>
            <a:camera prst="isometricTopUp"/>
            <a:lightRig rig="threePt" dir="t"/>
          </a:scene3d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endParaRPr lang="en-US" altLang="zh-CN" sz="2700" b="1" dirty="0">
              <a:solidFill>
                <a:srgbClr val="00206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307975"/>
            <a:ext cx="98005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chemeClr val="tx2">
                    <a:lumMod val="25000"/>
                  </a:schemeClr>
                </a:solidFill>
              </a:rPr>
              <a:t>Para 2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622165" y="791210"/>
            <a:ext cx="556260" cy="6231890"/>
          </a:xfrm>
          <a:prstGeom prst="rect">
            <a:avLst/>
          </a:prstGeom>
          <a:scene3d>
            <a:camera prst="isometricTopUp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l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zh-CN" sz="27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</a:rPr>
              <a:t>The </a:t>
            </a:r>
            <a:r>
              <a:rPr lang="en-US" altLang="zh-CN" sz="27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sym typeface="+mn-ea"/>
              </a:rPr>
              <a:t>tough</a:t>
            </a:r>
            <a:r>
              <a:rPr lang="en-US" altLang="zh-CN" sz="27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sym typeface="+mn-ea"/>
              </a:rPr>
              <a:t> conditions of the high school</a:t>
            </a:r>
            <a:endParaRPr lang="en-US" altLang="zh-CN" sz="2700" b="1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2505710" y="-132080"/>
            <a:ext cx="7179945" cy="8312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4400" b="1" spc="3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Careful reading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 bldLvl="0" animBg="1"/>
      <p:bldP spid="12" grpId="0" bldLvl="0" animBg="1"/>
      <p:bldP spid="24" grpId="0"/>
      <p:bldP spid="26" grpId="0" bldLvl="0" animBg="1"/>
      <p:bldP spid="5" grpId="0"/>
      <p:bldP spid="6" grpId="0"/>
      <p:bldP spid="7" grpId="0"/>
      <p:bldP spid="10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505710" y="-132080"/>
            <a:ext cx="7179945" cy="8312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4400" b="1" spc="3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Careful reading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0" y="499110"/>
            <a:ext cx="14700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chemeClr val="tx2">
                    <a:lumMod val="25000"/>
                  </a:schemeClr>
                </a:solidFill>
              </a:rPr>
              <a:t>Para 3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316480" y="5194935"/>
            <a:ext cx="186118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students 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472690" y="2107565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</a:rPr>
              <a:t>school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291965" y="1002665"/>
            <a:ext cx="5598795" cy="2245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/>
              <a:t>no ___________;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/>
              <a:t>no ____________;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/>
              <a:t>no ____________;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/>
              <a:t>no _____________in the lab . </a:t>
            </a:r>
          </a:p>
          <a:p>
            <a:pPr marL="457200" indent="-457200"/>
            <a:r>
              <a:rPr lang="en-US" altLang="zh-CN" sz="2800" b="1"/>
              <a:t>     no________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542280" y="2234565"/>
            <a:ext cx="23507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</a:rPr>
              <a:t>equipment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382260" y="1002665"/>
            <a:ext cx="21939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electricity 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473700" y="1844675"/>
            <a:ext cx="12446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427980" y="1386205"/>
            <a:ext cx="21024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</a:rPr>
              <a:t>textbooks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325620" y="4280535"/>
            <a:ext cx="7686675" cy="224536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/>
              <a:t>have to ______up two hours to school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/>
              <a:t>say a lot of good  ______  to me 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/>
              <a:t>have no_________ of doing experiment.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/>
              <a:t>most of them will be going back to their</a:t>
            </a:r>
          </a:p>
          <a:p>
            <a:r>
              <a:rPr lang="en-US" altLang="zh-CN" sz="2800" b="1"/>
              <a:t>________  Year 8 any way. 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129020" y="4197350"/>
            <a:ext cx="11772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walk 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758430" y="4672965"/>
            <a:ext cx="17043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morning 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6245225" y="5143500"/>
            <a:ext cx="16440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concept 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757420" y="6003925"/>
            <a:ext cx="12896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village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rcRect l="2216"/>
          <a:stretch>
            <a:fillRect/>
          </a:stretch>
        </p:blipFill>
        <p:spPr>
          <a:xfrm flipH="1">
            <a:off x="0" y="2807335"/>
            <a:ext cx="1816735" cy="1463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3194685"/>
            <a:ext cx="179641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ln>
                  <a:noFill/>
                </a:ln>
                <a:solidFill>
                  <a:schemeClr val="bg1"/>
                </a:solidFill>
              </a:rPr>
              <a:t>school  </a:t>
            </a:r>
          </a:p>
          <a:p>
            <a:pPr algn="ctr"/>
            <a:r>
              <a:rPr lang="en-US" altLang="zh-CN" sz="3200" b="1">
                <a:ln>
                  <a:noFill/>
                </a:ln>
                <a:solidFill>
                  <a:schemeClr val="bg1"/>
                </a:solidFill>
              </a:rPr>
              <a:t>life  </a:t>
            </a:r>
          </a:p>
        </p:txBody>
      </p:sp>
      <p:sp>
        <p:nvSpPr>
          <p:cNvPr id="39" name="左大括号 38"/>
          <p:cNvSpPr/>
          <p:nvPr/>
        </p:nvSpPr>
        <p:spPr>
          <a:xfrm>
            <a:off x="2019935" y="2381885"/>
            <a:ext cx="296545" cy="3111500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左大括号 39"/>
          <p:cNvSpPr/>
          <p:nvPr/>
        </p:nvSpPr>
        <p:spPr>
          <a:xfrm>
            <a:off x="3995420" y="1236345"/>
            <a:ext cx="296545" cy="2264410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左大括号 40"/>
          <p:cNvSpPr/>
          <p:nvPr/>
        </p:nvSpPr>
        <p:spPr>
          <a:xfrm>
            <a:off x="4048125" y="4609465"/>
            <a:ext cx="296545" cy="1916430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2200910" y="2515235"/>
            <a:ext cx="19132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B050"/>
                </a:solidFill>
                <a:sym typeface="+mn-ea"/>
              </a:rPr>
              <a:t>poor-equipped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2063115" y="5574030"/>
            <a:ext cx="2099945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B050"/>
                </a:solidFill>
                <a:sym typeface="+mn-ea"/>
              </a:rPr>
              <a:t> uncivilized</a:t>
            </a:r>
          </a:p>
          <a:p>
            <a:pPr algn="ctr"/>
            <a:r>
              <a:rPr lang="en-US" altLang="zh-CN" sz="2800" b="1">
                <a:solidFill>
                  <a:srgbClr val="00B050"/>
                </a:solidFill>
                <a:sym typeface="+mn-ea"/>
              </a:rPr>
              <a:t>but polite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427980" y="2656840"/>
            <a:ext cx="22155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</a:rPr>
              <a:t>washroom</a:t>
            </a:r>
          </a:p>
        </p:txBody>
      </p:sp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2" grpId="0"/>
      <p:bldP spid="33" grpId="0"/>
      <p:bldP spid="34" grpId="0"/>
      <p:bldP spid="35" grpId="0"/>
      <p:bldP spid="42" grpId="0"/>
      <p:bldP spid="4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89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89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89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89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89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18944_20"/>
  <p:tag name="KSO_WM_SLIDE_INDEX" val="20"/>
  <p:tag name="KSO_WM_SLIDE_ITEM_CNT" val="0"/>
  <p:tag name="KSO_WM_SLIDE_LAYOUT" val="a_f"/>
  <p:tag name="KSO_WM_SLIDE_LAYOUT_CNT" val="1_1"/>
  <p:tag name="KSO_WM_SLIDE_POSITION" val="0*0"/>
  <p:tag name="KSO_WM_SLIDE_SIZE" val="960*540"/>
  <p:tag name="KSO_WM_SLIDE_SUBTYPE" val="pureTxt"/>
  <p:tag name="KSO_WM_SLIDE_TYPE" val="text"/>
  <p:tag name="KSO_WM_TAG_VERSION" val="1.0"/>
  <p:tag name="KSO_WM_TEMPLATE_CATEGORY" val="custom"/>
  <p:tag name="KSO_WM_TEMPLATE_COLOR_TYPE" val="0"/>
  <p:tag name="KSO_WM_TEMPLATE_INDEX" val="20218944"/>
  <p:tag name="KSO_WM_TEMPLATE_MASTER_TYPE" val="1"/>
  <p:tag name="KSO_WM_TEMPLATE_SUBCATEGORY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i*1"/>
  <p:tag name="KSO_WM_UNIT_INDEX" val="1"/>
  <p:tag name="KSO_WM_UNIT_LAYERLEVEL" val="1"/>
  <p:tag name="KSO_WM_UNIT_TYPE" val="i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f*1"/>
  <p:tag name="KSO_WM_UNIT_INDEX" val="1"/>
  <p:tag name="KSO_WM_UNIT_LAYERLEVEL" val="1"/>
  <p:tag name="KSO_WM_UNIT_NOCLEAR" val="0"/>
  <p:tag name="KSO_WM_UNIT_PRESET_TEXT" val="正如我们都希望改变世界，希望给别人带去光明，但更多时候我们只需要播下一颗种子，自然有微风吹拂，雨露滋养。恰如其分的表达观点，往往事半功倍。"/>
  <p:tag name="KSO_WM_UNIT_SUBTYPE" val="a"/>
  <p:tag name="KSO_WM_UNIT_TYPE" val="f"/>
  <p:tag name="KSO_WM_UNIT_VALUE" val="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89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8944"/>
  <p:tag name="KSO_WM_UNIT_COMPATIBLE" val="0"/>
  <p:tag name="KSO_WM_UNIT_DIAGRAM_ISNUMVISUAL" val="0"/>
  <p:tag name="KSO_WM_UNIT_DIAGRAM_ISREFERUNIT" val="0"/>
  <p:tag name="KSO_WM_UNIT_HIGHLIGHT" val="0"/>
  <p:tag name="KSO_WM_UNIT_ID" val="custom20218944_20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年度工作概述"/>
  <p:tag name="KSO_WM_UNIT_TYPE" val="a"/>
  <p:tag name="KSO_WM_UNIT_VALUE" val="7"/>
</p:tagLst>
</file>

<file path=ppt/theme/theme1.xml><?xml version="1.0" encoding="utf-8"?>
<a:theme xmlns:a="http://schemas.openxmlformats.org/drawingml/2006/main" name="1_A000120140530A99PPBG">
  <a:themeElements>
    <a:clrScheme name="自定义 53">
      <a:dk1>
        <a:srgbClr val="494B4D"/>
      </a:dk1>
      <a:lt1>
        <a:srgbClr val="FFFFFF"/>
      </a:lt1>
      <a:dk2>
        <a:srgbClr val="3D3F41"/>
      </a:dk2>
      <a:lt2>
        <a:srgbClr val="FFFFFF"/>
      </a:lt2>
      <a:accent1>
        <a:srgbClr val="9D805F"/>
      </a:accent1>
      <a:accent2>
        <a:srgbClr val="A66C65"/>
      </a:accent2>
      <a:accent3>
        <a:srgbClr val="D0A976"/>
      </a:accent3>
      <a:accent4>
        <a:srgbClr val="A2D7DB"/>
      </a:accent4>
      <a:accent5>
        <a:srgbClr val="4FA0AB"/>
      </a:accent5>
      <a:accent6>
        <a:srgbClr val="CEBB2C"/>
      </a:accent6>
      <a:hlink>
        <a:srgbClr val="00B0F0"/>
      </a:hlink>
      <a:folHlink>
        <a:srgbClr val="AFB2B4"/>
      </a:folHlink>
    </a:clrScheme>
    <a:fontScheme name="自定义 38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892</Words>
  <Application>Microsoft Office PowerPoint</Application>
  <PresentationFormat>宽屏</PresentationFormat>
  <Paragraphs>193</Paragraphs>
  <Slides>16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HelveticaNeue</vt:lpstr>
      <vt:lpstr>Malgun Gothic</vt:lpstr>
      <vt:lpstr>黑体</vt:lpstr>
      <vt:lpstr>华文新魏</vt:lpstr>
      <vt:lpstr>微软雅黑</vt:lpstr>
      <vt:lpstr>Arial</vt:lpstr>
      <vt:lpstr>Calibri</vt:lpstr>
      <vt:lpstr>Comic Sans MS</vt:lpstr>
      <vt:lpstr>Georgia</vt:lpstr>
      <vt:lpstr>Times New Roman</vt:lpstr>
      <vt:lpstr>1_A000120140530A99PPBG</vt:lpstr>
      <vt:lpstr>PowerPoint 演示文稿</vt:lpstr>
      <vt:lpstr>选择性必修四 Unit 4  Sharing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did Jo feel after she left the village?</vt:lpstr>
      <vt:lpstr>PowerPoint 演示文稿</vt:lpstr>
      <vt:lpstr>PowerPoint 演示文稿</vt:lpstr>
      <vt:lpstr>Sharing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陈 顺坤</cp:lastModifiedBy>
  <cp:revision>134</cp:revision>
  <dcterms:created xsi:type="dcterms:W3CDTF">2016-04-07T00:49:00Z</dcterms:created>
  <dcterms:modified xsi:type="dcterms:W3CDTF">2022-04-15T03:39:17Z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1DE5E6CC9F3746A8955C34EB04AC7840</vt:lpwstr>
  </property>
</Properties>
</file>