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handoutMasterIdLst>
    <p:handoutMasterId r:id="rId138"/>
  </p:handoutMasterIdLst>
  <p:sldIdLst>
    <p:sldId id="3202" r:id="rId2"/>
    <p:sldId id="325" r:id="rId3"/>
    <p:sldId id="257" r:id="rId4"/>
    <p:sldId id="369" r:id="rId5"/>
    <p:sldId id="420" r:id="rId6"/>
    <p:sldId id="291" r:id="rId7"/>
    <p:sldId id="444" r:id="rId8"/>
    <p:sldId id="372" r:id="rId9"/>
    <p:sldId id="443" r:id="rId10"/>
    <p:sldId id="3191" r:id="rId11"/>
    <p:sldId id="445" r:id="rId12"/>
    <p:sldId id="449" r:id="rId13"/>
    <p:sldId id="446" r:id="rId14"/>
    <p:sldId id="447" r:id="rId15"/>
    <p:sldId id="451" r:id="rId16"/>
    <p:sldId id="3200" r:id="rId17"/>
    <p:sldId id="399" r:id="rId18"/>
    <p:sldId id="373" r:id="rId19"/>
    <p:sldId id="374" r:id="rId20"/>
    <p:sldId id="376" r:id="rId21"/>
    <p:sldId id="3163" r:id="rId22"/>
    <p:sldId id="3157" r:id="rId23"/>
    <p:sldId id="432" r:id="rId24"/>
    <p:sldId id="3158" r:id="rId25"/>
    <p:sldId id="3169" r:id="rId26"/>
    <p:sldId id="434" r:id="rId27"/>
    <p:sldId id="3160" r:id="rId28"/>
    <p:sldId id="3176" r:id="rId29"/>
    <p:sldId id="3177" r:id="rId30"/>
    <p:sldId id="3178" r:id="rId31"/>
    <p:sldId id="3182" r:id="rId32"/>
    <p:sldId id="436" r:id="rId33"/>
    <p:sldId id="3179" r:id="rId34"/>
    <p:sldId id="3180" r:id="rId35"/>
    <p:sldId id="3181" r:id="rId36"/>
    <p:sldId id="3161" r:id="rId37"/>
    <p:sldId id="3162" r:id="rId38"/>
    <p:sldId id="3164" r:id="rId39"/>
    <p:sldId id="400" r:id="rId40"/>
    <p:sldId id="3167" r:id="rId41"/>
    <p:sldId id="388" r:id="rId42"/>
    <p:sldId id="440" r:id="rId43"/>
    <p:sldId id="3184" r:id="rId44"/>
    <p:sldId id="3185" r:id="rId45"/>
    <p:sldId id="439" r:id="rId46"/>
    <p:sldId id="401" r:id="rId47"/>
    <p:sldId id="442" r:id="rId48"/>
    <p:sldId id="441" r:id="rId49"/>
    <p:sldId id="3188" r:id="rId50"/>
    <p:sldId id="3186" r:id="rId51"/>
    <p:sldId id="3189" r:id="rId52"/>
    <p:sldId id="3190" r:id="rId53"/>
    <p:sldId id="387" r:id="rId54"/>
    <p:sldId id="402" r:id="rId55"/>
    <p:sldId id="424" r:id="rId56"/>
    <p:sldId id="453" r:id="rId57"/>
    <p:sldId id="427" r:id="rId58"/>
    <p:sldId id="3201" r:id="rId59"/>
    <p:sldId id="411" r:id="rId60"/>
    <p:sldId id="406" r:id="rId61"/>
    <p:sldId id="409" r:id="rId62"/>
    <p:sldId id="359" r:id="rId63"/>
    <p:sldId id="415" r:id="rId64"/>
    <p:sldId id="426" r:id="rId65"/>
    <p:sldId id="455" r:id="rId66"/>
    <p:sldId id="425" r:id="rId67"/>
    <p:sldId id="457" r:id="rId68"/>
    <p:sldId id="392" r:id="rId69"/>
    <p:sldId id="394" r:id="rId70"/>
    <p:sldId id="395" r:id="rId71"/>
    <p:sldId id="416" r:id="rId72"/>
    <p:sldId id="422" r:id="rId73"/>
    <p:sldId id="456" r:id="rId74"/>
    <p:sldId id="403" r:id="rId75"/>
    <p:sldId id="379" r:id="rId76"/>
    <p:sldId id="397" r:id="rId77"/>
    <p:sldId id="396" r:id="rId78"/>
    <p:sldId id="393" r:id="rId79"/>
    <p:sldId id="544" r:id="rId80"/>
    <p:sldId id="553" r:id="rId81"/>
    <p:sldId id="552" r:id="rId82"/>
    <p:sldId id="545" r:id="rId83"/>
    <p:sldId id="546" r:id="rId84"/>
    <p:sldId id="557" r:id="rId85"/>
    <p:sldId id="554" r:id="rId86"/>
    <p:sldId id="555" r:id="rId87"/>
    <p:sldId id="556" r:id="rId88"/>
    <p:sldId id="558" r:id="rId89"/>
    <p:sldId id="514" r:id="rId90"/>
    <p:sldId id="561" r:id="rId91"/>
    <p:sldId id="562" r:id="rId92"/>
    <p:sldId id="563" r:id="rId93"/>
    <p:sldId id="564" r:id="rId94"/>
    <p:sldId id="565" r:id="rId95"/>
    <p:sldId id="566" r:id="rId96"/>
    <p:sldId id="567" r:id="rId97"/>
    <p:sldId id="431" r:id="rId98"/>
    <p:sldId id="568" r:id="rId99"/>
    <p:sldId id="569" r:id="rId100"/>
    <p:sldId id="570" r:id="rId101"/>
    <p:sldId id="571" r:id="rId102"/>
    <p:sldId id="572" r:id="rId103"/>
    <p:sldId id="573" r:id="rId104"/>
    <p:sldId id="3129" r:id="rId105"/>
    <p:sldId id="3130" r:id="rId106"/>
    <p:sldId id="3132" r:id="rId107"/>
    <p:sldId id="576" r:id="rId108"/>
    <p:sldId id="3131" r:id="rId109"/>
    <p:sldId id="3140" r:id="rId110"/>
    <p:sldId id="3146" r:id="rId111"/>
    <p:sldId id="3147" r:id="rId112"/>
    <p:sldId id="3148" r:id="rId113"/>
    <p:sldId id="3133" r:id="rId114"/>
    <p:sldId id="574" r:id="rId115"/>
    <p:sldId id="3151" r:id="rId116"/>
    <p:sldId id="3150" r:id="rId117"/>
    <p:sldId id="345" r:id="rId118"/>
    <p:sldId id="319" r:id="rId119"/>
    <p:sldId id="3104" r:id="rId120"/>
    <p:sldId id="331" r:id="rId121"/>
    <p:sldId id="332" r:id="rId122"/>
    <p:sldId id="324" r:id="rId123"/>
    <p:sldId id="3204" r:id="rId124"/>
    <p:sldId id="333" r:id="rId125"/>
    <p:sldId id="3154" r:id="rId126"/>
    <p:sldId id="347" r:id="rId127"/>
    <p:sldId id="323" r:id="rId128"/>
    <p:sldId id="348" r:id="rId129"/>
    <p:sldId id="311" r:id="rId130"/>
    <p:sldId id="283" r:id="rId131"/>
    <p:sldId id="3155" r:id="rId132"/>
    <p:sldId id="3156" r:id="rId133"/>
    <p:sldId id="299" r:id="rId134"/>
    <p:sldId id="318" r:id="rId135"/>
    <p:sldId id="3203" r:id="rId1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55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44A"/>
    <a:srgbClr val="407434"/>
    <a:srgbClr val="FC8EEC"/>
    <a:srgbClr val="EDEA5C"/>
    <a:srgbClr val="EF27D2"/>
    <a:srgbClr val="F125BC"/>
    <a:srgbClr val="0062AC"/>
    <a:srgbClr val="0F8FEF"/>
    <a:srgbClr val="85AD32"/>
    <a:srgbClr val="0B15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2" autoAdjust="0"/>
    <p:restoredTop sz="83231" autoAdjust="0"/>
  </p:normalViewPr>
  <p:slideViewPr>
    <p:cSldViewPr snapToGrid="0">
      <p:cViewPr varScale="1">
        <p:scale>
          <a:sx n="67" d="100"/>
          <a:sy n="67" d="100"/>
        </p:scale>
        <p:origin x="1096" y="184"/>
      </p:cViewPr>
      <p:guideLst>
        <p:guide orient="horz" pos="1049"/>
        <p:guide pos="5541"/>
      </p:guideLst>
    </p:cSldViewPr>
  </p:slideViewPr>
  <p:notesTextViewPr>
    <p:cViewPr>
      <p:scale>
        <a:sx n="66" d="100"/>
        <a:sy n="66" d="100"/>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notesMaster" Target="notesMasters/notesMaster1.xml"/><Relationship Id="rId138" Type="http://schemas.openxmlformats.org/officeDocument/2006/relationships/handoutMaster" Target="handoutMasters/handoutMaster1.xml"/><Relationship Id="rId13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viewProps" Target="viewProps.xml"/><Relationship Id="rId141" Type="http://schemas.openxmlformats.org/officeDocument/2006/relationships/theme" Target="theme/theme1.xml"/><Relationship Id="rId1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382D2-1880-4FA3-8A00-1A96CA7183B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74DFAA94-E473-44D3-A09E-FC5F68164D8E}">
      <dgm:prSet phldrT="[文本]" custT="1"/>
      <dgm:spPr>
        <a:xfrm>
          <a:off x="2851706" y="0"/>
          <a:ext cx="2619761" cy="947986"/>
        </a:xfrm>
        <a:prstGeom prst="roundRect">
          <a:avLst/>
        </a:prstGeom>
        <a:solidFill>
          <a:srgbClr val="009D8C"/>
        </a:solidFill>
        <a:ln w="12700" cap="flat" cmpd="sng" algn="ctr">
          <a:solidFill>
            <a:srgbClr val="FFFFFF">
              <a:hueOff val="0"/>
              <a:satOff val="0"/>
              <a:lumOff val="0"/>
              <a:alphaOff val="0"/>
            </a:srgbClr>
          </a:solidFill>
          <a:prstDash val="solid"/>
          <a:miter lim="800000"/>
        </a:ln>
        <a:effectLst/>
      </dgm:spPr>
      <dgm:t>
        <a:bodyPr/>
        <a:lstStyle/>
        <a:p>
          <a:pPr>
            <a:buNone/>
          </a:pPr>
          <a:r>
            <a:rPr lang="zh-CN" altLang="en-US" sz="3600" b="1" dirty="0">
              <a:solidFill>
                <a:srgbClr val="FFFFFF"/>
              </a:solidFill>
              <a:latin typeface="STXingkai" panose="02010800040101010101" pitchFamily="2" charset="-122"/>
              <a:ea typeface="STXingkai" panose="02010800040101010101" pitchFamily="2" charset="-122"/>
              <a:cs typeface="+mn-cs"/>
            </a:rPr>
            <a:t>完整</a:t>
          </a:r>
          <a:r>
            <a:rPr lang="en-US" sz="2400" b="1" dirty="0">
              <a:solidFill>
                <a:srgbClr val="FFFF00"/>
              </a:solidFill>
              <a:latin typeface="Arial Narrow" panose="020B0606020202030204" pitchFamily="34" charset="0"/>
              <a:ea typeface="STLiti"/>
              <a:cs typeface="+mn-cs"/>
            </a:rPr>
            <a:t>(Completeness)</a:t>
          </a:r>
        </a:p>
      </dgm:t>
    </dgm:pt>
    <dgm:pt modelId="{FC4441A4-8256-4FC3-A5DB-B320A3706F9B}" type="parTrans" cxnId="{E617AA5F-25E2-4B6C-B2B1-E37BF7C12CE2}">
      <dgm:prSet/>
      <dgm:spPr/>
      <dgm:t>
        <a:bodyPr/>
        <a:lstStyle/>
        <a:p>
          <a:endParaRPr lang="en-US"/>
        </a:p>
      </dgm:t>
    </dgm:pt>
    <dgm:pt modelId="{2D4A644B-5C2C-41AC-AA72-3B0DFFA20ADB}" type="sibTrans" cxnId="{E617AA5F-25E2-4B6C-B2B1-E37BF7C12CE2}">
      <dgm:prSet/>
      <dgm:spPr>
        <a:xfrm>
          <a:off x="2160234" y="-285948"/>
          <a:ext cx="4032872" cy="4032872"/>
        </a:xfrm>
        <a:prstGeom prst="circularArrow">
          <a:avLst>
            <a:gd name="adj1" fmla="val 5544"/>
            <a:gd name="adj2" fmla="val 330680"/>
            <a:gd name="adj3" fmla="val 12792456"/>
            <a:gd name="adj4" fmla="val 18018023"/>
            <a:gd name="adj5" fmla="val 5757"/>
          </a:avLst>
        </a:prstGeom>
        <a:solidFill>
          <a:srgbClr val="4AA44A"/>
        </a:solidFill>
        <a:ln>
          <a:noFill/>
        </a:ln>
        <a:effectLst/>
      </dgm:spPr>
      <dgm:t>
        <a:bodyPr/>
        <a:lstStyle/>
        <a:p>
          <a:endParaRPr lang="en-US">
            <a:solidFill>
              <a:schemeClr val="accent3">
                <a:lumMod val="60000"/>
                <a:lumOff val="40000"/>
              </a:schemeClr>
            </a:solidFill>
          </a:endParaRPr>
        </a:p>
      </dgm:t>
    </dgm:pt>
    <dgm:pt modelId="{03B8A3D8-5733-467E-B1F1-DB16F935391C}">
      <dgm:prSet phldrT="[文本]" custT="1"/>
      <dgm:spPr>
        <a:xfrm>
          <a:off x="4964187" y="1237126"/>
          <a:ext cx="2123851" cy="947986"/>
        </a:xfrm>
        <a:prstGeom prst="roundRect">
          <a:avLst/>
        </a:prstGeom>
        <a:solidFill>
          <a:srgbClr val="009D8C"/>
        </a:solidFill>
        <a:ln w="12700" cap="flat" cmpd="sng" algn="ctr">
          <a:solidFill>
            <a:srgbClr val="FFFFFF">
              <a:hueOff val="0"/>
              <a:satOff val="0"/>
              <a:lumOff val="0"/>
              <a:alphaOff val="0"/>
            </a:srgbClr>
          </a:solidFill>
          <a:prstDash val="solid"/>
          <a:miter lim="800000"/>
        </a:ln>
        <a:effectLst/>
      </dgm:spPr>
      <dgm:t>
        <a:bodyPr/>
        <a:lstStyle/>
        <a:p>
          <a:pPr>
            <a:buNone/>
          </a:pPr>
          <a:r>
            <a:rPr lang="zh-CN" altLang="en-US" sz="3600" b="1" dirty="0">
              <a:solidFill>
                <a:srgbClr val="FFFFFF"/>
              </a:solidFill>
              <a:latin typeface="STXingkai" panose="02010800040101010101" pitchFamily="2" charset="-122"/>
              <a:ea typeface="STXingkai" panose="02010800040101010101" pitchFamily="2" charset="-122"/>
              <a:cs typeface="+mn-cs"/>
            </a:rPr>
            <a:t>礼貌</a:t>
          </a:r>
          <a:r>
            <a:rPr lang="en-US" sz="2400" b="1" dirty="0">
              <a:solidFill>
                <a:srgbClr val="FFFF00"/>
              </a:solidFill>
              <a:latin typeface="Arial Narrow" panose="020B0606020202030204" pitchFamily="34" charset="0"/>
              <a:ea typeface="STXingkai" panose="02010800040101010101" pitchFamily="2" charset="-122"/>
              <a:cs typeface="+mn-cs"/>
            </a:rPr>
            <a:t>(Courtes</a:t>
          </a:r>
          <a:r>
            <a:rPr lang="en-US" sz="2400" b="1" dirty="0">
              <a:solidFill>
                <a:srgbClr val="FFFF00"/>
              </a:solidFill>
              <a:latin typeface="Arial Narrow" panose="020B0606020202030204" pitchFamily="34" charset="0"/>
              <a:ea typeface="STLiti"/>
              <a:cs typeface="+mn-cs"/>
            </a:rPr>
            <a:t>y)</a:t>
          </a:r>
        </a:p>
      </dgm:t>
    </dgm:pt>
    <dgm:pt modelId="{3839C699-C364-4376-890F-CB36A1B378FA}" type="parTrans" cxnId="{990D0B18-96F7-415D-859C-C0A5D45707B3}">
      <dgm:prSet/>
      <dgm:spPr/>
      <dgm:t>
        <a:bodyPr/>
        <a:lstStyle/>
        <a:p>
          <a:endParaRPr lang="en-US"/>
        </a:p>
      </dgm:t>
    </dgm:pt>
    <dgm:pt modelId="{15379D9C-9E95-4A39-BE17-FB0D5721FB61}" type="sibTrans" cxnId="{990D0B18-96F7-415D-859C-C0A5D45707B3}">
      <dgm:prSet/>
      <dgm:spPr/>
      <dgm:t>
        <a:bodyPr/>
        <a:lstStyle/>
        <a:p>
          <a:endParaRPr lang="en-US"/>
        </a:p>
      </dgm:t>
    </dgm:pt>
    <dgm:pt modelId="{AD2B4B21-7C12-4E11-B915-13F240ED79EF}">
      <dgm:prSet phldrT="[文本]" custT="1"/>
      <dgm:spPr>
        <a:xfrm>
          <a:off x="4535448" y="2889878"/>
          <a:ext cx="2189641" cy="947986"/>
        </a:xfrm>
        <a:prstGeom prst="roundRect">
          <a:avLst/>
        </a:prstGeom>
        <a:solidFill>
          <a:srgbClr val="009D8C"/>
        </a:solidFill>
        <a:ln w="12700" cap="flat" cmpd="sng" algn="ctr">
          <a:solidFill>
            <a:srgbClr val="FFFFFF">
              <a:hueOff val="0"/>
              <a:satOff val="0"/>
              <a:lumOff val="0"/>
              <a:alphaOff val="0"/>
            </a:srgbClr>
          </a:solidFill>
          <a:prstDash val="solid"/>
          <a:miter lim="800000"/>
        </a:ln>
        <a:effectLst/>
      </dgm:spPr>
      <dgm:t>
        <a:bodyPr/>
        <a:lstStyle/>
        <a:p>
          <a:pPr>
            <a:buNone/>
          </a:pPr>
          <a:r>
            <a:rPr lang="zh-CN" altLang="en-US" sz="3600" b="1" dirty="0">
              <a:solidFill>
                <a:srgbClr val="FFFFFF"/>
              </a:solidFill>
              <a:latin typeface="STXingkai" panose="02010800040101010101" pitchFamily="2" charset="-122"/>
              <a:ea typeface="STXingkai" panose="02010800040101010101" pitchFamily="2" charset="-122"/>
              <a:cs typeface="+mn-cs"/>
            </a:rPr>
            <a:t>连贯</a:t>
          </a:r>
          <a:r>
            <a:rPr lang="en-US" sz="2800" b="1" dirty="0">
              <a:solidFill>
                <a:srgbClr val="FFFF00"/>
              </a:solidFill>
              <a:latin typeface="Arial Narrow" panose="020B0606020202030204" pitchFamily="34" charset="0"/>
              <a:ea typeface="STXingkai" panose="02010800040101010101" pitchFamily="2" charset="-122"/>
              <a:cs typeface="+mn-cs"/>
            </a:rPr>
            <a:t>(Coherence)</a:t>
          </a:r>
        </a:p>
      </dgm:t>
    </dgm:pt>
    <dgm:pt modelId="{A57188A9-C36E-40AD-AC52-0A54E833D375}" type="parTrans" cxnId="{BF8E8E1A-CA91-4A7B-87D9-FE752170B6E8}">
      <dgm:prSet/>
      <dgm:spPr/>
      <dgm:t>
        <a:bodyPr/>
        <a:lstStyle/>
        <a:p>
          <a:endParaRPr lang="en-US"/>
        </a:p>
      </dgm:t>
    </dgm:pt>
    <dgm:pt modelId="{DD1D2016-FC36-4489-B344-A56489DC57CA}" type="sibTrans" cxnId="{BF8E8E1A-CA91-4A7B-87D9-FE752170B6E8}">
      <dgm:prSet/>
      <dgm:spPr/>
      <dgm:t>
        <a:bodyPr/>
        <a:lstStyle/>
        <a:p>
          <a:endParaRPr lang="en-US"/>
        </a:p>
      </dgm:t>
    </dgm:pt>
    <dgm:pt modelId="{C3A50F2D-3B25-451A-9B76-9779F0E501B5}">
      <dgm:prSet phldrT="[文本]" custT="1"/>
      <dgm:spPr>
        <a:xfrm>
          <a:off x="1809466" y="2960324"/>
          <a:ext cx="2212961" cy="947986"/>
        </a:xfrm>
        <a:prstGeom prst="roundRect">
          <a:avLst/>
        </a:prstGeom>
        <a:solidFill>
          <a:srgbClr val="009D8C"/>
        </a:solidFill>
        <a:ln w="12700" cap="flat" cmpd="sng" algn="ctr">
          <a:solidFill>
            <a:srgbClr val="FFFFFF">
              <a:hueOff val="0"/>
              <a:satOff val="0"/>
              <a:lumOff val="0"/>
              <a:alphaOff val="0"/>
            </a:srgbClr>
          </a:solidFill>
          <a:prstDash val="solid"/>
          <a:miter lim="800000"/>
        </a:ln>
        <a:effectLst/>
      </dgm:spPr>
      <dgm:t>
        <a:bodyPr/>
        <a:lstStyle/>
        <a:p>
          <a:pPr>
            <a:buNone/>
          </a:pPr>
          <a:r>
            <a:rPr lang="zh-CN" altLang="en-US" sz="3600" b="1" dirty="0">
              <a:solidFill>
                <a:srgbClr val="FFFFFF"/>
              </a:solidFill>
              <a:latin typeface="STXingkai" panose="02010800040101010101" pitchFamily="2" charset="-122"/>
              <a:ea typeface="STXingkai" panose="02010800040101010101" pitchFamily="2" charset="-122"/>
              <a:cs typeface="+mn-cs"/>
            </a:rPr>
            <a:t>简要</a:t>
          </a:r>
          <a:r>
            <a:rPr lang="en-US" sz="2400" b="1" dirty="0">
              <a:solidFill>
                <a:srgbClr val="FFFF00"/>
              </a:solidFill>
              <a:latin typeface="Arial Narrow" panose="020B0606020202030204" pitchFamily="34" charset="0"/>
              <a:ea typeface="STXingkai" panose="02010800040101010101" pitchFamily="2" charset="-122"/>
              <a:cs typeface="+mn-cs"/>
            </a:rPr>
            <a:t>(Conciseness)</a:t>
          </a:r>
        </a:p>
      </dgm:t>
    </dgm:pt>
    <dgm:pt modelId="{9A129114-B271-48A5-BDCC-CD1A7C0DCC45}" type="parTrans" cxnId="{3F8E4544-D303-4372-9D65-1CEC0E981DBF}">
      <dgm:prSet/>
      <dgm:spPr/>
      <dgm:t>
        <a:bodyPr/>
        <a:lstStyle/>
        <a:p>
          <a:endParaRPr lang="en-US"/>
        </a:p>
      </dgm:t>
    </dgm:pt>
    <dgm:pt modelId="{F3276A24-8B77-4AED-BB3A-C244BC232D02}" type="sibTrans" cxnId="{3F8E4544-D303-4372-9D65-1CEC0E981DBF}">
      <dgm:prSet/>
      <dgm:spPr/>
      <dgm:t>
        <a:bodyPr/>
        <a:lstStyle/>
        <a:p>
          <a:endParaRPr lang="en-US"/>
        </a:p>
      </dgm:t>
    </dgm:pt>
    <dgm:pt modelId="{C1236AD8-40FC-4EDE-AF8C-04D30551F870}">
      <dgm:prSet phldrT="[文本]" custT="1"/>
      <dgm:spPr>
        <a:xfrm>
          <a:off x="1491323" y="1190163"/>
          <a:ext cx="2069322" cy="947986"/>
        </a:xfrm>
        <a:prstGeom prst="roundRect">
          <a:avLst/>
        </a:prstGeom>
        <a:solidFill>
          <a:srgbClr val="009D8C"/>
        </a:solidFill>
        <a:ln w="12700" cap="flat" cmpd="sng" algn="ctr">
          <a:solidFill>
            <a:srgbClr val="FFFFFF">
              <a:hueOff val="0"/>
              <a:satOff val="0"/>
              <a:lumOff val="0"/>
              <a:alphaOff val="0"/>
            </a:srgbClr>
          </a:solidFill>
          <a:prstDash val="solid"/>
          <a:miter lim="800000"/>
        </a:ln>
        <a:effectLst/>
      </dgm:spPr>
      <dgm:t>
        <a:bodyPr/>
        <a:lstStyle/>
        <a:p>
          <a:pPr>
            <a:buNone/>
          </a:pPr>
          <a:r>
            <a:rPr lang="zh-CN" altLang="en-US" sz="3600" b="1" dirty="0">
              <a:solidFill>
                <a:srgbClr val="FFFFFF"/>
              </a:solidFill>
              <a:latin typeface="STXingkai" panose="02010800040101010101" pitchFamily="2" charset="-122"/>
              <a:ea typeface="STXingkai" panose="02010800040101010101" pitchFamily="2" charset="-122"/>
              <a:cs typeface="+mn-cs"/>
            </a:rPr>
            <a:t>清楚</a:t>
          </a:r>
          <a:r>
            <a:rPr lang="en-US" sz="2400" b="1" dirty="0">
              <a:solidFill>
                <a:srgbClr val="FFFF00"/>
              </a:solidFill>
              <a:latin typeface="Arial Narrow" panose="020B0606020202030204" pitchFamily="34" charset="0"/>
              <a:ea typeface="STXingkai" panose="02010800040101010101" pitchFamily="2" charset="-122"/>
              <a:cs typeface="+mn-cs"/>
            </a:rPr>
            <a:t>(Clarity)</a:t>
          </a:r>
        </a:p>
      </dgm:t>
    </dgm:pt>
    <dgm:pt modelId="{CC8860D3-FAA9-4D07-AC90-9164E1D8D689}" type="parTrans" cxnId="{C7422599-8773-4973-AD3A-E1D46ACA0BD7}">
      <dgm:prSet/>
      <dgm:spPr/>
      <dgm:t>
        <a:bodyPr/>
        <a:lstStyle/>
        <a:p>
          <a:endParaRPr lang="en-US"/>
        </a:p>
      </dgm:t>
    </dgm:pt>
    <dgm:pt modelId="{FECB75F9-2BD2-444E-B9E8-465649E213F1}" type="sibTrans" cxnId="{C7422599-8773-4973-AD3A-E1D46ACA0BD7}">
      <dgm:prSet/>
      <dgm:spPr/>
      <dgm:t>
        <a:bodyPr/>
        <a:lstStyle/>
        <a:p>
          <a:endParaRPr lang="en-US"/>
        </a:p>
      </dgm:t>
    </dgm:pt>
    <dgm:pt modelId="{803E0034-0706-4968-AB09-BA7FCABE3B9F}" type="pres">
      <dgm:prSet presAssocID="{76E382D2-1880-4FA3-8A00-1A96CA7183BF}" presName="Name0" presStyleCnt="0">
        <dgm:presLayoutVars>
          <dgm:dir/>
          <dgm:resizeHandles val="exact"/>
        </dgm:presLayoutVars>
      </dgm:prSet>
      <dgm:spPr/>
      <dgm:t>
        <a:bodyPr/>
        <a:lstStyle/>
        <a:p>
          <a:endParaRPr lang="zh-CN" altLang="en-US"/>
        </a:p>
      </dgm:t>
    </dgm:pt>
    <dgm:pt modelId="{8D932D0A-8C8B-4170-9784-45015FC34DE1}" type="pres">
      <dgm:prSet presAssocID="{76E382D2-1880-4FA3-8A00-1A96CA7183BF}" presName="cycle" presStyleCnt="0"/>
      <dgm:spPr/>
    </dgm:pt>
    <dgm:pt modelId="{007F58E5-1587-452E-86B1-757AD06E4E59}" type="pres">
      <dgm:prSet presAssocID="{74DFAA94-E473-44D3-A09E-FC5F68164D8E}" presName="nodeFirstNode" presStyleLbl="node1" presStyleIdx="0" presStyleCnt="5" custScaleX="138175" custRadScaleRad="100120" custRadScaleInc="0">
        <dgm:presLayoutVars>
          <dgm:bulletEnabled val="1"/>
        </dgm:presLayoutVars>
      </dgm:prSet>
      <dgm:spPr/>
      <dgm:t>
        <a:bodyPr/>
        <a:lstStyle/>
        <a:p>
          <a:endParaRPr lang="zh-CN" altLang="en-US"/>
        </a:p>
      </dgm:t>
    </dgm:pt>
    <dgm:pt modelId="{CCB9F1D0-4F37-412D-9BFA-86D141CE452D}" type="pres">
      <dgm:prSet presAssocID="{2D4A644B-5C2C-41AC-AA72-3B0DFFA20ADB}" presName="sibTransFirstNode" presStyleLbl="bgShp" presStyleIdx="0" presStyleCnt="1" custLinFactNeighborX="374" custLinFactNeighborY="958"/>
      <dgm:spPr/>
      <dgm:t>
        <a:bodyPr/>
        <a:lstStyle/>
        <a:p>
          <a:endParaRPr lang="zh-CN" altLang="en-US"/>
        </a:p>
      </dgm:t>
    </dgm:pt>
    <dgm:pt modelId="{3B46CD4F-C4D5-4693-8CD9-7CB4B49F618C}" type="pres">
      <dgm:prSet presAssocID="{03B8A3D8-5733-467E-B1F1-DB16F935391C}" presName="nodeFollowingNodes" presStyleLbl="node1" presStyleIdx="1" presStyleCnt="5" custScaleX="112019" custRadScaleRad="112017" custRadScaleInc="5724">
        <dgm:presLayoutVars>
          <dgm:bulletEnabled val="1"/>
        </dgm:presLayoutVars>
      </dgm:prSet>
      <dgm:spPr/>
      <dgm:t>
        <a:bodyPr/>
        <a:lstStyle/>
        <a:p>
          <a:endParaRPr lang="zh-CN" altLang="en-US"/>
        </a:p>
      </dgm:t>
    </dgm:pt>
    <dgm:pt modelId="{D949484E-879C-4379-8DFC-10D41AB56C6D}" type="pres">
      <dgm:prSet presAssocID="{AD2B4B21-7C12-4E11-B915-13F240ED79EF}" presName="nodeFollowingNodes" presStyleLbl="node1" presStyleIdx="2" presStyleCnt="5" custScaleX="115489" custRadScaleRad="109123" custRadScaleInc="-25832">
        <dgm:presLayoutVars>
          <dgm:bulletEnabled val="1"/>
        </dgm:presLayoutVars>
      </dgm:prSet>
      <dgm:spPr/>
      <dgm:t>
        <a:bodyPr/>
        <a:lstStyle/>
        <a:p>
          <a:endParaRPr lang="zh-CN" altLang="en-US"/>
        </a:p>
      </dgm:t>
    </dgm:pt>
    <dgm:pt modelId="{111B1013-487C-47F5-A612-825C6857F1F0}" type="pres">
      <dgm:prSet presAssocID="{C3A50F2D-3B25-451A-9B76-9779F0E501B5}" presName="nodeFollowingNodes" presStyleLbl="node1" presStyleIdx="3" presStyleCnt="5" custScaleX="116719" custRadScaleRad="102148" custRadScaleInc="15266">
        <dgm:presLayoutVars>
          <dgm:bulletEnabled val="1"/>
        </dgm:presLayoutVars>
      </dgm:prSet>
      <dgm:spPr/>
      <dgm:t>
        <a:bodyPr/>
        <a:lstStyle/>
        <a:p>
          <a:endParaRPr lang="zh-CN" altLang="en-US"/>
        </a:p>
      </dgm:t>
    </dgm:pt>
    <dgm:pt modelId="{CF783621-4D38-458C-BCBB-171DFFBF1FAC}" type="pres">
      <dgm:prSet presAssocID="{C1236AD8-40FC-4EDE-AF8C-04D30551F870}" presName="nodeFollowingNodes" presStyleLbl="node1" presStyleIdx="4" presStyleCnt="5" custScaleX="109143">
        <dgm:presLayoutVars>
          <dgm:bulletEnabled val="1"/>
        </dgm:presLayoutVars>
      </dgm:prSet>
      <dgm:spPr/>
      <dgm:t>
        <a:bodyPr/>
        <a:lstStyle/>
        <a:p>
          <a:endParaRPr lang="zh-CN" altLang="en-US"/>
        </a:p>
      </dgm:t>
    </dgm:pt>
  </dgm:ptLst>
  <dgm:cxnLst>
    <dgm:cxn modelId="{CA403846-72ED-4982-B06D-DEE5FD2A723E}" type="presOf" srcId="{03B8A3D8-5733-467E-B1F1-DB16F935391C}" destId="{3B46CD4F-C4D5-4693-8CD9-7CB4B49F618C}" srcOrd="0" destOrd="0" presId="urn:microsoft.com/office/officeart/2005/8/layout/cycle3"/>
    <dgm:cxn modelId="{30D3F8B7-EB7B-4CED-B656-B11EA163E7DE}" type="presOf" srcId="{2D4A644B-5C2C-41AC-AA72-3B0DFFA20ADB}" destId="{CCB9F1D0-4F37-412D-9BFA-86D141CE452D}" srcOrd="0" destOrd="0" presId="urn:microsoft.com/office/officeart/2005/8/layout/cycle3"/>
    <dgm:cxn modelId="{E617AA5F-25E2-4B6C-B2B1-E37BF7C12CE2}" srcId="{76E382D2-1880-4FA3-8A00-1A96CA7183BF}" destId="{74DFAA94-E473-44D3-A09E-FC5F68164D8E}" srcOrd="0" destOrd="0" parTransId="{FC4441A4-8256-4FC3-A5DB-B320A3706F9B}" sibTransId="{2D4A644B-5C2C-41AC-AA72-3B0DFFA20ADB}"/>
    <dgm:cxn modelId="{BF8E8E1A-CA91-4A7B-87D9-FE752170B6E8}" srcId="{76E382D2-1880-4FA3-8A00-1A96CA7183BF}" destId="{AD2B4B21-7C12-4E11-B915-13F240ED79EF}" srcOrd="2" destOrd="0" parTransId="{A57188A9-C36E-40AD-AC52-0A54E833D375}" sibTransId="{DD1D2016-FC36-4489-B344-A56489DC57CA}"/>
    <dgm:cxn modelId="{852BC069-24BA-48CE-860F-2D5ED65F77A6}" type="presOf" srcId="{74DFAA94-E473-44D3-A09E-FC5F68164D8E}" destId="{007F58E5-1587-452E-86B1-757AD06E4E59}" srcOrd="0" destOrd="0" presId="urn:microsoft.com/office/officeart/2005/8/layout/cycle3"/>
    <dgm:cxn modelId="{990D0B18-96F7-415D-859C-C0A5D45707B3}" srcId="{76E382D2-1880-4FA3-8A00-1A96CA7183BF}" destId="{03B8A3D8-5733-467E-B1F1-DB16F935391C}" srcOrd="1" destOrd="0" parTransId="{3839C699-C364-4376-890F-CB36A1B378FA}" sibTransId="{15379D9C-9E95-4A39-BE17-FB0D5721FB61}"/>
    <dgm:cxn modelId="{ABC22F4D-634F-4D8A-9A7C-B92400A1612F}" type="presOf" srcId="{C3A50F2D-3B25-451A-9B76-9779F0E501B5}" destId="{111B1013-487C-47F5-A612-825C6857F1F0}" srcOrd="0" destOrd="0" presId="urn:microsoft.com/office/officeart/2005/8/layout/cycle3"/>
    <dgm:cxn modelId="{3F8E4544-D303-4372-9D65-1CEC0E981DBF}" srcId="{76E382D2-1880-4FA3-8A00-1A96CA7183BF}" destId="{C3A50F2D-3B25-451A-9B76-9779F0E501B5}" srcOrd="3" destOrd="0" parTransId="{9A129114-B271-48A5-BDCC-CD1A7C0DCC45}" sibTransId="{F3276A24-8B77-4AED-BB3A-C244BC232D02}"/>
    <dgm:cxn modelId="{718A4790-F190-4640-A0BA-187C0C714010}" type="presOf" srcId="{C1236AD8-40FC-4EDE-AF8C-04D30551F870}" destId="{CF783621-4D38-458C-BCBB-171DFFBF1FAC}" srcOrd="0" destOrd="0" presId="urn:microsoft.com/office/officeart/2005/8/layout/cycle3"/>
    <dgm:cxn modelId="{7E4997F0-15CA-4B66-8B7B-65B35452530E}" type="presOf" srcId="{AD2B4B21-7C12-4E11-B915-13F240ED79EF}" destId="{D949484E-879C-4379-8DFC-10D41AB56C6D}" srcOrd="0" destOrd="0" presId="urn:microsoft.com/office/officeart/2005/8/layout/cycle3"/>
    <dgm:cxn modelId="{C7422599-8773-4973-AD3A-E1D46ACA0BD7}" srcId="{76E382D2-1880-4FA3-8A00-1A96CA7183BF}" destId="{C1236AD8-40FC-4EDE-AF8C-04D30551F870}" srcOrd="4" destOrd="0" parTransId="{CC8860D3-FAA9-4D07-AC90-9164E1D8D689}" sibTransId="{FECB75F9-2BD2-444E-B9E8-465649E213F1}"/>
    <dgm:cxn modelId="{300BA190-9F87-4D16-8EC2-B369EE188840}" type="presOf" srcId="{76E382D2-1880-4FA3-8A00-1A96CA7183BF}" destId="{803E0034-0706-4968-AB09-BA7FCABE3B9F}" srcOrd="0" destOrd="0" presId="urn:microsoft.com/office/officeart/2005/8/layout/cycle3"/>
    <dgm:cxn modelId="{67B9EF6F-7FC3-48F4-BAA4-0DB4F43FE628}" type="presParOf" srcId="{803E0034-0706-4968-AB09-BA7FCABE3B9F}" destId="{8D932D0A-8C8B-4170-9784-45015FC34DE1}" srcOrd="0" destOrd="0" presId="urn:microsoft.com/office/officeart/2005/8/layout/cycle3"/>
    <dgm:cxn modelId="{D470AE67-283F-448E-95B5-3F52A0607AFB}" type="presParOf" srcId="{8D932D0A-8C8B-4170-9784-45015FC34DE1}" destId="{007F58E5-1587-452E-86B1-757AD06E4E59}" srcOrd="0" destOrd="0" presId="urn:microsoft.com/office/officeart/2005/8/layout/cycle3"/>
    <dgm:cxn modelId="{4DAD0740-1362-4F9E-A289-5A5353401E32}" type="presParOf" srcId="{8D932D0A-8C8B-4170-9784-45015FC34DE1}" destId="{CCB9F1D0-4F37-412D-9BFA-86D141CE452D}" srcOrd="1" destOrd="0" presId="urn:microsoft.com/office/officeart/2005/8/layout/cycle3"/>
    <dgm:cxn modelId="{7B27AECA-BE84-48B7-B618-8C20BFA74234}" type="presParOf" srcId="{8D932D0A-8C8B-4170-9784-45015FC34DE1}" destId="{3B46CD4F-C4D5-4693-8CD9-7CB4B49F618C}" srcOrd="2" destOrd="0" presId="urn:microsoft.com/office/officeart/2005/8/layout/cycle3"/>
    <dgm:cxn modelId="{0F030158-B924-436A-AC57-55D823044699}" type="presParOf" srcId="{8D932D0A-8C8B-4170-9784-45015FC34DE1}" destId="{D949484E-879C-4379-8DFC-10D41AB56C6D}" srcOrd="3" destOrd="0" presId="urn:microsoft.com/office/officeart/2005/8/layout/cycle3"/>
    <dgm:cxn modelId="{652C2FEE-CAD6-4BB0-A08E-37EAD15B05AD}" type="presParOf" srcId="{8D932D0A-8C8B-4170-9784-45015FC34DE1}" destId="{111B1013-487C-47F5-A612-825C6857F1F0}" srcOrd="4" destOrd="0" presId="urn:microsoft.com/office/officeart/2005/8/layout/cycle3"/>
    <dgm:cxn modelId="{60926676-3DF8-47D8-A555-7691C57BC3B0}" type="presParOf" srcId="{8D932D0A-8C8B-4170-9784-45015FC34DE1}" destId="{CF783621-4D38-458C-BCBB-171DFFBF1FAC}"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9F1D0-4F37-412D-9BFA-86D141CE452D}">
      <dsp:nvSpPr>
        <dsp:cNvPr id="0" name=""/>
        <dsp:cNvSpPr/>
      </dsp:nvSpPr>
      <dsp:spPr>
        <a:xfrm>
          <a:off x="2759010" y="-420633"/>
          <a:ext cx="5619311" cy="5619311"/>
        </a:xfrm>
        <a:prstGeom prst="circularArrow">
          <a:avLst>
            <a:gd name="adj1" fmla="val 5544"/>
            <a:gd name="adj2" fmla="val 330680"/>
            <a:gd name="adj3" fmla="val 12792456"/>
            <a:gd name="adj4" fmla="val 18018023"/>
            <a:gd name="adj5" fmla="val 5757"/>
          </a:avLst>
        </a:prstGeom>
        <a:solidFill>
          <a:srgbClr val="4AA44A"/>
        </a:solidFill>
        <a:ln>
          <a:noFill/>
        </a:ln>
        <a:effectLst/>
      </dsp:spPr>
      <dsp:style>
        <a:lnRef idx="0">
          <a:scrgbClr r="0" g="0" b="0"/>
        </a:lnRef>
        <a:fillRef idx="1">
          <a:scrgbClr r="0" g="0" b="0"/>
        </a:fillRef>
        <a:effectRef idx="0">
          <a:scrgbClr r="0" g="0" b="0"/>
        </a:effectRef>
        <a:fontRef idx="minor"/>
      </dsp:style>
    </dsp:sp>
    <dsp:sp modelId="{007F58E5-1587-452E-86B1-757AD06E4E59}">
      <dsp:nvSpPr>
        <dsp:cNvPr id="0" name=""/>
        <dsp:cNvSpPr/>
      </dsp:nvSpPr>
      <dsp:spPr>
        <a:xfrm>
          <a:off x="3692220" y="0"/>
          <a:ext cx="3710859" cy="1342811"/>
        </a:xfrm>
        <a:prstGeom prst="roundRect">
          <a:avLst/>
        </a:prstGeom>
        <a:solidFill>
          <a:srgbClr val="009D8C"/>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buNone/>
          </a:pPr>
          <a:r>
            <a:rPr lang="zh-CN" altLang="en-US" sz="3600" b="1" kern="1200" dirty="0">
              <a:solidFill>
                <a:srgbClr val="FFFFFF"/>
              </a:solidFill>
              <a:latin typeface="STXingkai" panose="02010800040101010101" pitchFamily="2" charset="-122"/>
              <a:ea typeface="STXingkai" panose="02010800040101010101" pitchFamily="2" charset="-122"/>
              <a:cs typeface="+mn-cs"/>
            </a:rPr>
            <a:t>完整</a:t>
          </a:r>
          <a:r>
            <a:rPr lang="en-US" sz="2400" b="1" kern="1200" dirty="0">
              <a:solidFill>
                <a:srgbClr val="FFFF00"/>
              </a:solidFill>
              <a:latin typeface="Arial Narrow" panose="020B0606020202030204" pitchFamily="34" charset="0"/>
              <a:ea typeface="STLiti"/>
              <a:cs typeface="+mn-cs"/>
            </a:rPr>
            <a:t>(Completeness)</a:t>
          </a:r>
        </a:p>
      </dsp:txBody>
      <dsp:txXfrm>
        <a:off x="3757771" y="65551"/>
        <a:ext cx="3579757" cy="1211709"/>
      </dsp:txXfrm>
    </dsp:sp>
    <dsp:sp modelId="{3B46CD4F-C4D5-4693-8CD9-7CB4B49F618C}">
      <dsp:nvSpPr>
        <dsp:cNvPr id="0" name=""/>
        <dsp:cNvSpPr/>
      </dsp:nvSpPr>
      <dsp:spPr>
        <a:xfrm>
          <a:off x="6641432" y="1722682"/>
          <a:ext cx="3008408" cy="1342811"/>
        </a:xfrm>
        <a:prstGeom prst="roundRect">
          <a:avLst/>
        </a:prstGeom>
        <a:solidFill>
          <a:srgbClr val="009D8C"/>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buNone/>
          </a:pPr>
          <a:r>
            <a:rPr lang="zh-CN" altLang="en-US" sz="3600" b="1" kern="1200" dirty="0">
              <a:solidFill>
                <a:srgbClr val="FFFFFF"/>
              </a:solidFill>
              <a:latin typeface="STXingkai" panose="02010800040101010101" pitchFamily="2" charset="-122"/>
              <a:ea typeface="STXingkai" panose="02010800040101010101" pitchFamily="2" charset="-122"/>
              <a:cs typeface="+mn-cs"/>
            </a:rPr>
            <a:t>礼貌</a:t>
          </a:r>
          <a:r>
            <a:rPr lang="en-US" sz="2400" b="1" kern="1200" dirty="0">
              <a:solidFill>
                <a:srgbClr val="FFFF00"/>
              </a:solidFill>
              <a:latin typeface="Arial Narrow" panose="020B0606020202030204" pitchFamily="34" charset="0"/>
              <a:ea typeface="STXingkai" panose="02010800040101010101" pitchFamily="2" charset="-122"/>
              <a:cs typeface="+mn-cs"/>
            </a:rPr>
            <a:t>(Courtes</a:t>
          </a:r>
          <a:r>
            <a:rPr lang="en-US" sz="2400" b="1" kern="1200" dirty="0">
              <a:solidFill>
                <a:srgbClr val="FFFF00"/>
              </a:solidFill>
              <a:latin typeface="Arial Narrow" panose="020B0606020202030204" pitchFamily="34" charset="0"/>
              <a:ea typeface="STLiti"/>
              <a:cs typeface="+mn-cs"/>
            </a:rPr>
            <a:t>y)</a:t>
          </a:r>
        </a:p>
      </dsp:txBody>
      <dsp:txXfrm>
        <a:off x="6706983" y="1788233"/>
        <a:ext cx="2877306" cy="1211709"/>
      </dsp:txXfrm>
    </dsp:sp>
    <dsp:sp modelId="{D949484E-879C-4379-8DFC-10D41AB56C6D}">
      <dsp:nvSpPr>
        <dsp:cNvPr id="0" name=""/>
        <dsp:cNvSpPr/>
      </dsp:nvSpPr>
      <dsp:spPr>
        <a:xfrm>
          <a:off x="6043276" y="4025589"/>
          <a:ext cx="3101599" cy="1342811"/>
        </a:xfrm>
        <a:prstGeom prst="roundRect">
          <a:avLst/>
        </a:prstGeom>
        <a:solidFill>
          <a:srgbClr val="009D8C"/>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buNone/>
          </a:pPr>
          <a:r>
            <a:rPr lang="zh-CN" altLang="en-US" sz="3600" b="1" kern="1200" dirty="0">
              <a:solidFill>
                <a:srgbClr val="FFFFFF"/>
              </a:solidFill>
              <a:latin typeface="STXingkai" panose="02010800040101010101" pitchFamily="2" charset="-122"/>
              <a:ea typeface="STXingkai" panose="02010800040101010101" pitchFamily="2" charset="-122"/>
              <a:cs typeface="+mn-cs"/>
            </a:rPr>
            <a:t>连贯</a:t>
          </a:r>
          <a:r>
            <a:rPr lang="en-US" sz="2800" b="1" kern="1200" dirty="0">
              <a:solidFill>
                <a:srgbClr val="FFFF00"/>
              </a:solidFill>
              <a:latin typeface="Arial Narrow" panose="020B0606020202030204" pitchFamily="34" charset="0"/>
              <a:ea typeface="STXingkai" panose="02010800040101010101" pitchFamily="2" charset="-122"/>
              <a:cs typeface="+mn-cs"/>
            </a:rPr>
            <a:t>(Coherence)</a:t>
          </a:r>
        </a:p>
      </dsp:txBody>
      <dsp:txXfrm>
        <a:off x="6108827" y="4091140"/>
        <a:ext cx="2970497" cy="1211709"/>
      </dsp:txXfrm>
    </dsp:sp>
    <dsp:sp modelId="{111B1013-487C-47F5-A612-825C6857F1F0}">
      <dsp:nvSpPr>
        <dsp:cNvPr id="0" name=""/>
        <dsp:cNvSpPr/>
      </dsp:nvSpPr>
      <dsp:spPr>
        <a:xfrm>
          <a:off x="2244686" y="4123746"/>
          <a:ext cx="3134632" cy="1342811"/>
        </a:xfrm>
        <a:prstGeom prst="roundRect">
          <a:avLst/>
        </a:prstGeom>
        <a:solidFill>
          <a:srgbClr val="009D8C"/>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buNone/>
          </a:pPr>
          <a:r>
            <a:rPr lang="zh-CN" altLang="en-US" sz="3600" b="1" kern="1200" dirty="0">
              <a:solidFill>
                <a:srgbClr val="FFFFFF"/>
              </a:solidFill>
              <a:latin typeface="STXingkai" panose="02010800040101010101" pitchFamily="2" charset="-122"/>
              <a:ea typeface="STXingkai" panose="02010800040101010101" pitchFamily="2" charset="-122"/>
              <a:cs typeface="+mn-cs"/>
            </a:rPr>
            <a:t>简要</a:t>
          </a:r>
          <a:r>
            <a:rPr lang="en-US" sz="2400" b="1" kern="1200" dirty="0">
              <a:solidFill>
                <a:srgbClr val="FFFF00"/>
              </a:solidFill>
              <a:latin typeface="Arial Narrow" panose="020B0606020202030204" pitchFamily="34" charset="0"/>
              <a:ea typeface="STXingkai" panose="02010800040101010101" pitchFamily="2" charset="-122"/>
              <a:cs typeface="+mn-cs"/>
            </a:rPr>
            <a:t>(Conciseness)</a:t>
          </a:r>
        </a:p>
      </dsp:txBody>
      <dsp:txXfrm>
        <a:off x="2310237" y="4189297"/>
        <a:ext cx="3003530" cy="1211709"/>
      </dsp:txXfrm>
    </dsp:sp>
    <dsp:sp modelId="{CF783621-4D38-458C-BCBB-171DFFBF1FAC}">
      <dsp:nvSpPr>
        <dsp:cNvPr id="0" name=""/>
        <dsp:cNvSpPr/>
      </dsp:nvSpPr>
      <dsp:spPr>
        <a:xfrm>
          <a:off x="1803053" y="1657246"/>
          <a:ext cx="2931169" cy="1342811"/>
        </a:xfrm>
        <a:prstGeom prst="roundRect">
          <a:avLst/>
        </a:prstGeom>
        <a:solidFill>
          <a:srgbClr val="009D8C"/>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buNone/>
          </a:pPr>
          <a:r>
            <a:rPr lang="zh-CN" altLang="en-US" sz="3600" b="1" kern="1200" dirty="0">
              <a:solidFill>
                <a:srgbClr val="FFFFFF"/>
              </a:solidFill>
              <a:latin typeface="STXingkai" panose="02010800040101010101" pitchFamily="2" charset="-122"/>
              <a:ea typeface="STXingkai" panose="02010800040101010101" pitchFamily="2" charset="-122"/>
              <a:cs typeface="+mn-cs"/>
            </a:rPr>
            <a:t>清楚</a:t>
          </a:r>
          <a:r>
            <a:rPr lang="en-US" sz="2400" b="1" kern="1200" dirty="0">
              <a:solidFill>
                <a:srgbClr val="FFFF00"/>
              </a:solidFill>
              <a:latin typeface="Arial Narrow" panose="020B0606020202030204" pitchFamily="34" charset="0"/>
              <a:ea typeface="STXingkai" panose="02010800040101010101" pitchFamily="2" charset="-122"/>
              <a:cs typeface="+mn-cs"/>
            </a:rPr>
            <a:t>(Clarity)</a:t>
          </a:r>
        </a:p>
      </dsp:txBody>
      <dsp:txXfrm>
        <a:off x="1868604" y="1722797"/>
        <a:ext cx="2800067" cy="121170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C1A5FB-F0D5-4F3E-A398-C95724CE87CB}" type="datetimeFigureOut">
              <a:rPr lang="zh-CN" altLang="en-US" smtClean="0"/>
              <a:pPr/>
              <a:t>2019/6/4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D85C-8A55-4ED5-8FDE-7B638523ADFC}" type="slidenum">
              <a:rPr lang="zh-CN" altLang="en-US" smtClean="0"/>
              <a:pPr/>
              <a:t>‹#›</a:t>
            </a:fld>
            <a:endParaRPr lang="zh-CN" altLang="en-US"/>
          </a:p>
        </p:txBody>
      </p:sp>
    </p:spTree>
    <p:extLst>
      <p:ext uri="{BB962C8B-B14F-4D97-AF65-F5344CB8AC3E}">
        <p14:creationId xmlns:p14="http://schemas.microsoft.com/office/powerpoint/2010/main" val="1998705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pPr/>
              <a:t>2019/6/4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pPr/>
              <a:t>‹#›</a:t>
            </a:fld>
            <a:endParaRPr lang="zh-CN" altLang="en-US"/>
          </a:p>
        </p:txBody>
      </p:sp>
    </p:spTree>
    <p:extLst>
      <p:ext uri="{BB962C8B-B14F-4D97-AF65-F5344CB8AC3E}">
        <p14:creationId xmlns:p14="http://schemas.microsoft.com/office/powerpoint/2010/main" val="257309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2</a:t>
            </a:fld>
            <a:endParaRPr lang="zh-CN" altLang="en-US"/>
          </a:p>
        </p:txBody>
      </p:sp>
    </p:spTree>
    <p:extLst>
      <p:ext uri="{BB962C8B-B14F-4D97-AF65-F5344CB8AC3E}">
        <p14:creationId xmlns:p14="http://schemas.microsoft.com/office/powerpoint/2010/main" val="123807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12</a:t>
            </a:fld>
            <a:endParaRPr lang="zh-CN" altLang="en-US"/>
          </a:p>
        </p:txBody>
      </p:sp>
    </p:spTree>
    <p:extLst>
      <p:ext uri="{BB962C8B-B14F-4D97-AF65-F5344CB8AC3E}">
        <p14:creationId xmlns:p14="http://schemas.microsoft.com/office/powerpoint/2010/main" val="314069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13</a:t>
            </a:fld>
            <a:endParaRPr lang="zh-CN" altLang="en-US"/>
          </a:p>
        </p:txBody>
      </p:sp>
    </p:spTree>
    <p:extLst>
      <p:ext uri="{BB962C8B-B14F-4D97-AF65-F5344CB8AC3E}">
        <p14:creationId xmlns:p14="http://schemas.microsoft.com/office/powerpoint/2010/main" val="3109514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14</a:t>
            </a:fld>
            <a:endParaRPr lang="zh-CN" altLang="en-US"/>
          </a:p>
        </p:txBody>
      </p:sp>
    </p:spTree>
    <p:extLst>
      <p:ext uri="{BB962C8B-B14F-4D97-AF65-F5344CB8AC3E}">
        <p14:creationId xmlns:p14="http://schemas.microsoft.com/office/powerpoint/2010/main" val="480305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15</a:t>
            </a:fld>
            <a:endParaRPr lang="zh-CN" altLang="en-US"/>
          </a:p>
        </p:txBody>
      </p:sp>
    </p:spTree>
    <p:extLst>
      <p:ext uri="{BB962C8B-B14F-4D97-AF65-F5344CB8AC3E}">
        <p14:creationId xmlns:p14="http://schemas.microsoft.com/office/powerpoint/2010/main" val="2384866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16</a:t>
            </a:fld>
            <a:endParaRPr lang="zh-CN" altLang="en-US"/>
          </a:p>
        </p:txBody>
      </p:sp>
    </p:spTree>
    <p:extLst>
      <p:ext uri="{BB962C8B-B14F-4D97-AF65-F5344CB8AC3E}">
        <p14:creationId xmlns:p14="http://schemas.microsoft.com/office/powerpoint/2010/main" val="229114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17</a:t>
            </a:fld>
            <a:endParaRPr lang="zh-CN" altLang="en-US"/>
          </a:p>
        </p:txBody>
      </p:sp>
    </p:spTree>
    <p:extLst>
      <p:ext uri="{BB962C8B-B14F-4D97-AF65-F5344CB8AC3E}">
        <p14:creationId xmlns:p14="http://schemas.microsoft.com/office/powerpoint/2010/main" val="2258124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28</a:t>
            </a:fld>
            <a:endParaRPr lang="zh-CN" altLang="en-US"/>
          </a:p>
        </p:txBody>
      </p:sp>
    </p:spTree>
    <p:extLst>
      <p:ext uri="{BB962C8B-B14F-4D97-AF65-F5344CB8AC3E}">
        <p14:creationId xmlns:p14="http://schemas.microsoft.com/office/powerpoint/2010/main" val="3473825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30</a:t>
            </a:fld>
            <a:endParaRPr lang="zh-CN" altLang="en-US"/>
          </a:p>
        </p:txBody>
      </p:sp>
    </p:spTree>
    <p:extLst>
      <p:ext uri="{BB962C8B-B14F-4D97-AF65-F5344CB8AC3E}">
        <p14:creationId xmlns:p14="http://schemas.microsoft.com/office/powerpoint/2010/main" val="1013690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39</a:t>
            </a:fld>
            <a:endParaRPr lang="zh-CN" altLang="en-US"/>
          </a:p>
        </p:txBody>
      </p:sp>
    </p:spTree>
    <p:extLst>
      <p:ext uri="{BB962C8B-B14F-4D97-AF65-F5344CB8AC3E}">
        <p14:creationId xmlns:p14="http://schemas.microsoft.com/office/powerpoint/2010/main" val="4191016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40</a:t>
            </a:fld>
            <a:endParaRPr lang="zh-CN" altLang="en-US"/>
          </a:p>
        </p:txBody>
      </p:sp>
    </p:spTree>
    <p:extLst>
      <p:ext uri="{BB962C8B-B14F-4D97-AF65-F5344CB8AC3E}">
        <p14:creationId xmlns:p14="http://schemas.microsoft.com/office/powerpoint/2010/main" val="2542005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a:t>
            </a:fld>
            <a:endParaRPr lang="zh-CN" altLang="en-US"/>
          </a:p>
        </p:txBody>
      </p:sp>
    </p:spTree>
    <p:extLst>
      <p:ext uri="{BB962C8B-B14F-4D97-AF65-F5344CB8AC3E}">
        <p14:creationId xmlns:p14="http://schemas.microsoft.com/office/powerpoint/2010/main" val="1487357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43</a:t>
            </a:fld>
            <a:endParaRPr lang="zh-CN" altLang="en-US"/>
          </a:p>
        </p:txBody>
      </p:sp>
    </p:spTree>
    <p:extLst>
      <p:ext uri="{BB962C8B-B14F-4D97-AF65-F5344CB8AC3E}">
        <p14:creationId xmlns:p14="http://schemas.microsoft.com/office/powerpoint/2010/main" val="1900612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45</a:t>
            </a:fld>
            <a:endParaRPr lang="zh-CN" altLang="en-US"/>
          </a:p>
        </p:txBody>
      </p:sp>
    </p:spTree>
    <p:extLst>
      <p:ext uri="{BB962C8B-B14F-4D97-AF65-F5344CB8AC3E}">
        <p14:creationId xmlns:p14="http://schemas.microsoft.com/office/powerpoint/2010/main" val="3089163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46</a:t>
            </a:fld>
            <a:endParaRPr lang="zh-CN" altLang="en-US"/>
          </a:p>
        </p:txBody>
      </p:sp>
    </p:spTree>
    <p:extLst>
      <p:ext uri="{BB962C8B-B14F-4D97-AF65-F5344CB8AC3E}">
        <p14:creationId xmlns:p14="http://schemas.microsoft.com/office/powerpoint/2010/main" val="1971410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54</a:t>
            </a:fld>
            <a:endParaRPr lang="zh-CN" altLang="en-US"/>
          </a:p>
        </p:txBody>
      </p:sp>
    </p:spTree>
    <p:extLst>
      <p:ext uri="{BB962C8B-B14F-4D97-AF65-F5344CB8AC3E}">
        <p14:creationId xmlns:p14="http://schemas.microsoft.com/office/powerpoint/2010/main" val="2669845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55</a:t>
            </a:fld>
            <a:endParaRPr lang="zh-CN" altLang="en-US"/>
          </a:p>
        </p:txBody>
      </p:sp>
    </p:spTree>
    <p:extLst>
      <p:ext uri="{BB962C8B-B14F-4D97-AF65-F5344CB8AC3E}">
        <p14:creationId xmlns:p14="http://schemas.microsoft.com/office/powerpoint/2010/main" val="1730589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56</a:t>
            </a:fld>
            <a:endParaRPr lang="zh-CN" altLang="en-US"/>
          </a:p>
        </p:txBody>
      </p:sp>
    </p:spTree>
    <p:extLst>
      <p:ext uri="{BB962C8B-B14F-4D97-AF65-F5344CB8AC3E}">
        <p14:creationId xmlns:p14="http://schemas.microsoft.com/office/powerpoint/2010/main" val="1939922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57</a:t>
            </a:fld>
            <a:endParaRPr lang="zh-CN" altLang="en-US"/>
          </a:p>
        </p:txBody>
      </p:sp>
    </p:spTree>
    <p:extLst>
      <p:ext uri="{BB962C8B-B14F-4D97-AF65-F5344CB8AC3E}">
        <p14:creationId xmlns:p14="http://schemas.microsoft.com/office/powerpoint/2010/main" val="1815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58</a:t>
            </a:fld>
            <a:endParaRPr lang="zh-CN" altLang="en-US"/>
          </a:p>
        </p:txBody>
      </p:sp>
    </p:spTree>
    <p:extLst>
      <p:ext uri="{BB962C8B-B14F-4D97-AF65-F5344CB8AC3E}">
        <p14:creationId xmlns:p14="http://schemas.microsoft.com/office/powerpoint/2010/main" val="4146230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61</a:t>
            </a:fld>
            <a:endParaRPr lang="zh-CN" altLang="en-US"/>
          </a:p>
        </p:txBody>
      </p:sp>
    </p:spTree>
    <p:extLst>
      <p:ext uri="{BB962C8B-B14F-4D97-AF65-F5344CB8AC3E}">
        <p14:creationId xmlns:p14="http://schemas.microsoft.com/office/powerpoint/2010/main" val="4003932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62</a:t>
            </a:fld>
            <a:endParaRPr lang="zh-CN" altLang="en-US"/>
          </a:p>
        </p:txBody>
      </p:sp>
    </p:spTree>
    <p:extLst>
      <p:ext uri="{BB962C8B-B14F-4D97-AF65-F5344CB8AC3E}">
        <p14:creationId xmlns:p14="http://schemas.microsoft.com/office/powerpoint/2010/main" val="295836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4</a:t>
            </a:fld>
            <a:endParaRPr lang="zh-CN" altLang="en-US"/>
          </a:p>
        </p:txBody>
      </p:sp>
    </p:spTree>
    <p:extLst>
      <p:ext uri="{BB962C8B-B14F-4D97-AF65-F5344CB8AC3E}">
        <p14:creationId xmlns:p14="http://schemas.microsoft.com/office/powerpoint/2010/main" val="4198471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63</a:t>
            </a:fld>
            <a:endParaRPr lang="zh-CN" altLang="en-US"/>
          </a:p>
        </p:txBody>
      </p:sp>
    </p:spTree>
    <p:extLst>
      <p:ext uri="{BB962C8B-B14F-4D97-AF65-F5344CB8AC3E}">
        <p14:creationId xmlns:p14="http://schemas.microsoft.com/office/powerpoint/2010/main" val="3628030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64</a:t>
            </a:fld>
            <a:endParaRPr lang="zh-CN" altLang="en-US"/>
          </a:p>
        </p:txBody>
      </p:sp>
    </p:spTree>
    <p:extLst>
      <p:ext uri="{BB962C8B-B14F-4D97-AF65-F5344CB8AC3E}">
        <p14:creationId xmlns:p14="http://schemas.microsoft.com/office/powerpoint/2010/main" val="897459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66</a:t>
            </a:fld>
            <a:endParaRPr lang="zh-CN" altLang="en-US"/>
          </a:p>
        </p:txBody>
      </p:sp>
    </p:spTree>
    <p:extLst>
      <p:ext uri="{BB962C8B-B14F-4D97-AF65-F5344CB8AC3E}">
        <p14:creationId xmlns:p14="http://schemas.microsoft.com/office/powerpoint/2010/main" val="2415759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67</a:t>
            </a:fld>
            <a:endParaRPr lang="zh-CN" altLang="en-US"/>
          </a:p>
        </p:txBody>
      </p:sp>
    </p:spTree>
    <p:extLst>
      <p:ext uri="{BB962C8B-B14F-4D97-AF65-F5344CB8AC3E}">
        <p14:creationId xmlns:p14="http://schemas.microsoft.com/office/powerpoint/2010/main" val="1513184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69</a:t>
            </a:fld>
            <a:endParaRPr lang="zh-CN" altLang="en-US"/>
          </a:p>
        </p:txBody>
      </p:sp>
    </p:spTree>
    <p:extLst>
      <p:ext uri="{BB962C8B-B14F-4D97-AF65-F5344CB8AC3E}">
        <p14:creationId xmlns:p14="http://schemas.microsoft.com/office/powerpoint/2010/main" val="1136126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74</a:t>
            </a:fld>
            <a:endParaRPr lang="zh-CN" altLang="en-US"/>
          </a:p>
        </p:txBody>
      </p:sp>
    </p:spTree>
    <p:extLst>
      <p:ext uri="{BB962C8B-B14F-4D97-AF65-F5344CB8AC3E}">
        <p14:creationId xmlns:p14="http://schemas.microsoft.com/office/powerpoint/2010/main" val="2158313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76</a:t>
            </a:fld>
            <a:endParaRPr lang="zh-CN" altLang="en-US"/>
          </a:p>
        </p:txBody>
      </p:sp>
    </p:spTree>
    <p:extLst>
      <p:ext uri="{BB962C8B-B14F-4D97-AF65-F5344CB8AC3E}">
        <p14:creationId xmlns:p14="http://schemas.microsoft.com/office/powerpoint/2010/main" val="354198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t>90</a:t>
            </a:fld>
            <a:endParaRPr lang="zh-CN" altLang="en-US"/>
          </a:p>
        </p:txBody>
      </p:sp>
    </p:spTree>
    <p:extLst>
      <p:ext uri="{BB962C8B-B14F-4D97-AF65-F5344CB8AC3E}">
        <p14:creationId xmlns:p14="http://schemas.microsoft.com/office/powerpoint/2010/main" val="2944967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105</a:t>
            </a:fld>
            <a:endParaRPr lang="zh-CN" altLang="en-US"/>
          </a:p>
        </p:txBody>
      </p:sp>
    </p:spTree>
    <p:extLst>
      <p:ext uri="{BB962C8B-B14F-4D97-AF65-F5344CB8AC3E}">
        <p14:creationId xmlns:p14="http://schemas.microsoft.com/office/powerpoint/2010/main" val="32527156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5E5D49-1510-4C68-8536-D88B61E1FC1F}"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20174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5</a:t>
            </a:fld>
            <a:endParaRPr lang="zh-CN" altLang="en-US"/>
          </a:p>
        </p:txBody>
      </p:sp>
    </p:spTree>
    <p:extLst>
      <p:ext uri="{BB962C8B-B14F-4D97-AF65-F5344CB8AC3E}">
        <p14:creationId xmlns:p14="http://schemas.microsoft.com/office/powerpoint/2010/main" val="15199214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122</a:t>
            </a:fld>
            <a:endParaRPr lang="zh-CN" altLang="en-US"/>
          </a:p>
        </p:txBody>
      </p:sp>
    </p:spTree>
    <p:extLst>
      <p:ext uri="{BB962C8B-B14F-4D97-AF65-F5344CB8AC3E}">
        <p14:creationId xmlns:p14="http://schemas.microsoft.com/office/powerpoint/2010/main" val="2767041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134</a:t>
            </a:fld>
            <a:endParaRPr lang="zh-CN" altLang="en-US"/>
          </a:p>
        </p:txBody>
      </p:sp>
    </p:spTree>
    <p:extLst>
      <p:ext uri="{BB962C8B-B14F-4D97-AF65-F5344CB8AC3E}">
        <p14:creationId xmlns:p14="http://schemas.microsoft.com/office/powerpoint/2010/main" val="137328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7</a:t>
            </a:fld>
            <a:endParaRPr lang="zh-CN" altLang="en-US"/>
          </a:p>
        </p:txBody>
      </p:sp>
    </p:spTree>
    <p:extLst>
      <p:ext uri="{BB962C8B-B14F-4D97-AF65-F5344CB8AC3E}">
        <p14:creationId xmlns:p14="http://schemas.microsoft.com/office/powerpoint/2010/main" val="927594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8</a:t>
            </a:fld>
            <a:endParaRPr lang="zh-CN" altLang="en-US"/>
          </a:p>
        </p:txBody>
      </p:sp>
    </p:spTree>
    <p:extLst>
      <p:ext uri="{BB962C8B-B14F-4D97-AF65-F5344CB8AC3E}">
        <p14:creationId xmlns:p14="http://schemas.microsoft.com/office/powerpoint/2010/main" val="2329584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9</a:t>
            </a:fld>
            <a:endParaRPr lang="zh-CN" altLang="en-US"/>
          </a:p>
        </p:txBody>
      </p:sp>
    </p:spTree>
    <p:extLst>
      <p:ext uri="{BB962C8B-B14F-4D97-AF65-F5344CB8AC3E}">
        <p14:creationId xmlns:p14="http://schemas.microsoft.com/office/powerpoint/2010/main" val="327609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10</a:t>
            </a:fld>
            <a:endParaRPr lang="zh-CN" altLang="en-US"/>
          </a:p>
        </p:txBody>
      </p:sp>
    </p:spTree>
    <p:extLst>
      <p:ext uri="{BB962C8B-B14F-4D97-AF65-F5344CB8AC3E}">
        <p14:creationId xmlns:p14="http://schemas.microsoft.com/office/powerpoint/2010/main" val="946272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pPr/>
              <a:t>11</a:t>
            </a:fld>
            <a:endParaRPr lang="zh-CN" altLang="en-US"/>
          </a:p>
        </p:txBody>
      </p:sp>
    </p:spTree>
    <p:extLst>
      <p:ext uri="{BB962C8B-B14F-4D97-AF65-F5344CB8AC3E}">
        <p14:creationId xmlns:p14="http://schemas.microsoft.com/office/powerpoint/2010/main" val="280139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主要内容">
    <p:spTree>
      <p:nvGrpSpPr>
        <p:cNvPr id="1" name=""/>
        <p:cNvGrpSpPr/>
        <p:nvPr/>
      </p:nvGrpSpPr>
      <p:grpSpPr>
        <a:xfrm>
          <a:off x="0" y="0"/>
          <a:ext cx="0" cy="0"/>
          <a:chOff x="0" y="0"/>
          <a:chExt cx="0" cy="0"/>
        </a:xfrm>
      </p:grpSpPr>
      <p:sp>
        <p:nvSpPr>
          <p:cNvPr id="17" name="矩形 16"/>
          <p:cNvSpPr/>
          <p:nvPr userDrawn="1"/>
        </p:nvSpPr>
        <p:spPr>
          <a:xfrm>
            <a:off x="0" y="572627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日期占位符 1"/>
          <p:cNvSpPr txBox="1">
            <a:spLocks/>
          </p:cNvSpPr>
          <p:nvPr userDrawn="1"/>
        </p:nvSpPr>
        <p:spPr>
          <a:xfrm>
            <a:off x="457200" y="6356350"/>
            <a:ext cx="21336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0820CF-B880-4189-942D-D702A7CBA730}" type="datetimeFigureOut">
              <a:rPr lang="zh-CN" altLang="en-US" smtClean="0"/>
              <a:pPr/>
              <a:t>2019/6/4</a:t>
            </a:fld>
            <a:endParaRPr lang="zh-CN" altLang="en-US" dirty="0"/>
          </a:p>
        </p:txBody>
      </p:sp>
      <p:graphicFrame>
        <p:nvGraphicFramePr>
          <p:cNvPr id="10" name="表格 9"/>
          <p:cNvGraphicFramePr>
            <a:graphicFrameLocks noGrp="1"/>
          </p:cNvGraphicFramePr>
          <p:nvPr userDrawn="1">
            <p:extLst>
              <p:ext uri="{D42A27DB-BD31-4B8C-83A1-F6EECF244321}">
                <p14:modId xmlns:p14="http://schemas.microsoft.com/office/powerpoint/2010/main" val="581299220"/>
              </p:ext>
            </p:extLst>
          </p:nvPr>
        </p:nvGraphicFramePr>
        <p:xfrm>
          <a:off x="0" y="1355463"/>
          <a:ext cx="1691680" cy="3873296"/>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xmlns="" val="20000"/>
                    </a:ext>
                  </a:extLst>
                </a:gridCol>
              </a:tblGrid>
              <a:tr h="705296">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界定与表征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cxnSp>
        <p:nvCxnSpPr>
          <p:cNvPr id="11" name="直接连接符 10"/>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0" y="1358722"/>
            <a:ext cx="1691680" cy="728261"/>
            <a:chOff x="0" y="1272662"/>
            <a:chExt cx="1691680" cy="788186"/>
          </a:xfrm>
        </p:grpSpPr>
        <p:sp>
          <p:nvSpPr>
            <p:cNvPr id="13" name="矩形 12"/>
            <p:cNvSpPr/>
            <p:nvPr userDrawn="1"/>
          </p:nvSpPr>
          <p:spPr>
            <a:xfrm>
              <a:off x="0" y="1272662"/>
              <a:ext cx="1691680" cy="788186"/>
            </a:xfrm>
            <a:prstGeom prst="rect">
              <a:avLst/>
            </a:prstGeom>
            <a:solidFill>
              <a:srgbClr val="414455">
                <a:alpha val="89804"/>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主要内容</a:t>
              </a:r>
            </a:p>
          </p:txBody>
        </p:sp>
        <p:sp>
          <p:nvSpPr>
            <p:cNvPr id="14" name="等腰三角形 13"/>
            <p:cNvSpPr/>
            <p:nvPr userDrawn="1"/>
          </p:nvSpPr>
          <p:spPr>
            <a:xfrm rot="16200000">
              <a:off x="1547664" y="1594748"/>
              <a:ext cx="144016" cy="144016"/>
            </a:xfrm>
            <a:prstGeom prst="triangle">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userDrawn="1"/>
        </p:nvSpPr>
        <p:spPr>
          <a:xfrm>
            <a:off x="2210764" y="509286"/>
            <a:ext cx="2236510"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主要内容</a:t>
            </a:r>
          </a:p>
        </p:txBody>
      </p:sp>
    </p:spTree>
    <p:extLst>
      <p:ext uri="{BB962C8B-B14F-4D97-AF65-F5344CB8AC3E}">
        <p14:creationId xmlns:p14="http://schemas.microsoft.com/office/powerpoint/2010/main" val="2602551340"/>
      </p:ext>
    </p:extLst>
  </p:cSld>
  <p:clrMapOvr>
    <a:masterClrMapping/>
  </p:clrMapOvr>
  <p:transition spd="slow" advTm="7000">
    <p:randomBar dir="vert"/>
  </p:transition>
  <p:extLst mod="1">
    <p:ext uri="{DCECCB84-F9BA-43D5-87BE-67443E8EF086}">
      <p15:sldGuideLst xmlns:p15="http://schemas.microsoft.com/office/powerpoint/2012/main">
        <p15:guide id="1" orient="horz" pos="2160" userDrawn="1">
          <p15:clr>
            <a:srgbClr val="FBAE40"/>
          </p15:clr>
        </p15:guide>
        <p15:guide id="2" pos="114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08736"/>
      </p:ext>
    </p:extLst>
  </p:cSld>
  <p:clrMapOvr>
    <a:masterClrMapping/>
  </p:clrMapOvr>
  <p:transition spd="slow" advTm="7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a:prstGeom prst="rect">
            <a:avLst/>
          </a:prstGeom>
        </p:spPr>
        <p:txBody>
          <a:bodyPr anchor="b"/>
          <a:lstStyle>
            <a:lvl1pPr algn="ctr">
              <a:defRPr sz="6100"/>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162" indent="0" algn="ctr">
              <a:buNone/>
              <a:defRPr sz="2100"/>
            </a:lvl2pPr>
            <a:lvl3pPr marL="914324" indent="0" algn="ctr">
              <a:buNone/>
              <a:defRPr sz="1800"/>
            </a:lvl3pPr>
            <a:lvl4pPr marL="1371486" indent="0" algn="ctr">
              <a:buNone/>
              <a:defRPr sz="1600"/>
            </a:lvl4pPr>
            <a:lvl5pPr marL="1828649" indent="0" algn="ctr">
              <a:buNone/>
              <a:defRPr sz="1600"/>
            </a:lvl5pPr>
            <a:lvl6pPr marL="2285810" indent="0" algn="ctr">
              <a:buNone/>
              <a:defRPr sz="1600"/>
            </a:lvl6pPr>
            <a:lvl7pPr marL="2742973" indent="0" algn="ctr">
              <a:buNone/>
              <a:defRPr sz="1600"/>
            </a:lvl7pPr>
            <a:lvl8pPr marL="3200134" indent="0" algn="ctr">
              <a:buNone/>
              <a:defRPr sz="1600"/>
            </a:lvl8pPr>
            <a:lvl9pPr marL="3657297"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5682A8-D6B6-4FDA-A495-4D437BAFBB60}" type="datetimeFigureOut">
              <a:rPr lang="zh-CN" altLang="en-US" smtClean="0"/>
              <a:pPr/>
              <a:t>2019/6/4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ABDD927-E55F-4D12-BD2D-8ABE6C912713}" type="slidenum">
              <a:rPr lang="zh-CN" altLang="en-US" smtClean="0"/>
              <a:pPr/>
              <a:t>‹#›</a:t>
            </a:fld>
            <a:endParaRPr lang="zh-CN" altLang="en-US"/>
          </a:p>
        </p:txBody>
      </p:sp>
    </p:spTree>
    <p:extLst>
      <p:ext uri="{BB962C8B-B14F-4D97-AF65-F5344CB8AC3E}">
        <p14:creationId xmlns:p14="http://schemas.microsoft.com/office/powerpoint/2010/main" val="2393296232"/>
      </p:ext>
    </p:extLst>
  </p:cSld>
  <p:clrMapOvr>
    <a:masterClrMapping/>
  </p:clrMapOvr>
  <p:transition spd="slow" advTm="7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30820CF-B880-4189-942D-D702A7CBA730}" type="datetimeFigureOut">
              <a:rPr lang="zh-CN" altLang="en-US" smtClean="0"/>
              <a:pPr/>
              <a:t>2019/6/4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108409579"/>
      </p:ext>
    </p:extLst>
  </p:cSld>
  <p:clrMapOvr>
    <a:masterClrMapping/>
  </p:clrMapOvr>
  <p:transition spd="slow" advTm="7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2C373-83E8-404D-A870-0C99071BEBA1}" type="datetimeFigureOut">
              <a:rPr lang="zh-CN" altLang="en-US" smtClean="0"/>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3FFD15-FD4A-41A0-98B0-8A0E50279E3E}" type="slidenum">
              <a:rPr lang="zh-CN" altLang="en-US" smtClean="0"/>
              <a:t>‹#›</a:t>
            </a:fld>
            <a:endParaRPr lang="zh-CN" altLang="en-US"/>
          </a:p>
        </p:txBody>
      </p:sp>
    </p:spTree>
    <p:extLst>
      <p:ext uri="{BB962C8B-B14F-4D97-AF65-F5344CB8AC3E}">
        <p14:creationId xmlns:p14="http://schemas.microsoft.com/office/powerpoint/2010/main" val="2936569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绪论1">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xmlns:p14="http://schemas.microsoft.com/office/powerpoint/2010/main" val="2776863890"/>
              </p:ext>
            </p:extLst>
          </p:nvPr>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xmlns=""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英语语法教学的三个转向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英语语法教学转向的实施原则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基于教学转向的语法实践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pSp>
        <p:nvGrpSpPr>
          <p:cNvPr id="10" name="组合 9"/>
          <p:cNvGrpSpPr/>
          <p:nvPr userDrawn="1"/>
        </p:nvGrpSpPr>
        <p:grpSpPr>
          <a:xfrm>
            <a:off x="0" y="1272662"/>
            <a:ext cx="1691680" cy="788186"/>
            <a:chOff x="0" y="1272662"/>
            <a:chExt cx="1691680" cy="788186"/>
          </a:xfrm>
        </p:grpSpPr>
        <p:sp>
          <p:nvSpPr>
            <p:cNvPr id="11" name="矩形 10"/>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引言</a:t>
              </a: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引 言</a:t>
            </a: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cxnSp>
        <p:nvCxnSpPr>
          <p:cNvPr id="21" name="直接连接符 20"/>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404236"/>
      </p:ext>
    </p:extLst>
  </p:cSld>
  <p:clrMapOvr>
    <a:masterClrMapping/>
  </p:clrMapOvr>
  <p:transition spd="slow" advTm="7000">
    <p:randomBar dir="vert"/>
  </p:transition>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绪论2">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1907704" y="1268760"/>
            <a:ext cx="869933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绪 论</a:t>
            </a: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sp>
        <p:nvSpPr>
          <p:cNvPr id="15" name="文本框 19"/>
          <p:cNvSpPr txBox="1"/>
          <p:nvPr userDrawn="1"/>
        </p:nvSpPr>
        <p:spPr>
          <a:xfrm>
            <a:off x="8605894" y="139954"/>
            <a:ext cx="1107996" cy="369332"/>
          </a:xfrm>
          <a:prstGeom prst="rect">
            <a:avLst/>
          </a:prstGeom>
          <a:noFill/>
        </p:spPr>
        <p:txBody>
          <a:bodyPr wrap="none" rtlCol="0">
            <a:spAutoFit/>
          </a:bodyPr>
          <a:lstStyle/>
          <a:p>
            <a:r>
              <a:rPr lang="zh-CN" altLang="en-US" dirty="0">
                <a:solidFill>
                  <a:srgbClr val="767171"/>
                </a:solidFill>
                <a:latin typeface="微软雅黑" pitchFamily="34" charset="-122"/>
                <a:ea typeface="微软雅黑" pitchFamily="34" charset="-122"/>
              </a:rPr>
              <a:t>选题背景</a:t>
            </a:r>
          </a:p>
        </p:txBody>
      </p:sp>
      <p:cxnSp>
        <p:nvCxnSpPr>
          <p:cNvPr id="17" name="直接连接符 16"/>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21"/>
          <p:cNvSpPr txBox="1"/>
          <p:nvPr userDrawn="1"/>
        </p:nvSpPr>
        <p:spPr>
          <a:xfrm>
            <a:off x="9713890" y="139954"/>
            <a:ext cx="1107996" cy="369332"/>
          </a:xfrm>
          <a:prstGeom prst="rect">
            <a:avLst/>
          </a:prstGeom>
          <a:noFill/>
        </p:spPr>
        <p:txBody>
          <a:bodyPr wrap="none" rtlCol="0">
            <a:spAutoFit/>
          </a:bodyPr>
          <a:lstStyle/>
          <a:p>
            <a:r>
              <a:rPr lang="zh-CN" altLang="en-US" dirty="0">
                <a:solidFill>
                  <a:schemeClr val="tx1"/>
                </a:solidFill>
                <a:latin typeface="微软雅黑" pitchFamily="34" charset="-122"/>
                <a:ea typeface="微软雅黑" pitchFamily="34" charset="-122"/>
              </a:rPr>
              <a:t>研究意义</a:t>
            </a:r>
          </a:p>
        </p:txBody>
      </p:sp>
      <p:cxnSp>
        <p:nvCxnSpPr>
          <p:cNvPr id="19" name="直接连接符 18"/>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23"/>
          <p:cNvSpPr txBox="1"/>
          <p:nvPr userDrawn="1"/>
        </p:nvSpPr>
        <p:spPr>
          <a:xfrm>
            <a:off x="10821885" y="128716"/>
            <a:ext cx="1338828" cy="369332"/>
          </a:xfrm>
          <a:prstGeom prst="rect">
            <a:avLst/>
          </a:prstGeom>
          <a:noFill/>
        </p:spPr>
        <p:txBody>
          <a:bodyPr wrap="none" rtlCol="0">
            <a:spAutoFit/>
          </a:bodyPr>
          <a:lstStyle/>
          <a:p>
            <a:r>
              <a:rPr lang="zh-CN" altLang="en-US" dirty="0">
                <a:solidFill>
                  <a:schemeClr val="bg1">
                    <a:lumMod val="50000"/>
                  </a:schemeClr>
                </a:solidFill>
                <a:latin typeface="微软雅黑" pitchFamily="34" charset="-122"/>
                <a:ea typeface="微软雅黑" pitchFamily="34" charset="-122"/>
              </a:rPr>
              <a:t>贡献与创新</a:t>
            </a:r>
          </a:p>
        </p:txBody>
      </p:sp>
      <p:graphicFrame>
        <p:nvGraphicFramePr>
          <p:cNvPr id="26" name="表格 25"/>
          <p:cNvGraphicFramePr>
            <a:graphicFrameLocks noGrp="1"/>
          </p:cNvGraphicFramePr>
          <p:nvPr userDrawn="1">
            <p:extLst>
              <p:ext uri="{D42A27DB-BD31-4B8C-83A1-F6EECF244321}">
                <p14:modId xmlns:p14="http://schemas.microsoft.com/office/powerpoint/2010/main" val="1605703352"/>
              </p:ext>
            </p:extLst>
          </p:nvPr>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xmlns=""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pSp>
        <p:nvGrpSpPr>
          <p:cNvPr id="27" name="组合 26"/>
          <p:cNvGrpSpPr/>
          <p:nvPr userDrawn="1"/>
        </p:nvGrpSpPr>
        <p:grpSpPr>
          <a:xfrm>
            <a:off x="0" y="1272662"/>
            <a:ext cx="1691680" cy="788186"/>
            <a:chOff x="0" y="1272662"/>
            <a:chExt cx="1691680" cy="788186"/>
          </a:xfrm>
        </p:grpSpPr>
        <p:sp>
          <p:nvSpPr>
            <p:cNvPr id="28" name="矩形 27"/>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绪论</a:t>
              </a:r>
            </a:p>
          </p:txBody>
        </p:sp>
        <p:sp>
          <p:nvSpPr>
            <p:cNvPr id="29" name="等腰三角形 2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42192903"/>
      </p:ext>
    </p:extLst>
  </p:cSld>
  <p:clrMapOvr>
    <a:masterClrMapping/>
  </p:clrMapOvr>
  <p:transition spd="slow" advTm="7000">
    <p:randomBar dir="vert"/>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绪论2">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绪 论</a:t>
            </a: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sp>
        <p:nvSpPr>
          <p:cNvPr id="26" name="文本框 19"/>
          <p:cNvSpPr txBox="1"/>
          <p:nvPr userDrawn="1"/>
        </p:nvSpPr>
        <p:spPr>
          <a:xfrm>
            <a:off x="8605894" y="139954"/>
            <a:ext cx="1107996" cy="369332"/>
          </a:xfrm>
          <a:prstGeom prst="rect">
            <a:avLst/>
          </a:prstGeom>
          <a:noFill/>
        </p:spPr>
        <p:txBody>
          <a:bodyPr wrap="none" rtlCol="0">
            <a:spAutoFit/>
          </a:bodyPr>
          <a:lstStyle/>
          <a:p>
            <a:r>
              <a:rPr lang="zh-CN" altLang="en-US" dirty="0">
                <a:solidFill>
                  <a:srgbClr val="767171"/>
                </a:solidFill>
                <a:latin typeface="微软雅黑" pitchFamily="34" charset="-122"/>
                <a:ea typeface="微软雅黑" pitchFamily="34" charset="-122"/>
              </a:rPr>
              <a:t>选题背景</a:t>
            </a:r>
          </a:p>
        </p:txBody>
      </p:sp>
      <p:cxnSp>
        <p:nvCxnSpPr>
          <p:cNvPr id="27" name="直接连接符 26"/>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8" name="文本框 21"/>
          <p:cNvSpPr txBox="1"/>
          <p:nvPr userDrawn="1"/>
        </p:nvSpPr>
        <p:spPr>
          <a:xfrm>
            <a:off x="9713890" y="139954"/>
            <a:ext cx="1107996" cy="369332"/>
          </a:xfrm>
          <a:prstGeom prst="rect">
            <a:avLst/>
          </a:prstGeom>
          <a:noFill/>
        </p:spPr>
        <p:txBody>
          <a:bodyPr wrap="none" rtlCol="0">
            <a:spAutoFit/>
          </a:bodyPr>
          <a:lstStyle/>
          <a:p>
            <a:r>
              <a:rPr lang="zh-CN" altLang="en-US" dirty="0">
                <a:solidFill>
                  <a:srgbClr val="767171"/>
                </a:solidFill>
                <a:latin typeface="微软雅黑" pitchFamily="34" charset="-122"/>
                <a:ea typeface="微软雅黑" pitchFamily="34" charset="-122"/>
              </a:rPr>
              <a:t>研究意义</a:t>
            </a:r>
          </a:p>
        </p:txBody>
      </p:sp>
      <p:cxnSp>
        <p:nvCxnSpPr>
          <p:cNvPr id="29" name="直接连接符 28"/>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文本框 23"/>
          <p:cNvSpPr txBox="1"/>
          <p:nvPr userDrawn="1"/>
        </p:nvSpPr>
        <p:spPr>
          <a:xfrm>
            <a:off x="10821885" y="128716"/>
            <a:ext cx="1338828" cy="369332"/>
          </a:xfrm>
          <a:prstGeom prst="rect">
            <a:avLst/>
          </a:prstGeom>
          <a:noFill/>
        </p:spPr>
        <p:txBody>
          <a:bodyPr wrap="none" rtlCol="0">
            <a:spAutoFit/>
          </a:bodyPr>
          <a:lstStyle/>
          <a:p>
            <a:r>
              <a:rPr lang="zh-CN" altLang="en-US" dirty="0">
                <a:solidFill>
                  <a:schemeClr val="tx1"/>
                </a:solidFill>
                <a:latin typeface="微软雅黑" pitchFamily="34" charset="-122"/>
                <a:ea typeface="微软雅黑" pitchFamily="34" charset="-122"/>
              </a:rPr>
              <a:t>贡献与创新</a:t>
            </a:r>
          </a:p>
        </p:txBody>
      </p:sp>
      <p:graphicFrame>
        <p:nvGraphicFramePr>
          <p:cNvPr id="31" name="表格 30"/>
          <p:cNvGraphicFramePr>
            <a:graphicFrameLocks noGrp="1"/>
          </p:cNvGraphicFramePr>
          <p:nvPr userDrawn="1">
            <p:extLst>
              <p:ext uri="{D42A27DB-BD31-4B8C-83A1-F6EECF244321}">
                <p14:modId xmlns:p14="http://schemas.microsoft.com/office/powerpoint/2010/main" val="4144356435"/>
              </p:ext>
            </p:extLst>
          </p:nvPr>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xmlns=""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pSp>
        <p:nvGrpSpPr>
          <p:cNvPr id="32" name="组合 31"/>
          <p:cNvGrpSpPr/>
          <p:nvPr userDrawn="1"/>
        </p:nvGrpSpPr>
        <p:grpSpPr>
          <a:xfrm>
            <a:off x="0" y="1272662"/>
            <a:ext cx="1691680" cy="788186"/>
            <a:chOff x="0" y="1272662"/>
            <a:chExt cx="1691680" cy="788186"/>
          </a:xfrm>
        </p:grpSpPr>
        <p:sp>
          <p:nvSpPr>
            <p:cNvPr id="33" name="矩形 32"/>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绪论</a:t>
              </a:r>
            </a:p>
          </p:txBody>
        </p:sp>
        <p:sp>
          <p:nvSpPr>
            <p:cNvPr id="34" name="等腰三角形 33"/>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518469572"/>
      </p:ext>
    </p:extLst>
  </p:cSld>
  <p:clrMapOvr>
    <a:masterClrMapping/>
  </p:clrMapOvr>
  <p:transition spd="slow" advTm="7000">
    <p:randomBar dir="vert"/>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界定与表征">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graphicFrame>
        <p:nvGraphicFramePr>
          <p:cNvPr id="16" name="表格 15"/>
          <p:cNvGraphicFramePr>
            <a:graphicFrameLocks noGrp="1"/>
          </p:cNvGraphicFramePr>
          <p:nvPr userDrawn="1">
            <p:extLst>
              <p:ext uri="{D42A27DB-BD31-4B8C-83A1-F6EECF244321}">
                <p14:modId xmlns:p14="http://schemas.microsoft.com/office/powerpoint/2010/main" val="1840256725"/>
              </p:ext>
            </p:extLst>
          </p:nvPr>
        </p:nvGraphicFramePr>
        <p:xfrm>
          <a:off x="0" y="1268760"/>
          <a:ext cx="1691680" cy="3999296"/>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xmlns=""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831296">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英语语法教学转向的实施原则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基于教学转向的语法实践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pSp>
        <p:nvGrpSpPr>
          <p:cNvPr id="17" name="组合 16"/>
          <p:cNvGrpSpPr/>
          <p:nvPr userDrawn="1"/>
        </p:nvGrpSpPr>
        <p:grpSpPr>
          <a:xfrm>
            <a:off x="0" y="1272662"/>
            <a:ext cx="1691680" cy="788186"/>
            <a:chOff x="0" y="1272662"/>
            <a:chExt cx="1691680" cy="788186"/>
          </a:xfrm>
        </p:grpSpPr>
        <p:sp>
          <p:nvSpPr>
            <p:cNvPr id="18" name="矩形 17"/>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引言</a:t>
              </a:r>
            </a:p>
          </p:txBody>
        </p:sp>
        <p:sp>
          <p:nvSpPr>
            <p:cNvPr id="19" name="等腰三角形 1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userDrawn="1"/>
        </p:nvGrpSpPr>
        <p:grpSpPr>
          <a:xfrm>
            <a:off x="3668" y="2079006"/>
            <a:ext cx="1696206" cy="788186"/>
            <a:chOff x="2257770" y="1738764"/>
            <a:chExt cx="1696206" cy="788186"/>
          </a:xfrm>
        </p:grpSpPr>
        <p:grpSp>
          <p:nvGrpSpPr>
            <p:cNvPr id="27" name="组合 26"/>
            <p:cNvGrpSpPr/>
            <p:nvPr userDrawn="1"/>
          </p:nvGrpSpPr>
          <p:grpSpPr>
            <a:xfrm>
              <a:off x="2257770" y="1738764"/>
              <a:ext cx="1691680" cy="788186"/>
              <a:chOff x="0" y="1272662"/>
              <a:chExt cx="1691680" cy="788186"/>
            </a:xfrm>
            <a:solidFill>
              <a:srgbClr val="0070C0"/>
            </a:solidFill>
          </p:grpSpPr>
          <p:sp>
            <p:nvSpPr>
              <p:cNvPr id="28" name="矩形 27"/>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英语语法教学的三个转向</a:t>
                </a:r>
              </a:p>
            </p:txBody>
          </p:sp>
          <p:sp>
            <p:nvSpPr>
              <p:cNvPr id="29" name="等腰三角形 28"/>
              <p:cNvSpPr/>
              <p:nvPr userDrawn="1"/>
            </p:nvSpPr>
            <p:spPr>
              <a:xfrm rot="16200000">
                <a:off x="1547664" y="1594748"/>
                <a:ext cx="144016" cy="14401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等腰三角形 19"/>
            <p:cNvSpPr/>
            <p:nvPr userDrawn="1"/>
          </p:nvSpPr>
          <p:spPr>
            <a:xfrm rot="16200000">
              <a:off x="3809960" y="2082116"/>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52080752"/>
      </p:ext>
    </p:extLst>
  </p:cSld>
  <p:clrMapOvr>
    <a:masterClrMapping/>
  </p:clrMapOvr>
  <p:transition spd="slow" advTm="7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合理交通结构">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extLst>
              <p:ext uri="{D42A27DB-BD31-4B8C-83A1-F6EECF244321}">
                <p14:modId xmlns:p14="http://schemas.microsoft.com/office/powerpoint/2010/main" val="3837235750"/>
              </p:ext>
            </p:extLst>
          </p:nvPr>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xmlns="" val="20000"/>
                    </a:ext>
                  </a:extLst>
                </a:gridCol>
              </a:tblGrid>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引言</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英语语法教学转向的实施原则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8D11"/>
                    </a:solidFill>
                  </a:tcPr>
                </a:tc>
                <a:extLst>
                  <a:ext uri="{0D108BD9-81ED-4DB2-BD59-A6C34878D82A}">
                    <a16:rowId xmlns:a16="http://schemas.microsoft.com/office/drawing/2014/main" xmlns="" val="10002"/>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基于教学转向的语法实践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tx1"/>
                          </a:solidFill>
                          <a:latin typeface="微软雅黑" panose="020B0503020204020204" pitchFamily="34" charset="-122"/>
                          <a:ea typeface="微软雅黑" panose="020B0503020204020204" pitchFamily="34" charset="-122"/>
                        </a:rPr>
                        <a:t>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8" name="矩形 27"/>
          <p:cNvSpPr/>
          <p:nvPr userDrawn="1"/>
        </p:nvSpPr>
        <p:spPr>
          <a:xfrm>
            <a:off x="0" y="2064750"/>
            <a:ext cx="1691680" cy="7881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英语语法教学的三个转向</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sp>
        <p:nvSpPr>
          <p:cNvPr id="12" name="等腰三角形 11"/>
          <p:cNvSpPr/>
          <p:nvPr userDrawn="1"/>
        </p:nvSpPr>
        <p:spPr>
          <a:xfrm rot="16200000">
            <a:off x="1547664" y="31742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06869999"/>
      </p:ext>
    </p:extLst>
  </p:cSld>
  <p:clrMapOvr>
    <a:masterClrMapping/>
  </p:clrMapOvr>
  <p:transition spd="slow" advTm="7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extLst>
              <p:ext uri="{D42A27DB-BD31-4B8C-83A1-F6EECF244321}">
                <p14:modId xmlns:p14="http://schemas.microsoft.com/office/powerpoint/2010/main" val="2846020612"/>
              </p:ext>
            </p:extLst>
          </p:nvPr>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xmlns="" val="20000"/>
                    </a:ext>
                  </a:extLst>
                </a:gridCol>
              </a:tblGrid>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引言</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792000">
                <a:tc>
                  <a:txBody>
                    <a:bodyPr/>
                    <a:lstStyle/>
                    <a:p>
                      <a:pPr algn="ct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英语语法教学转向的实施原则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xmlns="" val="10002"/>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基于教学转向的语法实践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8D11"/>
                    </a:solidFill>
                  </a:tcPr>
                </a:tc>
                <a:extLst>
                  <a:ext uri="{0D108BD9-81ED-4DB2-BD59-A6C34878D82A}">
                    <a16:rowId xmlns:a16="http://schemas.microsoft.com/office/drawing/2014/main" xmlns=""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tx1"/>
                          </a:solidFill>
                          <a:latin typeface="微软雅黑" panose="020B0503020204020204" pitchFamily="34" charset="-122"/>
                          <a:ea typeface="微软雅黑" panose="020B0503020204020204" pitchFamily="34" charset="-122"/>
                        </a:rPr>
                        <a:t>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英语语法教学的三个转向</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45209910"/>
      </p:ext>
    </p:extLst>
  </p:cSld>
  <p:clrMapOvr>
    <a:masterClrMapping/>
  </p:clrMapOvr>
  <p:transition spd="slow" advTm="7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extLst>
              <p:ext uri="{D42A27DB-BD31-4B8C-83A1-F6EECF244321}">
                <p14:modId xmlns:p14="http://schemas.microsoft.com/office/powerpoint/2010/main" val="3235077406"/>
              </p:ext>
            </p:extLst>
          </p:nvPr>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xmlns="" val="20000"/>
                    </a:ext>
                  </a:extLst>
                </a:gridCol>
              </a:tblGrid>
              <a:tr h="79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tx1"/>
                          </a:solidFill>
                          <a:latin typeface="微软雅黑" panose="020B0503020204020204" pitchFamily="34" charset="-122"/>
                          <a:ea typeface="微软雅黑" panose="020B0503020204020204" pitchFamily="34" charset="-122"/>
                        </a:rPr>
                        <a:t>引言</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792000">
                <a:tc>
                  <a:txBody>
                    <a:bodyPr/>
                    <a:lstStyle/>
                    <a:p>
                      <a:pPr algn="ct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英语语法教学转向的实施原则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xmlns="" val="10002"/>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基于教学转向的语法实践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8D11"/>
                    </a:solidFill>
                  </a:tcPr>
                </a:tc>
                <a:extLst>
                  <a:ext uri="{0D108BD9-81ED-4DB2-BD59-A6C34878D82A}">
                    <a16:rowId xmlns:a16="http://schemas.microsoft.com/office/drawing/2014/main" xmlns=""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tx1"/>
                          </a:solidFill>
                          <a:latin typeface="微软雅黑" panose="020B0503020204020204" pitchFamily="34" charset="-122"/>
                          <a:ea typeface="微软雅黑" panose="020B0503020204020204" pitchFamily="34" charset="-122"/>
                        </a:rPr>
                        <a:t>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英语语法教学的三个转向</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57917215"/>
      </p:ext>
    </p:extLst>
  </p:cSld>
  <p:clrMapOvr>
    <a:masterClrMapping/>
  </p:clrMapOvr>
  <p:transition spd="slow" advTm="7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影响因素辨识1">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31058"/>
            <a:ext cx="1107996"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总结</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graphicFrame>
        <p:nvGraphicFramePr>
          <p:cNvPr id="16" name="表格 15"/>
          <p:cNvGraphicFramePr>
            <a:graphicFrameLocks noGrp="1"/>
          </p:cNvGraphicFramePr>
          <p:nvPr userDrawn="1">
            <p:extLst>
              <p:ext uri="{D42A27DB-BD31-4B8C-83A1-F6EECF244321}">
                <p14:modId xmlns:p14="http://schemas.microsoft.com/office/powerpoint/2010/main" val="867425340"/>
              </p:ext>
            </p:extLst>
          </p:nvPr>
        </p:nvGraphicFramePr>
        <p:xfrm>
          <a:off x="8194" y="1295576"/>
          <a:ext cx="1691680" cy="3999296"/>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xmlns=""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831296">
                <a:tc>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英语语法教学转向的实施原则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基于教学转向的语法实践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792000">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pSp>
        <p:nvGrpSpPr>
          <p:cNvPr id="17" name="组合 16"/>
          <p:cNvGrpSpPr/>
          <p:nvPr userDrawn="1"/>
        </p:nvGrpSpPr>
        <p:grpSpPr>
          <a:xfrm>
            <a:off x="0" y="1272662"/>
            <a:ext cx="1691680" cy="788186"/>
            <a:chOff x="0" y="1272662"/>
            <a:chExt cx="1691680" cy="788186"/>
          </a:xfrm>
        </p:grpSpPr>
        <p:sp>
          <p:nvSpPr>
            <p:cNvPr id="18" name="矩形 17"/>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引言</a:t>
              </a:r>
            </a:p>
          </p:txBody>
        </p:sp>
        <p:sp>
          <p:nvSpPr>
            <p:cNvPr id="19" name="等腰三角形 1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userDrawn="1"/>
        </p:nvSpPr>
        <p:spPr>
          <a:xfrm>
            <a:off x="3668" y="2079006"/>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英语语法教学的三个转向</a:t>
            </a:r>
          </a:p>
        </p:txBody>
      </p:sp>
      <p:grpSp>
        <p:nvGrpSpPr>
          <p:cNvPr id="11" name="组合 10"/>
          <p:cNvGrpSpPr/>
          <p:nvPr userDrawn="1"/>
        </p:nvGrpSpPr>
        <p:grpSpPr>
          <a:xfrm>
            <a:off x="-2439" y="4510374"/>
            <a:ext cx="1691680" cy="788186"/>
            <a:chOff x="2311936" y="2060849"/>
            <a:chExt cx="1691680" cy="788186"/>
          </a:xfrm>
          <a:solidFill>
            <a:srgbClr val="568D11"/>
          </a:solidFill>
        </p:grpSpPr>
        <p:sp>
          <p:nvSpPr>
            <p:cNvPr id="14" name="矩形 13"/>
            <p:cNvSpPr/>
            <p:nvPr userDrawn="1"/>
          </p:nvSpPr>
          <p:spPr>
            <a:xfrm>
              <a:off x="2311936" y="2060849"/>
              <a:ext cx="1691680" cy="788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总结</a:t>
              </a:r>
            </a:p>
          </p:txBody>
        </p:sp>
        <p:sp>
          <p:nvSpPr>
            <p:cNvPr id="13" name="等腰三角形 12"/>
            <p:cNvSpPr/>
            <p:nvPr userDrawn="1"/>
          </p:nvSpPr>
          <p:spPr>
            <a:xfrm rot="16200000">
              <a:off x="3857302" y="2382934"/>
              <a:ext cx="144016" cy="14401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106042426"/>
      </p:ext>
    </p:extLst>
  </p:cSld>
  <p:clrMapOvr>
    <a:masterClrMapping/>
  </p:clrMapOvr>
  <p:transition spd="slow" advTm="7000">
    <p:randomBar dir="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3270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7" r:id="rId4"/>
    <p:sldLayoutId id="2147483650" r:id="rId5"/>
    <p:sldLayoutId id="2147483658" r:id="rId6"/>
    <p:sldLayoutId id="2147483662" r:id="rId7"/>
    <p:sldLayoutId id="2147483672" r:id="rId8"/>
    <p:sldLayoutId id="2147483659" r:id="rId9"/>
    <p:sldLayoutId id="2147483669" r:id="rId10"/>
    <p:sldLayoutId id="2147483673" r:id="rId11"/>
    <p:sldLayoutId id="2147483674" r:id="rId12"/>
    <p:sldLayoutId id="2147483675" r:id="rId13"/>
  </p:sldLayoutIdLst>
  <p:transition spd="slow" advTm="7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22.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jpeg"/><Relationship Id="rId3" Type="http://schemas.openxmlformats.org/officeDocument/2006/relationships/image" Target="../media/image24.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1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7.png"/></Relationships>
</file>

<file path=ppt/slides/_rels/slide12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9.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31.png"/></Relationships>
</file>

<file path=ppt/slides/_rels/slide13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png"/><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5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 Id="rId3" Type="http://schemas.openxmlformats.org/officeDocument/2006/relationships/image" Target="../media/image1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 Id="rId3" Type="http://schemas.openxmlformats.org/officeDocument/2006/relationships/image" Target="../media/image1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7.png"/><Relationship Id="rId1" Type="http://schemas.openxmlformats.org/officeDocument/2006/relationships/slideLayout" Target="../slideLayouts/slideLayout10.xml"/><Relationship Id="rId2" Type="http://schemas.openxmlformats.org/officeDocument/2006/relationships/notesSlide" Target="../notesSlides/notesSlide3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xmlns="" id="{50F13F8B-1B3D-D840-9ED0-CD6EAE5D2203}"/>
              </a:ext>
            </a:extLst>
          </p:cNvPr>
          <p:cNvSpPr>
            <a:spLocks noChangeArrowheads="1"/>
          </p:cNvSpPr>
          <p:nvPr/>
        </p:nvSpPr>
        <p:spPr bwMode="auto">
          <a:xfrm>
            <a:off x="5424488" y="2565400"/>
            <a:ext cx="588269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3000" b="1" dirty="0">
                <a:solidFill>
                  <a:srgbClr val="0070C0"/>
                </a:solidFill>
                <a:latin typeface="HelveticaNeue" panose="02000503000000020004" pitchFamily="2" charset="0"/>
              </a:rPr>
              <a:t>	</a:t>
            </a:r>
            <a:r>
              <a:rPr lang="zh-CN" altLang="en-US" sz="3000"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dirty="0">
              <a:solidFill>
                <a:srgbClr val="0070C0"/>
              </a:solidFill>
              <a:latin typeface="HelveticaNeue" panose="02000503000000020004" pitchFamily="2" charset="0"/>
            </a:endParaRPr>
          </a:p>
          <a:p>
            <a:pPr>
              <a:spcBef>
                <a:spcPct val="0"/>
              </a:spcBef>
              <a:buClrTx/>
              <a:buFontTx/>
              <a:buNone/>
            </a:pPr>
            <a:endParaRPr lang="en-US" altLang="zh-CN" sz="3000" b="1" dirty="0">
              <a:solidFill>
                <a:srgbClr val="0070C0"/>
              </a:solidFill>
              <a:latin typeface="HelveticaNeue" panose="02000503000000020004" pitchFamily="2" charset="0"/>
            </a:endParaRPr>
          </a:p>
          <a:p>
            <a:pPr>
              <a:spcBef>
                <a:spcPct val="0"/>
              </a:spcBef>
              <a:buClrTx/>
              <a:buFontTx/>
              <a:buNone/>
            </a:pPr>
            <a:r>
              <a:rPr lang="zh-CN" altLang="en-US" sz="3000" b="1" dirty="0">
                <a:solidFill>
                  <a:srgbClr val="0070C0"/>
                </a:solidFill>
                <a:latin typeface="HelveticaNeue" panose="02000503000000020004" pitchFamily="2" charset="0"/>
              </a:rPr>
              <a:t>更多教学资源请关注</a:t>
            </a:r>
            <a:endParaRPr lang="en-US" altLang="zh-CN" sz="3000" b="1" dirty="0">
              <a:solidFill>
                <a:srgbClr val="0070C0"/>
              </a:solidFill>
              <a:latin typeface="HelveticaNeue" panose="02000503000000020004" pitchFamily="2" charset="0"/>
            </a:endParaRPr>
          </a:p>
          <a:p>
            <a:pPr>
              <a:spcBef>
                <a:spcPct val="0"/>
              </a:spcBef>
              <a:buClrTx/>
              <a:buFontTx/>
              <a:buNone/>
            </a:pPr>
            <a:r>
              <a:rPr lang="zh-CN" altLang="en-US" sz="3000" b="1" dirty="0">
                <a:solidFill>
                  <a:srgbClr val="0070C0"/>
                </a:solidFill>
                <a:latin typeface="HelveticaNeue" panose="02000503000000020004" pitchFamily="2" charset="0"/>
              </a:rPr>
              <a:t>订阅号：溯恩英语</a:t>
            </a:r>
          </a:p>
        </p:txBody>
      </p:sp>
      <p:sp>
        <p:nvSpPr>
          <p:cNvPr id="40963" name="矩形 3">
            <a:extLst>
              <a:ext uri="{FF2B5EF4-FFF2-40B4-BE49-F238E27FC236}">
                <a16:creationId xmlns:a16="http://schemas.microsoft.com/office/drawing/2014/main" xmlns="" id="{7824763E-0D93-464C-AED5-3FC168C1C894}"/>
              </a:ext>
            </a:extLst>
          </p:cNvPr>
          <p:cNvSpPr>
            <a:spLocks noChangeArrowheads="1"/>
          </p:cNvSpPr>
          <p:nvPr/>
        </p:nvSpPr>
        <p:spPr bwMode="auto">
          <a:xfrm>
            <a:off x="6096001" y="1489075"/>
            <a:ext cx="390048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4500"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xmlns="" id="{83239BA4-B577-5340-B8CD-73E2350BA4AF}"/>
              </a:ext>
            </a:extLst>
          </p:cNvPr>
          <p:cNvSpPr>
            <a:spLocks noChangeArrowheads="1"/>
          </p:cNvSpPr>
          <p:nvPr/>
        </p:nvSpPr>
        <p:spPr bwMode="auto">
          <a:xfrm>
            <a:off x="529099" y="488680"/>
            <a:ext cx="39004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b="1" dirty="0">
                <a:latin typeface="华文新魏" panose="02010800040101010101" pitchFamily="2" charset="-122"/>
                <a:ea typeface="华文新魏" panose="02010800040101010101" pitchFamily="2" charset="-122"/>
              </a:rPr>
              <a:t>扫码关注</a:t>
            </a:r>
            <a:endParaRPr lang="en-US" altLang="zh-CN" b="1" dirty="0">
              <a:latin typeface="华文新魏" panose="02010800040101010101" pitchFamily="2" charset="-122"/>
              <a:ea typeface="华文新魏" panose="02010800040101010101" pitchFamily="2" charset="-122"/>
            </a:endParaRPr>
          </a:p>
          <a:p>
            <a:pPr>
              <a:spcBef>
                <a:spcPct val="0"/>
              </a:spcBef>
              <a:buClrTx/>
              <a:buFontTx/>
              <a:buNone/>
            </a:pPr>
            <a:r>
              <a:rPr lang="zh-CN" altLang="en-US" b="1" dirty="0">
                <a:latin typeface="华文新魏" panose="02010800040101010101" pitchFamily="2" charset="-122"/>
                <a:ea typeface="华文新魏" panose="02010800040101010101" pitchFamily="2" charset="-122"/>
              </a:rPr>
              <a:t>回复：</a:t>
            </a:r>
            <a:r>
              <a:rPr lang="en-US" altLang="zh-CN" b="1" dirty="0">
                <a:latin typeface="华文新魏" panose="02010800040101010101" pitchFamily="2" charset="-122"/>
                <a:ea typeface="华文新魏" panose="02010800040101010101" pitchFamily="2" charset="-122"/>
              </a:rPr>
              <a:t>hello</a:t>
            </a:r>
            <a:r>
              <a:rPr lang="zh-CN" altLang="en-US" b="1" dirty="0">
                <a:latin typeface="华文新魏" panose="02010800040101010101" pitchFamily="2" charset="-122"/>
                <a:ea typeface="华文新魏" panose="02010800040101010101" pitchFamily="2" charset="-122"/>
              </a:rPr>
              <a:t> </a:t>
            </a:r>
            <a:r>
              <a:rPr lang="en-US" altLang="zh-CN"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b="1" dirty="0">
                <a:latin typeface="华文新魏" panose="02010800040101010101" pitchFamily="2" charset="-122"/>
                <a:ea typeface="华文新魏" panose="02010800040101010101" pitchFamily="2" charset="-122"/>
              </a:rPr>
              <a:t>获取课件制作、录课等实用工具包</a:t>
            </a:r>
          </a:p>
        </p:txBody>
      </p:sp>
      <p:pic>
        <p:nvPicPr>
          <p:cNvPr id="4" name="图片 3" descr="图片包含 文字, 纵横字谜&#10;&#10;描述已自动生成">
            <a:extLst>
              <a:ext uri="{FF2B5EF4-FFF2-40B4-BE49-F238E27FC236}">
                <a16:creationId xmlns:a16="http://schemas.microsoft.com/office/drawing/2014/main" xmlns=""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820" y="2949094"/>
            <a:ext cx="2921833" cy="2921833"/>
          </a:xfrm>
          <a:prstGeom prst="rect">
            <a:avLst/>
          </a:prstGeom>
        </p:spPr>
      </p:pic>
      <p:pic>
        <p:nvPicPr>
          <p:cNvPr id="6" name="图片 45">
            <a:extLst>
              <a:ext uri="{FF2B5EF4-FFF2-40B4-BE49-F238E27FC236}">
                <a16:creationId xmlns:a16="http://schemas.microsoft.com/office/drawing/2014/main" xmlns="" id="{C1FEDB73-85DB-EE4B-ABED-59D0A01D5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817" y="165049"/>
            <a:ext cx="4443629" cy="143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90361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1657871"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38359" y="272577"/>
            <a:ext cx="902811"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听力</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3"/>
          <a:stretch>
            <a:fillRect/>
          </a:stretch>
        </p:blipFill>
        <p:spPr>
          <a:xfrm>
            <a:off x="11056882" y="4901015"/>
            <a:ext cx="1135118" cy="1956985"/>
          </a:xfrm>
          <a:prstGeom prst="rect">
            <a:avLst/>
          </a:prstGeom>
        </p:spPr>
      </p:pic>
      <p:sp>
        <p:nvSpPr>
          <p:cNvPr id="6" name="矩形 5">
            <a:extLst>
              <a:ext uri="{FF2B5EF4-FFF2-40B4-BE49-F238E27FC236}">
                <a16:creationId xmlns:a16="http://schemas.microsoft.com/office/drawing/2014/main" xmlns="" id="{B657592C-3786-4C8D-A1B6-E30171FAD357}"/>
              </a:ext>
            </a:extLst>
          </p:cNvPr>
          <p:cNvSpPr/>
          <p:nvPr/>
        </p:nvSpPr>
        <p:spPr>
          <a:xfrm>
            <a:off x="3154310" y="220798"/>
            <a:ext cx="8245219" cy="7585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7" name="矩形 6">
            <a:extLst>
              <a:ext uri="{FF2B5EF4-FFF2-40B4-BE49-F238E27FC236}">
                <a16:creationId xmlns:a16="http://schemas.microsoft.com/office/drawing/2014/main" xmlns="" id="{2D9AB702-10C4-40B4-B99A-D2A7A0F7F0F1}"/>
              </a:ext>
            </a:extLst>
          </p:cNvPr>
          <p:cNvSpPr/>
          <p:nvPr/>
        </p:nvSpPr>
        <p:spPr>
          <a:xfrm>
            <a:off x="3154310" y="159353"/>
            <a:ext cx="7694052"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高考听力常见的人物之间关系</a:t>
            </a:r>
          </a:p>
        </p:txBody>
      </p:sp>
      <p:sp>
        <p:nvSpPr>
          <p:cNvPr id="8" name="矩形 7">
            <a:extLst>
              <a:ext uri="{FF2B5EF4-FFF2-40B4-BE49-F238E27FC236}">
                <a16:creationId xmlns:a16="http://schemas.microsoft.com/office/drawing/2014/main" xmlns="" id="{4396EE32-F097-4BDD-99DA-84D7DE866EC7}"/>
              </a:ext>
            </a:extLst>
          </p:cNvPr>
          <p:cNvSpPr/>
          <p:nvPr/>
        </p:nvSpPr>
        <p:spPr>
          <a:xfrm>
            <a:off x="883308" y="1175084"/>
            <a:ext cx="11068059" cy="2308324"/>
          </a:xfrm>
          <a:prstGeom prst="rect">
            <a:avLst/>
          </a:prstGeom>
        </p:spPr>
        <p:txBody>
          <a:bodyPr wrap="square">
            <a:spAutoFit/>
          </a:bodyPr>
          <a:lstStyle/>
          <a:p>
            <a:r>
              <a:rPr lang="zh-CN" altLang="en-US" sz="2400" b="1" dirty="0"/>
              <a:t>师生关系：</a:t>
            </a:r>
            <a:r>
              <a:rPr lang="en-US" altLang="zh-CN" sz="2400" b="1" dirty="0"/>
              <a:t>Dear teacher, exam, homework, professor </a:t>
            </a:r>
            <a:r>
              <a:rPr lang="zh-CN" altLang="en-US" sz="2400" b="1" dirty="0"/>
              <a:t>；</a:t>
            </a:r>
          </a:p>
          <a:p>
            <a:r>
              <a:rPr lang="zh-CN" altLang="en-US" sz="2400" b="1" dirty="0"/>
              <a:t>夫妻或其他家庭成员（如母子、父女等）之间的关系：</a:t>
            </a:r>
            <a:r>
              <a:rPr lang="en-US" altLang="zh-CN" sz="2400" b="1" dirty="0"/>
              <a:t>My dear/darling;</a:t>
            </a:r>
          </a:p>
          <a:p>
            <a:r>
              <a:rPr lang="zh-CN" altLang="en-US" sz="2400" b="1" dirty="0"/>
              <a:t>医生与病人的关系：</a:t>
            </a:r>
            <a:r>
              <a:rPr lang="en-US" altLang="zh-CN" sz="2400" b="1" dirty="0"/>
              <a:t>What’s wrong with you? Nothing serious, Take this medicine.</a:t>
            </a:r>
            <a:r>
              <a:rPr lang="zh-CN" altLang="en-US" sz="2400" b="1" dirty="0"/>
              <a:t>；</a:t>
            </a:r>
          </a:p>
          <a:p>
            <a:r>
              <a:rPr lang="zh-CN" altLang="en-US" sz="2400" b="1" dirty="0"/>
              <a:t>司机与乘客的关系：</a:t>
            </a:r>
            <a:r>
              <a:rPr lang="en-US" altLang="zh-CN" sz="2400" b="1" dirty="0"/>
              <a:t>fare, taxi</a:t>
            </a:r>
            <a:r>
              <a:rPr lang="zh-CN" altLang="en-US" sz="2400" b="1" dirty="0"/>
              <a:t>；</a:t>
            </a:r>
          </a:p>
          <a:p>
            <a:r>
              <a:rPr lang="zh-CN" altLang="en-US" sz="2400" b="1" dirty="0"/>
              <a:t>图书管理员与读者的关系：</a:t>
            </a:r>
            <a:r>
              <a:rPr lang="en-US" altLang="zh-CN" sz="2400" b="1" dirty="0"/>
              <a:t>borrow, keep the book, library;</a:t>
            </a:r>
          </a:p>
          <a:p>
            <a:r>
              <a:rPr lang="zh-CN" altLang="en-US" sz="2400" b="1" dirty="0"/>
              <a:t>服务员与顾客的关系：</a:t>
            </a:r>
            <a:r>
              <a:rPr lang="en-US" altLang="zh-CN" sz="2400" b="1" dirty="0"/>
              <a:t>Can I help you? What can I do for you?</a:t>
            </a:r>
          </a:p>
        </p:txBody>
      </p:sp>
      <p:sp>
        <p:nvSpPr>
          <p:cNvPr id="9" name="矩形 8">
            <a:extLst>
              <a:ext uri="{FF2B5EF4-FFF2-40B4-BE49-F238E27FC236}">
                <a16:creationId xmlns:a16="http://schemas.microsoft.com/office/drawing/2014/main" xmlns="" id="{7426189C-FEBA-4EE9-9AC0-4BC681C7A314}"/>
              </a:ext>
            </a:extLst>
          </p:cNvPr>
          <p:cNvSpPr/>
          <p:nvPr/>
        </p:nvSpPr>
        <p:spPr>
          <a:xfrm>
            <a:off x="883308" y="3862695"/>
            <a:ext cx="8769047" cy="2677656"/>
          </a:xfrm>
          <a:prstGeom prst="rect">
            <a:avLst/>
          </a:prstGeom>
        </p:spPr>
        <p:txBody>
          <a:bodyPr wrap="square">
            <a:spAutoFit/>
          </a:bodyPr>
          <a:lstStyle/>
          <a:p>
            <a:r>
              <a:rPr lang="zh-CN" altLang="en-US" sz="2400" b="1" dirty="0"/>
              <a:t>常见人物之间的关系有：</a:t>
            </a:r>
          </a:p>
          <a:p>
            <a:r>
              <a:rPr lang="en-US" altLang="zh-CN" sz="2400" b="1" dirty="0"/>
              <a:t>doctor-patient;		    lawyer-client </a:t>
            </a:r>
          </a:p>
          <a:p>
            <a:r>
              <a:rPr lang="en-US" altLang="zh-CN" sz="2400" b="1" dirty="0"/>
              <a:t>husband -wife; 		   secretary-boss</a:t>
            </a:r>
          </a:p>
          <a:p>
            <a:r>
              <a:rPr lang="en-US" altLang="zh-CN" sz="2400" b="1" dirty="0"/>
              <a:t>teacher - student;		   driver-policeman</a:t>
            </a:r>
          </a:p>
          <a:p>
            <a:r>
              <a:rPr lang="en-US" altLang="zh-CN" sz="2400" b="1" dirty="0"/>
              <a:t>colleagues - friends; 	                receptionist- tourist </a:t>
            </a:r>
          </a:p>
          <a:p>
            <a:r>
              <a:rPr lang="en-US" altLang="zh-CN" sz="2400" b="1" dirty="0"/>
              <a:t>salesperson-customer               shop assistant-customer; </a:t>
            </a:r>
          </a:p>
          <a:p>
            <a:r>
              <a:rPr lang="en-US" altLang="zh-CN" sz="2400" b="1" dirty="0"/>
              <a:t>waiter (waitress) - customer</a:t>
            </a:r>
          </a:p>
        </p:txBody>
      </p:sp>
    </p:spTree>
    <p:extLst>
      <p:ext uri="{BB962C8B-B14F-4D97-AF65-F5344CB8AC3E}">
        <p14:creationId xmlns:p14="http://schemas.microsoft.com/office/powerpoint/2010/main" val="2460256856"/>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8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14:bounceEnd="50000">
                                          <p:cBhvr additive="base">
                                            <p:cTn id="16"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8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6" grpId="0" animBg="1"/>
          <p:bldP spid="7" grpId="0" animBg="1"/>
        </p:bldLst>
      </p:timing>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3034657D-DCDC-4EAE-AF05-A6710F649985}"/>
              </a:ext>
            </a:extLst>
          </p:cNvPr>
          <p:cNvSpPr/>
          <p:nvPr/>
        </p:nvSpPr>
        <p:spPr>
          <a:xfrm>
            <a:off x="3253005" y="274866"/>
            <a:ext cx="7788112" cy="110837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矩形 1">
            <a:extLst>
              <a:ext uri="{FF2B5EF4-FFF2-40B4-BE49-F238E27FC236}">
                <a16:creationId xmlns:a16="http://schemas.microsoft.com/office/drawing/2014/main" xmlns="" id="{D551EB07-C75B-46A2-9CBA-92E1E43AC8F5}"/>
              </a:ext>
            </a:extLst>
          </p:cNvPr>
          <p:cNvSpPr/>
          <p:nvPr/>
        </p:nvSpPr>
        <p:spPr>
          <a:xfrm>
            <a:off x="967900" y="2004655"/>
            <a:ext cx="9979574" cy="2392258"/>
          </a:xfrm>
          <a:prstGeom prst="rect">
            <a:avLst/>
          </a:prstGeom>
        </p:spPr>
        <p:txBody>
          <a:bodyPr wrap="square">
            <a:spAutoFit/>
          </a:bodyPr>
          <a:lstStyle/>
          <a:p>
            <a:pPr>
              <a:lnSpc>
                <a:spcPts val="4600"/>
              </a:lnSpc>
            </a:pPr>
            <a:r>
              <a:rPr lang="zh-CN" altLang="en-US" sz="3733" b="1" dirty="0"/>
              <a:t>        </a:t>
            </a:r>
            <a:r>
              <a:rPr lang="zh-CN" altLang="en-US" sz="2800" b="1" dirty="0"/>
              <a:t>高考英语应用文写作基本上是提纲式或图表式的半开放性作文，考生要学会给写作要点增加适当的细节让文章内容饱满，而找出题目要点中的</a:t>
            </a:r>
            <a:r>
              <a:rPr lang="zh-CN" altLang="en-US" sz="2800" b="1" dirty="0">
                <a:solidFill>
                  <a:srgbClr val="002060"/>
                </a:solidFill>
              </a:rPr>
              <a:t>“开放点（即思维突破口）”</a:t>
            </a:r>
            <a:r>
              <a:rPr lang="zh-CN" altLang="en-US" sz="2800" b="1" dirty="0"/>
              <a:t>和</a:t>
            </a:r>
            <a:r>
              <a:rPr lang="zh-CN" altLang="en-US" sz="2800" b="1" dirty="0">
                <a:solidFill>
                  <a:srgbClr val="002060"/>
                </a:solidFill>
              </a:rPr>
              <a:t>要点之间的“关联度”</a:t>
            </a:r>
            <a:r>
              <a:rPr lang="zh-CN" altLang="en-US" sz="2800" b="1" dirty="0"/>
              <a:t>，是增加细节和行文流畅的关键。</a:t>
            </a:r>
          </a:p>
        </p:txBody>
      </p:sp>
      <p:sp>
        <p:nvSpPr>
          <p:cNvPr id="5" name="圆角矩形 4">
            <a:extLst>
              <a:ext uri="{FF2B5EF4-FFF2-40B4-BE49-F238E27FC236}">
                <a16:creationId xmlns:a16="http://schemas.microsoft.com/office/drawing/2014/main" xmlns="" id="{2CE9873F-DF78-44D6-8A4E-B30839F21609}"/>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7" name="矩形 6">
            <a:extLst>
              <a:ext uri="{FF2B5EF4-FFF2-40B4-BE49-F238E27FC236}">
                <a16:creationId xmlns:a16="http://schemas.microsoft.com/office/drawing/2014/main" xmlns="" id="{6979A181-0E9D-46E2-9D38-032B0F49458E}"/>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a:extLst>
              <a:ext uri="{FF2B5EF4-FFF2-40B4-BE49-F238E27FC236}">
                <a16:creationId xmlns:a16="http://schemas.microsoft.com/office/drawing/2014/main" xmlns="" id="{B44DCA90-B2DD-4AA8-B6EE-1AE2762A21B5}"/>
              </a:ext>
            </a:extLst>
          </p:cNvPr>
          <p:cNvSpPr/>
          <p:nvPr/>
        </p:nvSpPr>
        <p:spPr>
          <a:xfrm>
            <a:off x="3594538" y="109368"/>
            <a:ext cx="7301037"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06</a:t>
            </a:r>
            <a:r>
              <a:rPr lang="zh-CN" altLang="en-US" sz="2800" b="1" dirty="0">
                <a:latin typeface="微软雅黑" pitchFamily="34" charset="-122"/>
                <a:ea typeface="微软雅黑" pitchFamily="34" charset="-122"/>
              </a:rPr>
              <a:t>月高考   应用文写作高分技巧</a:t>
            </a:r>
            <a:r>
              <a:rPr lang="en-US" altLang="zh-CN" sz="2800" b="1" dirty="0">
                <a:latin typeface="微软雅黑" pitchFamily="34" charset="-122"/>
                <a:ea typeface="微软雅黑" pitchFamily="34" charset="-122"/>
              </a:rPr>
              <a:t>2</a:t>
            </a:r>
          </a:p>
          <a:p>
            <a:pPr algn="ct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着力“开放性要点”，分析要点间关联</a:t>
            </a:r>
          </a:p>
        </p:txBody>
      </p:sp>
      <p:pic>
        <p:nvPicPr>
          <p:cNvPr id="9" name="图片 8">
            <a:extLst>
              <a:ext uri="{FF2B5EF4-FFF2-40B4-BE49-F238E27FC236}">
                <a16:creationId xmlns:a16="http://schemas.microsoft.com/office/drawing/2014/main" xmlns="" id="{244D599F-32B8-41B6-8322-05C5D6CBAD06}"/>
              </a:ext>
            </a:extLst>
          </p:cNvPr>
          <p:cNvPicPr>
            <a:picLocks noChangeAspect="1"/>
          </p:cNvPicPr>
          <p:nvPr/>
        </p:nvPicPr>
        <p:blipFill>
          <a:blip r:embed="rId2"/>
          <a:stretch>
            <a:fillRect/>
          </a:stretch>
        </p:blipFill>
        <p:spPr>
          <a:xfrm>
            <a:off x="11056882" y="4901015"/>
            <a:ext cx="1135118" cy="1956985"/>
          </a:xfrm>
          <a:prstGeom prst="rect">
            <a:avLst/>
          </a:prstGeom>
        </p:spPr>
      </p:pic>
    </p:spTree>
    <p:extLst>
      <p:ext uri="{BB962C8B-B14F-4D97-AF65-F5344CB8AC3E}">
        <p14:creationId xmlns:p14="http://schemas.microsoft.com/office/powerpoint/2010/main" val="3650577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par>
                                    <p:cTn id="17" presetID="21"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par>
                              <p:cTn id="20" fill="hold">
                                <p:stCondLst>
                                  <p:cond delay="3000"/>
                                </p:stCondLst>
                                <p:childTnLst>
                                  <p:par>
                                    <p:cTn id="21" presetID="2" presetClass="entr" presetSubtype="1" fill="hold" grpId="0" nodeType="afterEffect" p14:presetBounceEnd="5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50000">
                                          <p:cBhvr additive="base">
                                            <p:cTn id="23"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5" grpId="1" animBg="1"/>
          <p:bldP spid="7"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par>
                                    <p:cTn id="17" presetID="21"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par>
                              <p:cTn id="20" fill="hold">
                                <p:stCondLst>
                                  <p:cond delay="3000"/>
                                </p:stCondLst>
                                <p:childTnLst>
                                  <p:par>
                                    <p:cTn id="21" presetID="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5" grpId="1" animBg="1"/>
          <p:bldP spid="7" grpId="0"/>
          <p:bldP spid="8" grpId="0" animBg="1"/>
        </p:bldLst>
      </p:timing>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D551EB07-C75B-46A2-9CBA-92E1E43AC8F5}"/>
              </a:ext>
            </a:extLst>
          </p:cNvPr>
          <p:cNvSpPr/>
          <p:nvPr/>
        </p:nvSpPr>
        <p:spPr>
          <a:xfrm>
            <a:off x="96574" y="3136225"/>
            <a:ext cx="11998851" cy="3559885"/>
          </a:xfrm>
          <a:prstGeom prst="rect">
            <a:avLst/>
          </a:prstGeom>
          <a:solidFill>
            <a:schemeClr val="bg1">
              <a:lumMod val="85000"/>
            </a:schemeClr>
          </a:solidFill>
        </p:spPr>
        <p:txBody>
          <a:bodyPr wrap="square">
            <a:spAutoFit/>
          </a:bodyPr>
          <a:lstStyle/>
          <a:p>
            <a:r>
              <a:rPr lang="zh-CN" altLang="en-US" sz="2933" b="1" dirty="0">
                <a:solidFill>
                  <a:srgbClr val="FFFF00"/>
                </a:solidFill>
              </a:rPr>
              <a:t>     </a:t>
            </a:r>
            <a:r>
              <a:rPr lang="zh-CN" altLang="en-US" sz="2800" b="1" dirty="0">
                <a:solidFill>
                  <a:srgbClr val="407434"/>
                </a:solidFill>
              </a:rPr>
              <a:t>本次试题中“相关经验（</a:t>
            </a:r>
            <a:r>
              <a:rPr lang="en-US" altLang="zh-CN" sz="2800" b="1" dirty="0">
                <a:solidFill>
                  <a:srgbClr val="407434"/>
                </a:solidFill>
              </a:rPr>
              <a:t>similar /previous/related /relevant experience</a:t>
            </a:r>
            <a:r>
              <a:rPr lang="zh-CN" altLang="en-US" sz="2800" b="1" dirty="0">
                <a:solidFill>
                  <a:srgbClr val="407434"/>
                </a:solidFill>
              </a:rPr>
              <a:t>）”是要点之一</a:t>
            </a:r>
            <a:r>
              <a:rPr lang="en-US" altLang="zh-CN" sz="2800" b="1" dirty="0">
                <a:solidFill>
                  <a:srgbClr val="407434"/>
                </a:solidFill>
              </a:rPr>
              <a:t>, </a:t>
            </a:r>
            <a:r>
              <a:rPr lang="zh-CN" altLang="en-US" sz="2800" b="1" dirty="0">
                <a:solidFill>
                  <a:srgbClr val="407434"/>
                </a:solidFill>
              </a:rPr>
              <a:t>但此处“相关”</a:t>
            </a:r>
            <a:r>
              <a:rPr lang="zh-CN" altLang="en-US" sz="2800" b="1" dirty="0">
                <a:solidFill>
                  <a:srgbClr val="002060"/>
                </a:solidFill>
              </a:rPr>
              <a:t>具有较强的开放性</a:t>
            </a:r>
            <a:r>
              <a:rPr lang="zh-CN" altLang="en-US" sz="2800" b="1" dirty="0">
                <a:solidFill>
                  <a:srgbClr val="407434"/>
                </a:solidFill>
              </a:rPr>
              <a:t>，大部分考生写的是志愿者的经验，也可以是组织活动的经验，外事活动的经验，交换生的经历。</a:t>
            </a:r>
            <a:endParaRPr lang="en-US" altLang="zh-CN" sz="2800" b="1" dirty="0">
              <a:solidFill>
                <a:srgbClr val="407434"/>
              </a:solidFill>
            </a:endParaRPr>
          </a:p>
          <a:p>
            <a:r>
              <a:rPr lang="zh-CN" altLang="en-US" sz="2800" b="1" dirty="0">
                <a:solidFill>
                  <a:srgbClr val="407434"/>
                </a:solidFill>
              </a:rPr>
              <a:t>    在这篇习作中，作者着力开发“相关经验”，“</a:t>
            </a:r>
            <a:r>
              <a:rPr lang="en-US" altLang="zh-CN" sz="2800" b="1" dirty="0">
                <a:solidFill>
                  <a:srgbClr val="407434"/>
                </a:solidFill>
              </a:rPr>
              <a:t>having served the community as a volunteer for two years</a:t>
            </a:r>
            <a:r>
              <a:rPr lang="zh-CN" altLang="en-US" sz="2800" b="1" dirty="0">
                <a:solidFill>
                  <a:srgbClr val="002060"/>
                </a:solidFill>
              </a:rPr>
              <a:t>（体现社会正能量）</a:t>
            </a:r>
            <a:r>
              <a:rPr lang="en-US" altLang="zh-CN" sz="2800" b="1" dirty="0">
                <a:solidFill>
                  <a:srgbClr val="407434"/>
                </a:solidFill>
              </a:rPr>
              <a:t>, I have sufficient organizational experience, communication skills and teamwork spirit</a:t>
            </a:r>
            <a:r>
              <a:rPr lang="zh-CN" altLang="en-US" sz="2800" b="1" dirty="0">
                <a:solidFill>
                  <a:srgbClr val="002060"/>
                </a:solidFill>
              </a:rPr>
              <a:t>（满足志愿者所需要的技能与素质）</a:t>
            </a:r>
            <a:r>
              <a:rPr lang="en-US" altLang="zh-CN" sz="2800" b="1" dirty="0">
                <a:solidFill>
                  <a:srgbClr val="407434"/>
                </a:solidFill>
              </a:rPr>
              <a:t>, which will enhance my confidence in the job</a:t>
            </a:r>
            <a:r>
              <a:rPr lang="zh-CN" altLang="en-US" sz="2800" b="1" dirty="0">
                <a:solidFill>
                  <a:srgbClr val="002060"/>
                </a:solidFill>
              </a:rPr>
              <a:t>（显示充满自信的精神状态）</a:t>
            </a:r>
            <a:r>
              <a:rPr lang="zh-CN" altLang="en-US" sz="2800" b="1" dirty="0">
                <a:solidFill>
                  <a:srgbClr val="407434"/>
                </a:solidFill>
              </a:rPr>
              <a:t>”，语言精炼精确，针对性强，富有感染力。</a:t>
            </a:r>
          </a:p>
        </p:txBody>
      </p:sp>
      <p:sp>
        <p:nvSpPr>
          <p:cNvPr id="5" name="矩形 4">
            <a:extLst>
              <a:ext uri="{FF2B5EF4-FFF2-40B4-BE49-F238E27FC236}">
                <a16:creationId xmlns:a16="http://schemas.microsoft.com/office/drawing/2014/main" xmlns="" id="{54A2AC60-2000-4992-96AB-0B1A186BC0C8}"/>
              </a:ext>
            </a:extLst>
          </p:cNvPr>
          <p:cNvSpPr/>
          <p:nvPr/>
        </p:nvSpPr>
        <p:spPr>
          <a:xfrm>
            <a:off x="189539" y="849704"/>
            <a:ext cx="11998851" cy="2308324"/>
          </a:xfrm>
          <a:prstGeom prst="rect">
            <a:avLst/>
          </a:prstGeom>
        </p:spPr>
        <p:txBody>
          <a:bodyPr wrap="square">
            <a:spAutoFit/>
          </a:bodyPr>
          <a:lstStyle/>
          <a:p>
            <a:pPr lvl="0"/>
            <a:r>
              <a:rPr lang="en-US" altLang="zh-CN" sz="2400" b="1" dirty="0"/>
              <a:t>   …</a:t>
            </a:r>
          </a:p>
          <a:p>
            <a:pPr lvl="0"/>
            <a:r>
              <a:rPr lang="en-US" altLang="zh-CN" sz="2400" b="1" dirty="0"/>
              <a:t>   Equipped with excellent spoken English, I’m sure I can meet with your essential requirements. </a:t>
            </a:r>
            <a:r>
              <a:rPr lang="en-US" altLang="zh-CN" sz="2400" b="1" dirty="0">
                <a:solidFill>
                  <a:srgbClr val="002060"/>
                </a:solidFill>
              </a:rPr>
              <a:t>Additionally, having served the community as a volunteer for two years, I have sufficient relevant experience, communication skills and teamwork spirit, which will enhance my confidence in the job. </a:t>
            </a:r>
          </a:p>
          <a:p>
            <a:pPr lvl="0"/>
            <a:r>
              <a:rPr lang="en-US" altLang="zh-CN" sz="2400" b="1" dirty="0"/>
              <a:t>  …</a:t>
            </a:r>
          </a:p>
        </p:txBody>
      </p:sp>
      <p:sp>
        <p:nvSpPr>
          <p:cNvPr id="7" name="圆角矩形 4">
            <a:extLst>
              <a:ext uri="{FF2B5EF4-FFF2-40B4-BE49-F238E27FC236}">
                <a16:creationId xmlns:a16="http://schemas.microsoft.com/office/drawing/2014/main" xmlns="" id="{19D0CFE4-2439-487D-BDA3-980FD85FB12D}"/>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8" name="矩形 7">
            <a:extLst>
              <a:ext uri="{FF2B5EF4-FFF2-40B4-BE49-F238E27FC236}">
                <a16:creationId xmlns:a16="http://schemas.microsoft.com/office/drawing/2014/main" xmlns="" id="{EDD93F54-4FC1-460F-B45D-D81EC81DB5E6}"/>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a16="http://schemas.microsoft.com/office/drawing/2014/main" xmlns="" id="{D5A4FC9E-949C-4F46-B364-AC2CF2A7B8DC}"/>
              </a:ext>
            </a:extLst>
          </p:cNvPr>
          <p:cNvSpPr/>
          <p:nvPr/>
        </p:nvSpPr>
        <p:spPr>
          <a:xfrm>
            <a:off x="3351000" y="238600"/>
            <a:ext cx="7788112" cy="110837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0" name="矩形 9">
            <a:extLst>
              <a:ext uri="{FF2B5EF4-FFF2-40B4-BE49-F238E27FC236}">
                <a16:creationId xmlns:a16="http://schemas.microsoft.com/office/drawing/2014/main" xmlns="" id="{0D46BE03-FDC5-4858-867F-D1D3A5DFDF88}"/>
              </a:ext>
            </a:extLst>
          </p:cNvPr>
          <p:cNvSpPr/>
          <p:nvPr/>
        </p:nvSpPr>
        <p:spPr>
          <a:xfrm>
            <a:off x="3594538" y="109368"/>
            <a:ext cx="7301037"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06</a:t>
            </a:r>
            <a:r>
              <a:rPr lang="zh-CN" altLang="en-US" sz="2800" b="1" dirty="0">
                <a:latin typeface="微软雅黑" pitchFamily="34" charset="-122"/>
                <a:ea typeface="微软雅黑" pitchFamily="34" charset="-122"/>
              </a:rPr>
              <a:t>月高考   应用文写作高分技巧</a:t>
            </a:r>
            <a:r>
              <a:rPr lang="en-US" altLang="zh-CN" sz="2800" b="1" dirty="0">
                <a:latin typeface="微软雅黑" pitchFamily="34" charset="-122"/>
                <a:ea typeface="微软雅黑" pitchFamily="34" charset="-122"/>
              </a:rPr>
              <a:t>2</a:t>
            </a:r>
          </a:p>
          <a:p>
            <a:pPr algn="ct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着力“开放性要点”，分析要点间关联</a:t>
            </a:r>
          </a:p>
        </p:txBody>
      </p:sp>
    </p:spTree>
    <p:extLst>
      <p:ext uri="{BB962C8B-B14F-4D97-AF65-F5344CB8AC3E}">
        <p14:creationId xmlns:p14="http://schemas.microsoft.com/office/powerpoint/2010/main" val="3611731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7"/>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14:bounceEnd="50000">
                                          <p:cBhvr additive="base">
                                            <p:cTn id="16"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9"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7"/>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9" grpId="0" animBg="1"/>
          <p:bldP spid="10" grpId="0" animBg="1"/>
        </p:bldLst>
      </p:timing>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D551EB07-C75B-46A2-9CBA-92E1E43AC8F5}"/>
              </a:ext>
            </a:extLst>
          </p:cNvPr>
          <p:cNvSpPr/>
          <p:nvPr/>
        </p:nvSpPr>
        <p:spPr>
          <a:xfrm>
            <a:off x="192803" y="4042843"/>
            <a:ext cx="11806391" cy="2800382"/>
          </a:xfrm>
          <a:prstGeom prst="rect">
            <a:avLst/>
          </a:prstGeom>
          <a:solidFill>
            <a:schemeClr val="bg1">
              <a:lumMod val="85000"/>
            </a:schemeClr>
          </a:solidFill>
        </p:spPr>
        <p:txBody>
          <a:bodyPr wrap="square">
            <a:spAutoFit/>
          </a:bodyPr>
          <a:lstStyle/>
          <a:p>
            <a:r>
              <a:rPr lang="zh-CN" altLang="en-US" sz="2933" b="1" dirty="0">
                <a:solidFill>
                  <a:srgbClr val="FFFF00"/>
                </a:solidFill>
              </a:rPr>
              <a:t>     </a:t>
            </a:r>
            <a:r>
              <a:rPr lang="zh-CN" altLang="en-US" sz="2800" b="1" dirty="0">
                <a:solidFill>
                  <a:srgbClr val="407434"/>
                </a:solidFill>
              </a:rPr>
              <a:t>在要点齐全的情况下，</a:t>
            </a:r>
            <a:r>
              <a:rPr lang="zh-CN" altLang="en-US" sz="2800" b="1" dirty="0">
                <a:solidFill>
                  <a:srgbClr val="002060"/>
                </a:solidFill>
              </a:rPr>
              <a:t>大部分考生只是循规蹈矩地按照试题所给的要点顺序组织语言，未仔细思考各个要点间的衔接和逻辑关系。</a:t>
            </a:r>
            <a:r>
              <a:rPr lang="zh-CN" altLang="en-US" sz="2800" b="1" dirty="0">
                <a:solidFill>
                  <a:srgbClr val="407434"/>
                </a:solidFill>
              </a:rPr>
              <a:t>如：口语能力和相关经验是写信人认为能够胜任的理由和优势，但是应聘的目的与前面这两点并非并列或递进关系，所以使用</a:t>
            </a:r>
            <a:r>
              <a:rPr lang="en-US" altLang="zh-CN" sz="2800" b="1" dirty="0">
                <a:solidFill>
                  <a:srgbClr val="407434"/>
                </a:solidFill>
              </a:rPr>
              <a:t>besides</a:t>
            </a:r>
            <a:r>
              <a:rPr lang="zh-CN" altLang="en-US" sz="2800" b="1" dirty="0">
                <a:solidFill>
                  <a:srgbClr val="407434"/>
                </a:solidFill>
              </a:rPr>
              <a:t>或</a:t>
            </a:r>
            <a:r>
              <a:rPr lang="en-US" altLang="zh-CN" sz="2800" b="1" dirty="0">
                <a:solidFill>
                  <a:srgbClr val="407434"/>
                </a:solidFill>
              </a:rPr>
              <a:t>last</a:t>
            </a:r>
            <a:r>
              <a:rPr lang="zh-CN" altLang="en-US" sz="2800" b="1" dirty="0">
                <a:solidFill>
                  <a:srgbClr val="407434"/>
                </a:solidFill>
              </a:rPr>
              <a:t>等关联词衔接并不妥当。在这篇习作中，作者将应聘目的调整到文章开头第一段，是很好的思路，当然也可以放在第三段结尾。</a:t>
            </a:r>
          </a:p>
        </p:txBody>
      </p:sp>
      <p:sp>
        <p:nvSpPr>
          <p:cNvPr id="5" name="矩形 4">
            <a:extLst>
              <a:ext uri="{FF2B5EF4-FFF2-40B4-BE49-F238E27FC236}">
                <a16:creationId xmlns:a16="http://schemas.microsoft.com/office/drawing/2014/main" xmlns="" id="{54A2AC60-2000-4992-96AB-0B1A186BC0C8}"/>
              </a:ext>
            </a:extLst>
          </p:cNvPr>
          <p:cNvSpPr/>
          <p:nvPr/>
        </p:nvSpPr>
        <p:spPr>
          <a:xfrm>
            <a:off x="96574" y="1072996"/>
            <a:ext cx="11998851" cy="3046988"/>
          </a:xfrm>
          <a:prstGeom prst="rect">
            <a:avLst/>
          </a:prstGeom>
        </p:spPr>
        <p:txBody>
          <a:bodyPr wrap="square">
            <a:spAutoFit/>
          </a:bodyPr>
          <a:lstStyle/>
          <a:p>
            <a:pPr lvl="0"/>
            <a:r>
              <a:rPr lang="en-US" altLang="zh-CN" sz="2400" b="1" dirty="0"/>
              <a:t>   I’m Li Hua. Learning you are recruiting volunteers to greet foreign students, I ’m writing for the position, </a:t>
            </a:r>
            <a:r>
              <a:rPr lang="en-US" altLang="zh-CN" sz="2400" b="1" dirty="0">
                <a:solidFill>
                  <a:srgbClr val="407434"/>
                </a:solidFill>
              </a:rPr>
              <a:t>with the purpose of improving my English level and accumulate experience.</a:t>
            </a:r>
          </a:p>
          <a:p>
            <a:pPr lvl="0"/>
            <a:r>
              <a:rPr lang="en-US" altLang="zh-CN" sz="2400" b="1" dirty="0"/>
              <a:t>    Equipped with excellent spoken English, I’m sure I can meet with your essential requirements. </a:t>
            </a:r>
            <a:r>
              <a:rPr lang="en-US" altLang="zh-CN" sz="2400" b="1" dirty="0">
                <a:solidFill>
                  <a:srgbClr val="407434"/>
                </a:solidFill>
              </a:rPr>
              <a:t>Additionally, </a:t>
            </a:r>
            <a:r>
              <a:rPr lang="en-US" altLang="zh-CN" sz="2400" b="1" dirty="0"/>
              <a:t>having served the community as a volunteer for two years, I have sufficient relevant experience, communication skills and teamwork spirit, which will enhance my confidence in the job. </a:t>
            </a:r>
          </a:p>
          <a:p>
            <a:pPr lvl="0"/>
            <a:r>
              <a:rPr lang="en-US" altLang="zh-CN" sz="2400" b="1" dirty="0"/>
              <a:t>    This being a precious opportunity to train myself, I shall be much obliged if you could consider me for the position.</a:t>
            </a:r>
          </a:p>
        </p:txBody>
      </p:sp>
      <p:sp>
        <p:nvSpPr>
          <p:cNvPr id="7" name="圆角矩形 4">
            <a:extLst>
              <a:ext uri="{FF2B5EF4-FFF2-40B4-BE49-F238E27FC236}">
                <a16:creationId xmlns:a16="http://schemas.microsoft.com/office/drawing/2014/main" xmlns="" id="{8B76C570-C25A-4ADE-BB00-44B1FDE1B57F}"/>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8" name="矩形 7">
            <a:extLst>
              <a:ext uri="{FF2B5EF4-FFF2-40B4-BE49-F238E27FC236}">
                <a16:creationId xmlns:a16="http://schemas.microsoft.com/office/drawing/2014/main" xmlns="" id="{C44266F5-F452-46AE-84F3-76C941C8CCF9}"/>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a16="http://schemas.microsoft.com/office/drawing/2014/main" xmlns="" id="{2E94D56D-AF6F-4B32-A67F-CF2143D77CED}"/>
              </a:ext>
            </a:extLst>
          </p:cNvPr>
          <p:cNvSpPr/>
          <p:nvPr/>
        </p:nvSpPr>
        <p:spPr>
          <a:xfrm>
            <a:off x="3294994" y="-12771"/>
            <a:ext cx="7788112" cy="110837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0" name="矩形 9">
            <a:extLst>
              <a:ext uri="{FF2B5EF4-FFF2-40B4-BE49-F238E27FC236}">
                <a16:creationId xmlns:a16="http://schemas.microsoft.com/office/drawing/2014/main" xmlns="" id="{0DF336E9-1F76-4F13-B793-07A028431973}"/>
              </a:ext>
            </a:extLst>
          </p:cNvPr>
          <p:cNvSpPr/>
          <p:nvPr/>
        </p:nvSpPr>
        <p:spPr>
          <a:xfrm>
            <a:off x="3594538" y="109368"/>
            <a:ext cx="7301037"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06</a:t>
            </a:r>
            <a:r>
              <a:rPr lang="zh-CN" altLang="en-US" sz="2800" b="1" dirty="0">
                <a:latin typeface="微软雅黑" pitchFamily="34" charset="-122"/>
                <a:ea typeface="微软雅黑" pitchFamily="34" charset="-122"/>
              </a:rPr>
              <a:t>月高考   应用文写作高分技巧</a:t>
            </a:r>
            <a:r>
              <a:rPr lang="en-US" altLang="zh-CN" sz="2800" b="1" dirty="0">
                <a:latin typeface="微软雅黑" pitchFamily="34" charset="-122"/>
                <a:ea typeface="微软雅黑" pitchFamily="34" charset="-122"/>
              </a:rPr>
              <a:t>2</a:t>
            </a:r>
          </a:p>
          <a:p>
            <a:pPr algn="ct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着力“开放性要点”，分析要点间关联</a:t>
            </a:r>
          </a:p>
        </p:txBody>
      </p:sp>
      <p:sp>
        <p:nvSpPr>
          <p:cNvPr id="3" name="矩形 2">
            <a:extLst>
              <a:ext uri="{FF2B5EF4-FFF2-40B4-BE49-F238E27FC236}">
                <a16:creationId xmlns:a16="http://schemas.microsoft.com/office/drawing/2014/main" xmlns="" id="{90918AEF-6236-4A0F-BAD0-7DB4E8C888CA}"/>
              </a:ext>
            </a:extLst>
          </p:cNvPr>
          <p:cNvSpPr/>
          <p:nvPr/>
        </p:nvSpPr>
        <p:spPr>
          <a:xfrm>
            <a:off x="96573" y="1907628"/>
            <a:ext cx="11998852" cy="13716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02031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7"/>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14:bounceEnd="50000">
                                          <p:cBhvr additive="base">
                                            <p:cTn id="16"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9" grpId="0" animBg="1"/>
          <p:bldP spid="10" grpId="0" animBg="1"/>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7"/>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9" grpId="0" animBg="1"/>
          <p:bldP spid="10" grpId="0" animBg="1"/>
          <p:bldP spid="3" grpId="0" animBg="1"/>
        </p:bldLst>
      </p:timing>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201C071C-3726-4489-9731-D33AB7F28D8B}"/>
              </a:ext>
            </a:extLst>
          </p:cNvPr>
          <p:cNvSpPr/>
          <p:nvPr/>
        </p:nvSpPr>
        <p:spPr>
          <a:xfrm>
            <a:off x="4367048" y="0"/>
            <a:ext cx="7346731" cy="10247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9" name="圆角矩形 4">
            <a:extLst>
              <a:ext uri="{FF2B5EF4-FFF2-40B4-BE49-F238E27FC236}">
                <a16:creationId xmlns:a16="http://schemas.microsoft.com/office/drawing/2014/main" xmlns="" id="{2D113AFA-F25A-40E6-912C-C9EF8CECFA72}"/>
              </a:ext>
            </a:extLst>
          </p:cNvPr>
          <p:cNvSpPr/>
          <p:nvPr/>
        </p:nvSpPr>
        <p:spPr>
          <a:xfrm>
            <a:off x="135497" y="227128"/>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0" name="矩形 9">
            <a:extLst>
              <a:ext uri="{FF2B5EF4-FFF2-40B4-BE49-F238E27FC236}">
                <a16:creationId xmlns:a16="http://schemas.microsoft.com/office/drawing/2014/main" xmlns="" id="{DAACDBEA-DE28-4563-B50F-B021C30A5981}"/>
              </a:ext>
            </a:extLst>
          </p:cNvPr>
          <p:cNvSpPr/>
          <p:nvPr/>
        </p:nvSpPr>
        <p:spPr>
          <a:xfrm>
            <a:off x="817253" y="22712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读后续写</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xmlns="" id="{F340A95E-4F9D-48EB-9A9C-C058699BC43A}"/>
              </a:ext>
            </a:extLst>
          </p:cNvPr>
          <p:cNvSpPr/>
          <p:nvPr/>
        </p:nvSpPr>
        <p:spPr>
          <a:xfrm>
            <a:off x="4066676" y="172380"/>
            <a:ext cx="7189903" cy="680235"/>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06</a:t>
            </a:r>
            <a:r>
              <a:rPr lang="zh-CN" altLang="en-US" sz="2800" b="1" dirty="0">
                <a:latin typeface="微软雅黑" pitchFamily="34" charset="-122"/>
                <a:ea typeface="微软雅黑" pitchFamily="34" charset="-122"/>
              </a:rPr>
              <a:t>月高考  读后续写</a:t>
            </a:r>
          </a:p>
        </p:txBody>
      </p:sp>
      <p:sp>
        <p:nvSpPr>
          <p:cNvPr id="2" name="矩形 1">
            <a:extLst>
              <a:ext uri="{FF2B5EF4-FFF2-40B4-BE49-F238E27FC236}">
                <a16:creationId xmlns:a16="http://schemas.microsoft.com/office/drawing/2014/main" xmlns="" id="{8F527B71-AEF6-4F4C-9334-5A4959F79922}"/>
              </a:ext>
            </a:extLst>
          </p:cNvPr>
          <p:cNvSpPr/>
          <p:nvPr/>
        </p:nvSpPr>
        <p:spPr>
          <a:xfrm>
            <a:off x="409903" y="1021778"/>
            <a:ext cx="11303876" cy="5632311"/>
          </a:xfrm>
          <a:prstGeom prst="rect">
            <a:avLst/>
          </a:prstGeom>
        </p:spPr>
        <p:txBody>
          <a:bodyPr wrap="square">
            <a:spAutoFit/>
          </a:bodyPr>
          <a:lstStyle/>
          <a:p>
            <a:r>
              <a:rPr lang="en-US" altLang="zh-CN" sz="2000" b="1" dirty="0">
                <a:latin typeface="Times New Roman" panose="02020603050405020304" pitchFamily="18" charset="0"/>
                <a:cs typeface="Times New Roman" panose="02020603050405020304" pitchFamily="18" charset="0"/>
              </a:rPr>
              <a:t>       It was summer, and my </a:t>
            </a:r>
            <a:r>
              <a:rPr lang="en-US" altLang="zh-CN" sz="2000" b="1" u="sng" dirty="0">
                <a:latin typeface="Times New Roman" panose="02020603050405020304" pitchFamily="18" charset="0"/>
                <a:cs typeface="Times New Roman" panose="02020603050405020304" pitchFamily="18" charset="0"/>
              </a:rPr>
              <a:t>dad</a:t>
            </a:r>
            <a:r>
              <a:rPr lang="en-US" altLang="zh-CN" sz="2000" b="1" dirty="0">
                <a:latin typeface="Times New Roman" panose="02020603050405020304" pitchFamily="18" charset="0"/>
                <a:cs typeface="Times New Roman" panose="02020603050405020304" pitchFamily="18" charset="0"/>
              </a:rPr>
              <a:t> wanted to treat me to a vacation like never before. He decided to take me on a trip to the Wild West.</a:t>
            </a:r>
          </a:p>
          <a:p>
            <a:r>
              <a:rPr lang="en-US" altLang="zh-CN" sz="2000" b="1" dirty="0">
                <a:latin typeface="Times New Roman" panose="02020603050405020304" pitchFamily="18" charset="0"/>
                <a:cs typeface="Times New Roman" panose="02020603050405020304" pitchFamily="18" charset="0"/>
              </a:rPr>
              <a:t>      We took a plane to Albuquerque, a big city in the state of New Mexico. We reached Albuquerque in the late afternoon. </a:t>
            </a:r>
            <a:r>
              <a:rPr lang="en-US" altLang="zh-CN" sz="2000" b="1" u="sng" dirty="0">
                <a:latin typeface="Times New Roman" panose="02020603050405020304" pitchFamily="18" charset="0"/>
                <a:cs typeface="Times New Roman" panose="02020603050405020304" pitchFamily="18" charset="0"/>
              </a:rPr>
              <a:t>Uncle Paul</a:t>
            </a:r>
            <a:r>
              <a:rPr lang="en-US" altLang="zh-CN" sz="2000" b="1" dirty="0">
                <a:latin typeface="Times New Roman" panose="02020603050405020304" pitchFamily="18" charset="0"/>
                <a:cs typeface="Times New Roman" panose="02020603050405020304" pitchFamily="18" charset="0"/>
              </a:rPr>
              <a:t>, my dad’s friend, picked us up from the airport and drove us up to his farm in Pecos.</a:t>
            </a:r>
          </a:p>
          <a:p>
            <a:r>
              <a:rPr lang="en-US" altLang="zh-CN" sz="2000" b="1" dirty="0">
                <a:latin typeface="Times New Roman" panose="02020603050405020304" pitchFamily="18" charset="0"/>
                <a:cs typeface="Times New Roman" panose="02020603050405020304" pitchFamily="18" charset="0"/>
              </a:rPr>
              <a:t>      His wife Tina cooked us a delicious dinner and we got to know his sons Ryan and Kyle. My dad and I spent the night in the guestroom of the </a:t>
            </a:r>
            <a:r>
              <a:rPr lang="en-US" altLang="zh-CN" sz="2000" b="1" u="sng" dirty="0">
                <a:latin typeface="Times New Roman" panose="02020603050405020304" pitchFamily="18" charset="0"/>
                <a:cs typeface="Times New Roman" panose="02020603050405020304" pitchFamily="18" charset="0"/>
              </a:rPr>
              <a:t>farm house </a:t>
            </a:r>
            <a:r>
              <a:rPr lang="en-US" altLang="zh-CN" sz="2000" b="1" dirty="0">
                <a:latin typeface="Times New Roman" panose="02020603050405020304" pitchFamily="18" charset="0"/>
                <a:cs typeface="Times New Roman" panose="02020603050405020304" pitchFamily="18" charset="0"/>
              </a:rPr>
              <a:t>listening to the frogs and water rolling down the </a:t>
            </a:r>
            <a:r>
              <a:rPr lang="en-US" altLang="zh-CN" sz="2000" b="1" u="sng" dirty="0">
                <a:latin typeface="Times New Roman" panose="02020603050405020304" pitchFamily="18" charset="0"/>
                <a:cs typeface="Times New Roman" panose="02020603050405020304" pitchFamily="18" charset="0"/>
              </a:rPr>
              <a:t>river</a:t>
            </a:r>
            <a:r>
              <a:rPr lang="en-US" altLang="zh-CN" sz="2000" b="1" dirty="0">
                <a:latin typeface="Times New Roman" panose="02020603050405020304" pitchFamily="18" charset="0"/>
                <a:cs typeface="Times New Roman" panose="02020603050405020304" pitchFamily="18" charset="0"/>
              </a:rPr>
              <a:t> nearby. Very early in the morning, Uncle Paul woke us up to have breakfast. "The day starts at dawn on my farm," he said. After breakfast, I went to help Aunt Tina </a:t>
            </a:r>
            <a:r>
              <a:rPr lang="en-US" altLang="zh-CN" sz="2000" b="1" u="sng" dirty="0">
                <a:latin typeface="Times New Roman" panose="02020603050405020304" pitchFamily="18" charset="0"/>
                <a:cs typeface="Times New Roman" panose="02020603050405020304" pitchFamily="18" charset="0"/>
              </a:rPr>
              <a:t>feed</a:t>
            </a:r>
            <a:r>
              <a:rPr lang="en-US" altLang="zh-CN" sz="2000" b="1" dirty="0">
                <a:latin typeface="Times New Roman" panose="02020603050405020304" pitchFamily="18" charset="0"/>
                <a:cs typeface="Times New Roman" panose="02020603050405020304" pitchFamily="18" charset="0"/>
              </a:rPr>
              <a:t> the chickens, while my dad went with Uncle Paul to take the </a:t>
            </a:r>
            <a:r>
              <a:rPr lang="en-US" altLang="zh-CN" sz="2000" b="1" u="sng" dirty="0">
                <a:latin typeface="Times New Roman" panose="02020603050405020304" pitchFamily="18" charset="0"/>
                <a:cs typeface="Times New Roman" panose="02020603050405020304" pitchFamily="18" charset="0"/>
              </a:rPr>
              <a:t>sheep</a:t>
            </a:r>
            <a:r>
              <a:rPr lang="en-US" altLang="zh-CN" sz="2000" b="1" dirty="0">
                <a:latin typeface="Times New Roman" panose="02020603050405020304" pitchFamily="18" charset="0"/>
                <a:cs typeface="Times New Roman" panose="02020603050405020304" pitchFamily="18" charset="0"/>
              </a:rPr>
              <a:t> out to graze(</a:t>
            </a:r>
            <a:r>
              <a:rPr lang="zh-CN" altLang="en-US" sz="2000" b="1" dirty="0">
                <a:latin typeface="Times New Roman" panose="02020603050405020304" pitchFamily="18" charset="0"/>
                <a:cs typeface="Times New Roman" panose="02020603050405020304" pitchFamily="18" charset="0"/>
              </a:rPr>
              <a:t>吃草</a:t>
            </a:r>
            <a:r>
              <a:rPr lang="en-US" altLang="zh-CN" sz="2000" b="1" dirty="0">
                <a:latin typeface="Times New Roman" panose="02020603050405020304" pitchFamily="18" charset="0"/>
                <a:cs typeface="Times New Roman" panose="02020603050405020304" pitchFamily="18" charset="0"/>
              </a:rPr>
              <a:t>). I was impressed to see my dad and Uncle Paul riding horses. They looked really cool.</a:t>
            </a:r>
          </a:p>
          <a:p>
            <a:r>
              <a:rPr lang="en-US" altLang="zh-CN" sz="2000" b="1" dirty="0">
                <a:latin typeface="Times New Roman" panose="02020603050405020304" pitchFamily="18" charset="0"/>
                <a:cs typeface="Times New Roman" panose="02020603050405020304" pitchFamily="18" charset="0"/>
              </a:rPr>
              <a:t>     In the afternoon, I asked Uncle Paul if I could take a horse ride, and he said yes, as long as my dad went with me. I wasn’t going to take a horse ride by myself anyway. So, my dad and I put on our new cowboy hats, got on our horses, and headed slowly towards the mountains. "Don’t be </a:t>
            </a:r>
            <a:r>
              <a:rPr lang="en-US" altLang="zh-CN" sz="2000" b="1" u="sng" dirty="0">
                <a:latin typeface="Times New Roman" panose="02020603050405020304" pitchFamily="18" charset="0"/>
                <a:cs typeface="Times New Roman" panose="02020603050405020304" pitchFamily="18" charset="0"/>
              </a:rPr>
              <a:t>late</a:t>
            </a:r>
            <a:r>
              <a:rPr lang="en-US" altLang="zh-CN" sz="2000" b="1" dirty="0">
                <a:latin typeface="Times New Roman" panose="02020603050405020304" pitchFamily="18" charset="0"/>
                <a:cs typeface="Times New Roman" panose="02020603050405020304" pitchFamily="18" charset="0"/>
              </a:rPr>
              <a:t> for supper," Uncle Paul cried, "and keep to the </a:t>
            </a:r>
            <a:r>
              <a:rPr lang="en-US" altLang="zh-CN" sz="2000" b="1" u="sng" dirty="0">
                <a:latin typeface="Times New Roman" panose="02020603050405020304" pitchFamily="18" charset="0"/>
                <a:cs typeface="Times New Roman" panose="02020603050405020304" pitchFamily="18" charset="0"/>
              </a:rPr>
              <a:t>track</a:t>
            </a:r>
            <a:r>
              <a:rPr lang="en-US" altLang="zh-CN" sz="2000" b="1" dirty="0">
                <a:latin typeface="Times New Roman" panose="02020603050405020304" pitchFamily="18" charset="0"/>
                <a:cs typeface="Times New Roman" panose="02020603050405020304" pitchFamily="18" charset="0"/>
              </a:rPr>
              <a:t> so that you don’t </a:t>
            </a:r>
            <a:r>
              <a:rPr lang="en-US" altLang="zh-CN" sz="2000" b="1" u="sng" dirty="0">
                <a:latin typeface="Times New Roman" panose="02020603050405020304" pitchFamily="18" charset="0"/>
                <a:cs typeface="Times New Roman" panose="02020603050405020304" pitchFamily="18" charset="0"/>
              </a:rPr>
              <a:t>get lost</a:t>
            </a:r>
            <a:r>
              <a:rPr lang="en-US" altLang="zh-CN" sz="2000" b="1" dirty="0">
                <a:latin typeface="Times New Roman" panose="02020603050405020304" pitchFamily="18" charset="0"/>
                <a:cs typeface="Times New Roman" panose="02020603050405020304" pitchFamily="18" charset="0"/>
              </a:rPr>
              <a:t>!" "OK! " my dad cried back. After a while Uncle Paul and his farm house were out of </a:t>
            </a:r>
            <a:r>
              <a:rPr lang="en-US" altLang="zh-CN" sz="2000" b="1" u="sng" dirty="0">
                <a:latin typeface="Times New Roman" panose="02020603050405020304" pitchFamily="18" charset="0"/>
                <a:cs typeface="Times New Roman" panose="02020603050405020304" pitchFamily="18" charset="0"/>
              </a:rPr>
              <a:t>sight</a:t>
            </a:r>
            <a:r>
              <a:rPr lang="en-US" altLang="zh-CN" sz="2000" b="1" dirty="0">
                <a:latin typeface="Times New Roman" panose="02020603050405020304" pitchFamily="18" charset="0"/>
                <a:cs typeface="Times New Roman" panose="02020603050405020304" pitchFamily="18" charset="0"/>
              </a:rPr>
              <a:t>. It was so peaceful and quiet and the colors of the brown rocks, the deep green pine trees, and the late afternoon sun mixed to create a magic scene. It looked like a beautiful woven(</a:t>
            </a:r>
            <a:r>
              <a:rPr lang="zh-CN" altLang="en-US" sz="2000" b="1" dirty="0">
                <a:latin typeface="Times New Roman" panose="02020603050405020304" pitchFamily="18" charset="0"/>
                <a:cs typeface="Times New Roman" panose="02020603050405020304" pitchFamily="18" charset="0"/>
              </a:rPr>
              <a:t>编织的</a:t>
            </a:r>
            <a:r>
              <a:rPr lang="en-US" altLang="zh-CN" sz="2000" b="1" dirty="0">
                <a:latin typeface="Times New Roman" panose="02020603050405020304" pitchFamily="18" charset="0"/>
                <a:cs typeface="Times New Roman" panose="02020603050405020304" pitchFamily="18" charset="0"/>
              </a:rPr>
              <a:t>) blanket spread out upon the ground just for us.</a:t>
            </a:r>
          </a:p>
        </p:txBody>
      </p:sp>
    </p:spTree>
    <p:extLst>
      <p:ext uri="{BB962C8B-B14F-4D97-AF65-F5344CB8AC3E}">
        <p14:creationId xmlns:p14="http://schemas.microsoft.com/office/powerpoint/2010/main" val="4191712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1.25E-6 2.59259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14:bounceEnd="50000">
                                          <p:cBhvr additive="base">
                                            <p:cTn id="20"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0" grpId="0"/>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1.25E-6 2.59259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0" grpId="0"/>
          <p:bldP spid="11" grpId="0" animBg="1"/>
        </p:bldLst>
      </p:timing>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xmlns="" id="{46AB9643-9D97-4842-8E36-0D2B3838B00E}"/>
              </a:ext>
            </a:extLst>
          </p:cNvPr>
          <p:cNvPicPr>
            <a:picLocks noChangeAspect="1"/>
          </p:cNvPicPr>
          <p:nvPr/>
        </p:nvPicPr>
        <p:blipFill>
          <a:blip r:embed="rId2"/>
          <a:stretch>
            <a:fillRect/>
          </a:stretch>
        </p:blipFill>
        <p:spPr>
          <a:xfrm>
            <a:off x="11056882" y="4901015"/>
            <a:ext cx="1135118" cy="1956985"/>
          </a:xfrm>
          <a:prstGeom prst="rect">
            <a:avLst/>
          </a:prstGeom>
        </p:spPr>
      </p:pic>
      <p:sp>
        <p:nvSpPr>
          <p:cNvPr id="23" name="矩形 22">
            <a:extLst>
              <a:ext uri="{FF2B5EF4-FFF2-40B4-BE49-F238E27FC236}">
                <a16:creationId xmlns:a16="http://schemas.microsoft.com/office/drawing/2014/main" xmlns="" id="{F53548F0-CFFE-4196-84E9-F7B3BD61D51A}"/>
              </a:ext>
            </a:extLst>
          </p:cNvPr>
          <p:cNvSpPr/>
          <p:nvPr/>
        </p:nvSpPr>
        <p:spPr>
          <a:xfrm>
            <a:off x="4367048" y="0"/>
            <a:ext cx="7346731" cy="10247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graphicFrame>
        <p:nvGraphicFramePr>
          <p:cNvPr id="3" name="表格 2">
            <a:extLst>
              <a:ext uri="{FF2B5EF4-FFF2-40B4-BE49-F238E27FC236}">
                <a16:creationId xmlns:a16="http://schemas.microsoft.com/office/drawing/2014/main" xmlns="" id="{48C12576-061A-4CAA-B66E-0B1913825713}"/>
              </a:ext>
            </a:extLst>
          </p:cNvPr>
          <p:cNvGraphicFramePr>
            <a:graphicFrameLocks noGrp="1"/>
          </p:cNvGraphicFramePr>
          <p:nvPr>
            <p:extLst>
              <p:ext uri="{D42A27DB-BD31-4B8C-83A1-F6EECF244321}">
                <p14:modId xmlns:p14="http://schemas.microsoft.com/office/powerpoint/2010/main" val="1507368640"/>
              </p:ext>
            </p:extLst>
          </p:nvPr>
        </p:nvGraphicFramePr>
        <p:xfrm>
          <a:off x="575389" y="1203591"/>
          <a:ext cx="11041226" cy="4700590"/>
        </p:xfrm>
        <a:graphic>
          <a:graphicData uri="http://schemas.openxmlformats.org/drawingml/2006/table">
            <a:tbl>
              <a:tblPr firstRow="1" firstCol="1" bandRow="1"/>
              <a:tblGrid>
                <a:gridCol w="3679965">
                  <a:extLst>
                    <a:ext uri="{9D8B030D-6E8A-4147-A177-3AD203B41FA5}">
                      <a16:colId xmlns:a16="http://schemas.microsoft.com/office/drawing/2014/main" xmlns="" val="3897629750"/>
                    </a:ext>
                  </a:extLst>
                </a:gridCol>
                <a:gridCol w="3679965">
                  <a:extLst>
                    <a:ext uri="{9D8B030D-6E8A-4147-A177-3AD203B41FA5}">
                      <a16:colId xmlns:a16="http://schemas.microsoft.com/office/drawing/2014/main" xmlns="" val="2031319227"/>
                    </a:ext>
                  </a:extLst>
                </a:gridCol>
                <a:gridCol w="3681296">
                  <a:extLst>
                    <a:ext uri="{9D8B030D-6E8A-4147-A177-3AD203B41FA5}">
                      <a16:colId xmlns:a16="http://schemas.microsoft.com/office/drawing/2014/main" xmlns="" val="1314108293"/>
                    </a:ext>
                  </a:extLst>
                </a:gridCol>
              </a:tblGrid>
              <a:tr h="814484">
                <a:tc>
                  <a:txBody>
                    <a:bodyPr/>
                    <a:lstStyle/>
                    <a:p>
                      <a:pPr marL="228600" indent="266700" algn="just">
                        <a:lnSpc>
                          <a:spcPts val="1900"/>
                        </a:lnSpc>
                        <a:spcAft>
                          <a:spcPts val="0"/>
                        </a:spcAft>
                      </a:pPr>
                      <a:endPar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28600" indent="266700" algn="just">
                        <a:lnSpc>
                          <a:spcPts val="1900"/>
                        </a:lnSpc>
                        <a:spcAft>
                          <a:spcPts val="0"/>
                        </a:spcAft>
                      </a:pP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①时空线</a:t>
                      </a:r>
                      <a:endParaRPr lang="zh-CN" sz="32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Vert">
                      <a:fgClr>
                        <a:schemeClr val="tx2">
                          <a:lumMod val="75000"/>
                        </a:schemeClr>
                      </a:fgClr>
                      <a:bgClr>
                        <a:srgbClr val="639541"/>
                      </a:bgClr>
                    </a:pattFill>
                  </a:tcPr>
                </a:tc>
                <a:tc>
                  <a:txBody>
                    <a:bodyPr/>
                    <a:lstStyle/>
                    <a:p>
                      <a:pPr marL="228600" indent="266700" algn="just">
                        <a:lnSpc>
                          <a:spcPts val="1900"/>
                        </a:lnSpc>
                        <a:spcAft>
                          <a:spcPts val="0"/>
                        </a:spcAft>
                      </a:pPr>
                      <a:endPar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28600" indent="266700" algn="just">
                        <a:lnSpc>
                          <a:spcPts val="1900"/>
                        </a:lnSpc>
                        <a:spcAft>
                          <a:spcPts val="0"/>
                        </a:spcAft>
                      </a:pP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②情节线</a:t>
                      </a:r>
                      <a:endParaRPr lang="zh-CN" sz="32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narVert">
                      <a:fgClr>
                        <a:schemeClr val="tx2">
                          <a:lumMod val="75000"/>
                        </a:schemeClr>
                      </a:fgClr>
                      <a:bgClr>
                        <a:srgbClr val="188582"/>
                      </a:bgClr>
                    </a:pattFill>
                  </a:tcPr>
                </a:tc>
                <a:tc>
                  <a:txBody>
                    <a:bodyPr/>
                    <a:lstStyle/>
                    <a:p>
                      <a:pPr marL="228600" indent="266700" algn="just">
                        <a:lnSpc>
                          <a:spcPts val="1900"/>
                        </a:lnSpc>
                        <a:spcAft>
                          <a:spcPts val="0"/>
                        </a:spcAft>
                      </a:pPr>
                      <a:endPar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28600" indent="266700" algn="just">
                        <a:lnSpc>
                          <a:spcPts val="1900"/>
                        </a:lnSpc>
                        <a:spcAft>
                          <a:spcPts val="0"/>
                        </a:spcAft>
                      </a:pP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③情感线</a:t>
                      </a:r>
                      <a:endParaRPr lang="zh-CN" sz="32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ashVert">
                      <a:fgClr>
                        <a:schemeClr val="tx2">
                          <a:lumMod val="75000"/>
                        </a:schemeClr>
                      </a:fgClr>
                      <a:bgClr>
                        <a:schemeClr val="accent6">
                          <a:lumMod val="50000"/>
                        </a:schemeClr>
                      </a:bgClr>
                    </a:pattFill>
                  </a:tcPr>
                </a:tc>
                <a:extLst>
                  <a:ext uri="{0D108BD9-81ED-4DB2-BD59-A6C34878D82A}">
                    <a16:rowId xmlns:a16="http://schemas.microsoft.com/office/drawing/2014/main" xmlns="" val="4043867988"/>
                  </a:ext>
                </a:extLst>
              </a:tr>
              <a:tr h="1591733">
                <a:tc>
                  <a:txBody>
                    <a:bodyPr/>
                    <a:lstStyle/>
                    <a:p>
                      <a:pPr algn="l">
                        <a:lnSpc>
                          <a:spcPts val="2400"/>
                        </a:lnSpc>
                        <a:spcAft>
                          <a:spcPts val="0"/>
                        </a:spcAft>
                      </a:pP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farm house</a:t>
                      </a: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400"/>
                        </a:lnSpc>
                        <a:spcAft>
                          <a:spcPts val="0"/>
                        </a:spcAft>
                      </a:pPr>
                      <a:endPar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ts val="2400"/>
                        </a:lnSpc>
                        <a:spcAft>
                          <a:spcPts val="0"/>
                        </a:spcAft>
                      </a:pP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river</a:t>
                      </a: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3200" b="1" kern="100" dirty="0">
                          <a:solidFill>
                            <a:schemeClr val="bg1"/>
                          </a:solidFill>
                          <a:effectLst/>
                          <a:latin typeface="等线" panose="02010600030101010101" pitchFamily="2" charset="-122"/>
                          <a:ea typeface="Calibri" panose="020F0502020204030204" pitchFamily="34" charset="0"/>
                          <a:cs typeface="Times New Roman" panose="02020603050405020304" pitchFamily="18" charset="0"/>
                        </a:rPr>
                        <a:t> </a:t>
                      </a: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late</a:t>
                      </a: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400"/>
                        </a:lnSpc>
                        <a:spcAft>
                          <a:spcPts val="0"/>
                        </a:spcAft>
                      </a:pPr>
                      <a:endPar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ts val="2400"/>
                        </a:lnSpc>
                        <a:spcAft>
                          <a:spcPts val="0"/>
                        </a:spcAft>
                      </a:pP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track</a:t>
                      </a:r>
                      <a:endParaRPr lang="zh-CN" sz="32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Vert">
                      <a:fgClr>
                        <a:schemeClr val="tx2">
                          <a:lumMod val="75000"/>
                        </a:schemeClr>
                      </a:fgClr>
                      <a:bgClr>
                        <a:srgbClr val="639541"/>
                      </a:bgClr>
                    </a:pattFill>
                  </a:tcPr>
                </a:tc>
                <a:tc>
                  <a:txBody>
                    <a:bodyPr/>
                    <a:lstStyle/>
                    <a:p>
                      <a:pPr algn="ctr">
                        <a:lnSpc>
                          <a:spcPts val="2400"/>
                        </a:lnSpc>
                        <a:spcAft>
                          <a:spcPts val="0"/>
                        </a:spcAft>
                      </a:pP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dad</a:t>
                      </a: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Uncle Paul</a:t>
                      </a: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400"/>
                        </a:lnSpc>
                        <a:spcAft>
                          <a:spcPts val="0"/>
                        </a:spcAft>
                      </a:pPr>
                      <a:endPar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400"/>
                        </a:lnSpc>
                        <a:spcAft>
                          <a:spcPts val="0"/>
                        </a:spcAft>
                      </a:pP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feed </a:t>
                      </a: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the sheep</a:t>
                      </a: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400"/>
                        </a:lnSpc>
                        <a:spcAft>
                          <a:spcPts val="0"/>
                        </a:spcAft>
                      </a:pPr>
                      <a:endPar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400"/>
                        </a:lnSpc>
                        <a:spcAft>
                          <a:spcPts val="0"/>
                        </a:spcAft>
                      </a:pP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get lost</a:t>
                      </a: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sight</a:t>
                      </a:r>
                      <a:endParaRPr lang="zh-CN" sz="32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narVert">
                      <a:fgClr>
                        <a:schemeClr val="tx2">
                          <a:lumMod val="75000"/>
                        </a:schemeClr>
                      </a:fgClr>
                      <a:bgClr>
                        <a:srgbClr val="188582"/>
                      </a:bgClr>
                    </a:pattFill>
                  </a:tcPr>
                </a:tc>
                <a:tc>
                  <a:txBody>
                    <a:bodyPr/>
                    <a:lstStyle/>
                    <a:p>
                      <a:pPr algn="just">
                        <a:lnSpc>
                          <a:spcPts val="1900"/>
                        </a:lnSpc>
                        <a:spcAft>
                          <a:spcPts val="0"/>
                        </a:spcAft>
                      </a:pP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32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ashVert">
                      <a:fgClr>
                        <a:schemeClr val="tx2">
                          <a:lumMod val="75000"/>
                        </a:schemeClr>
                      </a:fgClr>
                      <a:bgClr>
                        <a:schemeClr val="accent6">
                          <a:lumMod val="50000"/>
                        </a:schemeClr>
                      </a:bgClr>
                    </a:pattFill>
                  </a:tcPr>
                </a:tc>
                <a:extLst>
                  <a:ext uri="{0D108BD9-81ED-4DB2-BD59-A6C34878D82A}">
                    <a16:rowId xmlns:a16="http://schemas.microsoft.com/office/drawing/2014/main" xmlns="" val="1341550072"/>
                  </a:ext>
                </a:extLst>
              </a:tr>
              <a:tr h="1061264">
                <a:tc gridSpan="3">
                  <a:txBody>
                    <a:bodyPr/>
                    <a:lstStyle/>
                    <a:p>
                      <a:pPr algn="just">
                        <a:lnSpc>
                          <a:spcPts val="1900"/>
                        </a:lnSpc>
                        <a:spcAft>
                          <a:spcPts val="0"/>
                        </a:spcAft>
                      </a:pPr>
                      <a:endParaRPr lang="en-US" sz="3200" b="1" i="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1900"/>
                        </a:lnSpc>
                        <a:spcAft>
                          <a:spcPts val="0"/>
                        </a:spcAft>
                      </a:pPr>
                      <a:r>
                        <a:rPr lang="en-US" sz="3200" b="1" i="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Suddenly a little rabbit jumped out </a:t>
                      </a:r>
                      <a:r>
                        <a:rPr lang="en-US" sz="3200" b="1" i="1" kern="100"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rPr>
                        <a:t>in front of my horse</a:t>
                      </a:r>
                      <a:r>
                        <a:rPr lang="en-US" sz="3200" b="1" i="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32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90">
                      <a:fgClr>
                        <a:schemeClr val="tx2">
                          <a:lumMod val="75000"/>
                        </a:schemeClr>
                      </a:fgClr>
                      <a:bgClr>
                        <a:schemeClr val="bg1"/>
                      </a:bgClr>
                    </a:patt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274409537"/>
                  </a:ext>
                </a:extLst>
              </a:tr>
              <a:tr h="1233109">
                <a:tc gridSpan="3">
                  <a:txBody>
                    <a:bodyPr/>
                    <a:lstStyle/>
                    <a:p>
                      <a:pPr algn="just">
                        <a:lnSpc>
                          <a:spcPts val="1900"/>
                        </a:lnSpc>
                        <a:spcAft>
                          <a:spcPts val="0"/>
                        </a:spcAft>
                      </a:pPr>
                      <a:endParaRPr lang="en-US" sz="3200" b="1" i="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1900"/>
                        </a:lnSpc>
                        <a:spcAft>
                          <a:spcPts val="0"/>
                        </a:spcAft>
                      </a:pPr>
                      <a:endParaRPr lang="en-US" sz="3200" b="1" i="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1900"/>
                        </a:lnSpc>
                        <a:spcAft>
                          <a:spcPts val="0"/>
                        </a:spcAft>
                      </a:pPr>
                      <a:r>
                        <a:rPr lang="en-US" sz="3200" b="1" i="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We had no idea where we were and it was </a:t>
                      </a:r>
                      <a:r>
                        <a:rPr lang="en-US" sz="3200" b="1" i="1" kern="100"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rPr>
                        <a:t>getting dark</a:t>
                      </a:r>
                      <a:r>
                        <a:rPr lang="en-US" sz="3200" b="1" i="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32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80">
                      <a:fgClr>
                        <a:schemeClr val="tx2">
                          <a:lumMod val="75000"/>
                        </a:schemeClr>
                      </a:fgClr>
                      <a:bgClr>
                        <a:srgbClr val="002060"/>
                      </a:bgClr>
                    </a:patt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61063401"/>
                  </a:ext>
                </a:extLst>
              </a:tr>
            </a:tbl>
          </a:graphicData>
        </a:graphic>
      </p:graphicFrame>
      <p:sp>
        <p:nvSpPr>
          <p:cNvPr id="4" name="箭头: 下 3">
            <a:extLst>
              <a:ext uri="{FF2B5EF4-FFF2-40B4-BE49-F238E27FC236}">
                <a16:creationId xmlns:a16="http://schemas.microsoft.com/office/drawing/2014/main" xmlns="" id="{39AAD37A-6942-4973-A5B6-DD4469D38D1E}"/>
              </a:ext>
            </a:extLst>
          </p:cNvPr>
          <p:cNvSpPr/>
          <p:nvPr/>
        </p:nvSpPr>
        <p:spPr>
          <a:xfrm>
            <a:off x="3758932" y="1748813"/>
            <a:ext cx="384043" cy="2016224"/>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zh-CN" altLang="en-US" sz="1867" b="1" dirty="0">
                <a:solidFill>
                  <a:srgbClr val="002060"/>
                </a:solidFill>
                <a:latin typeface="Times New Roman"/>
                <a:ea typeface="微软雅黑"/>
              </a:rPr>
              <a:t>明线</a:t>
            </a:r>
          </a:p>
        </p:txBody>
      </p:sp>
      <p:sp>
        <p:nvSpPr>
          <p:cNvPr id="5" name="箭头: 下 4">
            <a:extLst>
              <a:ext uri="{FF2B5EF4-FFF2-40B4-BE49-F238E27FC236}">
                <a16:creationId xmlns:a16="http://schemas.microsoft.com/office/drawing/2014/main" xmlns="" id="{69A0F60E-5155-43D4-B82F-473612C7EC41}"/>
              </a:ext>
            </a:extLst>
          </p:cNvPr>
          <p:cNvSpPr/>
          <p:nvPr/>
        </p:nvSpPr>
        <p:spPr>
          <a:xfrm>
            <a:off x="10977127" y="1748813"/>
            <a:ext cx="384043" cy="2016224"/>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zh-CN" altLang="en-US" sz="1867" b="1" dirty="0">
                <a:solidFill>
                  <a:srgbClr val="002060"/>
                </a:solidFill>
                <a:latin typeface="Times New Roman"/>
                <a:ea typeface="微软雅黑"/>
              </a:rPr>
              <a:t>暗线</a:t>
            </a:r>
          </a:p>
        </p:txBody>
      </p:sp>
      <p:sp>
        <p:nvSpPr>
          <p:cNvPr id="6" name="箭头: 下 5">
            <a:extLst>
              <a:ext uri="{FF2B5EF4-FFF2-40B4-BE49-F238E27FC236}">
                <a16:creationId xmlns:a16="http://schemas.microsoft.com/office/drawing/2014/main" xmlns="" id="{92B27EE6-C2B3-487F-8EDC-8DB6CA162628}"/>
              </a:ext>
            </a:extLst>
          </p:cNvPr>
          <p:cNvSpPr/>
          <p:nvPr/>
        </p:nvSpPr>
        <p:spPr>
          <a:xfrm>
            <a:off x="7560051" y="1748813"/>
            <a:ext cx="384043" cy="2016224"/>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zh-CN" altLang="en-US" sz="1867" b="1" dirty="0">
                <a:solidFill>
                  <a:srgbClr val="002060"/>
                </a:solidFill>
                <a:latin typeface="Times New Roman"/>
                <a:ea typeface="微软雅黑"/>
              </a:rPr>
              <a:t>明线</a:t>
            </a:r>
          </a:p>
        </p:txBody>
      </p:sp>
      <p:cxnSp>
        <p:nvCxnSpPr>
          <p:cNvPr id="9" name="直接连接符 8">
            <a:extLst>
              <a:ext uri="{FF2B5EF4-FFF2-40B4-BE49-F238E27FC236}">
                <a16:creationId xmlns:a16="http://schemas.microsoft.com/office/drawing/2014/main" xmlns="" id="{20F5D199-E779-4D73-A71F-1326692F950A}"/>
              </a:ext>
            </a:extLst>
          </p:cNvPr>
          <p:cNvCxnSpPr>
            <a:cxnSpLocks/>
          </p:cNvCxnSpPr>
          <p:nvPr/>
        </p:nvCxnSpPr>
        <p:spPr>
          <a:xfrm>
            <a:off x="4367807" y="2394317"/>
            <a:ext cx="9929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0" name="直接连接符 9">
            <a:extLst>
              <a:ext uri="{FF2B5EF4-FFF2-40B4-BE49-F238E27FC236}">
                <a16:creationId xmlns:a16="http://schemas.microsoft.com/office/drawing/2014/main" xmlns="" id="{A7BA6EAC-8FCE-4EFE-8A92-19B29CEEFC0F}"/>
              </a:ext>
            </a:extLst>
          </p:cNvPr>
          <p:cNvCxnSpPr>
            <a:cxnSpLocks/>
          </p:cNvCxnSpPr>
          <p:nvPr/>
        </p:nvCxnSpPr>
        <p:spPr>
          <a:xfrm>
            <a:off x="5711958" y="2394317"/>
            <a:ext cx="1632181"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直接连接符 12">
            <a:extLst>
              <a:ext uri="{FF2B5EF4-FFF2-40B4-BE49-F238E27FC236}">
                <a16:creationId xmlns:a16="http://schemas.microsoft.com/office/drawing/2014/main" xmlns="" id="{AEBB1A98-4197-4985-932D-5200B022B0A0}"/>
              </a:ext>
            </a:extLst>
          </p:cNvPr>
          <p:cNvCxnSpPr>
            <a:cxnSpLocks/>
          </p:cNvCxnSpPr>
          <p:nvPr/>
        </p:nvCxnSpPr>
        <p:spPr>
          <a:xfrm>
            <a:off x="4869098" y="3598620"/>
            <a:ext cx="1231743"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5" name="直接连接符 14">
            <a:extLst>
              <a:ext uri="{FF2B5EF4-FFF2-40B4-BE49-F238E27FC236}">
                <a16:creationId xmlns:a16="http://schemas.microsoft.com/office/drawing/2014/main" xmlns="" id="{70E9CFA2-0C21-495A-9560-F4F7064596D8}"/>
              </a:ext>
            </a:extLst>
          </p:cNvPr>
          <p:cNvCxnSpPr>
            <a:cxnSpLocks/>
          </p:cNvCxnSpPr>
          <p:nvPr/>
        </p:nvCxnSpPr>
        <p:spPr>
          <a:xfrm>
            <a:off x="6351239" y="3598620"/>
            <a:ext cx="992900" cy="0"/>
          </a:xfrm>
          <a:prstGeom prst="line">
            <a:avLst/>
          </a:prstGeom>
          <a:ln w="57150"/>
        </p:spPr>
        <p:style>
          <a:lnRef idx="1">
            <a:schemeClr val="accent5"/>
          </a:lnRef>
          <a:fillRef idx="0">
            <a:schemeClr val="accent5"/>
          </a:fillRef>
          <a:effectRef idx="0">
            <a:schemeClr val="accent5"/>
          </a:effectRef>
          <a:fontRef idx="minor">
            <a:schemeClr val="tx1"/>
          </a:fontRef>
        </p:style>
      </p:cxnSp>
      <p:pic>
        <p:nvPicPr>
          <p:cNvPr id="16" name="图片 15">
            <a:extLst>
              <a:ext uri="{FF2B5EF4-FFF2-40B4-BE49-F238E27FC236}">
                <a16:creationId xmlns:a16="http://schemas.microsoft.com/office/drawing/2014/main" xmlns="" id="{2CF3123C-03E7-4E17-B6C6-9912FB978A17}"/>
              </a:ext>
            </a:extLst>
          </p:cNvPr>
          <p:cNvPicPr>
            <a:picLocks noChangeAspect="1"/>
          </p:cNvPicPr>
          <p:nvPr/>
        </p:nvPicPr>
        <p:blipFill>
          <a:blip r:embed="rId3" cstate="print"/>
          <a:stretch>
            <a:fillRect/>
          </a:stretch>
        </p:blipFill>
        <p:spPr>
          <a:xfrm>
            <a:off x="446112" y="1023959"/>
            <a:ext cx="2496053" cy="2705981"/>
          </a:xfrm>
          <a:prstGeom prst="rect">
            <a:avLst/>
          </a:prstGeom>
        </p:spPr>
      </p:pic>
      <p:sp>
        <p:nvSpPr>
          <p:cNvPr id="20" name="圆角矩形 4">
            <a:extLst>
              <a:ext uri="{FF2B5EF4-FFF2-40B4-BE49-F238E27FC236}">
                <a16:creationId xmlns:a16="http://schemas.microsoft.com/office/drawing/2014/main" xmlns="" id="{82C7DB11-AFA1-4737-926B-99DF92822480}"/>
              </a:ext>
            </a:extLst>
          </p:cNvPr>
          <p:cNvSpPr/>
          <p:nvPr/>
        </p:nvSpPr>
        <p:spPr>
          <a:xfrm>
            <a:off x="135497" y="227128"/>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21" name="矩形 20">
            <a:extLst>
              <a:ext uri="{FF2B5EF4-FFF2-40B4-BE49-F238E27FC236}">
                <a16:creationId xmlns:a16="http://schemas.microsoft.com/office/drawing/2014/main" xmlns="" id="{6DA00C6C-69BC-4334-BBBC-E31FCC9FE89A}"/>
              </a:ext>
            </a:extLst>
          </p:cNvPr>
          <p:cNvSpPr/>
          <p:nvPr/>
        </p:nvSpPr>
        <p:spPr>
          <a:xfrm>
            <a:off x="817253" y="22712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读后续写</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a:extLst>
              <a:ext uri="{FF2B5EF4-FFF2-40B4-BE49-F238E27FC236}">
                <a16:creationId xmlns:a16="http://schemas.microsoft.com/office/drawing/2014/main" xmlns="" id="{A33F5008-9AB1-4BE5-92F5-252A4FA880A0}"/>
              </a:ext>
            </a:extLst>
          </p:cNvPr>
          <p:cNvSpPr/>
          <p:nvPr/>
        </p:nvSpPr>
        <p:spPr>
          <a:xfrm>
            <a:off x="4066676" y="172380"/>
            <a:ext cx="7189903" cy="680235"/>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1. </a:t>
            </a:r>
            <a:r>
              <a:rPr lang="zh-CN" altLang="en-US" sz="2800" b="1" dirty="0">
                <a:latin typeface="微软雅黑" pitchFamily="34" charset="-122"/>
                <a:ea typeface="微软雅黑" pitchFamily="34" charset="-122"/>
              </a:rPr>
              <a:t>构建写作支架</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点线面”快速构思法</a:t>
            </a:r>
          </a:p>
        </p:txBody>
      </p:sp>
    </p:spTree>
    <p:extLst>
      <p:ext uri="{BB962C8B-B14F-4D97-AF65-F5344CB8AC3E}">
        <p14:creationId xmlns:p14="http://schemas.microsoft.com/office/powerpoint/2010/main" val="3425811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1" nodeType="withEffect">
                                      <p:stCondLst>
                                        <p:cond delay="0"/>
                                      </p:stCondLst>
                                      <p:childTnLst>
                                        <p:animMotion origin="layout" path="M -0.03737 0.0412 L 1.25E-6 2.59259E-6 " pathEditMode="relative" rAng="0" ptsTypes="AA">
                                          <p:cBhvr>
                                            <p:cTn id="6" dur="700" fill="hold"/>
                                            <p:tgtEl>
                                              <p:spTgt spid="20"/>
                                            </p:tgtEl>
                                            <p:attrNameLst>
                                              <p:attrName>ppt_x</p:attrName>
                                              <p:attrName>ppt_y</p:attrName>
                                            </p:attrNameLst>
                                          </p:cBhvr>
                                          <p:rCtr x="1862" y="-2060"/>
                                        </p:animMotion>
                                      </p:childTnLst>
                                    </p:cTn>
                                  </p:par>
                                </p:childTnLst>
                              </p:cTn>
                            </p:par>
                            <p:par>
                              <p:cTn id="7" fill="hold">
                                <p:stCondLst>
                                  <p:cond delay="700"/>
                                </p:stCondLst>
                                <p:childTnLst>
                                  <p:par>
                                    <p:cTn id="8" presetID="16" presetClass="entr" presetSubtype="37"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outVertical)">
                                          <p:cBhvr>
                                            <p:cTn id="10" dur="500"/>
                                            <p:tgtEl>
                                              <p:spTgt spid="22"/>
                                            </p:tgtEl>
                                          </p:cBhvr>
                                        </p:animEffect>
                                      </p:childTnLst>
                                    </p:cTn>
                                  </p:par>
                                </p:childTnLst>
                              </p:cTn>
                            </p:par>
                            <p:par>
                              <p:cTn id="11" fill="hold">
                                <p:stCondLst>
                                  <p:cond delay="1200"/>
                                </p:stCondLst>
                                <p:childTnLst>
                                  <p:par>
                                    <p:cTn id="12" presetID="2" presetClass="entr" presetSubtype="1" fill="hold" grpId="0" nodeType="afterEffect" p14:presetBounceEnd="50000">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14:bounceEnd="50000">
                                          <p:cBhvr additive="base">
                                            <p:cTn id="14"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15" dur="500" fill="hold"/>
                                            <p:tgtEl>
                                              <p:spTgt spid="23"/>
                                            </p:tgtEl>
                                            <p:attrNameLst>
                                              <p:attrName>ppt_y</p:attrName>
                                            </p:attrNameLst>
                                          </p:cBhvr>
                                          <p:tavLst>
                                            <p:tav tm="0">
                                              <p:val>
                                                <p:strVal val="0-#ppt_h/2"/>
                                              </p:val>
                                            </p:tav>
                                            <p:tav tm="100000">
                                              <p:val>
                                                <p:strVal val="#ppt_y"/>
                                              </p:val>
                                            </p:tav>
                                          </p:tavLst>
                                        </p:anim>
                                      </p:childTnLst>
                                    </p:cTn>
                                  </p:par>
                                  <p:par>
                                    <p:cTn id="16" presetID="21" presetClass="entr" presetSubtype="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heel(1)">
                                          <p:cBhvr>
                                            <p:cTn id="18" dur="2000"/>
                                            <p:tgtEl>
                                              <p:spTgt spid="2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20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6" grpId="0" animBg="1"/>
          <p:bldP spid="20" grpId="0" animBg="1"/>
          <p:bldP spid="20" grpId="1" animBg="1"/>
          <p:bldP spid="21" grpId="0"/>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1" nodeType="withEffect">
                                      <p:stCondLst>
                                        <p:cond delay="0"/>
                                      </p:stCondLst>
                                      <p:childTnLst>
                                        <p:animMotion origin="layout" path="M -0.03737 0.0412 L 1.25E-6 2.59259E-6 " pathEditMode="relative" rAng="0" ptsTypes="AA">
                                          <p:cBhvr>
                                            <p:cTn id="6" dur="700" fill="hold"/>
                                            <p:tgtEl>
                                              <p:spTgt spid="20"/>
                                            </p:tgtEl>
                                            <p:attrNameLst>
                                              <p:attrName>ppt_x</p:attrName>
                                              <p:attrName>ppt_y</p:attrName>
                                            </p:attrNameLst>
                                          </p:cBhvr>
                                          <p:rCtr x="1862" y="-2060"/>
                                        </p:animMotion>
                                      </p:childTnLst>
                                    </p:cTn>
                                  </p:par>
                                </p:childTnLst>
                              </p:cTn>
                            </p:par>
                            <p:par>
                              <p:cTn id="7" fill="hold">
                                <p:stCondLst>
                                  <p:cond delay="700"/>
                                </p:stCondLst>
                                <p:childTnLst>
                                  <p:par>
                                    <p:cTn id="8" presetID="16" presetClass="entr" presetSubtype="37"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outVertical)">
                                          <p:cBhvr>
                                            <p:cTn id="10" dur="500"/>
                                            <p:tgtEl>
                                              <p:spTgt spid="22"/>
                                            </p:tgtEl>
                                          </p:cBhvr>
                                        </p:animEffect>
                                      </p:childTnLst>
                                    </p:cTn>
                                  </p:par>
                                </p:childTnLst>
                              </p:cTn>
                            </p:par>
                            <p:par>
                              <p:cTn id="11" fill="hold">
                                <p:stCondLst>
                                  <p:cond delay="1200"/>
                                </p:stCondLst>
                                <p:childTnLst>
                                  <p:par>
                                    <p:cTn id="12" presetID="2"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0-#ppt_h/2"/>
                                              </p:val>
                                            </p:tav>
                                            <p:tav tm="100000">
                                              <p:val>
                                                <p:strVal val="#ppt_y"/>
                                              </p:val>
                                            </p:tav>
                                          </p:tavLst>
                                        </p:anim>
                                      </p:childTnLst>
                                    </p:cTn>
                                  </p:par>
                                  <p:par>
                                    <p:cTn id="16" presetID="21" presetClass="entr" presetSubtype="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heel(1)">
                                          <p:cBhvr>
                                            <p:cTn id="18" dur="2000"/>
                                            <p:tgtEl>
                                              <p:spTgt spid="2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20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6" grpId="0" animBg="1"/>
          <p:bldP spid="20" grpId="0" animBg="1"/>
          <p:bldP spid="20" grpId="1" animBg="1"/>
          <p:bldP spid="21" grpId="0"/>
          <p:bldP spid="22" grpId="0" animBg="1"/>
        </p:bldLst>
      </p:timing>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xmlns="" id="{F53548F0-CFFE-4196-84E9-F7B3BD61D51A}"/>
              </a:ext>
            </a:extLst>
          </p:cNvPr>
          <p:cNvSpPr/>
          <p:nvPr/>
        </p:nvSpPr>
        <p:spPr>
          <a:xfrm>
            <a:off x="4367048" y="0"/>
            <a:ext cx="7346731" cy="10247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graphicFrame>
        <p:nvGraphicFramePr>
          <p:cNvPr id="3" name="表格 2">
            <a:extLst>
              <a:ext uri="{FF2B5EF4-FFF2-40B4-BE49-F238E27FC236}">
                <a16:creationId xmlns:a16="http://schemas.microsoft.com/office/drawing/2014/main" xmlns="" id="{48C12576-061A-4CAA-B66E-0B1913825713}"/>
              </a:ext>
            </a:extLst>
          </p:cNvPr>
          <p:cNvGraphicFramePr>
            <a:graphicFrameLocks noGrp="1"/>
          </p:cNvGraphicFramePr>
          <p:nvPr>
            <p:extLst>
              <p:ext uri="{D42A27DB-BD31-4B8C-83A1-F6EECF244321}">
                <p14:modId xmlns:p14="http://schemas.microsoft.com/office/powerpoint/2010/main" val="1019712954"/>
              </p:ext>
            </p:extLst>
          </p:nvPr>
        </p:nvGraphicFramePr>
        <p:xfrm>
          <a:off x="575389" y="1203591"/>
          <a:ext cx="11041226" cy="4700590"/>
        </p:xfrm>
        <a:graphic>
          <a:graphicData uri="http://schemas.openxmlformats.org/drawingml/2006/table">
            <a:tbl>
              <a:tblPr firstRow="1" firstCol="1" bandRow="1"/>
              <a:tblGrid>
                <a:gridCol w="3679965">
                  <a:extLst>
                    <a:ext uri="{9D8B030D-6E8A-4147-A177-3AD203B41FA5}">
                      <a16:colId xmlns:a16="http://schemas.microsoft.com/office/drawing/2014/main" xmlns="" val="3897629750"/>
                    </a:ext>
                  </a:extLst>
                </a:gridCol>
                <a:gridCol w="3679965">
                  <a:extLst>
                    <a:ext uri="{9D8B030D-6E8A-4147-A177-3AD203B41FA5}">
                      <a16:colId xmlns:a16="http://schemas.microsoft.com/office/drawing/2014/main" xmlns="" val="2031319227"/>
                    </a:ext>
                  </a:extLst>
                </a:gridCol>
                <a:gridCol w="3681296">
                  <a:extLst>
                    <a:ext uri="{9D8B030D-6E8A-4147-A177-3AD203B41FA5}">
                      <a16:colId xmlns:a16="http://schemas.microsoft.com/office/drawing/2014/main" xmlns="" val="1314108293"/>
                    </a:ext>
                  </a:extLst>
                </a:gridCol>
              </a:tblGrid>
              <a:tr h="814484">
                <a:tc>
                  <a:txBody>
                    <a:bodyPr/>
                    <a:lstStyle/>
                    <a:p>
                      <a:pPr marL="228600" indent="266700" algn="just">
                        <a:lnSpc>
                          <a:spcPts val="1900"/>
                        </a:lnSpc>
                        <a:spcAft>
                          <a:spcPts val="0"/>
                        </a:spcAft>
                      </a:pPr>
                      <a:endPar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28600" indent="266700" algn="just">
                        <a:lnSpc>
                          <a:spcPts val="1900"/>
                        </a:lnSpc>
                        <a:spcAft>
                          <a:spcPts val="0"/>
                        </a:spcAft>
                      </a:pP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①时空线</a:t>
                      </a:r>
                      <a:endParaRPr lang="zh-CN" sz="32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Vert">
                      <a:fgClr>
                        <a:schemeClr val="tx2">
                          <a:lumMod val="75000"/>
                        </a:schemeClr>
                      </a:fgClr>
                      <a:bgClr>
                        <a:srgbClr val="639541"/>
                      </a:bgClr>
                    </a:pattFill>
                  </a:tcPr>
                </a:tc>
                <a:tc>
                  <a:txBody>
                    <a:bodyPr/>
                    <a:lstStyle/>
                    <a:p>
                      <a:pPr marL="228600" indent="266700" algn="just">
                        <a:lnSpc>
                          <a:spcPts val="1900"/>
                        </a:lnSpc>
                        <a:spcAft>
                          <a:spcPts val="0"/>
                        </a:spcAft>
                      </a:pPr>
                      <a:endPar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28600" indent="266700" algn="just">
                        <a:lnSpc>
                          <a:spcPts val="1900"/>
                        </a:lnSpc>
                        <a:spcAft>
                          <a:spcPts val="0"/>
                        </a:spcAft>
                      </a:pP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②情节线</a:t>
                      </a:r>
                      <a:endParaRPr lang="zh-CN" sz="32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narVert">
                      <a:fgClr>
                        <a:schemeClr val="tx2">
                          <a:lumMod val="75000"/>
                        </a:schemeClr>
                      </a:fgClr>
                      <a:bgClr>
                        <a:srgbClr val="188582"/>
                      </a:bgClr>
                    </a:pattFill>
                  </a:tcPr>
                </a:tc>
                <a:tc>
                  <a:txBody>
                    <a:bodyPr/>
                    <a:lstStyle/>
                    <a:p>
                      <a:pPr marL="228600" indent="266700" algn="just">
                        <a:lnSpc>
                          <a:spcPts val="1900"/>
                        </a:lnSpc>
                        <a:spcAft>
                          <a:spcPts val="0"/>
                        </a:spcAft>
                      </a:pPr>
                      <a:endPar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28600" indent="266700" algn="just">
                        <a:lnSpc>
                          <a:spcPts val="1900"/>
                        </a:lnSpc>
                        <a:spcAft>
                          <a:spcPts val="0"/>
                        </a:spcAft>
                      </a:pP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③情感线</a:t>
                      </a:r>
                      <a:endParaRPr lang="zh-CN" sz="32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ashVert">
                      <a:fgClr>
                        <a:schemeClr val="tx2">
                          <a:lumMod val="75000"/>
                        </a:schemeClr>
                      </a:fgClr>
                      <a:bgClr>
                        <a:schemeClr val="accent6">
                          <a:lumMod val="50000"/>
                        </a:schemeClr>
                      </a:bgClr>
                    </a:pattFill>
                  </a:tcPr>
                </a:tc>
                <a:extLst>
                  <a:ext uri="{0D108BD9-81ED-4DB2-BD59-A6C34878D82A}">
                    <a16:rowId xmlns:a16="http://schemas.microsoft.com/office/drawing/2014/main" xmlns="" val="4043867988"/>
                  </a:ext>
                </a:extLst>
              </a:tr>
              <a:tr h="1591733">
                <a:tc>
                  <a:txBody>
                    <a:bodyPr/>
                    <a:lstStyle/>
                    <a:p>
                      <a:pPr algn="l">
                        <a:lnSpc>
                          <a:spcPts val="2400"/>
                        </a:lnSpc>
                        <a:spcAft>
                          <a:spcPts val="0"/>
                        </a:spcAft>
                      </a:pP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farm house</a:t>
                      </a: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400"/>
                        </a:lnSpc>
                        <a:spcAft>
                          <a:spcPts val="0"/>
                        </a:spcAft>
                      </a:pPr>
                      <a:endPar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ts val="2400"/>
                        </a:lnSpc>
                        <a:spcAft>
                          <a:spcPts val="0"/>
                        </a:spcAft>
                      </a:pP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river</a:t>
                      </a: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3200" b="1" kern="100" dirty="0">
                          <a:solidFill>
                            <a:schemeClr val="bg1"/>
                          </a:solidFill>
                          <a:effectLst/>
                          <a:latin typeface="等线" panose="02010600030101010101" pitchFamily="2" charset="-122"/>
                          <a:ea typeface="Calibri" panose="020F0502020204030204" pitchFamily="34" charset="0"/>
                          <a:cs typeface="Times New Roman" panose="02020603050405020304" pitchFamily="18" charset="0"/>
                        </a:rPr>
                        <a:t> </a:t>
                      </a: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late</a:t>
                      </a: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400"/>
                        </a:lnSpc>
                        <a:spcAft>
                          <a:spcPts val="0"/>
                        </a:spcAft>
                      </a:pPr>
                      <a:endPar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ts val="2400"/>
                        </a:lnSpc>
                        <a:spcAft>
                          <a:spcPts val="0"/>
                        </a:spcAft>
                      </a:pP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track</a:t>
                      </a:r>
                      <a:endParaRPr lang="zh-CN" sz="32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Vert">
                      <a:fgClr>
                        <a:schemeClr val="tx2">
                          <a:lumMod val="75000"/>
                        </a:schemeClr>
                      </a:fgClr>
                      <a:bgClr>
                        <a:srgbClr val="639541"/>
                      </a:bgClr>
                    </a:pattFill>
                  </a:tcPr>
                </a:tc>
                <a:tc>
                  <a:txBody>
                    <a:bodyPr/>
                    <a:lstStyle/>
                    <a:p>
                      <a:pPr algn="ctr">
                        <a:lnSpc>
                          <a:spcPts val="2400"/>
                        </a:lnSpc>
                        <a:spcAft>
                          <a:spcPts val="0"/>
                        </a:spcAft>
                      </a:pP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dad</a:t>
                      </a: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Uncle Paul</a:t>
                      </a: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400"/>
                        </a:lnSpc>
                        <a:spcAft>
                          <a:spcPts val="0"/>
                        </a:spcAft>
                      </a:pPr>
                      <a:endPar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400"/>
                        </a:lnSpc>
                        <a:spcAft>
                          <a:spcPts val="0"/>
                        </a:spcAft>
                      </a:pP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feed </a:t>
                      </a: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the sheep</a:t>
                      </a: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400"/>
                        </a:lnSpc>
                        <a:spcAft>
                          <a:spcPts val="0"/>
                        </a:spcAft>
                      </a:pPr>
                      <a:endPar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400"/>
                        </a:lnSpc>
                        <a:spcAft>
                          <a:spcPts val="0"/>
                        </a:spcAft>
                      </a:pP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get lost</a:t>
                      </a:r>
                      <a:r>
                        <a:rPr 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sight</a:t>
                      </a:r>
                      <a:endParaRPr lang="zh-CN" sz="32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narVert">
                      <a:fgClr>
                        <a:schemeClr val="tx2">
                          <a:lumMod val="75000"/>
                        </a:schemeClr>
                      </a:fgClr>
                      <a:bgClr>
                        <a:srgbClr val="188582"/>
                      </a:bgClr>
                    </a:pattFill>
                  </a:tcPr>
                </a:tc>
                <a:tc>
                  <a:txBody>
                    <a:bodyPr/>
                    <a:lstStyle/>
                    <a:p>
                      <a:pPr algn="just">
                        <a:lnSpc>
                          <a:spcPts val="1900"/>
                        </a:lnSpc>
                        <a:spcAft>
                          <a:spcPts val="0"/>
                        </a:spcAft>
                      </a:pPr>
                      <a:r>
                        <a:rPr 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32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ashVert">
                      <a:fgClr>
                        <a:schemeClr val="tx2">
                          <a:lumMod val="75000"/>
                        </a:schemeClr>
                      </a:fgClr>
                      <a:bgClr>
                        <a:schemeClr val="accent6">
                          <a:lumMod val="50000"/>
                        </a:schemeClr>
                      </a:bgClr>
                    </a:pattFill>
                  </a:tcPr>
                </a:tc>
                <a:extLst>
                  <a:ext uri="{0D108BD9-81ED-4DB2-BD59-A6C34878D82A}">
                    <a16:rowId xmlns:a16="http://schemas.microsoft.com/office/drawing/2014/main" xmlns="" val="1341550072"/>
                  </a:ext>
                </a:extLst>
              </a:tr>
              <a:tr h="1061264">
                <a:tc gridSpan="3">
                  <a:txBody>
                    <a:bodyPr/>
                    <a:lstStyle/>
                    <a:p>
                      <a:pPr algn="just">
                        <a:lnSpc>
                          <a:spcPts val="1900"/>
                        </a:lnSpc>
                        <a:spcAft>
                          <a:spcPts val="0"/>
                        </a:spcAft>
                      </a:pPr>
                      <a:endParaRPr lang="en-US" sz="3200" b="1" i="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1900"/>
                        </a:lnSpc>
                        <a:spcAft>
                          <a:spcPts val="0"/>
                        </a:spcAft>
                      </a:pPr>
                      <a:r>
                        <a:rPr lang="en-US" sz="3200" b="1" i="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Suddenly a little rabbit jumped out </a:t>
                      </a:r>
                      <a:r>
                        <a:rPr lang="en-US" sz="3200" b="1" i="1" kern="100"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rPr>
                        <a:t>in front of my horse</a:t>
                      </a:r>
                      <a:r>
                        <a:rPr lang="en-US" sz="3200" b="1" i="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32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90">
                      <a:fgClr>
                        <a:schemeClr val="tx2">
                          <a:lumMod val="75000"/>
                        </a:schemeClr>
                      </a:fgClr>
                      <a:bgClr>
                        <a:schemeClr val="bg1"/>
                      </a:bgClr>
                    </a:patt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274409537"/>
                  </a:ext>
                </a:extLst>
              </a:tr>
              <a:tr h="1233109">
                <a:tc gridSpan="3">
                  <a:txBody>
                    <a:bodyPr/>
                    <a:lstStyle/>
                    <a:p>
                      <a:pPr algn="just">
                        <a:lnSpc>
                          <a:spcPts val="1900"/>
                        </a:lnSpc>
                        <a:spcAft>
                          <a:spcPts val="0"/>
                        </a:spcAft>
                      </a:pPr>
                      <a:endParaRPr lang="en-US" sz="3200" b="1" i="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1900"/>
                        </a:lnSpc>
                        <a:spcAft>
                          <a:spcPts val="0"/>
                        </a:spcAft>
                      </a:pPr>
                      <a:endParaRPr lang="en-US" sz="3200" b="1" i="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1900"/>
                        </a:lnSpc>
                        <a:spcAft>
                          <a:spcPts val="0"/>
                        </a:spcAft>
                      </a:pPr>
                      <a:r>
                        <a:rPr lang="en-US" sz="3200" b="1" i="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We had no idea where we were and it was </a:t>
                      </a:r>
                      <a:r>
                        <a:rPr lang="en-US" sz="3200" b="1" i="1" kern="100"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rPr>
                        <a:t>getting dark</a:t>
                      </a:r>
                      <a:r>
                        <a:rPr lang="en-US" sz="3200" b="1" i="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3200" b="1"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80">
                      <a:fgClr>
                        <a:schemeClr val="tx2">
                          <a:lumMod val="75000"/>
                        </a:schemeClr>
                      </a:fgClr>
                      <a:bgClr>
                        <a:srgbClr val="002060"/>
                      </a:bgClr>
                    </a:patt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61063401"/>
                  </a:ext>
                </a:extLst>
              </a:tr>
            </a:tbl>
          </a:graphicData>
        </a:graphic>
      </p:graphicFrame>
      <p:sp>
        <p:nvSpPr>
          <p:cNvPr id="4" name="箭头: 下 3">
            <a:extLst>
              <a:ext uri="{FF2B5EF4-FFF2-40B4-BE49-F238E27FC236}">
                <a16:creationId xmlns:a16="http://schemas.microsoft.com/office/drawing/2014/main" xmlns="" id="{39AAD37A-6942-4973-A5B6-DD4469D38D1E}"/>
              </a:ext>
            </a:extLst>
          </p:cNvPr>
          <p:cNvSpPr/>
          <p:nvPr/>
        </p:nvSpPr>
        <p:spPr>
          <a:xfrm>
            <a:off x="3758932" y="1748813"/>
            <a:ext cx="384043" cy="2016224"/>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zh-CN" altLang="en-US" sz="1867" b="1" dirty="0">
                <a:solidFill>
                  <a:srgbClr val="002060"/>
                </a:solidFill>
                <a:latin typeface="Times New Roman"/>
                <a:ea typeface="微软雅黑"/>
              </a:rPr>
              <a:t>明线</a:t>
            </a:r>
          </a:p>
        </p:txBody>
      </p:sp>
      <p:sp>
        <p:nvSpPr>
          <p:cNvPr id="5" name="箭头: 下 4">
            <a:extLst>
              <a:ext uri="{FF2B5EF4-FFF2-40B4-BE49-F238E27FC236}">
                <a16:creationId xmlns:a16="http://schemas.microsoft.com/office/drawing/2014/main" xmlns="" id="{69A0F60E-5155-43D4-B82F-473612C7EC41}"/>
              </a:ext>
            </a:extLst>
          </p:cNvPr>
          <p:cNvSpPr/>
          <p:nvPr/>
        </p:nvSpPr>
        <p:spPr>
          <a:xfrm>
            <a:off x="10977127" y="1748813"/>
            <a:ext cx="384043" cy="2016224"/>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zh-CN" altLang="en-US" sz="1867" b="1" dirty="0">
                <a:solidFill>
                  <a:srgbClr val="002060"/>
                </a:solidFill>
                <a:latin typeface="Times New Roman"/>
                <a:ea typeface="微软雅黑"/>
              </a:rPr>
              <a:t>暗线</a:t>
            </a:r>
          </a:p>
        </p:txBody>
      </p:sp>
      <p:sp>
        <p:nvSpPr>
          <p:cNvPr id="6" name="箭头: 下 5">
            <a:extLst>
              <a:ext uri="{FF2B5EF4-FFF2-40B4-BE49-F238E27FC236}">
                <a16:creationId xmlns:a16="http://schemas.microsoft.com/office/drawing/2014/main" xmlns="" id="{92B27EE6-C2B3-487F-8EDC-8DB6CA162628}"/>
              </a:ext>
            </a:extLst>
          </p:cNvPr>
          <p:cNvSpPr/>
          <p:nvPr/>
        </p:nvSpPr>
        <p:spPr>
          <a:xfrm>
            <a:off x="7560051" y="1748813"/>
            <a:ext cx="384043" cy="2016224"/>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zh-CN" altLang="en-US" sz="1867" b="1" dirty="0">
                <a:solidFill>
                  <a:srgbClr val="002060"/>
                </a:solidFill>
                <a:latin typeface="Times New Roman"/>
                <a:ea typeface="微软雅黑"/>
              </a:rPr>
              <a:t>明线</a:t>
            </a:r>
          </a:p>
        </p:txBody>
      </p:sp>
      <p:cxnSp>
        <p:nvCxnSpPr>
          <p:cNvPr id="9" name="直接连接符 8">
            <a:extLst>
              <a:ext uri="{FF2B5EF4-FFF2-40B4-BE49-F238E27FC236}">
                <a16:creationId xmlns:a16="http://schemas.microsoft.com/office/drawing/2014/main" xmlns="" id="{20F5D199-E779-4D73-A71F-1326692F950A}"/>
              </a:ext>
            </a:extLst>
          </p:cNvPr>
          <p:cNvCxnSpPr>
            <a:cxnSpLocks/>
          </p:cNvCxnSpPr>
          <p:nvPr/>
        </p:nvCxnSpPr>
        <p:spPr>
          <a:xfrm>
            <a:off x="4367807" y="2394317"/>
            <a:ext cx="9929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0" name="直接连接符 9">
            <a:extLst>
              <a:ext uri="{FF2B5EF4-FFF2-40B4-BE49-F238E27FC236}">
                <a16:creationId xmlns:a16="http://schemas.microsoft.com/office/drawing/2014/main" xmlns="" id="{A7BA6EAC-8FCE-4EFE-8A92-19B29CEEFC0F}"/>
              </a:ext>
            </a:extLst>
          </p:cNvPr>
          <p:cNvCxnSpPr>
            <a:cxnSpLocks/>
          </p:cNvCxnSpPr>
          <p:nvPr/>
        </p:nvCxnSpPr>
        <p:spPr>
          <a:xfrm>
            <a:off x="5711958" y="2394317"/>
            <a:ext cx="1632181"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直接连接符 12">
            <a:extLst>
              <a:ext uri="{FF2B5EF4-FFF2-40B4-BE49-F238E27FC236}">
                <a16:creationId xmlns:a16="http://schemas.microsoft.com/office/drawing/2014/main" xmlns="" id="{AEBB1A98-4197-4985-932D-5200B022B0A0}"/>
              </a:ext>
            </a:extLst>
          </p:cNvPr>
          <p:cNvCxnSpPr>
            <a:cxnSpLocks/>
          </p:cNvCxnSpPr>
          <p:nvPr/>
        </p:nvCxnSpPr>
        <p:spPr>
          <a:xfrm>
            <a:off x="4869098" y="3598620"/>
            <a:ext cx="1231743"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5" name="直接连接符 14">
            <a:extLst>
              <a:ext uri="{FF2B5EF4-FFF2-40B4-BE49-F238E27FC236}">
                <a16:creationId xmlns:a16="http://schemas.microsoft.com/office/drawing/2014/main" xmlns="" id="{70E9CFA2-0C21-495A-9560-F4F7064596D8}"/>
              </a:ext>
            </a:extLst>
          </p:cNvPr>
          <p:cNvCxnSpPr>
            <a:cxnSpLocks/>
          </p:cNvCxnSpPr>
          <p:nvPr/>
        </p:nvCxnSpPr>
        <p:spPr>
          <a:xfrm>
            <a:off x="6351239" y="3598620"/>
            <a:ext cx="992900" cy="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18" name="对话气泡: 圆角矩形 17">
            <a:extLst>
              <a:ext uri="{FF2B5EF4-FFF2-40B4-BE49-F238E27FC236}">
                <a16:creationId xmlns:a16="http://schemas.microsoft.com/office/drawing/2014/main" xmlns="" id="{565B087A-FF88-4356-B2DC-7935EC4D0082}"/>
              </a:ext>
            </a:extLst>
          </p:cNvPr>
          <p:cNvSpPr/>
          <p:nvPr/>
        </p:nvSpPr>
        <p:spPr>
          <a:xfrm>
            <a:off x="221674" y="5843358"/>
            <a:ext cx="2677215" cy="720048"/>
          </a:xfrm>
          <a:prstGeom prst="wedgeRoundRectCallout">
            <a:avLst>
              <a:gd name="adj1" fmla="val -20833"/>
              <a:gd name="adj2" fmla="val -11154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white"/>
              </a:solidFill>
              <a:latin typeface="Times New Roman"/>
              <a:ea typeface="微软雅黑"/>
            </a:endParaRPr>
          </a:p>
        </p:txBody>
      </p:sp>
      <p:sp>
        <p:nvSpPr>
          <p:cNvPr id="19" name="矩形 18">
            <a:extLst>
              <a:ext uri="{FF2B5EF4-FFF2-40B4-BE49-F238E27FC236}">
                <a16:creationId xmlns:a16="http://schemas.microsoft.com/office/drawing/2014/main" xmlns="" id="{AD632493-AE85-4AEC-8FB3-956B8E4721EC}"/>
              </a:ext>
            </a:extLst>
          </p:cNvPr>
          <p:cNvSpPr/>
          <p:nvPr/>
        </p:nvSpPr>
        <p:spPr>
          <a:xfrm>
            <a:off x="300501" y="5903321"/>
            <a:ext cx="2519560" cy="6001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zh-CN" altLang="en-US" sz="2400" b="1" dirty="0">
                <a:solidFill>
                  <a:srgbClr val="002060"/>
                </a:solidFill>
                <a:latin typeface="Times New Roman"/>
                <a:ea typeface="微软雅黑"/>
              </a:rPr>
              <a:t>特别关注两个</a:t>
            </a:r>
            <a:endParaRPr lang="en-US" altLang="zh-CN" sz="2400" b="1" dirty="0">
              <a:solidFill>
                <a:srgbClr val="002060"/>
              </a:solidFill>
              <a:latin typeface="Times New Roman"/>
              <a:ea typeface="微软雅黑"/>
            </a:endParaRPr>
          </a:p>
          <a:p>
            <a:pPr defTabSz="1219170">
              <a:defRPr/>
            </a:pPr>
            <a:r>
              <a:rPr lang="zh-CN" altLang="en-US" sz="2400" b="1" dirty="0">
                <a:solidFill>
                  <a:srgbClr val="002060"/>
                </a:solidFill>
                <a:latin typeface="Times New Roman"/>
                <a:ea typeface="微软雅黑"/>
              </a:rPr>
              <a:t>段首句的信息量！</a:t>
            </a:r>
          </a:p>
        </p:txBody>
      </p:sp>
      <p:sp>
        <p:nvSpPr>
          <p:cNvPr id="20" name="圆角矩形 4">
            <a:extLst>
              <a:ext uri="{FF2B5EF4-FFF2-40B4-BE49-F238E27FC236}">
                <a16:creationId xmlns:a16="http://schemas.microsoft.com/office/drawing/2014/main" xmlns="" id="{82C7DB11-AFA1-4737-926B-99DF92822480}"/>
              </a:ext>
            </a:extLst>
          </p:cNvPr>
          <p:cNvSpPr/>
          <p:nvPr/>
        </p:nvSpPr>
        <p:spPr>
          <a:xfrm>
            <a:off x="135497" y="227128"/>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21" name="矩形 20">
            <a:extLst>
              <a:ext uri="{FF2B5EF4-FFF2-40B4-BE49-F238E27FC236}">
                <a16:creationId xmlns:a16="http://schemas.microsoft.com/office/drawing/2014/main" xmlns="" id="{6DA00C6C-69BC-4334-BBBC-E31FCC9FE89A}"/>
              </a:ext>
            </a:extLst>
          </p:cNvPr>
          <p:cNvSpPr/>
          <p:nvPr/>
        </p:nvSpPr>
        <p:spPr>
          <a:xfrm>
            <a:off x="817253" y="22712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读后续写</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a:extLst>
              <a:ext uri="{FF2B5EF4-FFF2-40B4-BE49-F238E27FC236}">
                <a16:creationId xmlns:a16="http://schemas.microsoft.com/office/drawing/2014/main" xmlns="" id="{A33F5008-9AB1-4BE5-92F5-252A4FA880A0}"/>
              </a:ext>
            </a:extLst>
          </p:cNvPr>
          <p:cNvSpPr/>
          <p:nvPr/>
        </p:nvSpPr>
        <p:spPr>
          <a:xfrm>
            <a:off x="4066676" y="172380"/>
            <a:ext cx="7189903" cy="680235"/>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1. </a:t>
            </a:r>
            <a:r>
              <a:rPr lang="zh-CN" altLang="en-US" sz="2800" b="1" dirty="0">
                <a:latin typeface="微软雅黑" pitchFamily="34" charset="-122"/>
                <a:ea typeface="微软雅黑" pitchFamily="34" charset="-122"/>
              </a:rPr>
              <a:t>构建写作支架</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点线面”快速构思法</a:t>
            </a:r>
          </a:p>
        </p:txBody>
      </p:sp>
      <p:sp>
        <p:nvSpPr>
          <p:cNvPr id="11" name="矩形 10">
            <a:extLst>
              <a:ext uri="{FF2B5EF4-FFF2-40B4-BE49-F238E27FC236}">
                <a16:creationId xmlns:a16="http://schemas.microsoft.com/office/drawing/2014/main" xmlns="" id="{47748F4D-ED08-4D5B-87CB-68B44BA04C74}"/>
              </a:ext>
            </a:extLst>
          </p:cNvPr>
          <p:cNvSpPr/>
          <p:nvPr/>
        </p:nvSpPr>
        <p:spPr>
          <a:xfrm>
            <a:off x="5484969" y="4338444"/>
            <a:ext cx="3296672" cy="523220"/>
          </a:xfrm>
          <a:prstGeom prst="rect">
            <a:avLst/>
          </a:prstGeom>
          <a:solidFill>
            <a:srgbClr val="4AA44A"/>
          </a:solidFill>
        </p:spPr>
        <p:txBody>
          <a:bodyPr wrap="none">
            <a:spAutoFit/>
          </a:bodyPr>
          <a:lstStyle/>
          <a:p>
            <a:r>
              <a:rPr lang="en-US" altLang="zh-CN" sz="2800" b="1" dirty="0"/>
              <a:t>How did we get lost?</a:t>
            </a:r>
          </a:p>
        </p:txBody>
      </p:sp>
      <p:sp>
        <p:nvSpPr>
          <p:cNvPr id="12" name="矩形 11">
            <a:extLst>
              <a:ext uri="{FF2B5EF4-FFF2-40B4-BE49-F238E27FC236}">
                <a16:creationId xmlns:a16="http://schemas.microsoft.com/office/drawing/2014/main" xmlns="" id="{79089D55-0C13-4CDB-9B1F-133002F01795}"/>
              </a:ext>
            </a:extLst>
          </p:cNvPr>
          <p:cNvSpPr/>
          <p:nvPr/>
        </p:nvSpPr>
        <p:spPr>
          <a:xfrm>
            <a:off x="3247816" y="5821403"/>
            <a:ext cx="5696368" cy="523220"/>
          </a:xfrm>
          <a:prstGeom prst="rect">
            <a:avLst/>
          </a:prstGeom>
          <a:solidFill>
            <a:srgbClr val="4AA44A"/>
          </a:solidFill>
        </p:spPr>
        <p:txBody>
          <a:bodyPr wrap="none">
            <a:spAutoFit/>
          </a:bodyPr>
          <a:lstStyle/>
          <a:p>
            <a:r>
              <a:rPr lang="en-US" altLang="zh-CN" sz="2800" b="1" dirty="0"/>
              <a:t>Did we find our way back? And how?</a:t>
            </a:r>
          </a:p>
        </p:txBody>
      </p:sp>
      <p:sp>
        <p:nvSpPr>
          <p:cNvPr id="2" name="矩形 1">
            <a:extLst>
              <a:ext uri="{FF2B5EF4-FFF2-40B4-BE49-F238E27FC236}">
                <a16:creationId xmlns:a16="http://schemas.microsoft.com/office/drawing/2014/main" xmlns="" id="{38F2E496-2951-4D2C-AC83-BF215796CCD5}"/>
              </a:ext>
            </a:extLst>
          </p:cNvPr>
          <p:cNvSpPr/>
          <p:nvPr/>
        </p:nvSpPr>
        <p:spPr>
          <a:xfrm>
            <a:off x="589184" y="4997669"/>
            <a:ext cx="5265683" cy="494714"/>
          </a:xfrm>
          <a:prstGeom prst="rect">
            <a:avLst/>
          </a:prstGeom>
          <a:noFill/>
          <a:ln w="38100">
            <a:solidFill>
              <a:srgbClr val="0F8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a:extLst>
              <a:ext uri="{FF2B5EF4-FFF2-40B4-BE49-F238E27FC236}">
                <a16:creationId xmlns:a16="http://schemas.microsoft.com/office/drawing/2014/main" xmlns="" id="{261224AF-FA7E-4AF2-8545-22664214B52A}"/>
              </a:ext>
            </a:extLst>
          </p:cNvPr>
          <p:cNvCxnSpPr/>
          <p:nvPr/>
        </p:nvCxnSpPr>
        <p:spPr>
          <a:xfrm flipV="1">
            <a:off x="3436883" y="4600054"/>
            <a:ext cx="2048086" cy="397615"/>
          </a:xfrm>
          <a:prstGeom prst="straightConnector1">
            <a:avLst/>
          </a:prstGeom>
          <a:ln w="38100">
            <a:solidFill>
              <a:srgbClr val="0F8FEF"/>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xmlns="" id="{B84D7D1D-7ABB-4D15-A0F4-701270151C8D}"/>
              </a:ext>
            </a:extLst>
          </p:cNvPr>
          <p:cNvSpPr/>
          <p:nvPr/>
        </p:nvSpPr>
        <p:spPr>
          <a:xfrm>
            <a:off x="3436883" y="3765037"/>
            <a:ext cx="1090135" cy="350976"/>
          </a:xfrm>
          <a:prstGeom prst="rect">
            <a:avLst/>
          </a:prstGeom>
          <a:noFill/>
          <a:ln w="38100">
            <a:solidFill>
              <a:srgbClr val="0F8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404E3864-ABB7-44E0-AA7C-245DE39E772C}"/>
              </a:ext>
            </a:extLst>
          </p:cNvPr>
          <p:cNvSpPr/>
          <p:nvPr/>
        </p:nvSpPr>
        <p:spPr>
          <a:xfrm>
            <a:off x="8308428" y="3765037"/>
            <a:ext cx="1655379" cy="350976"/>
          </a:xfrm>
          <a:prstGeom prst="rect">
            <a:avLst/>
          </a:prstGeom>
          <a:noFill/>
          <a:ln w="38100">
            <a:solidFill>
              <a:srgbClr val="0F8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箭头连接符 26">
            <a:extLst>
              <a:ext uri="{FF2B5EF4-FFF2-40B4-BE49-F238E27FC236}">
                <a16:creationId xmlns:a16="http://schemas.microsoft.com/office/drawing/2014/main" xmlns="" id="{EE33762C-D6A6-4EF4-8980-13C015796CA7}"/>
              </a:ext>
            </a:extLst>
          </p:cNvPr>
          <p:cNvCxnSpPr>
            <a:cxnSpLocks/>
          </p:cNvCxnSpPr>
          <p:nvPr/>
        </p:nvCxnSpPr>
        <p:spPr>
          <a:xfrm flipH="1" flipV="1">
            <a:off x="4527018" y="4116013"/>
            <a:ext cx="957952" cy="222432"/>
          </a:xfrm>
          <a:prstGeom prst="straightConnector1">
            <a:avLst/>
          </a:prstGeom>
          <a:ln w="38100">
            <a:solidFill>
              <a:srgbClr val="0F8FE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xmlns="" id="{D7490292-E716-4419-8B32-3892D72F09AA}"/>
              </a:ext>
            </a:extLst>
          </p:cNvPr>
          <p:cNvCxnSpPr/>
          <p:nvPr/>
        </p:nvCxnSpPr>
        <p:spPr>
          <a:xfrm flipV="1">
            <a:off x="7733879" y="4116013"/>
            <a:ext cx="795384" cy="222431"/>
          </a:xfrm>
          <a:prstGeom prst="straightConnector1">
            <a:avLst/>
          </a:prstGeom>
          <a:ln w="38100">
            <a:solidFill>
              <a:srgbClr val="0F8FEF"/>
            </a:solidFill>
            <a:tailEnd type="triangle"/>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xmlns="" id="{AF8B7F7E-00F6-4357-953D-378AA1DD2D58}"/>
              </a:ext>
            </a:extLst>
          </p:cNvPr>
          <p:cNvSpPr/>
          <p:nvPr/>
        </p:nvSpPr>
        <p:spPr>
          <a:xfrm>
            <a:off x="4478486" y="3618508"/>
            <a:ext cx="1200295" cy="1200329"/>
          </a:xfrm>
          <a:prstGeom prst="rect">
            <a:avLst/>
          </a:prstGeom>
        </p:spPr>
        <p:txBody>
          <a:bodyPr wrap="square">
            <a:spAutoFit/>
          </a:bodyPr>
          <a:lstStyle/>
          <a:p>
            <a:pPr>
              <a:lnSpc>
                <a:spcPct val="150000"/>
              </a:lnSpc>
            </a:pPr>
            <a:r>
              <a:rPr lang="en-US" altLang="zh-CN" sz="4800" dirty="0">
                <a:solidFill>
                  <a:srgbClr val="FF0000"/>
                </a:solidFill>
                <a:latin typeface="微软雅黑" panose="020B0503020204020204" pitchFamily="34" charset="-122"/>
                <a:ea typeface="微软雅黑" panose="020B0503020204020204" pitchFamily="34" charset="-122"/>
              </a:rPr>
              <a:t>?</a:t>
            </a:r>
          </a:p>
        </p:txBody>
      </p:sp>
      <p:sp>
        <p:nvSpPr>
          <p:cNvPr id="32" name="矩形 31">
            <a:extLst>
              <a:ext uri="{FF2B5EF4-FFF2-40B4-BE49-F238E27FC236}">
                <a16:creationId xmlns:a16="http://schemas.microsoft.com/office/drawing/2014/main" xmlns="" id="{2AA2CA4D-9D84-44CA-A9BF-9D3A2C4AA97F}"/>
              </a:ext>
            </a:extLst>
          </p:cNvPr>
          <p:cNvSpPr/>
          <p:nvPr/>
        </p:nvSpPr>
        <p:spPr>
          <a:xfrm>
            <a:off x="7944094" y="3618508"/>
            <a:ext cx="695241" cy="1069845"/>
          </a:xfrm>
          <a:prstGeom prst="rect">
            <a:avLst/>
          </a:prstGeom>
        </p:spPr>
        <p:txBody>
          <a:bodyPr wrap="square">
            <a:spAutoFit/>
          </a:bodyPr>
          <a:lstStyle/>
          <a:p>
            <a:pPr>
              <a:lnSpc>
                <a:spcPct val="150000"/>
              </a:lnSpc>
            </a:pPr>
            <a:r>
              <a:rPr lang="en-US" altLang="zh-CN" sz="4800" dirty="0">
                <a:solidFill>
                  <a:srgbClr val="FF0000"/>
                </a:solidFill>
                <a:latin typeface="微软雅黑" panose="020B0503020204020204" pitchFamily="34" charset="-122"/>
                <a:ea typeface="微软雅黑" panose="020B0503020204020204" pitchFamily="34" charset="-122"/>
              </a:rPr>
              <a:t>?</a:t>
            </a:r>
          </a:p>
        </p:txBody>
      </p:sp>
      <p:sp>
        <p:nvSpPr>
          <p:cNvPr id="33" name="矩形 32">
            <a:extLst>
              <a:ext uri="{FF2B5EF4-FFF2-40B4-BE49-F238E27FC236}">
                <a16:creationId xmlns:a16="http://schemas.microsoft.com/office/drawing/2014/main" xmlns="" id="{5D49160B-5C39-46E7-963B-CEE00D411B64}"/>
              </a:ext>
            </a:extLst>
          </p:cNvPr>
          <p:cNvSpPr/>
          <p:nvPr/>
        </p:nvSpPr>
        <p:spPr>
          <a:xfrm>
            <a:off x="575385" y="3188647"/>
            <a:ext cx="1119217" cy="429861"/>
          </a:xfrm>
          <a:prstGeom prst="rect">
            <a:avLst/>
          </a:prstGeom>
        </p:spPr>
        <p:txBody>
          <a:bodyPr wrap="none">
            <a:spAutoFit/>
          </a:bodyPr>
          <a:lstStyle/>
          <a:p>
            <a:pPr lvl="0">
              <a:lnSpc>
                <a:spcPts val="2400"/>
              </a:lnSpc>
            </a:pPr>
            <a:r>
              <a:rPr lang="en-US" altLang="zh-CN" sz="3200" b="1" kern="100" dirty="0">
                <a:solidFill>
                  <a:prstClr val="white"/>
                </a:solidFill>
                <a:latin typeface="Times New Roman" panose="02020603050405020304" pitchFamily="18" charset="0"/>
                <a:cs typeface="Times New Roman" panose="02020603050405020304" pitchFamily="18" charset="0"/>
              </a:rPr>
              <a:t>track</a:t>
            </a:r>
            <a:endParaRPr lang="zh-CN" altLang="en-US" sz="3200" b="1" kern="100" dirty="0">
              <a:solidFill>
                <a:prstClr val="white"/>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35" name="矩形 34">
            <a:extLst>
              <a:ext uri="{FF2B5EF4-FFF2-40B4-BE49-F238E27FC236}">
                <a16:creationId xmlns:a16="http://schemas.microsoft.com/office/drawing/2014/main" xmlns="" id="{206E84ED-5D56-451F-BBAF-A0D7CEBF969F}"/>
              </a:ext>
            </a:extLst>
          </p:cNvPr>
          <p:cNvSpPr/>
          <p:nvPr/>
        </p:nvSpPr>
        <p:spPr>
          <a:xfrm>
            <a:off x="4780311" y="3042594"/>
            <a:ext cx="1426994" cy="584775"/>
          </a:xfrm>
          <a:prstGeom prst="rect">
            <a:avLst/>
          </a:prstGeom>
        </p:spPr>
        <p:txBody>
          <a:bodyPr wrap="none">
            <a:spAutoFit/>
          </a:bodyPr>
          <a:lstStyle/>
          <a:p>
            <a:r>
              <a:rPr lang="en-US" altLang="zh-CN" sz="3200" b="1" kern="100" dirty="0">
                <a:solidFill>
                  <a:prstClr val="white"/>
                </a:solidFill>
                <a:latin typeface="Times New Roman" panose="02020603050405020304" pitchFamily="18" charset="0"/>
                <a:cs typeface="Times New Roman" panose="02020603050405020304" pitchFamily="18" charset="0"/>
              </a:rPr>
              <a:t>get lost</a:t>
            </a:r>
            <a:endParaRPr lang="zh-CN" altLang="en-US" dirty="0"/>
          </a:p>
        </p:txBody>
      </p:sp>
      <p:sp>
        <p:nvSpPr>
          <p:cNvPr id="36" name="矩形 35">
            <a:extLst>
              <a:ext uri="{FF2B5EF4-FFF2-40B4-BE49-F238E27FC236}">
                <a16:creationId xmlns:a16="http://schemas.microsoft.com/office/drawing/2014/main" xmlns="" id="{1A5C0C2B-BE82-4B2C-BBFE-B61D3F80901C}"/>
              </a:ext>
            </a:extLst>
          </p:cNvPr>
          <p:cNvSpPr/>
          <p:nvPr/>
        </p:nvSpPr>
        <p:spPr>
          <a:xfrm>
            <a:off x="4323777" y="1826623"/>
            <a:ext cx="845103" cy="584775"/>
          </a:xfrm>
          <a:prstGeom prst="rect">
            <a:avLst/>
          </a:prstGeom>
        </p:spPr>
        <p:txBody>
          <a:bodyPr wrap="none">
            <a:spAutoFit/>
          </a:bodyPr>
          <a:lstStyle/>
          <a:p>
            <a:r>
              <a:rPr lang="en-US" altLang="zh-CN" sz="3200" b="1" kern="100" dirty="0">
                <a:solidFill>
                  <a:prstClr val="white"/>
                </a:solidFill>
                <a:latin typeface="Times New Roman" panose="02020603050405020304" pitchFamily="18" charset="0"/>
                <a:cs typeface="Times New Roman" panose="02020603050405020304" pitchFamily="18" charset="0"/>
              </a:rPr>
              <a:t>dad</a:t>
            </a:r>
            <a:endParaRPr lang="zh-CN" altLang="en-US" dirty="0"/>
          </a:p>
        </p:txBody>
      </p:sp>
      <p:sp>
        <p:nvSpPr>
          <p:cNvPr id="37" name="矩形 36">
            <a:extLst>
              <a:ext uri="{FF2B5EF4-FFF2-40B4-BE49-F238E27FC236}">
                <a16:creationId xmlns:a16="http://schemas.microsoft.com/office/drawing/2014/main" xmlns="" id="{0FB1B8E1-A6F3-4F98-8AF2-365A6E37DC23}"/>
              </a:ext>
            </a:extLst>
          </p:cNvPr>
          <p:cNvSpPr/>
          <p:nvPr/>
        </p:nvSpPr>
        <p:spPr>
          <a:xfrm>
            <a:off x="6668814" y="4997669"/>
            <a:ext cx="3105807" cy="494714"/>
          </a:xfrm>
          <a:prstGeom prst="rect">
            <a:avLst/>
          </a:prstGeom>
          <a:noFill/>
          <a:ln w="38100">
            <a:solidFill>
              <a:srgbClr val="0F8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a:extLst>
              <a:ext uri="{FF2B5EF4-FFF2-40B4-BE49-F238E27FC236}">
                <a16:creationId xmlns:a16="http://schemas.microsoft.com/office/drawing/2014/main" xmlns="" id="{C1A33D6D-8F38-44BB-B2F4-B40A4BBCC657}"/>
              </a:ext>
            </a:extLst>
          </p:cNvPr>
          <p:cNvCxnSpPr/>
          <p:nvPr/>
        </p:nvCxnSpPr>
        <p:spPr>
          <a:xfrm flipH="1">
            <a:off x="6207305" y="5492383"/>
            <a:ext cx="1736789" cy="329020"/>
          </a:xfrm>
          <a:prstGeom prst="straightConnector1">
            <a:avLst/>
          </a:prstGeom>
          <a:ln w="38100">
            <a:solidFill>
              <a:srgbClr val="0F8FEF"/>
            </a:solidFill>
            <a:tailEnd type="triangle"/>
          </a:ln>
        </p:spPr>
        <p:style>
          <a:lnRef idx="1">
            <a:schemeClr val="accent1"/>
          </a:lnRef>
          <a:fillRef idx="0">
            <a:schemeClr val="accent1"/>
          </a:fillRef>
          <a:effectRef idx="0">
            <a:schemeClr val="accent1"/>
          </a:effectRef>
          <a:fontRef idx="minor">
            <a:schemeClr val="tx1"/>
          </a:fontRef>
        </p:style>
      </p:cxnSp>
      <p:sp>
        <p:nvSpPr>
          <p:cNvPr id="40" name="矩形 39">
            <a:extLst>
              <a:ext uri="{FF2B5EF4-FFF2-40B4-BE49-F238E27FC236}">
                <a16:creationId xmlns:a16="http://schemas.microsoft.com/office/drawing/2014/main" xmlns="" id="{9CB72240-967E-455C-8FF3-503CE1184C55}"/>
              </a:ext>
            </a:extLst>
          </p:cNvPr>
          <p:cNvSpPr/>
          <p:nvPr/>
        </p:nvSpPr>
        <p:spPr>
          <a:xfrm>
            <a:off x="6966386" y="5078684"/>
            <a:ext cx="695241" cy="1069845"/>
          </a:xfrm>
          <a:prstGeom prst="rect">
            <a:avLst/>
          </a:prstGeom>
        </p:spPr>
        <p:txBody>
          <a:bodyPr wrap="square">
            <a:spAutoFit/>
          </a:bodyPr>
          <a:lstStyle/>
          <a:p>
            <a:pPr>
              <a:lnSpc>
                <a:spcPct val="150000"/>
              </a:lnSpc>
            </a:pPr>
            <a:r>
              <a:rPr lang="en-US" altLang="zh-CN" sz="4800" dirty="0">
                <a:solidFill>
                  <a:srgbClr val="FF0000"/>
                </a:solidFill>
                <a:latin typeface="微软雅黑" panose="020B0503020204020204" pitchFamily="34" charset="-122"/>
                <a:ea typeface="微软雅黑" panose="020B0503020204020204" pitchFamily="34" charset="-122"/>
              </a:rPr>
              <a:t>?</a:t>
            </a:r>
          </a:p>
        </p:txBody>
      </p:sp>
      <p:sp>
        <p:nvSpPr>
          <p:cNvPr id="41" name="矩形 40">
            <a:extLst>
              <a:ext uri="{FF2B5EF4-FFF2-40B4-BE49-F238E27FC236}">
                <a16:creationId xmlns:a16="http://schemas.microsoft.com/office/drawing/2014/main" xmlns="" id="{D1BB3FFF-C50B-4662-80AC-480F935A160F}"/>
              </a:ext>
            </a:extLst>
          </p:cNvPr>
          <p:cNvSpPr/>
          <p:nvPr/>
        </p:nvSpPr>
        <p:spPr>
          <a:xfrm>
            <a:off x="5384792" y="1826623"/>
            <a:ext cx="2087431" cy="584775"/>
          </a:xfrm>
          <a:prstGeom prst="rect">
            <a:avLst/>
          </a:prstGeom>
        </p:spPr>
        <p:txBody>
          <a:bodyPr wrap="none">
            <a:spAutoFit/>
          </a:bodyPr>
          <a:lstStyle/>
          <a:p>
            <a:r>
              <a:rPr lang="en-US" altLang="zh-CN" sz="3200" b="1" kern="100" dirty="0">
                <a:solidFill>
                  <a:srgbClr val="019DD5"/>
                </a:solidFill>
                <a:latin typeface="Times New Roman" panose="02020603050405020304" pitchFamily="18" charset="0"/>
                <a:cs typeface="Times New Roman" panose="02020603050405020304" pitchFamily="18" charset="0"/>
              </a:rPr>
              <a:t>Uncle Paul</a:t>
            </a:r>
            <a:endParaRPr lang="zh-CN" altLang="en-US" dirty="0">
              <a:solidFill>
                <a:srgbClr val="019DD5"/>
              </a:solidFill>
            </a:endParaRPr>
          </a:p>
        </p:txBody>
      </p:sp>
      <p:sp>
        <p:nvSpPr>
          <p:cNvPr id="42" name="矩形 41">
            <a:extLst>
              <a:ext uri="{FF2B5EF4-FFF2-40B4-BE49-F238E27FC236}">
                <a16:creationId xmlns:a16="http://schemas.microsoft.com/office/drawing/2014/main" xmlns="" id="{547EF256-B97C-41C0-8CEA-122B6C1AF147}"/>
              </a:ext>
            </a:extLst>
          </p:cNvPr>
          <p:cNvSpPr/>
          <p:nvPr/>
        </p:nvSpPr>
        <p:spPr>
          <a:xfrm>
            <a:off x="1945584" y="2411398"/>
            <a:ext cx="822661" cy="584775"/>
          </a:xfrm>
          <a:prstGeom prst="rect">
            <a:avLst/>
          </a:prstGeom>
        </p:spPr>
        <p:txBody>
          <a:bodyPr wrap="none">
            <a:spAutoFit/>
          </a:bodyPr>
          <a:lstStyle/>
          <a:p>
            <a:r>
              <a:rPr lang="en-US" altLang="zh-CN" sz="3200" b="1" kern="100" dirty="0">
                <a:solidFill>
                  <a:srgbClr val="019DD5"/>
                </a:solidFill>
                <a:latin typeface="Times New Roman" panose="02020603050405020304" pitchFamily="18" charset="0"/>
                <a:cs typeface="Times New Roman" panose="02020603050405020304" pitchFamily="18" charset="0"/>
              </a:rPr>
              <a:t>late</a:t>
            </a:r>
            <a:endParaRPr lang="zh-CN" altLang="en-US" dirty="0">
              <a:solidFill>
                <a:srgbClr val="019DD5"/>
              </a:solidFill>
            </a:endParaRPr>
          </a:p>
        </p:txBody>
      </p:sp>
      <p:sp>
        <p:nvSpPr>
          <p:cNvPr id="43" name="矩形 42">
            <a:extLst>
              <a:ext uri="{FF2B5EF4-FFF2-40B4-BE49-F238E27FC236}">
                <a16:creationId xmlns:a16="http://schemas.microsoft.com/office/drawing/2014/main" xmlns="" id="{0B48E6EC-EF53-4919-841B-C9B689A333BD}"/>
              </a:ext>
            </a:extLst>
          </p:cNvPr>
          <p:cNvSpPr/>
          <p:nvPr/>
        </p:nvSpPr>
        <p:spPr>
          <a:xfrm>
            <a:off x="6423217" y="3025037"/>
            <a:ext cx="1027845" cy="584775"/>
          </a:xfrm>
          <a:prstGeom prst="rect">
            <a:avLst/>
          </a:prstGeom>
        </p:spPr>
        <p:txBody>
          <a:bodyPr wrap="none">
            <a:spAutoFit/>
          </a:bodyPr>
          <a:lstStyle/>
          <a:p>
            <a:r>
              <a:rPr lang="en-US" altLang="zh-CN" sz="3200" b="1" kern="100" dirty="0">
                <a:solidFill>
                  <a:srgbClr val="019DD5"/>
                </a:solidFill>
                <a:latin typeface="Times New Roman" panose="02020603050405020304" pitchFamily="18" charset="0"/>
                <a:cs typeface="Times New Roman" panose="02020603050405020304" pitchFamily="18" charset="0"/>
              </a:rPr>
              <a:t>sight</a:t>
            </a:r>
            <a:endParaRPr lang="zh-CN" altLang="en-US" dirty="0">
              <a:solidFill>
                <a:srgbClr val="019DD5"/>
              </a:solidFill>
            </a:endParaRPr>
          </a:p>
        </p:txBody>
      </p:sp>
      <p:sp>
        <p:nvSpPr>
          <p:cNvPr id="44" name="矩形 43">
            <a:extLst>
              <a:ext uri="{FF2B5EF4-FFF2-40B4-BE49-F238E27FC236}">
                <a16:creationId xmlns:a16="http://schemas.microsoft.com/office/drawing/2014/main" xmlns="" id="{4A7AD2E1-53CE-45CB-A4D2-F810B8D44F4A}"/>
              </a:ext>
            </a:extLst>
          </p:cNvPr>
          <p:cNvSpPr/>
          <p:nvPr/>
        </p:nvSpPr>
        <p:spPr>
          <a:xfrm>
            <a:off x="609047" y="2424621"/>
            <a:ext cx="1051891" cy="584775"/>
          </a:xfrm>
          <a:prstGeom prst="rect">
            <a:avLst/>
          </a:prstGeom>
        </p:spPr>
        <p:txBody>
          <a:bodyPr wrap="none">
            <a:spAutoFit/>
          </a:bodyPr>
          <a:lstStyle/>
          <a:p>
            <a:r>
              <a:rPr lang="en-US" altLang="zh-CN" sz="3200" b="1" kern="100" dirty="0">
                <a:solidFill>
                  <a:srgbClr val="019DD5"/>
                </a:solidFill>
                <a:latin typeface="Times New Roman" panose="02020603050405020304" pitchFamily="18" charset="0"/>
                <a:cs typeface="Times New Roman" panose="02020603050405020304" pitchFamily="18" charset="0"/>
              </a:rPr>
              <a:t>river</a:t>
            </a:r>
            <a:endParaRPr lang="zh-CN" altLang="en-US" dirty="0">
              <a:solidFill>
                <a:srgbClr val="019DD5"/>
              </a:solidFill>
            </a:endParaRPr>
          </a:p>
        </p:txBody>
      </p:sp>
      <p:sp>
        <p:nvSpPr>
          <p:cNvPr id="45" name="矩形 44">
            <a:extLst>
              <a:ext uri="{FF2B5EF4-FFF2-40B4-BE49-F238E27FC236}">
                <a16:creationId xmlns:a16="http://schemas.microsoft.com/office/drawing/2014/main" xmlns="" id="{6C22DDCF-EDE8-427C-8EE8-92F6B08CEF67}"/>
              </a:ext>
            </a:extLst>
          </p:cNvPr>
          <p:cNvSpPr/>
          <p:nvPr/>
        </p:nvSpPr>
        <p:spPr>
          <a:xfrm>
            <a:off x="570407" y="1811238"/>
            <a:ext cx="2156360" cy="584775"/>
          </a:xfrm>
          <a:prstGeom prst="rect">
            <a:avLst/>
          </a:prstGeom>
        </p:spPr>
        <p:txBody>
          <a:bodyPr wrap="none">
            <a:spAutoFit/>
          </a:bodyPr>
          <a:lstStyle/>
          <a:p>
            <a:r>
              <a:rPr lang="en-US" altLang="zh-CN" sz="3200" b="1" kern="100" dirty="0">
                <a:solidFill>
                  <a:srgbClr val="019DD5"/>
                </a:solidFill>
                <a:latin typeface="Times New Roman" panose="02020603050405020304" pitchFamily="18" charset="0"/>
                <a:cs typeface="Times New Roman" panose="02020603050405020304" pitchFamily="18" charset="0"/>
              </a:rPr>
              <a:t>farm house</a:t>
            </a:r>
            <a:endParaRPr lang="zh-CN" altLang="en-US" dirty="0">
              <a:solidFill>
                <a:srgbClr val="019DD5"/>
              </a:solidFill>
            </a:endParaRPr>
          </a:p>
        </p:txBody>
      </p:sp>
    </p:spTree>
    <p:extLst>
      <p:ext uri="{BB962C8B-B14F-4D97-AF65-F5344CB8AC3E}">
        <p14:creationId xmlns:p14="http://schemas.microsoft.com/office/powerpoint/2010/main" val="1233200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50000">
                                          <p:cBhvr additive="base">
                                            <p:cTn id="7"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childTnLst>
                                    </p:cTn>
                                  </p:par>
                                  <p:par>
                                    <p:cTn id="15" presetID="56" presetClass="path" presetSubtype="0" accel="50000" decel="50000" fill="hold" grpId="1" nodeType="withEffect">
                                      <p:stCondLst>
                                        <p:cond delay="0"/>
                                      </p:stCondLst>
                                      <p:childTnLst>
                                        <p:animMotion origin="layout" path="M -0.03737 0.0412 L 1.25E-6 2.59259E-6 " pathEditMode="relative" rAng="0" ptsTypes="AA">
                                          <p:cBhvr>
                                            <p:cTn id="16" dur="700" fill="hold"/>
                                            <p:tgtEl>
                                              <p:spTgt spid="20"/>
                                            </p:tgtEl>
                                            <p:attrNameLst>
                                              <p:attrName>ppt_x</p:attrName>
                                              <p:attrName>ppt_y</p:attrName>
                                            </p:attrNameLst>
                                          </p:cBhvr>
                                          <p:rCtr x="1862" y="-2060"/>
                                        </p:animMotion>
                                      </p:childTnLst>
                                    </p:cTn>
                                  </p:par>
                                  <p:par>
                                    <p:cTn id="17" presetID="16" presetClass="entr" presetSubtype="37"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out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heel(1)">
                                          <p:cBhvr>
                                            <p:cTn id="35" dur="2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16" presetClass="entr" presetSubtype="21"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ppt_x"/>
                                              </p:val>
                                            </p:tav>
                                            <p:tav tm="100000">
                                              <p:val>
                                                <p:strVal val="#ppt_x"/>
                                              </p:val>
                                            </p:tav>
                                          </p:tavLst>
                                        </p:anim>
                                        <p:anim calcmode="lin" valueType="num">
                                          <p:cBhvr additive="base">
                                            <p:cTn id="49" dur="500" fill="hold"/>
                                            <p:tgtEl>
                                              <p:spTgt spid="31"/>
                                            </p:tgtEl>
                                            <p:attrNameLst>
                                              <p:attrName>ppt_y</p:attrName>
                                            </p:attrNameLst>
                                          </p:cBhvr>
                                          <p:tavLst>
                                            <p:tav tm="0">
                                              <p:val>
                                                <p:strVal val="1+#ppt_h/2"/>
                                              </p:val>
                                            </p:tav>
                                            <p:tav tm="100000">
                                              <p:val>
                                                <p:strVal val="#ppt_y"/>
                                              </p:val>
                                            </p:tav>
                                          </p:tavLst>
                                        </p:anim>
                                      </p:childTnLst>
                                    </p:cTn>
                                  </p:par>
                                  <p:par>
                                    <p:cTn id="50" presetID="21" presetClass="entr" presetSubtype="1"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heel(1)">
                                          <p:cBhvr>
                                            <p:cTn id="52" dur="2000"/>
                                            <p:tgtEl>
                                              <p:spTgt spid="14"/>
                                            </p:tgtEl>
                                          </p:cBhvr>
                                        </p:animEffect>
                                      </p:childTnLst>
                                    </p:cTn>
                                  </p:par>
                                  <p:par>
                                    <p:cTn id="53" presetID="16" presetClass="entr" presetSubtype="21"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1+#ppt_h/2"/>
                                              </p:val>
                                            </p:tav>
                                            <p:tav tm="100000">
                                              <p:val>
                                                <p:strVal val="#ppt_y"/>
                                              </p:val>
                                            </p:tav>
                                          </p:tavLst>
                                        </p:anim>
                                      </p:childTnLst>
                                    </p:cTn>
                                  </p:par>
                                  <p:par>
                                    <p:cTn id="62" presetID="21" presetClass="entr" presetSubtype="1"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heel(1)">
                                          <p:cBhvr>
                                            <p:cTn id="64" dur="2000"/>
                                            <p:tgtEl>
                                              <p:spTgt spid="17"/>
                                            </p:tgtEl>
                                          </p:cBhvr>
                                        </p:animEffect>
                                      </p:childTnLst>
                                    </p:cTn>
                                  </p:par>
                                  <p:par>
                                    <p:cTn id="65" presetID="16" presetClass="entr" presetSubtype="21"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arn(inVertical)">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path" presetSubtype="0" accel="50000" decel="50000" fill="hold" grpId="0" nodeType="clickEffect">
                                      <p:stCondLst>
                                        <p:cond delay="0"/>
                                      </p:stCondLst>
                                      <p:childTnLst>
                                        <p:animMotion origin="layout" path="M 1.25E-6 3.7037E-6 L 0.79674 0.19814 " pathEditMode="relative" rAng="0" ptsTypes="AA">
                                          <p:cBhvr>
                                            <p:cTn id="71" dur="2000" fill="hold"/>
                                            <p:tgtEl>
                                              <p:spTgt spid="33"/>
                                            </p:tgtEl>
                                            <p:attrNameLst>
                                              <p:attrName>ppt_x</p:attrName>
                                              <p:attrName>ppt_y</p:attrName>
                                            </p:attrNameLst>
                                          </p:cBhvr>
                                          <p:rCtr x="39831" y="9907"/>
                                        </p:animMotion>
                                      </p:childTnLst>
                                    </p:cTn>
                                  </p:par>
                                  <p:par>
                                    <p:cTn id="72" presetID="49" presetClass="path" presetSubtype="0" accel="50000" decel="50000" fill="hold" grpId="0" nodeType="withEffect">
                                      <p:stCondLst>
                                        <p:cond delay="0"/>
                                      </p:stCondLst>
                                      <p:childTnLst>
                                        <p:animMotion origin="layout" path="M -8.33333E-7 -2.59259E-6 L 0.44987 0.12824 " pathEditMode="relative" rAng="0" ptsTypes="AA">
                                          <p:cBhvr>
                                            <p:cTn id="73" dur="2000" fill="hold"/>
                                            <p:tgtEl>
                                              <p:spTgt spid="35"/>
                                            </p:tgtEl>
                                            <p:attrNameLst>
                                              <p:attrName>ppt_x</p:attrName>
                                              <p:attrName>ppt_y</p:attrName>
                                            </p:attrNameLst>
                                          </p:cBhvr>
                                          <p:rCtr x="22487" y="6412"/>
                                        </p:animMotion>
                                      </p:childTnLst>
                                    </p:cTn>
                                  </p:par>
                                  <p:par>
                                    <p:cTn id="74" presetID="49" presetClass="path" presetSubtype="0" accel="50000" decel="50000" fill="hold" grpId="0" nodeType="withEffect">
                                      <p:stCondLst>
                                        <p:cond delay="0"/>
                                      </p:stCondLst>
                                      <p:childTnLst>
                                        <p:animMotion origin="layout" path="M 0.00274 -0.05255 L 0.49011 0.23379 " pathEditMode="relative" rAng="0" ptsTypes="AA">
                                          <p:cBhvr>
                                            <p:cTn id="75" dur="2000" fill="hold"/>
                                            <p:tgtEl>
                                              <p:spTgt spid="36"/>
                                            </p:tgtEl>
                                            <p:attrNameLst>
                                              <p:attrName>ppt_x</p:attrName>
                                              <p:attrName>ppt_y</p:attrName>
                                            </p:attrNameLst>
                                          </p:cBhvr>
                                          <p:rCtr x="24362" y="14306"/>
                                        </p:animMotion>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heel(1)">
                                          <p:cBhvr>
                                            <p:cTn id="80" dur="2000"/>
                                            <p:tgtEl>
                                              <p:spTgt spid="37"/>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barn(inVertical)">
                                          <p:cBhvr>
                                            <p:cTn id="85" dur="500"/>
                                            <p:tgtEl>
                                              <p:spTgt spid="12"/>
                                            </p:tgtEl>
                                          </p:cBhvr>
                                        </p:animEffect>
                                      </p:childTnLst>
                                    </p:cTn>
                                  </p:par>
                                  <p:par>
                                    <p:cTn id="86" presetID="16" presetClass="entr" presetSubtype="21" fill="hold"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barn(inVertical)">
                                          <p:cBhvr>
                                            <p:cTn id="88" dur="500"/>
                                            <p:tgtEl>
                                              <p:spTgt spid="39"/>
                                            </p:tgtEl>
                                          </p:cBhvr>
                                        </p:animEffect>
                                      </p:childTnLst>
                                    </p:cTn>
                                  </p:par>
                                  <p:par>
                                    <p:cTn id="89" presetID="2" presetClass="entr" presetSubtype="4"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additive="base">
                                            <p:cTn id="91" dur="500" fill="hold"/>
                                            <p:tgtEl>
                                              <p:spTgt spid="40"/>
                                            </p:tgtEl>
                                            <p:attrNameLst>
                                              <p:attrName>ppt_x</p:attrName>
                                            </p:attrNameLst>
                                          </p:cBhvr>
                                          <p:tavLst>
                                            <p:tav tm="0">
                                              <p:val>
                                                <p:strVal val="#ppt_x"/>
                                              </p:val>
                                            </p:tav>
                                            <p:tav tm="100000">
                                              <p:val>
                                                <p:strVal val="#ppt_x"/>
                                              </p:val>
                                            </p:tav>
                                          </p:tavLst>
                                        </p:anim>
                                        <p:anim calcmode="lin" valueType="num">
                                          <p:cBhvr additive="base">
                                            <p:cTn id="9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9" presetClass="path" presetSubtype="0" accel="50000" decel="50000" fill="hold" grpId="0" nodeType="clickEffect">
                                      <p:stCondLst>
                                        <p:cond delay="0"/>
                                      </p:stCondLst>
                                      <p:childTnLst>
                                        <p:animMotion origin="layout" path="M -3.54167E-6 2.22222E-6 L 0.35222 0.47986 " pathEditMode="relative" rAng="0" ptsTypes="AA">
                                          <p:cBhvr>
                                            <p:cTn id="96" dur="2000" fill="hold"/>
                                            <p:tgtEl>
                                              <p:spTgt spid="41"/>
                                            </p:tgtEl>
                                            <p:attrNameLst>
                                              <p:attrName>ppt_x</p:attrName>
                                              <p:attrName>ppt_y</p:attrName>
                                            </p:attrNameLst>
                                          </p:cBhvr>
                                          <p:rCtr x="17604" y="23981"/>
                                        </p:animMotion>
                                      </p:childTnLst>
                                    </p:cTn>
                                  </p:par>
                                  <p:par>
                                    <p:cTn id="97" presetID="49" presetClass="path" presetSubtype="0" accel="50000" decel="50000" fill="hold" grpId="0" nodeType="withEffect">
                                      <p:stCondLst>
                                        <p:cond delay="0"/>
                                      </p:stCondLst>
                                      <p:childTnLst>
                                        <p:animMotion origin="layout" path="M 6.25E-7 -2.96296E-6 L 0.57474 0.46667 " pathEditMode="relative" rAng="0" ptsTypes="AA">
                                          <p:cBhvr>
                                            <p:cTn id="98" dur="2000" fill="hold"/>
                                            <p:tgtEl>
                                              <p:spTgt spid="42"/>
                                            </p:tgtEl>
                                            <p:attrNameLst>
                                              <p:attrName>ppt_x</p:attrName>
                                              <p:attrName>ppt_y</p:attrName>
                                            </p:attrNameLst>
                                          </p:cBhvr>
                                          <p:rCtr x="28737" y="23333"/>
                                        </p:animMotion>
                                      </p:childTnLst>
                                    </p:cTn>
                                  </p:par>
                                  <p:par>
                                    <p:cTn id="99" presetID="49" presetClass="path" presetSubtype="0" accel="50000" decel="50000" fill="hold" grpId="0" nodeType="withEffect">
                                      <p:stCondLst>
                                        <p:cond delay="0"/>
                                      </p:stCondLst>
                                      <p:childTnLst>
                                        <p:animMotion origin="layout" path="M -4.16667E-7 3.7037E-6 L 0.29089 0.37708 " pathEditMode="relative" rAng="0" ptsTypes="AA">
                                          <p:cBhvr>
                                            <p:cTn id="100" dur="2000" fill="hold"/>
                                            <p:tgtEl>
                                              <p:spTgt spid="43"/>
                                            </p:tgtEl>
                                            <p:attrNameLst>
                                              <p:attrName>ppt_x</p:attrName>
                                              <p:attrName>ppt_y</p:attrName>
                                            </p:attrNameLst>
                                          </p:cBhvr>
                                          <p:rCtr x="14544" y="18843"/>
                                        </p:animMotion>
                                      </p:childTnLst>
                                    </p:cTn>
                                  </p:par>
                                  <p:par>
                                    <p:cTn id="101" presetID="49" presetClass="path" presetSubtype="0" accel="50000" decel="50000" fill="hold" grpId="0" nodeType="withEffect">
                                      <p:stCondLst>
                                        <p:cond delay="0"/>
                                      </p:stCondLst>
                                      <p:childTnLst>
                                        <p:animMotion origin="layout" path="M 1.04167E-6 -4.81481E-6 L 0.58841 0.56088 " pathEditMode="relative" rAng="0" ptsTypes="AA">
                                          <p:cBhvr>
                                            <p:cTn id="102" dur="2000" fill="hold"/>
                                            <p:tgtEl>
                                              <p:spTgt spid="44"/>
                                            </p:tgtEl>
                                            <p:attrNameLst>
                                              <p:attrName>ppt_x</p:attrName>
                                              <p:attrName>ppt_y</p:attrName>
                                            </p:attrNameLst>
                                          </p:cBhvr>
                                          <p:rCtr x="29414" y="28032"/>
                                        </p:animMotion>
                                      </p:childTnLst>
                                    </p:cTn>
                                  </p:par>
                                  <p:par>
                                    <p:cTn id="103" presetID="49" presetClass="path" presetSubtype="0" accel="50000" decel="50000" fill="hold" grpId="0" nodeType="withEffect">
                                      <p:stCondLst>
                                        <p:cond delay="0"/>
                                      </p:stCondLst>
                                      <p:childTnLst>
                                        <p:animMotion origin="layout" path="M 3.75E-6 -2.96296E-6 L 0.69114 0.65023 " pathEditMode="relative" rAng="0" ptsTypes="AA">
                                          <p:cBhvr>
                                            <p:cTn id="104" dur="2000" fill="hold"/>
                                            <p:tgtEl>
                                              <p:spTgt spid="45"/>
                                            </p:tgtEl>
                                            <p:attrNameLst>
                                              <p:attrName>ppt_x</p:attrName>
                                              <p:attrName>ppt_y</p:attrName>
                                            </p:attrNameLst>
                                          </p:cBhvr>
                                          <p:rCtr x="34557" y="3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9" grpId="0" animBg="1"/>
          <p:bldP spid="20" grpId="0" animBg="1"/>
          <p:bldP spid="20" grpId="1" animBg="1"/>
          <p:bldP spid="21" grpId="0"/>
          <p:bldP spid="22" grpId="0" animBg="1"/>
          <p:bldP spid="11" grpId="0" animBg="1"/>
          <p:bldP spid="12" grpId="0" animBg="1"/>
          <p:bldP spid="2" grpId="0" animBg="1"/>
          <p:bldP spid="14" grpId="0" animBg="1"/>
          <p:bldP spid="17" grpId="0" animBg="1"/>
          <p:bldP spid="31" grpId="0"/>
          <p:bldP spid="32" grpId="0"/>
          <p:bldP spid="33" grpId="0"/>
          <p:bldP spid="35" grpId="0"/>
          <p:bldP spid="36" grpId="0"/>
          <p:bldP spid="37" grpId="0" animBg="1"/>
          <p:bldP spid="40" grpId="0"/>
          <p:bldP spid="41" grpId="0"/>
          <p:bldP spid="42" grpId="0"/>
          <p:bldP spid="43" grpId="0"/>
          <p:bldP spid="44"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childTnLst>
                                    </p:cTn>
                                  </p:par>
                                  <p:par>
                                    <p:cTn id="15" presetID="56" presetClass="path" presetSubtype="0" accel="50000" decel="50000" fill="hold" grpId="1" nodeType="withEffect">
                                      <p:stCondLst>
                                        <p:cond delay="0"/>
                                      </p:stCondLst>
                                      <p:childTnLst>
                                        <p:animMotion origin="layout" path="M -0.03737 0.0412 L 1.25E-6 2.59259E-6 " pathEditMode="relative" rAng="0" ptsTypes="AA">
                                          <p:cBhvr>
                                            <p:cTn id="16" dur="700" fill="hold"/>
                                            <p:tgtEl>
                                              <p:spTgt spid="20"/>
                                            </p:tgtEl>
                                            <p:attrNameLst>
                                              <p:attrName>ppt_x</p:attrName>
                                              <p:attrName>ppt_y</p:attrName>
                                            </p:attrNameLst>
                                          </p:cBhvr>
                                          <p:rCtr x="1862" y="-2060"/>
                                        </p:animMotion>
                                      </p:childTnLst>
                                    </p:cTn>
                                  </p:par>
                                  <p:par>
                                    <p:cTn id="17" presetID="16" presetClass="entr" presetSubtype="37"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out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heel(1)">
                                          <p:cBhvr>
                                            <p:cTn id="35" dur="2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16" presetClass="entr" presetSubtype="21"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ppt_x"/>
                                              </p:val>
                                            </p:tav>
                                            <p:tav tm="100000">
                                              <p:val>
                                                <p:strVal val="#ppt_x"/>
                                              </p:val>
                                            </p:tav>
                                          </p:tavLst>
                                        </p:anim>
                                        <p:anim calcmode="lin" valueType="num">
                                          <p:cBhvr additive="base">
                                            <p:cTn id="49" dur="500" fill="hold"/>
                                            <p:tgtEl>
                                              <p:spTgt spid="31"/>
                                            </p:tgtEl>
                                            <p:attrNameLst>
                                              <p:attrName>ppt_y</p:attrName>
                                            </p:attrNameLst>
                                          </p:cBhvr>
                                          <p:tavLst>
                                            <p:tav tm="0">
                                              <p:val>
                                                <p:strVal val="1+#ppt_h/2"/>
                                              </p:val>
                                            </p:tav>
                                            <p:tav tm="100000">
                                              <p:val>
                                                <p:strVal val="#ppt_y"/>
                                              </p:val>
                                            </p:tav>
                                          </p:tavLst>
                                        </p:anim>
                                      </p:childTnLst>
                                    </p:cTn>
                                  </p:par>
                                  <p:par>
                                    <p:cTn id="50" presetID="21" presetClass="entr" presetSubtype="1"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heel(1)">
                                          <p:cBhvr>
                                            <p:cTn id="52" dur="2000"/>
                                            <p:tgtEl>
                                              <p:spTgt spid="14"/>
                                            </p:tgtEl>
                                          </p:cBhvr>
                                        </p:animEffect>
                                      </p:childTnLst>
                                    </p:cTn>
                                  </p:par>
                                  <p:par>
                                    <p:cTn id="53" presetID="16" presetClass="entr" presetSubtype="21"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1+#ppt_h/2"/>
                                              </p:val>
                                            </p:tav>
                                            <p:tav tm="100000">
                                              <p:val>
                                                <p:strVal val="#ppt_y"/>
                                              </p:val>
                                            </p:tav>
                                          </p:tavLst>
                                        </p:anim>
                                      </p:childTnLst>
                                    </p:cTn>
                                  </p:par>
                                  <p:par>
                                    <p:cTn id="62" presetID="21" presetClass="entr" presetSubtype="1"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heel(1)">
                                          <p:cBhvr>
                                            <p:cTn id="64" dur="2000"/>
                                            <p:tgtEl>
                                              <p:spTgt spid="17"/>
                                            </p:tgtEl>
                                          </p:cBhvr>
                                        </p:animEffect>
                                      </p:childTnLst>
                                    </p:cTn>
                                  </p:par>
                                  <p:par>
                                    <p:cTn id="65" presetID="16" presetClass="entr" presetSubtype="21"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arn(inVertical)">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path" presetSubtype="0" accel="50000" decel="50000" fill="hold" grpId="0" nodeType="clickEffect">
                                      <p:stCondLst>
                                        <p:cond delay="0"/>
                                      </p:stCondLst>
                                      <p:childTnLst>
                                        <p:animMotion origin="layout" path="M 1.25E-6 3.7037E-6 L 0.79674 0.19814 " pathEditMode="relative" rAng="0" ptsTypes="AA">
                                          <p:cBhvr>
                                            <p:cTn id="71" dur="2000" fill="hold"/>
                                            <p:tgtEl>
                                              <p:spTgt spid="33"/>
                                            </p:tgtEl>
                                            <p:attrNameLst>
                                              <p:attrName>ppt_x</p:attrName>
                                              <p:attrName>ppt_y</p:attrName>
                                            </p:attrNameLst>
                                          </p:cBhvr>
                                          <p:rCtr x="39831" y="9907"/>
                                        </p:animMotion>
                                      </p:childTnLst>
                                    </p:cTn>
                                  </p:par>
                                  <p:par>
                                    <p:cTn id="72" presetID="49" presetClass="path" presetSubtype="0" accel="50000" decel="50000" fill="hold" grpId="0" nodeType="withEffect">
                                      <p:stCondLst>
                                        <p:cond delay="0"/>
                                      </p:stCondLst>
                                      <p:childTnLst>
                                        <p:animMotion origin="layout" path="M -8.33333E-7 -2.59259E-6 L 0.44987 0.12824 " pathEditMode="relative" rAng="0" ptsTypes="AA">
                                          <p:cBhvr>
                                            <p:cTn id="73" dur="2000" fill="hold"/>
                                            <p:tgtEl>
                                              <p:spTgt spid="35"/>
                                            </p:tgtEl>
                                            <p:attrNameLst>
                                              <p:attrName>ppt_x</p:attrName>
                                              <p:attrName>ppt_y</p:attrName>
                                            </p:attrNameLst>
                                          </p:cBhvr>
                                          <p:rCtr x="22487" y="6412"/>
                                        </p:animMotion>
                                      </p:childTnLst>
                                    </p:cTn>
                                  </p:par>
                                  <p:par>
                                    <p:cTn id="74" presetID="49" presetClass="path" presetSubtype="0" accel="50000" decel="50000" fill="hold" grpId="0" nodeType="withEffect">
                                      <p:stCondLst>
                                        <p:cond delay="0"/>
                                      </p:stCondLst>
                                      <p:childTnLst>
                                        <p:animMotion origin="layout" path="M 0.00274 -0.05255 L 0.49011 0.23379 " pathEditMode="relative" rAng="0" ptsTypes="AA">
                                          <p:cBhvr>
                                            <p:cTn id="75" dur="2000" fill="hold"/>
                                            <p:tgtEl>
                                              <p:spTgt spid="36"/>
                                            </p:tgtEl>
                                            <p:attrNameLst>
                                              <p:attrName>ppt_x</p:attrName>
                                              <p:attrName>ppt_y</p:attrName>
                                            </p:attrNameLst>
                                          </p:cBhvr>
                                          <p:rCtr x="24362" y="14306"/>
                                        </p:animMotion>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heel(1)">
                                          <p:cBhvr>
                                            <p:cTn id="80" dur="2000"/>
                                            <p:tgtEl>
                                              <p:spTgt spid="37"/>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barn(inVertical)">
                                          <p:cBhvr>
                                            <p:cTn id="85" dur="500"/>
                                            <p:tgtEl>
                                              <p:spTgt spid="12"/>
                                            </p:tgtEl>
                                          </p:cBhvr>
                                        </p:animEffect>
                                      </p:childTnLst>
                                    </p:cTn>
                                  </p:par>
                                  <p:par>
                                    <p:cTn id="86" presetID="16" presetClass="entr" presetSubtype="21" fill="hold"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barn(inVertical)">
                                          <p:cBhvr>
                                            <p:cTn id="88" dur="500"/>
                                            <p:tgtEl>
                                              <p:spTgt spid="39"/>
                                            </p:tgtEl>
                                          </p:cBhvr>
                                        </p:animEffect>
                                      </p:childTnLst>
                                    </p:cTn>
                                  </p:par>
                                  <p:par>
                                    <p:cTn id="89" presetID="2" presetClass="entr" presetSubtype="4"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additive="base">
                                            <p:cTn id="91" dur="500" fill="hold"/>
                                            <p:tgtEl>
                                              <p:spTgt spid="40"/>
                                            </p:tgtEl>
                                            <p:attrNameLst>
                                              <p:attrName>ppt_x</p:attrName>
                                            </p:attrNameLst>
                                          </p:cBhvr>
                                          <p:tavLst>
                                            <p:tav tm="0">
                                              <p:val>
                                                <p:strVal val="#ppt_x"/>
                                              </p:val>
                                            </p:tav>
                                            <p:tav tm="100000">
                                              <p:val>
                                                <p:strVal val="#ppt_x"/>
                                              </p:val>
                                            </p:tav>
                                          </p:tavLst>
                                        </p:anim>
                                        <p:anim calcmode="lin" valueType="num">
                                          <p:cBhvr additive="base">
                                            <p:cTn id="9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9" presetClass="path" presetSubtype="0" accel="50000" decel="50000" fill="hold" grpId="0" nodeType="clickEffect">
                                      <p:stCondLst>
                                        <p:cond delay="0"/>
                                      </p:stCondLst>
                                      <p:childTnLst>
                                        <p:animMotion origin="layout" path="M -3.54167E-6 2.22222E-6 L 0.35222 0.47986 " pathEditMode="relative" rAng="0" ptsTypes="AA">
                                          <p:cBhvr>
                                            <p:cTn id="96" dur="2000" fill="hold"/>
                                            <p:tgtEl>
                                              <p:spTgt spid="41"/>
                                            </p:tgtEl>
                                            <p:attrNameLst>
                                              <p:attrName>ppt_x</p:attrName>
                                              <p:attrName>ppt_y</p:attrName>
                                            </p:attrNameLst>
                                          </p:cBhvr>
                                          <p:rCtr x="17604" y="23981"/>
                                        </p:animMotion>
                                      </p:childTnLst>
                                    </p:cTn>
                                  </p:par>
                                  <p:par>
                                    <p:cTn id="97" presetID="49" presetClass="path" presetSubtype="0" accel="50000" decel="50000" fill="hold" grpId="0" nodeType="withEffect">
                                      <p:stCondLst>
                                        <p:cond delay="0"/>
                                      </p:stCondLst>
                                      <p:childTnLst>
                                        <p:animMotion origin="layout" path="M 6.25E-7 -2.96296E-6 L 0.57474 0.46667 " pathEditMode="relative" rAng="0" ptsTypes="AA">
                                          <p:cBhvr>
                                            <p:cTn id="98" dur="2000" fill="hold"/>
                                            <p:tgtEl>
                                              <p:spTgt spid="42"/>
                                            </p:tgtEl>
                                            <p:attrNameLst>
                                              <p:attrName>ppt_x</p:attrName>
                                              <p:attrName>ppt_y</p:attrName>
                                            </p:attrNameLst>
                                          </p:cBhvr>
                                          <p:rCtr x="28737" y="23333"/>
                                        </p:animMotion>
                                      </p:childTnLst>
                                    </p:cTn>
                                  </p:par>
                                  <p:par>
                                    <p:cTn id="99" presetID="49" presetClass="path" presetSubtype="0" accel="50000" decel="50000" fill="hold" grpId="0" nodeType="withEffect">
                                      <p:stCondLst>
                                        <p:cond delay="0"/>
                                      </p:stCondLst>
                                      <p:childTnLst>
                                        <p:animMotion origin="layout" path="M -4.16667E-7 3.7037E-6 L 0.29089 0.37708 " pathEditMode="relative" rAng="0" ptsTypes="AA">
                                          <p:cBhvr>
                                            <p:cTn id="100" dur="2000" fill="hold"/>
                                            <p:tgtEl>
                                              <p:spTgt spid="43"/>
                                            </p:tgtEl>
                                            <p:attrNameLst>
                                              <p:attrName>ppt_x</p:attrName>
                                              <p:attrName>ppt_y</p:attrName>
                                            </p:attrNameLst>
                                          </p:cBhvr>
                                          <p:rCtr x="14544" y="18843"/>
                                        </p:animMotion>
                                      </p:childTnLst>
                                    </p:cTn>
                                  </p:par>
                                  <p:par>
                                    <p:cTn id="101" presetID="49" presetClass="path" presetSubtype="0" accel="50000" decel="50000" fill="hold" grpId="0" nodeType="withEffect">
                                      <p:stCondLst>
                                        <p:cond delay="0"/>
                                      </p:stCondLst>
                                      <p:childTnLst>
                                        <p:animMotion origin="layout" path="M 1.04167E-6 -4.81481E-6 L 0.58841 0.56088 " pathEditMode="relative" rAng="0" ptsTypes="AA">
                                          <p:cBhvr>
                                            <p:cTn id="102" dur="2000" fill="hold"/>
                                            <p:tgtEl>
                                              <p:spTgt spid="44"/>
                                            </p:tgtEl>
                                            <p:attrNameLst>
                                              <p:attrName>ppt_x</p:attrName>
                                              <p:attrName>ppt_y</p:attrName>
                                            </p:attrNameLst>
                                          </p:cBhvr>
                                          <p:rCtr x="29414" y="28032"/>
                                        </p:animMotion>
                                      </p:childTnLst>
                                    </p:cTn>
                                  </p:par>
                                  <p:par>
                                    <p:cTn id="103" presetID="49" presetClass="path" presetSubtype="0" accel="50000" decel="50000" fill="hold" grpId="0" nodeType="withEffect">
                                      <p:stCondLst>
                                        <p:cond delay="0"/>
                                      </p:stCondLst>
                                      <p:childTnLst>
                                        <p:animMotion origin="layout" path="M 3.75E-6 -2.96296E-6 L 0.69114 0.65023 " pathEditMode="relative" rAng="0" ptsTypes="AA">
                                          <p:cBhvr>
                                            <p:cTn id="104" dur="2000" fill="hold"/>
                                            <p:tgtEl>
                                              <p:spTgt spid="45"/>
                                            </p:tgtEl>
                                            <p:attrNameLst>
                                              <p:attrName>ppt_x</p:attrName>
                                              <p:attrName>ppt_y</p:attrName>
                                            </p:attrNameLst>
                                          </p:cBhvr>
                                          <p:rCtr x="34557" y="3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9" grpId="0" animBg="1"/>
          <p:bldP spid="20" grpId="0" animBg="1"/>
          <p:bldP spid="20" grpId="1" animBg="1"/>
          <p:bldP spid="21" grpId="0"/>
          <p:bldP spid="22" grpId="0" animBg="1"/>
          <p:bldP spid="11" grpId="0" animBg="1"/>
          <p:bldP spid="12" grpId="0" animBg="1"/>
          <p:bldP spid="2" grpId="0" animBg="1"/>
          <p:bldP spid="14" grpId="0" animBg="1"/>
          <p:bldP spid="17" grpId="0" animBg="1"/>
          <p:bldP spid="31" grpId="0"/>
          <p:bldP spid="32" grpId="0"/>
          <p:bldP spid="33" grpId="0"/>
          <p:bldP spid="35" grpId="0"/>
          <p:bldP spid="36" grpId="0"/>
          <p:bldP spid="37" grpId="0" animBg="1"/>
          <p:bldP spid="40" grpId="0"/>
          <p:bldP spid="41" grpId="0"/>
          <p:bldP spid="42" grpId="0"/>
          <p:bldP spid="43" grpId="0"/>
          <p:bldP spid="44" grpId="0"/>
          <p:bldP spid="45" grpId="0"/>
        </p:bldLst>
      </p:timing>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201C071C-3726-4489-9731-D33AB7F28D8B}"/>
              </a:ext>
            </a:extLst>
          </p:cNvPr>
          <p:cNvSpPr/>
          <p:nvPr/>
        </p:nvSpPr>
        <p:spPr>
          <a:xfrm>
            <a:off x="4367048" y="0"/>
            <a:ext cx="7346731" cy="10247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9" name="圆角矩形 4">
            <a:extLst>
              <a:ext uri="{FF2B5EF4-FFF2-40B4-BE49-F238E27FC236}">
                <a16:creationId xmlns:a16="http://schemas.microsoft.com/office/drawing/2014/main" xmlns="" id="{2D113AFA-F25A-40E6-912C-C9EF8CECFA72}"/>
              </a:ext>
            </a:extLst>
          </p:cNvPr>
          <p:cNvSpPr/>
          <p:nvPr/>
        </p:nvSpPr>
        <p:spPr>
          <a:xfrm>
            <a:off x="135497" y="227128"/>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0" name="矩形 9">
            <a:extLst>
              <a:ext uri="{FF2B5EF4-FFF2-40B4-BE49-F238E27FC236}">
                <a16:creationId xmlns:a16="http://schemas.microsoft.com/office/drawing/2014/main" xmlns="" id="{DAACDBEA-DE28-4563-B50F-B021C30A5981}"/>
              </a:ext>
            </a:extLst>
          </p:cNvPr>
          <p:cNvSpPr/>
          <p:nvPr/>
        </p:nvSpPr>
        <p:spPr>
          <a:xfrm>
            <a:off x="817253" y="22712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读后续写</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xmlns="" id="{F340A95E-4F9D-48EB-9A9C-C058699BC43A}"/>
              </a:ext>
            </a:extLst>
          </p:cNvPr>
          <p:cNvSpPr/>
          <p:nvPr/>
        </p:nvSpPr>
        <p:spPr>
          <a:xfrm>
            <a:off x="4066676" y="172380"/>
            <a:ext cx="7189903" cy="680235"/>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a:t>
            </a:r>
            <a:r>
              <a:rPr lang="zh-CN" altLang="en-US" sz="2800" b="1" dirty="0">
                <a:latin typeface="微软雅黑" pitchFamily="34" charset="-122"/>
                <a:ea typeface="微软雅黑" pitchFamily="34" charset="-122"/>
              </a:rPr>
              <a:t>捕捉原文伏笔</a:t>
            </a:r>
            <a:r>
              <a:rPr lang="en-US" altLang="zh-CN" sz="2800" b="1" dirty="0">
                <a:latin typeface="微软雅黑" pitchFamily="34" charset="-122"/>
                <a:ea typeface="微软雅黑" pitchFamily="34" charset="-122"/>
              </a:rPr>
              <a:t>—— </a:t>
            </a:r>
            <a:r>
              <a:rPr lang="zh-CN" altLang="en-US" sz="2800" b="1" dirty="0">
                <a:latin typeface="微软雅黑" pitchFamily="34" charset="-122"/>
                <a:ea typeface="微软雅黑" pitchFamily="34" charset="-122"/>
              </a:rPr>
              <a:t>前后呼应，形成亮点 </a:t>
            </a:r>
          </a:p>
        </p:txBody>
      </p:sp>
      <p:sp>
        <p:nvSpPr>
          <p:cNvPr id="7" name="矩形 6">
            <a:extLst>
              <a:ext uri="{FF2B5EF4-FFF2-40B4-BE49-F238E27FC236}">
                <a16:creationId xmlns:a16="http://schemas.microsoft.com/office/drawing/2014/main" xmlns="" id="{744853C8-5E30-4B17-86D2-B5C52A6CBD2A}"/>
              </a:ext>
            </a:extLst>
          </p:cNvPr>
          <p:cNvSpPr/>
          <p:nvPr/>
        </p:nvSpPr>
        <p:spPr>
          <a:xfrm>
            <a:off x="268014" y="818381"/>
            <a:ext cx="11514083" cy="4708981"/>
          </a:xfrm>
          <a:prstGeom prst="rect">
            <a:avLst/>
          </a:prstGeom>
        </p:spPr>
        <p:txBody>
          <a:bodyPr wrap="square">
            <a:spAutoFit/>
          </a:bodyPr>
          <a:lstStyle/>
          <a:p>
            <a:pPr>
              <a:lnSpc>
                <a:spcPts val="2000"/>
              </a:lnSpc>
            </a:pP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It was summer, </a:t>
            </a:r>
            <a:r>
              <a:rPr lang="en-US" altLang="zh-CN" sz="2000" b="1" dirty="0">
                <a:solidFill>
                  <a:srgbClr val="0070C0"/>
                </a:solidFill>
                <a:latin typeface="Times New Roman" panose="02020603050405020304" pitchFamily="18" charset="0"/>
                <a:cs typeface="Times New Roman" panose="02020603050405020304" pitchFamily="18" charset="0"/>
              </a:rPr>
              <a:t>and my </a:t>
            </a:r>
            <a:r>
              <a:rPr lang="en-US" altLang="zh-CN" sz="2000" b="1" u="sng" dirty="0">
                <a:solidFill>
                  <a:srgbClr val="0070C0"/>
                </a:solidFill>
                <a:latin typeface="Times New Roman" panose="02020603050405020304" pitchFamily="18" charset="0"/>
                <a:cs typeface="Times New Roman" panose="02020603050405020304" pitchFamily="18" charset="0"/>
              </a:rPr>
              <a:t>dad</a:t>
            </a:r>
            <a:r>
              <a:rPr lang="en-US" altLang="zh-CN" sz="2000" b="1" dirty="0">
                <a:solidFill>
                  <a:srgbClr val="0070C0"/>
                </a:solidFill>
                <a:latin typeface="Times New Roman" panose="02020603050405020304" pitchFamily="18" charset="0"/>
                <a:cs typeface="Times New Roman" panose="02020603050405020304" pitchFamily="18" charset="0"/>
              </a:rPr>
              <a:t> wanted to treat me to a vacation like never before. </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He decided to take me on a trip to the Wild West.</a:t>
            </a:r>
          </a:p>
          <a:p>
            <a:pPr>
              <a:lnSpc>
                <a:spcPts val="2000"/>
              </a:lnSpc>
            </a:pP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We took a plane to Albuquerque, a big city in the state of New Mexico. We reached Albuquerque in the late afternoon.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Uncle Paul</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my dad’s friend, picked us up from the airport and drove us up to his farm in Pecos.</a:t>
            </a:r>
          </a:p>
          <a:p>
            <a:pPr>
              <a:lnSpc>
                <a:spcPts val="2000"/>
              </a:lnSpc>
            </a:pP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His wife Tina cooked us a delicious dinner and we got to know his sons Ryan and Kyle. My dad and I spent the night in the guestroom of the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farm house </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listening to the frogs and water rolling down the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river</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nearby. Very early in the morning, Uncle Paul woke us up to have breakfast. "The day starts at dawn on my farm," he said. After breakfast, I went to help Aunt Tina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feed</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the chickens, while my dad went with Uncle Paul to take the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sheep</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out to graze(</a:t>
            </a:r>
            <a:r>
              <a:rPr lang="zh-CN" altLang="en-US" sz="2000" b="1" dirty="0">
                <a:solidFill>
                  <a:schemeClr val="bg1">
                    <a:lumMod val="65000"/>
                  </a:schemeClr>
                </a:solidFill>
                <a:latin typeface="Times New Roman" panose="02020603050405020304" pitchFamily="18" charset="0"/>
                <a:cs typeface="Times New Roman" panose="02020603050405020304" pitchFamily="18" charset="0"/>
              </a:rPr>
              <a:t>吃草</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I was impressed to see my dad and Uncle Paul riding horses. They looked really cool.</a:t>
            </a:r>
          </a:p>
          <a:p>
            <a:pPr>
              <a:lnSpc>
                <a:spcPts val="2000"/>
              </a:lnSpc>
            </a:pP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In the afternoon, I asked Uncle Paul if I could take a horse ride, and he said yes, as long as my dad went with me. I wasn’t going to take a horse ride by myself anyway. So, my dad and I put on our new cowboy hats, got on our horses, and headed slowly towards the mountains. "Don’t be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late</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for supper," Uncle Paul cried, "and keep to the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track</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so that you don’t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get lost</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"OK! " my dad cried back. After a while Uncle Paul and his farm house were out of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sight</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It was so peaceful and quiet and the colors of the brown rocks, the deep green pine trees, and the late afternoon sun mixed to create a magic scene. It looked like a beautiful woven(</a:t>
            </a:r>
            <a:r>
              <a:rPr lang="zh-CN" altLang="en-US" sz="2000" b="1" dirty="0">
                <a:solidFill>
                  <a:schemeClr val="bg1">
                    <a:lumMod val="65000"/>
                  </a:schemeClr>
                </a:solidFill>
                <a:latin typeface="Times New Roman" panose="02020603050405020304" pitchFamily="18" charset="0"/>
                <a:cs typeface="Times New Roman" panose="02020603050405020304" pitchFamily="18" charset="0"/>
              </a:rPr>
              <a:t>编织的</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blanket spread out upon the ground just for us.</a:t>
            </a:r>
          </a:p>
        </p:txBody>
      </p:sp>
      <p:sp>
        <p:nvSpPr>
          <p:cNvPr id="3" name="矩形 2">
            <a:extLst>
              <a:ext uri="{FF2B5EF4-FFF2-40B4-BE49-F238E27FC236}">
                <a16:creationId xmlns:a16="http://schemas.microsoft.com/office/drawing/2014/main" xmlns="" id="{06DAF5D1-F12C-4BEF-A86D-74055897A97B}"/>
              </a:ext>
            </a:extLst>
          </p:cNvPr>
          <p:cNvSpPr/>
          <p:nvPr/>
        </p:nvSpPr>
        <p:spPr>
          <a:xfrm>
            <a:off x="268014" y="5681016"/>
            <a:ext cx="11445765" cy="984693"/>
          </a:xfrm>
          <a:prstGeom prst="rect">
            <a:avLst/>
          </a:prstGeom>
          <a:solidFill>
            <a:schemeClr val="bg1">
              <a:lumMod val="85000"/>
            </a:schemeClr>
          </a:solidFill>
        </p:spPr>
        <p:txBody>
          <a:bodyPr wrap="square">
            <a:spAutoFit/>
          </a:bodyPr>
          <a:lstStyle/>
          <a:p>
            <a:pPr>
              <a:lnSpc>
                <a:spcPts val="2300"/>
              </a:lnSpc>
            </a:pPr>
            <a:r>
              <a:rPr lang="en-US" altLang="zh-CN" sz="2400" b="1" dirty="0">
                <a:solidFill>
                  <a:srgbClr val="407434"/>
                </a:solidFill>
              </a:rPr>
              <a:t>I could picture Uncle Paul’s smiling face and our delicious supper and I thought to myself that </a:t>
            </a:r>
            <a:r>
              <a:rPr lang="en-US" altLang="zh-CN" sz="2400" b="1" dirty="0">
                <a:solidFill>
                  <a:srgbClr val="0070C0"/>
                </a:solidFill>
              </a:rPr>
              <a:t>our being lost added a special taste to my adventurous vacation which I would remember all my life.</a:t>
            </a:r>
            <a:endParaRPr lang="zh-CN" altLang="en-US" sz="2400" b="1" dirty="0">
              <a:solidFill>
                <a:srgbClr val="0070C0"/>
              </a:solidFill>
            </a:endParaRPr>
          </a:p>
        </p:txBody>
      </p:sp>
      <p:cxnSp>
        <p:nvCxnSpPr>
          <p:cNvPr id="4" name="直接箭头连接符 3">
            <a:extLst>
              <a:ext uri="{FF2B5EF4-FFF2-40B4-BE49-F238E27FC236}">
                <a16:creationId xmlns:a16="http://schemas.microsoft.com/office/drawing/2014/main" xmlns="" id="{50283D16-042B-43B3-B249-F9AADEC4FD92}"/>
              </a:ext>
            </a:extLst>
          </p:cNvPr>
          <p:cNvCxnSpPr>
            <a:cxnSpLocks/>
          </p:cNvCxnSpPr>
          <p:nvPr/>
        </p:nvCxnSpPr>
        <p:spPr>
          <a:xfrm>
            <a:off x="6411311" y="1092792"/>
            <a:ext cx="1665889" cy="4946827"/>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箭头: 下 20">
            <a:extLst>
              <a:ext uri="{FF2B5EF4-FFF2-40B4-BE49-F238E27FC236}">
                <a16:creationId xmlns:a16="http://schemas.microsoft.com/office/drawing/2014/main" xmlns="" id="{E1CB6F1F-D0B7-4A23-9761-9FE1BF85E1B4}"/>
              </a:ext>
            </a:extLst>
          </p:cNvPr>
          <p:cNvSpPr/>
          <p:nvPr/>
        </p:nvSpPr>
        <p:spPr>
          <a:xfrm>
            <a:off x="0" y="1442662"/>
            <a:ext cx="6574220" cy="1279647"/>
          </a:xfrm>
          <a:prstGeom prst="downArrow">
            <a:avLst>
              <a:gd name="adj1" fmla="val 64388"/>
              <a:gd name="adj2" fmla="val 63910"/>
            </a:avLst>
          </a:prstGeom>
          <a:solidFill>
            <a:srgbClr val="40743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a:p>
          <a:p>
            <a:pPr algn="ctr"/>
            <a:r>
              <a:rPr lang="zh-CN" altLang="en-US" sz="2400" b="1" dirty="0"/>
              <a:t>以人物活动为接应点</a:t>
            </a:r>
            <a:endParaRPr lang="en-US" altLang="zh-CN" sz="2400" b="1" dirty="0"/>
          </a:p>
          <a:p>
            <a:pPr algn="ctr"/>
            <a:r>
              <a:rPr lang="en-US" altLang="zh-CN" sz="2400" b="1" dirty="0"/>
              <a:t>——</a:t>
            </a:r>
            <a:r>
              <a:rPr lang="zh-CN" altLang="en-US" sz="2400" b="1" dirty="0"/>
              <a:t>性格冲突、内心矛盾</a:t>
            </a:r>
          </a:p>
        </p:txBody>
      </p:sp>
    </p:spTree>
    <p:extLst>
      <p:ext uri="{BB962C8B-B14F-4D97-AF65-F5344CB8AC3E}">
        <p14:creationId xmlns:p14="http://schemas.microsoft.com/office/powerpoint/2010/main" val="3978834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1.25E-6 2.59259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14:bounceEnd="50000">
                                          <p:cBhvr additive="base">
                                            <p:cTn id="20"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0" grpId="0"/>
          <p:bldP spid="11"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1.25E-6 2.59259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0" grpId="0"/>
          <p:bldP spid="11" grpId="0" animBg="1"/>
          <p:bldP spid="21" grpId="0" animBg="1"/>
        </p:bldLst>
      </p:timing>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201C071C-3726-4489-9731-D33AB7F28D8B}"/>
              </a:ext>
            </a:extLst>
          </p:cNvPr>
          <p:cNvSpPr/>
          <p:nvPr/>
        </p:nvSpPr>
        <p:spPr>
          <a:xfrm>
            <a:off x="4367048" y="0"/>
            <a:ext cx="7346731" cy="10247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9" name="圆角矩形 4">
            <a:extLst>
              <a:ext uri="{FF2B5EF4-FFF2-40B4-BE49-F238E27FC236}">
                <a16:creationId xmlns:a16="http://schemas.microsoft.com/office/drawing/2014/main" xmlns="" id="{2D113AFA-F25A-40E6-912C-C9EF8CECFA72}"/>
              </a:ext>
            </a:extLst>
          </p:cNvPr>
          <p:cNvSpPr/>
          <p:nvPr/>
        </p:nvSpPr>
        <p:spPr>
          <a:xfrm>
            <a:off x="135497" y="227128"/>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0" name="矩形 9">
            <a:extLst>
              <a:ext uri="{FF2B5EF4-FFF2-40B4-BE49-F238E27FC236}">
                <a16:creationId xmlns:a16="http://schemas.microsoft.com/office/drawing/2014/main" xmlns="" id="{DAACDBEA-DE28-4563-B50F-B021C30A5981}"/>
              </a:ext>
            </a:extLst>
          </p:cNvPr>
          <p:cNvSpPr/>
          <p:nvPr/>
        </p:nvSpPr>
        <p:spPr>
          <a:xfrm>
            <a:off x="817253" y="22712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读后续写</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xmlns="" id="{F340A95E-4F9D-48EB-9A9C-C058699BC43A}"/>
              </a:ext>
            </a:extLst>
          </p:cNvPr>
          <p:cNvSpPr/>
          <p:nvPr/>
        </p:nvSpPr>
        <p:spPr>
          <a:xfrm>
            <a:off x="4066676" y="172380"/>
            <a:ext cx="7189903" cy="680235"/>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a:t>
            </a:r>
            <a:r>
              <a:rPr lang="zh-CN" altLang="en-US" sz="2800" b="1" dirty="0">
                <a:latin typeface="微软雅黑" pitchFamily="34" charset="-122"/>
                <a:ea typeface="微软雅黑" pitchFamily="34" charset="-122"/>
              </a:rPr>
              <a:t>捕捉原文伏笔</a:t>
            </a:r>
            <a:r>
              <a:rPr lang="en-US" altLang="zh-CN" sz="2800" b="1" dirty="0">
                <a:latin typeface="微软雅黑" pitchFamily="34" charset="-122"/>
                <a:ea typeface="微软雅黑" pitchFamily="34" charset="-122"/>
              </a:rPr>
              <a:t>—— </a:t>
            </a:r>
            <a:r>
              <a:rPr lang="zh-CN" altLang="en-US" sz="2800" b="1" dirty="0">
                <a:latin typeface="微软雅黑" pitchFamily="34" charset="-122"/>
                <a:ea typeface="微软雅黑" pitchFamily="34" charset="-122"/>
              </a:rPr>
              <a:t>前后呼应，形成亮点 </a:t>
            </a:r>
          </a:p>
        </p:txBody>
      </p:sp>
      <p:sp>
        <p:nvSpPr>
          <p:cNvPr id="7" name="矩形 6">
            <a:extLst>
              <a:ext uri="{FF2B5EF4-FFF2-40B4-BE49-F238E27FC236}">
                <a16:creationId xmlns:a16="http://schemas.microsoft.com/office/drawing/2014/main" xmlns="" id="{744853C8-5E30-4B17-86D2-B5C52A6CBD2A}"/>
              </a:ext>
            </a:extLst>
          </p:cNvPr>
          <p:cNvSpPr/>
          <p:nvPr/>
        </p:nvSpPr>
        <p:spPr>
          <a:xfrm>
            <a:off x="268014" y="818381"/>
            <a:ext cx="11514083" cy="4708981"/>
          </a:xfrm>
          <a:prstGeom prst="rect">
            <a:avLst/>
          </a:prstGeom>
        </p:spPr>
        <p:txBody>
          <a:bodyPr wrap="square">
            <a:spAutoFit/>
          </a:bodyPr>
          <a:lstStyle/>
          <a:p>
            <a:pPr>
              <a:lnSpc>
                <a:spcPts val="2000"/>
              </a:lnSpc>
            </a:pP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It was summer, and my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dad</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wanted to treat me to a vacation like never before. He decided to take me on a trip to the Wild West.</a:t>
            </a:r>
          </a:p>
          <a:p>
            <a:pPr>
              <a:lnSpc>
                <a:spcPts val="2000"/>
              </a:lnSpc>
            </a:pP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We took a plane to Albuquerque, a big city in the state of New Mexico. We reached Albuquerque in the late afternoon.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Uncle Paul</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my dad’s friend, picked us up from the airport and drove us up to his farm in Pecos.</a:t>
            </a:r>
          </a:p>
          <a:p>
            <a:pPr>
              <a:lnSpc>
                <a:spcPts val="2000"/>
              </a:lnSpc>
            </a:pP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His wife Tina cooked us a delicious dinner and we got to know his sons Ryan and Kyle. My dad and I spent the night in the guestroom of the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farm house </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listening to the frogs </a:t>
            </a:r>
            <a:r>
              <a:rPr lang="en-US" altLang="zh-CN" sz="2000" b="1" dirty="0">
                <a:solidFill>
                  <a:srgbClr val="0062AC"/>
                </a:solidFill>
                <a:latin typeface="Times New Roman" panose="02020603050405020304" pitchFamily="18" charset="0"/>
                <a:cs typeface="Times New Roman" panose="02020603050405020304" pitchFamily="18" charset="0"/>
              </a:rPr>
              <a:t>and water rolling down the </a:t>
            </a:r>
            <a:r>
              <a:rPr lang="en-US" altLang="zh-CN" sz="2000" b="1" u="sng" dirty="0">
                <a:solidFill>
                  <a:srgbClr val="0062AC"/>
                </a:solidFill>
                <a:latin typeface="Times New Roman" panose="02020603050405020304" pitchFamily="18" charset="0"/>
                <a:cs typeface="Times New Roman" panose="02020603050405020304" pitchFamily="18" charset="0"/>
              </a:rPr>
              <a:t>river</a:t>
            </a:r>
            <a:r>
              <a:rPr lang="en-US" altLang="zh-CN" sz="2000" b="1" dirty="0">
                <a:solidFill>
                  <a:srgbClr val="0062AC"/>
                </a:solidFill>
                <a:latin typeface="Times New Roman" panose="02020603050405020304" pitchFamily="18" charset="0"/>
                <a:cs typeface="Times New Roman" panose="02020603050405020304" pitchFamily="18" charset="0"/>
              </a:rPr>
              <a:t> nearby</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Very early in the morning, Uncle Paul woke us up to have breakfast. "The day starts at dawn on my farm," he said. After breakfast, I went to help Aunt Tina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feed</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the chickens, while my dad went with Uncle Paul to take the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sheep</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out to graze(</a:t>
            </a:r>
            <a:r>
              <a:rPr lang="zh-CN" altLang="en-US" sz="2000" b="1" dirty="0">
                <a:solidFill>
                  <a:schemeClr val="bg1">
                    <a:lumMod val="65000"/>
                  </a:schemeClr>
                </a:solidFill>
                <a:latin typeface="Times New Roman" panose="02020603050405020304" pitchFamily="18" charset="0"/>
                <a:cs typeface="Times New Roman" panose="02020603050405020304" pitchFamily="18" charset="0"/>
              </a:rPr>
              <a:t>吃草</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I was impressed to see my dad and Uncle Paul riding horses. They looked really cool.</a:t>
            </a:r>
          </a:p>
          <a:p>
            <a:pPr>
              <a:lnSpc>
                <a:spcPts val="2000"/>
              </a:lnSpc>
            </a:pP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In the afternoon, I asked Uncle Paul if I could take a horse ride, and he said yes, as long as my dad went with me. I wasn’t going to take a horse ride by myself anyway. So, my dad and I put on our new cowboy hats, got on our horses, and headed slowly towards the mountains</a:t>
            </a:r>
            <a:r>
              <a:rPr lang="en-US" altLang="zh-CN" sz="2000" b="1" dirty="0">
                <a:solidFill>
                  <a:srgbClr val="7030A0"/>
                </a:solidFill>
                <a:latin typeface="Times New Roman" panose="02020603050405020304" pitchFamily="18" charset="0"/>
                <a:cs typeface="Times New Roman" panose="02020603050405020304" pitchFamily="18" charset="0"/>
              </a:rPr>
              <a:t>. "Don’t be </a:t>
            </a:r>
            <a:r>
              <a:rPr lang="en-US" altLang="zh-CN" sz="2000" b="1" u="sng" dirty="0">
                <a:solidFill>
                  <a:srgbClr val="7030A0"/>
                </a:solidFill>
                <a:latin typeface="Times New Roman" panose="02020603050405020304" pitchFamily="18" charset="0"/>
                <a:cs typeface="Times New Roman" panose="02020603050405020304" pitchFamily="18" charset="0"/>
              </a:rPr>
              <a:t>late</a:t>
            </a:r>
            <a:r>
              <a:rPr lang="en-US" altLang="zh-CN" sz="2000" b="1" dirty="0">
                <a:solidFill>
                  <a:srgbClr val="7030A0"/>
                </a:solidFill>
                <a:latin typeface="Times New Roman" panose="02020603050405020304" pitchFamily="18" charset="0"/>
                <a:cs typeface="Times New Roman" panose="02020603050405020304" pitchFamily="18" charset="0"/>
              </a:rPr>
              <a:t> for supper," </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Uncle Paul cried, "and keep to the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track</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so that you don’t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get lost</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"OK! " my dad cried back. After a while Uncle Paul and his farm house were out of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sight</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It was so peaceful and quiet and the colors of the brown rocks, the deep green pine trees, and the late afternoon sun mixed to create a magic scene. It looked like a beautiful woven(</a:t>
            </a:r>
            <a:r>
              <a:rPr lang="zh-CN" altLang="en-US" sz="2000" b="1" dirty="0">
                <a:solidFill>
                  <a:schemeClr val="bg1">
                    <a:lumMod val="65000"/>
                  </a:schemeClr>
                </a:solidFill>
                <a:latin typeface="Times New Roman" panose="02020603050405020304" pitchFamily="18" charset="0"/>
                <a:cs typeface="Times New Roman" panose="02020603050405020304" pitchFamily="18" charset="0"/>
              </a:rPr>
              <a:t>编织的</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blanket spread out upon the ground just for us.</a:t>
            </a:r>
          </a:p>
        </p:txBody>
      </p:sp>
      <p:sp>
        <p:nvSpPr>
          <p:cNvPr id="2" name="矩形 1">
            <a:extLst>
              <a:ext uri="{FF2B5EF4-FFF2-40B4-BE49-F238E27FC236}">
                <a16:creationId xmlns:a16="http://schemas.microsoft.com/office/drawing/2014/main" xmlns="" id="{F38D47B8-E633-4FA0-A679-9F517EF1B55D}"/>
              </a:ext>
            </a:extLst>
          </p:cNvPr>
          <p:cNvSpPr/>
          <p:nvPr/>
        </p:nvSpPr>
        <p:spPr>
          <a:xfrm>
            <a:off x="268014" y="5595395"/>
            <a:ext cx="11445765" cy="1055225"/>
          </a:xfrm>
          <a:prstGeom prst="rect">
            <a:avLst/>
          </a:prstGeom>
          <a:solidFill>
            <a:schemeClr val="bg1">
              <a:lumMod val="85000"/>
            </a:schemeClr>
          </a:solidFill>
        </p:spPr>
        <p:txBody>
          <a:bodyPr wrap="square">
            <a:spAutoFit/>
          </a:bodyPr>
          <a:lstStyle/>
          <a:p>
            <a:pPr>
              <a:lnSpc>
                <a:spcPts val="2500"/>
              </a:lnSpc>
            </a:pPr>
            <a:r>
              <a:rPr lang="en-US" altLang="zh-CN" sz="2400" b="1" dirty="0">
                <a:solidFill>
                  <a:srgbClr val="407434"/>
                </a:solidFill>
              </a:rPr>
              <a:t>we exclaimed </a:t>
            </a:r>
            <a:r>
              <a:rPr lang="en-US" altLang="zh-CN" sz="2400" b="1" dirty="0">
                <a:solidFill>
                  <a:srgbClr val="0062AC"/>
                </a:solidFill>
              </a:rPr>
              <a:t>“follow the river”</a:t>
            </a:r>
            <a:r>
              <a:rPr lang="en-US" altLang="zh-CN" sz="2400" b="1" dirty="0">
                <a:solidFill>
                  <a:srgbClr val="407434"/>
                </a:solidFill>
              </a:rPr>
              <a:t>. It was the most beautiful melody in the world that helped us find our way back to the farm house. </a:t>
            </a:r>
            <a:r>
              <a:rPr lang="en-US" altLang="zh-CN" sz="2400" b="1" dirty="0">
                <a:solidFill>
                  <a:srgbClr val="7030A0"/>
                </a:solidFill>
              </a:rPr>
              <a:t>The smell of cooking meat filled the air surrounding us.</a:t>
            </a:r>
            <a:r>
              <a:rPr lang="en-US" altLang="zh-CN" sz="2400" b="1" dirty="0">
                <a:solidFill>
                  <a:srgbClr val="407434"/>
                </a:solidFill>
              </a:rPr>
              <a:t> On arrival at the door, scooped up by Uncle Paul, I smiled with relief.</a:t>
            </a:r>
            <a:endParaRPr lang="zh-CN" altLang="en-US" sz="2400" b="1" dirty="0">
              <a:solidFill>
                <a:srgbClr val="407434"/>
              </a:solidFill>
            </a:endParaRPr>
          </a:p>
        </p:txBody>
      </p:sp>
      <p:cxnSp>
        <p:nvCxnSpPr>
          <p:cNvPr id="4" name="直接箭头连接符 3">
            <a:extLst>
              <a:ext uri="{FF2B5EF4-FFF2-40B4-BE49-F238E27FC236}">
                <a16:creationId xmlns:a16="http://schemas.microsoft.com/office/drawing/2014/main" xmlns="" id="{50283D16-042B-43B3-B249-F9AADEC4FD92}"/>
              </a:ext>
            </a:extLst>
          </p:cNvPr>
          <p:cNvCxnSpPr>
            <a:cxnSpLocks/>
          </p:cNvCxnSpPr>
          <p:nvPr/>
        </p:nvCxnSpPr>
        <p:spPr>
          <a:xfrm flipH="1">
            <a:off x="3505201" y="2648607"/>
            <a:ext cx="7751379" cy="3121572"/>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xmlns="" id="{08B253A3-965C-4748-89CA-22531C457629}"/>
              </a:ext>
            </a:extLst>
          </p:cNvPr>
          <p:cNvCxnSpPr>
            <a:cxnSpLocks/>
          </p:cNvCxnSpPr>
          <p:nvPr/>
        </p:nvCxnSpPr>
        <p:spPr>
          <a:xfrm flipH="1">
            <a:off x="8686800" y="4414345"/>
            <a:ext cx="1954925" cy="1625274"/>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箭头: 下 15">
            <a:extLst>
              <a:ext uri="{FF2B5EF4-FFF2-40B4-BE49-F238E27FC236}">
                <a16:creationId xmlns:a16="http://schemas.microsoft.com/office/drawing/2014/main" xmlns="" id="{40CED3BB-D588-450A-85BF-E5E06970B2AF}"/>
              </a:ext>
            </a:extLst>
          </p:cNvPr>
          <p:cNvSpPr/>
          <p:nvPr/>
        </p:nvSpPr>
        <p:spPr>
          <a:xfrm>
            <a:off x="4367048" y="1092227"/>
            <a:ext cx="6574220" cy="1279647"/>
          </a:xfrm>
          <a:prstGeom prst="downArrow">
            <a:avLst>
              <a:gd name="adj1" fmla="val 64388"/>
              <a:gd name="adj2" fmla="val 63910"/>
            </a:avLst>
          </a:prstGeom>
          <a:solidFill>
            <a:srgbClr val="40743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a:p>
          <a:p>
            <a:pPr algn="ctr"/>
            <a:r>
              <a:rPr lang="zh-CN" altLang="en-US" sz="2400" b="1" dirty="0"/>
              <a:t>以情节发展为接应点</a:t>
            </a:r>
            <a:endParaRPr lang="en-US" altLang="zh-CN" sz="2400" b="1" dirty="0"/>
          </a:p>
          <a:p>
            <a:pPr algn="ctr"/>
            <a:r>
              <a:rPr lang="en-US" altLang="zh-CN" sz="2400" b="1" dirty="0"/>
              <a:t>——</a:t>
            </a:r>
            <a:r>
              <a:rPr lang="zh-CN" altLang="en-US" sz="2400" b="1" dirty="0"/>
              <a:t>矛盾悬念 ，有效解决 </a:t>
            </a:r>
          </a:p>
        </p:txBody>
      </p:sp>
    </p:spTree>
    <p:extLst>
      <p:ext uri="{BB962C8B-B14F-4D97-AF65-F5344CB8AC3E}">
        <p14:creationId xmlns:p14="http://schemas.microsoft.com/office/powerpoint/2010/main" val="3460403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1.25E-6 2.59259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14:bounceEnd="50000">
                                          <p:cBhvr additive="base">
                                            <p:cTn id="20"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0" grpId="0"/>
          <p:bldP spid="11"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1.25E-6 2.59259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0" grpId="0"/>
          <p:bldP spid="11" grpId="0" animBg="1"/>
          <p:bldP spid="16" grpId="0" animBg="1"/>
        </p:bldLst>
      </p:timing>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201C071C-3726-4489-9731-D33AB7F28D8B}"/>
              </a:ext>
            </a:extLst>
          </p:cNvPr>
          <p:cNvSpPr/>
          <p:nvPr/>
        </p:nvSpPr>
        <p:spPr>
          <a:xfrm>
            <a:off x="4367048" y="0"/>
            <a:ext cx="7346731" cy="10247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9" name="圆角矩形 4">
            <a:extLst>
              <a:ext uri="{FF2B5EF4-FFF2-40B4-BE49-F238E27FC236}">
                <a16:creationId xmlns:a16="http://schemas.microsoft.com/office/drawing/2014/main" xmlns="" id="{2D113AFA-F25A-40E6-912C-C9EF8CECFA72}"/>
              </a:ext>
            </a:extLst>
          </p:cNvPr>
          <p:cNvSpPr/>
          <p:nvPr/>
        </p:nvSpPr>
        <p:spPr>
          <a:xfrm>
            <a:off x="135497" y="227128"/>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0" name="矩形 9">
            <a:extLst>
              <a:ext uri="{FF2B5EF4-FFF2-40B4-BE49-F238E27FC236}">
                <a16:creationId xmlns:a16="http://schemas.microsoft.com/office/drawing/2014/main" xmlns="" id="{DAACDBEA-DE28-4563-B50F-B021C30A5981}"/>
              </a:ext>
            </a:extLst>
          </p:cNvPr>
          <p:cNvSpPr/>
          <p:nvPr/>
        </p:nvSpPr>
        <p:spPr>
          <a:xfrm>
            <a:off x="817253" y="22712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读后续写</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xmlns="" id="{F340A95E-4F9D-48EB-9A9C-C058699BC43A}"/>
              </a:ext>
            </a:extLst>
          </p:cNvPr>
          <p:cNvSpPr/>
          <p:nvPr/>
        </p:nvSpPr>
        <p:spPr>
          <a:xfrm>
            <a:off x="4066676" y="172380"/>
            <a:ext cx="7189903" cy="680235"/>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a:t>
            </a:r>
            <a:r>
              <a:rPr lang="zh-CN" altLang="en-US" sz="2800" b="1" dirty="0">
                <a:latin typeface="微软雅黑" pitchFamily="34" charset="-122"/>
                <a:ea typeface="微软雅黑" pitchFamily="34" charset="-122"/>
              </a:rPr>
              <a:t>捕捉原文伏笔</a:t>
            </a:r>
            <a:r>
              <a:rPr lang="en-US" altLang="zh-CN" sz="2800" b="1" dirty="0">
                <a:latin typeface="微软雅黑" pitchFamily="34" charset="-122"/>
                <a:ea typeface="微软雅黑" pitchFamily="34" charset="-122"/>
              </a:rPr>
              <a:t>—— </a:t>
            </a:r>
            <a:r>
              <a:rPr lang="zh-CN" altLang="en-US" sz="2800" b="1" dirty="0">
                <a:latin typeface="微软雅黑" pitchFamily="34" charset="-122"/>
                <a:ea typeface="微软雅黑" pitchFamily="34" charset="-122"/>
              </a:rPr>
              <a:t>前后呼应，形成亮点 </a:t>
            </a:r>
          </a:p>
        </p:txBody>
      </p:sp>
      <p:sp>
        <p:nvSpPr>
          <p:cNvPr id="7" name="矩形 6">
            <a:extLst>
              <a:ext uri="{FF2B5EF4-FFF2-40B4-BE49-F238E27FC236}">
                <a16:creationId xmlns:a16="http://schemas.microsoft.com/office/drawing/2014/main" xmlns="" id="{744853C8-5E30-4B17-86D2-B5C52A6CBD2A}"/>
              </a:ext>
            </a:extLst>
          </p:cNvPr>
          <p:cNvSpPr/>
          <p:nvPr/>
        </p:nvSpPr>
        <p:spPr>
          <a:xfrm>
            <a:off x="268014" y="818381"/>
            <a:ext cx="11514083" cy="4708981"/>
          </a:xfrm>
          <a:prstGeom prst="rect">
            <a:avLst/>
          </a:prstGeom>
        </p:spPr>
        <p:txBody>
          <a:bodyPr wrap="square">
            <a:spAutoFit/>
          </a:bodyPr>
          <a:lstStyle/>
          <a:p>
            <a:pPr>
              <a:lnSpc>
                <a:spcPts val="2000"/>
              </a:lnSpc>
            </a:pP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It was summer, and my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dad</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wanted to treat me to a vacation like never before. He decided to take me on a trip to the Wild West.</a:t>
            </a:r>
          </a:p>
          <a:p>
            <a:pPr>
              <a:lnSpc>
                <a:spcPts val="2000"/>
              </a:lnSpc>
            </a:pP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We took a plane to Albuquerque, a big city in the state of New Mexico. We reached Albuquerque in the late afternoon.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Uncle Paul</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my dad’s friend, picked us up from the airport and drove us up to his farm in Pecos.</a:t>
            </a:r>
          </a:p>
          <a:p>
            <a:pPr>
              <a:lnSpc>
                <a:spcPts val="2000"/>
              </a:lnSpc>
            </a:pP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His wife Tina cooked us a delicious dinner and we got to know his sons Ryan and Kyle. My dad and I spent the night in the guestroom of </a:t>
            </a:r>
            <a:r>
              <a:rPr lang="en-US" altLang="zh-CN" sz="2000" b="1" dirty="0">
                <a:solidFill>
                  <a:srgbClr val="7030A0"/>
                </a:solidFill>
                <a:latin typeface="Times New Roman" panose="02020603050405020304" pitchFamily="18" charset="0"/>
                <a:cs typeface="Times New Roman" panose="02020603050405020304" pitchFamily="18" charset="0"/>
              </a:rPr>
              <a:t>the </a:t>
            </a:r>
            <a:r>
              <a:rPr lang="en-US" altLang="zh-CN" sz="2000" b="1" u="sng" dirty="0">
                <a:solidFill>
                  <a:srgbClr val="7030A0"/>
                </a:solidFill>
                <a:latin typeface="Times New Roman" panose="02020603050405020304" pitchFamily="18" charset="0"/>
                <a:cs typeface="Times New Roman" panose="02020603050405020304" pitchFamily="18" charset="0"/>
              </a:rPr>
              <a:t>farm house </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listening to the frogs and </a:t>
            </a:r>
            <a:r>
              <a:rPr lang="en-US" altLang="zh-CN" sz="2000" b="1" dirty="0">
                <a:solidFill>
                  <a:srgbClr val="0070C0"/>
                </a:solidFill>
                <a:latin typeface="Times New Roman" panose="02020603050405020304" pitchFamily="18" charset="0"/>
                <a:cs typeface="Times New Roman" panose="02020603050405020304" pitchFamily="18" charset="0"/>
              </a:rPr>
              <a:t>water rolling down the </a:t>
            </a:r>
            <a:r>
              <a:rPr lang="en-US" altLang="zh-CN" sz="2000" b="1" u="sng" dirty="0">
                <a:solidFill>
                  <a:srgbClr val="0070C0"/>
                </a:solidFill>
                <a:latin typeface="Times New Roman" panose="02020603050405020304" pitchFamily="18" charset="0"/>
                <a:cs typeface="Times New Roman" panose="02020603050405020304" pitchFamily="18" charset="0"/>
              </a:rPr>
              <a:t>river</a:t>
            </a:r>
            <a:r>
              <a:rPr lang="en-US" altLang="zh-CN" sz="2000" b="1" dirty="0">
                <a:solidFill>
                  <a:srgbClr val="0070C0"/>
                </a:solidFill>
                <a:latin typeface="Times New Roman" panose="02020603050405020304" pitchFamily="18" charset="0"/>
                <a:cs typeface="Times New Roman" panose="02020603050405020304" pitchFamily="18" charset="0"/>
              </a:rPr>
              <a:t> nearby. </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Very early in the morning, Uncle Paul woke us up to have breakfast. "The day starts at dawn on my farm," he said. After breakfast, I went to help Aunt Tina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feed</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the chickens, while my dad went with Uncle Paul </a:t>
            </a:r>
            <a:r>
              <a:rPr lang="en-US" altLang="zh-CN" sz="2000" b="1" dirty="0">
                <a:solidFill>
                  <a:srgbClr val="7030A0"/>
                </a:solidFill>
                <a:latin typeface="Times New Roman" panose="02020603050405020304" pitchFamily="18" charset="0"/>
                <a:cs typeface="Times New Roman" panose="02020603050405020304" pitchFamily="18" charset="0"/>
              </a:rPr>
              <a:t>to take the </a:t>
            </a:r>
            <a:r>
              <a:rPr lang="en-US" altLang="zh-CN" sz="2000" b="1" u="sng" dirty="0">
                <a:solidFill>
                  <a:srgbClr val="7030A0"/>
                </a:solidFill>
                <a:latin typeface="Times New Roman" panose="02020603050405020304" pitchFamily="18" charset="0"/>
                <a:cs typeface="Times New Roman" panose="02020603050405020304" pitchFamily="18" charset="0"/>
              </a:rPr>
              <a:t>sheep</a:t>
            </a:r>
            <a:r>
              <a:rPr lang="en-US" altLang="zh-CN" sz="2000" b="1" dirty="0">
                <a:solidFill>
                  <a:srgbClr val="7030A0"/>
                </a:solidFill>
                <a:latin typeface="Times New Roman" panose="02020603050405020304" pitchFamily="18" charset="0"/>
                <a:cs typeface="Times New Roman" panose="02020603050405020304" pitchFamily="18" charset="0"/>
              </a:rPr>
              <a:t> out to graze</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a:t>
            </a:r>
            <a:r>
              <a:rPr lang="zh-CN" altLang="en-US" sz="2000" b="1" dirty="0">
                <a:solidFill>
                  <a:schemeClr val="bg1">
                    <a:lumMod val="65000"/>
                  </a:schemeClr>
                </a:solidFill>
                <a:latin typeface="Times New Roman" panose="02020603050405020304" pitchFamily="18" charset="0"/>
                <a:cs typeface="Times New Roman" panose="02020603050405020304" pitchFamily="18" charset="0"/>
              </a:rPr>
              <a:t>吃草</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I was impressed to see my dad and Uncle Paul riding horses. They looked really cool.</a:t>
            </a:r>
          </a:p>
          <a:p>
            <a:pPr>
              <a:lnSpc>
                <a:spcPts val="2000"/>
              </a:lnSpc>
            </a:pP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In the afternoon, I asked Uncle Paul if I could take a horse ride, and he said yes, as long as my dad went with me. I wasn’t going to take a horse ride by myself anyway. So, my dad and I put on our new cowboy hats, got on our horses, and headed slowly towards the mountains. "Don’t be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late</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for supper," Uncle Paul cried, "and keep to the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track</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so that you don’t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get lost</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"OK! " my dad cried back. After a while Uncle Paul and his farm house were out of </a:t>
            </a:r>
            <a:r>
              <a:rPr lang="en-US" altLang="zh-CN" sz="2000" b="1" u="sng" dirty="0">
                <a:solidFill>
                  <a:schemeClr val="bg1">
                    <a:lumMod val="65000"/>
                  </a:schemeClr>
                </a:solidFill>
                <a:latin typeface="Times New Roman" panose="02020603050405020304" pitchFamily="18" charset="0"/>
                <a:cs typeface="Times New Roman" panose="02020603050405020304" pitchFamily="18" charset="0"/>
              </a:rPr>
              <a:t>sight</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It was so peaceful and quiet and the colors of the brown rocks, the deep green pine trees, and the late afternoon sun mixed to create a magic scene. It looked like a beautiful woven(</a:t>
            </a:r>
            <a:r>
              <a:rPr lang="zh-CN" altLang="en-US" sz="2000" b="1" dirty="0">
                <a:solidFill>
                  <a:schemeClr val="bg1">
                    <a:lumMod val="65000"/>
                  </a:schemeClr>
                </a:solidFill>
                <a:latin typeface="Times New Roman" panose="02020603050405020304" pitchFamily="18" charset="0"/>
                <a:cs typeface="Times New Roman" panose="02020603050405020304" pitchFamily="18" charset="0"/>
              </a:rPr>
              <a:t>编织的</a:t>
            </a:r>
            <a:r>
              <a:rPr lang="en-US" altLang="zh-CN" sz="2000" b="1" dirty="0">
                <a:solidFill>
                  <a:schemeClr val="bg1">
                    <a:lumMod val="65000"/>
                  </a:schemeClr>
                </a:solidFill>
                <a:latin typeface="Times New Roman" panose="02020603050405020304" pitchFamily="18" charset="0"/>
                <a:cs typeface="Times New Roman" panose="02020603050405020304" pitchFamily="18" charset="0"/>
              </a:rPr>
              <a:t>) blanket spread out upon the ground just for us.</a:t>
            </a:r>
          </a:p>
        </p:txBody>
      </p:sp>
      <p:sp>
        <p:nvSpPr>
          <p:cNvPr id="3" name="矩形 2">
            <a:extLst>
              <a:ext uri="{FF2B5EF4-FFF2-40B4-BE49-F238E27FC236}">
                <a16:creationId xmlns:a16="http://schemas.microsoft.com/office/drawing/2014/main" xmlns="" id="{06DAF5D1-F12C-4BEF-A86D-74055897A97B}"/>
              </a:ext>
            </a:extLst>
          </p:cNvPr>
          <p:cNvSpPr/>
          <p:nvPr/>
        </p:nvSpPr>
        <p:spPr>
          <a:xfrm>
            <a:off x="268014" y="5512637"/>
            <a:ext cx="11445765" cy="1279646"/>
          </a:xfrm>
          <a:prstGeom prst="rect">
            <a:avLst/>
          </a:prstGeom>
          <a:solidFill>
            <a:schemeClr val="bg1">
              <a:lumMod val="85000"/>
            </a:schemeClr>
          </a:solidFill>
        </p:spPr>
        <p:txBody>
          <a:bodyPr wrap="square">
            <a:spAutoFit/>
          </a:bodyPr>
          <a:lstStyle/>
          <a:p>
            <a:pPr>
              <a:lnSpc>
                <a:spcPts val="2300"/>
              </a:lnSpc>
            </a:pPr>
            <a:r>
              <a:rPr lang="en-US" altLang="zh-CN" sz="2400" b="1" dirty="0">
                <a:solidFill>
                  <a:srgbClr val="407434"/>
                </a:solidFill>
              </a:rPr>
              <a:t>Suddenly, we </a:t>
            </a:r>
            <a:r>
              <a:rPr lang="en-US" altLang="zh-CN" sz="2400" b="1" dirty="0">
                <a:solidFill>
                  <a:srgbClr val="0070C0"/>
                </a:solidFill>
              </a:rPr>
              <a:t>heard the sound of water rolling down the river. </a:t>
            </a:r>
            <a:r>
              <a:rPr lang="en-US" altLang="zh-CN" sz="2400" b="1" dirty="0">
                <a:solidFill>
                  <a:srgbClr val="407434"/>
                </a:solidFill>
              </a:rPr>
              <a:t>We were over the moon and decided to follow the river. After a while, </a:t>
            </a:r>
            <a:r>
              <a:rPr lang="en-US" altLang="zh-CN" sz="2400" b="1" dirty="0">
                <a:solidFill>
                  <a:srgbClr val="7030A0"/>
                </a:solidFill>
              </a:rPr>
              <a:t>we heard the familiar sound of sheep and then caught sight of the farm house.</a:t>
            </a:r>
            <a:r>
              <a:rPr lang="en-US" altLang="zh-CN" sz="2400" b="1" dirty="0">
                <a:solidFill>
                  <a:srgbClr val="407434"/>
                </a:solidFill>
              </a:rPr>
              <a:t> The family were waiting for us in the distance. Seeing this, a radiant smile lit up both of our faces.</a:t>
            </a:r>
            <a:endParaRPr lang="zh-CN" altLang="en-US" sz="2400" b="1" dirty="0">
              <a:solidFill>
                <a:srgbClr val="407434"/>
              </a:solidFill>
            </a:endParaRPr>
          </a:p>
        </p:txBody>
      </p:sp>
      <p:cxnSp>
        <p:nvCxnSpPr>
          <p:cNvPr id="4" name="直接箭头连接符 3">
            <a:extLst>
              <a:ext uri="{FF2B5EF4-FFF2-40B4-BE49-F238E27FC236}">
                <a16:creationId xmlns:a16="http://schemas.microsoft.com/office/drawing/2014/main" xmlns="" id="{50283D16-042B-43B3-B249-F9AADEC4FD92}"/>
              </a:ext>
            </a:extLst>
          </p:cNvPr>
          <p:cNvCxnSpPr>
            <a:cxnSpLocks/>
          </p:cNvCxnSpPr>
          <p:nvPr/>
        </p:nvCxnSpPr>
        <p:spPr>
          <a:xfrm flipH="1">
            <a:off x="5817475" y="2644354"/>
            <a:ext cx="3925614" cy="286299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xmlns="" id="{08B253A3-965C-4748-89CA-22531C457629}"/>
              </a:ext>
            </a:extLst>
          </p:cNvPr>
          <p:cNvCxnSpPr>
            <a:cxnSpLocks/>
          </p:cNvCxnSpPr>
          <p:nvPr/>
        </p:nvCxnSpPr>
        <p:spPr>
          <a:xfrm>
            <a:off x="3263462" y="3429000"/>
            <a:ext cx="6973614" cy="2471883"/>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xmlns="" id="{650723C7-1175-4251-81F6-E66A49BAD702}"/>
              </a:ext>
            </a:extLst>
          </p:cNvPr>
          <p:cNvCxnSpPr>
            <a:cxnSpLocks/>
          </p:cNvCxnSpPr>
          <p:nvPr/>
        </p:nvCxnSpPr>
        <p:spPr>
          <a:xfrm flipH="1">
            <a:off x="4004441" y="2644354"/>
            <a:ext cx="961698" cy="3529009"/>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箭头: 下 20">
            <a:extLst>
              <a:ext uri="{FF2B5EF4-FFF2-40B4-BE49-F238E27FC236}">
                <a16:creationId xmlns:a16="http://schemas.microsoft.com/office/drawing/2014/main" xmlns="" id="{E1CB6F1F-D0B7-4A23-9761-9FE1BF85E1B4}"/>
              </a:ext>
            </a:extLst>
          </p:cNvPr>
          <p:cNvSpPr/>
          <p:nvPr/>
        </p:nvSpPr>
        <p:spPr>
          <a:xfrm>
            <a:off x="4367048" y="1092227"/>
            <a:ext cx="6574220" cy="1279647"/>
          </a:xfrm>
          <a:prstGeom prst="downArrow">
            <a:avLst>
              <a:gd name="adj1" fmla="val 64388"/>
              <a:gd name="adj2" fmla="val 63910"/>
            </a:avLst>
          </a:prstGeom>
          <a:solidFill>
            <a:srgbClr val="40743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a:p>
          <a:p>
            <a:pPr algn="ctr"/>
            <a:r>
              <a:rPr lang="zh-CN" altLang="en-US" sz="2400" b="1" dirty="0"/>
              <a:t>以环境描写为接应点</a:t>
            </a:r>
            <a:endParaRPr lang="en-US" altLang="zh-CN" sz="2400" b="1" dirty="0"/>
          </a:p>
          <a:p>
            <a:pPr algn="ctr"/>
            <a:r>
              <a:rPr lang="zh-CN" altLang="en-US" sz="2400" b="1" dirty="0"/>
              <a:t> </a:t>
            </a:r>
            <a:r>
              <a:rPr lang="en-US" altLang="zh-CN" sz="2400" b="1" dirty="0"/>
              <a:t>——</a:t>
            </a:r>
            <a:r>
              <a:rPr lang="zh-CN" altLang="en-US" sz="2400" b="1" dirty="0"/>
              <a:t>环境相同，心境不同</a:t>
            </a:r>
          </a:p>
        </p:txBody>
      </p:sp>
    </p:spTree>
    <p:extLst>
      <p:ext uri="{BB962C8B-B14F-4D97-AF65-F5344CB8AC3E}">
        <p14:creationId xmlns:p14="http://schemas.microsoft.com/office/powerpoint/2010/main" val="206365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1.25E-6 2.59259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14:bounceEnd="50000">
                                          <p:cBhvr additive="base">
                                            <p:cTn id="20"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0" grpId="0"/>
          <p:bldP spid="11"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1.25E-6 2.59259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0" grpId="0"/>
          <p:bldP spid="11" grpId="0" animBg="1"/>
          <p:bldP spid="21" grpId="0" animBg="1"/>
        </p:bldLst>
      </p:timing>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xmlns="" id="{BE151141-1CA9-4BF8-A5E0-B34446CD183F}"/>
              </a:ext>
            </a:extLst>
          </p:cNvPr>
          <p:cNvSpPr/>
          <p:nvPr/>
        </p:nvSpPr>
        <p:spPr>
          <a:xfrm>
            <a:off x="4367048" y="0"/>
            <a:ext cx="7346731" cy="10247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7" name="文本框 6">
            <a:extLst>
              <a:ext uri="{FF2B5EF4-FFF2-40B4-BE49-F238E27FC236}">
                <a16:creationId xmlns:a16="http://schemas.microsoft.com/office/drawing/2014/main" xmlns="" id="{CC3FE67A-7A14-493F-A55F-55346F26F3DE}"/>
              </a:ext>
            </a:extLst>
          </p:cNvPr>
          <p:cNvSpPr txBox="1"/>
          <p:nvPr/>
        </p:nvSpPr>
        <p:spPr>
          <a:xfrm>
            <a:off x="228600" y="1697077"/>
            <a:ext cx="11853205" cy="4222181"/>
          </a:xfrm>
          <a:prstGeom prst="rect">
            <a:avLst/>
          </a:prstGeom>
          <a:solidFill>
            <a:schemeClr val="bg1">
              <a:lumMod val="85000"/>
            </a:schemeClr>
          </a:solidFill>
        </p:spPr>
        <p:txBody>
          <a:bodyPr wrap="square" rtlCol="0">
            <a:spAutoFit/>
          </a:bodyPr>
          <a:lstStyle/>
          <a:p>
            <a:pPr>
              <a:lnSpc>
                <a:spcPts val="3600"/>
              </a:lnSpc>
            </a:pPr>
            <a:r>
              <a:rPr lang="en-US" altLang="zh-CN" sz="2667" b="1" dirty="0"/>
              <a:t>“What a lovely rabbit!” I shouted with eyes glittering with terrific excitement. It was quite different from those I saw in our city, thus immediately stimulating my interest. Dad was also stunned by this special rabbit/creature, gawking at it motionlessly. “Daddy, let’s catch it as our pet!” I suggested, unexpectedly receiving his prompt agreement. Entirely forgetting what Uncle Paul had told us, we chased after that pretty rabbit, frantic with rapture. Unfortunately, so clever and swift was it that it disappeared in the forest before long. Not until then did we realize that the last ray of twilight was quickly disappearing among the numerous trees and we couldn’t find our track at all! We did get lost!</a:t>
            </a:r>
            <a:endParaRPr lang="zh-CN" altLang="en-US" sz="2667" b="1" dirty="0"/>
          </a:p>
        </p:txBody>
      </p:sp>
      <p:sp>
        <p:nvSpPr>
          <p:cNvPr id="3" name="矩形 2">
            <a:extLst>
              <a:ext uri="{FF2B5EF4-FFF2-40B4-BE49-F238E27FC236}">
                <a16:creationId xmlns:a16="http://schemas.microsoft.com/office/drawing/2014/main" xmlns="" id="{F5C60455-A1A3-43FB-86CD-09299DF74386}"/>
              </a:ext>
            </a:extLst>
          </p:cNvPr>
          <p:cNvSpPr/>
          <p:nvPr/>
        </p:nvSpPr>
        <p:spPr>
          <a:xfrm>
            <a:off x="1103445" y="999452"/>
            <a:ext cx="10684976" cy="584775"/>
          </a:xfrm>
          <a:prstGeom prst="rect">
            <a:avLst/>
          </a:prstGeom>
        </p:spPr>
        <p:txBody>
          <a:bodyPr wrap="square">
            <a:spAutoFit/>
          </a:bodyPr>
          <a:lstStyle/>
          <a:p>
            <a:r>
              <a:rPr lang="en-US" altLang="zh-CN" sz="3200" b="1" i="1" dirty="0">
                <a:solidFill>
                  <a:srgbClr val="407434"/>
                </a:solidFill>
              </a:rPr>
              <a:t>Suddenly a little rabbit jumped out in front of my horse. </a:t>
            </a:r>
            <a:endParaRPr lang="zh-CN" altLang="en-US" sz="2400" i="1" dirty="0">
              <a:solidFill>
                <a:srgbClr val="407434"/>
              </a:solidFill>
            </a:endParaRPr>
          </a:p>
        </p:txBody>
      </p:sp>
      <p:sp>
        <p:nvSpPr>
          <p:cNvPr id="4" name="椭圆 3">
            <a:extLst>
              <a:ext uri="{FF2B5EF4-FFF2-40B4-BE49-F238E27FC236}">
                <a16:creationId xmlns:a16="http://schemas.microsoft.com/office/drawing/2014/main" xmlns="" id="{D118B190-0954-40D4-9185-C7FFC97751B4}"/>
              </a:ext>
            </a:extLst>
          </p:cNvPr>
          <p:cNvSpPr/>
          <p:nvPr/>
        </p:nvSpPr>
        <p:spPr>
          <a:xfrm>
            <a:off x="3887755" y="1104827"/>
            <a:ext cx="1248139" cy="480053"/>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a:extLst>
              <a:ext uri="{FF2B5EF4-FFF2-40B4-BE49-F238E27FC236}">
                <a16:creationId xmlns:a16="http://schemas.microsoft.com/office/drawing/2014/main" xmlns="" id="{73710BDC-27F5-48E5-8792-AF7FEF2003BD}"/>
              </a:ext>
            </a:extLst>
          </p:cNvPr>
          <p:cNvSpPr/>
          <p:nvPr/>
        </p:nvSpPr>
        <p:spPr>
          <a:xfrm>
            <a:off x="8880309" y="1104827"/>
            <a:ext cx="1824203" cy="5101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a:extLst>
              <a:ext uri="{FF2B5EF4-FFF2-40B4-BE49-F238E27FC236}">
                <a16:creationId xmlns:a16="http://schemas.microsoft.com/office/drawing/2014/main" xmlns="" id="{C71B2EDF-DF3E-4D4A-9698-55F3F58B7C80}"/>
              </a:ext>
            </a:extLst>
          </p:cNvPr>
          <p:cNvSpPr/>
          <p:nvPr/>
        </p:nvSpPr>
        <p:spPr>
          <a:xfrm>
            <a:off x="2543605" y="1734872"/>
            <a:ext cx="1248139" cy="480053"/>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a:extLst>
              <a:ext uri="{FF2B5EF4-FFF2-40B4-BE49-F238E27FC236}">
                <a16:creationId xmlns:a16="http://schemas.microsoft.com/office/drawing/2014/main" xmlns="" id="{CE2AEC36-D646-4796-B71B-86B023352A5D}"/>
              </a:ext>
            </a:extLst>
          </p:cNvPr>
          <p:cNvSpPr/>
          <p:nvPr/>
        </p:nvSpPr>
        <p:spPr>
          <a:xfrm>
            <a:off x="1103445" y="5391547"/>
            <a:ext cx="5760640" cy="46700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a:extLst>
              <a:ext uri="{FF2B5EF4-FFF2-40B4-BE49-F238E27FC236}">
                <a16:creationId xmlns:a16="http://schemas.microsoft.com/office/drawing/2014/main" xmlns="" id="{67D53C53-13DB-420D-AF09-277A4A44D1F0}"/>
              </a:ext>
            </a:extLst>
          </p:cNvPr>
          <p:cNvSpPr/>
          <p:nvPr/>
        </p:nvSpPr>
        <p:spPr>
          <a:xfrm>
            <a:off x="968745" y="6100845"/>
            <a:ext cx="9889099" cy="584775"/>
          </a:xfrm>
          <a:prstGeom prst="rect">
            <a:avLst/>
          </a:prstGeom>
        </p:spPr>
        <p:txBody>
          <a:bodyPr wrap="square">
            <a:spAutoFit/>
          </a:bodyPr>
          <a:lstStyle/>
          <a:p>
            <a:r>
              <a:rPr lang="en-US" altLang="zh-CN" sz="3200" b="1" i="1" dirty="0">
                <a:solidFill>
                  <a:srgbClr val="407434"/>
                </a:solidFill>
              </a:rPr>
              <a:t>We had no idea where we were and it was getting dark.</a:t>
            </a:r>
            <a:endParaRPr lang="zh-CN" altLang="en-US" sz="3200" b="1" i="1" dirty="0">
              <a:solidFill>
                <a:srgbClr val="407434"/>
              </a:solidFill>
            </a:endParaRPr>
          </a:p>
        </p:txBody>
      </p:sp>
      <p:sp>
        <p:nvSpPr>
          <p:cNvPr id="12" name="椭圆 11">
            <a:extLst>
              <a:ext uri="{FF2B5EF4-FFF2-40B4-BE49-F238E27FC236}">
                <a16:creationId xmlns:a16="http://schemas.microsoft.com/office/drawing/2014/main" xmlns="" id="{03047DA6-BC18-4D94-A6BA-3B017D1A8F26}"/>
              </a:ext>
            </a:extLst>
          </p:cNvPr>
          <p:cNvSpPr/>
          <p:nvPr/>
        </p:nvSpPr>
        <p:spPr>
          <a:xfrm>
            <a:off x="815413" y="6043781"/>
            <a:ext cx="5568619" cy="72844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4" name="直接箭头连接符 13">
            <a:extLst>
              <a:ext uri="{FF2B5EF4-FFF2-40B4-BE49-F238E27FC236}">
                <a16:creationId xmlns:a16="http://schemas.microsoft.com/office/drawing/2014/main" xmlns="" id="{BB6C3572-4D3A-4D8E-8CD0-74850944BBE3}"/>
              </a:ext>
            </a:extLst>
          </p:cNvPr>
          <p:cNvCxnSpPr>
            <a:cxnSpLocks/>
            <a:stCxn id="4" idx="4"/>
            <a:endCxn id="9" idx="7"/>
          </p:cNvCxnSpPr>
          <p:nvPr/>
        </p:nvCxnSpPr>
        <p:spPr>
          <a:xfrm flipH="1">
            <a:off x="3608960" y="1584881"/>
            <a:ext cx="902865" cy="22029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xmlns="" id="{3F78A1C3-25E5-49E8-82BD-476450446B0F}"/>
              </a:ext>
            </a:extLst>
          </p:cNvPr>
          <p:cNvSpPr/>
          <p:nvPr/>
        </p:nvSpPr>
        <p:spPr>
          <a:xfrm>
            <a:off x="4066676" y="172380"/>
            <a:ext cx="7189903" cy="680235"/>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3. </a:t>
            </a:r>
            <a:r>
              <a:rPr lang="zh-CN" altLang="en-US" sz="2800" b="1" dirty="0">
                <a:latin typeface="微软雅黑" pitchFamily="34" charset="-122"/>
                <a:ea typeface="微软雅黑" pitchFamily="34" charset="-122"/>
              </a:rPr>
              <a:t>段句关联方式</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主位推进，语义连贯</a:t>
            </a:r>
          </a:p>
        </p:txBody>
      </p:sp>
      <p:sp>
        <p:nvSpPr>
          <p:cNvPr id="17" name="圆角矩形 4">
            <a:extLst>
              <a:ext uri="{FF2B5EF4-FFF2-40B4-BE49-F238E27FC236}">
                <a16:creationId xmlns:a16="http://schemas.microsoft.com/office/drawing/2014/main" xmlns="" id="{8C8E9376-0D7F-4EC7-B038-0CCC25B06DC2}"/>
              </a:ext>
            </a:extLst>
          </p:cNvPr>
          <p:cNvSpPr/>
          <p:nvPr/>
        </p:nvSpPr>
        <p:spPr>
          <a:xfrm>
            <a:off x="135497" y="227128"/>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8" name="矩形 17">
            <a:extLst>
              <a:ext uri="{FF2B5EF4-FFF2-40B4-BE49-F238E27FC236}">
                <a16:creationId xmlns:a16="http://schemas.microsoft.com/office/drawing/2014/main" xmlns="" id="{4A92B327-E083-48BE-B9D5-D0E0112BCB02}"/>
              </a:ext>
            </a:extLst>
          </p:cNvPr>
          <p:cNvSpPr/>
          <p:nvPr/>
        </p:nvSpPr>
        <p:spPr>
          <a:xfrm>
            <a:off x="817253" y="22712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读后续写</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0382549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56" presetClass="path" presetSubtype="0" accel="50000" decel="50000" fill="hold" grpId="1" nodeType="withEffect">
                                      <p:stCondLst>
                                        <p:cond delay="0"/>
                                      </p:stCondLst>
                                      <p:childTnLst>
                                        <p:animMotion origin="layout" path="M -0.03737 0.0412 L 1.25E-6 2.59259E-6 " pathEditMode="relative" rAng="0" ptsTypes="AA">
                                          <p:cBhvr>
                                            <p:cTn id="9" dur="700" fill="hold"/>
                                            <p:tgtEl>
                                              <p:spTgt spid="17"/>
                                            </p:tgtEl>
                                            <p:attrNameLst>
                                              <p:attrName>ppt_x</p:attrName>
                                              <p:attrName>ppt_y</p:attrName>
                                            </p:attrNameLst>
                                          </p:cBhvr>
                                          <p:rCtr x="1862" y="-2060"/>
                                        </p:animMotion>
                                      </p:childTnLst>
                                    </p:cTn>
                                  </p:par>
                                </p:childTnLst>
                              </p:cTn>
                            </p:par>
                            <p:par>
                              <p:cTn id="10" fill="hold">
                                <p:stCondLst>
                                  <p:cond delay="1000"/>
                                </p:stCondLst>
                                <p:childTnLst>
                                  <p:par>
                                    <p:cTn id="11" presetID="2" presetClass="entr" presetSubtype="1" fill="hold" grpId="0" nodeType="afterEffect" p14:presetBounceEnd="50000">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14:bounceEnd="50000">
                                          <p:cBhvr additive="base">
                                            <p:cTn id="13"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16"/>
                                            </p:tgtEl>
                                            <p:attrNameLst>
                                              <p:attrName>ppt_y</p:attrName>
                                            </p:attrNameLst>
                                          </p:cBhvr>
                                          <p:tavLst>
                                            <p:tav tm="0">
                                              <p:val>
                                                <p:strVal val="0-#ppt_h/2"/>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out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1)">
                                          <p:cBhvr>
                                            <p:cTn id="43" dur="2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1)">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heel(1)">
                                          <p:cBhvr>
                                            <p:cTn id="5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4" grpId="0" animBg="1"/>
          <p:bldP spid="8" grpId="0" animBg="1"/>
          <p:bldP spid="9" grpId="0" animBg="1"/>
          <p:bldP spid="10" grpId="0" animBg="1"/>
          <p:bldP spid="12" grpId="0" animBg="1"/>
          <p:bldP spid="15" grpId="0" animBg="1"/>
          <p:bldP spid="17" grpId="0" animBg="1"/>
          <p:bldP spid="17" grpId="1" animBg="1"/>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56" presetClass="path" presetSubtype="0" accel="50000" decel="50000" fill="hold" grpId="1" nodeType="withEffect">
                                      <p:stCondLst>
                                        <p:cond delay="0"/>
                                      </p:stCondLst>
                                      <p:childTnLst>
                                        <p:animMotion origin="layout" path="M -0.03737 0.0412 L 1.25E-6 2.59259E-6 " pathEditMode="relative" rAng="0" ptsTypes="AA">
                                          <p:cBhvr>
                                            <p:cTn id="9" dur="700" fill="hold"/>
                                            <p:tgtEl>
                                              <p:spTgt spid="17"/>
                                            </p:tgtEl>
                                            <p:attrNameLst>
                                              <p:attrName>ppt_x</p:attrName>
                                              <p:attrName>ppt_y</p:attrName>
                                            </p:attrNameLst>
                                          </p:cBhvr>
                                          <p:rCtr x="1862" y="-2060"/>
                                        </p:animMotion>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0-#ppt_h/2"/>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out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1)">
                                          <p:cBhvr>
                                            <p:cTn id="43" dur="2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1)">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heel(1)">
                                          <p:cBhvr>
                                            <p:cTn id="5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4" grpId="0" animBg="1"/>
          <p:bldP spid="8" grpId="0" animBg="1"/>
          <p:bldP spid="9" grpId="0" animBg="1"/>
          <p:bldP spid="10" grpId="0" animBg="1"/>
          <p:bldP spid="12" grpId="0" animBg="1"/>
          <p:bldP spid="15" grpId="0" animBg="1"/>
          <p:bldP spid="17" grpId="0" animBg="1"/>
          <p:bldP spid="17" grpId="1" animBg="1"/>
          <p:bldP spid="1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a:extLst>
              <a:ext uri="{FF2B5EF4-FFF2-40B4-BE49-F238E27FC236}">
                <a16:creationId xmlns:a16="http://schemas.microsoft.com/office/drawing/2014/main" xmlns="" id="{75FA57B7-BB30-4649-BE38-6E7D4F8D0F60}"/>
              </a:ext>
            </a:extLst>
          </p:cNvPr>
          <p:cNvSpPr/>
          <p:nvPr/>
        </p:nvSpPr>
        <p:spPr>
          <a:xfrm>
            <a:off x="1158122" y="6410234"/>
            <a:ext cx="3718678" cy="350377"/>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xmlns="" id="{0C722D08-131D-4EF1-AC61-2CDF2AA20288}"/>
              </a:ext>
            </a:extLst>
          </p:cNvPr>
          <p:cNvSpPr/>
          <p:nvPr/>
        </p:nvSpPr>
        <p:spPr>
          <a:xfrm>
            <a:off x="329187" y="5243236"/>
            <a:ext cx="5766813" cy="758407"/>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xmlns="" id="{A5E5DEC7-8C88-4E64-B2D4-E631A69B10C4}"/>
              </a:ext>
            </a:extLst>
          </p:cNvPr>
          <p:cNvSpPr/>
          <p:nvPr/>
        </p:nvSpPr>
        <p:spPr>
          <a:xfrm>
            <a:off x="224510" y="4608719"/>
            <a:ext cx="1459911" cy="35460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ACDF8A2B-0274-4DF6-862F-A887E8CCA5ED}"/>
              </a:ext>
            </a:extLst>
          </p:cNvPr>
          <p:cNvSpPr/>
          <p:nvPr/>
        </p:nvSpPr>
        <p:spPr>
          <a:xfrm>
            <a:off x="224510" y="4254110"/>
            <a:ext cx="6224416" cy="35460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B0AFD59A-485D-4571-9C2D-8CD1CC8A52F9}"/>
              </a:ext>
            </a:extLst>
          </p:cNvPr>
          <p:cNvSpPr/>
          <p:nvPr/>
        </p:nvSpPr>
        <p:spPr>
          <a:xfrm>
            <a:off x="5385155" y="3835740"/>
            <a:ext cx="1031687" cy="41210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C05FD84B-9B23-4791-B2B8-E2E53889AD58}"/>
              </a:ext>
            </a:extLst>
          </p:cNvPr>
          <p:cNvSpPr/>
          <p:nvPr/>
        </p:nvSpPr>
        <p:spPr>
          <a:xfrm>
            <a:off x="1158122" y="3788023"/>
            <a:ext cx="2146552" cy="41210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xmlns="" id="{82D2D3D1-459B-45AB-B07C-7A3972B2AC41}"/>
              </a:ext>
            </a:extLst>
          </p:cNvPr>
          <p:cNvSpPr/>
          <p:nvPr/>
        </p:nvSpPr>
        <p:spPr>
          <a:xfrm>
            <a:off x="224510" y="3144253"/>
            <a:ext cx="1616660" cy="284747"/>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AABFB70B-B6B5-4A73-AC14-5569664E5E7B}"/>
              </a:ext>
            </a:extLst>
          </p:cNvPr>
          <p:cNvSpPr/>
          <p:nvPr/>
        </p:nvSpPr>
        <p:spPr>
          <a:xfrm>
            <a:off x="224510" y="2013208"/>
            <a:ext cx="3513301" cy="35991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xmlns="" id="{1E89C5E1-9F85-4089-91EF-E7E802C9C742}"/>
              </a:ext>
            </a:extLst>
          </p:cNvPr>
          <p:cNvSpPr/>
          <p:nvPr/>
        </p:nvSpPr>
        <p:spPr>
          <a:xfrm>
            <a:off x="3605222" y="1277220"/>
            <a:ext cx="1031687" cy="41210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55EC95F6-195C-4964-A91A-7F45D42F21B3}"/>
              </a:ext>
            </a:extLst>
          </p:cNvPr>
          <p:cNvSpPr/>
          <p:nvPr/>
        </p:nvSpPr>
        <p:spPr>
          <a:xfrm>
            <a:off x="3154310" y="220798"/>
            <a:ext cx="8245219" cy="7585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1657871"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38359" y="272577"/>
            <a:ext cx="902811"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听力</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3"/>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03CDD437-96DA-422E-B872-688453674A8E}"/>
              </a:ext>
            </a:extLst>
          </p:cNvPr>
          <p:cNvSpPr/>
          <p:nvPr/>
        </p:nvSpPr>
        <p:spPr>
          <a:xfrm>
            <a:off x="224510" y="853913"/>
            <a:ext cx="6761424" cy="6001643"/>
          </a:xfrm>
          <a:prstGeom prst="rect">
            <a:avLst/>
          </a:prstGeom>
        </p:spPr>
        <p:txBody>
          <a:bodyPr wrap="square">
            <a:spAutoFit/>
          </a:bodyPr>
          <a:lstStyle/>
          <a:p>
            <a:r>
              <a:rPr lang="zh-CN" altLang="en-US" sz="2400" b="1" dirty="0"/>
              <a:t>听第</a:t>
            </a:r>
            <a:r>
              <a:rPr lang="en-US" altLang="zh-CN" sz="2400" b="1" dirty="0"/>
              <a:t>6</a:t>
            </a:r>
            <a:r>
              <a:rPr lang="zh-CN" altLang="en-US" sz="2400" b="1" dirty="0"/>
              <a:t>段材料，完成下面小题。</a:t>
            </a:r>
          </a:p>
          <a:p>
            <a:r>
              <a:rPr lang="en-US" altLang="zh-CN" sz="2400" b="1" dirty="0"/>
              <a:t>6. What does the woman regret?</a:t>
            </a:r>
          </a:p>
          <a:p>
            <a:r>
              <a:rPr lang="en-US" altLang="zh-CN" sz="2400" b="1" dirty="0"/>
              <a:t>A. Giving up her research.</a:t>
            </a:r>
          </a:p>
          <a:p>
            <a:r>
              <a:rPr lang="en-US" altLang="zh-CN" sz="2400" b="1" dirty="0"/>
              <a:t>B. Dropping out of college.</a:t>
            </a:r>
          </a:p>
          <a:p>
            <a:r>
              <a:rPr lang="en-US" altLang="zh-CN" sz="2400" b="1" dirty="0"/>
              <a:t>C. Changing her major.</a:t>
            </a:r>
          </a:p>
          <a:p>
            <a:r>
              <a:rPr lang="en-US" altLang="zh-CN" sz="2400" b="1" dirty="0"/>
              <a:t>7. What is the woman interested in studying now?</a:t>
            </a:r>
          </a:p>
          <a:p>
            <a:r>
              <a:rPr lang="en-US" altLang="zh-CN" sz="2400" b="1" dirty="0"/>
              <a:t>A. Ecology.   B. Education.   C. Chemistry.</a:t>
            </a:r>
          </a:p>
          <a:p>
            <a:r>
              <a:rPr lang="en-US" altLang="zh-CN" sz="2400" b="1" dirty="0"/>
              <a:t>【</a:t>
            </a:r>
            <a:r>
              <a:rPr lang="zh-CN" altLang="en-US" sz="2400" b="1" dirty="0"/>
              <a:t>答案</a:t>
            </a:r>
            <a:r>
              <a:rPr lang="en-US" altLang="zh-CN" sz="2400" b="1" dirty="0"/>
              <a:t>】6. B    7. A  【</a:t>
            </a:r>
            <a:r>
              <a:rPr lang="zh-CN" altLang="en-US" sz="2400" b="1" dirty="0"/>
              <a:t>录音稿</a:t>
            </a:r>
            <a:r>
              <a:rPr lang="en-US" altLang="zh-CN" sz="2400" b="1" dirty="0"/>
              <a:t>】Text 6</a:t>
            </a:r>
          </a:p>
          <a:p>
            <a:r>
              <a:rPr lang="en-US" altLang="zh-CN" sz="2400" b="1" dirty="0">
                <a:solidFill>
                  <a:srgbClr val="C00000"/>
                </a:solidFill>
              </a:rPr>
              <a:t>W: </a:t>
            </a:r>
            <a:r>
              <a:rPr lang="en-US" altLang="zh-CN" sz="2400" b="1" dirty="0"/>
              <a:t>The biggest mistake I made, uh...was leaving college in my last year and not completing my education. So, I', thinking of going back to school.</a:t>
            </a:r>
          </a:p>
          <a:p>
            <a:r>
              <a:rPr lang="en-US" altLang="zh-CN" sz="2400" b="1" dirty="0">
                <a:solidFill>
                  <a:srgbClr val="C00000"/>
                </a:solidFill>
              </a:rPr>
              <a:t>M: </a:t>
            </a:r>
            <a:r>
              <a:rPr lang="en-US" altLang="zh-CN" sz="2400" b="1" dirty="0"/>
              <a:t>School? To study what?</a:t>
            </a:r>
          </a:p>
          <a:p>
            <a:r>
              <a:rPr lang="en-US" altLang="zh-CN" sz="2400" b="1" dirty="0">
                <a:solidFill>
                  <a:srgbClr val="C00000"/>
                </a:solidFill>
              </a:rPr>
              <a:t>W: </a:t>
            </a:r>
            <a:r>
              <a:rPr lang="en-US" altLang="zh-CN" sz="2400" b="1" dirty="0"/>
              <a:t>Ecology. I'm interested in the relationship between humans and nature.</a:t>
            </a:r>
          </a:p>
          <a:p>
            <a:r>
              <a:rPr lang="en-US" altLang="zh-CN" sz="2400" b="1" dirty="0">
                <a:solidFill>
                  <a:srgbClr val="C00000"/>
                </a:solidFill>
              </a:rPr>
              <a:t>M: </a:t>
            </a:r>
            <a:r>
              <a:rPr lang="en-US" altLang="zh-CN" sz="2400" b="1" dirty="0"/>
              <a:t>Cool. Is it what you studied years ago?</a:t>
            </a:r>
          </a:p>
          <a:p>
            <a:r>
              <a:rPr lang="en-US" altLang="zh-CN" sz="2400" b="1" dirty="0">
                <a:solidFill>
                  <a:srgbClr val="C00000"/>
                </a:solidFill>
              </a:rPr>
              <a:t>M: </a:t>
            </a:r>
            <a:r>
              <a:rPr lang="en-US" altLang="zh-CN" sz="2400" b="1" dirty="0"/>
              <a:t>No, I majored in chemistry then.</a:t>
            </a:r>
          </a:p>
        </p:txBody>
      </p:sp>
      <p:sp>
        <p:nvSpPr>
          <p:cNvPr id="7" name="矩形 6">
            <a:extLst>
              <a:ext uri="{FF2B5EF4-FFF2-40B4-BE49-F238E27FC236}">
                <a16:creationId xmlns:a16="http://schemas.microsoft.com/office/drawing/2014/main" xmlns="" id="{E628C45C-37B4-4DD0-AD00-5EB31046129E}"/>
              </a:ext>
            </a:extLst>
          </p:cNvPr>
          <p:cNvSpPr/>
          <p:nvPr/>
        </p:nvSpPr>
        <p:spPr>
          <a:xfrm>
            <a:off x="3154310" y="159353"/>
            <a:ext cx="7694052"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月浙江卷听力</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cxnSp>
        <p:nvCxnSpPr>
          <p:cNvPr id="18" name="直接箭头连接符 17">
            <a:extLst>
              <a:ext uri="{FF2B5EF4-FFF2-40B4-BE49-F238E27FC236}">
                <a16:creationId xmlns:a16="http://schemas.microsoft.com/office/drawing/2014/main" xmlns="" id="{B8032893-3D24-47BB-A9A4-3B8E30E6FEC7}"/>
              </a:ext>
            </a:extLst>
          </p:cNvPr>
          <p:cNvCxnSpPr>
            <a:cxnSpLocks/>
          </p:cNvCxnSpPr>
          <p:nvPr/>
        </p:nvCxnSpPr>
        <p:spPr>
          <a:xfrm flipH="1" flipV="1">
            <a:off x="746235" y="3403513"/>
            <a:ext cx="411887" cy="1893549"/>
          </a:xfrm>
          <a:prstGeom prst="straightConnector1">
            <a:avLst/>
          </a:prstGeom>
          <a:ln w="57150">
            <a:solidFill>
              <a:srgbClr val="EDEA5C"/>
            </a:solidFill>
            <a:tailEnd type="triangle"/>
          </a:ln>
        </p:spPr>
        <p:style>
          <a:lnRef idx="1">
            <a:schemeClr val="accent1"/>
          </a:lnRef>
          <a:fillRef idx="0">
            <a:schemeClr val="accent1"/>
          </a:fillRef>
          <a:effectRef idx="0">
            <a:schemeClr val="accent1"/>
          </a:effectRef>
          <a:fontRef idx="minor">
            <a:schemeClr val="tx1"/>
          </a:fontRef>
        </p:style>
      </p:cxnSp>
      <p:sp>
        <p:nvSpPr>
          <p:cNvPr id="22" name="矩形: 圆角 21">
            <a:extLst>
              <a:ext uri="{FF2B5EF4-FFF2-40B4-BE49-F238E27FC236}">
                <a16:creationId xmlns:a16="http://schemas.microsoft.com/office/drawing/2014/main" xmlns="" id="{5D21FA92-0B07-410B-9045-C92F0A60EDC0}"/>
              </a:ext>
            </a:extLst>
          </p:cNvPr>
          <p:cNvSpPr/>
          <p:nvPr/>
        </p:nvSpPr>
        <p:spPr>
          <a:xfrm>
            <a:off x="6860813" y="1353292"/>
            <a:ext cx="4117178" cy="5144520"/>
          </a:xfrm>
          <a:prstGeom prst="roundRect">
            <a:avLst/>
          </a:prstGeom>
          <a:solidFill>
            <a:srgbClr val="EDEA5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C00000"/>
                </a:solidFill>
              </a:rPr>
              <a:t>理解主旨要义对话或独白：     </a:t>
            </a:r>
            <a:endParaRPr lang="en-US" altLang="zh-CN" sz="2400" b="1" dirty="0">
              <a:solidFill>
                <a:srgbClr val="C00000"/>
              </a:solidFill>
            </a:endParaRPr>
          </a:p>
          <a:p>
            <a:r>
              <a:rPr lang="en-US" altLang="zh-CN" sz="2400" b="1" dirty="0">
                <a:solidFill>
                  <a:srgbClr val="C00000"/>
                </a:solidFill>
              </a:rPr>
              <a:t>     </a:t>
            </a:r>
            <a:r>
              <a:rPr lang="zh-CN" altLang="en-US" sz="2400" b="1" dirty="0">
                <a:solidFill>
                  <a:schemeClr val="tx1"/>
                </a:solidFill>
              </a:rPr>
              <a:t>对所听内容做出推断对所听内容做出推断较获取具体的、事实性信息难度略高，通常考查考生通过已给出的信息对对话或独白发生的地点、人物关系及身份、原因等进行推断的能力。</a:t>
            </a:r>
          </a:p>
          <a:p>
            <a:r>
              <a:rPr lang="zh-CN" altLang="en-US" sz="2400" b="1" dirty="0">
                <a:solidFill>
                  <a:schemeClr val="tx1"/>
                </a:solidFill>
              </a:rPr>
              <a:t>       要求对语段进行整体理解，不应纠结在某些小细节上</a:t>
            </a:r>
            <a:r>
              <a:rPr lang="en-US" altLang="zh-CN" sz="2400" b="1" dirty="0">
                <a:solidFill>
                  <a:schemeClr val="tx1"/>
                </a:solidFill>
              </a:rPr>
              <a:t>,</a:t>
            </a:r>
            <a:r>
              <a:rPr lang="zh-CN" altLang="en-US" sz="2400" b="1" dirty="0">
                <a:solidFill>
                  <a:schemeClr val="tx1"/>
                </a:solidFill>
              </a:rPr>
              <a:t>否则往往会造成以偏概全。</a:t>
            </a:r>
          </a:p>
        </p:txBody>
      </p:sp>
    </p:spTree>
    <p:extLst>
      <p:ext uri="{BB962C8B-B14F-4D97-AF65-F5344CB8AC3E}">
        <p14:creationId xmlns:p14="http://schemas.microsoft.com/office/powerpoint/2010/main" val="3147895049"/>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8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5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16" presetClass="entr" presetSubtype="21"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inVertical)">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circle(in)">
                                          <p:cBhvr>
                                            <p:cTn id="7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1" grpId="0" animBg="1"/>
          <p:bldP spid="9" grpId="0" animBg="1"/>
          <p:bldP spid="8" grpId="0" animBg="1"/>
          <p:bldP spid="13" grpId="0" animBg="1"/>
          <p:bldP spid="10" grpId="0" animBg="1"/>
          <p:bldP spid="16" grpId="0" animBg="1"/>
          <p:bldP spid="6" grpId="0" animBg="1"/>
          <p:bldP spid="2" grpId="0" animBg="1"/>
          <p:bldP spid="2" grpId="1" animBg="1"/>
          <p:bldP spid="3" grpId="0"/>
          <p:bldP spid="7"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8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16" presetClass="entr" presetSubtype="21"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inVertical)">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circle(in)">
                                          <p:cBhvr>
                                            <p:cTn id="7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1" grpId="0" animBg="1"/>
          <p:bldP spid="9" grpId="0" animBg="1"/>
          <p:bldP spid="8" grpId="0" animBg="1"/>
          <p:bldP spid="13" grpId="0" animBg="1"/>
          <p:bldP spid="10" grpId="0" animBg="1"/>
          <p:bldP spid="16" grpId="0" animBg="1"/>
          <p:bldP spid="6" grpId="0" animBg="1"/>
          <p:bldP spid="2" grpId="0" animBg="1"/>
          <p:bldP spid="2" grpId="1" animBg="1"/>
          <p:bldP spid="3" grpId="0"/>
          <p:bldP spid="7" grpId="0" animBg="1"/>
          <p:bldP spid="22" grpId="0" animBg="1"/>
        </p:bldLst>
      </p:timing>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7C3FCCC-0CFB-49EF-90DF-B22B63308CB6}"/>
              </a:ext>
            </a:extLst>
          </p:cNvPr>
          <p:cNvPicPr>
            <a:picLocks noChangeAspect="1"/>
          </p:cNvPicPr>
          <p:nvPr/>
        </p:nvPicPr>
        <p:blipFill>
          <a:blip r:embed="rId2"/>
          <a:stretch>
            <a:fillRect/>
          </a:stretch>
        </p:blipFill>
        <p:spPr>
          <a:xfrm>
            <a:off x="11056882" y="4901015"/>
            <a:ext cx="1135118" cy="1956985"/>
          </a:xfrm>
          <a:prstGeom prst="rect">
            <a:avLst/>
          </a:prstGeom>
        </p:spPr>
      </p:pic>
      <p:sp>
        <p:nvSpPr>
          <p:cNvPr id="18" name="矩形 17">
            <a:extLst>
              <a:ext uri="{FF2B5EF4-FFF2-40B4-BE49-F238E27FC236}">
                <a16:creationId xmlns:a16="http://schemas.microsoft.com/office/drawing/2014/main" xmlns="" id="{C097BEE0-8BC6-4F16-991A-35ED8BE412E8}"/>
              </a:ext>
            </a:extLst>
          </p:cNvPr>
          <p:cNvSpPr/>
          <p:nvPr/>
        </p:nvSpPr>
        <p:spPr>
          <a:xfrm>
            <a:off x="4367048" y="0"/>
            <a:ext cx="7346731" cy="10247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7" name="文本框 6">
            <a:extLst>
              <a:ext uri="{FF2B5EF4-FFF2-40B4-BE49-F238E27FC236}">
                <a16:creationId xmlns:a16="http://schemas.microsoft.com/office/drawing/2014/main" xmlns="" id="{CC3FE67A-7A14-493F-A55F-55346F26F3DE}"/>
              </a:ext>
            </a:extLst>
          </p:cNvPr>
          <p:cNvSpPr txBox="1"/>
          <p:nvPr/>
        </p:nvSpPr>
        <p:spPr>
          <a:xfrm>
            <a:off x="228600" y="1697078"/>
            <a:ext cx="11853205" cy="3353354"/>
          </a:xfrm>
          <a:prstGeom prst="rect">
            <a:avLst/>
          </a:prstGeom>
          <a:solidFill>
            <a:schemeClr val="bg1">
              <a:lumMod val="85000"/>
            </a:schemeClr>
          </a:solidFill>
        </p:spPr>
        <p:txBody>
          <a:bodyPr wrap="square" rtlCol="0">
            <a:spAutoFit/>
          </a:bodyPr>
          <a:lstStyle/>
          <a:p>
            <a:pPr>
              <a:lnSpc>
                <a:spcPts val="4267"/>
              </a:lnSpc>
            </a:pPr>
            <a:r>
              <a:rPr lang="en-US" altLang="zh-CN" sz="2667" b="1" dirty="0"/>
              <a:t>My horse was so afraid that it began running ferociously. I could feel the air hitting my face heavily and hear my dad’s hysterical cry from a distance. My heart  pumping wildly and my blood pulsing through my veins. I pulled back the reins, distracted the horse and tried every means to stop the horse but in vain. After what seemed an eternity, my dad caught up with me breathlessly and managed to stop my horse. But we found that we were in distress, with no track beside us.</a:t>
            </a:r>
            <a:endParaRPr lang="zh-CN" altLang="en-US" sz="2667" b="1" dirty="0"/>
          </a:p>
        </p:txBody>
      </p:sp>
      <p:sp>
        <p:nvSpPr>
          <p:cNvPr id="3" name="矩形 2">
            <a:extLst>
              <a:ext uri="{FF2B5EF4-FFF2-40B4-BE49-F238E27FC236}">
                <a16:creationId xmlns:a16="http://schemas.microsoft.com/office/drawing/2014/main" xmlns="" id="{F5C60455-A1A3-43FB-86CD-09299DF74386}"/>
              </a:ext>
            </a:extLst>
          </p:cNvPr>
          <p:cNvSpPr/>
          <p:nvPr/>
        </p:nvSpPr>
        <p:spPr>
          <a:xfrm>
            <a:off x="1103445" y="999452"/>
            <a:ext cx="10684976" cy="584775"/>
          </a:xfrm>
          <a:prstGeom prst="rect">
            <a:avLst/>
          </a:prstGeom>
        </p:spPr>
        <p:txBody>
          <a:bodyPr wrap="square">
            <a:spAutoFit/>
          </a:bodyPr>
          <a:lstStyle/>
          <a:p>
            <a:r>
              <a:rPr lang="en-US" altLang="zh-CN" sz="3200" b="1" i="1" dirty="0">
                <a:solidFill>
                  <a:srgbClr val="407434"/>
                </a:solidFill>
              </a:rPr>
              <a:t>Suddenly a little rabbit jumped out in front of my horse. </a:t>
            </a:r>
            <a:endParaRPr lang="zh-CN" altLang="en-US" sz="2400" i="1" dirty="0">
              <a:solidFill>
                <a:srgbClr val="407434"/>
              </a:solidFill>
            </a:endParaRPr>
          </a:p>
        </p:txBody>
      </p:sp>
      <p:sp>
        <p:nvSpPr>
          <p:cNvPr id="4" name="椭圆 3">
            <a:extLst>
              <a:ext uri="{FF2B5EF4-FFF2-40B4-BE49-F238E27FC236}">
                <a16:creationId xmlns:a16="http://schemas.microsoft.com/office/drawing/2014/main" xmlns="" id="{D118B190-0954-40D4-9185-C7FFC97751B4}"/>
              </a:ext>
            </a:extLst>
          </p:cNvPr>
          <p:cNvSpPr/>
          <p:nvPr/>
        </p:nvSpPr>
        <p:spPr>
          <a:xfrm>
            <a:off x="3887755" y="1104827"/>
            <a:ext cx="1248139" cy="480053"/>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a:extLst>
              <a:ext uri="{FF2B5EF4-FFF2-40B4-BE49-F238E27FC236}">
                <a16:creationId xmlns:a16="http://schemas.microsoft.com/office/drawing/2014/main" xmlns="" id="{73710BDC-27F5-48E5-8792-AF7FEF2003BD}"/>
              </a:ext>
            </a:extLst>
          </p:cNvPr>
          <p:cNvSpPr/>
          <p:nvPr/>
        </p:nvSpPr>
        <p:spPr>
          <a:xfrm>
            <a:off x="8880309" y="1104827"/>
            <a:ext cx="1824203" cy="5101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a:extLst>
              <a:ext uri="{FF2B5EF4-FFF2-40B4-BE49-F238E27FC236}">
                <a16:creationId xmlns:a16="http://schemas.microsoft.com/office/drawing/2014/main" xmlns="" id="{C71B2EDF-DF3E-4D4A-9698-55F3F58B7C80}"/>
              </a:ext>
            </a:extLst>
          </p:cNvPr>
          <p:cNvSpPr/>
          <p:nvPr/>
        </p:nvSpPr>
        <p:spPr>
          <a:xfrm>
            <a:off x="228600" y="1697078"/>
            <a:ext cx="1546920" cy="6736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a:extLst>
              <a:ext uri="{FF2B5EF4-FFF2-40B4-BE49-F238E27FC236}">
                <a16:creationId xmlns:a16="http://schemas.microsoft.com/office/drawing/2014/main" xmlns="" id="{CE2AEC36-D646-4796-B71B-86B023352A5D}"/>
              </a:ext>
            </a:extLst>
          </p:cNvPr>
          <p:cNvSpPr/>
          <p:nvPr/>
        </p:nvSpPr>
        <p:spPr>
          <a:xfrm>
            <a:off x="2438211" y="4531998"/>
            <a:ext cx="8960258" cy="628924"/>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a:extLst>
              <a:ext uri="{FF2B5EF4-FFF2-40B4-BE49-F238E27FC236}">
                <a16:creationId xmlns:a16="http://schemas.microsoft.com/office/drawing/2014/main" xmlns="" id="{1F765C07-DAF2-4149-BBEC-30238C2E0A9E}"/>
              </a:ext>
            </a:extLst>
          </p:cNvPr>
          <p:cNvSpPr/>
          <p:nvPr/>
        </p:nvSpPr>
        <p:spPr>
          <a:xfrm>
            <a:off x="1002060" y="5910733"/>
            <a:ext cx="9889099" cy="584775"/>
          </a:xfrm>
          <a:prstGeom prst="rect">
            <a:avLst/>
          </a:prstGeom>
        </p:spPr>
        <p:txBody>
          <a:bodyPr wrap="square">
            <a:spAutoFit/>
          </a:bodyPr>
          <a:lstStyle/>
          <a:p>
            <a:r>
              <a:rPr lang="en-US" altLang="zh-CN" sz="3200" b="1" i="1" dirty="0">
                <a:solidFill>
                  <a:srgbClr val="407434"/>
                </a:solidFill>
              </a:rPr>
              <a:t>We had no idea where we were and it was getting dark.</a:t>
            </a:r>
            <a:endParaRPr lang="zh-CN" altLang="en-US" sz="3200" b="1" i="1" dirty="0">
              <a:solidFill>
                <a:srgbClr val="407434"/>
              </a:solidFill>
            </a:endParaRPr>
          </a:p>
        </p:txBody>
      </p:sp>
      <p:sp>
        <p:nvSpPr>
          <p:cNvPr id="12" name="椭圆 11">
            <a:extLst>
              <a:ext uri="{FF2B5EF4-FFF2-40B4-BE49-F238E27FC236}">
                <a16:creationId xmlns:a16="http://schemas.microsoft.com/office/drawing/2014/main" xmlns="" id="{B4E53222-FE2A-47F6-9C80-40D04378CF9A}"/>
              </a:ext>
            </a:extLst>
          </p:cNvPr>
          <p:cNvSpPr/>
          <p:nvPr/>
        </p:nvSpPr>
        <p:spPr>
          <a:xfrm>
            <a:off x="877315" y="5858549"/>
            <a:ext cx="5568619" cy="72844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4" name="直接箭头连接符 13">
            <a:extLst>
              <a:ext uri="{FF2B5EF4-FFF2-40B4-BE49-F238E27FC236}">
                <a16:creationId xmlns:a16="http://schemas.microsoft.com/office/drawing/2014/main" xmlns="" id="{9F4CB618-4368-4682-9608-E1201361898B}"/>
              </a:ext>
            </a:extLst>
          </p:cNvPr>
          <p:cNvCxnSpPr>
            <a:cxnSpLocks/>
            <a:stCxn id="8" idx="2"/>
          </p:cNvCxnSpPr>
          <p:nvPr/>
        </p:nvCxnSpPr>
        <p:spPr>
          <a:xfrm flipH="1">
            <a:off x="1775520" y="1359917"/>
            <a:ext cx="7104789" cy="6289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圆角矩形 4">
            <a:extLst>
              <a:ext uri="{FF2B5EF4-FFF2-40B4-BE49-F238E27FC236}">
                <a16:creationId xmlns:a16="http://schemas.microsoft.com/office/drawing/2014/main" xmlns="" id="{5386D5A5-6DA4-4A4F-82EA-FF9989D7F7A2}"/>
              </a:ext>
            </a:extLst>
          </p:cNvPr>
          <p:cNvSpPr/>
          <p:nvPr/>
        </p:nvSpPr>
        <p:spPr>
          <a:xfrm>
            <a:off x="135497" y="227128"/>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6" name="矩形 15">
            <a:extLst>
              <a:ext uri="{FF2B5EF4-FFF2-40B4-BE49-F238E27FC236}">
                <a16:creationId xmlns:a16="http://schemas.microsoft.com/office/drawing/2014/main" xmlns="" id="{DB0C4A27-13AF-46B6-BF36-461D521A71B7}"/>
              </a:ext>
            </a:extLst>
          </p:cNvPr>
          <p:cNvSpPr/>
          <p:nvPr/>
        </p:nvSpPr>
        <p:spPr>
          <a:xfrm>
            <a:off x="817253" y="22712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读后续写</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矩形 16">
            <a:extLst>
              <a:ext uri="{FF2B5EF4-FFF2-40B4-BE49-F238E27FC236}">
                <a16:creationId xmlns:a16="http://schemas.microsoft.com/office/drawing/2014/main" xmlns="" id="{DD7C41D5-5B62-4C90-BD54-A0FE2CCEA69F}"/>
              </a:ext>
            </a:extLst>
          </p:cNvPr>
          <p:cNvSpPr/>
          <p:nvPr/>
        </p:nvSpPr>
        <p:spPr>
          <a:xfrm>
            <a:off x="4066676" y="172380"/>
            <a:ext cx="7189903" cy="680235"/>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3. </a:t>
            </a:r>
            <a:r>
              <a:rPr lang="zh-CN" altLang="en-US" sz="2800" b="1" dirty="0">
                <a:latin typeface="微软雅黑" pitchFamily="34" charset="-122"/>
                <a:ea typeface="微软雅黑" pitchFamily="34" charset="-122"/>
              </a:rPr>
              <a:t>段句关联方式</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主位推进，语义连贯</a:t>
            </a:r>
          </a:p>
        </p:txBody>
      </p:sp>
    </p:spTree>
    <p:extLst>
      <p:ext uri="{BB962C8B-B14F-4D97-AF65-F5344CB8AC3E}">
        <p14:creationId xmlns:p14="http://schemas.microsoft.com/office/powerpoint/2010/main" val="3945623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56" presetClass="path" presetSubtype="0" accel="50000" decel="50000" fill="hold" grpId="1" nodeType="withEffect">
                                      <p:stCondLst>
                                        <p:cond delay="0"/>
                                      </p:stCondLst>
                                      <p:childTnLst>
                                        <p:animMotion origin="layout" path="M -0.03737 0.0412 L 1.25E-6 2.59259E-6 " pathEditMode="relative" rAng="0" ptsTypes="AA">
                                          <p:cBhvr>
                                            <p:cTn id="9" dur="700" fill="hold"/>
                                            <p:tgtEl>
                                              <p:spTgt spid="15"/>
                                            </p:tgtEl>
                                            <p:attrNameLst>
                                              <p:attrName>ppt_x</p:attrName>
                                              <p:attrName>ppt_y</p:attrName>
                                            </p:attrNameLst>
                                          </p:cBhvr>
                                          <p:rCtr x="1862" y="-2060"/>
                                        </p:animMotion>
                                      </p:childTnLst>
                                    </p:cTn>
                                  </p:par>
                                </p:childTnLst>
                              </p:cTn>
                            </p:par>
                            <p:par>
                              <p:cTn id="10" fill="hold">
                                <p:stCondLst>
                                  <p:cond delay="1000"/>
                                </p:stCondLst>
                                <p:childTnLst>
                                  <p:par>
                                    <p:cTn id="11" presetID="2" presetClass="entr" presetSubtype="1" fill="hold" grpId="0" nodeType="afterEffect" p14:presetBounceEnd="50000">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14:bounceEnd="50000">
                                          <p:cBhvr additive="base">
                                            <p:cTn id="13"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18"/>
                                            </p:tgtEl>
                                            <p:attrNameLst>
                                              <p:attrName>ppt_y</p:attrName>
                                            </p:attrNameLst>
                                          </p:cBhvr>
                                          <p:tavLst>
                                            <p:tav tm="0">
                                              <p:val>
                                                <p:strVal val="0-#ppt_h/2"/>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outVertical)">
                                          <p:cBhvr>
                                            <p:cTn id="21" dur="500"/>
                                            <p:tgtEl>
                                              <p:spTgt spid="17"/>
                                            </p:tgtEl>
                                          </p:cBhvr>
                                        </p:animEffect>
                                      </p:childTnLst>
                                    </p:cTn>
                                  </p:par>
                                  <p:par>
                                    <p:cTn id="22" presetID="21" presetClass="entr" presetSubtype="1"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heel(1)">
                                          <p:cBhvr>
                                            <p:cTn id="24" dur="2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2000"/>
                                            <p:tgtEl>
                                              <p:spTgt spid="8"/>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2000"/>
                                            <p:tgtEl>
                                              <p:spTgt spid="9"/>
                                            </p:tgtEl>
                                          </p:cBhvr>
                                        </p:animEffect>
                                      </p:childTnLst>
                                    </p:cTn>
                                  </p:par>
                                  <p:par>
                                    <p:cTn id="40" presetID="16" presetClass="entr" presetSubtype="21"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heel(1)">
                                          <p:cBhvr>
                                            <p:cTn id="47" dur="2000"/>
                                            <p:tgtEl>
                                              <p:spTgt spid="10"/>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8" grpId="0" animBg="1"/>
          <p:bldP spid="9" grpId="0" animBg="1"/>
          <p:bldP spid="10" grpId="0" animBg="1"/>
          <p:bldP spid="12" grpId="0" animBg="1"/>
          <p:bldP spid="15" grpId="0" animBg="1"/>
          <p:bldP spid="15" grpId="1" animBg="1"/>
          <p:bldP spid="16" grpId="0"/>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56" presetClass="path" presetSubtype="0" accel="50000" decel="50000" fill="hold" grpId="1" nodeType="withEffect">
                                      <p:stCondLst>
                                        <p:cond delay="0"/>
                                      </p:stCondLst>
                                      <p:childTnLst>
                                        <p:animMotion origin="layout" path="M -0.03737 0.0412 L 1.25E-6 2.59259E-6 " pathEditMode="relative" rAng="0" ptsTypes="AA">
                                          <p:cBhvr>
                                            <p:cTn id="9" dur="700" fill="hold"/>
                                            <p:tgtEl>
                                              <p:spTgt spid="15"/>
                                            </p:tgtEl>
                                            <p:attrNameLst>
                                              <p:attrName>ppt_x</p:attrName>
                                              <p:attrName>ppt_y</p:attrName>
                                            </p:attrNameLst>
                                          </p:cBhvr>
                                          <p:rCtr x="1862" y="-2060"/>
                                        </p:animMotion>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outVertical)">
                                          <p:cBhvr>
                                            <p:cTn id="21" dur="500"/>
                                            <p:tgtEl>
                                              <p:spTgt spid="17"/>
                                            </p:tgtEl>
                                          </p:cBhvr>
                                        </p:animEffect>
                                      </p:childTnLst>
                                    </p:cTn>
                                  </p:par>
                                  <p:par>
                                    <p:cTn id="22" presetID="21" presetClass="entr" presetSubtype="1"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heel(1)">
                                          <p:cBhvr>
                                            <p:cTn id="24" dur="2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2000"/>
                                            <p:tgtEl>
                                              <p:spTgt spid="8"/>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2000"/>
                                            <p:tgtEl>
                                              <p:spTgt spid="9"/>
                                            </p:tgtEl>
                                          </p:cBhvr>
                                        </p:animEffect>
                                      </p:childTnLst>
                                    </p:cTn>
                                  </p:par>
                                  <p:par>
                                    <p:cTn id="40" presetID="16" presetClass="entr" presetSubtype="21"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heel(1)">
                                          <p:cBhvr>
                                            <p:cTn id="47" dur="2000"/>
                                            <p:tgtEl>
                                              <p:spTgt spid="10"/>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8" grpId="0" animBg="1"/>
          <p:bldP spid="9" grpId="0" animBg="1"/>
          <p:bldP spid="10" grpId="0" animBg="1"/>
          <p:bldP spid="12" grpId="0" animBg="1"/>
          <p:bldP spid="15" grpId="0" animBg="1"/>
          <p:bldP spid="15" grpId="1" animBg="1"/>
          <p:bldP spid="16" grpId="0"/>
          <p:bldP spid="17" grpId="0" animBg="1"/>
        </p:bldLst>
      </p:timing>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xmlns="" id="{65A6C3CF-73A6-4AEE-B4FD-3466473416E3}"/>
              </a:ext>
            </a:extLst>
          </p:cNvPr>
          <p:cNvSpPr/>
          <p:nvPr/>
        </p:nvSpPr>
        <p:spPr>
          <a:xfrm>
            <a:off x="4367048" y="0"/>
            <a:ext cx="7346731" cy="10247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7" name="文本框 6">
            <a:extLst>
              <a:ext uri="{FF2B5EF4-FFF2-40B4-BE49-F238E27FC236}">
                <a16:creationId xmlns:a16="http://schemas.microsoft.com/office/drawing/2014/main" xmlns="" id="{CC3FE67A-7A14-493F-A55F-55346F26F3DE}"/>
              </a:ext>
            </a:extLst>
          </p:cNvPr>
          <p:cNvSpPr txBox="1"/>
          <p:nvPr/>
        </p:nvSpPr>
        <p:spPr>
          <a:xfrm>
            <a:off x="228600" y="1697077"/>
            <a:ext cx="11853205" cy="5007653"/>
          </a:xfrm>
          <a:prstGeom prst="rect">
            <a:avLst/>
          </a:prstGeom>
          <a:solidFill>
            <a:schemeClr val="bg1">
              <a:lumMod val="85000"/>
            </a:schemeClr>
          </a:solidFill>
        </p:spPr>
        <p:txBody>
          <a:bodyPr wrap="square" rtlCol="0">
            <a:spAutoFit/>
          </a:bodyPr>
          <a:lstStyle/>
          <a:p>
            <a:pPr>
              <a:lnSpc>
                <a:spcPts val="4267"/>
              </a:lnSpc>
            </a:pPr>
            <a:r>
              <a:rPr lang="en-US" altLang="zh-CN" sz="2667" b="1" dirty="0"/>
              <a:t> The bone-chilling wind howled fiercely like a wolf, making the darkness even more suffocating. “Dad, what can we do?” I threw my arms around him tightly, quivering and seized by stark horror. “All is going well!” Dad answered in a gentle voice, calm and mollified. We wandered in the scary forest and didn’t know what horrible thing would happen to us, hoping to find the way back. Suddenly, we heard the sound of water rolling down the river. We were over the moon and decided to follow the river. After a while, we heard the familiar sound of sheep and then caught sight of the farm house. The family were waiting for us in the distance. Seeing this, a radiant smile lit up both of our faces.</a:t>
            </a:r>
            <a:endParaRPr lang="zh-CN" altLang="en-US" sz="2667" b="1" dirty="0"/>
          </a:p>
        </p:txBody>
      </p:sp>
      <p:sp>
        <p:nvSpPr>
          <p:cNvPr id="8" name="椭圆 7">
            <a:extLst>
              <a:ext uri="{FF2B5EF4-FFF2-40B4-BE49-F238E27FC236}">
                <a16:creationId xmlns:a16="http://schemas.microsoft.com/office/drawing/2014/main" xmlns="" id="{73710BDC-27F5-48E5-8792-AF7FEF2003BD}"/>
              </a:ext>
            </a:extLst>
          </p:cNvPr>
          <p:cNvSpPr/>
          <p:nvPr/>
        </p:nvSpPr>
        <p:spPr>
          <a:xfrm>
            <a:off x="7171117" y="1074090"/>
            <a:ext cx="480053" cy="5101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a:extLst>
              <a:ext uri="{FF2B5EF4-FFF2-40B4-BE49-F238E27FC236}">
                <a16:creationId xmlns:a16="http://schemas.microsoft.com/office/drawing/2014/main" xmlns="" id="{C71B2EDF-DF3E-4D4A-9698-55F3F58B7C80}"/>
              </a:ext>
            </a:extLst>
          </p:cNvPr>
          <p:cNvSpPr/>
          <p:nvPr/>
        </p:nvSpPr>
        <p:spPr>
          <a:xfrm>
            <a:off x="228600" y="1753522"/>
            <a:ext cx="3659155" cy="6081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a:extLst>
              <a:ext uri="{FF2B5EF4-FFF2-40B4-BE49-F238E27FC236}">
                <a16:creationId xmlns:a16="http://schemas.microsoft.com/office/drawing/2014/main" xmlns="" id="{1F765C07-DAF2-4149-BBEC-30238C2E0A9E}"/>
              </a:ext>
            </a:extLst>
          </p:cNvPr>
          <p:cNvSpPr/>
          <p:nvPr/>
        </p:nvSpPr>
        <p:spPr>
          <a:xfrm>
            <a:off x="1002060" y="966411"/>
            <a:ext cx="9889099" cy="584775"/>
          </a:xfrm>
          <a:prstGeom prst="rect">
            <a:avLst/>
          </a:prstGeom>
        </p:spPr>
        <p:txBody>
          <a:bodyPr wrap="square">
            <a:spAutoFit/>
          </a:bodyPr>
          <a:lstStyle/>
          <a:p>
            <a:r>
              <a:rPr lang="en-US" altLang="zh-CN" sz="3200" b="1" i="1" dirty="0">
                <a:solidFill>
                  <a:srgbClr val="407434"/>
                </a:solidFill>
              </a:rPr>
              <a:t>We had no idea where we were and it was getting dark.</a:t>
            </a:r>
            <a:endParaRPr lang="zh-CN" altLang="en-US" sz="3200" b="1" i="1" dirty="0">
              <a:solidFill>
                <a:srgbClr val="407434"/>
              </a:solidFill>
            </a:endParaRPr>
          </a:p>
        </p:txBody>
      </p:sp>
      <p:sp>
        <p:nvSpPr>
          <p:cNvPr id="12" name="椭圆 11">
            <a:extLst>
              <a:ext uri="{FF2B5EF4-FFF2-40B4-BE49-F238E27FC236}">
                <a16:creationId xmlns:a16="http://schemas.microsoft.com/office/drawing/2014/main" xmlns="" id="{B4E53222-FE2A-47F6-9C80-40D04378CF9A}"/>
              </a:ext>
            </a:extLst>
          </p:cNvPr>
          <p:cNvSpPr/>
          <p:nvPr/>
        </p:nvSpPr>
        <p:spPr>
          <a:xfrm>
            <a:off x="1487488" y="909966"/>
            <a:ext cx="4800533" cy="72844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4" name="直接箭头连接符 13">
            <a:extLst>
              <a:ext uri="{FF2B5EF4-FFF2-40B4-BE49-F238E27FC236}">
                <a16:creationId xmlns:a16="http://schemas.microsoft.com/office/drawing/2014/main" xmlns="" id="{9F4CB618-4368-4682-9608-E1201361898B}"/>
              </a:ext>
            </a:extLst>
          </p:cNvPr>
          <p:cNvCxnSpPr>
            <a:cxnSpLocks/>
          </p:cNvCxnSpPr>
          <p:nvPr/>
        </p:nvCxnSpPr>
        <p:spPr>
          <a:xfrm flipH="1">
            <a:off x="3735474" y="1484161"/>
            <a:ext cx="3435643" cy="4734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圆角矩形 4">
            <a:extLst>
              <a:ext uri="{FF2B5EF4-FFF2-40B4-BE49-F238E27FC236}">
                <a16:creationId xmlns:a16="http://schemas.microsoft.com/office/drawing/2014/main" xmlns="" id="{2AA60870-C345-4875-94A7-5771B0CCAD58}"/>
              </a:ext>
            </a:extLst>
          </p:cNvPr>
          <p:cNvSpPr/>
          <p:nvPr/>
        </p:nvSpPr>
        <p:spPr>
          <a:xfrm>
            <a:off x="135497" y="227128"/>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5" name="矩形 14">
            <a:extLst>
              <a:ext uri="{FF2B5EF4-FFF2-40B4-BE49-F238E27FC236}">
                <a16:creationId xmlns:a16="http://schemas.microsoft.com/office/drawing/2014/main" xmlns="" id="{48B5BC1C-0B21-4178-9E60-E3658F60A8AF}"/>
              </a:ext>
            </a:extLst>
          </p:cNvPr>
          <p:cNvSpPr/>
          <p:nvPr/>
        </p:nvSpPr>
        <p:spPr>
          <a:xfrm>
            <a:off x="817253" y="22712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读后续写</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矩形 15">
            <a:extLst>
              <a:ext uri="{FF2B5EF4-FFF2-40B4-BE49-F238E27FC236}">
                <a16:creationId xmlns:a16="http://schemas.microsoft.com/office/drawing/2014/main" xmlns="" id="{6F83AAD6-20AE-4ADA-BB05-95A0AFC6B82A}"/>
              </a:ext>
            </a:extLst>
          </p:cNvPr>
          <p:cNvSpPr/>
          <p:nvPr/>
        </p:nvSpPr>
        <p:spPr>
          <a:xfrm>
            <a:off x="4066676" y="172380"/>
            <a:ext cx="7189903" cy="680235"/>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3. </a:t>
            </a:r>
            <a:r>
              <a:rPr lang="zh-CN" altLang="en-US" sz="2800" b="1" dirty="0">
                <a:latin typeface="微软雅黑" pitchFamily="34" charset="-122"/>
                <a:ea typeface="微软雅黑" pitchFamily="34" charset="-122"/>
              </a:rPr>
              <a:t>段句关联方式</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主位推进，语义连贯</a:t>
            </a:r>
          </a:p>
        </p:txBody>
      </p:sp>
    </p:spTree>
    <p:extLst>
      <p:ext uri="{BB962C8B-B14F-4D97-AF65-F5344CB8AC3E}">
        <p14:creationId xmlns:p14="http://schemas.microsoft.com/office/powerpoint/2010/main" val="29219804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500"/>
                                            <p:tgtEl>
                                              <p:spTgt spid="16"/>
                                            </p:tgtEl>
                                          </p:cBhvr>
                                        </p:animEffect>
                                      </p:childTnLst>
                                    </p:cTn>
                                  </p:par>
                                  <p:par>
                                    <p:cTn id="12" presetID="56" presetClass="path" presetSubtype="0" accel="50000" decel="50000" fill="hold" grpId="1" nodeType="withEffect">
                                      <p:stCondLst>
                                        <p:cond delay="0"/>
                                      </p:stCondLst>
                                      <p:childTnLst>
                                        <p:animMotion origin="layout" path="M -0.03737 0.0412 L 1.25E-6 2.59259E-6 " pathEditMode="relative" rAng="0" ptsTypes="AA">
                                          <p:cBhvr>
                                            <p:cTn id="13" dur="700" fill="hold"/>
                                            <p:tgtEl>
                                              <p:spTgt spid="13"/>
                                            </p:tgtEl>
                                            <p:attrNameLst>
                                              <p:attrName>ppt_x</p:attrName>
                                              <p:attrName>ppt_y</p:attrName>
                                            </p:attrNameLst>
                                          </p:cBhvr>
                                          <p:rCtr x="1862" y="-2060"/>
                                        </p:animMotion>
                                      </p:childTnLst>
                                    </p:cTn>
                                  </p:par>
                                </p:childTnLst>
                              </p:cTn>
                            </p:par>
                            <p:par>
                              <p:cTn id="14" fill="hold">
                                <p:stCondLst>
                                  <p:cond delay="1700"/>
                                </p:stCondLst>
                                <p:childTnLst>
                                  <p:par>
                                    <p:cTn id="15" presetID="2" presetClass="entr" presetSubtype="1" fill="hold" grpId="0" nodeType="afterEffect" p14:presetBounceEnd="50000">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14:bounceEnd="50000">
                                          <p:cBhvr additive="base">
                                            <p:cTn id="1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17"/>
                                            </p:tgtEl>
                                            <p:attrNameLst>
                                              <p:attrName>ppt_y</p:attrName>
                                            </p:attrNameLst>
                                          </p:cBhvr>
                                          <p:tavLst>
                                            <p:tav tm="0">
                                              <p:val>
                                                <p:strVal val="0-#ppt_h/2"/>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9" grpId="0" animBg="1"/>
          <p:bldP spid="13" grpId="0" animBg="1"/>
          <p:bldP spid="13" grpId="1" animBg="1"/>
          <p:bldP spid="15" grpId="0"/>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500"/>
                                            <p:tgtEl>
                                              <p:spTgt spid="16"/>
                                            </p:tgtEl>
                                          </p:cBhvr>
                                        </p:animEffect>
                                      </p:childTnLst>
                                    </p:cTn>
                                  </p:par>
                                  <p:par>
                                    <p:cTn id="12" presetID="56" presetClass="path" presetSubtype="0" accel="50000" decel="50000" fill="hold" grpId="1" nodeType="withEffect">
                                      <p:stCondLst>
                                        <p:cond delay="0"/>
                                      </p:stCondLst>
                                      <p:childTnLst>
                                        <p:animMotion origin="layout" path="M -0.03737 0.0412 L 1.25E-6 2.59259E-6 " pathEditMode="relative" rAng="0" ptsTypes="AA">
                                          <p:cBhvr>
                                            <p:cTn id="13" dur="700" fill="hold"/>
                                            <p:tgtEl>
                                              <p:spTgt spid="13"/>
                                            </p:tgtEl>
                                            <p:attrNameLst>
                                              <p:attrName>ppt_x</p:attrName>
                                              <p:attrName>ppt_y</p:attrName>
                                            </p:attrNameLst>
                                          </p:cBhvr>
                                          <p:rCtr x="1862" y="-2060"/>
                                        </p:animMotion>
                                      </p:childTnLst>
                                    </p:cTn>
                                  </p:par>
                                </p:childTnLst>
                              </p:cTn>
                            </p:par>
                            <p:par>
                              <p:cTn id="14" fill="hold">
                                <p:stCondLst>
                                  <p:cond delay="1700"/>
                                </p:stCondLst>
                                <p:childTnLst>
                                  <p:par>
                                    <p:cTn id="15" presetID="2" presetClass="entr" presetSubtype="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0-#ppt_h/2"/>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9" grpId="0" animBg="1"/>
          <p:bldP spid="13" grpId="0" animBg="1"/>
          <p:bldP spid="13" grpId="1" animBg="1"/>
          <p:bldP spid="15" grpId="0"/>
          <p:bldP spid="16" grpId="0" animBg="1"/>
        </p:bldLst>
      </p:timing>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xmlns="" id="{7B1B4B23-9D7D-4948-ABC6-4D655CD9D866}"/>
              </a:ext>
            </a:extLst>
          </p:cNvPr>
          <p:cNvSpPr/>
          <p:nvPr/>
        </p:nvSpPr>
        <p:spPr>
          <a:xfrm>
            <a:off x="4367048" y="0"/>
            <a:ext cx="7346731" cy="10247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7" name="文本框 6">
            <a:extLst>
              <a:ext uri="{FF2B5EF4-FFF2-40B4-BE49-F238E27FC236}">
                <a16:creationId xmlns:a16="http://schemas.microsoft.com/office/drawing/2014/main" xmlns="" id="{CC3FE67A-7A14-493F-A55F-55346F26F3DE}"/>
              </a:ext>
            </a:extLst>
          </p:cNvPr>
          <p:cNvSpPr txBox="1"/>
          <p:nvPr/>
        </p:nvSpPr>
        <p:spPr>
          <a:xfrm>
            <a:off x="228600" y="1697078"/>
            <a:ext cx="11853205" cy="4456220"/>
          </a:xfrm>
          <a:prstGeom prst="rect">
            <a:avLst/>
          </a:prstGeom>
          <a:solidFill>
            <a:schemeClr val="bg1">
              <a:lumMod val="85000"/>
            </a:schemeClr>
          </a:solidFill>
        </p:spPr>
        <p:txBody>
          <a:bodyPr wrap="square" rtlCol="0">
            <a:spAutoFit/>
          </a:bodyPr>
          <a:lstStyle/>
          <a:p>
            <a:pPr>
              <a:lnSpc>
                <a:spcPts val="4267"/>
              </a:lnSpc>
            </a:pPr>
            <a:r>
              <a:rPr lang="en-US" altLang="zh-CN" sz="2667" b="1" dirty="0">
                <a:solidFill>
                  <a:schemeClr val="bg1"/>
                </a:solidFill>
              </a:rPr>
              <a:t> </a:t>
            </a:r>
            <a:r>
              <a:rPr lang="en-US" altLang="zh-CN" sz="2667" b="1" dirty="0"/>
              <a:t>The river beside us was still and serene under the last ray of sunshine but we didn’t have the mood to enjoy it. Suddenly, it occurred to us that there was also a river nearby the farm house. Realizing the river may be a guide back, our spirits soared and we began to trot briskly along the river. Just a few minutes later, catching sight of the silhouette of the house, I felt a feeling of relief and relaxation surging through me. I could picture Uncle Paul’s smiling face and our delicious supper and I thought to myself that our being lost added a special taste to my adventurous vacation which I would remember all my life.</a:t>
            </a:r>
            <a:endParaRPr lang="zh-CN" altLang="en-US" sz="2667" b="1" dirty="0"/>
          </a:p>
        </p:txBody>
      </p:sp>
      <p:sp>
        <p:nvSpPr>
          <p:cNvPr id="8" name="椭圆 7">
            <a:extLst>
              <a:ext uri="{FF2B5EF4-FFF2-40B4-BE49-F238E27FC236}">
                <a16:creationId xmlns:a16="http://schemas.microsoft.com/office/drawing/2014/main" xmlns="" id="{73710BDC-27F5-48E5-8792-AF7FEF2003BD}"/>
              </a:ext>
            </a:extLst>
          </p:cNvPr>
          <p:cNvSpPr/>
          <p:nvPr/>
        </p:nvSpPr>
        <p:spPr>
          <a:xfrm>
            <a:off x="6960096" y="966412"/>
            <a:ext cx="3264363" cy="6155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a:extLst>
              <a:ext uri="{FF2B5EF4-FFF2-40B4-BE49-F238E27FC236}">
                <a16:creationId xmlns:a16="http://schemas.microsoft.com/office/drawing/2014/main" xmlns="" id="{C71B2EDF-DF3E-4D4A-9698-55F3F58B7C80}"/>
              </a:ext>
            </a:extLst>
          </p:cNvPr>
          <p:cNvSpPr/>
          <p:nvPr/>
        </p:nvSpPr>
        <p:spPr>
          <a:xfrm>
            <a:off x="228601" y="1753522"/>
            <a:ext cx="3066556" cy="6081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a:extLst>
              <a:ext uri="{FF2B5EF4-FFF2-40B4-BE49-F238E27FC236}">
                <a16:creationId xmlns:a16="http://schemas.microsoft.com/office/drawing/2014/main" xmlns="" id="{1F765C07-DAF2-4149-BBEC-30238C2E0A9E}"/>
              </a:ext>
            </a:extLst>
          </p:cNvPr>
          <p:cNvSpPr/>
          <p:nvPr/>
        </p:nvSpPr>
        <p:spPr>
          <a:xfrm>
            <a:off x="1002060" y="966411"/>
            <a:ext cx="9889099" cy="584775"/>
          </a:xfrm>
          <a:prstGeom prst="rect">
            <a:avLst/>
          </a:prstGeom>
        </p:spPr>
        <p:txBody>
          <a:bodyPr wrap="square">
            <a:spAutoFit/>
          </a:bodyPr>
          <a:lstStyle/>
          <a:p>
            <a:r>
              <a:rPr lang="en-US" altLang="zh-CN" sz="3200" b="1" i="1" dirty="0">
                <a:solidFill>
                  <a:srgbClr val="407434"/>
                </a:solidFill>
              </a:rPr>
              <a:t>We had no idea where we were and it was getting dark.</a:t>
            </a:r>
            <a:endParaRPr lang="zh-CN" altLang="en-US" sz="3200" b="1" i="1" dirty="0">
              <a:solidFill>
                <a:srgbClr val="407434"/>
              </a:solidFill>
            </a:endParaRPr>
          </a:p>
        </p:txBody>
      </p:sp>
      <p:sp>
        <p:nvSpPr>
          <p:cNvPr id="12" name="椭圆 11">
            <a:extLst>
              <a:ext uri="{FF2B5EF4-FFF2-40B4-BE49-F238E27FC236}">
                <a16:creationId xmlns:a16="http://schemas.microsoft.com/office/drawing/2014/main" xmlns="" id="{B4E53222-FE2A-47F6-9C80-40D04378CF9A}"/>
              </a:ext>
            </a:extLst>
          </p:cNvPr>
          <p:cNvSpPr/>
          <p:nvPr/>
        </p:nvSpPr>
        <p:spPr>
          <a:xfrm>
            <a:off x="1487488" y="909966"/>
            <a:ext cx="4800533" cy="72844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4" name="直接箭头连接符 13">
            <a:extLst>
              <a:ext uri="{FF2B5EF4-FFF2-40B4-BE49-F238E27FC236}">
                <a16:creationId xmlns:a16="http://schemas.microsoft.com/office/drawing/2014/main" xmlns="" id="{9F4CB618-4368-4682-9608-E1201361898B}"/>
              </a:ext>
            </a:extLst>
          </p:cNvPr>
          <p:cNvCxnSpPr>
            <a:cxnSpLocks/>
            <a:endCxn id="9" idx="6"/>
          </p:cNvCxnSpPr>
          <p:nvPr/>
        </p:nvCxnSpPr>
        <p:spPr>
          <a:xfrm flipH="1">
            <a:off x="3295156" y="1412776"/>
            <a:ext cx="3856963" cy="6448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xmlns="" id="{A01FDABD-B9C3-4ACD-A0CD-19C916F1E9E8}"/>
              </a:ext>
            </a:extLst>
          </p:cNvPr>
          <p:cNvSpPr/>
          <p:nvPr/>
        </p:nvSpPr>
        <p:spPr>
          <a:xfrm>
            <a:off x="6096000" y="1753522"/>
            <a:ext cx="4382472" cy="6081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a:extLst>
              <a:ext uri="{FF2B5EF4-FFF2-40B4-BE49-F238E27FC236}">
                <a16:creationId xmlns:a16="http://schemas.microsoft.com/office/drawing/2014/main" xmlns="" id="{3C54ECC4-9B9F-4987-8F21-73B23BE20BAA}"/>
              </a:ext>
            </a:extLst>
          </p:cNvPr>
          <p:cNvSpPr/>
          <p:nvPr/>
        </p:nvSpPr>
        <p:spPr>
          <a:xfrm>
            <a:off x="228600" y="2820859"/>
            <a:ext cx="1258888" cy="6081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圆角矩形 4">
            <a:extLst>
              <a:ext uri="{FF2B5EF4-FFF2-40B4-BE49-F238E27FC236}">
                <a16:creationId xmlns:a16="http://schemas.microsoft.com/office/drawing/2014/main" xmlns="" id="{BC2BECE3-7BC0-439A-8BE3-5368C0BD40E5}"/>
              </a:ext>
            </a:extLst>
          </p:cNvPr>
          <p:cNvSpPr/>
          <p:nvPr/>
        </p:nvSpPr>
        <p:spPr>
          <a:xfrm>
            <a:off x="135497" y="227128"/>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7" name="矩形 16">
            <a:extLst>
              <a:ext uri="{FF2B5EF4-FFF2-40B4-BE49-F238E27FC236}">
                <a16:creationId xmlns:a16="http://schemas.microsoft.com/office/drawing/2014/main" xmlns="" id="{7084CDF4-94FF-48F3-81FC-78E1626DADA6}"/>
              </a:ext>
            </a:extLst>
          </p:cNvPr>
          <p:cNvSpPr/>
          <p:nvPr/>
        </p:nvSpPr>
        <p:spPr>
          <a:xfrm>
            <a:off x="817253" y="22712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读后续写</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矩形 17">
            <a:extLst>
              <a:ext uri="{FF2B5EF4-FFF2-40B4-BE49-F238E27FC236}">
                <a16:creationId xmlns:a16="http://schemas.microsoft.com/office/drawing/2014/main" xmlns="" id="{B4AC5A79-2E78-49F2-8A54-AB58A242FAF9}"/>
              </a:ext>
            </a:extLst>
          </p:cNvPr>
          <p:cNvSpPr/>
          <p:nvPr/>
        </p:nvSpPr>
        <p:spPr>
          <a:xfrm>
            <a:off x="4066676" y="172380"/>
            <a:ext cx="7189903" cy="680235"/>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3. </a:t>
            </a:r>
            <a:r>
              <a:rPr lang="zh-CN" altLang="en-US" sz="2800" b="1" dirty="0">
                <a:latin typeface="微软雅黑" pitchFamily="34" charset="-122"/>
                <a:ea typeface="微软雅黑" pitchFamily="34" charset="-122"/>
              </a:rPr>
              <a:t>段句关联方式</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主位推进，语义连贯</a:t>
            </a:r>
          </a:p>
        </p:txBody>
      </p:sp>
    </p:spTree>
    <p:extLst>
      <p:ext uri="{BB962C8B-B14F-4D97-AF65-F5344CB8AC3E}">
        <p14:creationId xmlns:p14="http://schemas.microsoft.com/office/powerpoint/2010/main" val="4118274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56" presetClass="path" presetSubtype="0" accel="50000" decel="50000" fill="hold" grpId="1" nodeType="withEffect">
                                      <p:stCondLst>
                                        <p:cond delay="0"/>
                                      </p:stCondLst>
                                      <p:childTnLst>
                                        <p:animMotion origin="layout" path="M -0.03737 0.0412 L 1.25E-6 2.59259E-6 " pathEditMode="relative" rAng="0" ptsTypes="AA">
                                          <p:cBhvr>
                                            <p:cTn id="12" dur="700" fill="hold"/>
                                            <p:tgtEl>
                                              <p:spTgt spid="16"/>
                                            </p:tgtEl>
                                            <p:attrNameLst>
                                              <p:attrName>ppt_x</p:attrName>
                                              <p:attrName>ppt_y</p:attrName>
                                            </p:attrNameLst>
                                          </p:cBhvr>
                                          <p:rCtr x="1862" y="-2060"/>
                                        </p:animMotion>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14:bounceEnd="50000">
                                          <p:cBhvr additive="base">
                                            <p:cTn id="16"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19"/>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16" presetClass="entr" presetSubtype="21"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2000"/>
                                            <p:tgtEl>
                                              <p:spTgt spid="9"/>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1)">
                                          <p:cBhvr>
                                            <p:cTn id="36" dur="2000"/>
                                            <p:tgtEl>
                                              <p:spTgt spid="13"/>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heel(1)">
                                          <p:cBhvr>
                                            <p:cTn id="3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9" grpId="0" animBg="1"/>
          <p:bldP spid="13" grpId="0" animBg="1"/>
          <p:bldP spid="15" grpId="0" animBg="1"/>
          <p:bldP spid="16" grpId="0" animBg="1"/>
          <p:bldP spid="16" grpId="1" animBg="1"/>
          <p:bldP spid="17" grpId="0"/>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56" presetClass="path" presetSubtype="0" accel="50000" decel="50000" fill="hold" grpId="1" nodeType="withEffect">
                                      <p:stCondLst>
                                        <p:cond delay="0"/>
                                      </p:stCondLst>
                                      <p:childTnLst>
                                        <p:animMotion origin="layout" path="M -0.03737 0.0412 L 1.25E-6 2.59259E-6 " pathEditMode="relative" rAng="0" ptsTypes="AA">
                                          <p:cBhvr>
                                            <p:cTn id="12" dur="700" fill="hold"/>
                                            <p:tgtEl>
                                              <p:spTgt spid="16"/>
                                            </p:tgtEl>
                                            <p:attrNameLst>
                                              <p:attrName>ppt_x</p:attrName>
                                              <p:attrName>ppt_y</p:attrName>
                                            </p:attrNameLst>
                                          </p:cBhvr>
                                          <p:rCtr x="1862" y="-2060"/>
                                        </p:animMotion>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16" presetClass="entr" presetSubtype="21"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2000"/>
                                            <p:tgtEl>
                                              <p:spTgt spid="9"/>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1)">
                                          <p:cBhvr>
                                            <p:cTn id="36" dur="2000"/>
                                            <p:tgtEl>
                                              <p:spTgt spid="13"/>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heel(1)">
                                          <p:cBhvr>
                                            <p:cTn id="3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9" grpId="0" animBg="1"/>
          <p:bldP spid="13" grpId="0" animBg="1"/>
          <p:bldP spid="15" grpId="0" animBg="1"/>
          <p:bldP spid="16" grpId="0" animBg="1"/>
          <p:bldP spid="16" grpId="1" animBg="1"/>
          <p:bldP spid="17" grpId="0"/>
          <p:bldP spid="18" grpId="0" animBg="1"/>
        </p:bldLst>
      </p:timing>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xmlns="" id="{F53548F0-CFFE-4196-84E9-F7B3BD61D51A}"/>
              </a:ext>
            </a:extLst>
          </p:cNvPr>
          <p:cNvSpPr/>
          <p:nvPr/>
        </p:nvSpPr>
        <p:spPr>
          <a:xfrm>
            <a:off x="4367048" y="0"/>
            <a:ext cx="7346731" cy="10247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0" name="圆角矩形 4">
            <a:extLst>
              <a:ext uri="{FF2B5EF4-FFF2-40B4-BE49-F238E27FC236}">
                <a16:creationId xmlns:a16="http://schemas.microsoft.com/office/drawing/2014/main" xmlns="" id="{82C7DB11-AFA1-4737-926B-99DF92822480}"/>
              </a:ext>
            </a:extLst>
          </p:cNvPr>
          <p:cNvSpPr/>
          <p:nvPr/>
        </p:nvSpPr>
        <p:spPr>
          <a:xfrm>
            <a:off x="162531" y="113564"/>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21" name="矩形 20">
            <a:extLst>
              <a:ext uri="{FF2B5EF4-FFF2-40B4-BE49-F238E27FC236}">
                <a16:creationId xmlns:a16="http://schemas.microsoft.com/office/drawing/2014/main" xmlns="" id="{6DA00C6C-69BC-4334-BBBC-E31FCC9FE89A}"/>
              </a:ext>
            </a:extLst>
          </p:cNvPr>
          <p:cNvSpPr/>
          <p:nvPr/>
        </p:nvSpPr>
        <p:spPr>
          <a:xfrm>
            <a:off x="824109" y="113564"/>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读后续写</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a:extLst>
              <a:ext uri="{FF2B5EF4-FFF2-40B4-BE49-F238E27FC236}">
                <a16:creationId xmlns:a16="http://schemas.microsoft.com/office/drawing/2014/main" xmlns="" id="{A33F5008-9AB1-4BE5-92F5-252A4FA880A0}"/>
              </a:ext>
            </a:extLst>
          </p:cNvPr>
          <p:cNvSpPr/>
          <p:nvPr/>
        </p:nvSpPr>
        <p:spPr>
          <a:xfrm>
            <a:off x="3909849" y="172380"/>
            <a:ext cx="7458041" cy="680235"/>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4. </a:t>
            </a:r>
            <a:r>
              <a:rPr lang="zh-CN" altLang="en-US" sz="2800" b="1" dirty="0">
                <a:latin typeface="微软雅黑" pitchFamily="34" charset="-122"/>
                <a:ea typeface="微软雅黑" pitchFamily="34" charset="-122"/>
              </a:rPr>
              <a:t>注重语言技巧</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细节描写，有效提升语言</a:t>
            </a:r>
          </a:p>
        </p:txBody>
      </p:sp>
      <p:sp>
        <p:nvSpPr>
          <p:cNvPr id="17" name="文本框 16">
            <a:extLst>
              <a:ext uri="{FF2B5EF4-FFF2-40B4-BE49-F238E27FC236}">
                <a16:creationId xmlns:a16="http://schemas.microsoft.com/office/drawing/2014/main" xmlns="" id="{5E9C5245-9FCA-409D-B1E2-00EF4B3FE47A}"/>
              </a:ext>
            </a:extLst>
          </p:cNvPr>
          <p:cNvSpPr txBox="1"/>
          <p:nvPr/>
        </p:nvSpPr>
        <p:spPr>
          <a:xfrm>
            <a:off x="299545" y="1024759"/>
            <a:ext cx="11414234" cy="5509200"/>
          </a:xfrm>
          <a:prstGeom prst="rect">
            <a:avLst/>
          </a:prstGeom>
          <a:noFill/>
        </p:spPr>
        <p:txBody>
          <a:bodyPr wrap="square" rtlCol="0">
            <a:spAutoFit/>
          </a:bodyPr>
          <a:lstStyle/>
          <a:p>
            <a:r>
              <a:rPr lang="en-US" altLang="zh-CN" sz="2800" b="1" dirty="0">
                <a:solidFill>
                  <a:srgbClr val="407434"/>
                </a:solidFill>
              </a:rPr>
              <a:t>1.</a:t>
            </a:r>
            <a:r>
              <a:rPr lang="zh-CN" altLang="en-US" sz="2800" b="1" dirty="0">
                <a:solidFill>
                  <a:srgbClr val="407434"/>
                </a:solidFill>
              </a:rPr>
              <a:t>用词具体化</a:t>
            </a:r>
            <a:r>
              <a:rPr lang="en-US" altLang="zh-CN" sz="2800" b="1" dirty="0">
                <a:solidFill>
                  <a:srgbClr val="407434"/>
                </a:solidFill>
              </a:rPr>
              <a:t> :</a:t>
            </a:r>
            <a:r>
              <a:rPr lang="en-US" altLang="zh-CN" sz="2400" dirty="0">
                <a:solidFill>
                  <a:srgbClr val="002060"/>
                </a:solidFill>
              </a:rPr>
              <a:t>  </a:t>
            </a:r>
            <a:r>
              <a:rPr lang="zh-CN" altLang="en-US" sz="2400" dirty="0">
                <a:solidFill>
                  <a:srgbClr val="002060"/>
                </a:solidFill>
              </a:rPr>
              <a:t>语言表达时选择 </a:t>
            </a:r>
            <a:r>
              <a:rPr lang="en-US" altLang="zh-CN" sz="2400" b="1" dirty="0">
                <a:solidFill>
                  <a:srgbClr val="002060"/>
                </a:solidFill>
              </a:rPr>
              <a:t>specific words</a:t>
            </a:r>
            <a:r>
              <a:rPr lang="zh-CN" altLang="en-US" sz="2400" dirty="0">
                <a:solidFill>
                  <a:srgbClr val="002060"/>
                </a:solidFill>
              </a:rPr>
              <a:t>，而非 </a:t>
            </a:r>
            <a:r>
              <a:rPr lang="en-US" altLang="zh-CN" sz="2400" b="1" dirty="0">
                <a:solidFill>
                  <a:srgbClr val="002060"/>
                </a:solidFill>
              </a:rPr>
              <a:t>general words</a:t>
            </a:r>
            <a:r>
              <a:rPr lang="zh-CN" altLang="en-US" sz="2400" dirty="0">
                <a:solidFill>
                  <a:srgbClr val="002060"/>
                </a:solidFill>
              </a:rPr>
              <a:t>。 </a:t>
            </a:r>
            <a:endParaRPr lang="en-US" altLang="zh-CN" sz="2400" dirty="0">
              <a:solidFill>
                <a:srgbClr val="002060"/>
              </a:solidFill>
            </a:endParaRPr>
          </a:p>
          <a:p>
            <a:r>
              <a:rPr lang="zh-CN" altLang="en-US" sz="2400" dirty="0"/>
              <a:t>   “骑马”有关，大部分考生写马奔跑时使用</a:t>
            </a:r>
            <a:r>
              <a:rPr lang="en-US" altLang="zh-CN" sz="2400" dirty="0"/>
              <a:t>run</a:t>
            </a:r>
            <a:r>
              <a:rPr lang="zh-CN" altLang="en-US" sz="2400" dirty="0"/>
              <a:t>一词，其实有更加具体的词汇。</a:t>
            </a:r>
            <a:endParaRPr lang="en-US" altLang="zh-CN" sz="2400" dirty="0"/>
          </a:p>
          <a:p>
            <a:pPr marL="342900" indent="-342900">
              <a:buFont typeface="Arial" panose="020B0604020202020204" pitchFamily="34" charset="0"/>
              <a:buChar char="•"/>
            </a:pPr>
            <a:r>
              <a:rPr lang="zh-CN" altLang="en-US" sz="2400" dirty="0"/>
              <a:t>如：</a:t>
            </a:r>
            <a:r>
              <a:rPr lang="en-US" altLang="zh-CN" sz="2400" dirty="0"/>
              <a:t>gallop['</a:t>
            </a:r>
            <a:r>
              <a:rPr lang="en-US" altLang="zh-CN" sz="2400" dirty="0" err="1"/>
              <a:t>gæləp</a:t>
            </a:r>
            <a:r>
              <a:rPr lang="en-US" altLang="zh-CN" sz="2400" dirty="0"/>
              <a:t>]</a:t>
            </a:r>
            <a:r>
              <a:rPr lang="zh-CN" altLang="en-US" sz="2400" dirty="0"/>
              <a:t>马疾驰、</a:t>
            </a:r>
            <a:r>
              <a:rPr lang="en-US" altLang="zh-CN" sz="2400" dirty="0"/>
              <a:t>bolt (</a:t>
            </a:r>
            <a:r>
              <a:rPr lang="zh-CN" altLang="en-US" sz="2400" dirty="0"/>
              <a:t>因受惊吓</a:t>
            </a:r>
            <a:r>
              <a:rPr lang="en-US" altLang="zh-CN" sz="2400" dirty="0"/>
              <a:t>) </a:t>
            </a:r>
            <a:r>
              <a:rPr lang="zh-CN" altLang="en-US" sz="2400" dirty="0"/>
              <a:t>突然快跑、</a:t>
            </a:r>
            <a:r>
              <a:rPr lang="en-US" altLang="zh-CN" sz="2400" dirty="0"/>
              <a:t>trot </a:t>
            </a:r>
            <a:r>
              <a:rPr lang="zh-CN" altLang="en-US" sz="2400" dirty="0"/>
              <a:t>马小跑等。</a:t>
            </a:r>
          </a:p>
          <a:p>
            <a:r>
              <a:rPr lang="en-US" altLang="zh-CN" sz="2800" b="1" dirty="0">
                <a:solidFill>
                  <a:srgbClr val="407434"/>
                </a:solidFill>
              </a:rPr>
              <a:t>2</a:t>
            </a:r>
            <a:r>
              <a:rPr lang="zh-CN" altLang="en-US" sz="2800" b="1" dirty="0">
                <a:solidFill>
                  <a:srgbClr val="407434"/>
                </a:solidFill>
              </a:rPr>
              <a:t>．描写形象化</a:t>
            </a:r>
            <a:r>
              <a:rPr lang="en-US" altLang="zh-CN" sz="2800" b="1" dirty="0">
                <a:solidFill>
                  <a:srgbClr val="407434"/>
                </a:solidFill>
              </a:rPr>
              <a:t>:</a:t>
            </a:r>
            <a:r>
              <a:rPr lang="en-US" altLang="zh-CN" sz="2400" dirty="0"/>
              <a:t> </a:t>
            </a:r>
            <a:r>
              <a:rPr lang="zh-CN" altLang="en-US" sz="2400" dirty="0">
                <a:solidFill>
                  <a:srgbClr val="002060"/>
                </a:solidFill>
              </a:rPr>
              <a:t>采用</a:t>
            </a:r>
            <a:r>
              <a:rPr lang="en-US" altLang="zh-CN" sz="2400" b="1" dirty="0">
                <a:solidFill>
                  <a:srgbClr val="002060"/>
                </a:solidFill>
              </a:rPr>
              <a:t> “don’t tell</a:t>
            </a:r>
            <a:r>
              <a:rPr lang="zh-CN" altLang="en-US" sz="2400" b="1" dirty="0">
                <a:solidFill>
                  <a:srgbClr val="002060"/>
                </a:solidFill>
              </a:rPr>
              <a:t>，</a:t>
            </a:r>
            <a:r>
              <a:rPr lang="en-US" altLang="zh-CN" sz="2400" b="1" dirty="0">
                <a:solidFill>
                  <a:srgbClr val="002060"/>
                </a:solidFill>
              </a:rPr>
              <a:t>but show” </a:t>
            </a:r>
            <a:r>
              <a:rPr lang="zh-CN" altLang="en-US" sz="2400" dirty="0">
                <a:solidFill>
                  <a:srgbClr val="002060"/>
                </a:solidFill>
              </a:rPr>
              <a:t>的写作手法。</a:t>
            </a:r>
            <a:endParaRPr lang="en-US" altLang="zh-CN" sz="2400" dirty="0">
              <a:solidFill>
                <a:srgbClr val="002060"/>
              </a:solidFill>
            </a:endParaRPr>
          </a:p>
          <a:p>
            <a:r>
              <a:rPr lang="en-US" altLang="zh-CN" sz="2400" dirty="0">
                <a:solidFill>
                  <a:srgbClr val="002060"/>
                </a:solidFill>
              </a:rPr>
              <a:t>        </a:t>
            </a:r>
            <a:r>
              <a:rPr lang="zh-CN" altLang="en-US" sz="2400" dirty="0"/>
              <a:t>其根本在于“</a:t>
            </a:r>
            <a:r>
              <a:rPr lang="en-US" altLang="zh-CN" sz="2400" dirty="0"/>
              <a:t>Let the reader see, feel, hear, smell, taste, not just give the reader a result.”</a:t>
            </a:r>
            <a:r>
              <a:rPr lang="zh-CN" altLang="en-US" sz="2400" dirty="0"/>
              <a:t>，即：“</a:t>
            </a:r>
            <a:r>
              <a:rPr lang="en-US" altLang="zh-CN" sz="2400" dirty="0"/>
              <a:t>try to show their readers images rather than just tell them facts. ”</a:t>
            </a:r>
          </a:p>
          <a:p>
            <a:pPr marL="342900" indent="-342900">
              <a:buFont typeface="Arial" panose="020B0604020202020204" pitchFamily="34" charset="0"/>
              <a:buChar char="•"/>
            </a:pPr>
            <a:r>
              <a:rPr lang="zh-CN" altLang="en-US" sz="2400" dirty="0"/>
              <a:t>如：</a:t>
            </a:r>
            <a:r>
              <a:rPr lang="en-US" altLang="zh-CN" sz="2400" b="1" dirty="0">
                <a:solidFill>
                  <a:srgbClr val="002060"/>
                </a:solidFill>
              </a:rPr>
              <a:t>Be happy: </a:t>
            </a:r>
            <a:r>
              <a:rPr lang="en-US" altLang="zh-CN" sz="2400" dirty="0"/>
              <a:t>frantic with rapture/We were over the moon/ a radiant smile lit up both of our faces</a:t>
            </a:r>
          </a:p>
          <a:p>
            <a:r>
              <a:rPr lang="en-US" altLang="zh-CN" sz="2800" b="1" dirty="0">
                <a:solidFill>
                  <a:srgbClr val="407434"/>
                </a:solidFill>
              </a:rPr>
              <a:t>3. </a:t>
            </a:r>
            <a:r>
              <a:rPr lang="zh-CN" altLang="en-US" sz="2800" b="1" dirty="0">
                <a:solidFill>
                  <a:srgbClr val="407434"/>
                </a:solidFill>
              </a:rPr>
              <a:t>独立主格结构</a:t>
            </a:r>
            <a:r>
              <a:rPr lang="en-US" altLang="zh-CN" sz="2800" b="1" dirty="0">
                <a:solidFill>
                  <a:srgbClr val="407434"/>
                </a:solidFill>
              </a:rPr>
              <a:t>/ </a:t>
            </a:r>
            <a:r>
              <a:rPr lang="zh-CN" altLang="en-US" sz="2800" b="1" dirty="0">
                <a:solidFill>
                  <a:srgbClr val="407434"/>
                </a:solidFill>
              </a:rPr>
              <a:t>非谓语动词：</a:t>
            </a:r>
            <a:r>
              <a:rPr lang="zh-CN" altLang="en-US" sz="2400" dirty="0">
                <a:solidFill>
                  <a:srgbClr val="002060"/>
                </a:solidFill>
              </a:rPr>
              <a:t>语言表现为</a:t>
            </a:r>
            <a:r>
              <a:rPr lang="zh-CN" altLang="en-US" sz="2400" b="1" dirty="0">
                <a:solidFill>
                  <a:srgbClr val="002060"/>
                </a:solidFill>
              </a:rPr>
              <a:t>多维度、立体化、生动性、内在美</a:t>
            </a:r>
            <a:r>
              <a:rPr lang="zh-CN" altLang="en-US" sz="2400" dirty="0">
                <a:solidFill>
                  <a:srgbClr val="002060"/>
                </a:solidFill>
              </a:rPr>
              <a:t>（逻辑性和连贯性）。</a:t>
            </a:r>
            <a:endParaRPr lang="en-US" altLang="zh-CN" sz="2400" dirty="0">
              <a:solidFill>
                <a:srgbClr val="002060"/>
              </a:solidFill>
            </a:endParaRPr>
          </a:p>
          <a:p>
            <a:pPr marL="342900" indent="-342900">
              <a:buFont typeface="Arial" panose="020B0604020202020204" pitchFamily="34" charset="0"/>
              <a:buChar char="•"/>
            </a:pPr>
            <a:r>
              <a:rPr lang="zh-CN" altLang="en-US" sz="2400" dirty="0"/>
              <a:t>如：</a:t>
            </a:r>
            <a:r>
              <a:rPr lang="en-US" altLang="zh-CN" sz="2400" dirty="0"/>
              <a:t> </a:t>
            </a:r>
            <a:r>
              <a:rPr lang="en-US" altLang="zh-CN" sz="2400" dirty="0">
                <a:solidFill>
                  <a:srgbClr val="002060"/>
                </a:solidFill>
              </a:rPr>
              <a:t>Entirely forgetting </a:t>
            </a:r>
            <a:r>
              <a:rPr lang="en-US" altLang="zh-CN" sz="2400" dirty="0"/>
              <a:t>what Uncle Paul had told us, we chased after that pretty rabbit, frantic with rapture. </a:t>
            </a:r>
          </a:p>
          <a:p>
            <a:pPr marL="342900" indent="-342900">
              <a:buFont typeface="Arial" panose="020B0604020202020204" pitchFamily="34" charset="0"/>
              <a:buChar char="•"/>
            </a:pPr>
            <a:r>
              <a:rPr lang="zh-CN" altLang="en-US" sz="2400" dirty="0"/>
              <a:t>如：</a:t>
            </a:r>
            <a:r>
              <a:rPr lang="en-US" altLang="zh-CN" sz="2400" dirty="0"/>
              <a:t>My heart  </a:t>
            </a:r>
            <a:r>
              <a:rPr lang="en-US" altLang="zh-CN" sz="2400" dirty="0">
                <a:solidFill>
                  <a:srgbClr val="002060"/>
                </a:solidFill>
              </a:rPr>
              <a:t>pumping</a:t>
            </a:r>
            <a:r>
              <a:rPr lang="en-US" altLang="zh-CN" sz="2400" dirty="0"/>
              <a:t> wildly and my blood </a:t>
            </a:r>
            <a:r>
              <a:rPr lang="en-US" altLang="zh-CN" sz="2400" dirty="0">
                <a:solidFill>
                  <a:srgbClr val="002060"/>
                </a:solidFill>
              </a:rPr>
              <a:t>pulsing</a:t>
            </a:r>
            <a:r>
              <a:rPr lang="en-US" altLang="zh-CN" sz="2400" dirty="0"/>
              <a:t> through my veins, I pulled back the reins, distracted the horse and tried every means to stop the horse but in vain. </a:t>
            </a:r>
            <a:r>
              <a:rPr lang="zh-CN" altLang="en-US" sz="2400" dirty="0"/>
              <a:t>   </a:t>
            </a:r>
          </a:p>
        </p:txBody>
      </p:sp>
    </p:spTree>
    <p:extLst>
      <p:ext uri="{BB962C8B-B14F-4D97-AF65-F5344CB8AC3E}">
        <p14:creationId xmlns:p14="http://schemas.microsoft.com/office/powerpoint/2010/main" val="4146045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56" presetClass="path" presetSubtype="0" accel="50000" decel="50000" fill="hold" grpId="1" nodeType="withEffect">
                                      <p:stCondLst>
                                        <p:cond delay="0"/>
                                      </p:stCondLst>
                                      <p:childTnLst>
                                        <p:animMotion origin="layout" path="M -0.03737 0.04121 L -2.29167E-6 -2.22222E-6 " pathEditMode="relative" rAng="0" ptsTypes="AA">
                                          <p:cBhvr>
                                            <p:cTn id="9" dur="700" fill="hold"/>
                                            <p:tgtEl>
                                              <p:spTgt spid="20"/>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outVertical)">
                                          <p:cBhvr>
                                            <p:cTn id="16" dur="500"/>
                                            <p:tgtEl>
                                              <p:spTgt spid="22"/>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14:bounceEnd="50000">
                                          <p:cBhvr additive="base">
                                            <p:cTn id="20"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animBg="1"/>
          <p:bldP spid="20" grpId="1" animBg="1"/>
          <p:bldP spid="21" grpId="0"/>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56" presetClass="path" presetSubtype="0" accel="50000" decel="50000" fill="hold" grpId="1" nodeType="withEffect">
                                      <p:stCondLst>
                                        <p:cond delay="0"/>
                                      </p:stCondLst>
                                      <p:childTnLst>
                                        <p:animMotion origin="layout" path="M -0.03737 0.04121 L -2.29167E-6 -2.22222E-6 " pathEditMode="relative" rAng="0" ptsTypes="AA">
                                          <p:cBhvr>
                                            <p:cTn id="9" dur="700" fill="hold"/>
                                            <p:tgtEl>
                                              <p:spTgt spid="20"/>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outVertical)">
                                          <p:cBhvr>
                                            <p:cTn id="16" dur="500"/>
                                            <p:tgtEl>
                                              <p:spTgt spid="22"/>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animBg="1"/>
          <p:bldP spid="20" grpId="1" animBg="1"/>
          <p:bldP spid="21" grpId="0"/>
          <p:bldP spid="22" grpId="0" animBg="1"/>
        </p:bldLst>
      </p:timing>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201C071C-3726-4489-9731-D33AB7F28D8B}"/>
              </a:ext>
            </a:extLst>
          </p:cNvPr>
          <p:cNvSpPr/>
          <p:nvPr/>
        </p:nvSpPr>
        <p:spPr>
          <a:xfrm>
            <a:off x="3421074" y="0"/>
            <a:ext cx="7189903" cy="941280"/>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9" name="圆角矩形 4">
            <a:extLst>
              <a:ext uri="{FF2B5EF4-FFF2-40B4-BE49-F238E27FC236}">
                <a16:creationId xmlns:a16="http://schemas.microsoft.com/office/drawing/2014/main" xmlns="" id="{2D113AFA-F25A-40E6-912C-C9EF8CECFA72}"/>
              </a:ext>
            </a:extLst>
          </p:cNvPr>
          <p:cNvSpPr/>
          <p:nvPr/>
        </p:nvSpPr>
        <p:spPr>
          <a:xfrm>
            <a:off x="135496" y="97501"/>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0" name="矩形 9">
            <a:extLst>
              <a:ext uri="{FF2B5EF4-FFF2-40B4-BE49-F238E27FC236}">
                <a16:creationId xmlns:a16="http://schemas.microsoft.com/office/drawing/2014/main" xmlns="" id="{DAACDBEA-DE28-4563-B50F-B021C30A5981}"/>
              </a:ext>
            </a:extLst>
          </p:cNvPr>
          <p:cNvSpPr/>
          <p:nvPr/>
        </p:nvSpPr>
        <p:spPr>
          <a:xfrm>
            <a:off x="798243" y="8435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xmlns="" id="{F340A95E-4F9D-48EB-9A9C-C058699BC43A}"/>
              </a:ext>
            </a:extLst>
          </p:cNvPr>
          <p:cNvSpPr/>
          <p:nvPr/>
        </p:nvSpPr>
        <p:spPr>
          <a:xfrm>
            <a:off x="2929642" y="76212"/>
            <a:ext cx="7189903" cy="65574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11</a:t>
            </a:r>
            <a:r>
              <a:rPr lang="zh-CN" altLang="en-US" sz="2800" b="1" dirty="0">
                <a:latin typeface="微软雅黑" pitchFamily="34" charset="-122"/>
                <a:ea typeface="微软雅黑" pitchFamily="34" charset="-122"/>
              </a:rPr>
              <a:t>月高考  概要写作</a:t>
            </a:r>
            <a:r>
              <a:rPr lang="en-US" altLang="zh-CN" sz="2800" b="1" dirty="0">
                <a:latin typeface="微软雅黑" pitchFamily="34" charset="-122"/>
                <a:ea typeface="微软雅黑" pitchFamily="34" charset="-122"/>
              </a:rPr>
              <a:t>                </a:t>
            </a:r>
          </a:p>
        </p:txBody>
      </p:sp>
      <p:sp>
        <p:nvSpPr>
          <p:cNvPr id="2" name="矩形 1">
            <a:extLst>
              <a:ext uri="{FF2B5EF4-FFF2-40B4-BE49-F238E27FC236}">
                <a16:creationId xmlns:a16="http://schemas.microsoft.com/office/drawing/2014/main" xmlns="" id="{E8EEEA4F-BB90-4C42-97D1-85B6FC2FE10B}"/>
              </a:ext>
            </a:extLst>
          </p:cNvPr>
          <p:cNvSpPr/>
          <p:nvPr/>
        </p:nvSpPr>
        <p:spPr>
          <a:xfrm>
            <a:off x="305937" y="610136"/>
            <a:ext cx="11750566" cy="6247864"/>
          </a:xfrm>
          <a:prstGeom prst="rect">
            <a:avLst/>
          </a:prstGeom>
        </p:spPr>
        <p:txBody>
          <a:bodyPr wrap="square">
            <a:spAutoFit/>
          </a:bodyPr>
          <a:lstStyle/>
          <a:p>
            <a:pPr algn="just"/>
            <a:r>
              <a:rPr lang="en-US" altLang="zh-CN" dirty="0"/>
              <a:t>        </a:t>
            </a:r>
            <a:r>
              <a:rPr lang="en-US" altLang="zh-CN" sz="2000" b="1" dirty="0">
                <a:latin typeface="Times New Roman" panose="02020603050405020304" pitchFamily="18" charset="0"/>
                <a:cs typeface="Times New Roman" panose="02020603050405020304" pitchFamily="18" charset="0"/>
              </a:rPr>
              <a:t>It’s a really good idea to visit colleges before you apply because their websites can all start to look and sound the same. Nothing will give you the sense of what it will actually be like to live on a college campus(</a:t>
            </a:r>
            <a:r>
              <a:rPr lang="zh-CN" altLang="en-US" sz="2000" b="1" dirty="0">
                <a:latin typeface="Times New Roman" panose="02020603050405020304" pitchFamily="18" charset="0"/>
                <a:cs typeface="Times New Roman" panose="02020603050405020304" pitchFamily="18" charset="0"/>
              </a:rPr>
              <a:t>校园）</a:t>
            </a:r>
            <a:r>
              <a:rPr lang="en-US" altLang="zh-CN" sz="2000" b="1" dirty="0">
                <a:latin typeface="Times New Roman" panose="02020603050405020304" pitchFamily="18" charset="0"/>
                <a:cs typeface="Times New Roman" panose="02020603050405020304" pitchFamily="18" charset="0"/>
              </a:rPr>
              <a:t>like visiting and seeing for yourself the dorms, classrooms and athletic equipment and, of course, the students. It seems a little crazy once senior year hits to find the time to visit college campuses, and it can also be pricey if the schools you are applying to happen to be more than a car ride away. But keep in mind that you are making decision about the next four years of your life, and do all the research you can to make sure you are making the right one.</a:t>
            </a:r>
          </a:p>
          <a:p>
            <a:pPr algn="just"/>
            <a:r>
              <a:rPr lang="en-US" altLang="zh-CN" sz="2000" b="1" dirty="0">
                <a:latin typeface="Times New Roman" panose="02020603050405020304" pitchFamily="18" charset="0"/>
                <a:cs typeface="Times New Roman" panose="02020603050405020304" pitchFamily="18" charset="0"/>
              </a:rPr>
              <a:t>    There’s no excuse not to visit the schools in your local area. In fact, a lot of college applications even ask if you have visited campus, and obviously, if you live across the country that won’t be as much of a possibility, but if you live nearby, go check it out!</a:t>
            </a:r>
          </a:p>
          <a:p>
            <a:pPr algn="just"/>
            <a:r>
              <a:rPr lang="en-US" altLang="zh-CN" sz="2000" b="1" dirty="0">
                <a:latin typeface="Times New Roman" panose="02020603050405020304" pitchFamily="18" charset="0"/>
                <a:cs typeface="Times New Roman" panose="02020603050405020304" pitchFamily="18" charset="0"/>
              </a:rPr>
              <a:t>    If campus visits aren’t going to happen before you apply, at the very least you should find some time between applying and getting your acceptance letters to visit the schools you’d like to attend. It can save you a lot of heartache if you rule out now the things that you don’t like about certain campuses, things that you wouldn’t know unless you actually visit.</a:t>
            </a:r>
          </a:p>
          <a:p>
            <a:pPr algn="just"/>
            <a:r>
              <a:rPr lang="en-US" altLang="zh-CN" sz="2000" b="1" dirty="0">
                <a:latin typeface="Times New Roman" panose="02020603050405020304" pitchFamily="18" charset="0"/>
                <a:cs typeface="Times New Roman" panose="02020603050405020304" pitchFamily="18" charset="0"/>
              </a:rPr>
              <a:t>     Now, if time and money are making it impossible, then check out the online college fairs at </a:t>
            </a:r>
            <a:r>
              <a:rPr lang="en-US" altLang="zh-CN" sz="2000" b="1" dirty="0" err="1">
                <a:latin typeface="Times New Roman" panose="02020603050405020304" pitchFamily="18" charset="0"/>
                <a:cs typeface="Times New Roman" panose="02020603050405020304" pitchFamily="18" charset="0"/>
              </a:rPr>
              <a:t>CollegeWeekLive</a:t>
            </a:r>
            <a:r>
              <a:rPr lang="en-US" altLang="zh-CN" sz="2000" b="1" dirty="0">
                <a:latin typeface="Times New Roman" panose="02020603050405020304" pitchFamily="18" charset="0"/>
                <a:cs typeface="Times New Roman" panose="02020603050405020304" pitchFamily="18" charset="0"/>
              </a:rPr>
              <a:t>. It’s a chance to chat online with admissions officers, students, and college counselors(</a:t>
            </a:r>
            <a:r>
              <a:rPr lang="zh-CN" altLang="en-US" sz="2000" b="1" dirty="0">
                <a:latin typeface="Times New Roman" panose="02020603050405020304" pitchFamily="18" charset="0"/>
                <a:cs typeface="Times New Roman" panose="02020603050405020304" pitchFamily="18" charset="0"/>
              </a:rPr>
              <a:t>顾问</a:t>
            </a:r>
            <a:r>
              <a:rPr lang="en-US" altLang="zh-CN" sz="2000" b="1" dirty="0">
                <a:latin typeface="Times New Roman" panose="02020603050405020304" pitchFamily="18" charset="0"/>
                <a:cs typeface="Times New Roman" panose="02020603050405020304" pitchFamily="18" charset="0"/>
              </a:rPr>
              <a:t>), and it won’t cost you a penny! You can register for its online college fair at collegeweeklive.com. While visiting an online college fair can’t take the place of an actual campus visit, it can be a very useful tool that along with all your other research will help you make an informed decision about which colleges or universities you’d like to attend.</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4330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1.25E-6 4.07407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14:bounceEnd="50000">
                                          <p:cBhvr additive="base">
                                            <p:cTn id="20"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0" grpId="0"/>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1.25E-6 4.07407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0" grpId="0"/>
          <p:bldP spid="11" grpId="0" animBg="1"/>
        </p:bldLst>
      </p:timing>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xmlns="" id="{20498606-C0C3-4C26-801A-62EB8CA49DC6}"/>
              </a:ext>
            </a:extLst>
          </p:cNvPr>
          <p:cNvSpPr/>
          <p:nvPr/>
        </p:nvSpPr>
        <p:spPr>
          <a:xfrm>
            <a:off x="2512261" y="630949"/>
            <a:ext cx="7989337" cy="941280"/>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文本框 1"/>
          <p:cNvSpPr txBox="1"/>
          <p:nvPr/>
        </p:nvSpPr>
        <p:spPr>
          <a:xfrm>
            <a:off x="2791833" y="1822830"/>
            <a:ext cx="7701128" cy="461665"/>
          </a:xfrm>
          <a:prstGeom prst="rect">
            <a:avLst/>
          </a:prstGeom>
          <a:noFill/>
        </p:spPr>
        <p:txBody>
          <a:bodyPr wrap="square" rtlCol="0">
            <a:spAutoFit/>
          </a:bodyPr>
          <a:lstStyle/>
          <a:p>
            <a:r>
              <a:rPr lang="en-US" altLang="zh-CN" sz="2400" b="1" dirty="0">
                <a:solidFill>
                  <a:srgbClr val="002060"/>
                </a:solidFill>
                <a:latin typeface="Times New Roman" panose="02020603050405020304" pitchFamily="18" charset="0"/>
                <a:cs typeface="Times New Roman" panose="02020603050405020304" pitchFamily="18" charset="0"/>
              </a:rPr>
              <a:t>To write a good summary, you should _______________</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6" name="矩形 5"/>
          <p:cNvSpPr/>
          <p:nvPr/>
        </p:nvSpPr>
        <p:spPr>
          <a:xfrm>
            <a:off x="3427156" y="2437700"/>
            <a:ext cx="454679" cy="3974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p:cNvSpPr/>
          <p:nvPr/>
        </p:nvSpPr>
        <p:spPr>
          <a:xfrm>
            <a:off x="4444036" y="2369952"/>
            <a:ext cx="2970621" cy="470513"/>
          </a:xfrm>
          <a:prstGeom prst="rect">
            <a:avLst/>
          </a:prstGeom>
        </p:spPr>
        <p:txBody>
          <a:bodyPr wrap="none">
            <a:spAutoFit/>
          </a:bodyPr>
          <a:lstStyle/>
          <a:p>
            <a:pPr>
              <a:lnSpc>
                <a:spcPct val="130000"/>
              </a:lnSpc>
            </a:pPr>
            <a:r>
              <a:rPr lang="en-US" altLang="zh-CN" sz="2100" b="1" dirty="0">
                <a:solidFill>
                  <a:srgbClr val="002060"/>
                </a:solidFill>
                <a:latin typeface="Times New Roman" panose="02020603050405020304" pitchFamily="18" charset="0"/>
                <a:ea typeface="微软雅黑" panose="020B0503020204020204" pitchFamily="34" charset="-122"/>
              </a:rPr>
              <a:t>Cover all the key points.</a:t>
            </a:r>
          </a:p>
        </p:txBody>
      </p:sp>
      <p:sp>
        <p:nvSpPr>
          <p:cNvPr id="5" name="矩形 4"/>
          <p:cNvSpPr/>
          <p:nvPr/>
        </p:nvSpPr>
        <p:spPr>
          <a:xfrm>
            <a:off x="4413538" y="3446830"/>
            <a:ext cx="6174590" cy="890628"/>
          </a:xfrm>
          <a:prstGeom prst="rect">
            <a:avLst/>
          </a:prstGeom>
        </p:spPr>
        <p:txBody>
          <a:bodyPr wrap="square">
            <a:spAutoFit/>
          </a:bodyPr>
          <a:lstStyle/>
          <a:p>
            <a:pPr>
              <a:lnSpc>
                <a:spcPct val="130000"/>
              </a:lnSpc>
            </a:pPr>
            <a:r>
              <a:rPr lang="en-US" altLang="zh-CN" sz="2100" b="1" dirty="0">
                <a:solidFill>
                  <a:srgbClr val="052A57"/>
                </a:solidFill>
                <a:latin typeface="Times New Roman" panose="02020603050405020304" pitchFamily="18" charset="0"/>
                <a:ea typeface="微软雅黑" panose="020B0503020204020204" pitchFamily="34" charset="-122"/>
              </a:rPr>
              <a:t>Omit unnecessary details like examples, explanations and other unimportant information.</a:t>
            </a:r>
          </a:p>
        </p:txBody>
      </p:sp>
      <p:sp>
        <p:nvSpPr>
          <p:cNvPr id="11" name="矩形 10"/>
          <p:cNvSpPr/>
          <p:nvPr/>
        </p:nvSpPr>
        <p:spPr>
          <a:xfrm>
            <a:off x="4467970" y="4436001"/>
            <a:ext cx="2815066" cy="470513"/>
          </a:xfrm>
          <a:prstGeom prst="rect">
            <a:avLst/>
          </a:prstGeom>
        </p:spPr>
        <p:txBody>
          <a:bodyPr wrap="none">
            <a:spAutoFit/>
          </a:bodyPr>
          <a:lstStyle/>
          <a:p>
            <a:pPr>
              <a:lnSpc>
                <a:spcPct val="130000"/>
              </a:lnSpc>
            </a:pPr>
            <a:r>
              <a:rPr lang="en-US" altLang="zh-CN" sz="2100" b="1" dirty="0">
                <a:solidFill>
                  <a:srgbClr val="052A57"/>
                </a:solidFill>
                <a:latin typeface="Times New Roman" panose="02020603050405020304" pitchFamily="18" charset="0"/>
                <a:ea typeface="微软雅黑" panose="020B0503020204020204" pitchFamily="34" charset="-122"/>
              </a:rPr>
              <a:t>Use proper </a:t>
            </a:r>
            <a:r>
              <a:rPr lang="en-US" altLang="zh-CN" sz="2100" b="1" dirty="0">
                <a:solidFill>
                  <a:srgbClr val="052A57"/>
                </a:solidFill>
                <a:latin typeface="Times New Roman" panose="02020603050405020304" pitchFamily="18" charset="0"/>
                <a:cs typeface="Times New Roman" panose="02020603050405020304" pitchFamily="18" charset="0"/>
              </a:rPr>
              <a:t>transitions</a:t>
            </a:r>
            <a:r>
              <a:rPr lang="en-US" altLang="zh-CN" sz="2100" b="1" dirty="0">
                <a:solidFill>
                  <a:srgbClr val="052A57"/>
                </a:solidFill>
                <a:latin typeface="Times New Roman" panose="02020603050405020304" pitchFamily="18" charset="0"/>
                <a:ea typeface="微软雅黑" panose="020B0503020204020204" pitchFamily="34" charset="-122"/>
              </a:rPr>
              <a:t>.</a:t>
            </a:r>
          </a:p>
        </p:txBody>
      </p:sp>
      <p:sp>
        <p:nvSpPr>
          <p:cNvPr id="12" name="矩形 11"/>
          <p:cNvSpPr/>
          <p:nvPr/>
        </p:nvSpPr>
        <p:spPr>
          <a:xfrm>
            <a:off x="4495150" y="5103598"/>
            <a:ext cx="2585901" cy="470513"/>
          </a:xfrm>
          <a:prstGeom prst="rect">
            <a:avLst/>
          </a:prstGeom>
        </p:spPr>
        <p:txBody>
          <a:bodyPr wrap="none">
            <a:spAutoFit/>
          </a:bodyPr>
          <a:lstStyle/>
          <a:p>
            <a:pPr>
              <a:lnSpc>
                <a:spcPct val="130000"/>
              </a:lnSpc>
            </a:pPr>
            <a:r>
              <a:rPr lang="en-US" altLang="zh-CN" sz="2100" b="1" dirty="0">
                <a:solidFill>
                  <a:srgbClr val="052A57"/>
                </a:solidFill>
                <a:latin typeface="Times New Roman" panose="02020603050405020304" pitchFamily="18" charset="0"/>
                <a:ea typeface="微软雅黑" panose="020B0503020204020204" pitchFamily="34" charset="-122"/>
              </a:rPr>
              <a:t>Use your own words.</a:t>
            </a:r>
          </a:p>
        </p:txBody>
      </p:sp>
      <p:sp>
        <p:nvSpPr>
          <p:cNvPr id="14" name="矩形 13"/>
          <p:cNvSpPr/>
          <p:nvPr/>
        </p:nvSpPr>
        <p:spPr>
          <a:xfrm>
            <a:off x="4413539" y="2939674"/>
            <a:ext cx="3334567" cy="415498"/>
          </a:xfrm>
          <a:prstGeom prst="rect">
            <a:avLst/>
          </a:prstGeom>
        </p:spPr>
        <p:txBody>
          <a:bodyPr wrap="none">
            <a:spAutoFit/>
          </a:bodyPr>
          <a:lstStyle/>
          <a:p>
            <a:r>
              <a:rPr lang="en-US" altLang="zh-CN" sz="2100" b="1" dirty="0">
                <a:solidFill>
                  <a:srgbClr val="002060"/>
                </a:solidFill>
                <a:latin typeface="Times New Roman" panose="02020603050405020304" pitchFamily="18" charset="0"/>
                <a:ea typeface="微软雅黑" panose="020B0503020204020204" pitchFamily="34" charset="-122"/>
              </a:rPr>
              <a:t>Copy the original sentences</a:t>
            </a: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1849" y="2426310"/>
            <a:ext cx="649081" cy="461665"/>
          </a:xfrm>
          <a:prstGeom prst="rect">
            <a:avLst/>
          </a:prstGeom>
          <a:ln>
            <a:noFill/>
          </a:ln>
          <a:effectLst>
            <a:softEdge rad="112500"/>
          </a:effectLst>
        </p:spPr>
      </p:pic>
      <p:sp>
        <p:nvSpPr>
          <p:cNvPr id="19" name="矩形 18"/>
          <p:cNvSpPr/>
          <p:nvPr/>
        </p:nvSpPr>
        <p:spPr>
          <a:xfrm>
            <a:off x="3427156" y="2988401"/>
            <a:ext cx="454679" cy="3943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矩形 19"/>
          <p:cNvSpPr/>
          <p:nvPr/>
        </p:nvSpPr>
        <p:spPr>
          <a:xfrm>
            <a:off x="3473945" y="4525178"/>
            <a:ext cx="454679" cy="3943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矩形 20"/>
          <p:cNvSpPr/>
          <p:nvPr/>
        </p:nvSpPr>
        <p:spPr>
          <a:xfrm>
            <a:off x="3473945" y="5179748"/>
            <a:ext cx="454679" cy="3943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矩形 21"/>
          <p:cNvSpPr/>
          <p:nvPr/>
        </p:nvSpPr>
        <p:spPr>
          <a:xfrm>
            <a:off x="3473945" y="5793516"/>
            <a:ext cx="454679" cy="3943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矩形 22"/>
          <p:cNvSpPr/>
          <p:nvPr/>
        </p:nvSpPr>
        <p:spPr>
          <a:xfrm>
            <a:off x="3463806" y="3761488"/>
            <a:ext cx="454679" cy="3943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4396" y="5076795"/>
            <a:ext cx="649081" cy="523889"/>
          </a:xfrm>
          <a:prstGeom prst="rect">
            <a:avLst/>
          </a:prstGeom>
          <a:ln>
            <a:noFill/>
          </a:ln>
          <a:effectLst>
            <a:softEdge rad="112500"/>
          </a:effectLst>
        </p:spPr>
      </p:pic>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9956" y="4525178"/>
            <a:ext cx="649081" cy="523889"/>
          </a:xfrm>
          <a:prstGeom prst="rect">
            <a:avLst/>
          </a:prstGeom>
          <a:ln>
            <a:noFill/>
          </a:ln>
          <a:effectLst>
            <a:softEdge rad="112500"/>
          </a:effectLst>
        </p:spPr>
      </p:pic>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6606" y="3764380"/>
            <a:ext cx="649081" cy="523889"/>
          </a:xfrm>
          <a:prstGeom prst="rect">
            <a:avLst/>
          </a:prstGeom>
          <a:ln>
            <a:noFill/>
          </a:ln>
          <a:effectLst>
            <a:softEdge rad="112500"/>
          </a:effectLst>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712" y="5706244"/>
            <a:ext cx="649081" cy="523889"/>
          </a:xfrm>
          <a:prstGeom prst="rect">
            <a:avLst/>
          </a:prstGeom>
          <a:ln>
            <a:noFill/>
          </a:ln>
          <a:effectLst>
            <a:softEdge rad="112500"/>
          </a:effectLst>
        </p:spPr>
      </p:pic>
      <p:sp>
        <p:nvSpPr>
          <p:cNvPr id="7" name="矩形 6"/>
          <p:cNvSpPr/>
          <p:nvPr/>
        </p:nvSpPr>
        <p:spPr>
          <a:xfrm>
            <a:off x="1505037" y="3661312"/>
            <a:ext cx="946093" cy="461665"/>
          </a:xfrm>
          <a:prstGeom prst="rect">
            <a:avLst/>
          </a:prstGeom>
        </p:spPr>
        <p:txBody>
          <a:bodyPr wrap="none">
            <a:spAutoFit/>
          </a:bodyPr>
          <a:lstStyle/>
          <a:p>
            <a:r>
              <a:rPr lang="en-US" altLang="zh-CN" b="1" dirty="0">
                <a:solidFill>
                  <a:srgbClr val="FFFF00"/>
                </a:solidFill>
                <a:latin typeface="Calibri" panose="020F0502020204030204" pitchFamily="34" charset="0"/>
                <a:ea typeface="宋体" panose="02010600030101010101" pitchFamily="2" charset="-122"/>
                <a:cs typeface="Times New Roman" panose="02020603050405020304" pitchFamily="18" charset="0"/>
              </a:rPr>
              <a:t> </a:t>
            </a:r>
            <a:r>
              <a:rPr lang="en-US" altLang="zh-CN" sz="2400" b="1" dirty="0">
                <a:solidFill>
                  <a:srgbClr val="C00000"/>
                </a:solidFill>
                <a:latin typeface="Times New Roman" panose="02020603050405020304" pitchFamily="18" charset="0"/>
                <a:ea typeface="微软雅黑" panose="020B0503020204020204" pitchFamily="34" charset="-122"/>
              </a:rPr>
              <a:t>brief</a:t>
            </a:r>
            <a:r>
              <a:rPr lang="en-US" altLang="zh-CN" sz="2400" b="1" dirty="0">
                <a:solidFill>
                  <a:srgbClr val="FFFF00"/>
                </a:solidFill>
                <a:latin typeface="Times New Roman" panose="02020603050405020304" pitchFamily="18" charset="0"/>
                <a:ea typeface="微软雅黑" panose="020B0503020204020204" pitchFamily="34" charset="-122"/>
              </a:rPr>
              <a:t> </a:t>
            </a:r>
            <a:endParaRPr lang="zh-CN" altLang="en-US" sz="2400" b="1" dirty="0">
              <a:solidFill>
                <a:srgbClr val="FFFF00"/>
              </a:solidFill>
              <a:latin typeface="Times New Roman" panose="02020603050405020304" pitchFamily="18" charset="0"/>
              <a:ea typeface="微软雅黑" panose="020B0503020204020204" pitchFamily="34" charset="-122"/>
            </a:endParaRPr>
          </a:p>
        </p:txBody>
      </p:sp>
      <p:sp>
        <p:nvSpPr>
          <p:cNvPr id="8" name="矩形 7"/>
          <p:cNvSpPr/>
          <p:nvPr/>
        </p:nvSpPr>
        <p:spPr>
          <a:xfrm>
            <a:off x="1546595" y="2636057"/>
            <a:ext cx="1385837" cy="461665"/>
          </a:xfrm>
          <a:prstGeom prst="rect">
            <a:avLst/>
          </a:prstGeom>
        </p:spPr>
        <p:txBody>
          <a:bodyPr wrap="square">
            <a:spAutoFit/>
          </a:bodyPr>
          <a:lstStyle/>
          <a:p>
            <a:pPr algn="just"/>
            <a:r>
              <a:rPr lang="en-US" altLang="zh-CN" sz="2400" b="1" dirty="0">
                <a:solidFill>
                  <a:srgbClr val="C00000"/>
                </a:solidFill>
                <a:latin typeface="Times New Roman" panose="02020603050405020304" pitchFamily="18" charset="0"/>
                <a:ea typeface="微软雅黑" panose="020B0503020204020204" pitchFamily="34" charset="-122"/>
              </a:rPr>
              <a:t>complete</a:t>
            </a:r>
            <a:endParaRPr lang="zh-CN" altLang="zh-CN" sz="2400" b="1" dirty="0">
              <a:solidFill>
                <a:srgbClr val="C00000"/>
              </a:solidFill>
              <a:latin typeface="Times New Roman" panose="02020603050405020304" pitchFamily="18" charset="0"/>
              <a:ea typeface="微软雅黑" panose="020B0503020204020204" pitchFamily="34" charset="-122"/>
            </a:endParaRPr>
          </a:p>
        </p:txBody>
      </p:sp>
      <p:sp>
        <p:nvSpPr>
          <p:cNvPr id="9" name="矩形 8"/>
          <p:cNvSpPr/>
          <p:nvPr/>
        </p:nvSpPr>
        <p:spPr>
          <a:xfrm>
            <a:off x="1546595" y="4756109"/>
            <a:ext cx="1392561" cy="461665"/>
          </a:xfrm>
          <a:prstGeom prst="rect">
            <a:avLst/>
          </a:prstGeom>
        </p:spPr>
        <p:txBody>
          <a:bodyPr wrap="none">
            <a:spAutoFit/>
          </a:bodyPr>
          <a:lstStyle/>
          <a:p>
            <a:pPr algn="just"/>
            <a:r>
              <a:rPr lang="en-US" altLang="zh-CN" sz="2400" b="1" dirty="0">
                <a:solidFill>
                  <a:srgbClr val="C00000"/>
                </a:solidFill>
                <a:latin typeface="Times New Roman" panose="02020603050405020304" pitchFamily="18" charset="0"/>
                <a:ea typeface="微软雅黑" panose="020B0503020204020204" pitchFamily="34" charset="-122"/>
              </a:rPr>
              <a:t>coherent</a:t>
            </a:r>
            <a:r>
              <a:rPr lang="en-US" altLang="zh-CN" sz="2400" b="1" kern="100" dirty="0">
                <a:solidFill>
                  <a:srgbClr val="C00000"/>
                </a:solidFill>
                <a:ea typeface="宋体" panose="02010600030101010101" pitchFamily="2" charset="-122"/>
                <a:cs typeface="Times New Roman" panose="02020603050405020304" pitchFamily="18" charset="0"/>
              </a:rPr>
              <a:t> </a:t>
            </a:r>
            <a:endParaRPr lang="zh-CN" altLang="zh-CN" sz="2400" kern="100" dirty="0">
              <a:solidFill>
                <a:srgbClr val="C00000"/>
              </a:solidFill>
              <a:ea typeface="宋体" panose="02010600030101010101" pitchFamily="2" charset="-122"/>
              <a:cs typeface="Times New Roman" panose="02020603050405020304" pitchFamily="18" charset="0"/>
            </a:endParaRPr>
          </a:p>
        </p:txBody>
      </p:sp>
      <p:sp>
        <p:nvSpPr>
          <p:cNvPr id="10" name="矩形 9"/>
          <p:cNvSpPr/>
          <p:nvPr/>
        </p:nvSpPr>
        <p:spPr>
          <a:xfrm>
            <a:off x="4486159" y="5697342"/>
            <a:ext cx="5484891" cy="738664"/>
          </a:xfrm>
          <a:prstGeom prst="rect">
            <a:avLst/>
          </a:prstGeom>
        </p:spPr>
        <p:txBody>
          <a:bodyPr wrap="square">
            <a:spAutoFit/>
          </a:bodyPr>
          <a:lstStyle/>
          <a:p>
            <a:pPr algn="just"/>
            <a:r>
              <a:rPr lang="en-US" altLang="zh-CN" sz="2100" b="1" dirty="0">
                <a:solidFill>
                  <a:srgbClr val="052A57"/>
                </a:solidFill>
                <a:latin typeface="Times New Roman" panose="02020603050405020304" pitchFamily="18" charset="0"/>
                <a:ea typeface="微软雅黑" panose="020B0503020204020204" pitchFamily="34" charset="-122"/>
              </a:rPr>
              <a:t>Do not include your own ideas or emotions on the topic</a:t>
            </a:r>
            <a:r>
              <a:rPr lang="en-US" altLang="zh-CN" sz="2100" kern="100" dirty="0">
                <a:solidFill>
                  <a:srgbClr val="052A57"/>
                </a:solidFill>
                <a:ea typeface="宋体" panose="02010600030101010101" pitchFamily="2" charset="-122"/>
                <a:cs typeface="Times New Roman" panose="02020603050405020304" pitchFamily="18" charset="0"/>
              </a:rPr>
              <a:t>. </a:t>
            </a:r>
            <a:endParaRPr lang="zh-CN" altLang="zh-CN" sz="2100" kern="100" dirty="0">
              <a:solidFill>
                <a:srgbClr val="052A57"/>
              </a:solidFill>
              <a:ea typeface="宋体" panose="02010600030101010101" pitchFamily="2" charset="-122"/>
              <a:cs typeface="Times New Roman" panose="02020603050405020304" pitchFamily="18" charset="0"/>
            </a:endParaRPr>
          </a:p>
        </p:txBody>
      </p:sp>
      <p:sp>
        <p:nvSpPr>
          <p:cNvPr id="16" name="矩形 15"/>
          <p:cNvSpPr/>
          <p:nvPr/>
        </p:nvSpPr>
        <p:spPr>
          <a:xfrm>
            <a:off x="1546594" y="5605010"/>
            <a:ext cx="1507144" cy="461665"/>
          </a:xfrm>
          <a:prstGeom prst="rect">
            <a:avLst/>
          </a:prstGeom>
        </p:spPr>
        <p:txBody>
          <a:bodyPr wrap="none">
            <a:spAutoFit/>
          </a:bodyPr>
          <a:lstStyle/>
          <a:p>
            <a:pPr algn="just"/>
            <a:r>
              <a:rPr lang="en-US" altLang="zh-CN" sz="2400" b="1" dirty="0">
                <a:solidFill>
                  <a:srgbClr val="C00000"/>
                </a:solidFill>
                <a:latin typeface="Times New Roman" panose="02020603050405020304" pitchFamily="18" charset="0"/>
                <a:ea typeface="微软雅黑" panose="020B0503020204020204" pitchFamily="34" charset="-122"/>
              </a:rPr>
              <a:t>objective</a:t>
            </a:r>
            <a:r>
              <a:rPr lang="en-US" altLang="zh-CN" sz="2400" b="1" dirty="0">
                <a:latin typeface="Times New Roman" panose="02020603050405020304" pitchFamily="18" charset="0"/>
                <a:ea typeface="微软雅黑" panose="020B0503020204020204" pitchFamily="34" charset="-122"/>
              </a:rPr>
              <a:t> </a:t>
            </a:r>
            <a:r>
              <a:rPr lang="en-US" altLang="zh-CN" sz="2100" b="1" dirty="0">
                <a:latin typeface="Times New Roman" panose="02020603050405020304" pitchFamily="18" charset="0"/>
                <a:ea typeface="微软雅黑" panose="020B0503020204020204" pitchFamily="34" charset="-122"/>
              </a:rPr>
              <a:t> </a:t>
            </a:r>
            <a:endParaRPr lang="zh-CN" altLang="zh-CN" sz="2100" b="1" dirty="0">
              <a:latin typeface="Times New Roman" panose="02020603050405020304" pitchFamily="18" charset="0"/>
              <a:ea typeface="微软雅黑" panose="020B0503020204020204" pitchFamily="34" charset="-122"/>
            </a:endParaRPr>
          </a:p>
        </p:txBody>
      </p:sp>
      <p:sp>
        <p:nvSpPr>
          <p:cNvPr id="31" name="矩形 30">
            <a:extLst>
              <a:ext uri="{FF2B5EF4-FFF2-40B4-BE49-F238E27FC236}">
                <a16:creationId xmlns:a16="http://schemas.microsoft.com/office/drawing/2014/main" xmlns="" id="{BDFE9D1F-AFCA-41AB-AF44-C0063D37BE67}"/>
              </a:ext>
            </a:extLst>
          </p:cNvPr>
          <p:cNvSpPr/>
          <p:nvPr/>
        </p:nvSpPr>
        <p:spPr>
          <a:xfrm>
            <a:off x="2911977" y="567739"/>
            <a:ext cx="7189903" cy="867855"/>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3200" b="1" dirty="0">
                <a:latin typeface="微软雅黑" pitchFamily="34" charset="-122"/>
                <a:ea typeface="微软雅黑" pitchFamily="34" charset="-122"/>
              </a:rPr>
              <a:t>How to write a summary </a:t>
            </a:r>
          </a:p>
        </p:txBody>
      </p:sp>
      <p:sp>
        <p:nvSpPr>
          <p:cNvPr id="33" name="圆角矩形 4">
            <a:extLst>
              <a:ext uri="{FF2B5EF4-FFF2-40B4-BE49-F238E27FC236}">
                <a16:creationId xmlns:a16="http://schemas.microsoft.com/office/drawing/2014/main" xmlns="" id="{63F1CF08-4AD5-4A68-9DB7-209C03B46341}"/>
              </a:ext>
            </a:extLst>
          </p:cNvPr>
          <p:cNvSpPr/>
          <p:nvPr/>
        </p:nvSpPr>
        <p:spPr>
          <a:xfrm>
            <a:off x="135496" y="97501"/>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4" name="矩形 33">
            <a:extLst>
              <a:ext uri="{FF2B5EF4-FFF2-40B4-BE49-F238E27FC236}">
                <a16:creationId xmlns:a16="http://schemas.microsoft.com/office/drawing/2014/main" xmlns="" id="{F9E50EF0-04F7-4AF3-802D-0810F09D7C68}"/>
              </a:ext>
            </a:extLst>
          </p:cNvPr>
          <p:cNvSpPr/>
          <p:nvPr/>
        </p:nvSpPr>
        <p:spPr>
          <a:xfrm>
            <a:off x="798243" y="8435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56" presetClass="path" presetSubtype="0" accel="50000" decel="50000" fill="hold" grpId="1" nodeType="withEffect">
                                      <p:stCondLst>
                                        <p:cond delay="0"/>
                                      </p:stCondLst>
                                      <p:childTnLst>
                                        <p:animMotion origin="layout" path="M -0.03737 0.0412 L 1.25E-6 4.07407E-6 " pathEditMode="relative" rAng="0" ptsTypes="AA">
                                          <p:cBhvr>
                                            <p:cTn id="9" dur="700" fill="hold"/>
                                            <p:tgtEl>
                                              <p:spTgt spid="33"/>
                                            </p:tgtEl>
                                            <p:attrNameLst>
                                              <p:attrName>ppt_x</p:attrName>
                                              <p:attrName>ppt_y</p:attrName>
                                            </p:attrNameLst>
                                          </p:cBhvr>
                                          <p:rCtr x="1862" y="-2060"/>
                                        </p:animMotion>
                                      </p:childTnLst>
                                    </p:cTn>
                                  </p:par>
                                  <p:par>
                                    <p:cTn id="10" presetID="22" presetClass="entr" presetSubtype="8"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14:bounceEnd="50000">
                                          <p:cBhvr additive="base">
                                            <p:cTn id="16"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3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out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randombar(horizont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randombar(horizontal)">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randombar(horizontal)">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randombar(horizontal)">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randombar(horizontal)">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7" grpId="0"/>
          <p:bldP spid="8" grpId="0"/>
          <p:bldP spid="9" grpId="0"/>
          <p:bldP spid="16" grpId="0"/>
          <p:bldP spid="31" grpId="0" animBg="1"/>
          <p:bldP spid="33" grpId="0" animBg="1"/>
          <p:bldP spid="33" grpId="1" animBg="1"/>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56" presetClass="path" presetSubtype="0" accel="50000" decel="50000" fill="hold" grpId="1" nodeType="withEffect">
                                      <p:stCondLst>
                                        <p:cond delay="0"/>
                                      </p:stCondLst>
                                      <p:childTnLst>
                                        <p:animMotion origin="layout" path="M -0.03737 0.0412 L 1.25E-6 4.07407E-6 " pathEditMode="relative" rAng="0" ptsTypes="AA">
                                          <p:cBhvr>
                                            <p:cTn id="9" dur="700" fill="hold"/>
                                            <p:tgtEl>
                                              <p:spTgt spid="33"/>
                                            </p:tgtEl>
                                            <p:attrNameLst>
                                              <p:attrName>ppt_x</p:attrName>
                                              <p:attrName>ppt_y</p:attrName>
                                            </p:attrNameLst>
                                          </p:cBhvr>
                                          <p:rCtr x="1862" y="-2060"/>
                                        </p:animMotion>
                                      </p:childTnLst>
                                    </p:cTn>
                                  </p:par>
                                  <p:par>
                                    <p:cTn id="10" presetID="22" presetClass="entr" presetSubtype="8"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out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randombar(horizont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randombar(horizontal)">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randombar(horizontal)">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randombar(horizontal)">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randombar(horizontal)">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7" grpId="0"/>
          <p:bldP spid="8" grpId="0"/>
          <p:bldP spid="9" grpId="0"/>
          <p:bldP spid="16" grpId="0"/>
          <p:bldP spid="31" grpId="0" animBg="1"/>
          <p:bldP spid="33" grpId="0" animBg="1"/>
          <p:bldP spid="33" grpId="1" animBg="1"/>
          <p:bldP spid="34" grpId="0"/>
        </p:bldLst>
      </p:timing>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xmlns="" id="{CAAB6BA9-39D4-46A7-819B-3D7AC6DF7C6F}"/>
              </a:ext>
            </a:extLst>
          </p:cNvPr>
          <p:cNvSpPr/>
          <p:nvPr/>
        </p:nvSpPr>
        <p:spPr>
          <a:xfrm>
            <a:off x="4926020" y="5225759"/>
            <a:ext cx="6204434" cy="1066054"/>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a:t>What?/ Why?</a:t>
            </a:r>
          </a:p>
        </p:txBody>
      </p:sp>
      <p:sp>
        <p:nvSpPr>
          <p:cNvPr id="12" name="矩形 11">
            <a:extLst>
              <a:ext uri="{FF2B5EF4-FFF2-40B4-BE49-F238E27FC236}">
                <a16:creationId xmlns:a16="http://schemas.microsoft.com/office/drawing/2014/main" xmlns="" id="{201C071C-3726-4489-9731-D33AB7F28D8B}"/>
              </a:ext>
            </a:extLst>
          </p:cNvPr>
          <p:cNvSpPr/>
          <p:nvPr/>
        </p:nvSpPr>
        <p:spPr>
          <a:xfrm>
            <a:off x="3440083" y="-1"/>
            <a:ext cx="7189903" cy="86645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9" name="圆角矩形 4">
            <a:extLst>
              <a:ext uri="{FF2B5EF4-FFF2-40B4-BE49-F238E27FC236}">
                <a16:creationId xmlns:a16="http://schemas.microsoft.com/office/drawing/2014/main" xmlns="" id="{2D113AFA-F25A-40E6-912C-C9EF8CECFA72}"/>
              </a:ext>
            </a:extLst>
          </p:cNvPr>
          <p:cNvSpPr/>
          <p:nvPr/>
        </p:nvSpPr>
        <p:spPr>
          <a:xfrm>
            <a:off x="135496" y="97501"/>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0" name="矩形 9">
            <a:extLst>
              <a:ext uri="{FF2B5EF4-FFF2-40B4-BE49-F238E27FC236}">
                <a16:creationId xmlns:a16="http://schemas.microsoft.com/office/drawing/2014/main" xmlns="" id="{DAACDBEA-DE28-4563-B50F-B021C30A5981}"/>
              </a:ext>
            </a:extLst>
          </p:cNvPr>
          <p:cNvSpPr/>
          <p:nvPr/>
        </p:nvSpPr>
        <p:spPr>
          <a:xfrm>
            <a:off x="798243" y="8435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xmlns="" id="{F340A95E-4F9D-48EB-9A9C-C058699BC43A}"/>
              </a:ext>
            </a:extLst>
          </p:cNvPr>
          <p:cNvSpPr/>
          <p:nvPr/>
        </p:nvSpPr>
        <p:spPr>
          <a:xfrm>
            <a:off x="2929642" y="76212"/>
            <a:ext cx="7189903" cy="65574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概要写作技巧</a:t>
            </a:r>
            <a:r>
              <a:rPr lang="en-US" altLang="zh-CN" sz="2800" b="1" dirty="0">
                <a:latin typeface="微软雅黑" pitchFamily="34" charset="-122"/>
                <a:ea typeface="微软雅黑" pitchFamily="34" charset="-122"/>
              </a:rPr>
              <a:t> 1—— </a:t>
            </a:r>
            <a:r>
              <a:rPr lang="zh-CN" altLang="en-US" sz="2800" b="1" dirty="0">
                <a:latin typeface="微软雅黑" pitchFamily="34" charset="-122"/>
                <a:ea typeface="微软雅黑" pitchFamily="34" charset="-122"/>
              </a:rPr>
              <a:t>明晰篇章结构</a:t>
            </a:r>
            <a:r>
              <a:rPr lang="en-US" altLang="zh-CN" sz="2800" b="1" dirty="0">
                <a:latin typeface="微软雅黑" pitchFamily="34" charset="-122"/>
                <a:ea typeface="微软雅黑" pitchFamily="34" charset="-122"/>
              </a:rPr>
              <a:t>               </a:t>
            </a:r>
          </a:p>
        </p:txBody>
      </p:sp>
      <p:sp>
        <p:nvSpPr>
          <p:cNvPr id="8" name="矩形 7">
            <a:extLst>
              <a:ext uri="{FF2B5EF4-FFF2-40B4-BE49-F238E27FC236}">
                <a16:creationId xmlns:a16="http://schemas.microsoft.com/office/drawing/2014/main" xmlns="" id="{7A4076D0-8AEF-46E8-ABD6-B4ACB720B665}"/>
              </a:ext>
            </a:extLst>
          </p:cNvPr>
          <p:cNvSpPr/>
          <p:nvPr/>
        </p:nvSpPr>
        <p:spPr>
          <a:xfrm>
            <a:off x="4926021" y="1062386"/>
            <a:ext cx="6204434" cy="1092060"/>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3" name="矩形 12">
            <a:extLst>
              <a:ext uri="{FF2B5EF4-FFF2-40B4-BE49-F238E27FC236}">
                <a16:creationId xmlns:a16="http://schemas.microsoft.com/office/drawing/2014/main" xmlns="" id="{E9DFF6F1-54E9-47B9-8CA0-F585FCECF98E}"/>
              </a:ext>
            </a:extLst>
          </p:cNvPr>
          <p:cNvSpPr/>
          <p:nvPr/>
        </p:nvSpPr>
        <p:spPr>
          <a:xfrm>
            <a:off x="5215051" y="929166"/>
            <a:ext cx="4329806"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主张</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反主张模式  </a:t>
            </a:r>
            <a:endParaRPr lang="en-US" altLang="zh-CN" sz="2000" b="1" dirty="0">
              <a:latin typeface="微软雅黑" pitchFamily="34" charset="-122"/>
              <a:ea typeface="微软雅黑" pitchFamily="34" charset="-122"/>
            </a:endParaRPr>
          </a:p>
          <a:p>
            <a:pPr algn="ctr"/>
            <a:r>
              <a:rPr lang="en-US" altLang="zh-CN" sz="2000" b="1" dirty="0">
                <a:latin typeface="微软雅黑" pitchFamily="34" charset="-122"/>
                <a:ea typeface="微软雅黑" pitchFamily="34" charset="-122"/>
              </a:rPr>
              <a:t>(Claim–counterclaim pattern)</a:t>
            </a:r>
          </a:p>
        </p:txBody>
      </p:sp>
      <p:sp>
        <p:nvSpPr>
          <p:cNvPr id="14" name="六边形 13">
            <a:extLst>
              <a:ext uri="{FF2B5EF4-FFF2-40B4-BE49-F238E27FC236}">
                <a16:creationId xmlns:a16="http://schemas.microsoft.com/office/drawing/2014/main" xmlns="" id="{732FAF81-6D5B-4614-8167-0A162B138757}"/>
              </a:ext>
            </a:extLst>
          </p:cNvPr>
          <p:cNvSpPr/>
          <p:nvPr/>
        </p:nvSpPr>
        <p:spPr>
          <a:xfrm>
            <a:off x="993228" y="3118064"/>
            <a:ext cx="3093339" cy="1127775"/>
          </a:xfrm>
          <a:prstGeom prst="hexagon">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600" b="1" dirty="0">
                <a:latin typeface="微软雅黑" pitchFamily="34" charset="-122"/>
                <a:ea typeface="微软雅黑" pitchFamily="34" charset="-122"/>
              </a:rPr>
              <a:t>篇章组织</a:t>
            </a:r>
            <a:endParaRPr lang="en-US" altLang="zh-CN" sz="2600" b="1" dirty="0">
              <a:latin typeface="微软雅黑" pitchFamily="34" charset="-122"/>
              <a:ea typeface="微软雅黑" pitchFamily="34" charset="-122"/>
            </a:endParaRPr>
          </a:p>
          <a:p>
            <a:pPr algn="ctr"/>
            <a:r>
              <a:rPr lang="zh-CN" altLang="en-US" sz="2600" b="1" dirty="0">
                <a:latin typeface="微软雅黑" pitchFamily="34" charset="-122"/>
                <a:ea typeface="微软雅黑" pitchFamily="34" charset="-122"/>
              </a:rPr>
              <a:t>结构模式</a:t>
            </a:r>
          </a:p>
        </p:txBody>
      </p:sp>
      <p:cxnSp>
        <p:nvCxnSpPr>
          <p:cNvPr id="15" name="直接箭头连接符 14">
            <a:extLst>
              <a:ext uri="{FF2B5EF4-FFF2-40B4-BE49-F238E27FC236}">
                <a16:creationId xmlns:a16="http://schemas.microsoft.com/office/drawing/2014/main" xmlns="" id="{99FA82EE-3B8B-4203-AC9F-D862A4AF40D1}"/>
              </a:ext>
            </a:extLst>
          </p:cNvPr>
          <p:cNvCxnSpPr>
            <a:cxnSpLocks/>
            <a:stCxn id="14" idx="5"/>
          </p:cNvCxnSpPr>
          <p:nvPr/>
        </p:nvCxnSpPr>
        <p:spPr>
          <a:xfrm flipV="1">
            <a:off x="3804623" y="1859728"/>
            <a:ext cx="1121397" cy="12583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xmlns="" id="{FCA3126E-FF27-4773-8A6F-8D3E65279598}"/>
              </a:ext>
            </a:extLst>
          </p:cNvPr>
          <p:cNvCxnSpPr>
            <a:cxnSpLocks/>
            <a:stCxn id="14" idx="0"/>
          </p:cNvCxnSpPr>
          <p:nvPr/>
        </p:nvCxnSpPr>
        <p:spPr>
          <a:xfrm flipV="1">
            <a:off x="4086567" y="2948152"/>
            <a:ext cx="721916" cy="73380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xmlns="" id="{62A9189B-AF1F-439B-A20D-74E3A08E888B}"/>
              </a:ext>
            </a:extLst>
          </p:cNvPr>
          <p:cNvCxnSpPr>
            <a:cxnSpLocks/>
          </p:cNvCxnSpPr>
          <p:nvPr/>
        </p:nvCxnSpPr>
        <p:spPr>
          <a:xfrm>
            <a:off x="4078316" y="3724193"/>
            <a:ext cx="654441" cy="73380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xmlns="" id="{4A7273B1-2B5C-4C31-AFD6-63D2162D81A0}"/>
              </a:ext>
            </a:extLst>
          </p:cNvPr>
          <p:cNvSpPr/>
          <p:nvPr/>
        </p:nvSpPr>
        <p:spPr>
          <a:xfrm>
            <a:off x="4926020" y="2390617"/>
            <a:ext cx="6204434" cy="10920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9" name="矩形 18">
            <a:extLst>
              <a:ext uri="{FF2B5EF4-FFF2-40B4-BE49-F238E27FC236}">
                <a16:creationId xmlns:a16="http://schemas.microsoft.com/office/drawing/2014/main" xmlns="" id="{24E39CFC-3421-442D-B0AD-5F2CED965D68}"/>
              </a:ext>
            </a:extLst>
          </p:cNvPr>
          <p:cNvSpPr/>
          <p:nvPr/>
        </p:nvSpPr>
        <p:spPr>
          <a:xfrm>
            <a:off x="5238057" y="2280363"/>
            <a:ext cx="4329806" cy="919364"/>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000" b="1" dirty="0">
                <a:latin typeface="微软雅黑" pitchFamily="34" charset="-122"/>
                <a:ea typeface="微软雅黑" pitchFamily="34" charset="-122"/>
              </a:rPr>
              <a:t>2. </a:t>
            </a:r>
            <a:r>
              <a:rPr lang="zh-CN" altLang="en-US" sz="2000" b="1" dirty="0">
                <a:latin typeface="微软雅黑" pitchFamily="34" charset="-122"/>
                <a:ea typeface="微软雅黑" pitchFamily="34" charset="-122"/>
              </a:rPr>
              <a:t>先破后立模式     </a:t>
            </a:r>
            <a:endParaRPr lang="en-US" altLang="zh-CN" sz="2000" b="1" dirty="0">
              <a:latin typeface="微软雅黑" pitchFamily="34" charset="-122"/>
              <a:ea typeface="微软雅黑" pitchFamily="34" charset="-122"/>
            </a:endParaRPr>
          </a:p>
          <a:p>
            <a:pPr algn="ctr"/>
            <a:r>
              <a:rPr lang="zh-CN" altLang="en-US" sz="2000" b="1" dirty="0">
                <a:latin typeface="微软雅黑" pitchFamily="34" charset="-122"/>
                <a:ea typeface="微软雅黑" pitchFamily="34" charset="-122"/>
              </a:rPr>
              <a:t>  </a:t>
            </a:r>
            <a:r>
              <a:rPr lang="en-US" altLang="zh-CN" sz="2000" b="1" dirty="0">
                <a:latin typeface="微软雅黑" pitchFamily="34" charset="-122"/>
                <a:ea typeface="微软雅黑" pitchFamily="34" charset="-122"/>
              </a:rPr>
              <a:t>(Break- establish pattern)</a:t>
            </a:r>
            <a:endParaRPr lang="zh-CN" altLang="en-US" sz="2000" b="1" dirty="0">
              <a:latin typeface="微软雅黑" pitchFamily="34" charset="-122"/>
              <a:ea typeface="微软雅黑" pitchFamily="34" charset="-122"/>
            </a:endParaRPr>
          </a:p>
        </p:txBody>
      </p:sp>
      <p:sp>
        <p:nvSpPr>
          <p:cNvPr id="20" name="矩形 19">
            <a:extLst>
              <a:ext uri="{FF2B5EF4-FFF2-40B4-BE49-F238E27FC236}">
                <a16:creationId xmlns:a16="http://schemas.microsoft.com/office/drawing/2014/main" xmlns="" id="{1024510A-2FC6-467F-82E4-213B9D6ECA9B}"/>
              </a:ext>
            </a:extLst>
          </p:cNvPr>
          <p:cNvSpPr/>
          <p:nvPr/>
        </p:nvSpPr>
        <p:spPr>
          <a:xfrm>
            <a:off x="4871389" y="3850728"/>
            <a:ext cx="6259065" cy="101509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1" name="矩形 20">
            <a:extLst>
              <a:ext uri="{FF2B5EF4-FFF2-40B4-BE49-F238E27FC236}">
                <a16:creationId xmlns:a16="http://schemas.microsoft.com/office/drawing/2014/main" xmlns="" id="{A35689F6-335F-4698-941C-3AA7B3F6A35D}"/>
              </a:ext>
            </a:extLst>
          </p:cNvPr>
          <p:cNvSpPr/>
          <p:nvPr/>
        </p:nvSpPr>
        <p:spPr>
          <a:xfrm>
            <a:off x="5294342" y="3670442"/>
            <a:ext cx="4329806" cy="926624"/>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000" b="1" dirty="0">
                <a:latin typeface="微软雅黑" pitchFamily="34" charset="-122"/>
                <a:ea typeface="微软雅黑" pitchFamily="34" charset="-122"/>
              </a:rPr>
              <a:t>3.</a:t>
            </a:r>
            <a:r>
              <a:rPr lang="zh-CN" altLang="en-US" sz="2000" b="1" dirty="0">
                <a:latin typeface="微软雅黑" pitchFamily="34" charset="-122"/>
                <a:ea typeface="微软雅黑" pitchFamily="34" charset="-122"/>
              </a:rPr>
              <a:t>提问回答模式      </a:t>
            </a:r>
            <a:endParaRPr lang="en-US" altLang="zh-CN" sz="2000" b="1" dirty="0">
              <a:latin typeface="微软雅黑" pitchFamily="34" charset="-122"/>
              <a:ea typeface="微软雅黑" pitchFamily="34" charset="-122"/>
            </a:endParaRPr>
          </a:p>
          <a:p>
            <a:pPr algn="ctr"/>
            <a:r>
              <a:rPr lang="zh-CN" altLang="en-US" sz="2000" b="1" dirty="0">
                <a:latin typeface="微软雅黑" pitchFamily="34" charset="-122"/>
                <a:ea typeface="微软雅黑" pitchFamily="34" charset="-122"/>
              </a:rPr>
              <a:t> </a:t>
            </a:r>
            <a:r>
              <a:rPr lang="en-US" altLang="zh-CN" sz="2000" b="1" dirty="0">
                <a:latin typeface="微软雅黑" pitchFamily="34" charset="-122"/>
                <a:ea typeface="微软雅黑" pitchFamily="34" charset="-122"/>
              </a:rPr>
              <a:t>(Question-answer pattern)</a:t>
            </a:r>
          </a:p>
        </p:txBody>
      </p:sp>
      <p:sp>
        <p:nvSpPr>
          <p:cNvPr id="22" name="矩形 21">
            <a:extLst>
              <a:ext uri="{FF2B5EF4-FFF2-40B4-BE49-F238E27FC236}">
                <a16:creationId xmlns:a16="http://schemas.microsoft.com/office/drawing/2014/main" xmlns="" id="{56887609-75F6-465B-B68B-5C5FBD3995E3}"/>
              </a:ext>
            </a:extLst>
          </p:cNvPr>
          <p:cNvSpPr/>
          <p:nvPr/>
        </p:nvSpPr>
        <p:spPr>
          <a:xfrm>
            <a:off x="5294342" y="5115505"/>
            <a:ext cx="4329806" cy="926624"/>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000" b="1" dirty="0">
                <a:latin typeface="微软雅黑" pitchFamily="34" charset="-122"/>
                <a:ea typeface="微软雅黑" pitchFamily="34" charset="-122"/>
              </a:rPr>
              <a:t>4.</a:t>
            </a:r>
            <a:r>
              <a:rPr lang="zh-CN" altLang="en-US" sz="2000" b="1" dirty="0">
                <a:latin typeface="微软雅黑" pitchFamily="34" charset="-122"/>
                <a:ea typeface="微软雅黑" pitchFamily="34" charset="-122"/>
              </a:rPr>
              <a:t>问题解决模式        </a:t>
            </a:r>
            <a:endParaRPr lang="en-US" altLang="zh-CN" sz="2000" b="1" dirty="0">
              <a:latin typeface="微软雅黑" pitchFamily="34" charset="-122"/>
              <a:ea typeface="微软雅黑" pitchFamily="34" charset="-122"/>
            </a:endParaRPr>
          </a:p>
          <a:p>
            <a:pPr algn="ctr"/>
            <a:r>
              <a:rPr lang="en-US" altLang="zh-CN" sz="2000" b="1" dirty="0">
                <a:latin typeface="微软雅黑" pitchFamily="34" charset="-122"/>
                <a:ea typeface="微软雅黑" pitchFamily="34" charset="-122"/>
              </a:rPr>
              <a:t>(Problem-solution pattern)</a:t>
            </a:r>
          </a:p>
        </p:txBody>
      </p:sp>
      <p:cxnSp>
        <p:nvCxnSpPr>
          <p:cNvPr id="29" name="直接箭头连接符 28">
            <a:extLst>
              <a:ext uri="{FF2B5EF4-FFF2-40B4-BE49-F238E27FC236}">
                <a16:creationId xmlns:a16="http://schemas.microsoft.com/office/drawing/2014/main" xmlns="" id="{70AB59B2-204B-470F-8A7A-7FEC78670CCB}"/>
              </a:ext>
            </a:extLst>
          </p:cNvPr>
          <p:cNvCxnSpPr>
            <a:cxnSpLocks/>
            <a:stCxn id="14" idx="1"/>
          </p:cNvCxnSpPr>
          <p:nvPr/>
        </p:nvCxnSpPr>
        <p:spPr>
          <a:xfrm>
            <a:off x="3804623" y="4245839"/>
            <a:ext cx="1066766" cy="12583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36" name="矩形 35">
            <a:extLst>
              <a:ext uri="{FF2B5EF4-FFF2-40B4-BE49-F238E27FC236}">
                <a16:creationId xmlns:a16="http://schemas.microsoft.com/office/drawing/2014/main" xmlns="" id="{7B8017BB-C899-4C89-A85A-A3B379E53E94}"/>
              </a:ext>
            </a:extLst>
          </p:cNvPr>
          <p:cNvSpPr/>
          <p:nvPr/>
        </p:nvSpPr>
        <p:spPr>
          <a:xfrm>
            <a:off x="9209180" y="1763397"/>
            <a:ext cx="2841612" cy="523220"/>
          </a:xfrm>
          <a:prstGeom prst="rect">
            <a:avLst/>
          </a:prstGeom>
        </p:spPr>
        <p:txBody>
          <a:bodyPr wrap="none">
            <a:spAutoFit/>
          </a:bodyPr>
          <a:lstStyle/>
          <a:p>
            <a:r>
              <a:rPr lang="en-US" altLang="zh-CN" sz="2800" b="1" dirty="0"/>
              <a:t>Whether…or not?</a:t>
            </a:r>
          </a:p>
        </p:txBody>
      </p:sp>
      <p:sp>
        <p:nvSpPr>
          <p:cNvPr id="37" name="矩形 36">
            <a:extLst>
              <a:ext uri="{FF2B5EF4-FFF2-40B4-BE49-F238E27FC236}">
                <a16:creationId xmlns:a16="http://schemas.microsoft.com/office/drawing/2014/main" xmlns="" id="{EF2AB938-65A4-48BA-8F77-581601B39D76}"/>
              </a:ext>
            </a:extLst>
          </p:cNvPr>
          <p:cNvSpPr/>
          <p:nvPr/>
        </p:nvSpPr>
        <p:spPr>
          <a:xfrm>
            <a:off x="9307495" y="3082962"/>
            <a:ext cx="1624099" cy="523220"/>
          </a:xfrm>
          <a:prstGeom prst="rect">
            <a:avLst/>
          </a:prstGeom>
        </p:spPr>
        <p:txBody>
          <a:bodyPr wrap="none">
            <a:spAutoFit/>
          </a:bodyPr>
          <a:lstStyle/>
          <a:p>
            <a:r>
              <a:rPr lang="en-US" altLang="zh-CN" sz="2800" b="1" dirty="0"/>
              <a:t>Why not?</a:t>
            </a:r>
          </a:p>
        </p:txBody>
      </p:sp>
      <p:sp>
        <p:nvSpPr>
          <p:cNvPr id="38" name="矩形 37">
            <a:extLst>
              <a:ext uri="{FF2B5EF4-FFF2-40B4-BE49-F238E27FC236}">
                <a16:creationId xmlns:a16="http://schemas.microsoft.com/office/drawing/2014/main" xmlns="" id="{69199E64-1103-44F4-8EBE-BB88B5130B64}"/>
              </a:ext>
            </a:extLst>
          </p:cNvPr>
          <p:cNvSpPr/>
          <p:nvPr/>
        </p:nvSpPr>
        <p:spPr>
          <a:xfrm>
            <a:off x="9340541" y="4457993"/>
            <a:ext cx="1036759" cy="523220"/>
          </a:xfrm>
          <a:prstGeom prst="rect">
            <a:avLst/>
          </a:prstGeom>
        </p:spPr>
        <p:txBody>
          <a:bodyPr wrap="none">
            <a:spAutoFit/>
          </a:bodyPr>
          <a:lstStyle/>
          <a:p>
            <a:r>
              <a:rPr lang="en-US" altLang="zh-CN" sz="2800" b="1" dirty="0"/>
              <a:t>How?</a:t>
            </a:r>
          </a:p>
        </p:txBody>
      </p:sp>
      <p:sp>
        <p:nvSpPr>
          <p:cNvPr id="39" name="矩形 38">
            <a:extLst>
              <a:ext uri="{FF2B5EF4-FFF2-40B4-BE49-F238E27FC236}">
                <a16:creationId xmlns:a16="http://schemas.microsoft.com/office/drawing/2014/main" xmlns="" id="{896151CA-A574-475C-96A2-FBD415D20576}"/>
              </a:ext>
            </a:extLst>
          </p:cNvPr>
          <p:cNvSpPr/>
          <p:nvPr/>
        </p:nvSpPr>
        <p:spPr>
          <a:xfrm>
            <a:off x="9340541" y="5949472"/>
            <a:ext cx="2252348" cy="523220"/>
          </a:xfrm>
          <a:prstGeom prst="rect">
            <a:avLst/>
          </a:prstGeom>
        </p:spPr>
        <p:txBody>
          <a:bodyPr wrap="none">
            <a:spAutoFit/>
          </a:bodyPr>
          <a:lstStyle/>
          <a:p>
            <a:r>
              <a:rPr lang="en-US" altLang="zh-CN" sz="2800" b="1" dirty="0"/>
              <a:t>What?/ Why?</a:t>
            </a:r>
          </a:p>
        </p:txBody>
      </p:sp>
    </p:spTree>
    <p:extLst>
      <p:ext uri="{BB962C8B-B14F-4D97-AF65-F5344CB8AC3E}">
        <p14:creationId xmlns:p14="http://schemas.microsoft.com/office/powerpoint/2010/main" val="20127571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1.25E-6 4.07407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14:bounceEnd="50000">
                                          <p:cBhvr additive="base">
                                            <p:cTn id="20"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3000"/>
                                </p:stCondLst>
                                <p:childTnLst>
                                  <p:par>
                                    <p:cTn id="37" presetID="16" presetClass="entr" presetSubtype="37"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outVertical)">
                                          <p:cBhvr>
                                            <p:cTn id="39" dur="500"/>
                                            <p:tgtEl>
                                              <p:spTgt spid="13"/>
                                            </p:tgtEl>
                                          </p:cBhvr>
                                        </p:animEffect>
                                      </p:childTnLst>
                                    </p:cTn>
                                  </p:par>
                                </p:childTnLst>
                              </p:cTn>
                            </p:par>
                            <p:par>
                              <p:cTn id="40" fill="hold">
                                <p:stCondLst>
                                  <p:cond delay="350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14:bounceEnd="50000">
                                          <p:cBhvr additive="base">
                                            <p:cTn id="43"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8"/>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16" presetClass="entr" presetSubtype="37"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outVertical)">
                                          <p:cBhvr>
                                            <p:cTn id="48" dur="500"/>
                                            <p:tgtEl>
                                              <p:spTgt spid="19"/>
                                            </p:tgtEl>
                                          </p:cBhvr>
                                        </p:animEffect>
                                      </p:childTnLst>
                                    </p:cTn>
                                  </p:par>
                                </p:childTnLst>
                              </p:cTn>
                            </p:par>
                            <p:par>
                              <p:cTn id="49" fill="hold">
                                <p:stCondLst>
                                  <p:cond delay="4500"/>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14:bounceEnd="50000">
                                          <p:cBhvr additive="base">
                                            <p:cTn id="52"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18"/>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16" presetClass="entr" presetSubtype="37"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outVertical)">
                                          <p:cBhvr>
                                            <p:cTn id="57" dur="500"/>
                                            <p:tgtEl>
                                              <p:spTgt spid="21"/>
                                            </p:tgtEl>
                                          </p:cBhvr>
                                        </p:animEffect>
                                      </p:childTnLst>
                                    </p:cTn>
                                  </p:par>
                                </p:childTnLst>
                              </p:cTn>
                            </p:par>
                            <p:par>
                              <p:cTn id="58" fill="hold">
                                <p:stCondLst>
                                  <p:cond delay="550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14:bounceEnd="50000">
                                          <p:cBhvr additive="base">
                                            <p:cTn id="61"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20"/>
                                            </p:tgtEl>
                                            <p:attrNameLst>
                                              <p:attrName>ppt_y</p:attrName>
                                            </p:attrNameLst>
                                          </p:cBhvr>
                                          <p:tavLst>
                                            <p:tav tm="0">
                                              <p:val>
                                                <p:strVal val="0-#ppt_h/2"/>
                                              </p:val>
                                            </p:tav>
                                            <p:tav tm="100000">
                                              <p:val>
                                                <p:strVal val="#ppt_y"/>
                                              </p:val>
                                            </p:tav>
                                          </p:tavLst>
                                        </p:anim>
                                      </p:childTnLst>
                                    </p:cTn>
                                  </p:par>
                                  <p:par>
                                    <p:cTn id="63" presetID="22" presetClass="entr" presetSubtype="8"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left)">
                                          <p:cBhvr>
                                            <p:cTn id="65" dur="500"/>
                                            <p:tgtEl>
                                              <p:spTgt spid="29"/>
                                            </p:tgtEl>
                                          </p:cBhvr>
                                        </p:animEffect>
                                      </p:childTnLst>
                                    </p:cTn>
                                  </p:par>
                                </p:childTnLst>
                              </p:cTn>
                            </p:par>
                            <p:par>
                              <p:cTn id="66" fill="hold">
                                <p:stCondLst>
                                  <p:cond delay="6000"/>
                                </p:stCondLst>
                                <p:childTnLst>
                                  <p:par>
                                    <p:cTn id="67" presetID="16" presetClass="entr" presetSubtype="37"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outVertical)">
                                          <p:cBhvr>
                                            <p:cTn id="69" dur="500"/>
                                            <p:tgtEl>
                                              <p:spTgt spid="22"/>
                                            </p:tgtEl>
                                          </p:cBhvr>
                                        </p:animEffect>
                                      </p:childTnLst>
                                    </p:cTn>
                                  </p:par>
                                </p:childTnLst>
                              </p:cTn>
                            </p:par>
                            <p:par>
                              <p:cTn id="70" fill="hold">
                                <p:stCondLst>
                                  <p:cond delay="6500"/>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14:bounceEnd="50000">
                                          <p:cBhvr additive="base">
                                            <p:cTn id="73"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ppt_x"/>
                                              </p:val>
                                            </p:tav>
                                            <p:tav tm="100000">
                                              <p:val>
                                                <p:strVal val="#ppt_x"/>
                                              </p:val>
                                            </p:tav>
                                          </p:tavLst>
                                        </p:anim>
                                        <p:anim calcmode="lin" valueType="num">
                                          <p:cBhvr additive="base">
                                            <p:cTn id="8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ppt_x"/>
                                              </p:val>
                                            </p:tav>
                                            <p:tav tm="100000">
                                              <p:val>
                                                <p:strVal val="#ppt_x"/>
                                              </p:val>
                                            </p:tav>
                                          </p:tavLst>
                                        </p:anim>
                                        <p:anim calcmode="lin" valueType="num">
                                          <p:cBhvr additive="base">
                                            <p:cTn id="8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ppt_x"/>
                                              </p:val>
                                            </p:tav>
                                            <p:tav tm="100000">
                                              <p:val>
                                                <p:strVal val="#ppt_x"/>
                                              </p:val>
                                            </p:tav>
                                          </p:tavLst>
                                        </p:anim>
                                        <p:anim calcmode="lin" valueType="num">
                                          <p:cBhvr additive="base">
                                            <p:cTn id="9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animBg="1"/>
          <p:bldP spid="9" grpId="0" animBg="1"/>
          <p:bldP spid="9" grpId="1" animBg="1"/>
          <p:bldP spid="10" grpId="0"/>
          <p:bldP spid="11" grpId="0" animBg="1"/>
          <p:bldP spid="8" grpId="0" animBg="1"/>
          <p:bldP spid="13" grpId="0" animBg="1"/>
          <p:bldP spid="14" grpId="0" animBg="1"/>
          <p:bldP spid="18" grpId="0" animBg="1"/>
          <p:bldP spid="19" grpId="0" animBg="1"/>
          <p:bldP spid="20" grpId="0" animBg="1"/>
          <p:bldP spid="21" grpId="0" animBg="1"/>
          <p:bldP spid="22" grpId="0" animBg="1"/>
          <p:bldP spid="36" grpId="0"/>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1.25E-6 4.07407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3000"/>
                                </p:stCondLst>
                                <p:childTnLst>
                                  <p:par>
                                    <p:cTn id="37" presetID="16" presetClass="entr" presetSubtype="37"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outVertical)">
                                          <p:cBhvr>
                                            <p:cTn id="39" dur="500"/>
                                            <p:tgtEl>
                                              <p:spTgt spid="13"/>
                                            </p:tgtEl>
                                          </p:cBhvr>
                                        </p:animEffect>
                                      </p:childTnLst>
                                    </p:cTn>
                                  </p:par>
                                </p:childTnLst>
                              </p:cTn>
                            </p:par>
                            <p:par>
                              <p:cTn id="40" fill="hold">
                                <p:stCondLst>
                                  <p:cond delay="3500"/>
                                </p:stCondLst>
                                <p:childTnLst>
                                  <p:par>
                                    <p:cTn id="41" presetID="2" presetClass="entr" presetSubtype="1"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16" presetClass="entr" presetSubtype="37"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outVertical)">
                                          <p:cBhvr>
                                            <p:cTn id="48" dur="500"/>
                                            <p:tgtEl>
                                              <p:spTgt spid="19"/>
                                            </p:tgtEl>
                                          </p:cBhvr>
                                        </p:animEffect>
                                      </p:childTnLst>
                                    </p:cTn>
                                  </p:par>
                                </p:childTnLst>
                              </p:cTn>
                            </p:par>
                            <p:par>
                              <p:cTn id="49" fill="hold">
                                <p:stCondLst>
                                  <p:cond delay="4500"/>
                                </p:stCondLst>
                                <p:childTnLst>
                                  <p:par>
                                    <p:cTn id="50" presetID="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16" presetClass="entr" presetSubtype="37"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outVertical)">
                                          <p:cBhvr>
                                            <p:cTn id="57" dur="500"/>
                                            <p:tgtEl>
                                              <p:spTgt spid="21"/>
                                            </p:tgtEl>
                                          </p:cBhvr>
                                        </p:animEffect>
                                      </p:childTnLst>
                                    </p:cTn>
                                  </p:par>
                                </p:childTnLst>
                              </p:cTn>
                            </p:par>
                            <p:par>
                              <p:cTn id="58" fill="hold">
                                <p:stCondLst>
                                  <p:cond delay="5500"/>
                                </p:stCondLst>
                                <p:childTnLst>
                                  <p:par>
                                    <p:cTn id="59" presetID="2" presetClass="entr" presetSubtype="1"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0-#ppt_h/2"/>
                                              </p:val>
                                            </p:tav>
                                            <p:tav tm="100000">
                                              <p:val>
                                                <p:strVal val="#ppt_y"/>
                                              </p:val>
                                            </p:tav>
                                          </p:tavLst>
                                        </p:anim>
                                      </p:childTnLst>
                                    </p:cTn>
                                  </p:par>
                                  <p:par>
                                    <p:cTn id="63" presetID="22" presetClass="entr" presetSubtype="8"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left)">
                                          <p:cBhvr>
                                            <p:cTn id="65" dur="500"/>
                                            <p:tgtEl>
                                              <p:spTgt spid="29"/>
                                            </p:tgtEl>
                                          </p:cBhvr>
                                        </p:animEffect>
                                      </p:childTnLst>
                                    </p:cTn>
                                  </p:par>
                                </p:childTnLst>
                              </p:cTn>
                            </p:par>
                            <p:par>
                              <p:cTn id="66" fill="hold">
                                <p:stCondLst>
                                  <p:cond delay="6000"/>
                                </p:stCondLst>
                                <p:childTnLst>
                                  <p:par>
                                    <p:cTn id="67" presetID="16" presetClass="entr" presetSubtype="37"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outVertical)">
                                          <p:cBhvr>
                                            <p:cTn id="69" dur="500"/>
                                            <p:tgtEl>
                                              <p:spTgt spid="22"/>
                                            </p:tgtEl>
                                          </p:cBhvr>
                                        </p:animEffect>
                                      </p:childTnLst>
                                    </p:cTn>
                                  </p:par>
                                </p:childTnLst>
                              </p:cTn>
                            </p:par>
                            <p:par>
                              <p:cTn id="70" fill="hold">
                                <p:stCondLst>
                                  <p:cond delay="6500"/>
                                </p:stCondLst>
                                <p:childTnLst>
                                  <p:par>
                                    <p:cTn id="71" presetID="2" presetClass="entr" presetSubtype="1"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ppt_x"/>
                                              </p:val>
                                            </p:tav>
                                            <p:tav tm="100000">
                                              <p:val>
                                                <p:strVal val="#ppt_x"/>
                                              </p:val>
                                            </p:tav>
                                          </p:tavLst>
                                        </p:anim>
                                        <p:anim calcmode="lin" valueType="num">
                                          <p:cBhvr additive="base">
                                            <p:cTn id="8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ppt_x"/>
                                              </p:val>
                                            </p:tav>
                                            <p:tav tm="100000">
                                              <p:val>
                                                <p:strVal val="#ppt_x"/>
                                              </p:val>
                                            </p:tav>
                                          </p:tavLst>
                                        </p:anim>
                                        <p:anim calcmode="lin" valueType="num">
                                          <p:cBhvr additive="base">
                                            <p:cTn id="8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ppt_x"/>
                                              </p:val>
                                            </p:tav>
                                            <p:tav tm="100000">
                                              <p:val>
                                                <p:strVal val="#ppt_x"/>
                                              </p:val>
                                            </p:tav>
                                          </p:tavLst>
                                        </p:anim>
                                        <p:anim calcmode="lin" valueType="num">
                                          <p:cBhvr additive="base">
                                            <p:cTn id="9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animBg="1"/>
          <p:bldP spid="9" grpId="0" animBg="1"/>
          <p:bldP spid="9" grpId="1" animBg="1"/>
          <p:bldP spid="10" grpId="0"/>
          <p:bldP spid="11" grpId="0" animBg="1"/>
          <p:bldP spid="8" grpId="0" animBg="1"/>
          <p:bldP spid="13" grpId="0" animBg="1"/>
          <p:bldP spid="14" grpId="0" animBg="1"/>
          <p:bldP spid="18" grpId="0" animBg="1"/>
          <p:bldP spid="19" grpId="0" animBg="1"/>
          <p:bldP spid="20" grpId="0" animBg="1"/>
          <p:bldP spid="21" grpId="0" animBg="1"/>
          <p:bldP spid="22" grpId="0" animBg="1"/>
          <p:bldP spid="36" grpId="0"/>
          <p:bldP spid="37" grpId="0"/>
          <p:bldP spid="38" grpId="0"/>
          <p:bldP spid="39" grpId="0"/>
        </p:bldLst>
      </p:timing>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5E02C1EB-9158-4883-B3B3-18992E12C910}"/>
              </a:ext>
            </a:extLst>
          </p:cNvPr>
          <p:cNvSpPr/>
          <p:nvPr/>
        </p:nvSpPr>
        <p:spPr>
          <a:xfrm>
            <a:off x="3440083" y="-1"/>
            <a:ext cx="7189903" cy="86645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pic>
        <p:nvPicPr>
          <p:cNvPr id="5" name="图片 4">
            <a:extLst>
              <a:ext uri="{FF2B5EF4-FFF2-40B4-BE49-F238E27FC236}">
                <a16:creationId xmlns:a16="http://schemas.microsoft.com/office/drawing/2014/main" xmlns="" id="{D56C7E17-D95F-4364-BD70-1D1C8CBC242F}"/>
              </a:ext>
            </a:extLst>
          </p:cNvPr>
          <p:cNvPicPr>
            <a:picLocks noChangeAspect="1"/>
          </p:cNvPicPr>
          <p:nvPr/>
        </p:nvPicPr>
        <p:blipFill>
          <a:blip r:embed="rId2" cstate="print"/>
          <a:stretch>
            <a:fillRect/>
          </a:stretch>
        </p:blipFill>
        <p:spPr>
          <a:xfrm>
            <a:off x="9264352" y="-466741"/>
            <a:ext cx="3215680" cy="2947889"/>
          </a:xfrm>
          <a:prstGeom prst="ellipse">
            <a:avLst/>
          </a:prstGeom>
        </p:spPr>
      </p:pic>
      <p:graphicFrame>
        <p:nvGraphicFramePr>
          <p:cNvPr id="6" name="表格 5">
            <a:extLst>
              <a:ext uri="{FF2B5EF4-FFF2-40B4-BE49-F238E27FC236}">
                <a16:creationId xmlns:a16="http://schemas.microsoft.com/office/drawing/2014/main" xmlns="" id="{6F67437C-E417-4935-9801-6AC76287F674}"/>
              </a:ext>
            </a:extLst>
          </p:cNvPr>
          <p:cNvGraphicFramePr>
            <a:graphicFrameLocks noGrp="1"/>
          </p:cNvGraphicFramePr>
          <p:nvPr>
            <p:extLst>
              <p:ext uri="{D42A27DB-BD31-4B8C-83A1-F6EECF244321}">
                <p14:modId xmlns:p14="http://schemas.microsoft.com/office/powerpoint/2010/main" val="2230652793"/>
              </p:ext>
            </p:extLst>
          </p:nvPr>
        </p:nvGraphicFramePr>
        <p:xfrm>
          <a:off x="236951" y="1007203"/>
          <a:ext cx="11718097" cy="5723467"/>
        </p:xfrm>
        <a:graphic>
          <a:graphicData uri="http://schemas.openxmlformats.org/drawingml/2006/table">
            <a:tbl>
              <a:tblPr firstRow="1" firstCol="1" bandRow="1"/>
              <a:tblGrid>
                <a:gridCol w="689297">
                  <a:extLst>
                    <a:ext uri="{9D8B030D-6E8A-4147-A177-3AD203B41FA5}">
                      <a16:colId xmlns:a16="http://schemas.microsoft.com/office/drawing/2014/main" xmlns="" val="2754362822"/>
                    </a:ext>
                  </a:extLst>
                </a:gridCol>
                <a:gridCol w="11028800">
                  <a:extLst>
                    <a:ext uri="{9D8B030D-6E8A-4147-A177-3AD203B41FA5}">
                      <a16:colId xmlns:a16="http://schemas.microsoft.com/office/drawing/2014/main" xmlns="" val="1328250759"/>
                    </a:ext>
                  </a:extLst>
                </a:gridCol>
              </a:tblGrid>
              <a:tr h="5723467">
                <a:tc>
                  <a:txBody>
                    <a:bodyPr/>
                    <a:lstStyle/>
                    <a:p>
                      <a:pPr algn="just">
                        <a:spcAft>
                          <a:spcPts val="0"/>
                        </a:spcAft>
                      </a:pPr>
                      <a:r>
                        <a:rPr lang="zh-CN" sz="3700"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基本结构</a:t>
                      </a:r>
                      <a:endParaRPr lang="zh-CN" sz="3700" kern="100" dirty="0">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txBody>
                  <a:tcPr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A06F"/>
                    </a:solidFill>
                  </a:tcPr>
                </a:tc>
                <a:tc>
                  <a:txBody>
                    <a:bodyPr/>
                    <a:lstStyle/>
                    <a:p>
                      <a:pPr marL="0" marR="0" lvl="0" indent="0" algn="just" defTabSz="914400" rtl="0" eaLnBrk="1" fontAlgn="auto" latinLnBrk="0" hangingPunct="1">
                        <a:lnSpc>
                          <a:spcPts val="2600"/>
                        </a:lnSpc>
                        <a:spcBef>
                          <a:spcPts val="0"/>
                        </a:spcBef>
                        <a:spcAft>
                          <a:spcPts val="0"/>
                        </a:spcAft>
                        <a:buClrTx/>
                        <a:buSzTx/>
                        <a:buFontTx/>
                        <a:buNone/>
                        <a:tabLst/>
                        <a:defRPr/>
                      </a:pPr>
                      <a:endParaRPr lang="en-US" altLang="zh-CN" sz="3200" b="1" kern="100" dirty="0">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endParaRPr>
                    </a:p>
                    <a:p>
                      <a:pPr marL="0" marR="0" lvl="0" indent="0" algn="just" defTabSz="914400" rtl="0" eaLnBrk="1" fontAlgn="auto" latinLnBrk="0" hangingPunct="1">
                        <a:lnSpc>
                          <a:spcPts val="2600"/>
                        </a:lnSpc>
                        <a:spcBef>
                          <a:spcPts val="0"/>
                        </a:spcBef>
                        <a:spcAft>
                          <a:spcPts val="0"/>
                        </a:spcAft>
                        <a:buClrTx/>
                        <a:buSzTx/>
                        <a:buFontTx/>
                        <a:buNone/>
                        <a:tabLst/>
                        <a:defRPr/>
                      </a:pPr>
                      <a:r>
                        <a:rPr lang="en-US" altLang="zh-CN" sz="3200" b="1" kern="100" dirty="0">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1.</a:t>
                      </a:r>
                      <a:r>
                        <a:rPr lang="zh-CN" altLang="en-US" sz="3200" b="1" kern="100" dirty="0">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展示问题现状和重要性</a:t>
                      </a:r>
                      <a:r>
                        <a:rPr lang="en-US" altLang="zh-CN" sz="3200" b="1" kern="100" dirty="0">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 </a:t>
                      </a:r>
                      <a:r>
                        <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It’s a really good idea to visit colleges before you apply because their websites can all start to look and sound the same…….,</a:t>
                      </a:r>
                      <a:r>
                        <a:rPr lang="zh-CN" alt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and do all the research you can to make sure you are making the right decision.</a:t>
                      </a:r>
                      <a:endParaRPr lang="zh-CN" altLang="en-US"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600"/>
                        </a:lnSpc>
                        <a:spcBef>
                          <a:spcPts val="0"/>
                        </a:spcBef>
                        <a:spcAft>
                          <a:spcPts val="0"/>
                        </a:spcAft>
                        <a:buClrTx/>
                        <a:buSzTx/>
                        <a:buFontTx/>
                        <a:buNone/>
                        <a:tabLst/>
                        <a:defRPr/>
                      </a:pPr>
                      <a:endParaRPr lang="en-US" altLang="zh-CN" sz="3200" b="1" kern="100" dirty="0">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endParaRPr>
                    </a:p>
                    <a:p>
                      <a:pPr marL="0" marR="0" lvl="0" indent="0" algn="just" defTabSz="914400" rtl="0" eaLnBrk="1" fontAlgn="auto" latinLnBrk="0" hangingPunct="1">
                        <a:lnSpc>
                          <a:spcPts val="2600"/>
                        </a:lnSpc>
                        <a:spcBef>
                          <a:spcPts val="0"/>
                        </a:spcBef>
                        <a:spcAft>
                          <a:spcPts val="0"/>
                        </a:spcAft>
                        <a:buClrTx/>
                        <a:buSzTx/>
                        <a:buFontTx/>
                        <a:buNone/>
                        <a:tabLst/>
                        <a:defRPr/>
                      </a:pPr>
                      <a:r>
                        <a:rPr lang="en-US" altLang="zh-CN" sz="3200" b="1" kern="100" dirty="0">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2. </a:t>
                      </a:r>
                      <a:r>
                        <a:rPr lang="zh-CN" altLang="en-US" sz="3200" b="1" kern="100" dirty="0">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分析其产生的原因</a:t>
                      </a:r>
                      <a:r>
                        <a:rPr lang="en-US" altLang="zh-CN" sz="3200" b="1" kern="100" dirty="0">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 </a:t>
                      </a:r>
                      <a:r>
                        <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give you the sense of what it will actually be like.</a:t>
                      </a:r>
                    </a:p>
                    <a:p>
                      <a:pPr marL="0" indent="0" algn="just">
                        <a:lnSpc>
                          <a:spcPts val="2600"/>
                        </a:lnSpc>
                        <a:spcAft>
                          <a:spcPts val="0"/>
                        </a:spcAft>
                        <a:buNone/>
                      </a:pPr>
                      <a:endParaRPr lang="en-US" altLang="zh-CN" sz="3200" b="1" kern="100" dirty="0">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endParaRPr>
                    </a:p>
                    <a:p>
                      <a:pPr marL="0" indent="0" algn="just">
                        <a:lnSpc>
                          <a:spcPts val="2600"/>
                        </a:lnSpc>
                        <a:spcAft>
                          <a:spcPts val="0"/>
                        </a:spcAft>
                        <a:buNone/>
                      </a:pPr>
                      <a:r>
                        <a:rPr lang="en-US" altLang="zh-CN" sz="3200" b="1" kern="100" dirty="0">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3. </a:t>
                      </a:r>
                      <a:r>
                        <a:rPr lang="zh-CN" altLang="en-US" sz="3200" b="1" kern="100" dirty="0">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提出怎样解决（不同解决方案的优缺点）</a:t>
                      </a:r>
                      <a:endParaRPr lang="en-US" altLang="zh-CN" sz="3200" b="1" kern="100" dirty="0">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endParaRPr>
                    </a:p>
                    <a:p>
                      <a:pPr marL="0" indent="0" algn="just">
                        <a:lnSpc>
                          <a:spcPts val="2600"/>
                        </a:lnSpc>
                        <a:spcAft>
                          <a:spcPts val="0"/>
                        </a:spcAft>
                        <a:buNone/>
                      </a:pPr>
                      <a:r>
                        <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① </a:t>
                      </a:r>
                      <a:r>
                        <a:rPr lang="en-US" altLang="zh-CN" sz="3200" b="1" kern="100"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rPr>
                        <a:t>if you live nearby, </a:t>
                      </a:r>
                      <a:r>
                        <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go check it out!</a:t>
                      </a:r>
                    </a:p>
                    <a:p>
                      <a:pPr marL="0" indent="0" algn="just">
                        <a:lnSpc>
                          <a:spcPts val="2600"/>
                        </a:lnSpc>
                        <a:spcAft>
                          <a:spcPts val="0"/>
                        </a:spcAft>
                        <a:buNone/>
                      </a:pPr>
                      <a:r>
                        <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②</a:t>
                      </a:r>
                      <a:r>
                        <a:rPr lang="en-US" altLang="zh-CN" sz="3200" b="1" kern="100"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rPr>
                        <a:t>If campus visits aren’t going to happen before you apply, </a:t>
                      </a:r>
                      <a:r>
                        <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the very least you should find some time between applying and getting your acceptance letters to visit the schools </a:t>
                      </a:r>
                    </a:p>
                    <a:p>
                      <a:pPr marL="0" indent="0" algn="just">
                        <a:lnSpc>
                          <a:spcPts val="2600"/>
                        </a:lnSpc>
                        <a:spcAft>
                          <a:spcPts val="0"/>
                        </a:spcAft>
                        <a:buNone/>
                      </a:pPr>
                      <a:r>
                        <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③ </a:t>
                      </a:r>
                      <a:r>
                        <a:rPr lang="en-US" altLang="zh-CN" sz="3200" b="1" kern="100"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rPr>
                        <a:t>if time and money are making it impossible, </a:t>
                      </a:r>
                      <a:r>
                        <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then check out the online college fairs at </a:t>
                      </a:r>
                      <a:r>
                        <a:rPr lang="en-US" altLang="zh-CN" sz="3200" b="1" kern="100" dirty="0" err="1">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CollegeWeekLive</a:t>
                      </a:r>
                      <a:r>
                        <a:rPr lang="en-US" altLang="zh-CN"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32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5000"/>
                      </a:schemeClr>
                    </a:solidFill>
                  </a:tcPr>
                </a:tc>
                <a:extLst>
                  <a:ext uri="{0D108BD9-81ED-4DB2-BD59-A6C34878D82A}">
                    <a16:rowId xmlns:a16="http://schemas.microsoft.com/office/drawing/2014/main" xmlns="" val="811108975"/>
                  </a:ext>
                </a:extLst>
              </a:tr>
            </a:tbl>
          </a:graphicData>
        </a:graphic>
      </p:graphicFrame>
      <p:sp>
        <p:nvSpPr>
          <p:cNvPr id="3" name="波形 2">
            <a:extLst>
              <a:ext uri="{FF2B5EF4-FFF2-40B4-BE49-F238E27FC236}">
                <a16:creationId xmlns:a16="http://schemas.microsoft.com/office/drawing/2014/main" xmlns="" id="{0FA75FF4-95B8-440C-9A8A-FBC8E79C8966}"/>
              </a:ext>
            </a:extLst>
          </p:cNvPr>
          <p:cNvSpPr/>
          <p:nvPr/>
        </p:nvSpPr>
        <p:spPr>
          <a:xfrm>
            <a:off x="6192013" y="3159076"/>
            <a:ext cx="5568617" cy="1224329"/>
          </a:xfrm>
          <a:prstGeom prst="wave">
            <a:avLst>
              <a:gd name="adj1" fmla="val 12500"/>
              <a:gd name="adj2" fmla="val 11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3200" dirty="0">
                <a:solidFill>
                  <a:srgbClr val="000000"/>
                </a:solidFill>
                <a:latin typeface="华文新魏" panose="02010800040101010101" pitchFamily="2" charset="-122"/>
                <a:ea typeface="华文新魏" panose="02010800040101010101" pitchFamily="2" charset="-122"/>
              </a:rPr>
              <a:t>关注语篇信息的逻辑结构</a:t>
            </a:r>
            <a:endParaRPr lang="en-US" altLang="zh-CN" sz="3200" dirty="0">
              <a:solidFill>
                <a:srgbClr val="000000"/>
              </a:solidFill>
              <a:latin typeface="华文新魏" panose="02010800040101010101" pitchFamily="2" charset="-122"/>
              <a:ea typeface="华文新魏" panose="02010800040101010101" pitchFamily="2" charset="-122"/>
            </a:endParaRPr>
          </a:p>
          <a:p>
            <a:pPr algn="ctr" fontAlgn="base">
              <a:spcBef>
                <a:spcPct val="0"/>
              </a:spcBef>
              <a:spcAft>
                <a:spcPct val="0"/>
              </a:spcAft>
            </a:pPr>
            <a:r>
              <a:rPr lang="zh-CN" altLang="en-US" sz="3200" dirty="0">
                <a:solidFill>
                  <a:srgbClr val="000000"/>
                </a:solidFill>
                <a:latin typeface="华文新魏" panose="02010800040101010101" pitchFamily="2" charset="-122"/>
                <a:ea typeface="华文新魏" panose="02010800040101010101" pitchFamily="2" charset="-122"/>
              </a:rPr>
              <a:t>三个</a:t>
            </a:r>
            <a:r>
              <a:rPr lang="en-US" altLang="zh-CN" sz="3200" dirty="0">
                <a:solidFill>
                  <a:srgbClr val="000000"/>
                </a:solidFill>
                <a:latin typeface="华文新魏" panose="02010800040101010101" pitchFamily="2" charset="-122"/>
                <a:ea typeface="华文新魏" panose="02010800040101010101" pitchFamily="2" charset="-122"/>
              </a:rPr>
              <a:t>If</a:t>
            </a:r>
            <a:r>
              <a:rPr lang="zh-CN" altLang="en-US" sz="3200" dirty="0">
                <a:solidFill>
                  <a:srgbClr val="000000"/>
                </a:solidFill>
                <a:latin typeface="华文新魏" panose="02010800040101010101" pitchFamily="2" charset="-122"/>
                <a:ea typeface="华文新魏" panose="02010800040101010101" pitchFamily="2" charset="-122"/>
              </a:rPr>
              <a:t>条件句表明选择关系</a:t>
            </a:r>
            <a:endParaRPr lang="en-US" altLang="zh-CN" sz="3200" dirty="0">
              <a:solidFill>
                <a:srgbClr val="000000"/>
              </a:solidFill>
              <a:latin typeface="华文新魏" panose="02010800040101010101" pitchFamily="2" charset="-122"/>
              <a:ea typeface="华文新魏" panose="02010800040101010101" pitchFamily="2" charset="-122"/>
            </a:endParaRPr>
          </a:p>
        </p:txBody>
      </p:sp>
      <p:sp>
        <p:nvSpPr>
          <p:cNvPr id="7" name="矩形 6">
            <a:extLst>
              <a:ext uri="{FF2B5EF4-FFF2-40B4-BE49-F238E27FC236}">
                <a16:creationId xmlns:a16="http://schemas.microsoft.com/office/drawing/2014/main" xmlns="" id="{FB7962AC-7B45-4339-8798-6DCEB139414D}"/>
              </a:ext>
            </a:extLst>
          </p:cNvPr>
          <p:cNvSpPr/>
          <p:nvPr/>
        </p:nvSpPr>
        <p:spPr>
          <a:xfrm>
            <a:off x="2929642" y="76212"/>
            <a:ext cx="7189903" cy="65574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11</a:t>
            </a:r>
            <a:r>
              <a:rPr lang="zh-CN" altLang="en-US" sz="2800" b="1" dirty="0">
                <a:latin typeface="微软雅黑" pitchFamily="34" charset="-122"/>
                <a:ea typeface="微软雅黑" pitchFamily="34" charset="-122"/>
              </a:rPr>
              <a:t>月高考 </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问题解决模式 </a:t>
            </a:r>
            <a:endParaRPr lang="en-US" altLang="zh-CN" sz="2800" b="1" dirty="0">
              <a:latin typeface="微软雅黑" pitchFamily="34" charset="-122"/>
              <a:ea typeface="微软雅黑" pitchFamily="34" charset="-122"/>
            </a:endParaRPr>
          </a:p>
        </p:txBody>
      </p:sp>
      <p:sp>
        <p:nvSpPr>
          <p:cNvPr id="9" name="圆角矩形 4">
            <a:extLst>
              <a:ext uri="{FF2B5EF4-FFF2-40B4-BE49-F238E27FC236}">
                <a16:creationId xmlns:a16="http://schemas.microsoft.com/office/drawing/2014/main" xmlns="" id="{BFDB4569-BA4F-41BF-8566-9614BB51AB46}"/>
              </a:ext>
            </a:extLst>
          </p:cNvPr>
          <p:cNvSpPr/>
          <p:nvPr/>
        </p:nvSpPr>
        <p:spPr>
          <a:xfrm>
            <a:off x="135496" y="97501"/>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0" name="矩形 9">
            <a:extLst>
              <a:ext uri="{FF2B5EF4-FFF2-40B4-BE49-F238E27FC236}">
                <a16:creationId xmlns:a16="http://schemas.microsoft.com/office/drawing/2014/main" xmlns="" id="{D8D89598-F812-4F86-82A6-23433E0D409B}"/>
              </a:ext>
            </a:extLst>
          </p:cNvPr>
          <p:cNvSpPr/>
          <p:nvPr/>
        </p:nvSpPr>
        <p:spPr>
          <a:xfrm>
            <a:off x="798243" y="8435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56715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1.25E-6 4.07407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downLeft)">
                                          <p:cBhvr>
                                            <p:cTn id="27" dur="500"/>
                                            <p:tgtEl>
                                              <p:spTgt spid="3"/>
                                            </p:tgtEl>
                                          </p:cBhvr>
                                        </p:animEffect>
                                      </p:childTnLst>
                                    </p:cTn>
                                  </p:par>
                                </p:childTnLst>
                              </p:cTn>
                            </p:par>
                            <p:par>
                              <p:cTn id="28" fill="hold">
                                <p:stCondLst>
                                  <p:cond delay="500"/>
                                </p:stCondLst>
                                <p:childTnLst>
                                  <p:par>
                                    <p:cTn id="29" presetID="16" presetClass="entr" presetSubtype="37"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500"/>
                                            <p:tgtEl>
                                              <p:spTgt spid="7"/>
                                            </p:tgtEl>
                                          </p:cBhvr>
                                        </p:animEffect>
                                      </p:childTnLst>
                                    </p:cTn>
                                  </p:par>
                                </p:childTnLst>
                              </p:cTn>
                            </p:par>
                            <p:par>
                              <p:cTn id="32" fill="hold">
                                <p:stCondLst>
                                  <p:cond delay="1000"/>
                                </p:stCondLst>
                                <p:childTnLst>
                                  <p:par>
                                    <p:cTn id="33" presetID="2" presetClass="entr" presetSubtype="1" fill="hold" grpId="0" nodeType="afterEffect" p14:presetBounceEnd="50000">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14:bounceEnd="50000">
                                          <p:cBhvr additive="base">
                                            <p:cTn id="35"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7" grpId="0" animBg="1"/>
          <p:bldP spid="9" grpId="0" animBg="1"/>
          <p:bldP spid="9" grpId="1" animBg="1"/>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1.25E-6 4.07407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downLeft)">
                                          <p:cBhvr>
                                            <p:cTn id="27" dur="500"/>
                                            <p:tgtEl>
                                              <p:spTgt spid="3"/>
                                            </p:tgtEl>
                                          </p:cBhvr>
                                        </p:animEffect>
                                      </p:childTnLst>
                                    </p:cTn>
                                  </p:par>
                                </p:childTnLst>
                              </p:cTn>
                            </p:par>
                            <p:par>
                              <p:cTn id="28" fill="hold">
                                <p:stCondLst>
                                  <p:cond delay="500"/>
                                </p:stCondLst>
                                <p:childTnLst>
                                  <p:par>
                                    <p:cTn id="29" presetID="16" presetClass="entr" presetSubtype="37"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500"/>
                                            <p:tgtEl>
                                              <p:spTgt spid="7"/>
                                            </p:tgtEl>
                                          </p:cBhvr>
                                        </p:animEffect>
                                      </p:childTnLst>
                                    </p:cTn>
                                  </p:par>
                                </p:childTnLst>
                              </p:cTn>
                            </p:par>
                            <p:par>
                              <p:cTn id="32" fill="hold">
                                <p:stCondLst>
                                  <p:cond delay="1000"/>
                                </p:stCondLst>
                                <p:childTnLst>
                                  <p:par>
                                    <p:cTn id="33" presetID="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7" grpId="0" animBg="1"/>
          <p:bldP spid="9" grpId="0" animBg="1"/>
          <p:bldP spid="9" grpId="1" animBg="1"/>
          <p:bldP spid="10" grpId="0"/>
        </p:bldLst>
      </p:timing>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a:extLst>
              <a:ext uri="{FF2B5EF4-FFF2-40B4-BE49-F238E27FC236}">
                <a16:creationId xmlns:a16="http://schemas.microsoft.com/office/drawing/2014/main" xmlns="" id="{77FB4C47-3837-4B19-B071-B3E09836DCF8}"/>
              </a:ext>
            </a:extLst>
          </p:cNvPr>
          <p:cNvSpPr/>
          <p:nvPr/>
        </p:nvSpPr>
        <p:spPr>
          <a:xfrm>
            <a:off x="3440083" y="-1"/>
            <a:ext cx="7189903" cy="86645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pic>
        <p:nvPicPr>
          <p:cNvPr id="2" name="图片 1">
            <a:extLst>
              <a:ext uri="{FF2B5EF4-FFF2-40B4-BE49-F238E27FC236}">
                <a16:creationId xmlns:a16="http://schemas.microsoft.com/office/drawing/2014/main" xmlns="" id="{3B953E11-FF6F-46C6-954D-39D4C92863BF}"/>
              </a:ext>
            </a:extLst>
          </p:cNvPr>
          <p:cNvPicPr>
            <a:picLocks noChangeAspect="1"/>
          </p:cNvPicPr>
          <p:nvPr/>
        </p:nvPicPr>
        <p:blipFill>
          <a:blip r:embed="rId3" cstate="print"/>
          <a:stretch>
            <a:fillRect/>
          </a:stretch>
        </p:blipFill>
        <p:spPr>
          <a:xfrm>
            <a:off x="7795257" y="4295488"/>
            <a:ext cx="4333137" cy="2578808"/>
          </a:xfrm>
          <a:prstGeom prst="ellipse">
            <a:avLst/>
          </a:prstGeom>
        </p:spPr>
      </p:pic>
      <p:sp>
        <p:nvSpPr>
          <p:cNvPr id="54" name="Oval 9">
            <a:extLst>
              <a:ext uri="{FF2B5EF4-FFF2-40B4-BE49-F238E27FC236}">
                <a16:creationId xmlns:a16="http://schemas.microsoft.com/office/drawing/2014/main" xmlns="" id="{B389C15A-D0A0-4612-82E7-9EA99BC5F17E}"/>
              </a:ext>
            </a:extLst>
          </p:cNvPr>
          <p:cNvSpPr>
            <a:spLocks noChangeArrowheads="1"/>
          </p:cNvSpPr>
          <p:nvPr/>
        </p:nvSpPr>
        <p:spPr bwMode="auto">
          <a:xfrm rot="19997950">
            <a:off x="6298060" y="4284487"/>
            <a:ext cx="4320752" cy="846748"/>
          </a:xfrm>
          <a:prstGeom prst="ellipse">
            <a:avLst/>
          </a:prstGeom>
          <a:solidFill>
            <a:schemeClr val="bg1"/>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zh-CN" altLang="en-US" sz="2400" b="1" dirty="0">
                <a:solidFill>
                  <a:srgbClr val="003366"/>
                </a:solidFill>
                <a:latin typeface="Times New Roman" panose="02020603050405020304" pitchFamily="18" charset="0"/>
                <a:ea typeface="宋体" panose="02010600030101010101" pitchFamily="2" charset="-122"/>
              </a:rPr>
              <a:t>推展句</a:t>
            </a:r>
            <a:r>
              <a:rPr lang="en-US" altLang="zh-CN" sz="2400" b="1" dirty="0">
                <a:solidFill>
                  <a:srgbClr val="003366"/>
                </a:solidFill>
                <a:latin typeface="Times New Roman" panose="02020603050405020304" pitchFamily="18" charset="0"/>
                <a:ea typeface="宋体" panose="02010600030101010101" pitchFamily="2" charset="-122"/>
              </a:rPr>
              <a:t>Supporting sentences </a:t>
            </a:r>
          </a:p>
        </p:txBody>
      </p:sp>
      <p:sp>
        <p:nvSpPr>
          <p:cNvPr id="3" name="Oval 9"/>
          <p:cNvSpPr>
            <a:spLocks noChangeArrowheads="1"/>
          </p:cNvSpPr>
          <p:nvPr/>
        </p:nvSpPr>
        <p:spPr bwMode="auto">
          <a:xfrm>
            <a:off x="2807076" y="5356697"/>
            <a:ext cx="3202289" cy="846748"/>
          </a:xfrm>
          <a:prstGeom prst="ellipse">
            <a:avLst/>
          </a:prstGeom>
          <a:solidFill>
            <a:schemeClr val="bg1"/>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zh-CN" altLang="en-US" sz="2400" b="1" dirty="0">
                <a:solidFill>
                  <a:srgbClr val="003366"/>
                </a:solidFill>
                <a:latin typeface="Times New Roman" panose="02020603050405020304" pitchFamily="18" charset="0"/>
                <a:ea typeface="宋体" panose="02010600030101010101" pitchFamily="2" charset="-122"/>
              </a:rPr>
              <a:t>主题句</a:t>
            </a:r>
            <a:r>
              <a:rPr lang="en-US" altLang="zh-CN" sz="2400" b="1" dirty="0">
                <a:solidFill>
                  <a:srgbClr val="003366"/>
                </a:solidFill>
                <a:latin typeface="Times New Roman" panose="02020603050405020304" pitchFamily="18" charset="0"/>
                <a:ea typeface="宋体" panose="02010600030101010101" pitchFamily="2" charset="-122"/>
              </a:rPr>
              <a:t>Topic sentence</a:t>
            </a:r>
          </a:p>
        </p:txBody>
      </p:sp>
      <p:sp>
        <p:nvSpPr>
          <p:cNvPr id="4" name="Text Box 13"/>
          <p:cNvSpPr txBox="1">
            <a:spLocks noChangeArrowheads="1"/>
          </p:cNvSpPr>
          <p:nvPr/>
        </p:nvSpPr>
        <p:spPr bwMode="auto">
          <a:xfrm>
            <a:off x="881072" y="974583"/>
            <a:ext cx="1091424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ts val="3600"/>
              </a:lnSpc>
              <a:spcBef>
                <a:spcPct val="50000"/>
              </a:spcBef>
              <a:spcAft>
                <a:spcPct val="0"/>
              </a:spcAft>
            </a:pPr>
            <a:r>
              <a:rPr lang="zh-CN" altLang="en-US" sz="3733" b="1" i="1" dirty="0">
                <a:solidFill>
                  <a:srgbClr val="002060"/>
                </a:solidFill>
                <a:effectLst>
                  <a:outerShdw blurRad="38100" dist="38100" dir="2700000" algn="tl">
                    <a:srgbClr val="C0C0C0"/>
                  </a:outerShdw>
                </a:effectLst>
                <a:latin typeface="Times New Roman" panose="02020603050405020304" pitchFamily="18" charset="0"/>
                <a:ea typeface="宋体" panose="02010600030101010101" pitchFamily="2" charset="-122"/>
              </a:rPr>
              <a:t>篇章模式：问题解决模式  </a:t>
            </a:r>
            <a:r>
              <a:rPr lang="en-US" altLang="zh-CN" sz="3733" b="1" i="1" dirty="0">
                <a:solidFill>
                  <a:srgbClr val="002060"/>
                </a:solidFill>
                <a:effectLst>
                  <a:outerShdw blurRad="38100" dist="38100" dir="2700000" algn="tl">
                    <a:srgbClr val="C0C0C0"/>
                  </a:outerShdw>
                </a:effectLst>
                <a:latin typeface="Times New Roman" panose="02020603050405020304" pitchFamily="18" charset="0"/>
                <a:ea typeface="宋体" panose="02010600030101010101" pitchFamily="2" charset="-122"/>
              </a:rPr>
              <a:t>Problem-Solutions Pattern</a:t>
            </a:r>
          </a:p>
        </p:txBody>
      </p:sp>
      <p:sp>
        <p:nvSpPr>
          <p:cNvPr id="5" name="燕尾形 4"/>
          <p:cNvSpPr/>
          <p:nvPr/>
        </p:nvSpPr>
        <p:spPr>
          <a:xfrm>
            <a:off x="3141645" y="6366535"/>
            <a:ext cx="253009" cy="297909"/>
          </a:xfrm>
          <a:prstGeom prst="chevron">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2400">
              <a:solidFill>
                <a:srgbClr val="FFFFFF"/>
              </a:solidFill>
              <a:latin typeface="Arial"/>
              <a:ea typeface="宋体"/>
            </a:endParaRPr>
          </a:p>
        </p:txBody>
      </p:sp>
      <p:sp>
        <p:nvSpPr>
          <p:cNvPr id="6" name="燕尾形 5"/>
          <p:cNvSpPr/>
          <p:nvPr/>
        </p:nvSpPr>
        <p:spPr>
          <a:xfrm>
            <a:off x="3598425" y="6366535"/>
            <a:ext cx="253009" cy="297909"/>
          </a:xfrm>
          <a:prstGeom prst="chevron">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2400">
              <a:solidFill>
                <a:srgbClr val="FFFFFF"/>
              </a:solidFill>
              <a:latin typeface="Arial"/>
              <a:ea typeface="宋体"/>
            </a:endParaRPr>
          </a:p>
        </p:txBody>
      </p:sp>
      <p:sp>
        <p:nvSpPr>
          <p:cNvPr id="7" name="TextBox 7"/>
          <p:cNvSpPr txBox="1"/>
          <p:nvPr/>
        </p:nvSpPr>
        <p:spPr>
          <a:xfrm>
            <a:off x="3956031" y="6207715"/>
            <a:ext cx="4025515" cy="584775"/>
          </a:xfrm>
          <a:prstGeom prst="rect">
            <a:avLst/>
          </a:prstGeom>
          <a:noFill/>
        </p:spPr>
        <p:txBody>
          <a:bodyPr wrap="square" rtlCol="0">
            <a:spAutoFit/>
          </a:bodyPr>
          <a:lstStyle/>
          <a:p>
            <a:pPr algn="dist" fontAlgn="base">
              <a:spcBef>
                <a:spcPct val="0"/>
              </a:spcBef>
              <a:spcAft>
                <a:spcPct val="0"/>
              </a:spcAft>
            </a:pPr>
            <a:r>
              <a:rPr lang="zh-CN" altLang="en-US" sz="3200" dirty="0">
                <a:solidFill>
                  <a:srgbClr val="002060">
                    <a:alpha val="50000"/>
                  </a:srgbClr>
                </a:solidFill>
                <a:latin typeface="方正兰亭细黑_GBK" panose="02000000000000000000" pitchFamily="2" charset="-122"/>
                <a:ea typeface="方正兰亭细黑_GBK" panose="02000000000000000000" pitchFamily="2" charset="-122"/>
              </a:rPr>
              <a:t>文章结构：一拖四</a:t>
            </a:r>
          </a:p>
        </p:txBody>
      </p:sp>
      <p:sp>
        <p:nvSpPr>
          <p:cNvPr id="8" name="弧形 7"/>
          <p:cNvSpPr/>
          <p:nvPr/>
        </p:nvSpPr>
        <p:spPr>
          <a:xfrm rot="17834200">
            <a:off x="5265421" y="4973645"/>
            <a:ext cx="960108" cy="748751"/>
          </a:xfrm>
          <a:prstGeom prst="arc">
            <a:avLst>
              <a:gd name="adj1" fmla="val 2080221"/>
              <a:gd name="adj2" fmla="val 12530822"/>
            </a:avLst>
          </a:prstGeom>
          <a:ln w="28575">
            <a:solidFill>
              <a:srgbClr val="F56B1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121915" tIns="60957" rIns="121915" bIns="60957" rtlCol="0" anchor="ctr"/>
          <a:lstStyle/>
          <a:p>
            <a:pPr algn="ctr" defTabSz="1219108" fontAlgn="base">
              <a:spcBef>
                <a:spcPct val="0"/>
              </a:spcBef>
              <a:spcAft>
                <a:spcPct val="0"/>
              </a:spcAft>
            </a:pPr>
            <a:endParaRPr lang="zh-CN" altLang="en-US" sz="2533">
              <a:solidFill>
                <a:prstClr val="black"/>
              </a:solidFill>
              <a:latin typeface="Arial"/>
              <a:ea typeface="宋体"/>
            </a:endParaRPr>
          </a:p>
        </p:txBody>
      </p:sp>
      <p:sp>
        <p:nvSpPr>
          <p:cNvPr id="9" name="任意多边形 8"/>
          <p:cNvSpPr/>
          <p:nvPr/>
        </p:nvSpPr>
        <p:spPr>
          <a:xfrm rot="5400000">
            <a:off x="11286" y="2683354"/>
            <a:ext cx="178679" cy="60959"/>
          </a:xfrm>
          <a:custGeom>
            <a:avLst/>
            <a:gdLst>
              <a:gd name="connsiteX0" fmla="*/ 0 w 215940"/>
              <a:gd name="connsiteY0" fmla="*/ 3475 h 3475"/>
              <a:gd name="connsiteX1" fmla="*/ 2015 w 215940"/>
              <a:gd name="connsiteY1" fmla="*/ 0 h 3475"/>
              <a:gd name="connsiteX2" fmla="*/ 213924 w 215940"/>
              <a:gd name="connsiteY2" fmla="*/ 0 h 3475"/>
              <a:gd name="connsiteX3" fmla="*/ 215940 w 215940"/>
              <a:gd name="connsiteY3" fmla="*/ 3475 h 3475"/>
              <a:gd name="connsiteX4" fmla="*/ 0 w 215940"/>
              <a:gd name="connsiteY4" fmla="*/ 3475 h 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40" h="3475">
                <a:moveTo>
                  <a:pt x="0" y="3475"/>
                </a:moveTo>
                <a:lnTo>
                  <a:pt x="2015" y="0"/>
                </a:lnTo>
                <a:lnTo>
                  <a:pt x="213924" y="0"/>
                </a:lnTo>
                <a:lnTo>
                  <a:pt x="215940" y="3475"/>
                </a:lnTo>
                <a:lnTo>
                  <a:pt x="0" y="34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algn="ctr" defTabSz="1219108" fontAlgn="base">
              <a:spcBef>
                <a:spcPct val="0"/>
              </a:spcBef>
              <a:spcAft>
                <a:spcPct val="0"/>
              </a:spcAft>
            </a:pPr>
            <a:endParaRPr lang="zh-CN" altLang="en-US" sz="2533">
              <a:solidFill>
                <a:prstClr val="white"/>
              </a:solidFill>
              <a:latin typeface="Arial"/>
              <a:ea typeface="宋体"/>
            </a:endParaRPr>
          </a:p>
        </p:txBody>
      </p:sp>
      <p:grpSp>
        <p:nvGrpSpPr>
          <p:cNvPr id="10" name="组合 9"/>
          <p:cNvGrpSpPr/>
          <p:nvPr/>
        </p:nvGrpSpPr>
        <p:grpSpPr>
          <a:xfrm>
            <a:off x="4795870" y="2872522"/>
            <a:ext cx="4499543" cy="2746521"/>
            <a:chOff x="4290744" y="2019642"/>
            <a:chExt cx="4247879" cy="2293973"/>
          </a:xfrm>
        </p:grpSpPr>
        <p:cxnSp>
          <p:nvCxnSpPr>
            <p:cNvPr id="11" name="直接连接符 10"/>
            <p:cNvCxnSpPr/>
            <p:nvPr/>
          </p:nvCxnSpPr>
          <p:spPr>
            <a:xfrm flipV="1">
              <a:off x="4519982" y="2268870"/>
              <a:ext cx="3748007" cy="1776839"/>
            </a:xfrm>
            <a:prstGeom prst="line">
              <a:avLst/>
            </a:prstGeom>
            <a:solidFill>
              <a:srgbClr val="D0D6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2" name="椭圆 11"/>
            <p:cNvSpPr/>
            <p:nvPr/>
          </p:nvSpPr>
          <p:spPr>
            <a:xfrm>
              <a:off x="4290744" y="3897600"/>
              <a:ext cx="416015" cy="416015"/>
            </a:xfrm>
            <a:prstGeom prst="ellipse">
              <a:avLst/>
            </a:prstGeom>
            <a:solidFill>
              <a:srgbClr val="D0D6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algn="ctr" defTabSz="1219108" fontAlgn="base">
                <a:spcBef>
                  <a:spcPct val="0"/>
                </a:spcBef>
                <a:spcAft>
                  <a:spcPct val="0"/>
                </a:spcAft>
              </a:pPr>
              <a:endParaRPr lang="zh-CN" altLang="en-US" sz="2533">
                <a:solidFill>
                  <a:prstClr val="white"/>
                </a:solidFill>
                <a:latin typeface="Arial"/>
                <a:ea typeface="宋体"/>
              </a:endParaRPr>
            </a:p>
          </p:txBody>
        </p:sp>
        <p:sp>
          <p:nvSpPr>
            <p:cNvPr id="13" name="椭圆 12"/>
            <p:cNvSpPr/>
            <p:nvPr/>
          </p:nvSpPr>
          <p:spPr>
            <a:xfrm>
              <a:off x="5190054" y="3401458"/>
              <a:ext cx="416015" cy="416015"/>
            </a:xfrm>
            <a:prstGeom prst="ellipse">
              <a:avLst/>
            </a:prstGeom>
            <a:solidFill>
              <a:srgbClr val="D0D6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algn="ctr" defTabSz="1219108" fontAlgn="base">
                <a:spcBef>
                  <a:spcPct val="0"/>
                </a:spcBef>
                <a:spcAft>
                  <a:spcPct val="0"/>
                </a:spcAft>
              </a:pPr>
              <a:endParaRPr lang="zh-CN" altLang="en-US" sz="2533">
                <a:solidFill>
                  <a:prstClr val="white"/>
                </a:solidFill>
                <a:latin typeface="Arial"/>
                <a:ea typeface="宋体"/>
              </a:endParaRPr>
            </a:p>
          </p:txBody>
        </p:sp>
        <p:sp>
          <p:nvSpPr>
            <p:cNvPr id="14" name="椭圆 13"/>
            <p:cNvSpPr/>
            <p:nvPr/>
          </p:nvSpPr>
          <p:spPr>
            <a:xfrm>
              <a:off x="6159622" y="2939776"/>
              <a:ext cx="416015" cy="416015"/>
            </a:xfrm>
            <a:prstGeom prst="ellipse">
              <a:avLst/>
            </a:prstGeom>
            <a:solidFill>
              <a:srgbClr val="D0D6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algn="ctr" defTabSz="1219108" fontAlgn="base">
                <a:spcBef>
                  <a:spcPct val="0"/>
                </a:spcBef>
                <a:spcAft>
                  <a:spcPct val="0"/>
                </a:spcAft>
              </a:pPr>
              <a:endParaRPr lang="zh-CN" altLang="en-US" sz="2533">
                <a:solidFill>
                  <a:prstClr val="white"/>
                </a:solidFill>
                <a:latin typeface="Arial"/>
                <a:ea typeface="宋体"/>
              </a:endParaRPr>
            </a:p>
          </p:txBody>
        </p:sp>
        <p:sp>
          <p:nvSpPr>
            <p:cNvPr id="15" name="椭圆 14"/>
            <p:cNvSpPr/>
            <p:nvPr/>
          </p:nvSpPr>
          <p:spPr>
            <a:xfrm>
              <a:off x="7082670" y="2505193"/>
              <a:ext cx="416015" cy="416015"/>
            </a:xfrm>
            <a:prstGeom prst="ellipse">
              <a:avLst/>
            </a:prstGeom>
            <a:solidFill>
              <a:srgbClr val="D0D6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algn="ctr" defTabSz="1219108" fontAlgn="base">
                <a:spcBef>
                  <a:spcPct val="0"/>
                </a:spcBef>
                <a:spcAft>
                  <a:spcPct val="0"/>
                </a:spcAft>
              </a:pPr>
              <a:endParaRPr lang="zh-CN" altLang="en-US" sz="2533">
                <a:solidFill>
                  <a:prstClr val="white"/>
                </a:solidFill>
                <a:latin typeface="Arial"/>
                <a:ea typeface="宋体"/>
              </a:endParaRPr>
            </a:p>
          </p:txBody>
        </p:sp>
        <p:sp>
          <p:nvSpPr>
            <p:cNvPr id="16" name="椭圆 15"/>
            <p:cNvSpPr/>
            <p:nvPr/>
          </p:nvSpPr>
          <p:spPr>
            <a:xfrm>
              <a:off x="8122608" y="2019642"/>
              <a:ext cx="416015" cy="416015"/>
            </a:xfrm>
            <a:prstGeom prst="ellipse">
              <a:avLst/>
            </a:prstGeom>
            <a:solidFill>
              <a:srgbClr val="EBECF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15" tIns="60957" rIns="121915" bIns="60957"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zh-CN" altLang="en-US" sz="2400">
                <a:solidFill>
                  <a:prstClr val="white"/>
                </a:solidFill>
                <a:latin typeface="Arial"/>
                <a:ea typeface="宋体"/>
              </a:endParaRPr>
            </a:p>
          </p:txBody>
        </p:sp>
      </p:grpSp>
      <p:sp>
        <p:nvSpPr>
          <p:cNvPr id="17" name="弧形 16"/>
          <p:cNvSpPr/>
          <p:nvPr/>
        </p:nvSpPr>
        <p:spPr>
          <a:xfrm rot="19129586">
            <a:off x="6249562" y="4216107"/>
            <a:ext cx="1133295" cy="1005684"/>
          </a:xfrm>
          <a:prstGeom prst="arc">
            <a:avLst>
              <a:gd name="adj1" fmla="val 1296725"/>
              <a:gd name="adj2" fmla="val 11378255"/>
            </a:avLst>
          </a:prstGeom>
          <a:ln w="28575">
            <a:solidFill>
              <a:srgbClr val="77AC4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121915" tIns="60957" rIns="121915" bIns="60957" rtlCol="0" anchor="ctr"/>
          <a:lstStyle/>
          <a:p>
            <a:pPr algn="ctr" defTabSz="1219108" fontAlgn="base">
              <a:spcBef>
                <a:spcPct val="0"/>
              </a:spcBef>
              <a:spcAft>
                <a:spcPct val="0"/>
              </a:spcAft>
            </a:pPr>
            <a:endParaRPr lang="zh-CN" altLang="en-US" sz="2533">
              <a:solidFill>
                <a:prstClr val="black"/>
              </a:solidFill>
              <a:latin typeface="Arial"/>
              <a:ea typeface="宋体"/>
            </a:endParaRPr>
          </a:p>
        </p:txBody>
      </p:sp>
      <p:grpSp>
        <p:nvGrpSpPr>
          <p:cNvPr id="18" name="组合 17"/>
          <p:cNvGrpSpPr/>
          <p:nvPr/>
        </p:nvGrpSpPr>
        <p:grpSpPr>
          <a:xfrm>
            <a:off x="4940135" y="4109862"/>
            <a:ext cx="1062932" cy="324529"/>
            <a:chOff x="4581886" y="3866508"/>
            <a:chExt cx="1512588" cy="392212"/>
          </a:xfrm>
        </p:grpSpPr>
        <p:cxnSp>
          <p:nvCxnSpPr>
            <p:cNvPr id="19" name="直接连接符 18"/>
            <p:cNvCxnSpPr/>
            <p:nvPr/>
          </p:nvCxnSpPr>
          <p:spPr>
            <a:xfrm flipH="1" flipV="1">
              <a:off x="5933830" y="3866508"/>
              <a:ext cx="160644" cy="392212"/>
            </a:xfrm>
            <a:prstGeom prst="line">
              <a:avLst/>
            </a:prstGeom>
            <a:solidFill>
              <a:srgbClr val="D0D6DB"/>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p:cNvCxnSpPr/>
            <p:nvPr/>
          </p:nvCxnSpPr>
          <p:spPr>
            <a:xfrm>
              <a:off x="4581886" y="3866508"/>
              <a:ext cx="1326382" cy="0"/>
            </a:xfrm>
            <a:prstGeom prst="line">
              <a:avLst/>
            </a:prstGeom>
            <a:solidFill>
              <a:srgbClr val="D0D6DB"/>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grpSp>
      <p:grpSp>
        <p:nvGrpSpPr>
          <p:cNvPr id="21" name="组合 20"/>
          <p:cNvGrpSpPr/>
          <p:nvPr/>
        </p:nvGrpSpPr>
        <p:grpSpPr>
          <a:xfrm>
            <a:off x="5842991" y="3509973"/>
            <a:ext cx="1122469" cy="324529"/>
            <a:chOff x="4497163" y="3866508"/>
            <a:chExt cx="1597311" cy="392212"/>
          </a:xfrm>
        </p:grpSpPr>
        <p:cxnSp>
          <p:nvCxnSpPr>
            <p:cNvPr id="22" name="直接连接符 21"/>
            <p:cNvCxnSpPr/>
            <p:nvPr/>
          </p:nvCxnSpPr>
          <p:spPr>
            <a:xfrm flipH="1" flipV="1">
              <a:off x="5933830" y="3866508"/>
              <a:ext cx="160644" cy="392212"/>
            </a:xfrm>
            <a:prstGeom prst="line">
              <a:avLst/>
            </a:prstGeom>
            <a:solidFill>
              <a:srgbClr val="D0D6DB"/>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4497163" y="3866508"/>
              <a:ext cx="1411105" cy="0"/>
            </a:xfrm>
            <a:prstGeom prst="line">
              <a:avLst/>
            </a:prstGeom>
            <a:solidFill>
              <a:srgbClr val="D0D6DB"/>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grpSp>
      <p:grpSp>
        <p:nvGrpSpPr>
          <p:cNvPr id="24" name="组合 23"/>
          <p:cNvGrpSpPr/>
          <p:nvPr/>
        </p:nvGrpSpPr>
        <p:grpSpPr>
          <a:xfrm>
            <a:off x="6803222" y="2949857"/>
            <a:ext cx="1122885" cy="324529"/>
            <a:chOff x="4496571" y="3866508"/>
            <a:chExt cx="1597903" cy="392212"/>
          </a:xfrm>
        </p:grpSpPr>
        <p:cxnSp>
          <p:nvCxnSpPr>
            <p:cNvPr id="25" name="直接连接符 24"/>
            <p:cNvCxnSpPr/>
            <p:nvPr/>
          </p:nvCxnSpPr>
          <p:spPr>
            <a:xfrm flipH="1" flipV="1">
              <a:off x="5933830" y="3866508"/>
              <a:ext cx="160644" cy="392212"/>
            </a:xfrm>
            <a:prstGeom prst="line">
              <a:avLst/>
            </a:prstGeom>
            <a:solidFill>
              <a:srgbClr val="D0D6DB"/>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4496571" y="3866508"/>
              <a:ext cx="1411697" cy="0"/>
            </a:xfrm>
            <a:prstGeom prst="line">
              <a:avLst/>
            </a:prstGeom>
            <a:solidFill>
              <a:srgbClr val="D0D6DB"/>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grpSp>
      <p:grpSp>
        <p:nvGrpSpPr>
          <p:cNvPr id="27" name="组合 26"/>
          <p:cNvGrpSpPr/>
          <p:nvPr/>
        </p:nvGrpSpPr>
        <p:grpSpPr>
          <a:xfrm>
            <a:off x="7743031" y="2276330"/>
            <a:ext cx="1265712" cy="324529"/>
            <a:chOff x="4293324" y="3866508"/>
            <a:chExt cx="1801150" cy="392212"/>
          </a:xfrm>
        </p:grpSpPr>
        <p:cxnSp>
          <p:nvCxnSpPr>
            <p:cNvPr id="28" name="直接连接符 27"/>
            <p:cNvCxnSpPr/>
            <p:nvPr/>
          </p:nvCxnSpPr>
          <p:spPr>
            <a:xfrm flipH="1" flipV="1">
              <a:off x="5933830" y="3866508"/>
              <a:ext cx="160644" cy="392212"/>
            </a:xfrm>
            <a:prstGeom prst="line">
              <a:avLst/>
            </a:prstGeom>
            <a:solidFill>
              <a:srgbClr val="D0D6DB"/>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4293324" y="3866508"/>
              <a:ext cx="1614944" cy="0"/>
            </a:xfrm>
            <a:prstGeom prst="line">
              <a:avLst/>
            </a:prstGeom>
            <a:solidFill>
              <a:srgbClr val="D0D6DB"/>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30" name="TextBox 140"/>
          <p:cNvSpPr txBox="1">
            <a:spLocks noChangeArrowheads="1"/>
          </p:cNvSpPr>
          <p:nvPr/>
        </p:nvSpPr>
        <p:spPr bwMode="auto">
          <a:xfrm>
            <a:off x="3402036" y="3726258"/>
            <a:ext cx="1754353" cy="5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2667" b="1" dirty="0">
                <a:latin typeface="Arial Rounded MT Bold" panose="020F0704030504030204" pitchFamily="34" charset="0"/>
                <a:ea typeface="微软雅黑" panose="020B0503020204020204" pitchFamily="34" charset="-122"/>
                <a:cs typeface="Times New Roman" panose="02020603050405020304" pitchFamily="18" charset="0"/>
              </a:rPr>
              <a:t>亲自参观</a:t>
            </a:r>
            <a:endParaRPr lang="en-US" altLang="zh-CN" sz="2667" b="1" dirty="0">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31" name="TextBox 140"/>
          <p:cNvSpPr txBox="1">
            <a:spLocks noChangeArrowheads="1"/>
          </p:cNvSpPr>
          <p:nvPr/>
        </p:nvSpPr>
        <p:spPr bwMode="auto">
          <a:xfrm>
            <a:off x="4254771" y="3144189"/>
            <a:ext cx="1599036" cy="5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2667" b="1" dirty="0">
                <a:latin typeface="Arial Rounded MT Bold" panose="020F0704030504030204" pitchFamily="34" charset="0"/>
                <a:ea typeface="微软雅黑" panose="020B0503020204020204" pitchFamily="34" charset="-122"/>
                <a:cs typeface="Times New Roman" panose="02020603050405020304" pitchFamily="18" charset="0"/>
              </a:rPr>
              <a:t>就近参观</a:t>
            </a:r>
            <a:endParaRPr lang="en-US" altLang="zh-CN" sz="2667" b="1" dirty="0">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32" name="TextBox 140"/>
          <p:cNvSpPr txBox="1">
            <a:spLocks noChangeArrowheads="1"/>
          </p:cNvSpPr>
          <p:nvPr/>
        </p:nvSpPr>
        <p:spPr bwMode="auto">
          <a:xfrm>
            <a:off x="5014585" y="2451865"/>
            <a:ext cx="3473839" cy="5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2667" b="1" dirty="0">
                <a:latin typeface="Arial Rounded MT Bold" panose="020F0704030504030204" pitchFamily="34" charset="0"/>
                <a:ea typeface="微软雅黑" panose="020B0503020204020204" pitchFamily="34" charset="-122"/>
                <a:cs typeface="Times New Roman" panose="02020603050405020304" pitchFamily="18" charset="0"/>
              </a:rPr>
              <a:t>接到通知书之前参观</a:t>
            </a:r>
            <a:endParaRPr lang="en-US" altLang="zh-CN" sz="2667" b="1" dirty="0">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33" name="TextBox 140"/>
          <p:cNvSpPr txBox="1">
            <a:spLocks noChangeArrowheads="1"/>
          </p:cNvSpPr>
          <p:nvPr/>
        </p:nvSpPr>
        <p:spPr bwMode="auto">
          <a:xfrm>
            <a:off x="6965462" y="1644973"/>
            <a:ext cx="3017564" cy="5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2667" b="1" dirty="0">
                <a:latin typeface="Arial Rounded MT Bold" panose="020F0704030504030204" pitchFamily="34" charset="0"/>
                <a:ea typeface="微软雅黑" panose="020B0503020204020204" pitchFamily="34" charset="-122"/>
                <a:cs typeface="Times New Roman" panose="02020603050405020304" pitchFamily="18" charset="0"/>
              </a:rPr>
              <a:t>专业网站咨询查看</a:t>
            </a:r>
            <a:endParaRPr lang="en-US" altLang="zh-CN" sz="2667" b="1" dirty="0">
              <a:latin typeface="Arial Rounded MT Bold" panose="020F0704030504030204" pitchFamily="34" charset="0"/>
              <a:ea typeface="微软雅黑" panose="020B0503020204020204" pitchFamily="34" charset="-122"/>
              <a:cs typeface="Times New Roman" panose="02020603050405020304" pitchFamily="18" charset="0"/>
            </a:endParaRPr>
          </a:p>
        </p:txBody>
      </p:sp>
      <p:grpSp>
        <p:nvGrpSpPr>
          <p:cNvPr id="34" name="组合 33"/>
          <p:cNvGrpSpPr/>
          <p:nvPr/>
        </p:nvGrpSpPr>
        <p:grpSpPr>
          <a:xfrm>
            <a:off x="3886656" y="4699274"/>
            <a:ext cx="988525" cy="324529"/>
            <a:chOff x="2960310" y="3538182"/>
            <a:chExt cx="1406704" cy="392212"/>
          </a:xfrm>
        </p:grpSpPr>
        <p:cxnSp>
          <p:nvCxnSpPr>
            <p:cNvPr id="35" name="直接连接符 34"/>
            <p:cNvCxnSpPr/>
            <p:nvPr/>
          </p:nvCxnSpPr>
          <p:spPr>
            <a:xfrm flipH="1" flipV="1">
              <a:off x="4206370" y="3538182"/>
              <a:ext cx="160644" cy="392212"/>
            </a:xfrm>
            <a:prstGeom prst="line">
              <a:avLst/>
            </a:prstGeom>
            <a:solidFill>
              <a:srgbClr val="D0D6DB"/>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p:nvPr/>
          </p:nvCxnSpPr>
          <p:spPr>
            <a:xfrm>
              <a:off x="2960310" y="3544004"/>
              <a:ext cx="1326383" cy="0"/>
            </a:xfrm>
            <a:prstGeom prst="line">
              <a:avLst/>
            </a:prstGeom>
            <a:solidFill>
              <a:srgbClr val="D0D6DB"/>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37" name="TextBox 140"/>
          <p:cNvSpPr txBox="1">
            <a:spLocks noChangeArrowheads="1"/>
          </p:cNvSpPr>
          <p:nvPr/>
        </p:nvSpPr>
        <p:spPr bwMode="auto">
          <a:xfrm>
            <a:off x="2688039" y="4818345"/>
            <a:ext cx="2289099" cy="5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2667" b="1" dirty="0">
                <a:latin typeface="Arial Rounded MT Bold" panose="020F0704030504030204" pitchFamily="34" charset="0"/>
                <a:ea typeface="微软雅黑" panose="020B0503020204020204" pitchFamily="34" charset="-122"/>
                <a:cs typeface="Times New Roman" panose="02020603050405020304" pitchFamily="18" charset="0"/>
              </a:rPr>
              <a:t>申请理想大学</a:t>
            </a:r>
            <a:endParaRPr lang="en-US" altLang="zh-CN" sz="2667" b="1" dirty="0">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38" name="弧形 37"/>
          <p:cNvSpPr/>
          <p:nvPr/>
        </p:nvSpPr>
        <p:spPr>
          <a:xfrm rot="18851895">
            <a:off x="7384237" y="3716758"/>
            <a:ext cx="883727" cy="1039149"/>
          </a:xfrm>
          <a:prstGeom prst="arc">
            <a:avLst>
              <a:gd name="adj1" fmla="val 1803034"/>
              <a:gd name="adj2" fmla="val 10437088"/>
            </a:avLst>
          </a:prstGeom>
          <a:ln w="28575">
            <a:solidFill>
              <a:srgbClr val="FCB42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121915" tIns="60957" rIns="121915" bIns="60957" rtlCol="0" anchor="ctr"/>
          <a:lstStyle/>
          <a:p>
            <a:pPr algn="ctr" defTabSz="1219108" fontAlgn="base">
              <a:spcBef>
                <a:spcPct val="0"/>
              </a:spcBef>
              <a:spcAft>
                <a:spcPct val="0"/>
              </a:spcAft>
            </a:pPr>
            <a:endParaRPr lang="zh-CN" altLang="en-US" sz="2533">
              <a:solidFill>
                <a:prstClr val="black"/>
              </a:solidFill>
              <a:latin typeface="Arial"/>
              <a:ea typeface="宋体"/>
            </a:endParaRPr>
          </a:p>
        </p:txBody>
      </p:sp>
      <p:sp>
        <p:nvSpPr>
          <p:cNvPr id="39" name="弧形 38"/>
          <p:cNvSpPr/>
          <p:nvPr/>
        </p:nvSpPr>
        <p:spPr>
          <a:xfrm rot="19129586">
            <a:off x="8461487" y="3311978"/>
            <a:ext cx="1291619" cy="904941"/>
          </a:xfrm>
          <a:prstGeom prst="arc">
            <a:avLst>
              <a:gd name="adj1" fmla="val 21046328"/>
              <a:gd name="adj2" fmla="val 10991001"/>
            </a:avLst>
          </a:prstGeom>
          <a:ln w="28575">
            <a:solidFill>
              <a:srgbClr val="EF7B8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121915" tIns="60957" rIns="121915" bIns="60957"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2400">
              <a:solidFill>
                <a:prstClr val="black"/>
              </a:solidFill>
              <a:latin typeface="Arial"/>
              <a:ea typeface="宋体"/>
            </a:endParaRPr>
          </a:p>
        </p:txBody>
      </p:sp>
      <p:grpSp>
        <p:nvGrpSpPr>
          <p:cNvPr id="40" name="组合 39"/>
          <p:cNvGrpSpPr/>
          <p:nvPr/>
        </p:nvGrpSpPr>
        <p:grpSpPr>
          <a:xfrm>
            <a:off x="5201932" y="1667461"/>
            <a:ext cx="1096112" cy="671236"/>
            <a:chOff x="6029326" y="2522538"/>
            <a:chExt cx="230188" cy="176212"/>
          </a:xfrm>
          <a:solidFill>
            <a:srgbClr val="4AA44A">
              <a:alpha val="80000"/>
            </a:srgbClr>
          </a:solidFill>
        </p:grpSpPr>
        <p:sp>
          <p:nvSpPr>
            <p:cNvPr id="41" name="Freeform 13"/>
            <p:cNvSpPr>
              <a:spLocks/>
            </p:cNvSpPr>
            <p:nvPr/>
          </p:nvSpPr>
          <p:spPr bwMode="auto">
            <a:xfrm>
              <a:off x="6029326" y="2641600"/>
              <a:ext cx="69850" cy="57150"/>
            </a:xfrm>
            <a:custGeom>
              <a:avLst/>
              <a:gdLst>
                <a:gd name="T0" fmla="*/ 0 w 18"/>
                <a:gd name="T1" fmla="*/ 5 h 15"/>
                <a:gd name="T2" fmla="*/ 12 w 18"/>
                <a:gd name="T3" fmla="*/ 15 h 15"/>
                <a:gd name="T4" fmla="*/ 18 w 18"/>
                <a:gd name="T5" fmla="*/ 10 h 15"/>
                <a:gd name="T6" fmla="*/ 6 w 18"/>
                <a:gd name="T7" fmla="*/ 0 h 15"/>
                <a:gd name="T8" fmla="*/ 0 w 18"/>
                <a:gd name="T9" fmla="*/ 5 h 15"/>
              </a:gdLst>
              <a:ahLst/>
              <a:cxnLst>
                <a:cxn ang="0">
                  <a:pos x="T0" y="T1"/>
                </a:cxn>
                <a:cxn ang="0">
                  <a:pos x="T2" y="T3"/>
                </a:cxn>
                <a:cxn ang="0">
                  <a:pos x="T4" y="T5"/>
                </a:cxn>
                <a:cxn ang="0">
                  <a:pos x="T6" y="T7"/>
                </a:cxn>
                <a:cxn ang="0">
                  <a:pos x="T8" y="T9"/>
                </a:cxn>
              </a:cxnLst>
              <a:rect l="0" t="0" r="r" b="b"/>
              <a:pathLst>
                <a:path w="18" h="15">
                  <a:moveTo>
                    <a:pt x="0" y="5"/>
                  </a:moveTo>
                  <a:cubicBezTo>
                    <a:pt x="12" y="15"/>
                    <a:pt x="12" y="15"/>
                    <a:pt x="12" y="15"/>
                  </a:cubicBezTo>
                  <a:cubicBezTo>
                    <a:pt x="12" y="15"/>
                    <a:pt x="15" y="13"/>
                    <a:pt x="18" y="10"/>
                  </a:cubicBezTo>
                  <a:cubicBezTo>
                    <a:pt x="6" y="0"/>
                    <a:pt x="6" y="0"/>
                    <a:pt x="6" y="0"/>
                  </a:cubicBezTo>
                  <a:cubicBezTo>
                    <a:pt x="2" y="3"/>
                    <a:pt x="0" y="5"/>
                    <a:pt x="0" y="5"/>
                  </a:cubicBezTo>
                  <a:close/>
                </a:path>
              </a:pathLst>
            </a:custGeom>
            <a:grpFill/>
            <a:ln w="9525">
              <a:solidFill>
                <a:srgbClr val="000000"/>
              </a:solidFill>
              <a:round/>
              <a:headEnd/>
              <a:tailEnd/>
            </a:ln>
            <a:extLst/>
          </p:spPr>
          <p:txBody>
            <a:bodyPr vert="horz" wrap="square" lIns="121920" tIns="60960" rIns="121920" bIns="60960" numCol="1" anchor="t" anchorCtr="0" compatLnSpc="1">
              <a:prstTxWarp prst="textNoShape">
                <a:avLst/>
              </a:prstTxWarp>
            </a:bodyPr>
            <a:lstStyle/>
            <a:p>
              <a:pPr defTabSz="1219108" fontAlgn="base">
                <a:spcBef>
                  <a:spcPct val="0"/>
                </a:spcBef>
                <a:spcAft>
                  <a:spcPct val="0"/>
                </a:spcAft>
              </a:pPr>
              <a:endParaRPr lang="zh-CN" altLang="en-US" sz="2533">
                <a:solidFill>
                  <a:prstClr val="black"/>
                </a:solidFill>
                <a:latin typeface="Arial" panose="020B0604020202020204" pitchFamily="34" charset="0"/>
                <a:ea typeface="宋体" panose="02010600030101010101" pitchFamily="2" charset="-122"/>
              </a:endParaRPr>
            </a:p>
          </p:txBody>
        </p:sp>
        <p:sp>
          <p:nvSpPr>
            <p:cNvPr id="42" name="Freeform 14"/>
            <p:cNvSpPr>
              <a:spLocks/>
            </p:cNvSpPr>
            <p:nvPr/>
          </p:nvSpPr>
          <p:spPr bwMode="auto">
            <a:xfrm>
              <a:off x="6064251" y="2606675"/>
              <a:ext cx="195263" cy="69850"/>
            </a:xfrm>
            <a:custGeom>
              <a:avLst/>
              <a:gdLst>
                <a:gd name="T0" fmla="*/ 42 w 50"/>
                <a:gd name="T1" fmla="*/ 5 h 18"/>
                <a:gd name="T2" fmla="*/ 33 w 50"/>
                <a:gd name="T3" fmla="*/ 10 h 18"/>
                <a:gd name="T4" fmla="*/ 20 w 50"/>
                <a:gd name="T5" fmla="*/ 9 h 18"/>
                <a:gd name="T6" fmla="*/ 29 w 50"/>
                <a:gd name="T7" fmla="*/ 8 h 18"/>
                <a:gd name="T8" fmla="*/ 35 w 50"/>
                <a:gd name="T9" fmla="*/ 3 h 18"/>
                <a:gd name="T10" fmla="*/ 23 w 50"/>
                <a:gd name="T11" fmla="*/ 2 h 18"/>
                <a:gd name="T12" fmla="*/ 11 w 50"/>
                <a:gd name="T13" fmla="*/ 2 h 18"/>
                <a:gd name="T14" fmla="*/ 0 w 50"/>
                <a:gd name="T15" fmla="*/ 9 h 18"/>
                <a:gd name="T16" fmla="*/ 11 w 50"/>
                <a:gd name="T17" fmla="*/ 18 h 18"/>
                <a:gd name="T18" fmla="*/ 15 w 50"/>
                <a:gd name="T19" fmla="*/ 16 h 18"/>
                <a:gd name="T20" fmla="*/ 33 w 50"/>
                <a:gd name="T21" fmla="*/ 16 h 18"/>
                <a:gd name="T22" fmla="*/ 50 w 50"/>
                <a:gd name="T23" fmla="*/ 3 h 18"/>
                <a:gd name="T24" fmla="*/ 42 w 50"/>
                <a:gd name="T25"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8">
                  <a:moveTo>
                    <a:pt x="42" y="5"/>
                  </a:moveTo>
                  <a:cubicBezTo>
                    <a:pt x="39" y="8"/>
                    <a:pt x="37" y="10"/>
                    <a:pt x="33" y="10"/>
                  </a:cubicBezTo>
                  <a:cubicBezTo>
                    <a:pt x="27" y="11"/>
                    <a:pt x="22" y="10"/>
                    <a:pt x="20" y="9"/>
                  </a:cubicBezTo>
                  <a:cubicBezTo>
                    <a:pt x="18" y="7"/>
                    <a:pt x="20" y="8"/>
                    <a:pt x="29" y="8"/>
                  </a:cubicBezTo>
                  <a:cubicBezTo>
                    <a:pt x="37" y="7"/>
                    <a:pt x="35" y="3"/>
                    <a:pt x="35" y="3"/>
                  </a:cubicBezTo>
                  <a:cubicBezTo>
                    <a:pt x="33" y="3"/>
                    <a:pt x="31" y="2"/>
                    <a:pt x="23" y="2"/>
                  </a:cubicBezTo>
                  <a:cubicBezTo>
                    <a:pt x="20" y="2"/>
                    <a:pt x="14" y="2"/>
                    <a:pt x="11" y="2"/>
                  </a:cubicBezTo>
                  <a:cubicBezTo>
                    <a:pt x="8" y="3"/>
                    <a:pt x="5" y="6"/>
                    <a:pt x="0" y="9"/>
                  </a:cubicBezTo>
                  <a:cubicBezTo>
                    <a:pt x="11" y="18"/>
                    <a:pt x="11" y="18"/>
                    <a:pt x="11" y="18"/>
                  </a:cubicBezTo>
                  <a:cubicBezTo>
                    <a:pt x="13" y="17"/>
                    <a:pt x="14" y="16"/>
                    <a:pt x="15" y="16"/>
                  </a:cubicBezTo>
                  <a:cubicBezTo>
                    <a:pt x="18" y="16"/>
                    <a:pt x="27" y="17"/>
                    <a:pt x="33" y="16"/>
                  </a:cubicBezTo>
                  <a:cubicBezTo>
                    <a:pt x="45" y="10"/>
                    <a:pt x="50" y="3"/>
                    <a:pt x="50" y="3"/>
                  </a:cubicBezTo>
                  <a:cubicBezTo>
                    <a:pt x="50" y="3"/>
                    <a:pt x="46" y="0"/>
                    <a:pt x="42" y="5"/>
                  </a:cubicBezTo>
                  <a:close/>
                </a:path>
              </a:pathLst>
            </a:custGeom>
            <a:grpFill/>
            <a:ln w="9525">
              <a:solidFill>
                <a:srgbClr val="000000"/>
              </a:solidFill>
              <a:round/>
              <a:headEnd/>
              <a:tailEnd/>
            </a:ln>
            <a:extLst/>
          </p:spPr>
          <p:txBody>
            <a:bodyPr vert="horz" wrap="square" lIns="121920" tIns="60960" rIns="121920" bIns="60960" numCol="1" anchor="t" anchorCtr="0" compatLnSpc="1">
              <a:prstTxWarp prst="textNoShape">
                <a:avLst/>
              </a:prstTxWarp>
            </a:bodyPr>
            <a:lstStyle/>
            <a:p>
              <a:pPr defTabSz="1219108" fontAlgn="base">
                <a:spcBef>
                  <a:spcPct val="0"/>
                </a:spcBef>
                <a:spcAft>
                  <a:spcPct val="0"/>
                </a:spcAft>
              </a:pPr>
              <a:endParaRPr lang="zh-CN" altLang="en-US" sz="2533">
                <a:solidFill>
                  <a:prstClr val="black"/>
                </a:solidFill>
                <a:latin typeface="Arial" panose="020B0604020202020204" pitchFamily="34" charset="0"/>
                <a:ea typeface="宋体" panose="02010600030101010101" pitchFamily="2" charset="-122"/>
              </a:endParaRPr>
            </a:p>
          </p:txBody>
        </p:sp>
        <p:sp>
          <p:nvSpPr>
            <p:cNvPr id="43" name="Freeform 15"/>
            <p:cNvSpPr>
              <a:spLocks noEditPoints="1"/>
            </p:cNvSpPr>
            <p:nvPr/>
          </p:nvSpPr>
          <p:spPr bwMode="auto">
            <a:xfrm>
              <a:off x="6088063" y="2522538"/>
              <a:ext cx="163513" cy="68263"/>
            </a:xfrm>
            <a:custGeom>
              <a:avLst/>
              <a:gdLst>
                <a:gd name="T0" fmla="*/ 42 w 42"/>
                <a:gd name="T1" fmla="*/ 0 h 18"/>
                <a:gd name="T2" fmla="*/ 38 w 42"/>
                <a:gd name="T3" fmla="*/ 0 h 18"/>
                <a:gd name="T4" fmla="*/ 38 w 42"/>
                <a:gd name="T5" fmla="*/ 7 h 18"/>
                <a:gd name="T6" fmla="*/ 35 w 42"/>
                <a:gd name="T7" fmla="*/ 7 h 18"/>
                <a:gd name="T8" fmla="*/ 35 w 42"/>
                <a:gd name="T9" fmla="*/ 0 h 18"/>
                <a:gd name="T10" fmla="*/ 31 w 42"/>
                <a:gd name="T11" fmla="*/ 0 h 18"/>
                <a:gd name="T12" fmla="*/ 31 w 42"/>
                <a:gd name="T13" fmla="*/ 7 h 18"/>
                <a:gd name="T14" fmla="*/ 14 w 42"/>
                <a:gd name="T15" fmla="*/ 7 h 18"/>
                <a:gd name="T16" fmla="*/ 14 w 42"/>
                <a:gd name="T17" fmla="*/ 3 h 18"/>
                <a:gd name="T18" fmla="*/ 13 w 42"/>
                <a:gd name="T19" fmla="*/ 2 h 18"/>
                <a:gd name="T20" fmla="*/ 12 w 42"/>
                <a:gd name="T21" fmla="*/ 0 h 18"/>
                <a:gd name="T22" fmla="*/ 11 w 42"/>
                <a:gd name="T23" fmla="*/ 0 h 18"/>
                <a:gd name="T24" fmla="*/ 3 w 42"/>
                <a:gd name="T25" fmla="*/ 0 h 18"/>
                <a:gd name="T26" fmla="*/ 2 w 42"/>
                <a:gd name="T27" fmla="*/ 1 h 18"/>
                <a:gd name="T28" fmla="*/ 0 w 42"/>
                <a:gd name="T29" fmla="*/ 2 h 18"/>
                <a:gd name="T30" fmla="*/ 0 w 42"/>
                <a:gd name="T31" fmla="*/ 3 h 18"/>
                <a:gd name="T32" fmla="*/ 0 w 42"/>
                <a:gd name="T33" fmla="*/ 15 h 18"/>
                <a:gd name="T34" fmla="*/ 1 w 42"/>
                <a:gd name="T35" fmla="*/ 16 h 18"/>
                <a:gd name="T36" fmla="*/ 2 w 42"/>
                <a:gd name="T37" fmla="*/ 18 h 18"/>
                <a:gd name="T38" fmla="*/ 3 w 42"/>
                <a:gd name="T39" fmla="*/ 18 h 18"/>
                <a:gd name="T40" fmla="*/ 11 w 42"/>
                <a:gd name="T41" fmla="*/ 18 h 18"/>
                <a:gd name="T42" fmla="*/ 13 w 42"/>
                <a:gd name="T43" fmla="*/ 17 h 18"/>
                <a:gd name="T44" fmla="*/ 14 w 42"/>
                <a:gd name="T45" fmla="*/ 16 h 18"/>
                <a:gd name="T46" fmla="*/ 14 w 42"/>
                <a:gd name="T47" fmla="*/ 15 h 18"/>
                <a:gd name="T48" fmla="*/ 14 w 42"/>
                <a:gd name="T49" fmla="*/ 11 h 18"/>
                <a:gd name="T50" fmla="*/ 42 w 42"/>
                <a:gd name="T51" fmla="*/ 11 h 18"/>
                <a:gd name="T52" fmla="*/ 42 w 42"/>
                <a:gd name="T53" fmla="*/ 0 h 18"/>
                <a:gd name="T54" fmla="*/ 4 w 42"/>
                <a:gd name="T55" fmla="*/ 4 h 18"/>
                <a:gd name="T56" fmla="*/ 10 w 42"/>
                <a:gd name="T57" fmla="*/ 4 h 18"/>
                <a:gd name="T58" fmla="*/ 10 w 42"/>
                <a:gd name="T59" fmla="*/ 14 h 18"/>
                <a:gd name="T60" fmla="*/ 4 w 42"/>
                <a:gd name="T61" fmla="*/ 14 h 18"/>
                <a:gd name="T62" fmla="*/ 4 w 42"/>
                <a:gd name="T6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18">
                  <a:moveTo>
                    <a:pt x="42" y="0"/>
                  </a:moveTo>
                  <a:cubicBezTo>
                    <a:pt x="38" y="0"/>
                    <a:pt x="38" y="0"/>
                    <a:pt x="38" y="0"/>
                  </a:cubicBezTo>
                  <a:cubicBezTo>
                    <a:pt x="38" y="7"/>
                    <a:pt x="38" y="7"/>
                    <a:pt x="38" y="7"/>
                  </a:cubicBezTo>
                  <a:cubicBezTo>
                    <a:pt x="35" y="7"/>
                    <a:pt x="35" y="7"/>
                    <a:pt x="35" y="7"/>
                  </a:cubicBezTo>
                  <a:cubicBezTo>
                    <a:pt x="35" y="0"/>
                    <a:pt x="35" y="0"/>
                    <a:pt x="35" y="0"/>
                  </a:cubicBezTo>
                  <a:cubicBezTo>
                    <a:pt x="31" y="0"/>
                    <a:pt x="31" y="0"/>
                    <a:pt x="31" y="0"/>
                  </a:cubicBezTo>
                  <a:cubicBezTo>
                    <a:pt x="31" y="7"/>
                    <a:pt x="31" y="7"/>
                    <a:pt x="31" y="7"/>
                  </a:cubicBezTo>
                  <a:cubicBezTo>
                    <a:pt x="14" y="7"/>
                    <a:pt x="14" y="7"/>
                    <a:pt x="14" y="7"/>
                  </a:cubicBezTo>
                  <a:cubicBezTo>
                    <a:pt x="14" y="3"/>
                    <a:pt x="14" y="3"/>
                    <a:pt x="14" y="3"/>
                  </a:cubicBezTo>
                  <a:cubicBezTo>
                    <a:pt x="14" y="3"/>
                    <a:pt x="14" y="2"/>
                    <a:pt x="13" y="2"/>
                  </a:cubicBezTo>
                  <a:cubicBezTo>
                    <a:pt x="13" y="1"/>
                    <a:pt x="13" y="1"/>
                    <a:pt x="12" y="0"/>
                  </a:cubicBezTo>
                  <a:cubicBezTo>
                    <a:pt x="12" y="0"/>
                    <a:pt x="11" y="0"/>
                    <a:pt x="11" y="0"/>
                  </a:cubicBezTo>
                  <a:cubicBezTo>
                    <a:pt x="3" y="0"/>
                    <a:pt x="3" y="0"/>
                    <a:pt x="3" y="0"/>
                  </a:cubicBezTo>
                  <a:cubicBezTo>
                    <a:pt x="3" y="0"/>
                    <a:pt x="2" y="0"/>
                    <a:pt x="2" y="1"/>
                  </a:cubicBezTo>
                  <a:cubicBezTo>
                    <a:pt x="1" y="1"/>
                    <a:pt x="1" y="2"/>
                    <a:pt x="0" y="2"/>
                  </a:cubicBezTo>
                  <a:cubicBezTo>
                    <a:pt x="0" y="3"/>
                    <a:pt x="0" y="3"/>
                    <a:pt x="0" y="3"/>
                  </a:cubicBezTo>
                  <a:cubicBezTo>
                    <a:pt x="0" y="15"/>
                    <a:pt x="0" y="15"/>
                    <a:pt x="0" y="15"/>
                  </a:cubicBezTo>
                  <a:cubicBezTo>
                    <a:pt x="0" y="15"/>
                    <a:pt x="0" y="16"/>
                    <a:pt x="1" y="16"/>
                  </a:cubicBezTo>
                  <a:cubicBezTo>
                    <a:pt x="1" y="17"/>
                    <a:pt x="2" y="17"/>
                    <a:pt x="2" y="18"/>
                  </a:cubicBezTo>
                  <a:cubicBezTo>
                    <a:pt x="3" y="18"/>
                    <a:pt x="3" y="18"/>
                    <a:pt x="3" y="18"/>
                  </a:cubicBezTo>
                  <a:cubicBezTo>
                    <a:pt x="11" y="18"/>
                    <a:pt x="11" y="18"/>
                    <a:pt x="11" y="18"/>
                  </a:cubicBezTo>
                  <a:cubicBezTo>
                    <a:pt x="11" y="18"/>
                    <a:pt x="12" y="18"/>
                    <a:pt x="13" y="17"/>
                  </a:cubicBezTo>
                  <a:cubicBezTo>
                    <a:pt x="13" y="17"/>
                    <a:pt x="13" y="16"/>
                    <a:pt x="14" y="16"/>
                  </a:cubicBezTo>
                  <a:cubicBezTo>
                    <a:pt x="14" y="15"/>
                    <a:pt x="14" y="15"/>
                    <a:pt x="14" y="15"/>
                  </a:cubicBezTo>
                  <a:cubicBezTo>
                    <a:pt x="14" y="11"/>
                    <a:pt x="14" y="11"/>
                    <a:pt x="14" y="11"/>
                  </a:cubicBezTo>
                  <a:cubicBezTo>
                    <a:pt x="42" y="11"/>
                    <a:pt x="42" y="11"/>
                    <a:pt x="42" y="11"/>
                  </a:cubicBezTo>
                  <a:lnTo>
                    <a:pt x="42" y="0"/>
                  </a:lnTo>
                  <a:close/>
                  <a:moveTo>
                    <a:pt x="4" y="4"/>
                  </a:moveTo>
                  <a:cubicBezTo>
                    <a:pt x="10" y="4"/>
                    <a:pt x="10" y="4"/>
                    <a:pt x="10" y="4"/>
                  </a:cubicBezTo>
                  <a:cubicBezTo>
                    <a:pt x="10" y="14"/>
                    <a:pt x="10" y="14"/>
                    <a:pt x="10" y="14"/>
                  </a:cubicBezTo>
                  <a:cubicBezTo>
                    <a:pt x="4" y="14"/>
                    <a:pt x="4" y="14"/>
                    <a:pt x="4" y="14"/>
                  </a:cubicBezTo>
                  <a:lnTo>
                    <a:pt x="4" y="4"/>
                  </a:lnTo>
                  <a:close/>
                </a:path>
              </a:pathLst>
            </a:custGeom>
            <a:grpFill/>
            <a:ln w="9525">
              <a:solidFill>
                <a:srgbClr val="000000"/>
              </a:solidFill>
              <a:round/>
              <a:headEnd/>
              <a:tailEnd/>
            </a:ln>
            <a:extLst/>
          </p:spPr>
          <p:txBody>
            <a:bodyPr vert="horz" wrap="square" lIns="121920" tIns="60960" rIns="121920" bIns="60960" numCol="1" anchor="t" anchorCtr="0" compatLnSpc="1">
              <a:prstTxWarp prst="textNoShape">
                <a:avLst/>
              </a:prstTxWarp>
            </a:bodyPr>
            <a:lstStyle/>
            <a:p>
              <a:pPr defTabSz="1219108" fontAlgn="base">
                <a:spcBef>
                  <a:spcPct val="0"/>
                </a:spcBef>
                <a:spcAft>
                  <a:spcPct val="0"/>
                </a:spcAft>
              </a:pPr>
              <a:endParaRPr lang="zh-CN" altLang="en-US" sz="2533">
                <a:solidFill>
                  <a:prstClr val="black"/>
                </a:solidFill>
                <a:latin typeface="Arial" panose="020B0604020202020204" pitchFamily="34" charset="0"/>
                <a:ea typeface="宋体" panose="02010600030101010101" pitchFamily="2" charset="-122"/>
              </a:endParaRPr>
            </a:p>
          </p:txBody>
        </p:sp>
      </p:grpSp>
      <p:grpSp>
        <p:nvGrpSpPr>
          <p:cNvPr id="44" name="组合 43"/>
          <p:cNvGrpSpPr/>
          <p:nvPr/>
        </p:nvGrpSpPr>
        <p:grpSpPr>
          <a:xfrm>
            <a:off x="2260582" y="2117086"/>
            <a:ext cx="101124" cy="2621305"/>
            <a:chOff x="4632558" y="2118107"/>
            <a:chExt cx="143902" cy="3312000"/>
          </a:xfrm>
        </p:grpSpPr>
        <p:sp>
          <p:nvSpPr>
            <p:cNvPr id="45" name="矩形 44"/>
            <p:cNvSpPr/>
            <p:nvPr/>
          </p:nvSpPr>
          <p:spPr>
            <a:xfrm>
              <a:off x="4747660" y="2118107"/>
              <a:ext cx="28800" cy="331200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2400">
                <a:solidFill>
                  <a:srgbClr val="FFFFFF"/>
                </a:solidFill>
                <a:latin typeface="Arial"/>
                <a:ea typeface="宋体"/>
              </a:endParaRPr>
            </a:p>
          </p:txBody>
        </p:sp>
        <p:sp>
          <p:nvSpPr>
            <p:cNvPr id="46" name="等腰三角形 45"/>
            <p:cNvSpPr/>
            <p:nvPr/>
          </p:nvSpPr>
          <p:spPr>
            <a:xfrm rot="16200000" flipH="1">
              <a:off x="4624835" y="3599578"/>
              <a:ext cx="144000" cy="128554"/>
            </a:xfrm>
            <a:prstGeom prst="triangl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2400">
                <a:solidFill>
                  <a:srgbClr val="FFFFFF"/>
                </a:solidFill>
                <a:latin typeface="Arial"/>
                <a:ea typeface="宋体"/>
              </a:endParaRPr>
            </a:p>
          </p:txBody>
        </p:sp>
      </p:grpSp>
      <p:sp>
        <p:nvSpPr>
          <p:cNvPr id="49" name="文本框 48"/>
          <p:cNvSpPr txBox="1"/>
          <p:nvPr/>
        </p:nvSpPr>
        <p:spPr>
          <a:xfrm>
            <a:off x="4775881" y="5056424"/>
            <a:ext cx="318471" cy="666786"/>
          </a:xfrm>
          <a:prstGeom prst="rect">
            <a:avLst/>
          </a:prstGeom>
          <a:noFill/>
        </p:spPr>
        <p:txBody>
          <a:bodyPr wrap="square" rtlCol="0">
            <a:spAutoFit/>
          </a:bodyPr>
          <a:lstStyle/>
          <a:p>
            <a:pPr fontAlgn="base">
              <a:spcBef>
                <a:spcPct val="0"/>
              </a:spcBef>
              <a:spcAft>
                <a:spcPct val="0"/>
              </a:spcAft>
            </a:pPr>
            <a:r>
              <a:rPr lang="en-US" altLang="zh-CN" sz="3733" dirty="0">
                <a:solidFill>
                  <a:srgbClr val="333399">
                    <a:lumMod val="50000"/>
                  </a:srgbClr>
                </a:solidFill>
                <a:latin typeface="Arial Black" panose="020B0A04020102020204" pitchFamily="34" charset="0"/>
                <a:ea typeface="华文琥珀" panose="02010800040101010101" pitchFamily="2" charset="-122"/>
              </a:rPr>
              <a:t>1</a:t>
            </a:r>
            <a:endParaRPr lang="zh-CN" altLang="en-US" sz="3733" dirty="0">
              <a:solidFill>
                <a:srgbClr val="333399">
                  <a:lumMod val="50000"/>
                </a:srgbClr>
              </a:solidFill>
              <a:latin typeface="Arial Black" panose="020B0A04020102020204" pitchFamily="34" charset="0"/>
              <a:ea typeface="华文琥珀" panose="02010800040101010101" pitchFamily="2" charset="-122"/>
            </a:endParaRPr>
          </a:p>
        </p:txBody>
      </p:sp>
      <p:sp>
        <p:nvSpPr>
          <p:cNvPr id="50" name="文本框 49"/>
          <p:cNvSpPr txBox="1"/>
          <p:nvPr/>
        </p:nvSpPr>
        <p:spPr>
          <a:xfrm>
            <a:off x="5700201" y="4389576"/>
            <a:ext cx="296888" cy="666786"/>
          </a:xfrm>
          <a:prstGeom prst="rect">
            <a:avLst/>
          </a:prstGeom>
          <a:noFill/>
        </p:spPr>
        <p:txBody>
          <a:bodyPr wrap="square" rtlCol="0">
            <a:spAutoFit/>
          </a:bodyPr>
          <a:lstStyle/>
          <a:p>
            <a:pPr fontAlgn="base">
              <a:spcBef>
                <a:spcPct val="0"/>
              </a:spcBef>
              <a:spcAft>
                <a:spcPct val="0"/>
              </a:spcAft>
            </a:pPr>
            <a:r>
              <a:rPr lang="en-US" altLang="zh-CN" sz="3733" dirty="0">
                <a:solidFill>
                  <a:srgbClr val="333399">
                    <a:lumMod val="50000"/>
                  </a:srgbClr>
                </a:solidFill>
                <a:latin typeface="Arial Black" panose="020B0A04020102020204" pitchFamily="34" charset="0"/>
                <a:ea typeface="华文琥珀" panose="02010800040101010101" pitchFamily="2" charset="-122"/>
              </a:rPr>
              <a:t>2</a:t>
            </a:r>
            <a:endParaRPr lang="zh-CN" altLang="en-US" sz="3733" dirty="0">
              <a:solidFill>
                <a:srgbClr val="333399">
                  <a:lumMod val="50000"/>
                </a:srgbClr>
              </a:solidFill>
              <a:latin typeface="Arial Black" panose="020B0A04020102020204" pitchFamily="34" charset="0"/>
              <a:ea typeface="华文琥珀" panose="02010800040101010101" pitchFamily="2" charset="-122"/>
            </a:endParaRPr>
          </a:p>
        </p:txBody>
      </p:sp>
      <p:sp>
        <p:nvSpPr>
          <p:cNvPr id="51" name="文本框 50"/>
          <p:cNvSpPr txBox="1"/>
          <p:nvPr/>
        </p:nvSpPr>
        <p:spPr>
          <a:xfrm flipH="1">
            <a:off x="6757605" y="3854395"/>
            <a:ext cx="494697" cy="666786"/>
          </a:xfrm>
          <a:prstGeom prst="rect">
            <a:avLst/>
          </a:prstGeom>
          <a:noFill/>
        </p:spPr>
        <p:txBody>
          <a:bodyPr wrap="square" rtlCol="0">
            <a:spAutoFit/>
          </a:bodyPr>
          <a:lstStyle/>
          <a:p>
            <a:pPr fontAlgn="base">
              <a:spcBef>
                <a:spcPct val="0"/>
              </a:spcBef>
              <a:spcAft>
                <a:spcPct val="0"/>
              </a:spcAft>
            </a:pPr>
            <a:r>
              <a:rPr lang="en-US" altLang="zh-CN" sz="3733" dirty="0">
                <a:solidFill>
                  <a:srgbClr val="333399">
                    <a:lumMod val="50000"/>
                  </a:srgbClr>
                </a:solidFill>
                <a:latin typeface="Arial Black" panose="020B0A04020102020204" pitchFamily="34" charset="0"/>
                <a:ea typeface="华文琥珀" panose="02010800040101010101" pitchFamily="2" charset="-122"/>
              </a:rPr>
              <a:t>3</a:t>
            </a:r>
            <a:endParaRPr lang="zh-CN" altLang="en-US" sz="3733" dirty="0">
              <a:solidFill>
                <a:srgbClr val="333399">
                  <a:lumMod val="50000"/>
                </a:srgbClr>
              </a:solidFill>
              <a:latin typeface="Arial Black" panose="020B0A04020102020204" pitchFamily="34" charset="0"/>
              <a:ea typeface="华文琥珀" panose="02010800040101010101" pitchFamily="2" charset="-122"/>
            </a:endParaRPr>
          </a:p>
        </p:txBody>
      </p:sp>
      <p:sp>
        <p:nvSpPr>
          <p:cNvPr id="52" name="文本框 51"/>
          <p:cNvSpPr txBox="1"/>
          <p:nvPr/>
        </p:nvSpPr>
        <p:spPr>
          <a:xfrm>
            <a:off x="7667120" y="3351991"/>
            <a:ext cx="349040" cy="666786"/>
          </a:xfrm>
          <a:prstGeom prst="rect">
            <a:avLst/>
          </a:prstGeom>
          <a:noFill/>
        </p:spPr>
        <p:txBody>
          <a:bodyPr wrap="square" rtlCol="0">
            <a:spAutoFit/>
          </a:bodyPr>
          <a:lstStyle/>
          <a:p>
            <a:pPr fontAlgn="base">
              <a:spcBef>
                <a:spcPct val="0"/>
              </a:spcBef>
              <a:spcAft>
                <a:spcPct val="0"/>
              </a:spcAft>
            </a:pPr>
            <a:r>
              <a:rPr lang="en-US" altLang="zh-CN" sz="3733" dirty="0">
                <a:solidFill>
                  <a:srgbClr val="333399">
                    <a:lumMod val="50000"/>
                  </a:srgbClr>
                </a:solidFill>
                <a:latin typeface="Arial Black" panose="020B0A04020102020204" pitchFamily="34" charset="0"/>
                <a:ea typeface="华文琥珀" panose="02010800040101010101" pitchFamily="2" charset="-122"/>
              </a:rPr>
              <a:t>4</a:t>
            </a:r>
            <a:endParaRPr lang="zh-CN" altLang="en-US" sz="3733" dirty="0">
              <a:solidFill>
                <a:srgbClr val="333399">
                  <a:lumMod val="50000"/>
                </a:srgbClr>
              </a:solidFill>
              <a:latin typeface="Arial Black" panose="020B0A04020102020204" pitchFamily="34" charset="0"/>
              <a:ea typeface="华文琥珀" panose="02010800040101010101" pitchFamily="2" charset="-122"/>
            </a:endParaRPr>
          </a:p>
        </p:txBody>
      </p:sp>
      <p:sp>
        <p:nvSpPr>
          <p:cNvPr id="53" name="文本框 52"/>
          <p:cNvSpPr txBox="1"/>
          <p:nvPr/>
        </p:nvSpPr>
        <p:spPr>
          <a:xfrm>
            <a:off x="8813064" y="2759352"/>
            <a:ext cx="296888" cy="666786"/>
          </a:xfrm>
          <a:prstGeom prst="rect">
            <a:avLst/>
          </a:prstGeom>
          <a:noFill/>
        </p:spPr>
        <p:txBody>
          <a:bodyPr wrap="square" rtlCol="0">
            <a:spAutoFit/>
          </a:bodyPr>
          <a:lstStyle/>
          <a:p>
            <a:pPr fontAlgn="base">
              <a:spcBef>
                <a:spcPct val="0"/>
              </a:spcBef>
              <a:spcAft>
                <a:spcPct val="0"/>
              </a:spcAft>
            </a:pPr>
            <a:r>
              <a:rPr lang="en-US" altLang="zh-CN" sz="3733" dirty="0">
                <a:solidFill>
                  <a:srgbClr val="333399">
                    <a:lumMod val="50000"/>
                  </a:srgbClr>
                </a:solidFill>
                <a:latin typeface="Arial Black" panose="020B0A04020102020204" pitchFamily="34" charset="0"/>
                <a:ea typeface="华文琥珀" panose="02010800040101010101" pitchFamily="2" charset="-122"/>
              </a:rPr>
              <a:t>5</a:t>
            </a:r>
            <a:endParaRPr lang="zh-CN" altLang="en-US" sz="3733" dirty="0">
              <a:solidFill>
                <a:srgbClr val="333399">
                  <a:lumMod val="50000"/>
                </a:srgbClr>
              </a:solidFill>
              <a:latin typeface="Arial Black" panose="020B0A04020102020204" pitchFamily="34" charset="0"/>
              <a:ea typeface="华文琥珀" panose="02010800040101010101" pitchFamily="2" charset="-122"/>
            </a:endParaRPr>
          </a:p>
        </p:txBody>
      </p:sp>
      <p:sp>
        <p:nvSpPr>
          <p:cNvPr id="55" name="Freeform 22">
            <a:extLst>
              <a:ext uri="{FF2B5EF4-FFF2-40B4-BE49-F238E27FC236}">
                <a16:creationId xmlns:a16="http://schemas.microsoft.com/office/drawing/2014/main" xmlns="" id="{83D008F6-5C86-41BD-B51F-AB822898AE2F}"/>
              </a:ext>
            </a:extLst>
          </p:cNvPr>
          <p:cNvSpPr>
            <a:spLocks noEditPoints="1"/>
          </p:cNvSpPr>
          <p:nvPr/>
        </p:nvSpPr>
        <p:spPr bwMode="auto">
          <a:xfrm>
            <a:off x="3279900" y="4259731"/>
            <a:ext cx="540057" cy="613612"/>
          </a:xfrm>
          <a:custGeom>
            <a:avLst/>
            <a:gdLst>
              <a:gd name="T0" fmla="*/ 177800 w 58"/>
              <a:gd name="T1" fmla="*/ 94624 h 76"/>
              <a:gd name="T2" fmla="*/ 146050 w 58"/>
              <a:gd name="T3" fmla="*/ 94624 h 76"/>
              <a:gd name="T4" fmla="*/ 146050 w 58"/>
              <a:gd name="T5" fmla="*/ 53620 h 76"/>
              <a:gd name="T6" fmla="*/ 92075 w 58"/>
              <a:gd name="T7" fmla="*/ 0 h 76"/>
              <a:gd name="T8" fmla="*/ 38100 w 58"/>
              <a:gd name="T9" fmla="*/ 53620 h 76"/>
              <a:gd name="T10" fmla="*/ 38100 w 58"/>
              <a:gd name="T11" fmla="*/ 94624 h 76"/>
              <a:gd name="T12" fmla="*/ 6350 w 58"/>
              <a:gd name="T13" fmla="*/ 94624 h 76"/>
              <a:gd name="T14" fmla="*/ 0 w 58"/>
              <a:gd name="T15" fmla="*/ 100932 h 76"/>
              <a:gd name="T16" fmla="*/ 0 w 58"/>
              <a:gd name="T17" fmla="*/ 233405 h 76"/>
              <a:gd name="T18" fmla="*/ 6350 w 58"/>
              <a:gd name="T19" fmla="*/ 239713 h 76"/>
              <a:gd name="T20" fmla="*/ 177800 w 58"/>
              <a:gd name="T21" fmla="*/ 239713 h 76"/>
              <a:gd name="T22" fmla="*/ 184150 w 58"/>
              <a:gd name="T23" fmla="*/ 233405 h 76"/>
              <a:gd name="T24" fmla="*/ 184150 w 58"/>
              <a:gd name="T25" fmla="*/ 100932 h 76"/>
              <a:gd name="T26" fmla="*/ 177800 w 58"/>
              <a:gd name="T27" fmla="*/ 94624 h 76"/>
              <a:gd name="T28" fmla="*/ 104775 w 58"/>
              <a:gd name="T29" fmla="*/ 176631 h 76"/>
              <a:gd name="T30" fmla="*/ 101600 w 58"/>
              <a:gd name="T31" fmla="*/ 176631 h 76"/>
              <a:gd name="T32" fmla="*/ 101600 w 58"/>
              <a:gd name="T33" fmla="*/ 186093 h 76"/>
              <a:gd name="T34" fmla="*/ 85725 w 58"/>
              <a:gd name="T35" fmla="*/ 186093 h 76"/>
              <a:gd name="T36" fmla="*/ 85725 w 58"/>
              <a:gd name="T37" fmla="*/ 176631 h 76"/>
              <a:gd name="T38" fmla="*/ 79375 w 58"/>
              <a:gd name="T39" fmla="*/ 176631 h 76"/>
              <a:gd name="T40" fmla="*/ 79375 w 58"/>
              <a:gd name="T41" fmla="*/ 151398 h 76"/>
              <a:gd name="T42" fmla="*/ 104775 w 58"/>
              <a:gd name="T43" fmla="*/ 151398 h 76"/>
              <a:gd name="T44" fmla="*/ 104775 w 58"/>
              <a:gd name="T45" fmla="*/ 176631 h 76"/>
              <a:gd name="T46" fmla="*/ 117475 w 58"/>
              <a:gd name="T47" fmla="*/ 94624 h 76"/>
              <a:gd name="T48" fmla="*/ 66675 w 58"/>
              <a:gd name="T49" fmla="*/ 94624 h 76"/>
              <a:gd name="T50" fmla="*/ 66675 w 58"/>
              <a:gd name="T51" fmla="*/ 53620 h 76"/>
              <a:gd name="T52" fmla="*/ 92075 w 58"/>
              <a:gd name="T53" fmla="*/ 28387 h 76"/>
              <a:gd name="T54" fmla="*/ 117475 w 58"/>
              <a:gd name="T55" fmla="*/ 53620 h 76"/>
              <a:gd name="T56" fmla="*/ 117475 w 58"/>
              <a:gd name="T57" fmla="*/ 94624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76">
                <a:moveTo>
                  <a:pt x="56" y="30"/>
                </a:moveTo>
                <a:cubicBezTo>
                  <a:pt x="46" y="30"/>
                  <a:pt x="46" y="30"/>
                  <a:pt x="46" y="30"/>
                </a:cubicBezTo>
                <a:cubicBezTo>
                  <a:pt x="46" y="17"/>
                  <a:pt x="46" y="17"/>
                  <a:pt x="46" y="17"/>
                </a:cubicBezTo>
                <a:cubicBezTo>
                  <a:pt x="46" y="8"/>
                  <a:pt x="38" y="0"/>
                  <a:pt x="29" y="0"/>
                </a:cubicBezTo>
                <a:cubicBezTo>
                  <a:pt x="20" y="0"/>
                  <a:pt x="12" y="8"/>
                  <a:pt x="12" y="17"/>
                </a:cubicBezTo>
                <a:cubicBezTo>
                  <a:pt x="12" y="30"/>
                  <a:pt x="12" y="30"/>
                  <a:pt x="12" y="30"/>
                </a:cubicBezTo>
                <a:cubicBezTo>
                  <a:pt x="2" y="30"/>
                  <a:pt x="2" y="30"/>
                  <a:pt x="2" y="30"/>
                </a:cubicBezTo>
                <a:cubicBezTo>
                  <a:pt x="1" y="30"/>
                  <a:pt x="0" y="31"/>
                  <a:pt x="0" y="32"/>
                </a:cubicBezTo>
                <a:cubicBezTo>
                  <a:pt x="0" y="74"/>
                  <a:pt x="0" y="74"/>
                  <a:pt x="0" y="74"/>
                </a:cubicBezTo>
                <a:cubicBezTo>
                  <a:pt x="0" y="75"/>
                  <a:pt x="1" y="76"/>
                  <a:pt x="2" y="76"/>
                </a:cubicBezTo>
                <a:cubicBezTo>
                  <a:pt x="56" y="76"/>
                  <a:pt x="56" y="76"/>
                  <a:pt x="56" y="76"/>
                </a:cubicBezTo>
                <a:cubicBezTo>
                  <a:pt x="57" y="76"/>
                  <a:pt x="58" y="75"/>
                  <a:pt x="58" y="74"/>
                </a:cubicBezTo>
                <a:cubicBezTo>
                  <a:pt x="58" y="32"/>
                  <a:pt x="58" y="32"/>
                  <a:pt x="58" y="32"/>
                </a:cubicBezTo>
                <a:cubicBezTo>
                  <a:pt x="58" y="31"/>
                  <a:pt x="57" y="30"/>
                  <a:pt x="56" y="30"/>
                </a:cubicBezTo>
                <a:close/>
                <a:moveTo>
                  <a:pt x="33" y="56"/>
                </a:moveTo>
                <a:cubicBezTo>
                  <a:pt x="32" y="56"/>
                  <a:pt x="32" y="56"/>
                  <a:pt x="32" y="56"/>
                </a:cubicBezTo>
                <a:cubicBezTo>
                  <a:pt x="32" y="59"/>
                  <a:pt x="32" y="59"/>
                  <a:pt x="32" y="59"/>
                </a:cubicBezTo>
                <a:cubicBezTo>
                  <a:pt x="27" y="59"/>
                  <a:pt x="27" y="59"/>
                  <a:pt x="27" y="59"/>
                </a:cubicBezTo>
                <a:cubicBezTo>
                  <a:pt x="27" y="56"/>
                  <a:pt x="27" y="56"/>
                  <a:pt x="27" y="56"/>
                </a:cubicBezTo>
                <a:cubicBezTo>
                  <a:pt x="25" y="56"/>
                  <a:pt x="25" y="56"/>
                  <a:pt x="25" y="56"/>
                </a:cubicBezTo>
                <a:cubicBezTo>
                  <a:pt x="25" y="48"/>
                  <a:pt x="25" y="48"/>
                  <a:pt x="25" y="48"/>
                </a:cubicBezTo>
                <a:cubicBezTo>
                  <a:pt x="33" y="48"/>
                  <a:pt x="33" y="48"/>
                  <a:pt x="33" y="48"/>
                </a:cubicBezTo>
                <a:lnTo>
                  <a:pt x="33" y="56"/>
                </a:lnTo>
                <a:close/>
                <a:moveTo>
                  <a:pt x="37" y="30"/>
                </a:moveTo>
                <a:cubicBezTo>
                  <a:pt x="21" y="30"/>
                  <a:pt x="21" y="30"/>
                  <a:pt x="21" y="30"/>
                </a:cubicBezTo>
                <a:cubicBezTo>
                  <a:pt x="21" y="17"/>
                  <a:pt x="21" y="17"/>
                  <a:pt x="21" y="17"/>
                </a:cubicBezTo>
                <a:cubicBezTo>
                  <a:pt x="21" y="12"/>
                  <a:pt x="25" y="9"/>
                  <a:pt x="29" y="9"/>
                </a:cubicBezTo>
                <a:cubicBezTo>
                  <a:pt x="34" y="9"/>
                  <a:pt x="37" y="12"/>
                  <a:pt x="37" y="17"/>
                </a:cubicBezTo>
                <a:lnTo>
                  <a:pt x="37" y="30"/>
                </a:lnTo>
                <a:close/>
              </a:path>
            </a:pathLst>
          </a:custGeom>
          <a:solidFill>
            <a:srgbClr val="4AA44A"/>
          </a:solidFill>
          <a:ln w="9525">
            <a:solidFill>
              <a:srgbClr val="000000"/>
            </a:solidFill>
            <a:round/>
            <a:headEnd/>
            <a:tailEnd/>
          </a:ln>
          <a:extLst/>
        </p:spPr>
        <p:txBody>
          <a:bodyPr/>
          <a:lstStyle/>
          <a:p>
            <a:pPr fontAlgn="base">
              <a:spcBef>
                <a:spcPct val="0"/>
              </a:spcBef>
              <a:spcAft>
                <a:spcPct val="0"/>
              </a:spcAft>
            </a:pPr>
            <a:endParaRPr lang="zh-CN" altLang="en-US" sz="2400">
              <a:solidFill>
                <a:srgbClr val="000000"/>
              </a:solidFill>
              <a:latin typeface="Arial" panose="020B0604020202020204" pitchFamily="34" charset="0"/>
              <a:ea typeface="宋体" panose="02010600030101010101" pitchFamily="2" charset="-122"/>
            </a:endParaRPr>
          </a:p>
        </p:txBody>
      </p:sp>
      <p:pic>
        <p:nvPicPr>
          <p:cNvPr id="57" name="图片 56">
            <a:extLst>
              <a:ext uri="{FF2B5EF4-FFF2-40B4-BE49-F238E27FC236}">
                <a16:creationId xmlns:a16="http://schemas.microsoft.com/office/drawing/2014/main" xmlns="" id="{8D1ED44D-E07D-43D0-B21C-6FD767E6429B}"/>
              </a:ext>
            </a:extLst>
          </p:cNvPr>
          <p:cNvPicPr>
            <a:picLocks noChangeAspect="1"/>
          </p:cNvPicPr>
          <p:nvPr/>
        </p:nvPicPr>
        <p:blipFill>
          <a:blip r:embed="rId4" cstate="print"/>
          <a:stretch>
            <a:fillRect/>
          </a:stretch>
        </p:blipFill>
        <p:spPr>
          <a:xfrm>
            <a:off x="-138296" y="1428981"/>
            <a:ext cx="2587472" cy="5231952"/>
          </a:xfrm>
          <a:prstGeom prst="ellipse">
            <a:avLst/>
          </a:prstGeom>
        </p:spPr>
      </p:pic>
      <p:sp>
        <p:nvSpPr>
          <p:cNvPr id="56" name="矩形 55">
            <a:extLst>
              <a:ext uri="{FF2B5EF4-FFF2-40B4-BE49-F238E27FC236}">
                <a16:creationId xmlns:a16="http://schemas.microsoft.com/office/drawing/2014/main" xmlns="" id="{5CFF0F54-599A-48AF-9683-5AD9B998CAD1}"/>
              </a:ext>
            </a:extLst>
          </p:cNvPr>
          <p:cNvSpPr/>
          <p:nvPr/>
        </p:nvSpPr>
        <p:spPr>
          <a:xfrm>
            <a:off x="2929642" y="76212"/>
            <a:ext cx="7189903" cy="65574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概要写作技巧</a:t>
            </a:r>
            <a:r>
              <a:rPr lang="en-US" altLang="zh-CN" sz="2800" b="1" dirty="0">
                <a:latin typeface="微软雅黑" pitchFamily="34" charset="-122"/>
                <a:ea typeface="微软雅黑" pitchFamily="34" charset="-122"/>
              </a:rPr>
              <a:t> 1—— </a:t>
            </a:r>
            <a:r>
              <a:rPr lang="zh-CN" altLang="en-US" sz="2800" b="1" dirty="0">
                <a:latin typeface="微软雅黑" pitchFamily="34" charset="-122"/>
                <a:ea typeface="微软雅黑" pitchFamily="34" charset="-122"/>
              </a:rPr>
              <a:t>明晰篇章结构</a:t>
            </a:r>
            <a:r>
              <a:rPr lang="en-US" altLang="zh-CN" sz="2800" b="1" dirty="0">
                <a:latin typeface="微软雅黑" pitchFamily="34" charset="-122"/>
                <a:ea typeface="微软雅黑" pitchFamily="34" charset="-122"/>
              </a:rPr>
              <a:t>               </a:t>
            </a:r>
          </a:p>
        </p:txBody>
      </p:sp>
      <p:sp>
        <p:nvSpPr>
          <p:cNvPr id="59" name="圆角矩形 4">
            <a:extLst>
              <a:ext uri="{FF2B5EF4-FFF2-40B4-BE49-F238E27FC236}">
                <a16:creationId xmlns:a16="http://schemas.microsoft.com/office/drawing/2014/main" xmlns="" id="{E4643C0A-EC0C-4D69-869D-1014323CE8DD}"/>
              </a:ext>
            </a:extLst>
          </p:cNvPr>
          <p:cNvSpPr/>
          <p:nvPr/>
        </p:nvSpPr>
        <p:spPr>
          <a:xfrm>
            <a:off x="135496" y="97501"/>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60" name="矩形 59">
            <a:extLst>
              <a:ext uri="{FF2B5EF4-FFF2-40B4-BE49-F238E27FC236}">
                <a16:creationId xmlns:a16="http://schemas.microsoft.com/office/drawing/2014/main" xmlns="" id="{46F0A2DD-EEF4-4DBC-9B31-D27AA0EB3D47}"/>
              </a:ext>
            </a:extLst>
          </p:cNvPr>
          <p:cNvSpPr/>
          <p:nvPr/>
        </p:nvSpPr>
        <p:spPr>
          <a:xfrm>
            <a:off x="798243" y="8435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54950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8"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125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22" presetClass="entr" presetSubtype="4" fill="hold" nodeType="withEffect">
                                      <p:stCondLst>
                                        <p:cond delay="225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1000"/>
                                            <p:tgtEl>
                                              <p:spTgt spid="10"/>
                                            </p:tgtEl>
                                          </p:cBhvr>
                                        </p:animEffect>
                                      </p:childTnLst>
                                    </p:cTn>
                                  </p:par>
                                  <p:par>
                                    <p:cTn id="21" presetID="22" presetClass="entr" presetSubtype="8" fill="hold" grpId="0" nodeType="withEffect">
                                      <p:stCondLst>
                                        <p:cond delay="25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grpId="0" nodeType="withEffect">
                                      <p:stCondLst>
                                        <p:cond delay="300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grpId="0" nodeType="withEffect">
                                      <p:stCondLst>
                                        <p:cond delay="350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par>
                                    <p:cTn id="30" presetID="22" presetClass="entr" presetSubtype="8" fill="hold" grpId="0" nodeType="withEffect">
                                      <p:stCondLst>
                                        <p:cond delay="400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par>
                                    <p:cTn id="33" presetID="22" presetClass="entr" presetSubtype="4" fill="hold" nodeType="withEffect">
                                      <p:stCondLst>
                                        <p:cond delay="40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par>
                                    <p:cTn id="36" presetID="22" presetClass="entr" presetSubtype="4" fill="hold" nodeType="withEffect">
                                      <p:stCondLst>
                                        <p:cond delay="400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nodeType="withEffect">
                                      <p:stCondLst>
                                        <p:cond delay="400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par>
                                    <p:cTn id="42" presetID="10" presetClass="entr" presetSubtype="0" fill="hold" grpId="0" nodeType="withEffect">
                                      <p:stCondLst>
                                        <p:cond delay="400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1000"/>
                                            <p:tgtEl>
                                              <p:spTgt spid="59"/>
                                            </p:tgtEl>
                                          </p:cBhvr>
                                        </p:animEffect>
                                      </p:childTnLst>
                                    </p:cTn>
                                  </p:par>
                                  <p:par>
                                    <p:cTn id="45" presetID="56" presetClass="path" presetSubtype="0" accel="50000" decel="50000" fill="hold" grpId="1" nodeType="withEffect">
                                      <p:stCondLst>
                                        <p:cond delay="4000"/>
                                      </p:stCondLst>
                                      <p:childTnLst>
                                        <p:animMotion origin="layout" path="M -0.03737 0.0412 L 1.25E-6 4.07407E-6 " pathEditMode="relative" rAng="0" ptsTypes="AA">
                                          <p:cBhvr>
                                            <p:cTn id="46" dur="700" fill="hold"/>
                                            <p:tgtEl>
                                              <p:spTgt spid="59"/>
                                            </p:tgtEl>
                                            <p:attrNameLst>
                                              <p:attrName>ppt_x</p:attrName>
                                              <p:attrName>ppt_y</p:attrName>
                                            </p:attrNameLst>
                                          </p:cBhvr>
                                          <p:rCtr x="1862" y="-2060"/>
                                        </p:animMotion>
                                      </p:childTnLst>
                                    </p:cTn>
                                  </p:par>
                                  <p:par>
                                    <p:cTn id="47" presetID="22" presetClass="entr" presetSubtype="8" fill="hold" grpId="0" nodeType="withEffect">
                                      <p:stCondLst>
                                        <p:cond delay="4000"/>
                                      </p:stCondLst>
                                      <p:childTnLst>
                                        <p:set>
                                          <p:cBhvr>
                                            <p:cTn id="48" dur="1" fill="hold">
                                              <p:stCondLst>
                                                <p:cond delay="0"/>
                                              </p:stCondLst>
                                            </p:cTn>
                                            <p:tgtEl>
                                              <p:spTgt spid="60"/>
                                            </p:tgtEl>
                                            <p:attrNameLst>
                                              <p:attrName>style.visibility</p:attrName>
                                            </p:attrNameLst>
                                          </p:cBhvr>
                                          <p:to>
                                            <p:strVal val="visible"/>
                                          </p:to>
                                        </p:set>
                                        <p:animEffect transition="in" filter="wipe(left)">
                                          <p:cBhvr>
                                            <p:cTn id="49" dur="500"/>
                                            <p:tgtEl>
                                              <p:spTgt spid="60"/>
                                            </p:tgtEl>
                                          </p:cBhvr>
                                        </p:animEffect>
                                      </p:childTnLst>
                                    </p:cTn>
                                  </p:par>
                                  <p:par>
                                    <p:cTn id="50" presetID="22" presetClass="entr" presetSubtype="4" fill="hold" nodeType="withEffect">
                                      <p:stCondLst>
                                        <p:cond delay="400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par>
                              <p:cTn id="53" fill="hold">
                                <p:stCondLst>
                                  <p:cond delay="5000"/>
                                </p:stCondLst>
                                <p:childTnLst>
                                  <p:par>
                                    <p:cTn id="54" presetID="2" presetClass="entr" presetSubtype="1" fill="hold" grpId="0" nodeType="afterEffect" p14:presetBounceEnd="50000">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14:bounceEnd="50000">
                                          <p:cBhvr additive="base">
                                            <p:cTn id="56" dur="500" fill="hold"/>
                                            <p:tgtEl>
                                              <p:spTgt spid="58"/>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58"/>
                                            </p:tgtEl>
                                            <p:attrNameLst>
                                              <p:attrName>ppt_y</p:attrName>
                                            </p:attrNameLst>
                                          </p:cBhvr>
                                          <p:tavLst>
                                            <p:tav tm="0">
                                              <p:val>
                                                <p:strVal val="0-#ppt_h/2"/>
                                              </p:val>
                                            </p:tav>
                                            <p:tav tm="100000">
                                              <p:val>
                                                <p:strVal val="#ppt_y"/>
                                              </p:val>
                                            </p:tav>
                                          </p:tavLst>
                                        </p:anim>
                                      </p:childTnLst>
                                    </p:cTn>
                                  </p:par>
                                </p:childTnLst>
                              </p:cTn>
                            </p:par>
                            <p:par>
                              <p:cTn id="58" fill="hold">
                                <p:stCondLst>
                                  <p:cond delay="5500"/>
                                </p:stCondLst>
                                <p:childTnLst>
                                  <p:par>
                                    <p:cTn id="59" presetID="16" presetClass="entr" presetSubtype="37"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barn(outVertical)">
                                          <p:cBhvr>
                                            <p:cTn id="61" dur="500"/>
                                            <p:tgtEl>
                                              <p:spTgt spid="56"/>
                                            </p:tgtEl>
                                          </p:cBhvr>
                                        </p:animEffect>
                                      </p:childTnLst>
                                    </p:cTn>
                                  </p:par>
                                  <p:par>
                                    <p:cTn id="62" presetID="22" presetClass="entr" presetSubtype="4" fill="hold" nodeType="withEffect">
                                      <p:stCondLst>
                                        <p:cond delay="4000"/>
                                      </p:stCondLst>
                                      <p:childTnLst>
                                        <p:set>
                                          <p:cBhvr>
                                            <p:cTn id="63" dur="1" fill="hold">
                                              <p:stCondLst>
                                                <p:cond delay="0"/>
                                              </p:stCondLst>
                                            </p:cTn>
                                            <p:tgtEl>
                                              <p:spTgt spid="34"/>
                                            </p:tgtEl>
                                            <p:attrNameLst>
                                              <p:attrName>style.visibility</p:attrName>
                                            </p:attrNameLst>
                                          </p:cBhvr>
                                          <p:to>
                                            <p:strVal val="visible"/>
                                          </p:to>
                                        </p:set>
                                        <p:animEffect transition="in" filter="wipe(down)">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ppt_x"/>
                                              </p:val>
                                            </p:tav>
                                            <p:tav tm="100000">
                                              <p:val>
                                                <p:strVal val="#ppt_x"/>
                                              </p:val>
                                            </p:tav>
                                          </p:tavLst>
                                        </p:anim>
                                        <p:anim calcmode="lin" valueType="num">
                                          <p:cBhvr additive="base">
                                            <p:cTn id="7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fade">
                                          <p:cBhvr>
                                            <p:cTn id="81" dur="1000"/>
                                            <p:tgtEl>
                                              <p:spTgt spid="3"/>
                                            </p:tgtEl>
                                          </p:cBhvr>
                                        </p:animEffect>
                                        <p:anim calcmode="lin" valueType="num">
                                          <p:cBhvr>
                                            <p:cTn id="82" dur="1000" fill="hold"/>
                                            <p:tgtEl>
                                              <p:spTgt spid="3"/>
                                            </p:tgtEl>
                                            <p:attrNameLst>
                                              <p:attrName>ppt_x</p:attrName>
                                            </p:attrNameLst>
                                          </p:cBhvr>
                                          <p:tavLst>
                                            <p:tav tm="0">
                                              <p:val>
                                                <p:strVal val="#ppt_x"/>
                                              </p:val>
                                            </p:tav>
                                            <p:tav tm="100000">
                                              <p:val>
                                                <p:strVal val="#ppt_x"/>
                                              </p:val>
                                            </p:tav>
                                          </p:tavLst>
                                        </p:anim>
                                        <p:anim calcmode="lin" valueType="num">
                                          <p:cBhvr>
                                            <p:cTn id="8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additive="base">
                                            <p:cTn id="88" dur="500" fill="hold"/>
                                            <p:tgtEl>
                                              <p:spTgt spid="30"/>
                                            </p:tgtEl>
                                            <p:attrNameLst>
                                              <p:attrName>ppt_x</p:attrName>
                                            </p:attrNameLst>
                                          </p:cBhvr>
                                          <p:tavLst>
                                            <p:tav tm="0">
                                              <p:val>
                                                <p:strVal val="#ppt_x"/>
                                              </p:val>
                                            </p:tav>
                                            <p:tav tm="100000">
                                              <p:val>
                                                <p:strVal val="#ppt_x"/>
                                              </p:val>
                                            </p:tav>
                                          </p:tavLst>
                                        </p:anim>
                                        <p:anim calcmode="lin" valueType="num">
                                          <p:cBhvr additive="base">
                                            <p:cTn id="89" dur="500" fill="hold"/>
                                            <p:tgtEl>
                                              <p:spTgt spid="30"/>
                                            </p:tgtEl>
                                            <p:attrNameLst>
                                              <p:attrName>ppt_y</p:attrName>
                                            </p:attrNameLst>
                                          </p:cBhvr>
                                          <p:tavLst>
                                            <p:tav tm="0">
                                              <p:val>
                                                <p:strVal val="1+#ppt_h/2"/>
                                              </p:val>
                                            </p:tav>
                                            <p:tav tm="100000">
                                              <p:val>
                                                <p:strVal val="#ppt_y"/>
                                              </p:val>
                                            </p:tav>
                                          </p:tavLst>
                                        </p:anim>
                                      </p:childTnLst>
                                    </p:cTn>
                                  </p:par>
                                </p:childTnLst>
                              </p:cTn>
                            </p:par>
                            <p:par>
                              <p:cTn id="90" fill="hold">
                                <p:stCondLst>
                                  <p:cond delay="500"/>
                                </p:stCondLst>
                                <p:childTnLst>
                                  <p:par>
                                    <p:cTn id="91" presetID="2" presetClass="entr" presetSubtype="4" fill="hold" nodeType="after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500" fill="hold"/>
                                            <p:tgtEl>
                                              <p:spTgt spid="40"/>
                                            </p:tgtEl>
                                            <p:attrNameLst>
                                              <p:attrName>ppt_x</p:attrName>
                                            </p:attrNameLst>
                                          </p:cBhvr>
                                          <p:tavLst>
                                            <p:tav tm="0">
                                              <p:val>
                                                <p:strVal val="#ppt_x"/>
                                              </p:val>
                                            </p:tav>
                                            <p:tav tm="100000">
                                              <p:val>
                                                <p:strVal val="#ppt_x"/>
                                              </p:val>
                                            </p:tav>
                                          </p:tavLst>
                                        </p:anim>
                                        <p:anim calcmode="lin" valueType="num">
                                          <p:cBhvr additive="base">
                                            <p:cTn id="9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500" fill="hold"/>
                                            <p:tgtEl>
                                              <p:spTgt spid="33"/>
                                            </p:tgtEl>
                                            <p:attrNameLst>
                                              <p:attrName>ppt_x</p:attrName>
                                            </p:attrNameLst>
                                          </p:cBhvr>
                                          <p:tavLst>
                                            <p:tav tm="0">
                                              <p:val>
                                                <p:strVal val="#ppt_x"/>
                                              </p:val>
                                            </p:tav>
                                            <p:tav tm="100000">
                                              <p:val>
                                                <p:strVal val="#ppt_x"/>
                                              </p:val>
                                            </p:tav>
                                          </p:tavLst>
                                        </p:anim>
                                        <p:anim calcmode="lin" valueType="num">
                                          <p:cBhvr additive="base">
                                            <p:cTn id="1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fade">
                                          <p:cBhvr>
                                            <p:cTn id="117" dur="1000"/>
                                            <p:tgtEl>
                                              <p:spTgt spid="54"/>
                                            </p:tgtEl>
                                          </p:cBhvr>
                                        </p:animEffect>
                                        <p:anim calcmode="lin" valueType="num">
                                          <p:cBhvr>
                                            <p:cTn id="118" dur="1000" fill="hold"/>
                                            <p:tgtEl>
                                              <p:spTgt spid="54"/>
                                            </p:tgtEl>
                                            <p:attrNameLst>
                                              <p:attrName>ppt_x</p:attrName>
                                            </p:attrNameLst>
                                          </p:cBhvr>
                                          <p:tavLst>
                                            <p:tav tm="0">
                                              <p:val>
                                                <p:strVal val="#ppt_x"/>
                                              </p:val>
                                            </p:tav>
                                            <p:tav tm="100000">
                                              <p:val>
                                                <p:strVal val="#ppt_x"/>
                                              </p:val>
                                            </p:tav>
                                          </p:tavLst>
                                        </p:anim>
                                        <p:anim calcmode="lin" valueType="num">
                                          <p:cBhvr>
                                            <p:cTn id="11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4" grpId="0" animBg="1"/>
          <p:bldP spid="3" grpId="0" animBg="1"/>
          <p:bldP spid="4" grpId="0"/>
          <p:bldP spid="5" grpId="0" animBg="1"/>
          <p:bldP spid="6" grpId="0" animBg="1"/>
          <p:bldP spid="8" grpId="0" animBg="1"/>
          <p:bldP spid="17" grpId="0" animBg="1"/>
          <p:bldP spid="30" grpId="0"/>
          <p:bldP spid="31" grpId="0"/>
          <p:bldP spid="32" grpId="0"/>
          <p:bldP spid="33" grpId="0"/>
          <p:bldP spid="37" grpId="0"/>
          <p:bldP spid="38" grpId="0" animBg="1"/>
          <p:bldP spid="39" grpId="0" animBg="1"/>
          <p:bldP spid="55" grpId="0" animBg="1"/>
          <p:bldP spid="56" grpId="0" animBg="1"/>
          <p:bldP spid="59" grpId="0" animBg="1"/>
          <p:bldP spid="59" grpId="1" animBg="1"/>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8"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125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22" presetClass="entr" presetSubtype="4" fill="hold" nodeType="withEffect">
                                      <p:stCondLst>
                                        <p:cond delay="225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1000"/>
                                            <p:tgtEl>
                                              <p:spTgt spid="10"/>
                                            </p:tgtEl>
                                          </p:cBhvr>
                                        </p:animEffect>
                                      </p:childTnLst>
                                    </p:cTn>
                                  </p:par>
                                  <p:par>
                                    <p:cTn id="21" presetID="22" presetClass="entr" presetSubtype="8" fill="hold" grpId="0" nodeType="withEffect">
                                      <p:stCondLst>
                                        <p:cond delay="25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grpId="0" nodeType="withEffect">
                                      <p:stCondLst>
                                        <p:cond delay="300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grpId="0" nodeType="withEffect">
                                      <p:stCondLst>
                                        <p:cond delay="350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par>
                                    <p:cTn id="30" presetID="22" presetClass="entr" presetSubtype="8" fill="hold" grpId="0" nodeType="withEffect">
                                      <p:stCondLst>
                                        <p:cond delay="400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par>
                                    <p:cTn id="33" presetID="22" presetClass="entr" presetSubtype="4" fill="hold" nodeType="withEffect">
                                      <p:stCondLst>
                                        <p:cond delay="40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par>
                                    <p:cTn id="36" presetID="22" presetClass="entr" presetSubtype="4" fill="hold" nodeType="withEffect">
                                      <p:stCondLst>
                                        <p:cond delay="400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nodeType="withEffect">
                                      <p:stCondLst>
                                        <p:cond delay="400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par>
                                    <p:cTn id="42" presetID="10" presetClass="entr" presetSubtype="0" fill="hold" grpId="0" nodeType="withEffect">
                                      <p:stCondLst>
                                        <p:cond delay="400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1000"/>
                                            <p:tgtEl>
                                              <p:spTgt spid="59"/>
                                            </p:tgtEl>
                                          </p:cBhvr>
                                        </p:animEffect>
                                      </p:childTnLst>
                                    </p:cTn>
                                  </p:par>
                                  <p:par>
                                    <p:cTn id="45" presetID="56" presetClass="path" presetSubtype="0" accel="50000" decel="50000" fill="hold" grpId="1" nodeType="withEffect">
                                      <p:stCondLst>
                                        <p:cond delay="4000"/>
                                      </p:stCondLst>
                                      <p:childTnLst>
                                        <p:animMotion origin="layout" path="M -0.03737 0.0412 L 1.25E-6 4.07407E-6 " pathEditMode="relative" rAng="0" ptsTypes="AA">
                                          <p:cBhvr>
                                            <p:cTn id="46" dur="700" fill="hold"/>
                                            <p:tgtEl>
                                              <p:spTgt spid="59"/>
                                            </p:tgtEl>
                                            <p:attrNameLst>
                                              <p:attrName>ppt_x</p:attrName>
                                              <p:attrName>ppt_y</p:attrName>
                                            </p:attrNameLst>
                                          </p:cBhvr>
                                          <p:rCtr x="1862" y="-2060"/>
                                        </p:animMotion>
                                      </p:childTnLst>
                                    </p:cTn>
                                  </p:par>
                                  <p:par>
                                    <p:cTn id="47" presetID="22" presetClass="entr" presetSubtype="8" fill="hold" grpId="0" nodeType="withEffect">
                                      <p:stCondLst>
                                        <p:cond delay="4000"/>
                                      </p:stCondLst>
                                      <p:childTnLst>
                                        <p:set>
                                          <p:cBhvr>
                                            <p:cTn id="48" dur="1" fill="hold">
                                              <p:stCondLst>
                                                <p:cond delay="0"/>
                                              </p:stCondLst>
                                            </p:cTn>
                                            <p:tgtEl>
                                              <p:spTgt spid="60"/>
                                            </p:tgtEl>
                                            <p:attrNameLst>
                                              <p:attrName>style.visibility</p:attrName>
                                            </p:attrNameLst>
                                          </p:cBhvr>
                                          <p:to>
                                            <p:strVal val="visible"/>
                                          </p:to>
                                        </p:set>
                                        <p:animEffect transition="in" filter="wipe(left)">
                                          <p:cBhvr>
                                            <p:cTn id="49" dur="500"/>
                                            <p:tgtEl>
                                              <p:spTgt spid="60"/>
                                            </p:tgtEl>
                                          </p:cBhvr>
                                        </p:animEffect>
                                      </p:childTnLst>
                                    </p:cTn>
                                  </p:par>
                                  <p:par>
                                    <p:cTn id="50" presetID="22" presetClass="entr" presetSubtype="4" fill="hold" nodeType="withEffect">
                                      <p:stCondLst>
                                        <p:cond delay="400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par>
                              <p:cTn id="53" fill="hold">
                                <p:stCondLst>
                                  <p:cond delay="5000"/>
                                </p:stCondLst>
                                <p:childTnLst>
                                  <p:par>
                                    <p:cTn id="54" presetID="2" presetClass="entr" presetSubtype="1"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500" fill="hold"/>
                                            <p:tgtEl>
                                              <p:spTgt spid="58"/>
                                            </p:tgtEl>
                                            <p:attrNameLst>
                                              <p:attrName>ppt_x</p:attrName>
                                            </p:attrNameLst>
                                          </p:cBhvr>
                                          <p:tavLst>
                                            <p:tav tm="0">
                                              <p:val>
                                                <p:strVal val="#ppt_x"/>
                                              </p:val>
                                            </p:tav>
                                            <p:tav tm="100000">
                                              <p:val>
                                                <p:strVal val="#ppt_x"/>
                                              </p:val>
                                            </p:tav>
                                          </p:tavLst>
                                        </p:anim>
                                        <p:anim calcmode="lin" valueType="num">
                                          <p:cBhvr additive="base">
                                            <p:cTn id="57" dur="500" fill="hold"/>
                                            <p:tgtEl>
                                              <p:spTgt spid="58"/>
                                            </p:tgtEl>
                                            <p:attrNameLst>
                                              <p:attrName>ppt_y</p:attrName>
                                            </p:attrNameLst>
                                          </p:cBhvr>
                                          <p:tavLst>
                                            <p:tav tm="0">
                                              <p:val>
                                                <p:strVal val="0-#ppt_h/2"/>
                                              </p:val>
                                            </p:tav>
                                            <p:tav tm="100000">
                                              <p:val>
                                                <p:strVal val="#ppt_y"/>
                                              </p:val>
                                            </p:tav>
                                          </p:tavLst>
                                        </p:anim>
                                      </p:childTnLst>
                                    </p:cTn>
                                  </p:par>
                                </p:childTnLst>
                              </p:cTn>
                            </p:par>
                            <p:par>
                              <p:cTn id="58" fill="hold">
                                <p:stCondLst>
                                  <p:cond delay="5500"/>
                                </p:stCondLst>
                                <p:childTnLst>
                                  <p:par>
                                    <p:cTn id="59" presetID="16" presetClass="entr" presetSubtype="37"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barn(outVertical)">
                                          <p:cBhvr>
                                            <p:cTn id="61" dur="500"/>
                                            <p:tgtEl>
                                              <p:spTgt spid="56"/>
                                            </p:tgtEl>
                                          </p:cBhvr>
                                        </p:animEffect>
                                      </p:childTnLst>
                                    </p:cTn>
                                  </p:par>
                                  <p:par>
                                    <p:cTn id="62" presetID="22" presetClass="entr" presetSubtype="4" fill="hold" nodeType="withEffect">
                                      <p:stCondLst>
                                        <p:cond delay="4000"/>
                                      </p:stCondLst>
                                      <p:childTnLst>
                                        <p:set>
                                          <p:cBhvr>
                                            <p:cTn id="63" dur="1" fill="hold">
                                              <p:stCondLst>
                                                <p:cond delay="0"/>
                                              </p:stCondLst>
                                            </p:cTn>
                                            <p:tgtEl>
                                              <p:spTgt spid="34"/>
                                            </p:tgtEl>
                                            <p:attrNameLst>
                                              <p:attrName>style.visibility</p:attrName>
                                            </p:attrNameLst>
                                          </p:cBhvr>
                                          <p:to>
                                            <p:strVal val="visible"/>
                                          </p:to>
                                        </p:set>
                                        <p:animEffect transition="in" filter="wipe(down)">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ppt_x"/>
                                              </p:val>
                                            </p:tav>
                                            <p:tav tm="100000">
                                              <p:val>
                                                <p:strVal val="#ppt_x"/>
                                              </p:val>
                                            </p:tav>
                                          </p:tavLst>
                                        </p:anim>
                                        <p:anim calcmode="lin" valueType="num">
                                          <p:cBhvr additive="base">
                                            <p:cTn id="7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fade">
                                          <p:cBhvr>
                                            <p:cTn id="81" dur="1000"/>
                                            <p:tgtEl>
                                              <p:spTgt spid="3"/>
                                            </p:tgtEl>
                                          </p:cBhvr>
                                        </p:animEffect>
                                        <p:anim calcmode="lin" valueType="num">
                                          <p:cBhvr>
                                            <p:cTn id="82" dur="1000" fill="hold"/>
                                            <p:tgtEl>
                                              <p:spTgt spid="3"/>
                                            </p:tgtEl>
                                            <p:attrNameLst>
                                              <p:attrName>ppt_x</p:attrName>
                                            </p:attrNameLst>
                                          </p:cBhvr>
                                          <p:tavLst>
                                            <p:tav tm="0">
                                              <p:val>
                                                <p:strVal val="#ppt_x"/>
                                              </p:val>
                                            </p:tav>
                                            <p:tav tm="100000">
                                              <p:val>
                                                <p:strVal val="#ppt_x"/>
                                              </p:val>
                                            </p:tav>
                                          </p:tavLst>
                                        </p:anim>
                                        <p:anim calcmode="lin" valueType="num">
                                          <p:cBhvr>
                                            <p:cTn id="8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additive="base">
                                            <p:cTn id="88" dur="500" fill="hold"/>
                                            <p:tgtEl>
                                              <p:spTgt spid="30"/>
                                            </p:tgtEl>
                                            <p:attrNameLst>
                                              <p:attrName>ppt_x</p:attrName>
                                            </p:attrNameLst>
                                          </p:cBhvr>
                                          <p:tavLst>
                                            <p:tav tm="0">
                                              <p:val>
                                                <p:strVal val="#ppt_x"/>
                                              </p:val>
                                            </p:tav>
                                            <p:tav tm="100000">
                                              <p:val>
                                                <p:strVal val="#ppt_x"/>
                                              </p:val>
                                            </p:tav>
                                          </p:tavLst>
                                        </p:anim>
                                        <p:anim calcmode="lin" valueType="num">
                                          <p:cBhvr additive="base">
                                            <p:cTn id="89" dur="500" fill="hold"/>
                                            <p:tgtEl>
                                              <p:spTgt spid="30"/>
                                            </p:tgtEl>
                                            <p:attrNameLst>
                                              <p:attrName>ppt_y</p:attrName>
                                            </p:attrNameLst>
                                          </p:cBhvr>
                                          <p:tavLst>
                                            <p:tav tm="0">
                                              <p:val>
                                                <p:strVal val="1+#ppt_h/2"/>
                                              </p:val>
                                            </p:tav>
                                            <p:tav tm="100000">
                                              <p:val>
                                                <p:strVal val="#ppt_y"/>
                                              </p:val>
                                            </p:tav>
                                          </p:tavLst>
                                        </p:anim>
                                      </p:childTnLst>
                                    </p:cTn>
                                  </p:par>
                                </p:childTnLst>
                              </p:cTn>
                            </p:par>
                            <p:par>
                              <p:cTn id="90" fill="hold">
                                <p:stCondLst>
                                  <p:cond delay="500"/>
                                </p:stCondLst>
                                <p:childTnLst>
                                  <p:par>
                                    <p:cTn id="91" presetID="2" presetClass="entr" presetSubtype="4" fill="hold" nodeType="after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500" fill="hold"/>
                                            <p:tgtEl>
                                              <p:spTgt spid="40"/>
                                            </p:tgtEl>
                                            <p:attrNameLst>
                                              <p:attrName>ppt_x</p:attrName>
                                            </p:attrNameLst>
                                          </p:cBhvr>
                                          <p:tavLst>
                                            <p:tav tm="0">
                                              <p:val>
                                                <p:strVal val="#ppt_x"/>
                                              </p:val>
                                            </p:tav>
                                            <p:tav tm="100000">
                                              <p:val>
                                                <p:strVal val="#ppt_x"/>
                                              </p:val>
                                            </p:tav>
                                          </p:tavLst>
                                        </p:anim>
                                        <p:anim calcmode="lin" valueType="num">
                                          <p:cBhvr additive="base">
                                            <p:cTn id="9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500" fill="hold"/>
                                            <p:tgtEl>
                                              <p:spTgt spid="33"/>
                                            </p:tgtEl>
                                            <p:attrNameLst>
                                              <p:attrName>ppt_x</p:attrName>
                                            </p:attrNameLst>
                                          </p:cBhvr>
                                          <p:tavLst>
                                            <p:tav tm="0">
                                              <p:val>
                                                <p:strVal val="#ppt_x"/>
                                              </p:val>
                                            </p:tav>
                                            <p:tav tm="100000">
                                              <p:val>
                                                <p:strVal val="#ppt_x"/>
                                              </p:val>
                                            </p:tav>
                                          </p:tavLst>
                                        </p:anim>
                                        <p:anim calcmode="lin" valueType="num">
                                          <p:cBhvr additive="base">
                                            <p:cTn id="1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fade">
                                          <p:cBhvr>
                                            <p:cTn id="117" dur="1000"/>
                                            <p:tgtEl>
                                              <p:spTgt spid="54"/>
                                            </p:tgtEl>
                                          </p:cBhvr>
                                        </p:animEffect>
                                        <p:anim calcmode="lin" valueType="num">
                                          <p:cBhvr>
                                            <p:cTn id="118" dur="1000" fill="hold"/>
                                            <p:tgtEl>
                                              <p:spTgt spid="54"/>
                                            </p:tgtEl>
                                            <p:attrNameLst>
                                              <p:attrName>ppt_x</p:attrName>
                                            </p:attrNameLst>
                                          </p:cBhvr>
                                          <p:tavLst>
                                            <p:tav tm="0">
                                              <p:val>
                                                <p:strVal val="#ppt_x"/>
                                              </p:val>
                                            </p:tav>
                                            <p:tav tm="100000">
                                              <p:val>
                                                <p:strVal val="#ppt_x"/>
                                              </p:val>
                                            </p:tav>
                                          </p:tavLst>
                                        </p:anim>
                                        <p:anim calcmode="lin" valueType="num">
                                          <p:cBhvr>
                                            <p:cTn id="11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4" grpId="0" animBg="1"/>
          <p:bldP spid="3" grpId="0" animBg="1"/>
          <p:bldP spid="4" grpId="0"/>
          <p:bldP spid="5" grpId="0" animBg="1"/>
          <p:bldP spid="6" grpId="0" animBg="1"/>
          <p:bldP spid="8" grpId="0" animBg="1"/>
          <p:bldP spid="17" grpId="0" animBg="1"/>
          <p:bldP spid="30" grpId="0"/>
          <p:bldP spid="31" grpId="0"/>
          <p:bldP spid="32" grpId="0"/>
          <p:bldP spid="33" grpId="0"/>
          <p:bldP spid="37" grpId="0"/>
          <p:bldP spid="38" grpId="0" animBg="1"/>
          <p:bldP spid="39" grpId="0" animBg="1"/>
          <p:bldP spid="55" grpId="0" animBg="1"/>
          <p:bldP spid="56" grpId="0" animBg="1"/>
          <p:bldP spid="59" grpId="0" animBg="1"/>
          <p:bldP spid="59" grpId="1" animBg="1"/>
          <p:bldP spid="60" grpId="0"/>
        </p:bldLst>
      </p:timing>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xmlns="" id="{CE67938D-402A-4972-982A-D4D6979363D8}"/>
              </a:ext>
            </a:extLst>
          </p:cNvPr>
          <p:cNvSpPr/>
          <p:nvPr/>
        </p:nvSpPr>
        <p:spPr>
          <a:xfrm>
            <a:off x="3440083" y="-1"/>
            <a:ext cx="7189903" cy="86645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5" name="思想气泡: 云 4">
            <a:extLst>
              <a:ext uri="{FF2B5EF4-FFF2-40B4-BE49-F238E27FC236}">
                <a16:creationId xmlns:a16="http://schemas.microsoft.com/office/drawing/2014/main" xmlns="" id="{F383D169-ABD7-42D9-9F32-14388E66F0EE}"/>
              </a:ext>
            </a:extLst>
          </p:cNvPr>
          <p:cNvSpPr/>
          <p:nvPr/>
        </p:nvSpPr>
        <p:spPr>
          <a:xfrm rot="1777598">
            <a:off x="7812157" y="413030"/>
            <a:ext cx="3983765" cy="2655981"/>
          </a:xfrm>
          <a:prstGeom prst="cloudCallout">
            <a:avLst/>
          </a:prstGeom>
          <a:solidFill>
            <a:srgbClr val="019D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4267" dirty="0">
                <a:solidFill>
                  <a:schemeClr val="bg1"/>
                </a:solidFill>
                <a:latin typeface="华文琥珀" panose="02010800040101010101" pitchFamily="2" charset="-122"/>
                <a:ea typeface="华文琥珀" panose="02010800040101010101" pitchFamily="2" charset="-122"/>
              </a:rPr>
              <a:t>思维导图</a:t>
            </a:r>
            <a:endParaRPr lang="en-US" altLang="zh-CN" sz="4267" dirty="0">
              <a:solidFill>
                <a:schemeClr val="bg1"/>
              </a:solidFill>
              <a:latin typeface="华文琥珀" panose="02010800040101010101" pitchFamily="2" charset="-122"/>
              <a:ea typeface="华文琥珀" panose="02010800040101010101" pitchFamily="2" charset="-122"/>
            </a:endParaRPr>
          </a:p>
          <a:p>
            <a:pPr algn="ctr" fontAlgn="base">
              <a:spcBef>
                <a:spcPct val="0"/>
              </a:spcBef>
              <a:spcAft>
                <a:spcPct val="0"/>
              </a:spcAft>
            </a:pPr>
            <a:r>
              <a:rPr lang="en-US" altLang="zh-CN" sz="3733" dirty="0">
                <a:solidFill>
                  <a:schemeClr val="bg1"/>
                </a:solidFill>
                <a:latin typeface="华文琥珀" panose="02010800040101010101" pitchFamily="2" charset="-122"/>
                <a:ea typeface="华文琥珀" panose="02010800040101010101" pitchFamily="2" charset="-122"/>
              </a:rPr>
              <a:t>Mind map</a:t>
            </a:r>
            <a:endParaRPr lang="zh-CN" altLang="en-US" sz="3733" dirty="0">
              <a:solidFill>
                <a:schemeClr val="bg1"/>
              </a:solidFill>
              <a:latin typeface="华文琥珀" panose="02010800040101010101" pitchFamily="2" charset="-122"/>
              <a:ea typeface="华文琥珀" panose="02010800040101010101" pitchFamily="2" charset="-122"/>
            </a:endParaRPr>
          </a:p>
        </p:txBody>
      </p:sp>
      <p:sp>
        <p:nvSpPr>
          <p:cNvPr id="6" name="文本框 2">
            <a:extLst>
              <a:ext uri="{FF2B5EF4-FFF2-40B4-BE49-F238E27FC236}">
                <a16:creationId xmlns:a16="http://schemas.microsoft.com/office/drawing/2014/main" xmlns="" id="{D4973B1C-053F-489E-8398-74848DA0FE92}"/>
              </a:ext>
            </a:extLst>
          </p:cNvPr>
          <p:cNvSpPr txBox="1"/>
          <p:nvPr/>
        </p:nvSpPr>
        <p:spPr>
          <a:xfrm>
            <a:off x="1785393" y="1131230"/>
            <a:ext cx="4775923" cy="864096"/>
          </a:xfrm>
          <a:prstGeom prst="rect">
            <a:avLst/>
          </a:prstGeom>
          <a:solidFill>
            <a:schemeClr val="lt1"/>
          </a:solidFill>
          <a:ln w="6350">
            <a:solidFill>
              <a:prstClr val="black"/>
            </a:solidFill>
          </a:ln>
        </p:spPr>
        <p:txBody>
          <a:bodyPr rot="0" spcFirstLastPara="0" vert="horz" wrap="square" lIns="121920" tIns="60960" rIns="121920" bIns="60960" numCol="1" spcCol="0" rtlCol="0" fromWordArt="0" anchor="t" anchorCtr="0" forceAA="0" compatLnSpc="1">
            <a:prstTxWarp prst="textNoShape">
              <a:avLst/>
            </a:prstTxWarp>
            <a:noAutofit/>
          </a:bodyPr>
          <a:lstStyle/>
          <a:p>
            <a:pPr algn="just" fontAlgn="base">
              <a:lnSpc>
                <a:spcPts val="1867"/>
              </a:lnSpc>
              <a:spcBef>
                <a:spcPct val="0"/>
              </a:spcBef>
            </a:pPr>
            <a:r>
              <a:rPr lang="en-US" sz="2667"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How</a:t>
            </a:r>
            <a:r>
              <a:rPr lang="en-US" sz="2667"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to make the right decision                                </a:t>
            </a:r>
            <a:endParaRPr lang="zh-CN" altLang="en-US" sz="2667" kern="100" dirty="0">
              <a:solidFill>
                <a:srgbClr val="000000"/>
              </a:solidFill>
              <a:latin typeface="等线" panose="02010600030101010101" pitchFamily="2" charset="-122"/>
              <a:ea typeface="等线" panose="02010600030101010101" pitchFamily="2" charset="-122"/>
              <a:cs typeface="Times New Roman" panose="02020603050405020304" pitchFamily="18" charset="0"/>
            </a:endParaRPr>
          </a:p>
          <a:p>
            <a:pPr indent="177796" algn="just" fontAlgn="base">
              <a:spcBef>
                <a:spcPct val="0"/>
              </a:spcBef>
            </a:pPr>
            <a:r>
              <a:rPr lang="en-US" sz="2667"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before applying to colleges         </a:t>
            </a:r>
            <a:endParaRPr lang="zh-CN" altLang="en-US" sz="2667" kern="100" dirty="0">
              <a:solidFill>
                <a:srgbClr val="000000"/>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3">
            <a:extLst>
              <a:ext uri="{FF2B5EF4-FFF2-40B4-BE49-F238E27FC236}">
                <a16:creationId xmlns:a16="http://schemas.microsoft.com/office/drawing/2014/main" xmlns="" id="{41DC7F80-124C-40C1-9939-41F24D874385}"/>
              </a:ext>
            </a:extLst>
          </p:cNvPr>
          <p:cNvSpPr txBox="1"/>
          <p:nvPr/>
        </p:nvSpPr>
        <p:spPr>
          <a:xfrm>
            <a:off x="431371" y="3007704"/>
            <a:ext cx="4583900" cy="985763"/>
          </a:xfrm>
          <a:prstGeom prst="rect">
            <a:avLst/>
          </a:prstGeom>
          <a:solidFill>
            <a:schemeClr val="lt1"/>
          </a:solidFill>
          <a:ln w="6350">
            <a:solidFill>
              <a:prstClr val="black"/>
            </a:solidFill>
          </a:ln>
        </p:spPr>
        <p:txBody>
          <a:bodyPr rot="0" spcFirstLastPara="0" vert="horz" wrap="square" lIns="121920" tIns="60960" rIns="121920" bIns="60960" numCol="1" spcCol="0" rtlCol="0" fromWordArt="0" anchor="t" anchorCtr="0" forceAA="0" compatLnSpc="1">
            <a:prstTxWarp prst="textNoShape">
              <a:avLst/>
            </a:prstTxWarp>
            <a:noAutofit/>
          </a:bodyPr>
          <a:lstStyle/>
          <a:p>
            <a:pPr indent="177796" algn="just" fontAlgn="base">
              <a:spcBef>
                <a:spcPct val="0"/>
              </a:spcBef>
            </a:pPr>
            <a:r>
              <a:rPr lang="en-US" sz="2667"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It’s a really good idea to     </a:t>
            </a:r>
            <a:endParaRPr lang="zh-CN" altLang="en-US" sz="2667" kern="100" dirty="0">
              <a:solidFill>
                <a:srgbClr val="000000"/>
              </a:solidFill>
              <a:latin typeface="等线" panose="02010600030101010101" pitchFamily="2" charset="-122"/>
              <a:ea typeface="等线" panose="02010600030101010101" pitchFamily="2" charset="-122"/>
              <a:cs typeface="Times New Roman" panose="02020603050405020304" pitchFamily="18" charset="0"/>
            </a:endParaRPr>
          </a:p>
          <a:p>
            <a:pPr algn="just" fontAlgn="base">
              <a:spcBef>
                <a:spcPct val="0"/>
              </a:spcBef>
            </a:pPr>
            <a:r>
              <a:rPr lang="en-US" sz="2667"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visit</a:t>
            </a:r>
            <a:r>
              <a:rPr lang="en-US" sz="2667"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colleges before you apply   </a:t>
            </a:r>
            <a:endParaRPr lang="zh-CN" altLang="en-US" sz="2667" kern="100" dirty="0">
              <a:solidFill>
                <a:srgbClr val="000000"/>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8" name="文本框 4">
            <a:extLst>
              <a:ext uri="{FF2B5EF4-FFF2-40B4-BE49-F238E27FC236}">
                <a16:creationId xmlns:a16="http://schemas.microsoft.com/office/drawing/2014/main" xmlns="" id="{3EA5BC16-5810-424F-ADF1-88C71551878B}"/>
              </a:ext>
            </a:extLst>
          </p:cNvPr>
          <p:cNvSpPr txBox="1"/>
          <p:nvPr/>
        </p:nvSpPr>
        <p:spPr>
          <a:xfrm>
            <a:off x="5111283" y="3004180"/>
            <a:ext cx="6878927" cy="985763"/>
          </a:xfrm>
          <a:prstGeom prst="rect">
            <a:avLst/>
          </a:prstGeom>
          <a:solidFill>
            <a:schemeClr val="lt1"/>
          </a:solidFill>
          <a:ln w="6350">
            <a:solidFill>
              <a:prstClr val="black"/>
            </a:solidFill>
          </a:ln>
        </p:spPr>
        <p:txBody>
          <a:bodyPr rot="0" spcFirstLastPara="0" vert="horz" wrap="square" lIns="121920" tIns="60960" rIns="121920" bIns="60960" numCol="1" spcCol="0" rtlCol="0" fromWordArt="0" anchor="t" anchorCtr="0" forceAA="0" compatLnSpc="1">
            <a:prstTxWarp prst="textNoShape">
              <a:avLst/>
            </a:prstTxWarp>
            <a:noAutofit/>
          </a:bodyPr>
          <a:lstStyle/>
          <a:p>
            <a:pPr marL="267540" indent="-267540" algn="just" fontAlgn="base">
              <a:spcBef>
                <a:spcPct val="0"/>
              </a:spcBef>
            </a:pPr>
            <a:r>
              <a:rPr lang="en-US" sz="2667"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if</a:t>
            </a:r>
            <a:r>
              <a:rPr lang="en-US" sz="2667"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time and money are making</a:t>
            </a:r>
            <a:r>
              <a:rPr lang="en-US" sz="2667"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visits</a:t>
            </a:r>
            <a:r>
              <a:rPr lang="en-US" sz="2667"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sz="2667"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impossible</a:t>
            </a:r>
            <a:r>
              <a:rPr lang="en-US" sz="2667"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check out the online college fairs          </a:t>
            </a:r>
            <a:endParaRPr lang="zh-CN" altLang="en-US" sz="2667" kern="100" dirty="0">
              <a:solidFill>
                <a:srgbClr val="000000"/>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9" name="文本框 5">
            <a:extLst>
              <a:ext uri="{FF2B5EF4-FFF2-40B4-BE49-F238E27FC236}">
                <a16:creationId xmlns:a16="http://schemas.microsoft.com/office/drawing/2014/main" xmlns="" id="{89D1954E-5008-4F25-BD1C-8F4E712C295D}"/>
              </a:ext>
            </a:extLst>
          </p:cNvPr>
          <p:cNvSpPr txBox="1"/>
          <p:nvPr/>
        </p:nvSpPr>
        <p:spPr>
          <a:xfrm>
            <a:off x="67030" y="4829135"/>
            <a:ext cx="2902471" cy="985763"/>
          </a:xfrm>
          <a:prstGeom prst="rect">
            <a:avLst/>
          </a:prstGeom>
          <a:solidFill>
            <a:schemeClr val="lt1"/>
          </a:solidFill>
          <a:ln w="6350">
            <a:solidFill>
              <a:prstClr val="black"/>
            </a:solidFill>
          </a:ln>
        </p:spPr>
        <p:txBody>
          <a:bodyPr rot="0" spcFirstLastPara="0" vert="horz" wrap="square" lIns="121920" tIns="60960" rIns="121920" bIns="60960" numCol="1" spcCol="0" rtlCol="0" fromWordArt="0" anchor="t" anchorCtr="0" forceAA="0" compatLnSpc="1">
            <a:prstTxWarp prst="textNoShape">
              <a:avLst/>
            </a:prstTxWarp>
            <a:noAutofit/>
          </a:bodyPr>
          <a:lstStyle/>
          <a:p>
            <a:pPr marL="88898" indent="-88898" algn="just" fontAlgn="base">
              <a:spcBef>
                <a:spcPct val="0"/>
              </a:spcBef>
            </a:pPr>
            <a:r>
              <a:rPr lang="en-US" sz="2667"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if </a:t>
            </a:r>
            <a:r>
              <a:rPr lang="en-US" sz="2667"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you live nearby go check it out!   </a:t>
            </a:r>
            <a:endParaRPr lang="zh-CN" altLang="en-US" sz="2667" kern="100" dirty="0">
              <a:solidFill>
                <a:srgbClr val="000000"/>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10" name="文本框 6">
            <a:extLst>
              <a:ext uri="{FF2B5EF4-FFF2-40B4-BE49-F238E27FC236}">
                <a16:creationId xmlns:a16="http://schemas.microsoft.com/office/drawing/2014/main" xmlns="" id="{5BFD4BBD-9C9D-4CA3-96FB-93CFE82E7A5D}"/>
              </a:ext>
            </a:extLst>
          </p:cNvPr>
          <p:cNvSpPr txBox="1"/>
          <p:nvPr/>
        </p:nvSpPr>
        <p:spPr>
          <a:xfrm>
            <a:off x="3215682" y="4829134"/>
            <a:ext cx="5529159" cy="985763"/>
          </a:xfrm>
          <a:prstGeom prst="rect">
            <a:avLst/>
          </a:prstGeom>
          <a:solidFill>
            <a:schemeClr val="lt1"/>
          </a:solidFill>
          <a:ln w="6350">
            <a:solidFill>
              <a:prstClr val="black"/>
            </a:solidFill>
          </a:ln>
        </p:spPr>
        <p:txBody>
          <a:bodyPr rot="0" spcFirstLastPara="0" vert="horz" wrap="square" lIns="121920" tIns="60960" rIns="121920" bIns="60960" numCol="1" spcCol="0" rtlCol="0" fromWordArt="0" anchor="t" anchorCtr="0" forceAA="0" compatLnSpc="1">
            <a:prstTxWarp prst="textNoShape">
              <a:avLst/>
            </a:prstTxWarp>
            <a:noAutofit/>
          </a:bodyPr>
          <a:lstStyle/>
          <a:p>
            <a:pPr marL="267540" indent="-267540" algn="just" fontAlgn="base">
              <a:spcBef>
                <a:spcPct val="0"/>
              </a:spcBef>
            </a:pPr>
            <a:r>
              <a:rPr lang="en-US" sz="2667"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If</a:t>
            </a:r>
            <a:r>
              <a:rPr lang="en-US" sz="2667"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visits can’t happen before applying, find some time to visit                 </a:t>
            </a:r>
            <a:endParaRPr lang="zh-CN" altLang="en-US" sz="2667" kern="100" dirty="0">
              <a:solidFill>
                <a:srgbClr val="000000"/>
              </a:solidFill>
              <a:latin typeface="等线" panose="02010600030101010101" pitchFamily="2" charset="-122"/>
              <a:ea typeface="等线"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xmlns="" id="{9E671715-134D-4D98-BD13-D93E4A46A03A}"/>
              </a:ext>
            </a:extLst>
          </p:cNvPr>
          <p:cNvPicPr>
            <a:picLocks noChangeAspect="1"/>
          </p:cNvPicPr>
          <p:nvPr/>
        </p:nvPicPr>
        <p:blipFill>
          <a:blip r:embed="rId2" cstate="print"/>
          <a:stretch>
            <a:fillRect/>
          </a:stretch>
        </p:blipFill>
        <p:spPr>
          <a:xfrm>
            <a:off x="8744840" y="4493172"/>
            <a:ext cx="3699983" cy="2391428"/>
          </a:xfrm>
          <a:prstGeom prst="rect">
            <a:avLst/>
          </a:prstGeom>
        </p:spPr>
      </p:pic>
      <p:cxnSp>
        <p:nvCxnSpPr>
          <p:cNvPr id="12" name="直接箭头连接符 11">
            <a:extLst>
              <a:ext uri="{FF2B5EF4-FFF2-40B4-BE49-F238E27FC236}">
                <a16:creationId xmlns:a16="http://schemas.microsoft.com/office/drawing/2014/main" xmlns="" id="{A7AB6103-CB73-4D71-B232-A96218007889}"/>
              </a:ext>
            </a:extLst>
          </p:cNvPr>
          <p:cNvCxnSpPr>
            <a:cxnSpLocks/>
          </p:cNvCxnSpPr>
          <p:nvPr/>
        </p:nvCxnSpPr>
        <p:spPr>
          <a:xfrm flipH="1">
            <a:off x="1807118" y="1993515"/>
            <a:ext cx="2030934" cy="1010665"/>
          </a:xfrm>
          <a:prstGeom prst="straightConnector1">
            <a:avLst/>
          </a:prstGeom>
          <a:ln w="28575">
            <a:solidFill>
              <a:srgbClr val="407434"/>
            </a:solidFill>
            <a:tailEnd type="triangle"/>
          </a:ln>
        </p:spPr>
        <p:style>
          <a:lnRef idx="1">
            <a:schemeClr val="accent3"/>
          </a:lnRef>
          <a:fillRef idx="0">
            <a:schemeClr val="accent3"/>
          </a:fillRef>
          <a:effectRef idx="0">
            <a:schemeClr val="accent3"/>
          </a:effectRef>
          <a:fontRef idx="minor">
            <a:schemeClr val="tx1"/>
          </a:fontRef>
        </p:style>
      </p:cxnSp>
      <p:cxnSp>
        <p:nvCxnSpPr>
          <p:cNvPr id="14" name="直接箭头连接符 13">
            <a:extLst>
              <a:ext uri="{FF2B5EF4-FFF2-40B4-BE49-F238E27FC236}">
                <a16:creationId xmlns:a16="http://schemas.microsoft.com/office/drawing/2014/main" xmlns="" id="{E0EDE08A-1678-4AA3-97BD-FFAA12592511}"/>
              </a:ext>
            </a:extLst>
          </p:cNvPr>
          <p:cNvCxnSpPr>
            <a:cxnSpLocks/>
          </p:cNvCxnSpPr>
          <p:nvPr/>
        </p:nvCxnSpPr>
        <p:spPr>
          <a:xfrm>
            <a:off x="4460423" y="2029812"/>
            <a:ext cx="2124540" cy="989951"/>
          </a:xfrm>
          <a:prstGeom prst="straightConnector1">
            <a:avLst/>
          </a:prstGeom>
          <a:ln w="28575">
            <a:solidFill>
              <a:srgbClr val="40743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xmlns="" id="{9090F72F-1E79-4223-BBCF-64938CD99739}"/>
              </a:ext>
            </a:extLst>
          </p:cNvPr>
          <p:cNvCxnSpPr>
            <a:cxnSpLocks/>
          </p:cNvCxnSpPr>
          <p:nvPr/>
        </p:nvCxnSpPr>
        <p:spPr>
          <a:xfrm flipH="1">
            <a:off x="1363225" y="4048687"/>
            <a:ext cx="1068613" cy="808045"/>
          </a:xfrm>
          <a:prstGeom prst="straightConnector1">
            <a:avLst/>
          </a:prstGeom>
          <a:ln w="28575">
            <a:solidFill>
              <a:srgbClr val="407434"/>
            </a:solidFill>
            <a:tailEnd type="triangle"/>
          </a:ln>
        </p:spPr>
        <p:style>
          <a:lnRef idx="1">
            <a:schemeClr val="accent3"/>
          </a:lnRef>
          <a:fillRef idx="0">
            <a:schemeClr val="accent3"/>
          </a:fillRef>
          <a:effectRef idx="0">
            <a:schemeClr val="accent3"/>
          </a:effectRef>
          <a:fontRef idx="minor">
            <a:schemeClr val="tx1"/>
          </a:fontRef>
        </p:style>
      </p:cxnSp>
      <p:cxnSp>
        <p:nvCxnSpPr>
          <p:cNvPr id="19" name="直接箭头连接符 18">
            <a:extLst>
              <a:ext uri="{FF2B5EF4-FFF2-40B4-BE49-F238E27FC236}">
                <a16:creationId xmlns:a16="http://schemas.microsoft.com/office/drawing/2014/main" xmlns="" id="{B56F6B5F-2276-46C7-9541-C1E3FC509356}"/>
              </a:ext>
            </a:extLst>
          </p:cNvPr>
          <p:cNvCxnSpPr>
            <a:cxnSpLocks/>
          </p:cNvCxnSpPr>
          <p:nvPr/>
        </p:nvCxnSpPr>
        <p:spPr>
          <a:xfrm>
            <a:off x="3215682" y="4048687"/>
            <a:ext cx="1244741" cy="808045"/>
          </a:xfrm>
          <a:prstGeom prst="straightConnector1">
            <a:avLst/>
          </a:prstGeom>
          <a:ln w="28575">
            <a:solidFill>
              <a:srgbClr val="407434"/>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xmlns="" id="{D638783A-C6A1-4130-84DE-C1F30D92A801}"/>
              </a:ext>
            </a:extLst>
          </p:cNvPr>
          <p:cNvSpPr/>
          <p:nvPr/>
        </p:nvSpPr>
        <p:spPr>
          <a:xfrm>
            <a:off x="2929642" y="76212"/>
            <a:ext cx="7189903" cy="65574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概要写作技巧</a:t>
            </a:r>
            <a:r>
              <a:rPr lang="en-US" altLang="zh-CN" sz="2800" b="1" dirty="0">
                <a:latin typeface="微软雅黑" pitchFamily="34" charset="-122"/>
                <a:ea typeface="微软雅黑" pitchFamily="34" charset="-122"/>
              </a:rPr>
              <a:t> 1—— </a:t>
            </a:r>
            <a:r>
              <a:rPr lang="zh-CN" altLang="en-US" sz="2800" b="1" dirty="0">
                <a:latin typeface="微软雅黑" pitchFamily="34" charset="-122"/>
                <a:ea typeface="微软雅黑" pitchFamily="34" charset="-122"/>
              </a:rPr>
              <a:t>明晰篇章结构</a:t>
            </a:r>
            <a:r>
              <a:rPr lang="en-US" altLang="zh-CN" sz="2800" b="1" dirty="0">
                <a:latin typeface="微软雅黑" pitchFamily="34" charset="-122"/>
                <a:ea typeface="微软雅黑" pitchFamily="34" charset="-122"/>
              </a:rPr>
              <a:t>               </a:t>
            </a:r>
          </a:p>
        </p:txBody>
      </p:sp>
      <p:sp>
        <p:nvSpPr>
          <p:cNvPr id="20" name="圆角矩形 4">
            <a:extLst>
              <a:ext uri="{FF2B5EF4-FFF2-40B4-BE49-F238E27FC236}">
                <a16:creationId xmlns:a16="http://schemas.microsoft.com/office/drawing/2014/main" xmlns="" id="{E061F290-B25C-4988-BCCE-A6B7D8285EEE}"/>
              </a:ext>
            </a:extLst>
          </p:cNvPr>
          <p:cNvSpPr/>
          <p:nvPr/>
        </p:nvSpPr>
        <p:spPr>
          <a:xfrm>
            <a:off x="135496" y="97501"/>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21" name="矩形 20">
            <a:extLst>
              <a:ext uri="{FF2B5EF4-FFF2-40B4-BE49-F238E27FC236}">
                <a16:creationId xmlns:a16="http://schemas.microsoft.com/office/drawing/2014/main" xmlns="" id="{D1AF224F-D3D6-44DB-8F63-47E6EEC102A1}"/>
              </a:ext>
            </a:extLst>
          </p:cNvPr>
          <p:cNvSpPr/>
          <p:nvPr/>
        </p:nvSpPr>
        <p:spPr>
          <a:xfrm>
            <a:off x="798243" y="8435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736743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56" presetClass="path" presetSubtype="0" accel="50000" decel="50000" fill="hold" grpId="1" nodeType="withEffect">
                                      <p:stCondLst>
                                        <p:cond delay="0"/>
                                      </p:stCondLst>
                                      <p:childTnLst>
                                        <p:animMotion origin="layout" path="M -0.03737 0.0412 L 1.25E-6 4.07407E-6 " pathEditMode="relative" rAng="0" ptsTypes="AA">
                                          <p:cBhvr>
                                            <p:cTn id="9" dur="700" fill="hold"/>
                                            <p:tgtEl>
                                              <p:spTgt spid="20"/>
                                            </p:tgtEl>
                                            <p:attrNameLst>
                                              <p:attrName>ppt_x</p:attrName>
                                              <p:attrName>ppt_y</p:attrName>
                                            </p:attrNameLst>
                                          </p:cBhvr>
                                          <p:rCtr x="1862" y="-2060"/>
                                        </p:animMotion>
                                      </p:childTnLst>
                                    </p:cTn>
                                  </p:par>
                                  <p:par>
                                    <p:cTn id="10" presetID="22" presetClass="entr" presetSubtype="8"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outVertical)">
                                          <p:cBhvr>
                                            <p:cTn id="16" dur="500"/>
                                            <p:tgtEl>
                                              <p:spTgt spid="17"/>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14:bounceEnd="50000">
                                          <p:cBhvr additive="base">
                                            <p:cTn id="20"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6" grpId="0" animBg="1"/>
          <p:bldP spid="7" grpId="0" animBg="1"/>
          <p:bldP spid="8" grpId="0" animBg="1"/>
          <p:bldP spid="9" grpId="0" animBg="1"/>
          <p:bldP spid="10" grpId="0" animBg="1"/>
          <p:bldP spid="17" grpId="0" animBg="1"/>
          <p:bldP spid="20" grpId="0" animBg="1"/>
          <p:bldP spid="20" grpId="1"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56" presetClass="path" presetSubtype="0" accel="50000" decel="50000" fill="hold" grpId="1" nodeType="withEffect">
                                      <p:stCondLst>
                                        <p:cond delay="0"/>
                                      </p:stCondLst>
                                      <p:childTnLst>
                                        <p:animMotion origin="layout" path="M -0.03737 0.0412 L 1.25E-6 4.07407E-6 " pathEditMode="relative" rAng="0" ptsTypes="AA">
                                          <p:cBhvr>
                                            <p:cTn id="9" dur="700" fill="hold"/>
                                            <p:tgtEl>
                                              <p:spTgt spid="20"/>
                                            </p:tgtEl>
                                            <p:attrNameLst>
                                              <p:attrName>ppt_x</p:attrName>
                                              <p:attrName>ppt_y</p:attrName>
                                            </p:attrNameLst>
                                          </p:cBhvr>
                                          <p:rCtr x="1862" y="-2060"/>
                                        </p:animMotion>
                                      </p:childTnLst>
                                    </p:cTn>
                                  </p:par>
                                  <p:par>
                                    <p:cTn id="10" presetID="22" presetClass="entr" presetSubtype="8"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outVertical)">
                                          <p:cBhvr>
                                            <p:cTn id="16" dur="500"/>
                                            <p:tgtEl>
                                              <p:spTgt spid="17"/>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6" grpId="0" animBg="1"/>
          <p:bldP spid="7" grpId="0" animBg="1"/>
          <p:bldP spid="8" grpId="0" animBg="1"/>
          <p:bldP spid="9" grpId="0" animBg="1"/>
          <p:bldP spid="10" grpId="0" animBg="1"/>
          <p:bldP spid="17" grpId="0" animBg="1"/>
          <p:bldP spid="20" grpId="0" animBg="1"/>
          <p:bldP spid="20" grpId="1" animBg="1"/>
          <p:bldP spid="2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a:extLst>
              <a:ext uri="{FF2B5EF4-FFF2-40B4-BE49-F238E27FC236}">
                <a16:creationId xmlns:a16="http://schemas.microsoft.com/office/drawing/2014/main" xmlns="" id="{9A9C4651-B20E-4804-993B-003AAF03061B}"/>
              </a:ext>
            </a:extLst>
          </p:cNvPr>
          <p:cNvSpPr/>
          <p:nvPr/>
        </p:nvSpPr>
        <p:spPr>
          <a:xfrm>
            <a:off x="5281077" y="1384039"/>
            <a:ext cx="590334" cy="40298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523A5BC5-6541-4C4F-A33F-31E5497C8353}"/>
              </a:ext>
            </a:extLst>
          </p:cNvPr>
          <p:cNvSpPr/>
          <p:nvPr/>
        </p:nvSpPr>
        <p:spPr>
          <a:xfrm>
            <a:off x="8683459" y="1040802"/>
            <a:ext cx="3059362" cy="40298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xmlns="" id="{F4AF43F9-84DC-44DE-A48A-A6FD2EA65B3B}"/>
              </a:ext>
            </a:extLst>
          </p:cNvPr>
          <p:cNvSpPr/>
          <p:nvPr/>
        </p:nvSpPr>
        <p:spPr>
          <a:xfrm>
            <a:off x="8566484" y="1783116"/>
            <a:ext cx="3176337" cy="402988"/>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xmlns="" id="{39AA8BAB-46D4-4A59-88F9-217EC272565C}"/>
              </a:ext>
            </a:extLst>
          </p:cNvPr>
          <p:cNvSpPr/>
          <p:nvPr/>
        </p:nvSpPr>
        <p:spPr>
          <a:xfrm>
            <a:off x="7425571" y="4008665"/>
            <a:ext cx="2281825" cy="402988"/>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xmlns="" id="{023F773E-A1FB-403A-9ED2-41A1E6BC8CAE}"/>
              </a:ext>
            </a:extLst>
          </p:cNvPr>
          <p:cNvSpPr/>
          <p:nvPr/>
        </p:nvSpPr>
        <p:spPr>
          <a:xfrm>
            <a:off x="9602496" y="4671897"/>
            <a:ext cx="2281825" cy="402988"/>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xmlns="" id="{D2AEDDEA-D004-4B80-B0CE-28CA63C6AC31}"/>
              </a:ext>
            </a:extLst>
          </p:cNvPr>
          <p:cNvSpPr/>
          <p:nvPr/>
        </p:nvSpPr>
        <p:spPr>
          <a:xfrm>
            <a:off x="8088445" y="5121439"/>
            <a:ext cx="2281825" cy="332877"/>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xmlns="" id="{284C92DB-2CB3-41D9-960F-9EBAA633E09B}"/>
              </a:ext>
            </a:extLst>
          </p:cNvPr>
          <p:cNvSpPr/>
          <p:nvPr/>
        </p:nvSpPr>
        <p:spPr>
          <a:xfrm>
            <a:off x="246647" y="4408535"/>
            <a:ext cx="4774532" cy="410858"/>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1589E132-2730-43FE-A93E-58F2F44F4F6F}"/>
              </a:ext>
            </a:extLst>
          </p:cNvPr>
          <p:cNvSpPr/>
          <p:nvPr/>
        </p:nvSpPr>
        <p:spPr>
          <a:xfrm>
            <a:off x="154982" y="2189194"/>
            <a:ext cx="2139039" cy="34545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1657871"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38359" y="272577"/>
            <a:ext cx="902811"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听力</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685348FE-2D32-49A0-B341-68EE601B14FC}"/>
              </a:ext>
            </a:extLst>
          </p:cNvPr>
          <p:cNvSpPr/>
          <p:nvPr/>
        </p:nvSpPr>
        <p:spPr>
          <a:xfrm>
            <a:off x="154982" y="1040802"/>
            <a:ext cx="5036251" cy="4154984"/>
          </a:xfrm>
          <a:prstGeom prst="rect">
            <a:avLst/>
          </a:prstGeom>
        </p:spPr>
        <p:txBody>
          <a:bodyPr wrap="square">
            <a:spAutoFit/>
          </a:bodyPr>
          <a:lstStyle/>
          <a:p>
            <a:r>
              <a:rPr lang="zh-CN" altLang="en-US" sz="2400" b="1" dirty="0"/>
              <a:t>听第</a:t>
            </a:r>
            <a:r>
              <a:rPr lang="en-US" altLang="zh-CN" sz="2400" b="1" dirty="0"/>
              <a:t>7</a:t>
            </a:r>
            <a:r>
              <a:rPr lang="zh-CN" altLang="en-US" sz="2400" b="1" dirty="0"/>
              <a:t>段材料，完成下面小题。</a:t>
            </a:r>
          </a:p>
          <a:p>
            <a:r>
              <a:rPr lang="en-US" altLang="zh-CN" sz="2400" b="1" dirty="0"/>
              <a:t>8. What is the man?</a:t>
            </a:r>
          </a:p>
          <a:p>
            <a:pPr marL="457200" indent="-457200">
              <a:buAutoNum type="alphaUcPeriod"/>
            </a:pPr>
            <a:r>
              <a:rPr lang="en-US" altLang="zh-CN" sz="2400" b="1" dirty="0"/>
              <a:t>A hotel manager.   </a:t>
            </a:r>
          </a:p>
          <a:p>
            <a:r>
              <a:rPr lang="en-US" altLang="zh-CN" sz="2400" b="1" dirty="0"/>
              <a:t>B. A tour guide   </a:t>
            </a:r>
          </a:p>
          <a:p>
            <a:r>
              <a:rPr lang="en-US" altLang="zh-CN" sz="2400" b="1" dirty="0"/>
              <a:t>C. A taxi driver.</a:t>
            </a:r>
          </a:p>
          <a:p>
            <a:r>
              <a:rPr lang="en-US" altLang="zh-CN" sz="2400" b="1" dirty="0"/>
              <a:t>9. What is the man doing for the woman?</a:t>
            </a:r>
          </a:p>
          <a:p>
            <a:r>
              <a:rPr lang="en-US" altLang="zh-CN" sz="2400" b="1" dirty="0"/>
              <a:t>A. Looking for some local foods.</a:t>
            </a:r>
          </a:p>
          <a:p>
            <a:r>
              <a:rPr lang="en-US" altLang="zh-CN" sz="2400" b="1" dirty="0"/>
              <a:t>B. Showing her around the seaside.</a:t>
            </a:r>
          </a:p>
          <a:p>
            <a:r>
              <a:rPr lang="en-US" altLang="zh-CN" sz="2400" b="1" dirty="0"/>
              <a:t>C. Offering information about a hotel.</a:t>
            </a:r>
          </a:p>
          <a:p>
            <a:r>
              <a:rPr lang="en-US" altLang="zh-CN" sz="2400" b="1" dirty="0"/>
              <a:t>【</a:t>
            </a:r>
            <a:r>
              <a:rPr lang="zh-CN" altLang="en-US" sz="2400" b="1" dirty="0"/>
              <a:t>答案</a:t>
            </a:r>
            <a:r>
              <a:rPr lang="en-US" altLang="zh-CN" sz="2400" b="1" dirty="0"/>
              <a:t>】8. B    9. C    </a:t>
            </a:r>
          </a:p>
        </p:txBody>
      </p:sp>
      <p:sp>
        <p:nvSpPr>
          <p:cNvPr id="6" name="矩形 5">
            <a:extLst>
              <a:ext uri="{FF2B5EF4-FFF2-40B4-BE49-F238E27FC236}">
                <a16:creationId xmlns:a16="http://schemas.microsoft.com/office/drawing/2014/main" xmlns="" id="{4F0E4E5A-C9E7-46C7-93D1-D96BD71DE78F}"/>
              </a:ext>
            </a:extLst>
          </p:cNvPr>
          <p:cNvSpPr/>
          <p:nvPr/>
        </p:nvSpPr>
        <p:spPr>
          <a:xfrm>
            <a:off x="3154310" y="220798"/>
            <a:ext cx="8245219" cy="7585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7" name="矩形 6">
            <a:extLst>
              <a:ext uri="{FF2B5EF4-FFF2-40B4-BE49-F238E27FC236}">
                <a16:creationId xmlns:a16="http://schemas.microsoft.com/office/drawing/2014/main" xmlns="" id="{439B7A02-13B3-4A55-8F20-DB34D4759813}"/>
              </a:ext>
            </a:extLst>
          </p:cNvPr>
          <p:cNvSpPr/>
          <p:nvPr/>
        </p:nvSpPr>
        <p:spPr>
          <a:xfrm>
            <a:off x="3154310" y="159353"/>
            <a:ext cx="7694052"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月浙江卷听力</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sp>
        <p:nvSpPr>
          <p:cNvPr id="8" name="矩形 7">
            <a:extLst>
              <a:ext uri="{FF2B5EF4-FFF2-40B4-BE49-F238E27FC236}">
                <a16:creationId xmlns:a16="http://schemas.microsoft.com/office/drawing/2014/main" xmlns="" id="{C99CC88E-6EB2-483F-B467-89433911375A}"/>
              </a:ext>
            </a:extLst>
          </p:cNvPr>
          <p:cNvSpPr/>
          <p:nvPr/>
        </p:nvSpPr>
        <p:spPr>
          <a:xfrm>
            <a:off x="5191233" y="1004891"/>
            <a:ext cx="6686018" cy="5632311"/>
          </a:xfrm>
          <a:prstGeom prst="rect">
            <a:avLst/>
          </a:prstGeom>
          <a:ln>
            <a:solidFill>
              <a:srgbClr val="4AA44A"/>
            </a:solidFill>
          </a:ln>
        </p:spPr>
        <p:txBody>
          <a:bodyPr wrap="square">
            <a:spAutoFit/>
          </a:bodyPr>
          <a:lstStyle/>
          <a:p>
            <a:pPr lvl="0"/>
            <a:r>
              <a:rPr lang="en-US" altLang="zh-CN" sz="2400" b="1" dirty="0">
                <a:solidFill>
                  <a:srgbClr val="C00000"/>
                </a:solidFill>
              </a:rPr>
              <a:t>M: </a:t>
            </a:r>
            <a:r>
              <a:rPr lang="en-US" altLang="zh-CN" sz="2400" b="1" dirty="0">
                <a:solidFill>
                  <a:prstClr val="black"/>
                </a:solidFill>
              </a:rPr>
              <a:t>Good morning, madam. I am your guide for this trip.</a:t>
            </a:r>
          </a:p>
          <a:p>
            <a:pPr lvl="0"/>
            <a:r>
              <a:rPr lang="en-US" altLang="zh-CN" sz="2400" b="1" dirty="0">
                <a:solidFill>
                  <a:srgbClr val="C00000"/>
                </a:solidFill>
              </a:rPr>
              <a:t>W: </a:t>
            </a:r>
            <a:r>
              <a:rPr lang="en-US" altLang="zh-CN" sz="2400" b="1" dirty="0">
                <a:solidFill>
                  <a:prstClr val="black"/>
                </a:solidFill>
              </a:rPr>
              <a:t>How lovely! Could you tell me about the hotel I'm going to stay at?</a:t>
            </a:r>
          </a:p>
          <a:p>
            <a:pPr lvl="0"/>
            <a:r>
              <a:rPr lang="en-US" altLang="zh-CN" sz="2400" b="1" dirty="0">
                <a:solidFill>
                  <a:srgbClr val="C00000"/>
                </a:solidFill>
              </a:rPr>
              <a:t>M: </a:t>
            </a:r>
            <a:r>
              <a:rPr lang="en-US" altLang="zh-CN" sz="2400" b="1" dirty="0">
                <a:solidFill>
                  <a:prstClr val="black"/>
                </a:solidFill>
              </a:rPr>
              <a:t>Yes, of course. The Grand Hotel opened in 1990. And it sits on the seaside along the South Coast Highway. It is the most beautiful hotel here.</a:t>
            </a:r>
          </a:p>
          <a:p>
            <a:pPr lvl="0"/>
            <a:r>
              <a:rPr lang="en-US" altLang="zh-CN" sz="2400" b="1" dirty="0">
                <a:solidFill>
                  <a:srgbClr val="C00000"/>
                </a:solidFill>
              </a:rPr>
              <a:t>W: </a:t>
            </a:r>
            <a:r>
              <a:rPr lang="en-US" altLang="zh-CN" sz="2400" b="1" dirty="0">
                <a:solidFill>
                  <a:prstClr val="black"/>
                </a:solidFill>
              </a:rPr>
              <a:t>That sounds great.</a:t>
            </a:r>
          </a:p>
          <a:p>
            <a:pPr lvl="0"/>
            <a:r>
              <a:rPr lang="en-US" altLang="zh-CN" sz="2400" b="1" dirty="0">
                <a:solidFill>
                  <a:srgbClr val="C00000"/>
                </a:solidFill>
              </a:rPr>
              <a:t>M: </a:t>
            </a:r>
            <a:r>
              <a:rPr lang="en-US" altLang="zh-CN" sz="2400" b="1" dirty="0">
                <a:solidFill>
                  <a:prstClr val="black"/>
                </a:solidFill>
              </a:rPr>
              <a:t>And there are some restaurants outside. So, at dinnertime, you'd have a lot of choices.</a:t>
            </a:r>
          </a:p>
          <a:p>
            <a:pPr lvl="0"/>
            <a:r>
              <a:rPr lang="en-US" altLang="zh-CN" sz="2400" b="1" dirty="0">
                <a:solidFill>
                  <a:srgbClr val="C00000"/>
                </a:solidFill>
              </a:rPr>
              <a:t>W: </a:t>
            </a:r>
            <a:r>
              <a:rPr lang="en-US" altLang="zh-CN" sz="2400" b="1" dirty="0">
                <a:solidFill>
                  <a:prstClr val="black"/>
                </a:solidFill>
              </a:rPr>
              <a:t>That's really nice. I like to have some local foods while traveling. What about the scenery around it?</a:t>
            </a:r>
          </a:p>
          <a:p>
            <a:pPr lvl="0"/>
            <a:r>
              <a:rPr lang="en-US" altLang="zh-CN" sz="2400" b="1" dirty="0">
                <a:solidFill>
                  <a:srgbClr val="C00000"/>
                </a:solidFill>
              </a:rPr>
              <a:t>M: </a:t>
            </a:r>
            <a:r>
              <a:rPr lang="en-US" altLang="zh-CN" sz="2400" b="1" dirty="0">
                <a:solidFill>
                  <a:prstClr val="black"/>
                </a:solidFill>
              </a:rPr>
              <a:t>The hotel has the best views of the Pacific Ocean.</a:t>
            </a:r>
          </a:p>
          <a:p>
            <a:pPr lvl="0"/>
            <a:r>
              <a:rPr lang="en-US" altLang="zh-CN" sz="2400" b="1" dirty="0">
                <a:solidFill>
                  <a:srgbClr val="C00000"/>
                </a:solidFill>
              </a:rPr>
              <a:t>W: </a:t>
            </a:r>
            <a:r>
              <a:rPr lang="en-US" altLang="zh-CN" sz="2400" b="1" dirty="0">
                <a:solidFill>
                  <a:prstClr val="black"/>
                </a:solidFill>
              </a:rPr>
              <a:t>Oh, I think I will love this hotel.</a:t>
            </a:r>
            <a:endParaRPr lang="zh-CN" altLang="en-US" dirty="0"/>
          </a:p>
        </p:txBody>
      </p:sp>
      <p:sp>
        <p:nvSpPr>
          <p:cNvPr id="17" name="矩形: 圆角 16">
            <a:extLst>
              <a:ext uri="{FF2B5EF4-FFF2-40B4-BE49-F238E27FC236}">
                <a16:creationId xmlns:a16="http://schemas.microsoft.com/office/drawing/2014/main" xmlns="" id="{EA9BD43F-A40F-4B77-BFE1-E3FDBC958A4D}"/>
              </a:ext>
            </a:extLst>
          </p:cNvPr>
          <p:cNvSpPr/>
          <p:nvPr/>
        </p:nvSpPr>
        <p:spPr>
          <a:xfrm>
            <a:off x="199647" y="4992489"/>
            <a:ext cx="4774532" cy="1724988"/>
          </a:xfrm>
          <a:prstGeom prst="roundRect">
            <a:avLst/>
          </a:prstGeom>
          <a:solidFill>
            <a:srgbClr val="EDEA5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rgbClr val="002060"/>
                </a:solidFill>
              </a:rPr>
              <a:t>整体理解并获取主旨大意的能力：</a:t>
            </a:r>
            <a:r>
              <a:rPr lang="zh-CN" altLang="en-US" sz="2000" b="1" dirty="0">
                <a:solidFill>
                  <a:schemeClr val="tx1"/>
                </a:solidFill>
              </a:rPr>
              <a:t>对这种类型的题目，必须具有较强的语篇理解、概括能力。要求首先听懂整段对话的大体含义，并结合对话内容及所给选项做出判断。</a:t>
            </a:r>
          </a:p>
        </p:txBody>
      </p:sp>
    </p:spTree>
    <p:extLst>
      <p:ext uri="{BB962C8B-B14F-4D97-AF65-F5344CB8AC3E}">
        <p14:creationId xmlns:p14="http://schemas.microsoft.com/office/powerpoint/2010/main" val="2330958226"/>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8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5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circle(in)">
                                          <p:cBhvr>
                                            <p:cTn id="6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4" grpId="0" animBg="1"/>
          <p:bldP spid="16" grpId="0" animBg="1"/>
          <p:bldP spid="15" grpId="0" animBg="1"/>
          <p:bldP spid="13" grpId="0" animBg="1"/>
          <p:bldP spid="9" grpId="0" animBg="1"/>
          <p:bldP spid="2" grpId="0" animBg="1"/>
          <p:bldP spid="2" grpId="1" animBg="1"/>
          <p:bldP spid="3" grpId="0"/>
          <p:bldP spid="6" grpId="0" animBg="1"/>
          <p:bldP spid="7"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8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circle(in)">
                                          <p:cBhvr>
                                            <p:cTn id="6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4" grpId="0" animBg="1"/>
          <p:bldP spid="16" grpId="0" animBg="1"/>
          <p:bldP spid="15" grpId="0" animBg="1"/>
          <p:bldP spid="13" grpId="0" animBg="1"/>
          <p:bldP spid="9" grpId="0" animBg="1"/>
          <p:bldP spid="2" grpId="0" animBg="1"/>
          <p:bldP spid="2" grpId="1" animBg="1"/>
          <p:bldP spid="3" grpId="0"/>
          <p:bldP spid="6" grpId="0" animBg="1"/>
          <p:bldP spid="7" grpId="0" animBg="1"/>
          <p:bldP spid="17" grpId="0" animBg="1"/>
        </p:bldLst>
      </p:timing>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4">
            <a:extLst>
              <a:ext uri="{FF2B5EF4-FFF2-40B4-BE49-F238E27FC236}">
                <a16:creationId xmlns:a16="http://schemas.microsoft.com/office/drawing/2014/main" xmlns="" id="{C9426F88-CCFB-44A2-A9D9-8C45C723AC5B}"/>
              </a:ext>
            </a:extLst>
          </p:cNvPr>
          <p:cNvSpPr/>
          <p:nvPr/>
        </p:nvSpPr>
        <p:spPr>
          <a:xfrm>
            <a:off x="135496" y="97501"/>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23" name="矩形 22">
            <a:extLst>
              <a:ext uri="{FF2B5EF4-FFF2-40B4-BE49-F238E27FC236}">
                <a16:creationId xmlns:a16="http://schemas.microsoft.com/office/drawing/2014/main" xmlns="" id="{5970B6C7-1A6E-4799-A648-8C14FD8D4D1C}"/>
              </a:ext>
            </a:extLst>
          </p:cNvPr>
          <p:cNvSpPr/>
          <p:nvPr/>
        </p:nvSpPr>
        <p:spPr>
          <a:xfrm>
            <a:off x="3440083" y="4124"/>
            <a:ext cx="7189903" cy="8197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5" name="矩形 4"/>
          <p:cNvSpPr/>
          <p:nvPr/>
        </p:nvSpPr>
        <p:spPr>
          <a:xfrm>
            <a:off x="335360" y="909777"/>
            <a:ext cx="11684363" cy="4048544"/>
          </a:xfrm>
          <a:prstGeom prst="rect">
            <a:avLst/>
          </a:prstGeom>
          <a:solidFill>
            <a:schemeClr val="bg1">
              <a:lumMod val="85000"/>
            </a:schemeClr>
          </a:solidFill>
        </p:spPr>
        <p:txBody>
          <a:bodyPr wrap="square">
            <a:spAutoFit/>
          </a:bodyPr>
          <a:lstStyle/>
          <a:p>
            <a:pPr algn="just" fontAlgn="base">
              <a:lnSpc>
                <a:spcPts val="2800"/>
              </a:lnSpc>
              <a:spcBef>
                <a:spcPct val="0"/>
              </a:spcBef>
              <a:spcAft>
                <a:spcPct val="0"/>
              </a:spcAft>
            </a:pPr>
            <a:r>
              <a:rPr lang="en-US" altLang="zh-CN" sz="3200" b="1" dirty="0">
                <a:solidFill>
                  <a:srgbClr val="FFFFFF"/>
                </a:solidFill>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宋体" panose="02010600030101010101" pitchFamily="2" charset="-122"/>
              </a:rPr>
              <a:t>It’s a really good idea to visit colleges before you apply </a:t>
            </a:r>
            <a:r>
              <a:rPr lang="en-US" altLang="zh-CN" sz="3200" b="1" dirty="0">
                <a:solidFill>
                  <a:srgbClr val="0070C0"/>
                </a:solidFill>
                <a:latin typeface="Times New Roman" panose="02020603050405020304" pitchFamily="18" charset="0"/>
                <a:ea typeface="宋体" panose="02010600030101010101" pitchFamily="2" charset="-122"/>
              </a:rPr>
              <a:t>because </a:t>
            </a:r>
            <a:r>
              <a:rPr lang="en-US" altLang="zh-CN" sz="3200" b="1" u="sng" dirty="0">
                <a:solidFill>
                  <a:srgbClr val="0070C0"/>
                </a:solidFill>
                <a:latin typeface="Times New Roman" panose="02020603050405020304" pitchFamily="18" charset="0"/>
                <a:ea typeface="宋体" panose="02010600030101010101" pitchFamily="2" charset="-122"/>
              </a:rPr>
              <a:t>their websites can all start to look and sound the same</a:t>
            </a:r>
            <a:r>
              <a:rPr lang="en-US" altLang="zh-CN" sz="3200" b="1" dirty="0">
                <a:solidFill>
                  <a:srgbClr val="0070C0"/>
                </a:solidFill>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宋体" panose="02010600030101010101" pitchFamily="2" charset="-122"/>
              </a:rPr>
              <a:t>Nothing will </a:t>
            </a:r>
            <a:r>
              <a:rPr lang="en-US" altLang="zh-CN" sz="3200" b="1" u="sng" dirty="0">
                <a:solidFill>
                  <a:srgbClr val="0070C0"/>
                </a:solidFill>
                <a:latin typeface="Times New Roman" panose="02020603050405020304" pitchFamily="18" charset="0"/>
                <a:ea typeface="宋体" panose="02010600030101010101" pitchFamily="2" charset="-122"/>
              </a:rPr>
              <a:t>give you the sense of what it will actually be like to live on a college campus(</a:t>
            </a:r>
            <a:r>
              <a:rPr lang="zh-CN" altLang="en-US" sz="3200" b="1" u="sng" dirty="0">
                <a:solidFill>
                  <a:srgbClr val="0070C0"/>
                </a:solidFill>
                <a:latin typeface="Times New Roman" panose="02020603050405020304" pitchFamily="18" charset="0"/>
                <a:ea typeface="宋体" panose="02010600030101010101" pitchFamily="2" charset="-122"/>
              </a:rPr>
              <a:t>校园）</a:t>
            </a:r>
            <a:r>
              <a:rPr lang="en-US" altLang="zh-CN" sz="3200" b="1" dirty="0">
                <a:latin typeface="Times New Roman" panose="02020603050405020304" pitchFamily="18" charset="0"/>
                <a:ea typeface="宋体" panose="02010600030101010101" pitchFamily="2" charset="-122"/>
              </a:rPr>
              <a:t>like visiting and seeing for yourself the dorms, classrooms and athletic equipment and, of course, the students. It seems a little crazy once senior year hits to find the time to visit college campuses, and it can also be pricey if the schools you are applying to happen to be more than a car ride away. But keep in mind that you are making a decision about </a:t>
            </a:r>
            <a:r>
              <a:rPr lang="en-US" altLang="zh-CN" sz="3200" b="1" u="sng" dirty="0">
                <a:solidFill>
                  <a:srgbClr val="0070C0"/>
                </a:solidFill>
                <a:latin typeface="Times New Roman" panose="02020603050405020304" pitchFamily="18" charset="0"/>
                <a:ea typeface="宋体" panose="02010600030101010101" pitchFamily="2" charset="-122"/>
              </a:rPr>
              <a:t>the next four years of your life</a:t>
            </a:r>
            <a:r>
              <a:rPr lang="en-US" altLang="zh-CN" sz="3200" b="1" dirty="0">
                <a:latin typeface="Times New Roman" panose="02020603050405020304" pitchFamily="18" charset="0"/>
                <a:ea typeface="宋体" panose="02010600030101010101" pitchFamily="2" charset="-122"/>
              </a:rPr>
              <a:t>, and do all the research you can to make sure you are making the right one.</a:t>
            </a:r>
          </a:p>
        </p:txBody>
      </p:sp>
      <p:sp>
        <p:nvSpPr>
          <p:cNvPr id="2" name="矩形 1">
            <a:extLst>
              <a:ext uri="{FF2B5EF4-FFF2-40B4-BE49-F238E27FC236}">
                <a16:creationId xmlns:a16="http://schemas.microsoft.com/office/drawing/2014/main" xmlns="" id="{971FA96E-BEA3-47E4-98D0-90186788D386}"/>
              </a:ext>
            </a:extLst>
          </p:cNvPr>
          <p:cNvSpPr/>
          <p:nvPr/>
        </p:nvSpPr>
        <p:spPr>
          <a:xfrm>
            <a:off x="126124" y="5508250"/>
            <a:ext cx="9166746" cy="1077218"/>
          </a:xfrm>
          <a:prstGeom prst="rect">
            <a:avLst/>
          </a:prstGeom>
        </p:spPr>
        <p:txBody>
          <a:bodyPr wrap="square">
            <a:spAutoFit/>
          </a:bodyPr>
          <a:lstStyle/>
          <a:p>
            <a:pPr marL="380990" indent="-380990" fontAlgn="base">
              <a:spcBef>
                <a:spcPct val="0"/>
              </a:spcBef>
              <a:spcAft>
                <a:spcPct val="0"/>
              </a:spcAft>
              <a:buFont typeface="Wingdings" panose="05000000000000000000" pitchFamily="2" charset="2"/>
              <a:buChar char="Ø"/>
            </a:pPr>
            <a:r>
              <a:rPr lang="zh-CN" altLang="en-US" sz="3200" b="1" dirty="0">
                <a:solidFill>
                  <a:srgbClr val="407434"/>
                </a:solidFill>
                <a:latin typeface="Times New Roman" panose="02020603050405020304" pitchFamily="18" charset="0"/>
                <a:ea typeface="宋体" panose="02010600030101010101" pitchFamily="2" charset="-122"/>
              </a:rPr>
              <a:t>行文逻辑：                              </a:t>
            </a:r>
            <a:r>
              <a:rPr lang="en-US" altLang="zh-CN" sz="3200" b="1" dirty="0">
                <a:solidFill>
                  <a:srgbClr val="407434"/>
                </a:solidFill>
                <a:latin typeface="Times New Roman" panose="02020603050405020304" pitchFamily="18" charset="0"/>
                <a:ea typeface="宋体" panose="02010600030101010101" pitchFamily="2" charset="-122"/>
              </a:rPr>
              <a:t>→                                                                         </a:t>
            </a:r>
          </a:p>
          <a:p>
            <a:pPr fontAlgn="base">
              <a:spcBef>
                <a:spcPct val="0"/>
              </a:spcBef>
              <a:spcAft>
                <a:spcPct val="0"/>
              </a:spcAft>
            </a:pPr>
            <a:r>
              <a:rPr lang="en-US" altLang="zh-CN" sz="3200" b="1" dirty="0">
                <a:solidFill>
                  <a:srgbClr val="407434"/>
                </a:solidFill>
                <a:latin typeface="Times New Roman" panose="02020603050405020304" pitchFamily="18" charset="0"/>
                <a:ea typeface="宋体" panose="02010600030101010101" pitchFamily="2" charset="-122"/>
              </a:rPr>
              <a:t>                                         </a:t>
            </a:r>
            <a:endParaRPr lang="zh-CN" altLang="en-US" sz="3200" b="1" dirty="0">
              <a:solidFill>
                <a:srgbClr val="407434"/>
              </a:solidFill>
              <a:latin typeface="华文新魏" panose="02010800040101010101" pitchFamily="2" charset="-122"/>
              <a:ea typeface="华文新魏" panose="02010800040101010101" pitchFamily="2" charset="-122"/>
            </a:endParaRPr>
          </a:p>
        </p:txBody>
      </p:sp>
      <p:cxnSp>
        <p:nvCxnSpPr>
          <p:cNvPr id="9" name="直接连接符 8">
            <a:extLst>
              <a:ext uri="{FF2B5EF4-FFF2-40B4-BE49-F238E27FC236}">
                <a16:creationId xmlns:a16="http://schemas.microsoft.com/office/drawing/2014/main" xmlns="" id="{FFBAD660-917F-4C23-AB94-7A5653E81D31}"/>
              </a:ext>
            </a:extLst>
          </p:cNvPr>
          <p:cNvCxnSpPr/>
          <p:nvPr/>
        </p:nvCxnSpPr>
        <p:spPr>
          <a:xfrm>
            <a:off x="990770" y="1285449"/>
            <a:ext cx="92170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xmlns="" id="{C17D98CD-D907-4524-A23F-D13F690D27E1}"/>
              </a:ext>
            </a:extLst>
          </p:cNvPr>
          <p:cNvCxnSpPr>
            <a:cxnSpLocks/>
          </p:cNvCxnSpPr>
          <p:nvPr/>
        </p:nvCxnSpPr>
        <p:spPr>
          <a:xfrm>
            <a:off x="335360" y="4867577"/>
            <a:ext cx="68167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4A48419E-082F-40D2-817C-ED7B08FA9FBF}"/>
              </a:ext>
            </a:extLst>
          </p:cNvPr>
          <p:cNvCxnSpPr>
            <a:cxnSpLocks/>
          </p:cNvCxnSpPr>
          <p:nvPr/>
        </p:nvCxnSpPr>
        <p:spPr>
          <a:xfrm>
            <a:off x="6652576" y="4534801"/>
            <a:ext cx="52805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对话气泡: 矩形 20">
            <a:extLst>
              <a:ext uri="{FF2B5EF4-FFF2-40B4-BE49-F238E27FC236}">
                <a16:creationId xmlns:a16="http://schemas.microsoft.com/office/drawing/2014/main" xmlns="" id="{3FD12996-8303-41FB-A2BA-F1AC78CA2F1A}"/>
              </a:ext>
            </a:extLst>
          </p:cNvPr>
          <p:cNvSpPr/>
          <p:nvPr/>
        </p:nvSpPr>
        <p:spPr>
          <a:xfrm rot="10800000">
            <a:off x="5013213" y="2404592"/>
            <a:ext cx="2904083" cy="649007"/>
          </a:xfrm>
          <a:prstGeom prst="wedgeRectCallout">
            <a:avLst>
              <a:gd name="adj1" fmla="val -22310"/>
              <a:gd name="adj2" fmla="val 92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498653" lon="1419740" rev="10904630"/>
              </a:camera>
              <a:lightRig rig="threePt" dir="t"/>
            </a:scene3d>
          </a:bodyPr>
          <a:lstStyle/>
          <a:p>
            <a:pPr algn="ctr" fontAlgn="base">
              <a:spcBef>
                <a:spcPct val="0"/>
              </a:spcBef>
              <a:spcAft>
                <a:spcPct val="0"/>
              </a:spcAft>
            </a:pPr>
            <a:r>
              <a:rPr lang="zh-CN" altLang="en-US" sz="3200" b="1" dirty="0">
                <a:solidFill>
                  <a:srgbClr val="000000"/>
                </a:solidFill>
                <a:latin typeface="华文新魏" panose="02010800040101010101" pitchFamily="2" charset="-122"/>
                <a:ea typeface="华文新魏" panose="02010800040101010101" pitchFamily="2" charset="-122"/>
              </a:rPr>
              <a:t>次要点</a:t>
            </a:r>
            <a:endParaRPr lang="en-US" altLang="zh-CN" sz="3200" b="1" dirty="0">
              <a:solidFill>
                <a:srgbClr val="000000"/>
              </a:solidFill>
              <a:latin typeface="华文新魏" panose="02010800040101010101" pitchFamily="2" charset="-122"/>
              <a:ea typeface="华文新魏" panose="02010800040101010101" pitchFamily="2" charset="-122"/>
            </a:endParaRPr>
          </a:p>
        </p:txBody>
      </p:sp>
      <p:sp>
        <p:nvSpPr>
          <p:cNvPr id="4" name="箭头: 右 3">
            <a:extLst>
              <a:ext uri="{FF2B5EF4-FFF2-40B4-BE49-F238E27FC236}">
                <a16:creationId xmlns:a16="http://schemas.microsoft.com/office/drawing/2014/main" xmlns="" id="{8D67131A-F6F2-48CB-AFD8-FB215EEB98BC}"/>
              </a:ext>
            </a:extLst>
          </p:cNvPr>
          <p:cNvSpPr/>
          <p:nvPr/>
        </p:nvSpPr>
        <p:spPr>
          <a:xfrm>
            <a:off x="2449956" y="5421558"/>
            <a:ext cx="3215680" cy="743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667" b="1" dirty="0">
                <a:solidFill>
                  <a:srgbClr val="000000"/>
                </a:solidFill>
                <a:latin typeface="Arial"/>
                <a:ea typeface="宋体"/>
              </a:rPr>
              <a:t>before you apply </a:t>
            </a:r>
            <a:endParaRPr lang="zh-CN" altLang="en-US" sz="2667" b="1" dirty="0">
              <a:solidFill>
                <a:srgbClr val="000000"/>
              </a:solidFill>
              <a:latin typeface="Arial"/>
              <a:ea typeface="宋体"/>
            </a:endParaRPr>
          </a:p>
        </p:txBody>
      </p:sp>
      <p:sp>
        <p:nvSpPr>
          <p:cNvPr id="8" name="箭头: 右 7">
            <a:extLst>
              <a:ext uri="{FF2B5EF4-FFF2-40B4-BE49-F238E27FC236}">
                <a16:creationId xmlns:a16="http://schemas.microsoft.com/office/drawing/2014/main" xmlns="" id="{601C9BA3-28A4-4EED-B68E-0A58753F8679}"/>
              </a:ext>
            </a:extLst>
          </p:cNvPr>
          <p:cNvSpPr/>
          <p:nvPr/>
        </p:nvSpPr>
        <p:spPr>
          <a:xfrm>
            <a:off x="6124278" y="5481391"/>
            <a:ext cx="2631448" cy="743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667" b="1" dirty="0">
                <a:solidFill>
                  <a:srgbClr val="000000"/>
                </a:solidFill>
                <a:latin typeface="Arial"/>
                <a:ea typeface="宋体"/>
              </a:rPr>
              <a:t>visit colleges </a:t>
            </a:r>
            <a:endParaRPr lang="zh-CN" altLang="en-US" sz="2667" b="1" dirty="0">
              <a:solidFill>
                <a:srgbClr val="000000"/>
              </a:solidFill>
              <a:latin typeface="Arial"/>
              <a:ea typeface="宋体"/>
            </a:endParaRPr>
          </a:p>
        </p:txBody>
      </p:sp>
      <p:sp>
        <p:nvSpPr>
          <p:cNvPr id="12" name="箭头: 右 11">
            <a:extLst>
              <a:ext uri="{FF2B5EF4-FFF2-40B4-BE49-F238E27FC236}">
                <a16:creationId xmlns:a16="http://schemas.microsoft.com/office/drawing/2014/main" xmlns="" id="{0F97CF91-DD15-47AB-9001-850BD412EF64}"/>
              </a:ext>
            </a:extLst>
          </p:cNvPr>
          <p:cNvSpPr/>
          <p:nvPr/>
        </p:nvSpPr>
        <p:spPr>
          <a:xfrm>
            <a:off x="1483553" y="6041777"/>
            <a:ext cx="4584171" cy="706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667" b="1" dirty="0">
                <a:solidFill>
                  <a:srgbClr val="000000"/>
                </a:solidFill>
                <a:latin typeface="Arial"/>
                <a:ea typeface="宋体"/>
              </a:rPr>
              <a:t>making the right decision </a:t>
            </a:r>
            <a:endParaRPr lang="zh-CN" altLang="en-US" sz="2667" b="1" dirty="0">
              <a:solidFill>
                <a:srgbClr val="000000"/>
              </a:solidFill>
              <a:latin typeface="Arial"/>
              <a:ea typeface="宋体"/>
            </a:endParaRPr>
          </a:p>
        </p:txBody>
      </p:sp>
      <p:sp>
        <p:nvSpPr>
          <p:cNvPr id="15" name="椭圆 14">
            <a:extLst>
              <a:ext uri="{FF2B5EF4-FFF2-40B4-BE49-F238E27FC236}">
                <a16:creationId xmlns:a16="http://schemas.microsoft.com/office/drawing/2014/main" xmlns="" id="{59D9C9B4-FF64-408F-BFEF-3F331E199B73}"/>
              </a:ext>
            </a:extLst>
          </p:cNvPr>
          <p:cNvSpPr/>
          <p:nvPr/>
        </p:nvSpPr>
        <p:spPr>
          <a:xfrm>
            <a:off x="6683259" y="4444056"/>
            <a:ext cx="817432" cy="423520"/>
          </a:xfrm>
          <a:prstGeom prst="ellipse">
            <a:avLst/>
          </a:prstGeom>
          <a:noFill/>
          <a:ln w="38100">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rgbClr val="FFFFFF"/>
              </a:solidFill>
              <a:latin typeface="Arial"/>
              <a:ea typeface="宋体"/>
            </a:endParaRPr>
          </a:p>
        </p:txBody>
      </p:sp>
      <p:sp>
        <p:nvSpPr>
          <p:cNvPr id="16" name="椭圆 15">
            <a:extLst>
              <a:ext uri="{FF2B5EF4-FFF2-40B4-BE49-F238E27FC236}">
                <a16:creationId xmlns:a16="http://schemas.microsoft.com/office/drawing/2014/main" xmlns="" id="{81D00643-4AEF-47D9-8A0D-C4A557205ACA}"/>
              </a:ext>
            </a:extLst>
          </p:cNvPr>
          <p:cNvSpPr/>
          <p:nvPr/>
        </p:nvSpPr>
        <p:spPr>
          <a:xfrm>
            <a:off x="8587494" y="3767959"/>
            <a:ext cx="1620300" cy="381048"/>
          </a:xfrm>
          <a:prstGeom prst="ellipse">
            <a:avLst/>
          </a:prstGeom>
          <a:noFill/>
          <a:ln w="38100">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rgbClr val="FFFFFF"/>
              </a:solidFill>
              <a:latin typeface="Arial"/>
              <a:ea typeface="宋体"/>
            </a:endParaRPr>
          </a:p>
        </p:txBody>
      </p:sp>
      <p:cxnSp>
        <p:nvCxnSpPr>
          <p:cNvPr id="14" name="直接箭头连接符 13">
            <a:extLst>
              <a:ext uri="{FF2B5EF4-FFF2-40B4-BE49-F238E27FC236}">
                <a16:creationId xmlns:a16="http://schemas.microsoft.com/office/drawing/2014/main" xmlns="" id="{B1F49F2A-B8EF-48C6-9560-164DCDDF0572}"/>
              </a:ext>
            </a:extLst>
          </p:cNvPr>
          <p:cNvCxnSpPr>
            <a:cxnSpLocks/>
          </p:cNvCxnSpPr>
          <p:nvPr/>
        </p:nvCxnSpPr>
        <p:spPr>
          <a:xfrm flipV="1">
            <a:off x="7383448" y="4011584"/>
            <a:ext cx="1117486" cy="527467"/>
          </a:xfrm>
          <a:prstGeom prst="straightConnector1">
            <a:avLst/>
          </a:prstGeom>
          <a:ln w="38100">
            <a:solidFill>
              <a:srgbClr val="0062AC"/>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xmlns="" id="{CDCD34A1-3F3D-47CE-A1B5-83B20585F45E}"/>
              </a:ext>
            </a:extLst>
          </p:cNvPr>
          <p:cNvSpPr/>
          <p:nvPr/>
        </p:nvSpPr>
        <p:spPr>
          <a:xfrm>
            <a:off x="8657619" y="5583715"/>
            <a:ext cx="3390232" cy="523220"/>
          </a:xfrm>
          <a:prstGeom prst="rect">
            <a:avLst/>
          </a:prstGeom>
        </p:spPr>
        <p:txBody>
          <a:bodyPr wrap="square">
            <a:spAutoFit/>
          </a:bodyPr>
          <a:lstStyle/>
          <a:p>
            <a:r>
              <a:rPr lang="en-US" altLang="zh-CN" sz="2800" b="1" dirty="0">
                <a:solidFill>
                  <a:srgbClr val="407434"/>
                </a:solidFill>
                <a:latin typeface="Times New Roman" panose="02020603050405020304" pitchFamily="18" charset="0"/>
              </a:rPr>
              <a:t>→do all the research </a:t>
            </a:r>
            <a:endParaRPr lang="zh-CN" altLang="en-US" sz="2800" dirty="0"/>
          </a:p>
        </p:txBody>
      </p:sp>
      <p:sp>
        <p:nvSpPr>
          <p:cNvPr id="17" name="矩形 16">
            <a:extLst>
              <a:ext uri="{FF2B5EF4-FFF2-40B4-BE49-F238E27FC236}">
                <a16:creationId xmlns:a16="http://schemas.microsoft.com/office/drawing/2014/main" xmlns="" id="{04A2F176-1215-4027-A205-B13F1D9FD0D7}"/>
              </a:ext>
            </a:extLst>
          </p:cNvPr>
          <p:cNvSpPr/>
          <p:nvPr/>
        </p:nvSpPr>
        <p:spPr>
          <a:xfrm>
            <a:off x="6108798" y="6165302"/>
            <a:ext cx="5331781" cy="584775"/>
          </a:xfrm>
          <a:prstGeom prst="rect">
            <a:avLst/>
          </a:prstGeom>
        </p:spPr>
        <p:txBody>
          <a:bodyPr wrap="none">
            <a:spAutoFit/>
          </a:bodyPr>
          <a:lstStyle/>
          <a:p>
            <a:r>
              <a:rPr lang="en-US" altLang="zh-CN" sz="3200" b="1" dirty="0">
                <a:solidFill>
                  <a:srgbClr val="407434"/>
                </a:solidFill>
                <a:latin typeface="Times New Roman" panose="02020603050405020304" pitchFamily="18" charset="0"/>
              </a:rPr>
              <a:t>→ </a:t>
            </a:r>
            <a:r>
              <a:rPr lang="en-US" altLang="zh-CN" sz="2800" b="1" dirty="0">
                <a:solidFill>
                  <a:srgbClr val="407434"/>
                </a:solidFill>
                <a:latin typeface="Times New Roman" panose="02020603050405020304" pitchFamily="18" charset="0"/>
              </a:rPr>
              <a:t>the next four years of your life</a:t>
            </a:r>
            <a:endParaRPr lang="zh-CN" altLang="en-US" sz="2800" dirty="0"/>
          </a:p>
        </p:txBody>
      </p:sp>
      <p:sp>
        <p:nvSpPr>
          <p:cNvPr id="22" name="矩形 21">
            <a:extLst>
              <a:ext uri="{FF2B5EF4-FFF2-40B4-BE49-F238E27FC236}">
                <a16:creationId xmlns:a16="http://schemas.microsoft.com/office/drawing/2014/main" xmlns="" id="{074A3387-AF64-4EC5-AF26-0051ED0730A5}"/>
              </a:ext>
            </a:extLst>
          </p:cNvPr>
          <p:cNvSpPr/>
          <p:nvPr/>
        </p:nvSpPr>
        <p:spPr>
          <a:xfrm>
            <a:off x="2929642" y="76212"/>
            <a:ext cx="7189903" cy="65574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概要写作技巧</a:t>
            </a:r>
            <a:r>
              <a:rPr lang="en-US" altLang="zh-CN" sz="2800" b="1" dirty="0">
                <a:latin typeface="微软雅黑" pitchFamily="34" charset="-122"/>
                <a:ea typeface="微软雅黑" pitchFamily="34" charset="-122"/>
              </a:rPr>
              <a:t> 2—— </a:t>
            </a:r>
            <a:r>
              <a:rPr lang="zh-CN" altLang="en-US" sz="2800" b="1" dirty="0">
                <a:latin typeface="微软雅黑" pitchFamily="34" charset="-122"/>
                <a:ea typeface="微软雅黑" pitchFamily="34" charset="-122"/>
              </a:rPr>
              <a:t>定位主旨要点</a:t>
            </a:r>
            <a:endParaRPr lang="en-US" altLang="zh-CN" sz="2800" b="1" dirty="0">
              <a:latin typeface="微软雅黑" pitchFamily="34" charset="-122"/>
              <a:ea typeface="微软雅黑" pitchFamily="34" charset="-122"/>
            </a:endParaRPr>
          </a:p>
        </p:txBody>
      </p:sp>
      <p:sp>
        <p:nvSpPr>
          <p:cNvPr id="24" name="矩形 23">
            <a:extLst>
              <a:ext uri="{FF2B5EF4-FFF2-40B4-BE49-F238E27FC236}">
                <a16:creationId xmlns:a16="http://schemas.microsoft.com/office/drawing/2014/main" xmlns="" id="{6DD40897-68E5-4B16-BDB2-F4E8A4C4D17D}"/>
              </a:ext>
            </a:extLst>
          </p:cNvPr>
          <p:cNvSpPr/>
          <p:nvPr/>
        </p:nvSpPr>
        <p:spPr>
          <a:xfrm>
            <a:off x="798243" y="8435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对话气泡: 矩形 17">
            <a:extLst>
              <a:ext uri="{FF2B5EF4-FFF2-40B4-BE49-F238E27FC236}">
                <a16:creationId xmlns:a16="http://schemas.microsoft.com/office/drawing/2014/main" xmlns="" id="{C532B3C6-7B3F-4841-9313-8E59A8FCF01B}"/>
              </a:ext>
            </a:extLst>
          </p:cNvPr>
          <p:cNvSpPr/>
          <p:nvPr/>
        </p:nvSpPr>
        <p:spPr>
          <a:xfrm>
            <a:off x="5663279" y="4867577"/>
            <a:ext cx="6363228" cy="523216"/>
          </a:xfrm>
          <a:prstGeom prst="wedgeRectCallout">
            <a:avLst>
              <a:gd name="adj1" fmla="val -21329"/>
              <a:gd name="adj2" fmla="val 77566"/>
            </a:avLst>
          </a:prstGeom>
          <a:solidFill>
            <a:srgbClr val="4AA44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分析上下文，理清层次，提取要点</a:t>
            </a:r>
          </a:p>
        </p:txBody>
      </p:sp>
    </p:spTree>
    <p:extLst>
      <p:ext uri="{BB962C8B-B14F-4D97-AF65-F5344CB8AC3E}">
        <p14:creationId xmlns:p14="http://schemas.microsoft.com/office/powerpoint/2010/main" val="21490094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50000">
                                          <p:cBhvr additive="base">
                                            <p:cTn id="7"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par>
                                    <p:cTn id="12" presetID="56" presetClass="path" presetSubtype="0" accel="50000" decel="50000" fill="hold" grpId="1" nodeType="withEffect">
                                      <p:stCondLst>
                                        <p:cond delay="0"/>
                                      </p:stCondLst>
                                      <p:childTnLst>
                                        <p:animMotion origin="layout" path="M -0.03737 0.0412 L 1.25E-6 4.07407E-6 " pathEditMode="relative" rAng="0" ptsTypes="AA">
                                          <p:cBhvr>
                                            <p:cTn id="13" dur="700" fill="hold"/>
                                            <p:tgtEl>
                                              <p:spTgt spid="25"/>
                                            </p:tgtEl>
                                            <p:attrNameLst>
                                              <p:attrName>ppt_x</p:attrName>
                                              <p:attrName>ppt_y</p:attrName>
                                            </p:attrNameLst>
                                          </p:cBhvr>
                                          <p:rCtr x="1862" y="-2060"/>
                                        </p:animMotion>
                                      </p:childTnLst>
                                    </p:cTn>
                                  </p:par>
                                  <p:par>
                                    <p:cTn id="14" presetID="2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out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1)">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par>
                                    <p:cTn id="52" presetID="21" presetClass="entr" presetSubtype="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heel(1)">
                                          <p:cBhvr>
                                            <p:cTn id="54" dur="2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heel(1)">
                                          <p:cBhvr>
                                            <p:cTn id="66" dur="2000"/>
                                            <p:tgtEl>
                                              <p:spTgt spid="2"/>
                                            </p:tgtEl>
                                          </p:cBhvr>
                                        </p:animEffect>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strVal val="#ppt_w*0.70"/>
                                              </p:val>
                                            </p:tav>
                                            <p:tav tm="100000">
                                              <p:val>
                                                <p:strVal val="#ppt_w"/>
                                              </p:val>
                                            </p:tav>
                                          </p:tavLst>
                                        </p:anim>
                                        <p:anim calcmode="lin" valueType="num">
                                          <p:cBhvr>
                                            <p:cTn id="72" dur="1000" fill="hold"/>
                                            <p:tgtEl>
                                              <p:spTgt spid="4"/>
                                            </p:tgtEl>
                                            <p:attrNameLst>
                                              <p:attrName>ppt_h</p:attrName>
                                            </p:attrNameLst>
                                          </p:cBhvr>
                                          <p:tavLst>
                                            <p:tav tm="0">
                                              <p:val>
                                                <p:strVal val="#ppt_h"/>
                                              </p:val>
                                            </p:tav>
                                            <p:tav tm="100000">
                                              <p:val>
                                                <p:strVal val="#ppt_h"/>
                                              </p:val>
                                            </p:tav>
                                          </p:tavLst>
                                        </p:anim>
                                        <p:animEffect transition="in" filter="fade">
                                          <p:cBhvr>
                                            <p:cTn id="73" dur="1000"/>
                                            <p:tgtEl>
                                              <p:spTgt spid="4"/>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p:cTn id="78" dur="1000" fill="hold"/>
                                            <p:tgtEl>
                                              <p:spTgt spid="8"/>
                                            </p:tgtEl>
                                            <p:attrNameLst>
                                              <p:attrName>ppt_w</p:attrName>
                                            </p:attrNameLst>
                                          </p:cBhvr>
                                          <p:tavLst>
                                            <p:tav tm="0">
                                              <p:val>
                                                <p:strVal val="#ppt_w*0.70"/>
                                              </p:val>
                                            </p:tav>
                                            <p:tav tm="100000">
                                              <p:val>
                                                <p:strVal val="#ppt_w"/>
                                              </p:val>
                                            </p:tav>
                                          </p:tavLst>
                                        </p:anim>
                                        <p:anim calcmode="lin" valueType="num">
                                          <p:cBhvr>
                                            <p:cTn id="79" dur="1000" fill="hold"/>
                                            <p:tgtEl>
                                              <p:spTgt spid="8"/>
                                            </p:tgtEl>
                                            <p:attrNameLst>
                                              <p:attrName>ppt_h</p:attrName>
                                            </p:attrNameLst>
                                          </p:cBhvr>
                                          <p:tavLst>
                                            <p:tav tm="0">
                                              <p:val>
                                                <p:strVal val="#ppt_h"/>
                                              </p:val>
                                            </p:tav>
                                            <p:tav tm="100000">
                                              <p:val>
                                                <p:strVal val="#ppt_h"/>
                                              </p:val>
                                            </p:tav>
                                          </p:tavLst>
                                        </p:anim>
                                        <p:animEffect transition="in" filter="fade">
                                          <p:cBhvr>
                                            <p:cTn id="80" dur="10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55" presetClass="entr" presetSubtype="0"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1000" fill="hold"/>
                                            <p:tgtEl>
                                              <p:spTgt spid="12"/>
                                            </p:tgtEl>
                                            <p:attrNameLst>
                                              <p:attrName>ppt_w</p:attrName>
                                            </p:attrNameLst>
                                          </p:cBhvr>
                                          <p:tavLst>
                                            <p:tav tm="0">
                                              <p:val>
                                                <p:strVal val="#ppt_w*0.70"/>
                                              </p:val>
                                            </p:tav>
                                            <p:tav tm="100000">
                                              <p:val>
                                                <p:strVal val="#ppt_w"/>
                                              </p:val>
                                            </p:tav>
                                          </p:tavLst>
                                        </p:anim>
                                        <p:anim calcmode="lin" valueType="num">
                                          <p:cBhvr>
                                            <p:cTn id="86" dur="1000" fill="hold"/>
                                            <p:tgtEl>
                                              <p:spTgt spid="12"/>
                                            </p:tgtEl>
                                            <p:attrNameLst>
                                              <p:attrName>ppt_h</p:attrName>
                                            </p:attrNameLst>
                                          </p:cBhvr>
                                          <p:tavLst>
                                            <p:tav tm="0">
                                              <p:val>
                                                <p:strVal val="#ppt_h"/>
                                              </p:val>
                                            </p:tav>
                                            <p:tav tm="100000">
                                              <p:val>
                                                <p:strVal val="#ppt_h"/>
                                              </p:val>
                                            </p:tav>
                                          </p:tavLst>
                                        </p:anim>
                                        <p:animEffect transition="in" filter="fade">
                                          <p:cBhvr>
                                            <p:cTn id="87" dur="10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heel(1)">
                                          <p:cBhvr>
                                            <p:cTn id="92" dur="2000"/>
                                            <p:tgtEl>
                                              <p:spTgt spid="2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1000"/>
                                            <p:tgtEl>
                                              <p:spTgt spid="13"/>
                                            </p:tgtEl>
                                          </p:cBhvr>
                                        </p:animEffect>
                                        <p:anim calcmode="lin" valueType="num">
                                          <p:cBhvr>
                                            <p:cTn id="96" dur="1000" fill="hold"/>
                                            <p:tgtEl>
                                              <p:spTgt spid="13"/>
                                            </p:tgtEl>
                                            <p:attrNameLst>
                                              <p:attrName>ppt_x</p:attrName>
                                            </p:attrNameLst>
                                          </p:cBhvr>
                                          <p:tavLst>
                                            <p:tav tm="0">
                                              <p:val>
                                                <p:strVal val="#ppt_x"/>
                                              </p:val>
                                            </p:tav>
                                            <p:tav tm="100000">
                                              <p:val>
                                                <p:strVal val="#ppt_x"/>
                                              </p:val>
                                            </p:tav>
                                          </p:tavLst>
                                        </p:anim>
                                        <p:anim calcmode="lin" valueType="num">
                                          <p:cBhvr>
                                            <p:cTn id="97" dur="1000" fill="hold"/>
                                            <p:tgtEl>
                                              <p:spTgt spid="13"/>
                                            </p:tgtEl>
                                            <p:attrNameLst>
                                              <p:attrName>ppt_y</p:attrName>
                                            </p:attrNameLst>
                                          </p:cBhvr>
                                          <p:tavLst>
                                            <p:tav tm="0">
                                              <p:val>
                                                <p:strVal val="#ppt_y+.1"/>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anim calcmode="lin" valueType="num">
                                          <p:cBhvr additive="base">
                                            <p:cTn id="100" dur="500" fill="hold"/>
                                            <p:tgtEl>
                                              <p:spTgt spid="17"/>
                                            </p:tgtEl>
                                            <p:attrNameLst>
                                              <p:attrName>ppt_x</p:attrName>
                                            </p:attrNameLst>
                                          </p:cBhvr>
                                          <p:tavLst>
                                            <p:tav tm="0">
                                              <p:val>
                                                <p:strVal val="#ppt_x"/>
                                              </p:val>
                                            </p:tav>
                                            <p:tav tm="100000">
                                              <p:val>
                                                <p:strVal val="#ppt_x"/>
                                              </p:val>
                                            </p:tav>
                                          </p:tavLst>
                                        </p:anim>
                                        <p:anim calcmode="lin" valueType="num">
                                          <p:cBhvr additive="base">
                                            <p:cTn id="10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3" grpId="0" animBg="1"/>
          <p:bldP spid="2" grpId="0"/>
          <p:bldP spid="21" grpId="0" animBg="1"/>
          <p:bldP spid="4" grpId="0" animBg="1"/>
          <p:bldP spid="8" grpId="0" animBg="1"/>
          <p:bldP spid="12" grpId="0" animBg="1"/>
          <p:bldP spid="15" grpId="0" animBg="1"/>
          <p:bldP spid="16" grpId="0" animBg="1"/>
          <p:bldP spid="13" grpId="0"/>
          <p:bldP spid="17" grpId="0"/>
          <p:bldP spid="22" grpId="0" animBg="1"/>
          <p:bldP spid="24" grpId="0"/>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par>
                                    <p:cTn id="12" presetID="56" presetClass="path" presetSubtype="0" accel="50000" decel="50000" fill="hold" grpId="1" nodeType="withEffect">
                                      <p:stCondLst>
                                        <p:cond delay="0"/>
                                      </p:stCondLst>
                                      <p:childTnLst>
                                        <p:animMotion origin="layout" path="M -0.03737 0.0412 L 1.25E-6 4.07407E-6 " pathEditMode="relative" rAng="0" ptsTypes="AA">
                                          <p:cBhvr>
                                            <p:cTn id="13" dur="700" fill="hold"/>
                                            <p:tgtEl>
                                              <p:spTgt spid="25"/>
                                            </p:tgtEl>
                                            <p:attrNameLst>
                                              <p:attrName>ppt_x</p:attrName>
                                              <p:attrName>ppt_y</p:attrName>
                                            </p:attrNameLst>
                                          </p:cBhvr>
                                          <p:rCtr x="1862" y="-2060"/>
                                        </p:animMotion>
                                      </p:childTnLst>
                                    </p:cTn>
                                  </p:par>
                                  <p:par>
                                    <p:cTn id="14" presetID="2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out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1)">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par>
                                    <p:cTn id="52" presetID="21" presetClass="entr" presetSubtype="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heel(1)">
                                          <p:cBhvr>
                                            <p:cTn id="54" dur="2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heel(1)">
                                          <p:cBhvr>
                                            <p:cTn id="66" dur="2000"/>
                                            <p:tgtEl>
                                              <p:spTgt spid="2"/>
                                            </p:tgtEl>
                                          </p:cBhvr>
                                        </p:animEffect>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strVal val="#ppt_w*0.70"/>
                                              </p:val>
                                            </p:tav>
                                            <p:tav tm="100000">
                                              <p:val>
                                                <p:strVal val="#ppt_w"/>
                                              </p:val>
                                            </p:tav>
                                          </p:tavLst>
                                        </p:anim>
                                        <p:anim calcmode="lin" valueType="num">
                                          <p:cBhvr>
                                            <p:cTn id="72" dur="1000" fill="hold"/>
                                            <p:tgtEl>
                                              <p:spTgt spid="4"/>
                                            </p:tgtEl>
                                            <p:attrNameLst>
                                              <p:attrName>ppt_h</p:attrName>
                                            </p:attrNameLst>
                                          </p:cBhvr>
                                          <p:tavLst>
                                            <p:tav tm="0">
                                              <p:val>
                                                <p:strVal val="#ppt_h"/>
                                              </p:val>
                                            </p:tav>
                                            <p:tav tm="100000">
                                              <p:val>
                                                <p:strVal val="#ppt_h"/>
                                              </p:val>
                                            </p:tav>
                                          </p:tavLst>
                                        </p:anim>
                                        <p:animEffect transition="in" filter="fade">
                                          <p:cBhvr>
                                            <p:cTn id="73" dur="1000"/>
                                            <p:tgtEl>
                                              <p:spTgt spid="4"/>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p:cTn id="78" dur="1000" fill="hold"/>
                                            <p:tgtEl>
                                              <p:spTgt spid="8"/>
                                            </p:tgtEl>
                                            <p:attrNameLst>
                                              <p:attrName>ppt_w</p:attrName>
                                            </p:attrNameLst>
                                          </p:cBhvr>
                                          <p:tavLst>
                                            <p:tav tm="0">
                                              <p:val>
                                                <p:strVal val="#ppt_w*0.70"/>
                                              </p:val>
                                            </p:tav>
                                            <p:tav tm="100000">
                                              <p:val>
                                                <p:strVal val="#ppt_w"/>
                                              </p:val>
                                            </p:tav>
                                          </p:tavLst>
                                        </p:anim>
                                        <p:anim calcmode="lin" valueType="num">
                                          <p:cBhvr>
                                            <p:cTn id="79" dur="1000" fill="hold"/>
                                            <p:tgtEl>
                                              <p:spTgt spid="8"/>
                                            </p:tgtEl>
                                            <p:attrNameLst>
                                              <p:attrName>ppt_h</p:attrName>
                                            </p:attrNameLst>
                                          </p:cBhvr>
                                          <p:tavLst>
                                            <p:tav tm="0">
                                              <p:val>
                                                <p:strVal val="#ppt_h"/>
                                              </p:val>
                                            </p:tav>
                                            <p:tav tm="100000">
                                              <p:val>
                                                <p:strVal val="#ppt_h"/>
                                              </p:val>
                                            </p:tav>
                                          </p:tavLst>
                                        </p:anim>
                                        <p:animEffect transition="in" filter="fade">
                                          <p:cBhvr>
                                            <p:cTn id="80" dur="10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55" presetClass="entr" presetSubtype="0"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1000" fill="hold"/>
                                            <p:tgtEl>
                                              <p:spTgt spid="12"/>
                                            </p:tgtEl>
                                            <p:attrNameLst>
                                              <p:attrName>ppt_w</p:attrName>
                                            </p:attrNameLst>
                                          </p:cBhvr>
                                          <p:tavLst>
                                            <p:tav tm="0">
                                              <p:val>
                                                <p:strVal val="#ppt_w*0.70"/>
                                              </p:val>
                                            </p:tav>
                                            <p:tav tm="100000">
                                              <p:val>
                                                <p:strVal val="#ppt_w"/>
                                              </p:val>
                                            </p:tav>
                                          </p:tavLst>
                                        </p:anim>
                                        <p:anim calcmode="lin" valueType="num">
                                          <p:cBhvr>
                                            <p:cTn id="86" dur="1000" fill="hold"/>
                                            <p:tgtEl>
                                              <p:spTgt spid="12"/>
                                            </p:tgtEl>
                                            <p:attrNameLst>
                                              <p:attrName>ppt_h</p:attrName>
                                            </p:attrNameLst>
                                          </p:cBhvr>
                                          <p:tavLst>
                                            <p:tav tm="0">
                                              <p:val>
                                                <p:strVal val="#ppt_h"/>
                                              </p:val>
                                            </p:tav>
                                            <p:tav tm="100000">
                                              <p:val>
                                                <p:strVal val="#ppt_h"/>
                                              </p:val>
                                            </p:tav>
                                          </p:tavLst>
                                        </p:anim>
                                        <p:animEffect transition="in" filter="fade">
                                          <p:cBhvr>
                                            <p:cTn id="87" dur="10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heel(1)">
                                          <p:cBhvr>
                                            <p:cTn id="92" dur="2000"/>
                                            <p:tgtEl>
                                              <p:spTgt spid="2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1000"/>
                                            <p:tgtEl>
                                              <p:spTgt spid="13"/>
                                            </p:tgtEl>
                                          </p:cBhvr>
                                        </p:animEffect>
                                        <p:anim calcmode="lin" valueType="num">
                                          <p:cBhvr>
                                            <p:cTn id="96" dur="1000" fill="hold"/>
                                            <p:tgtEl>
                                              <p:spTgt spid="13"/>
                                            </p:tgtEl>
                                            <p:attrNameLst>
                                              <p:attrName>ppt_x</p:attrName>
                                            </p:attrNameLst>
                                          </p:cBhvr>
                                          <p:tavLst>
                                            <p:tav tm="0">
                                              <p:val>
                                                <p:strVal val="#ppt_x"/>
                                              </p:val>
                                            </p:tav>
                                            <p:tav tm="100000">
                                              <p:val>
                                                <p:strVal val="#ppt_x"/>
                                              </p:val>
                                            </p:tav>
                                          </p:tavLst>
                                        </p:anim>
                                        <p:anim calcmode="lin" valueType="num">
                                          <p:cBhvr>
                                            <p:cTn id="97" dur="1000" fill="hold"/>
                                            <p:tgtEl>
                                              <p:spTgt spid="13"/>
                                            </p:tgtEl>
                                            <p:attrNameLst>
                                              <p:attrName>ppt_y</p:attrName>
                                            </p:attrNameLst>
                                          </p:cBhvr>
                                          <p:tavLst>
                                            <p:tav tm="0">
                                              <p:val>
                                                <p:strVal val="#ppt_y+.1"/>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anim calcmode="lin" valueType="num">
                                          <p:cBhvr additive="base">
                                            <p:cTn id="100" dur="500" fill="hold"/>
                                            <p:tgtEl>
                                              <p:spTgt spid="17"/>
                                            </p:tgtEl>
                                            <p:attrNameLst>
                                              <p:attrName>ppt_x</p:attrName>
                                            </p:attrNameLst>
                                          </p:cBhvr>
                                          <p:tavLst>
                                            <p:tav tm="0">
                                              <p:val>
                                                <p:strVal val="#ppt_x"/>
                                              </p:val>
                                            </p:tav>
                                            <p:tav tm="100000">
                                              <p:val>
                                                <p:strVal val="#ppt_x"/>
                                              </p:val>
                                            </p:tav>
                                          </p:tavLst>
                                        </p:anim>
                                        <p:anim calcmode="lin" valueType="num">
                                          <p:cBhvr additive="base">
                                            <p:cTn id="10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3" grpId="0" animBg="1"/>
          <p:bldP spid="2" grpId="0"/>
          <p:bldP spid="21" grpId="0" animBg="1"/>
          <p:bldP spid="4" grpId="0" animBg="1"/>
          <p:bldP spid="8" grpId="0" animBg="1"/>
          <p:bldP spid="12" grpId="0" animBg="1"/>
          <p:bldP spid="15" grpId="0" animBg="1"/>
          <p:bldP spid="16" grpId="0" animBg="1"/>
          <p:bldP spid="13" grpId="0"/>
          <p:bldP spid="17" grpId="0"/>
          <p:bldP spid="22" grpId="0" animBg="1"/>
          <p:bldP spid="24" grpId="0"/>
          <p:bldP spid="18" grpId="0" animBg="1"/>
        </p:bldLst>
      </p:timing>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4">
            <a:extLst>
              <a:ext uri="{FF2B5EF4-FFF2-40B4-BE49-F238E27FC236}">
                <a16:creationId xmlns:a16="http://schemas.microsoft.com/office/drawing/2014/main" xmlns="" id="{65210343-0200-4744-BEFE-3AA85FEE0713}"/>
              </a:ext>
            </a:extLst>
          </p:cNvPr>
          <p:cNvSpPr/>
          <p:nvPr/>
        </p:nvSpPr>
        <p:spPr>
          <a:xfrm>
            <a:off x="135496" y="97501"/>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3" name="矩形 12">
            <a:extLst>
              <a:ext uri="{FF2B5EF4-FFF2-40B4-BE49-F238E27FC236}">
                <a16:creationId xmlns:a16="http://schemas.microsoft.com/office/drawing/2014/main" xmlns="" id="{138FEF80-2823-4725-897E-D272AA51E283}"/>
              </a:ext>
            </a:extLst>
          </p:cNvPr>
          <p:cNvSpPr/>
          <p:nvPr/>
        </p:nvSpPr>
        <p:spPr>
          <a:xfrm>
            <a:off x="3440083" y="4124"/>
            <a:ext cx="7189903" cy="8197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5" name="矩形 4"/>
          <p:cNvSpPr/>
          <p:nvPr/>
        </p:nvSpPr>
        <p:spPr>
          <a:xfrm>
            <a:off x="322245" y="997565"/>
            <a:ext cx="11684363" cy="4862870"/>
          </a:xfrm>
          <a:prstGeom prst="rect">
            <a:avLst/>
          </a:prstGeom>
        </p:spPr>
        <p:txBody>
          <a:bodyPr wrap="square">
            <a:spAutoFit/>
          </a:bodyPr>
          <a:lstStyle/>
          <a:p>
            <a:pPr algn="just" fontAlgn="base">
              <a:lnSpc>
                <a:spcPts val="3067"/>
              </a:lnSpc>
              <a:spcBef>
                <a:spcPct val="0"/>
              </a:spcBef>
              <a:spcAft>
                <a:spcPct val="0"/>
              </a:spcAft>
            </a:pPr>
            <a:r>
              <a:rPr lang="en-US" altLang="zh-CN" sz="3200" b="1" dirty="0">
                <a:solidFill>
                  <a:srgbClr val="FFFFFF"/>
                </a:solidFill>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宋体" panose="02010600030101010101" pitchFamily="2" charset="-122"/>
              </a:rPr>
              <a:t>① It’s a really good idea to visit colleges before you apply because their websites can all start to look and sound the same. </a:t>
            </a:r>
          </a:p>
          <a:p>
            <a:pPr algn="just" fontAlgn="base">
              <a:lnSpc>
                <a:spcPts val="3067"/>
              </a:lnSpc>
              <a:spcBef>
                <a:spcPct val="0"/>
              </a:spcBef>
              <a:spcAft>
                <a:spcPct val="0"/>
              </a:spcAft>
            </a:pPr>
            <a:r>
              <a:rPr lang="en-US" altLang="zh-CN" sz="3200" b="1" dirty="0">
                <a:solidFill>
                  <a:srgbClr val="FFFFFF"/>
                </a:solidFill>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宋体" panose="02010600030101010101" pitchFamily="2" charset="-122"/>
              </a:rPr>
              <a:t>②</a:t>
            </a:r>
            <a:r>
              <a:rPr lang="en-US" altLang="zh-CN" sz="3200" b="1" dirty="0">
                <a:solidFill>
                  <a:schemeClr val="bg1">
                    <a:lumMod val="65000"/>
                  </a:schemeClr>
                </a:solidFill>
                <a:latin typeface="Times New Roman" panose="02020603050405020304" pitchFamily="18" charset="0"/>
                <a:ea typeface="宋体" panose="02010600030101010101" pitchFamily="2" charset="-122"/>
              </a:rPr>
              <a:t>Nothing will give you the sense of what it will actually be like to live on a </a:t>
            </a:r>
            <a:r>
              <a:rPr lang="en-US" altLang="zh-CN" sz="3200" b="1" dirty="0">
                <a:solidFill>
                  <a:srgbClr val="407434"/>
                </a:solidFill>
                <a:latin typeface="Times New Roman" panose="02020603050405020304" pitchFamily="18" charset="0"/>
                <a:ea typeface="宋体" panose="02010600030101010101" pitchFamily="2" charset="-122"/>
              </a:rPr>
              <a:t>college campus</a:t>
            </a:r>
            <a:r>
              <a:rPr lang="en-US" altLang="zh-CN" sz="3200" b="1" dirty="0">
                <a:solidFill>
                  <a:schemeClr val="bg1">
                    <a:lumMod val="65000"/>
                  </a:schemeClr>
                </a:solidFill>
                <a:latin typeface="Times New Roman" panose="02020603050405020304" pitchFamily="18" charset="0"/>
                <a:ea typeface="宋体" panose="02010600030101010101" pitchFamily="2" charset="-122"/>
              </a:rPr>
              <a:t>(</a:t>
            </a:r>
            <a:r>
              <a:rPr lang="zh-CN" altLang="en-US" sz="3200" b="1" dirty="0">
                <a:solidFill>
                  <a:schemeClr val="bg1">
                    <a:lumMod val="65000"/>
                  </a:schemeClr>
                </a:solidFill>
                <a:latin typeface="Times New Roman" panose="02020603050405020304" pitchFamily="18" charset="0"/>
                <a:ea typeface="宋体" panose="02010600030101010101" pitchFamily="2" charset="-122"/>
              </a:rPr>
              <a:t>校园）</a:t>
            </a:r>
            <a:r>
              <a:rPr lang="en-US" altLang="zh-CN" sz="3200" b="1" dirty="0">
                <a:solidFill>
                  <a:schemeClr val="bg1">
                    <a:lumMod val="65000"/>
                  </a:schemeClr>
                </a:solidFill>
                <a:latin typeface="Times New Roman" panose="02020603050405020304" pitchFamily="18" charset="0"/>
                <a:ea typeface="宋体" panose="02010600030101010101" pitchFamily="2" charset="-122"/>
              </a:rPr>
              <a:t>like </a:t>
            </a:r>
            <a:r>
              <a:rPr lang="en-US" altLang="zh-CN" sz="3200" b="1" dirty="0">
                <a:solidFill>
                  <a:srgbClr val="407434"/>
                </a:solidFill>
                <a:latin typeface="Times New Roman" panose="02020603050405020304" pitchFamily="18" charset="0"/>
                <a:ea typeface="宋体" panose="02010600030101010101" pitchFamily="2" charset="-122"/>
              </a:rPr>
              <a:t>visiting and seeing </a:t>
            </a:r>
            <a:r>
              <a:rPr lang="en-US" altLang="zh-CN" sz="3200" b="1" dirty="0">
                <a:solidFill>
                  <a:schemeClr val="bg1">
                    <a:lumMod val="65000"/>
                  </a:schemeClr>
                </a:solidFill>
                <a:latin typeface="Times New Roman" panose="02020603050405020304" pitchFamily="18" charset="0"/>
                <a:ea typeface="宋体" panose="02010600030101010101" pitchFamily="2" charset="-122"/>
              </a:rPr>
              <a:t>for yourself the dorms, classrooms and athletic equipment and, of course, the students. It seems a little crazy once senior year hits to find the time to </a:t>
            </a:r>
            <a:r>
              <a:rPr lang="en-US" altLang="zh-CN" sz="3200" b="1" dirty="0">
                <a:solidFill>
                  <a:srgbClr val="407434"/>
                </a:solidFill>
                <a:latin typeface="Times New Roman" panose="02020603050405020304" pitchFamily="18" charset="0"/>
                <a:ea typeface="宋体" panose="02010600030101010101" pitchFamily="2" charset="-122"/>
              </a:rPr>
              <a:t>visit college campuses</a:t>
            </a:r>
            <a:r>
              <a:rPr lang="en-US" altLang="zh-CN" sz="3200" b="1" dirty="0">
                <a:solidFill>
                  <a:schemeClr val="bg1">
                    <a:lumMod val="65000"/>
                  </a:schemeClr>
                </a:solidFill>
                <a:latin typeface="Times New Roman" panose="02020603050405020304" pitchFamily="18" charset="0"/>
                <a:ea typeface="宋体" panose="02010600030101010101" pitchFamily="2" charset="-122"/>
              </a:rPr>
              <a:t>, and it can also be pricey if </a:t>
            </a:r>
            <a:r>
              <a:rPr lang="en-US" altLang="zh-CN" sz="3200" b="1" dirty="0">
                <a:solidFill>
                  <a:srgbClr val="407434"/>
                </a:solidFill>
                <a:latin typeface="Times New Roman" panose="02020603050405020304" pitchFamily="18" charset="0"/>
                <a:ea typeface="宋体" panose="02010600030101010101" pitchFamily="2" charset="-122"/>
              </a:rPr>
              <a:t>the schools you are applying </a:t>
            </a:r>
            <a:r>
              <a:rPr lang="en-US" altLang="zh-CN" sz="3200" b="1" dirty="0">
                <a:solidFill>
                  <a:schemeClr val="bg1">
                    <a:lumMod val="65000"/>
                  </a:schemeClr>
                </a:solidFill>
                <a:latin typeface="Times New Roman" panose="02020603050405020304" pitchFamily="18" charset="0"/>
                <a:ea typeface="宋体" panose="02010600030101010101" pitchFamily="2" charset="-122"/>
              </a:rPr>
              <a:t>to happen to be more than a car ride away. </a:t>
            </a:r>
          </a:p>
          <a:p>
            <a:pPr algn="just" fontAlgn="base">
              <a:lnSpc>
                <a:spcPts val="3067"/>
              </a:lnSpc>
              <a:spcBef>
                <a:spcPct val="0"/>
              </a:spcBef>
              <a:spcAft>
                <a:spcPct val="0"/>
              </a:spcAft>
            </a:pPr>
            <a:r>
              <a:rPr lang="en-US" altLang="zh-CN" sz="3200" b="1" dirty="0">
                <a:solidFill>
                  <a:srgbClr val="FFFFFF"/>
                </a:solidFill>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宋体" panose="02010600030101010101" pitchFamily="2" charset="-122"/>
              </a:rPr>
              <a:t>③But keep in mind that you are making a decision about the next four years of your life, and do all the research you can to make sure you are making the right one.</a:t>
            </a:r>
          </a:p>
        </p:txBody>
      </p:sp>
      <p:cxnSp>
        <p:nvCxnSpPr>
          <p:cNvPr id="9" name="直接连接符 8">
            <a:extLst>
              <a:ext uri="{FF2B5EF4-FFF2-40B4-BE49-F238E27FC236}">
                <a16:creationId xmlns:a16="http://schemas.microsoft.com/office/drawing/2014/main" xmlns="" id="{FFBAD660-917F-4C23-AB94-7A5653E81D31}"/>
              </a:ext>
            </a:extLst>
          </p:cNvPr>
          <p:cNvCxnSpPr>
            <a:cxnSpLocks/>
          </p:cNvCxnSpPr>
          <p:nvPr/>
        </p:nvCxnSpPr>
        <p:spPr>
          <a:xfrm>
            <a:off x="1534787" y="1448732"/>
            <a:ext cx="101048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xmlns="" id="{C17D98CD-D907-4524-A23F-D13F690D27E1}"/>
              </a:ext>
            </a:extLst>
          </p:cNvPr>
          <p:cNvCxnSpPr>
            <a:cxnSpLocks/>
          </p:cNvCxnSpPr>
          <p:nvPr/>
        </p:nvCxnSpPr>
        <p:spPr>
          <a:xfrm>
            <a:off x="322245" y="5860435"/>
            <a:ext cx="67449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4A48419E-082F-40D2-817C-ED7B08FA9FBF}"/>
              </a:ext>
            </a:extLst>
          </p:cNvPr>
          <p:cNvCxnSpPr>
            <a:cxnSpLocks/>
          </p:cNvCxnSpPr>
          <p:nvPr/>
        </p:nvCxnSpPr>
        <p:spPr>
          <a:xfrm>
            <a:off x="5833657" y="5352220"/>
            <a:ext cx="61684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星形: 六角 3">
            <a:extLst>
              <a:ext uri="{FF2B5EF4-FFF2-40B4-BE49-F238E27FC236}">
                <a16:creationId xmlns:a16="http://schemas.microsoft.com/office/drawing/2014/main" xmlns="" id="{41CE420F-ADC0-4A95-A94E-2C749AFE5871}"/>
              </a:ext>
            </a:extLst>
          </p:cNvPr>
          <p:cNvSpPr/>
          <p:nvPr/>
        </p:nvSpPr>
        <p:spPr>
          <a:xfrm>
            <a:off x="1103445" y="1885882"/>
            <a:ext cx="9985109" cy="2362773"/>
          </a:xfrm>
          <a:prstGeom prst="star6">
            <a:avLst/>
          </a:prstGeom>
          <a:solidFill>
            <a:srgbClr val="85AD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3733" b="1" dirty="0">
                <a:solidFill>
                  <a:schemeClr val="tx1"/>
                </a:solidFill>
                <a:latin typeface="Arial"/>
                <a:ea typeface="宋体"/>
              </a:rPr>
              <a:t>visiting college campuses</a:t>
            </a:r>
          </a:p>
          <a:p>
            <a:pPr algn="ctr" fontAlgn="base">
              <a:spcBef>
                <a:spcPct val="0"/>
              </a:spcBef>
              <a:spcAft>
                <a:spcPct val="0"/>
              </a:spcAft>
            </a:pPr>
            <a:r>
              <a:rPr lang="en-US" altLang="zh-CN" sz="2667" b="1" dirty="0">
                <a:solidFill>
                  <a:schemeClr val="bg1"/>
                </a:solidFill>
              </a:rPr>
              <a:t>reduce the examples</a:t>
            </a:r>
          </a:p>
          <a:p>
            <a:pPr algn="ctr" fontAlgn="base">
              <a:spcBef>
                <a:spcPct val="0"/>
              </a:spcBef>
              <a:spcAft>
                <a:spcPct val="0"/>
              </a:spcAft>
            </a:pPr>
            <a:r>
              <a:rPr lang="en-US" altLang="zh-CN" sz="2667" b="1" dirty="0">
                <a:solidFill>
                  <a:schemeClr val="bg1"/>
                </a:solidFill>
              </a:rPr>
              <a:t>leave out the details</a:t>
            </a:r>
          </a:p>
        </p:txBody>
      </p:sp>
      <p:sp>
        <p:nvSpPr>
          <p:cNvPr id="12" name="矩形 11">
            <a:extLst>
              <a:ext uri="{FF2B5EF4-FFF2-40B4-BE49-F238E27FC236}">
                <a16:creationId xmlns:a16="http://schemas.microsoft.com/office/drawing/2014/main" xmlns="" id="{0B3D6284-1B0E-4189-8CCB-CAAFE7BCA779}"/>
              </a:ext>
            </a:extLst>
          </p:cNvPr>
          <p:cNvSpPr/>
          <p:nvPr/>
        </p:nvSpPr>
        <p:spPr>
          <a:xfrm>
            <a:off x="2929642" y="76212"/>
            <a:ext cx="7189903" cy="65574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概要写作技巧</a:t>
            </a:r>
            <a:r>
              <a:rPr lang="en-US" altLang="zh-CN" sz="2800" b="1" dirty="0">
                <a:latin typeface="微软雅黑" pitchFamily="34" charset="-122"/>
                <a:ea typeface="微软雅黑" pitchFamily="34" charset="-122"/>
              </a:rPr>
              <a:t> 2 —— </a:t>
            </a:r>
            <a:r>
              <a:rPr lang="zh-CN" altLang="en-US" sz="2800" b="1" dirty="0">
                <a:latin typeface="微软雅黑" pitchFamily="34" charset="-122"/>
                <a:ea typeface="微软雅黑" pitchFamily="34" charset="-122"/>
              </a:rPr>
              <a:t>定位主旨要点</a:t>
            </a:r>
            <a:endParaRPr lang="en-US" altLang="zh-CN" sz="2800" b="1" dirty="0">
              <a:latin typeface="微软雅黑" pitchFamily="34" charset="-122"/>
              <a:ea typeface="微软雅黑" pitchFamily="34" charset="-122"/>
            </a:endParaRPr>
          </a:p>
        </p:txBody>
      </p:sp>
      <p:sp>
        <p:nvSpPr>
          <p:cNvPr id="14" name="矩形 13">
            <a:extLst>
              <a:ext uri="{FF2B5EF4-FFF2-40B4-BE49-F238E27FC236}">
                <a16:creationId xmlns:a16="http://schemas.microsoft.com/office/drawing/2014/main" xmlns="" id="{EA966502-65D9-45B0-A972-D42AF5CC0AD3}"/>
              </a:ext>
            </a:extLst>
          </p:cNvPr>
          <p:cNvSpPr/>
          <p:nvPr/>
        </p:nvSpPr>
        <p:spPr>
          <a:xfrm>
            <a:off x="798243" y="8435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对话气泡: 矩形 7">
            <a:extLst>
              <a:ext uri="{FF2B5EF4-FFF2-40B4-BE49-F238E27FC236}">
                <a16:creationId xmlns:a16="http://schemas.microsoft.com/office/drawing/2014/main" xmlns="" id="{CDA1B476-5209-468D-91D9-1BBE80307DB3}"/>
              </a:ext>
            </a:extLst>
          </p:cNvPr>
          <p:cNvSpPr/>
          <p:nvPr/>
        </p:nvSpPr>
        <p:spPr>
          <a:xfrm>
            <a:off x="4099034" y="6011134"/>
            <a:ext cx="7359844" cy="715030"/>
          </a:xfrm>
          <a:prstGeom prst="wedgeRectCallout">
            <a:avLst>
              <a:gd name="adj1" fmla="val -17561"/>
              <a:gd name="adj2" fmla="val -86878"/>
            </a:avLst>
          </a:prstGeom>
          <a:solidFill>
            <a:srgbClr val="4AA44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t>特别关注首段出现两个要点的情况！</a:t>
            </a:r>
          </a:p>
        </p:txBody>
      </p:sp>
    </p:spTree>
    <p:extLst>
      <p:ext uri="{BB962C8B-B14F-4D97-AF65-F5344CB8AC3E}">
        <p14:creationId xmlns:p14="http://schemas.microsoft.com/office/powerpoint/2010/main" val="27543882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56" presetClass="path" presetSubtype="0" accel="50000" decel="50000" fill="hold" grpId="1" nodeType="withEffect">
                                      <p:stCondLst>
                                        <p:cond delay="0"/>
                                      </p:stCondLst>
                                      <p:childTnLst>
                                        <p:animMotion origin="layout" path="M -0.03737 0.0412 L 1.25E-6 4.07407E-6 " pathEditMode="relative" rAng="0" ptsTypes="AA">
                                          <p:cBhvr>
                                            <p:cTn id="12" dur="700" fill="hold"/>
                                            <p:tgtEl>
                                              <p:spTgt spid="15"/>
                                            </p:tgtEl>
                                            <p:attrNameLst>
                                              <p:attrName>ppt_x</p:attrName>
                                              <p:attrName>ppt_y</p:attrName>
                                            </p:attrNameLst>
                                          </p:cBhvr>
                                          <p:rCtr x="1862" y="-2060"/>
                                        </p:animMotion>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Vertical)">
                                          <p:cBhvr>
                                            <p:cTn id="16" dur="500"/>
                                            <p:tgtEl>
                                              <p:spTgt spid="12"/>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14:bounceEnd="50000">
                                          <p:cBhvr additive="base">
                                            <p:cTn id="20"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p:cTn id="26"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5">
                                                <p:txEl>
                                                  <p:pRg st="0" end="0"/>
                                                </p:txEl>
                                              </p:spTgt>
                                            </p:tgtEl>
                                          </p:cBhvr>
                                        </p:animEffect>
                                      </p:childTnLst>
                                    </p:cTn>
                                  </p:par>
                                  <p:par>
                                    <p:cTn id="30" presetID="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 calcmode="lin" valueType="num">
                                          <p:cBhvr>
                                            <p:cTn id="38"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9"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40"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41" dur="1000"/>
                                            <p:tgtEl>
                                              <p:spTgt spid="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 calcmode="lin" valueType="num">
                                          <p:cBhvr>
                                            <p:cTn id="46"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7"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48"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49" dur="1000"/>
                                            <p:tgtEl>
                                              <p:spTgt spid="5">
                                                <p:txEl>
                                                  <p:pRg st="2" end="2"/>
                                                </p:txEl>
                                              </p:spTgt>
                                            </p:tgtEl>
                                          </p:cBhvr>
                                        </p:animEffect>
                                      </p:childTnLst>
                                    </p:cTn>
                                  </p:par>
                                  <p:par>
                                    <p:cTn id="50" presetID="2" presetClass="entr" presetSubtype="4"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heel(1)">
                                          <p:cBhvr>
                                            <p:cTn id="6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3" grpId="0" animBg="1"/>
          <p:bldP spid="4" grpId="0" animBg="1"/>
          <p:bldP spid="12"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56" presetClass="path" presetSubtype="0" accel="50000" decel="50000" fill="hold" grpId="1" nodeType="withEffect">
                                      <p:stCondLst>
                                        <p:cond delay="0"/>
                                      </p:stCondLst>
                                      <p:childTnLst>
                                        <p:animMotion origin="layout" path="M -0.03737 0.0412 L 1.25E-6 4.07407E-6 " pathEditMode="relative" rAng="0" ptsTypes="AA">
                                          <p:cBhvr>
                                            <p:cTn id="12" dur="700" fill="hold"/>
                                            <p:tgtEl>
                                              <p:spTgt spid="15"/>
                                            </p:tgtEl>
                                            <p:attrNameLst>
                                              <p:attrName>ppt_x</p:attrName>
                                              <p:attrName>ppt_y</p:attrName>
                                            </p:attrNameLst>
                                          </p:cBhvr>
                                          <p:rCtr x="1862" y="-2060"/>
                                        </p:animMotion>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Vertical)">
                                          <p:cBhvr>
                                            <p:cTn id="16" dur="500"/>
                                            <p:tgtEl>
                                              <p:spTgt spid="12"/>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p:cTn id="26"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5">
                                                <p:txEl>
                                                  <p:pRg st="0" end="0"/>
                                                </p:txEl>
                                              </p:spTgt>
                                            </p:tgtEl>
                                          </p:cBhvr>
                                        </p:animEffect>
                                      </p:childTnLst>
                                    </p:cTn>
                                  </p:par>
                                  <p:par>
                                    <p:cTn id="30" presetID="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 calcmode="lin" valueType="num">
                                          <p:cBhvr>
                                            <p:cTn id="38"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9"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40"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41" dur="1000"/>
                                            <p:tgtEl>
                                              <p:spTgt spid="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 calcmode="lin" valueType="num">
                                          <p:cBhvr>
                                            <p:cTn id="46"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7"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48"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49" dur="1000"/>
                                            <p:tgtEl>
                                              <p:spTgt spid="5">
                                                <p:txEl>
                                                  <p:pRg st="2" end="2"/>
                                                </p:txEl>
                                              </p:spTgt>
                                            </p:tgtEl>
                                          </p:cBhvr>
                                        </p:animEffect>
                                      </p:childTnLst>
                                    </p:cTn>
                                  </p:par>
                                  <p:par>
                                    <p:cTn id="50" presetID="2" presetClass="entr" presetSubtype="4"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heel(1)">
                                          <p:cBhvr>
                                            <p:cTn id="6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3" grpId="0" animBg="1"/>
          <p:bldP spid="4" grpId="0" animBg="1"/>
          <p:bldP spid="12" grpId="0" animBg="1"/>
          <p:bldP spid="14" grpId="0"/>
        </p:bldLst>
      </p:timing>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xmlns="" id="{DED0542C-4A37-46F6-BA73-637EF1224EFC}"/>
              </a:ext>
            </a:extLst>
          </p:cNvPr>
          <p:cNvSpPr/>
          <p:nvPr/>
        </p:nvSpPr>
        <p:spPr>
          <a:xfrm>
            <a:off x="3440083" y="4124"/>
            <a:ext cx="7189903" cy="8197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7" name="Rectangle 3"/>
          <p:cNvSpPr txBox="1">
            <a:spLocks noChangeArrowheads="1"/>
          </p:cNvSpPr>
          <p:nvPr/>
        </p:nvSpPr>
        <p:spPr>
          <a:xfrm>
            <a:off x="304800" y="987752"/>
            <a:ext cx="11582400" cy="2269465"/>
          </a:xfrm>
          <a:prstGeom prst="rect">
            <a:avLst/>
          </a:prstGeom>
          <a:solidFill>
            <a:schemeClr val="bg1">
              <a:lumMod val="85000"/>
            </a:schemeClr>
          </a:solidFill>
          <a:ln>
            <a:solidFill>
              <a:srgbClr val="00B0F0"/>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just" eaLnBrk="1" hangingPunct="1">
              <a:buNone/>
            </a:pPr>
            <a:r>
              <a:rPr lang="en-US" altLang="zh-CN" sz="3733" b="1" dirty="0">
                <a:solidFill>
                  <a:schemeClr val="bg1"/>
                </a:solidFill>
                <a:latin typeface="Times New Roman" panose="02020603050405020304" pitchFamily="18" charset="0"/>
                <a:ea typeface="宋体" panose="02010600030101010101" pitchFamily="2" charset="-122"/>
              </a:rPr>
              <a:t>      </a:t>
            </a:r>
            <a:r>
              <a:rPr lang="en-US" altLang="zh-CN" sz="2800" b="1" dirty="0">
                <a:latin typeface="Times New Roman" panose="02020603050405020304" pitchFamily="18" charset="0"/>
                <a:ea typeface="宋体" panose="02010600030101010101" pitchFamily="2" charset="-122"/>
              </a:rPr>
              <a:t>There’s no excuse not to </a:t>
            </a:r>
            <a:r>
              <a:rPr lang="en-US" altLang="zh-CN" sz="2800" b="1" dirty="0">
                <a:solidFill>
                  <a:srgbClr val="FF0000"/>
                </a:solidFill>
                <a:latin typeface="Times New Roman" panose="02020603050405020304" pitchFamily="18" charset="0"/>
                <a:ea typeface="宋体" panose="02010600030101010101" pitchFamily="2" charset="-122"/>
              </a:rPr>
              <a:t>visit the schools </a:t>
            </a:r>
            <a:r>
              <a:rPr lang="en-US" altLang="zh-CN" sz="2800" b="1" dirty="0">
                <a:latin typeface="Times New Roman" panose="02020603050405020304" pitchFamily="18" charset="0"/>
                <a:ea typeface="宋体" panose="02010600030101010101" pitchFamily="2" charset="-122"/>
              </a:rPr>
              <a:t>in your </a:t>
            </a:r>
            <a:r>
              <a:rPr lang="en-US" altLang="zh-CN" sz="2800" b="1" dirty="0">
                <a:solidFill>
                  <a:srgbClr val="002060"/>
                </a:solidFill>
                <a:latin typeface="Times New Roman" panose="02020603050405020304" pitchFamily="18" charset="0"/>
                <a:ea typeface="宋体" panose="02010600030101010101" pitchFamily="2" charset="-122"/>
              </a:rPr>
              <a:t>local area</a:t>
            </a:r>
            <a:r>
              <a:rPr lang="en-US" altLang="zh-CN" sz="2800" b="1" dirty="0">
                <a:latin typeface="Times New Roman" panose="02020603050405020304" pitchFamily="18" charset="0"/>
                <a:ea typeface="宋体" panose="02010600030101010101" pitchFamily="2" charset="-122"/>
              </a:rPr>
              <a:t>. In fact, a lot of college applications even ask if you </a:t>
            </a:r>
            <a:r>
              <a:rPr lang="en-US" altLang="zh-CN" sz="2800" b="1" dirty="0">
                <a:solidFill>
                  <a:srgbClr val="FF0000"/>
                </a:solidFill>
                <a:latin typeface="Times New Roman" panose="02020603050405020304" pitchFamily="18" charset="0"/>
                <a:ea typeface="宋体" panose="02010600030101010101" pitchFamily="2" charset="-122"/>
              </a:rPr>
              <a:t>have visited campus</a:t>
            </a:r>
            <a:r>
              <a:rPr lang="en-US" altLang="zh-CN" sz="2800" b="1" dirty="0">
                <a:latin typeface="Times New Roman" panose="02020603050405020304" pitchFamily="18" charset="0"/>
                <a:ea typeface="宋体" panose="02010600030101010101" pitchFamily="2" charset="-122"/>
              </a:rPr>
              <a:t>, </a:t>
            </a:r>
            <a:r>
              <a:rPr lang="en-US" altLang="zh-CN" sz="2800" b="1"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and </a:t>
            </a:r>
            <a:r>
              <a:rPr lang="en-US" altLang="zh-CN" sz="2800" b="1" u="sng"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obviously, if </a:t>
            </a:r>
            <a:r>
              <a:rPr lang="en-US" altLang="zh-CN" sz="2800" b="1" u="sng" dirty="0">
                <a:solidFill>
                  <a:srgbClr val="00206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you live across the country</a:t>
            </a:r>
            <a:r>
              <a:rPr lang="en-US" altLang="zh-CN" sz="2800" b="1" u="sng" dirty="0">
                <a:solidFill>
                  <a:srgbClr val="FFFF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 </a:t>
            </a:r>
            <a:r>
              <a:rPr lang="en-US" altLang="zh-CN" sz="28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that </a:t>
            </a:r>
            <a:r>
              <a:rPr lang="en-US" altLang="zh-CN" sz="2800" b="1" u="sng"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won’t be as much of a</a:t>
            </a:r>
            <a:r>
              <a:rPr lang="en-US" altLang="zh-CN" sz="2800" b="1" u="sng" dirty="0">
                <a:solidFill>
                  <a:schemeClr val="bg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 </a:t>
            </a:r>
            <a:r>
              <a:rPr lang="en-US" altLang="zh-CN" sz="2800" b="1" u="sng"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possibility</a:t>
            </a:r>
            <a:r>
              <a:rPr lang="en-US" altLang="zh-CN" sz="2800" b="1"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 </a:t>
            </a:r>
            <a:r>
              <a:rPr lang="en-US" altLang="zh-CN" sz="2800" b="1" dirty="0">
                <a:solidFill>
                  <a:srgbClr val="7030A0"/>
                </a:solidFill>
                <a:latin typeface="Times New Roman" panose="02020603050405020304" pitchFamily="18" charset="0"/>
                <a:ea typeface="宋体" panose="02010600030101010101" pitchFamily="2" charset="-122"/>
              </a:rPr>
              <a:t>but</a:t>
            </a:r>
            <a:r>
              <a:rPr lang="en-US" altLang="zh-CN" sz="2800" b="1" dirty="0">
                <a:solidFill>
                  <a:schemeClr val="bg1"/>
                </a:solidFill>
                <a:latin typeface="Times New Roman" panose="02020603050405020304" pitchFamily="18" charset="0"/>
                <a:ea typeface="宋体" panose="02010600030101010101" pitchFamily="2" charset="-122"/>
              </a:rPr>
              <a:t> </a:t>
            </a:r>
            <a:r>
              <a:rPr lang="en-US" altLang="zh-CN" sz="2800" b="1" dirty="0">
                <a:latin typeface="Times New Roman" panose="02020603050405020304" pitchFamily="18" charset="0"/>
                <a:ea typeface="宋体" panose="02010600030101010101" pitchFamily="2" charset="-122"/>
              </a:rPr>
              <a:t>if you </a:t>
            </a:r>
            <a:r>
              <a:rPr lang="en-US" altLang="zh-CN" sz="2800" b="1" dirty="0">
                <a:solidFill>
                  <a:srgbClr val="002060"/>
                </a:solidFill>
                <a:latin typeface="Times New Roman" panose="02020603050405020304" pitchFamily="18" charset="0"/>
                <a:ea typeface="宋体" panose="02010600030101010101" pitchFamily="2" charset="-122"/>
              </a:rPr>
              <a:t>live nearby</a:t>
            </a:r>
            <a:r>
              <a:rPr lang="en-US" altLang="zh-CN" sz="2800" b="1" dirty="0">
                <a:latin typeface="Times New Roman" panose="02020603050405020304" pitchFamily="18" charset="0"/>
                <a:ea typeface="宋体" panose="02010600030101010101" pitchFamily="2" charset="-122"/>
              </a:rPr>
              <a:t>, go check it out!</a:t>
            </a:r>
          </a:p>
          <a:p>
            <a:pPr marL="0" indent="0" eaLnBrk="1" hangingPunct="1">
              <a:buNone/>
            </a:pPr>
            <a:endParaRPr lang="en-US" altLang="zh-CN" kern="0" dirty="0">
              <a:solidFill>
                <a:srgbClr val="FF0000"/>
              </a:solidFill>
            </a:endParaRPr>
          </a:p>
        </p:txBody>
      </p:sp>
      <p:cxnSp>
        <p:nvCxnSpPr>
          <p:cNvPr id="4" name="直接箭头连接符 3">
            <a:extLst>
              <a:ext uri="{FF2B5EF4-FFF2-40B4-BE49-F238E27FC236}">
                <a16:creationId xmlns:a16="http://schemas.microsoft.com/office/drawing/2014/main" xmlns="" id="{B7F56713-8961-4C76-BCC8-E850A2F3F3E4}"/>
              </a:ext>
            </a:extLst>
          </p:cNvPr>
          <p:cNvCxnSpPr>
            <a:cxnSpLocks/>
          </p:cNvCxnSpPr>
          <p:nvPr/>
        </p:nvCxnSpPr>
        <p:spPr>
          <a:xfrm flipV="1">
            <a:off x="7617613" y="1955037"/>
            <a:ext cx="576064" cy="20951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xmlns="" id="{47486FAA-CC78-4843-AA9E-5415EA97253D}"/>
              </a:ext>
            </a:extLst>
          </p:cNvPr>
          <p:cNvCxnSpPr>
            <a:cxnSpLocks/>
          </p:cNvCxnSpPr>
          <p:nvPr/>
        </p:nvCxnSpPr>
        <p:spPr>
          <a:xfrm flipH="1" flipV="1">
            <a:off x="6096000" y="1502636"/>
            <a:ext cx="1213542" cy="5814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xmlns="" id="{CF1C2DE8-3235-4C10-A9B8-298D2ED79BC0}"/>
              </a:ext>
            </a:extLst>
          </p:cNvPr>
          <p:cNvCxnSpPr>
            <a:cxnSpLocks/>
          </p:cNvCxnSpPr>
          <p:nvPr/>
        </p:nvCxnSpPr>
        <p:spPr>
          <a:xfrm flipH="1">
            <a:off x="4522081" y="2415558"/>
            <a:ext cx="712071" cy="185752"/>
          </a:xfrm>
          <a:prstGeom prst="straightConnector1">
            <a:avLst/>
          </a:prstGeom>
          <a:ln w="285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FC430051-9A68-4DD0-BFC6-C9633DD3BF0D}"/>
              </a:ext>
            </a:extLst>
          </p:cNvPr>
          <p:cNvSpPr/>
          <p:nvPr/>
        </p:nvSpPr>
        <p:spPr>
          <a:xfrm>
            <a:off x="304800" y="3367566"/>
            <a:ext cx="9160255" cy="913199"/>
          </a:xfrm>
          <a:prstGeom prst="rect">
            <a:avLst/>
          </a:prstGeom>
        </p:spPr>
        <p:txBody>
          <a:bodyPr wrap="square">
            <a:spAutoFit/>
          </a:bodyPr>
          <a:lstStyle/>
          <a:p>
            <a:pPr marL="457189" indent="-457189">
              <a:buFont typeface="Wingdings" panose="05000000000000000000" pitchFamily="2" charset="2"/>
              <a:buChar char="Ø"/>
            </a:pPr>
            <a:r>
              <a:rPr lang="zh-CN" altLang="en-US" sz="2667" b="1" kern="0" dirty="0">
                <a:solidFill>
                  <a:srgbClr val="FF0000"/>
                </a:solidFill>
                <a:latin typeface="华文新魏" panose="02010800040101010101" pitchFamily="2" charset="-122"/>
                <a:ea typeface="华文新魏" panose="02010800040101010101" pitchFamily="2" charset="-122"/>
              </a:rPr>
              <a:t>“当然，如果的确太远，去参观校园就没有可能性了。”</a:t>
            </a:r>
            <a:endParaRPr lang="en-US" altLang="zh-CN" sz="2667" b="1" kern="0" dirty="0">
              <a:solidFill>
                <a:srgbClr val="FF0000"/>
              </a:solidFill>
              <a:latin typeface="华文新魏" panose="02010800040101010101" pitchFamily="2" charset="-122"/>
              <a:ea typeface="华文新魏" panose="02010800040101010101" pitchFamily="2" charset="-122"/>
            </a:endParaRPr>
          </a:p>
          <a:p>
            <a:pPr eaLnBrk="1" hangingPunct="1"/>
            <a:r>
              <a:rPr lang="zh-CN" altLang="en-US" sz="2667" b="1" kern="0" dirty="0">
                <a:solidFill>
                  <a:srgbClr val="FF0000"/>
                </a:solidFill>
                <a:latin typeface="华文新魏" panose="02010800040101010101" pitchFamily="2" charset="-122"/>
                <a:ea typeface="华文新魏" panose="02010800040101010101" pitchFamily="2" charset="-122"/>
              </a:rPr>
              <a:t>     此句中</a:t>
            </a:r>
            <a:r>
              <a:rPr lang="en-US" altLang="zh-CN" sz="2667" b="1" kern="0" dirty="0">
                <a:solidFill>
                  <a:srgbClr val="FF0000"/>
                </a:solidFill>
                <a:latin typeface="华文新魏" panose="02010800040101010101" pitchFamily="2" charset="-122"/>
                <a:ea typeface="华文新魏" panose="02010800040101010101" pitchFamily="2" charset="-122"/>
              </a:rPr>
              <a:t>that </a:t>
            </a:r>
            <a:r>
              <a:rPr lang="zh-CN" altLang="en-US" sz="2667" b="1" kern="0" dirty="0">
                <a:solidFill>
                  <a:srgbClr val="FF0000"/>
                </a:solidFill>
                <a:latin typeface="华文新魏" panose="02010800040101010101" pitchFamily="2" charset="-122"/>
                <a:ea typeface="华文新魏" panose="02010800040101010101" pitchFamily="2" charset="-122"/>
              </a:rPr>
              <a:t>指代前文中的</a:t>
            </a:r>
            <a:r>
              <a:rPr lang="en-US" altLang="zh-CN" sz="2667" b="1" kern="0" dirty="0">
                <a:solidFill>
                  <a:srgbClr val="FF0000"/>
                </a:solidFill>
                <a:latin typeface="华文新魏" panose="02010800040101010101" pitchFamily="2" charset="-122"/>
                <a:ea typeface="华文新魏" panose="02010800040101010101" pitchFamily="2" charset="-122"/>
              </a:rPr>
              <a:t>visit the schools/ visit campus</a:t>
            </a:r>
          </a:p>
        </p:txBody>
      </p:sp>
      <p:cxnSp>
        <p:nvCxnSpPr>
          <p:cNvPr id="6" name="直接箭头连接符 5">
            <a:extLst>
              <a:ext uri="{FF2B5EF4-FFF2-40B4-BE49-F238E27FC236}">
                <a16:creationId xmlns:a16="http://schemas.microsoft.com/office/drawing/2014/main" xmlns="" id="{513CCCB2-E6FB-41D3-AF13-634693FF16FF}"/>
              </a:ext>
            </a:extLst>
          </p:cNvPr>
          <p:cNvCxnSpPr>
            <a:cxnSpLocks/>
          </p:cNvCxnSpPr>
          <p:nvPr/>
        </p:nvCxnSpPr>
        <p:spPr>
          <a:xfrm flipH="1">
            <a:off x="5722883" y="1448655"/>
            <a:ext cx="2975663" cy="71590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xmlns="" id="{2CFA698D-D5DD-455D-B4F9-40F320606895}"/>
              </a:ext>
            </a:extLst>
          </p:cNvPr>
          <p:cNvSpPr/>
          <p:nvPr/>
        </p:nvSpPr>
        <p:spPr>
          <a:xfrm>
            <a:off x="304800" y="5450010"/>
            <a:ext cx="11422585" cy="1323632"/>
          </a:xfrm>
          <a:prstGeom prst="rect">
            <a:avLst/>
          </a:prstGeom>
          <a:solidFill>
            <a:schemeClr val="bg1">
              <a:lumMod val="85000"/>
            </a:schemeClr>
          </a:solidFill>
        </p:spPr>
        <p:txBody>
          <a:bodyPr wrap="square">
            <a:spAutoFit/>
          </a:bodyPr>
          <a:lstStyle/>
          <a:p>
            <a:r>
              <a:rPr lang="en-US" altLang="zh-CN" sz="2667" b="1" dirty="0"/>
              <a:t>It seems a little crazy once senior year hits to find the</a:t>
            </a:r>
            <a:r>
              <a:rPr lang="en-US" altLang="zh-CN" sz="2667" b="1" dirty="0">
                <a:solidFill>
                  <a:schemeClr val="accent3"/>
                </a:solidFill>
              </a:rPr>
              <a:t> </a:t>
            </a:r>
            <a:r>
              <a:rPr lang="en-US" altLang="zh-CN" sz="2667" b="1" dirty="0">
                <a:solidFill>
                  <a:srgbClr val="FF0000"/>
                </a:solidFill>
              </a:rPr>
              <a:t>time</a:t>
            </a:r>
            <a:r>
              <a:rPr lang="en-US" altLang="zh-CN" sz="2667" b="1" dirty="0">
                <a:solidFill>
                  <a:schemeClr val="accent3"/>
                </a:solidFill>
              </a:rPr>
              <a:t> </a:t>
            </a:r>
            <a:r>
              <a:rPr lang="en-US" altLang="zh-CN" sz="2667" b="1" dirty="0"/>
              <a:t>to visit college campuses, and it can also be </a:t>
            </a:r>
            <a:r>
              <a:rPr lang="en-US" altLang="zh-CN" sz="2667" b="1" dirty="0">
                <a:solidFill>
                  <a:srgbClr val="FF0000"/>
                </a:solidFill>
              </a:rPr>
              <a:t>pricey</a:t>
            </a:r>
            <a:r>
              <a:rPr lang="en-US" altLang="zh-CN" sz="2667" b="1" dirty="0">
                <a:solidFill>
                  <a:schemeClr val="accent3"/>
                </a:solidFill>
              </a:rPr>
              <a:t> </a:t>
            </a:r>
            <a:r>
              <a:rPr lang="en-US" altLang="zh-CN" sz="2667" b="1" dirty="0"/>
              <a:t>if the schools you are applying to happen to be more than a car ride away.</a:t>
            </a:r>
            <a:endParaRPr lang="zh-CN" altLang="en-US" sz="2667" b="1" dirty="0"/>
          </a:p>
        </p:txBody>
      </p:sp>
      <p:sp>
        <p:nvSpPr>
          <p:cNvPr id="8" name="标注: 弯曲线形 7">
            <a:extLst>
              <a:ext uri="{FF2B5EF4-FFF2-40B4-BE49-F238E27FC236}">
                <a16:creationId xmlns:a16="http://schemas.microsoft.com/office/drawing/2014/main" xmlns="" id="{B955780D-DCD3-4A37-AFC2-3C5AE964E108}"/>
              </a:ext>
            </a:extLst>
          </p:cNvPr>
          <p:cNvSpPr/>
          <p:nvPr/>
        </p:nvSpPr>
        <p:spPr>
          <a:xfrm>
            <a:off x="8511705" y="4634911"/>
            <a:ext cx="3215680" cy="652981"/>
          </a:xfrm>
          <a:prstGeom prst="borderCallout2">
            <a:avLst>
              <a:gd name="adj1" fmla="val 25993"/>
              <a:gd name="adj2" fmla="val -489"/>
              <a:gd name="adj3" fmla="val 25993"/>
              <a:gd name="adj4" fmla="val -32846"/>
              <a:gd name="adj5" fmla="val 134229"/>
              <a:gd name="adj6" fmla="val -62846"/>
            </a:avLst>
          </a:prstGeom>
          <a:solidFill>
            <a:schemeClr val="bg1">
              <a:lumMod val="85000"/>
            </a:schemeClr>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Adobe 黑体 Std R" panose="020B0400000000000000" pitchFamily="34" charset="-122"/>
                <a:ea typeface="Adobe 黑体 Std R" panose="020B0400000000000000" pitchFamily="34" charset="-122"/>
              </a:rPr>
              <a:t>excuse</a:t>
            </a:r>
            <a:r>
              <a:rPr lang="zh-CN" altLang="en-US" sz="3200" b="1" dirty="0">
                <a:solidFill>
                  <a:schemeClr val="tx1"/>
                </a:solidFill>
                <a:latin typeface="Adobe 黑体 Std R" panose="020B0400000000000000" pitchFamily="34" charset="-122"/>
                <a:ea typeface="Adobe 黑体 Std R" panose="020B0400000000000000" pitchFamily="34" charset="-122"/>
              </a:rPr>
              <a:t>承接上段</a:t>
            </a:r>
          </a:p>
        </p:txBody>
      </p:sp>
      <p:sp>
        <p:nvSpPr>
          <p:cNvPr id="12" name="椭圆 11">
            <a:extLst>
              <a:ext uri="{FF2B5EF4-FFF2-40B4-BE49-F238E27FC236}">
                <a16:creationId xmlns:a16="http://schemas.microsoft.com/office/drawing/2014/main" xmlns="" id="{1EB6200A-3F03-4A18-93F7-4BC7A996A7A0}"/>
              </a:ext>
            </a:extLst>
          </p:cNvPr>
          <p:cNvSpPr/>
          <p:nvPr/>
        </p:nvSpPr>
        <p:spPr>
          <a:xfrm>
            <a:off x="2301766" y="1113162"/>
            <a:ext cx="1696559" cy="57894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a:extLst>
              <a:ext uri="{FF2B5EF4-FFF2-40B4-BE49-F238E27FC236}">
                <a16:creationId xmlns:a16="http://schemas.microsoft.com/office/drawing/2014/main" xmlns="" id="{0FA269AC-BCDD-4481-A213-6BB1845DA1B4}"/>
              </a:ext>
            </a:extLst>
          </p:cNvPr>
          <p:cNvSpPr/>
          <p:nvPr/>
        </p:nvSpPr>
        <p:spPr>
          <a:xfrm>
            <a:off x="345616" y="4224885"/>
            <a:ext cx="8352929" cy="502766"/>
          </a:xfrm>
          <a:prstGeom prst="rect">
            <a:avLst/>
          </a:prstGeom>
        </p:spPr>
        <p:txBody>
          <a:bodyPr wrap="square">
            <a:spAutoFit/>
          </a:bodyPr>
          <a:lstStyle/>
          <a:p>
            <a:pPr marL="380990" indent="-380990">
              <a:buFont typeface="Wingdings" panose="05000000000000000000" pitchFamily="2" charset="2"/>
              <a:buChar char="Ø"/>
            </a:pPr>
            <a:r>
              <a:rPr lang="en-US" altLang="zh-CN" sz="2667" b="1" dirty="0">
                <a:solidFill>
                  <a:srgbClr val="002060"/>
                </a:solidFill>
                <a:latin typeface="华文新魏" panose="02010800040101010101" pitchFamily="2" charset="-122"/>
                <a:ea typeface="华文新魏" panose="02010800040101010101" pitchFamily="2" charset="-122"/>
              </a:rPr>
              <a:t>live across the country</a:t>
            </a:r>
            <a:r>
              <a:rPr lang="zh-CN" altLang="en-US" sz="2667" b="1" dirty="0">
                <a:solidFill>
                  <a:srgbClr val="002060"/>
                </a:solidFill>
                <a:latin typeface="华文新魏" panose="02010800040101010101" pitchFamily="2" charset="-122"/>
                <a:ea typeface="华文新魏" panose="02010800040101010101" pitchFamily="2" charset="-122"/>
              </a:rPr>
              <a:t>与</a:t>
            </a:r>
            <a:r>
              <a:rPr lang="en-US" altLang="zh-CN" sz="2667" b="1" dirty="0">
                <a:solidFill>
                  <a:srgbClr val="002060"/>
                </a:solidFill>
                <a:latin typeface="华文新魏" panose="02010800040101010101" pitchFamily="2" charset="-122"/>
                <a:ea typeface="华文新魏" panose="02010800040101010101" pitchFamily="2" charset="-122"/>
              </a:rPr>
              <a:t>live nearby </a:t>
            </a:r>
            <a:r>
              <a:rPr lang="zh-CN" altLang="en-US" sz="2667" b="1" dirty="0">
                <a:solidFill>
                  <a:srgbClr val="002060"/>
                </a:solidFill>
                <a:latin typeface="华文新魏" panose="02010800040101010101" pitchFamily="2" charset="-122"/>
                <a:ea typeface="华文新魏" panose="02010800040101010101" pitchFamily="2" charset="-122"/>
              </a:rPr>
              <a:t>形成语义关联</a:t>
            </a:r>
          </a:p>
        </p:txBody>
      </p:sp>
      <p:sp>
        <p:nvSpPr>
          <p:cNvPr id="23" name="矩形 22">
            <a:extLst>
              <a:ext uri="{FF2B5EF4-FFF2-40B4-BE49-F238E27FC236}">
                <a16:creationId xmlns:a16="http://schemas.microsoft.com/office/drawing/2014/main" xmlns="" id="{2BB04E30-AE16-43ED-BACE-61355EF1E8F7}"/>
              </a:ext>
            </a:extLst>
          </p:cNvPr>
          <p:cNvSpPr/>
          <p:nvPr/>
        </p:nvSpPr>
        <p:spPr>
          <a:xfrm>
            <a:off x="2929642" y="76212"/>
            <a:ext cx="7189903" cy="65574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概要写作技巧</a:t>
            </a:r>
            <a:r>
              <a:rPr lang="en-US" altLang="zh-CN" sz="2800" b="1" dirty="0">
                <a:latin typeface="微软雅黑" pitchFamily="34" charset="-122"/>
                <a:ea typeface="微软雅黑" pitchFamily="34" charset="-122"/>
              </a:rPr>
              <a:t> 2—— </a:t>
            </a:r>
            <a:r>
              <a:rPr lang="zh-CN" altLang="en-US" sz="2800" b="1" dirty="0">
                <a:latin typeface="微软雅黑" pitchFamily="34" charset="-122"/>
                <a:ea typeface="微软雅黑" pitchFamily="34" charset="-122"/>
              </a:rPr>
              <a:t>定位主旨要点</a:t>
            </a:r>
            <a:endParaRPr lang="en-US" altLang="zh-CN" sz="2800" b="1" dirty="0">
              <a:latin typeface="微软雅黑" pitchFamily="34" charset="-122"/>
              <a:ea typeface="微软雅黑" pitchFamily="34" charset="-122"/>
            </a:endParaRPr>
          </a:p>
        </p:txBody>
      </p:sp>
      <p:sp>
        <p:nvSpPr>
          <p:cNvPr id="25" name="圆角矩形 4">
            <a:extLst>
              <a:ext uri="{FF2B5EF4-FFF2-40B4-BE49-F238E27FC236}">
                <a16:creationId xmlns:a16="http://schemas.microsoft.com/office/drawing/2014/main" xmlns="" id="{BE8EE094-C38F-448E-A009-99AC4846CDD5}"/>
              </a:ext>
            </a:extLst>
          </p:cNvPr>
          <p:cNvSpPr/>
          <p:nvPr/>
        </p:nvSpPr>
        <p:spPr>
          <a:xfrm>
            <a:off x="135496" y="97501"/>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27" name="矩形 26">
            <a:extLst>
              <a:ext uri="{FF2B5EF4-FFF2-40B4-BE49-F238E27FC236}">
                <a16:creationId xmlns:a16="http://schemas.microsoft.com/office/drawing/2014/main" xmlns="" id="{3F308F60-B04D-400B-B6FB-414D9811CF5F}"/>
              </a:ext>
            </a:extLst>
          </p:cNvPr>
          <p:cNvSpPr/>
          <p:nvPr/>
        </p:nvSpPr>
        <p:spPr>
          <a:xfrm>
            <a:off x="798243" y="8435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8" name="对话气泡: 矩形 27">
            <a:extLst>
              <a:ext uri="{FF2B5EF4-FFF2-40B4-BE49-F238E27FC236}">
                <a16:creationId xmlns:a16="http://schemas.microsoft.com/office/drawing/2014/main" xmlns="" id="{CC68238B-06D1-4F8C-ADC8-1B24134409E1}"/>
              </a:ext>
            </a:extLst>
          </p:cNvPr>
          <p:cNvSpPr/>
          <p:nvPr/>
        </p:nvSpPr>
        <p:spPr>
          <a:xfrm>
            <a:off x="7845570" y="2770825"/>
            <a:ext cx="4041630" cy="634033"/>
          </a:xfrm>
          <a:prstGeom prst="wedgeRectCallout">
            <a:avLst>
              <a:gd name="adj1" fmla="val -30678"/>
              <a:gd name="adj2" fmla="val -101498"/>
            </a:avLst>
          </a:prstGeom>
          <a:solidFill>
            <a:srgbClr val="4AA44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t>分析文本，弄懂文意</a:t>
            </a:r>
          </a:p>
        </p:txBody>
      </p:sp>
      <p:sp>
        <p:nvSpPr>
          <p:cNvPr id="30" name="文本框 29">
            <a:extLst>
              <a:ext uri="{FF2B5EF4-FFF2-40B4-BE49-F238E27FC236}">
                <a16:creationId xmlns:a16="http://schemas.microsoft.com/office/drawing/2014/main" xmlns="" id="{45C18AD6-F9A5-45CB-8712-3B67E21DFF37}"/>
              </a:ext>
            </a:extLst>
          </p:cNvPr>
          <p:cNvSpPr txBox="1"/>
          <p:nvPr/>
        </p:nvSpPr>
        <p:spPr>
          <a:xfrm>
            <a:off x="2021740" y="2520880"/>
            <a:ext cx="614856" cy="369332"/>
          </a:xfrm>
          <a:prstGeom prst="rect">
            <a:avLst/>
          </a:prstGeom>
          <a:noFill/>
          <a:ln>
            <a:solidFill>
              <a:srgbClr val="7030A0"/>
            </a:solidFill>
          </a:ln>
        </p:spPr>
        <p:txBody>
          <a:bodyPr wrap="square" rtlCol="0">
            <a:spAutoFit/>
          </a:bodyPr>
          <a:lstStyle/>
          <a:p>
            <a:endParaRPr lang="zh-CN" altLang="en-US" dirty="0"/>
          </a:p>
        </p:txBody>
      </p:sp>
      <p:pic>
        <p:nvPicPr>
          <p:cNvPr id="31" name="图片 30">
            <a:extLst>
              <a:ext uri="{FF2B5EF4-FFF2-40B4-BE49-F238E27FC236}">
                <a16:creationId xmlns:a16="http://schemas.microsoft.com/office/drawing/2014/main" xmlns="" id="{5A7521B1-3257-4596-BF30-64F9997F9478}"/>
              </a:ext>
            </a:extLst>
          </p:cNvPr>
          <p:cNvPicPr>
            <a:picLocks noChangeAspect="1"/>
          </p:cNvPicPr>
          <p:nvPr/>
        </p:nvPicPr>
        <p:blipFill>
          <a:blip r:embed="rId3"/>
          <a:stretch>
            <a:fillRect/>
          </a:stretch>
        </p:blipFill>
        <p:spPr>
          <a:xfrm>
            <a:off x="2016294" y="2358597"/>
            <a:ext cx="353599" cy="445047"/>
          </a:xfrm>
          <a:prstGeom prst="rect">
            <a:avLst/>
          </a:prstGeom>
        </p:spPr>
      </p:pic>
      <p:sp>
        <p:nvSpPr>
          <p:cNvPr id="32" name="文本框 31">
            <a:extLst>
              <a:ext uri="{FF2B5EF4-FFF2-40B4-BE49-F238E27FC236}">
                <a16:creationId xmlns:a16="http://schemas.microsoft.com/office/drawing/2014/main" xmlns="" id="{139620EF-7415-4D57-9B42-BAA76E4C897C}"/>
              </a:ext>
            </a:extLst>
          </p:cNvPr>
          <p:cNvSpPr txBox="1"/>
          <p:nvPr/>
        </p:nvSpPr>
        <p:spPr>
          <a:xfrm>
            <a:off x="345616" y="4756388"/>
            <a:ext cx="3911074" cy="502766"/>
          </a:xfrm>
          <a:prstGeom prst="rect">
            <a:avLst/>
          </a:prstGeom>
          <a:noFill/>
        </p:spPr>
        <p:txBody>
          <a:bodyPr wrap="square" rtlCol="0">
            <a:spAutoFit/>
          </a:bodyPr>
          <a:lstStyle/>
          <a:p>
            <a:pPr marL="457200" indent="-457200">
              <a:buFont typeface="Wingdings" panose="05000000000000000000" pitchFamily="2" charset="2"/>
              <a:buChar char="Ø"/>
            </a:pPr>
            <a:r>
              <a:rPr lang="en-US" altLang="zh-CN" sz="2667" b="1" dirty="0">
                <a:solidFill>
                  <a:srgbClr val="7030A0"/>
                </a:solidFill>
                <a:latin typeface="华文新魏" panose="02010800040101010101" pitchFamily="2" charset="-122"/>
                <a:ea typeface="华文新魏" panose="02010800040101010101" pitchFamily="2" charset="-122"/>
              </a:rPr>
              <a:t>but</a:t>
            </a:r>
            <a:r>
              <a:rPr lang="zh-CN" altLang="en-US" sz="2667" b="1" dirty="0">
                <a:solidFill>
                  <a:srgbClr val="7030A0"/>
                </a:solidFill>
                <a:latin typeface="华文新魏" panose="02010800040101010101" pitchFamily="2" charset="-122"/>
                <a:ea typeface="华文新魏" panose="02010800040101010101" pitchFamily="2" charset="-122"/>
              </a:rPr>
              <a:t>为“路标词”</a:t>
            </a:r>
          </a:p>
        </p:txBody>
      </p:sp>
    </p:spTree>
    <p:extLst>
      <p:ext uri="{BB962C8B-B14F-4D97-AF65-F5344CB8AC3E}">
        <p14:creationId xmlns:p14="http://schemas.microsoft.com/office/powerpoint/2010/main" val="8144306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14:bounceEnd="50000">
                                          <p:cBhvr additive="base">
                                            <p:cTn id="11"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4"/>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par>
                                    <p:cTn id="16" presetID="56" presetClass="path" presetSubtype="0" accel="50000" decel="50000" fill="hold" grpId="1" nodeType="withEffect">
                                      <p:stCondLst>
                                        <p:cond delay="0"/>
                                      </p:stCondLst>
                                      <p:childTnLst>
                                        <p:animMotion origin="layout" path="M -0.03737 0.0412 L 1.25E-6 4.07407E-6 " pathEditMode="relative" rAng="0" ptsTypes="AA">
                                          <p:cBhvr>
                                            <p:cTn id="17" dur="700" fill="hold"/>
                                            <p:tgtEl>
                                              <p:spTgt spid="25"/>
                                            </p:tgtEl>
                                            <p:attrNameLst>
                                              <p:attrName>ppt_x</p:attrName>
                                              <p:attrName>ppt_y</p:attrName>
                                            </p:attrNameLst>
                                          </p:cBhvr>
                                          <p:rCtr x="1862" y="-2060"/>
                                        </p:animMotion>
                                      </p:childTnLst>
                                    </p:cTn>
                                  </p:par>
                                  <p:par>
                                    <p:cTn id="18" presetID="22" presetClass="entr" presetSubtype="8"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80">
                                              <p:stCondLst>
                                                <p:cond delay="0"/>
                                              </p:stCondLst>
                                            </p:cTn>
                                            <p:tgtEl>
                                              <p:spTgt spid="8"/>
                                            </p:tgtEl>
                                          </p:cBhvr>
                                        </p:animEffect>
                                        <p:anim calcmode="lin" valueType="num">
                                          <p:cBhvr>
                                            <p:cTn id="3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0" dur="26">
                                              <p:stCondLst>
                                                <p:cond delay="650"/>
                                              </p:stCondLst>
                                            </p:cTn>
                                            <p:tgtEl>
                                              <p:spTgt spid="8"/>
                                            </p:tgtEl>
                                          </p:cBhvr>
                                          <p:to x="100000" y="60000"/>
                                        </p:animScale>
                                        <p:animScale>
                                          <p:cBhvr>
                                            <p:cTn id="41" dur="166" decel="50000">
                                              <p:stCondLst>
                                                <p:cond delay="676"/>
                                              </p:stCondLst>
                                            </p:cTn>
                                            <p:tgtEl>
                                              <p:spTgt spid="8"/>
                                            </p:tgtEl>
                                          </p:cBhvr>
                                          <p:to x="100000" y="100000"/>
                                        </p:animScale>
                                        <p:animScale>
                                          <p:cBhvr>
                                            <p:cTn id="42" dur="26">
                                              <p:stCondLst>
                                                <p:cond delay="1312"/>
                                              </p:stCondLst>
                                            </p:cTn>
                                            <p:tgtEl>
                                              <p:spTgt spid="8"/>
                                            </p:tgtEl>
                                          </p:cBhvr>
                                          <p:to x="100000" y="80000"/>
                                        </p:animScale>
                                        <p:animScale>
                                          <p:cBhvr>
                                            <p:cTn id="43" dur="166" decel="50000">
                                              <p:stCondLst>
                                                <p:cond delay="1338"/>
                                              </p:stCondLst>
                                            </p:cTn>
                                            <p:tgtEl>
                                              <p:spTgt spid="8"/>
                                            </p:tgtEl>
                                          </p:cBhvr>
                                          <p:to x="100000" y="100000"/>
                                        </p:animScale>
                                        <p:animScale>
                                          <p:cBhvr>
                                            <p:cTn id="44" dur="26">
                                              <p:stCondLst>
                                                <p:cond delay="1642"/>
                                              </p:stCondLst>
                                            </p:cTn>
                                            <p:tgtEl>
                                              <p:spTgt spid="8"/>
                                            </p:tgtEl>
                                          </p:cBhvr>
                                          <p:to x="100000" y="90000"/>
                                        </p:animScale>
                                        <p:animScale>
                                          <p:cBhvr>
                                            <p:cTn id="45" dur="166" decel="50000">
                                              <p:stCondLst>
                                                <p:cond delay="1668"/>
                                              </p:stCondLst>
                                            </p:cTn>
                                            <p:tgtEl>
                                              <p:spTgt spid="8"/>
                                            </p:tgtEl>
                                          </p:cBhvr>
                                          <p:to x="100000" y="100000"/>
                                        </p:animScale>
                                        <p:animScale>
                                          <p:cBhvr>
                                            <p:cTn id="46" dur="26">
                                              <p:stCondLst>
                                                <p:cond delay="1808"/>
                                              </p:stCondLst>
                                            </p:cTn>
                                            <p:tgtEl>
                                              <p:spTgt spid="8"/>
                                            </p:tgtEl>
                                          </p:cBhvr>
                                          <p:to x="100000" y="95000"/>
                                        </p:animScale>
                                        <p:animScale>
                                          <p:cBhvr>
                                            <p:cTn id="47" dur="166" decel="50000">
                                              <p:stCondLst>
                                                <p:cond delay="1834"/>
                                              </p:stCondLst>
                                            </p:cTn>
                                            <p:tgtEl>
                                              <p:spTgt spid="8"/>
                                            </p:tgtEl>
                                          </p:cBhvr>
                                          <p:to x="100000" y="100000"/>
                                        </p:animScale>
                                      </p:childTnLst>
                                    </p:cTn>
                                  </p:par>
                                  <p:par>
                                    <p:cTn id="48" presetID="42"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circle(in)">
                                          <p:cBhvr>
                                            <p:cTn id="57" dur="20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heel(1)">
                                          <p:cBhvr>
                                            <p:cTn id="74" dur="2000"/>
                                            <p:tgtEl>
                                              <p:spTgt spid="2"/>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circle(in)">
                                          <p:cBhvr>
                                            <p:cTn id="79" dur="2000"/>
                                            <p:tgtEl>
                                              <p:spTgt spid="15"/>
                                            </p:tgtEl>
                                          </p:cBhvr>
                                        </p:animEffect>
                                      </p:childTnLst>
                                    </p:cTn>
                                  </p:par>
                                  <p:par>
                                    <p:cTn id="80" presetID="6" presetClass="entr" presetSubtype="16"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circle(in)">
                                          <p:cBhvr>
                                            <p:cTn id="82" dur="2000"/>
                                            <p:tgtEl>
                                              <p:spTgt spid="6"/>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nodeType="clickEffect">
                                      <p:stCondLst>
                                        <p:cond delay="0"/>
                                      </p:stCondLst>
                                      <p:childTnLst>
                                        <p:set>
                                          <p:cBhvr>
                                            <p:cTn id="86" dur="1" fill="hold">
                                              <p:stCondLst>
                                                <p:cond delay="0"/>
                                              </p:stCondLst>
                                            </p:cTn>
                                            <p:tgtEl>
                                              <p:spTgt spid="13">
                                                <p:txEl>
                                                  <p:pRg st="0" end="0"/>
                                                </p:txEl>
                                              </p:spTgt>
                                            </p:tgtEl>
                                            <p:attrNameLst>
                                              <p:attrName>style.visibility</p:attrName>
                                            </p:attrNameLst>
                                          </p:cBhvr>
                                          <p:to>
                                            <p:strVal val="visible"/>
                                          </p:to>
                                        </p:set>
                                        <p:animEffect transition="in" filter="wheel(1)">
                                          <p:cBhvr>
                                            <p:cTn id="87" dur="2000"/>
                                            <p:tgtEl>
                                              <p:spTgt spid="13">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circle(in)">
                                          <p:cBhvr>
                                            <p:cTn id="92" dur="2000"/>
                                            <p:tgtEl>
                                              <p:spTgt spid="32"/>
                                            </p:tgtEl>
                                          </p:cBhvr>
                                        </p:animEffect>
                                      </p:childTnLst>
                                    </p:cTn>
                                  </p:par>
                                  <p:par>
                                    <p:cTn id="93" presetID="21" presetClass="entr" presetSubtype="1" fill="hold"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heel(1)">
                                          <p:cBhvr>
                                            <p:cTn id="95" dur="2000"/>
                                            <p:tgtEl>
                                              <p:spTgt spid="31"/>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barn(inVertical)">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 grpId="0"/>
          <p:bldP spid="3" grpId="0" animBg="1"/>
          <p:bldP spid="8" grpId="0" animBg="1"/>
          <p:bldP spid="12" grpId="0" animBg="1"/>
          <p:bldP spid="23" grpId="0" animBg="1"/>
          <p:bldP spid="25" grpId="0" animBg="1"/>
          <p:bldP spid="25" grpId="1" animBg="1"/>
          <p:bldP spid="27" grpId="0"/>
          <p:bldP spid="28" grpId="0" animBg="1"/>
          <p:bldP spid="30" grpId="0" animBg="1"/>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par>
                                    <p:cTn id="16" presetID="56" presetClass="path" presetSubtype="0" accel="50000" decel="50000" fill="hold" grpId="1" nodeType="withEffect">
                                      <p:stCondLst>
                                        <p:cond delay="0"/>
                                      </p:stCondLst>
                                      <p:childTnLst>
                                        <p:animMotion origin="layout" path="M -0.03737 0.0412 L 1.25E-6 4.07407E-6 " pathEditMode="relative" rAng="0" ptsTypes="AA">
                                          <p:cBhvr>
                                            <p:cTn id="17" dur="700" fill="hold"/>
                                            <p:tgtEl>
                                              <p:spTgt spid="25"/>
                                            </p:tgtEl>
                                            <p:attrNameLst>
                                              <p:attrName>ppt_x</p:attrName>
                                              <p:attrName>ppt_y</p:attrName>
                                            </p:attrNameLst>
                                          </p:cBhvr>
                                          <p:rCtr x="1862" y="-2060"/>
                                        </p:animMotion>
                                      </p:childTnLst>
                                    </p:cTn>
                                  </p:par>
                                  <p:par>
                                    <p:cTn id="18" presetID="22" presetClass="entr" presetSubtype="8"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80">
                                              <p:stCondLst>
                                                <p:cond delay="0"/>
                                              </p:stCondLst>
                                            </p:cTn>
                                            <p:tgtEl>
                                              <p:spTgt spid="8"/>
                                            </p:tgtEl>
                                          </p:cBhvr>
                                        </p:animEffect>
                                        <p:anim calcmode="lin" valueType="num">
                                          <p:cBhvr>
                                            <p:cTn id="3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0" dur="26">
                                              <p:stCondLst>
                                                <p:cond delay="650"/>
                                              </p:stCondLst>
                                            </p:cTn>
                                            <p:tgtEl>
                                              <p:spTgt spid="8"/>
                                            </p:tgtEl>
                                          </p:cBhvr>
                                          <p:to x="100000" y="60000"/>
                                        </p:animScale>
                                        <p:animScale>
                                          <p:cBhvr>
                                            <p:cTn id="41" dur="166" decel="50000">
                                              <p:stCondLst>
                                                <p:cond delay="676"/>
                                              </p:stCondLst>
                                            </p:cTn>
                                            <p:tgtEl>
                                              <p:spTgt spid="8"/>
                                            </p:tgtEl>
                                          </p:cBhvr>
                                          <p:to x="100000" y="100000"/>
                                        </p:animScale>
                                        <p:animScale>
                                          <p:cBhvr>
                                            <p:cTn id="42" dur="26">
                                              <p:stCondLst>
                                                <p:cond delay="1312"/>
                                              </p:stCondLst>
                                            </p:cTn>
                                            <p:tgtEl>
                                              <p:spTgt spid="8"/>
                                            </p:tgtEl>
                                          </p:cBhvr>
                                          <p:to x="100000" y="80000"/>
                                        </p:animScale>
                                        <p:animScale>
                                          <p:cBhvr>
                                            <p:cTn id="43" dur="166" decel="50000">
                                              <p:stCondLst>
                                                <p:cond delay="1338"/>
                                              </p:stCondLst>
                                            </p:cTn>
                                            <p:tgtEl>
                                              <p:spTgt spid="8"/>
                                            </p:tgtEl>
                                          </p:cBhvr>
                                          <p:to x="100000" y="100000"/>
                                        </p:animScale>
                                        <p:animScale>
                                          <p:cBhvr>
                                            <p:cTn id="44" dur="26">
                                              <p:stCondLst>
                                                <p:cond delay="1642"/>
                                              </p:stCondLst>
                                            </p:cTn>
                                            <p:tgtEl>
                                              <p:spTgt spid="8"/>
                                            </p:tgtEl>
                                          </p:cBhvr>
                                          <p:to x="100000" y="90000"/>
                                        </p:animScale>
                                        <p:animScale>
                                          <p:cBhvr>
                                            <p:cTn id="45" dur="166" decel="50000">
                                              <p:stCondLst>
                                                <p:cond delay="1668"/>
                                              </p:stCondLst>
                                            </p:cTn>
                                            <p:tgtEl>
                                              <p:spTgt spid="8"/>
                                            </p:tgtEl>
                                          </p:cBhvr>
                                          <p:to x="100000" y="100000"/>
                                        </p:animScale>
                                        <p:animScale>
                                          <p:cBhvr>
                                            <p:cTn id="46" dur="26">
                                              <p:stCondLst>
                                                <p:cond delay="1808"/>
                                              </p:stCondLst>
                                            </p:cTn>
                                            <p:tgtEl>
                                              <p:spTgt spid="8"/>
                                            </p:tgtEl>
                                          </p:cBhvr>
                                          <p:to x="100000" y="95000"/>
                                        </p:animScale>
                                        <p:animScale>
                                          <p:cBhvr>
                                            <p:cTn id="47" dur="166" decel="50000">
                                              <p:stCondLst>
                                                <p:cond delay="1834"/>
                                              </p:stCondLst>
                                            </p:cTn>
                                            <p:tgtEl>
                                              <p:spTgt spid="8"/>
                                            </p:tgtEl>
                                          </p:cBhvr>
                                          <p:to x="100000" y="100000"/>
                                        </p:animScale>
                                      </p:childTnLst>
                                    </p:cTn>
                                  </p:par>
                                  <p:par>
                                    <p:cTn id="48" presetID="42"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circle(in)">
                                          <p:cBhvr>
                                            <p:cTn id="57" dur="20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heel(1)">
                                          <p:cBhvr>
                                            <p:cTn id="74" dur="2000"/>
                                            <p:tgtEl>
                                              <p:spTgt spid="2"/>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circle(in)">
                                          <p:cBhvr>
                                            <p:cTn id="79" dur="2000"/>
                                            <p:tgtEl>
                                              <p:spTgt spid="15"/>
                                            </p:tgtEl>
                                          </p:cBhvr>
                                        </p:animEffect>
                                      </p:childTnLst>
                                    </p:cTn>
                                  </p:par>
                                  <p:par>
                                    <p:cTn id="80" presetID="6" presetClass="entr" presetSubtype="16"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circle(in)">
                                          <p:cBhvr>
                                            <p:cTn id="82" dur="2000"/>
                                            <p:tgtEl>
                                              <p:spTgt spid="6"/>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nodeType="clickEffect">
                                      <p:stCondLst>
                                        <p:cond delay="0"/>
                                      </p:stCondLst>
                                      <p:childTnLst>
                                        <p:set>
                                          <p:cBhvr>
                                            <p:cTn id="86" dur="1" fill="hold">
                                              <p:stCondLst>
                                                <p:cond delay="0"/>
                                              </p:stCondLst>
                                            </p:cTn>
                                            <p:tgtEl>
                                              <p:spTgt spid="13">
                                                <p:txEl>
                                                  <p:pRg st="0" end="0"/>
                                                </p:txEl>
                                              </p:spTgt>
                                            </p:tgtEl>
                                            <p:attrNameLst>
                                              <p:attrName>style.visibility</p:attrName>
                                            </p:attrNameLst>
                                          </p:cBhvr>
                                          <p:to>
                                            <p:strVal val="visible"/>
                                          </p:to>
                                        </p:set>
                                        <p:animEffect transition="in" filter="wheel(1)">
                                          <p:cBhvr>
                                            <p:cTn id="87" dur="2000"/>
                                            <p:tgtEl>
                                              <p:spTgt spid="13">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circle(in)">
                                          <p:cBhvr>
                                            <p:cTn id="92" dur="2000"/>
                                            <p:tgtEl>
                                              <p:spTgt spid="32"/>
                                            </p:tgtEl>
                                          </p:cBhvr>
                                        </p:animEffect>
                                      </p:childTnLst>
                                    </p:cTn>
                                  </p:par>
                                  <p:par>
                                    <p:cTn id="93" presetID="21" presetClass="entr" presetSubtype="1" fill="hold"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heel(1)">
                                          <p:cBhvr>
                                            <p:cTn id="95" dur="2000"/>
                                            <p:tgtEl>
                                              <p:spTgt spid="31"/>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barn(inVertical)">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 grpId="0"/>
          <p:bldP spid="3" grpId="0" animBg="1"/>
          <p:bldP spid="8" grpId="0" animBg="1"/>
          <p:bldP spid="12" grpId="0" animBg="1"/>
          <p:bldP spid="23" grpId="0" animBg="1"/>
          <p:bldP spid="25" grpId="0" animBg="1"/>
          <p:bldP spid="25" grpId="1" animBg="1"/>
          <p:bldP spid="27" grpId="0"/>
          <p:bldP spid="28" grpId="0" animBg="1"/>
          <p:bldP spid="30" grpId="0" animBg="1"/>
          <p:bldP spid="32" grpId="0"/>
        </p:bldLst>
      </p:timing>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xmlns="" id="{50F13F8B-1B3D-D840-9ED0-CD6EAE5D2203}"/>
              </a:ext>
            </a:extLst>
          </p:cNvPr>
          <p:cNvSpPr>
            <a:spLocks noChangeArrowheads="1"/>
          </p:cNvSpPr>
          <p:nvPr/>
        </p:nvSpPr>
        <p:spPr bwMode="auto">
          <a:xfrm>
            <a:off x="5424488" y="2565400"/>
            <a:ext cx="588269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3000" b="1" dirty="0">
                <a:solidFill>
                  <a:srgbClr val="0070C0"/>
                </a:solidFill>
                <a:latin typeface="HelveticaNeue" panose="02000503000000020004" pitchFamily="2" charset="0"/>
              </a:rPr>
              <a:t>	</a:t>
            </a:r>
            <a:r>
              <a:rPr lang="zh-CN" altLang="en-US" sz="3000"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dirty="0">
              <a:solidFill>
                <a:srgbClr val="0070C0"/>
              </a:solidFill>
              <a:latin typeface="HelveticaNeue" panose="02000503000000020004" pitchFamily="2" charset="0"/>
            </a:endParaRPr>
          </a:p>
          <a:p>
            <a:pPr>
              <a:spcBef>
                <a:spcPct val="0"/>
              </a:spcBef>
              <a:buClrTx/>
              <a:buFontTx/>
              <a:buNone/>
            </a:pPr>
            <a:endParaRPr lang="en-US" altLang="zh-CN" sz="3000" b="1" dirty="0">
              <a:solidFill>
                <a:srgbClr val="0070C0"/>
              </a:solidFill>
              <a:latin typeface="HelveticaNeue" panose="02000503000000020004" pitchFamily="2" charset="0"/>
            </a:endParaRPr>
          </a:p>
          <a:p>
            <a:pPr>
              <a:spcBef>
                <a:spcPct val="0"/>
              </a:spcBef>
              <a:buClrTx/>
              <a:buFontTx/>
              <a:buNone/>
            </a:pPr>
            <a:r>
              <a:rPr lang="zh-CN" altLang="en-US" sz="3000" b="1" dirty="0">
                <a:solidFill>
                  <a:srgbClr val="0070C0"/>
                </a:solidFill>
                <a:latin typeface="HelveticaNeue" panose="02000503000000020004" pitchFamily="2" charset="0"/>
              </a:rPr>
              <a:t>更多教学资源请关注</a:t>
            </a:r>
            <a:endParaRPr lang="en-US" altLang="zh-CN" sz="3000" b="1" dirty="0">
              <a:solidFill>
                <a:srgbClr val="0070C0"/>
              </a:solidFill>
              <a:latin typeface="HelveticaNeue" panose="02000503000000020004" pitchFamily="2" charset="0"/>
            </a:endParaRPr>
          </a:p>
          <a:p>
            <a:pPr>
              <a:spcBef>
                <a:spcPct val="0"/>
              </a:spcBef>
              <a:buClrTx/>
              <a:buFontTx/>
              <a:buNone/>
            </a:pPr>
            <a:r>
              <a:rPr lang="zh-CN" altLang="en-US" sz="3000" b="1" dirty="0">
                <a:solidFill>
                  <a:srgbClr val="0070C0"/>
                </a:solidFill>
                <a:latin typeface="HelveticaNeue" panose="02000503000000020004" pitchFamily="2" charset="0"/>
              </a:rPr>
              <a:t>订阅号：溯恩英语</a:t>
            </a:r>
          </a:p>
        </p:txBody>
      </p:sp>
      <p:sp>
        <p:nvSpPr>
          <p:cNvPr id="40963" name="矩形 3">
            <a:extLst>
              <a:ext uri="{FF2B5EF4-FFF2-40B4-BE49-F238E27FC236}">
                <a16:creationId xmlns:a16="http://schemas.microsoft.com/office/drawing/2014/main" xmlns="" id="{7824763E-0D93-464C-AED5-3FC168C1C894}"/>
              </a:ext>
            </a:extLst>
          </p:cNvPr>
          <p:cNvSpPr>
            <a:spLocks noChangeArrowheads="1"/>
          </p:cNvSpPr>
          <p:nvPr/>
        </p:nvSpPr>
        <p:spPr bwMode="auto">
          <a:xfrm>
            <a:off x="6096001" y="1489075"/>
            <a:ext cx="390048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4500"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xmlns="" id="{83239BA4-B577-5340-B8CD-73E2350BA4AF}"/>
              </a:ext>
            </a:extLst>
          </p:cNvPr>
          <p:cNvSpPr>
            <a:spLocks noChangeArrowheads="1"/>
          </p:cNvSpPr>
          <p:nvPr/>
        </p:nvSpPr>
        <p:spPr bwMode="auto">
          <a:xfrm>
            <a:off x="529099" y="488680"/>
            <a:ext cx="39004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b="1" dirty="0">
                <a:latin typeface="华文新魏" panose="02010800040101010101" pitchFamily="2" charset="-122"/>
                <a:ea typeface="华文新魏" panose="02010800040101010101" pitchFamily="2" charset="-122"/>
              </a:rPr>
              <a:t>扫码关注</a:t>
            </a:r>
            <a:endParaRPr lang="en-US" altLang="zh-CN" b="1" dirty="0">
              <a:latin typeface="华文新魏" panose="02010800040101010101" pitchFamily="2" charset="-122"/>
              <a:ea typeface="华文新魏" panose="02010800040101010101" pitchFamily="2" charset="-122"/>
            </a:endParaRPr>
          </a:p>
          <a:p>
            <a:pPr>
              <a:spcBef>
                <a:spcPct val="0"/>
              </a:spcBef>
              <a:buClrTx/>
              <a:buFontTx/>
              <a:buNone/>
            </a:pPr>
            <a:r>
              <a:rPr lang="zh-CN" altLang="en-US" b="1" dirty="0">
                <a:latin typeface="华文新魏" panose="02010800040101010101" pitchFamily="2" charset="-122"/>
                <a:ea typeface="华文新魏" panose="02010800040101010101" pitchFamily="2" charset="-122"/>
              </a:rPr>
              <a:t>回复：</a:t>
            </a:r>
            <a:r>
              <a:rPr lang="en-US" altLang="zh-CN" b="1" dirty="0">
                <a:latin typeface="华文新魏" panose="02010800040101010101" pitchFamily="2" charset="-122"/>
                <a:ea typeface="华文新魏" panose="02010800040101010101" pitchFamily="2" charset="-122"/>
              </a:rPr>
              <a:t>hello</a:t>
            </a:r>
            <a:r>
              <a:rPr lang="zh-CN" altLang="en-US" b="1" dirty="0">
                <a:latin typeface="华文新魏" panose="02010800040101010101" pitchFamily="2" charset="-122"/>
                <a:ea typeface="华文新魏" panose="02010800040101010101" pitchFamily="2" charset="-122"/>
              </a:rPr>
              <a:t> </a:t>
            </a:r>
            <a:r>
              <a:rPr lang="en-US" altLang="zh-CN"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b="1" dirty="0">
                <a:latin typeface="华文新魏" panose="02010800040101010101" pitchFamily="2" charset="-122"/>
                <a:ea typeface="华文新魏" panose="02010800040101010101" pitchFamily="2" charset="-122"/>
              </a:rPr>
              <a:t>获取课件制作、录课等实用工具包</a:t>
            </a:r>
          </a:p>
        </p:txBody>
      </p:sp>
      <p:pic>
        <p:nvPicPr>
          <p:cNvPr id="4" name="图片 3" descr="图片包含 文字, 纵横字谜&#10;&#10;描述已自动生成">
            <a:extLst>
              <a:ext uri="{FF2B5EF4-FFF2-40B4-BE49-F238E27FC236}">
                <a16:creationId xmlns:a16="http://schemas.microsoft.com/office/drawing/2014/main" xmlns=""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820" y="2949094"/>
            <a:ext cx="2921833" cy="2921833"/>
          </a:xfrm>
          <a:prstGeom prst="rect">
            <a:avLst/>
          </a:prstGeom>
        </p:spPr>
      </p:pic>
      <p:pic>
        <p:nvPicPr>
          <p:cNvPr id="6" name="图片 45">
            <a:extLst>
              <a:ext uri="{FF2B5EF4-FFF2-40B4-BE49-F238E27FC236}">
                <a16:creationId xmlns:a16="http://schemas.microsoft.com/office/drawing/2014/main" xmlns="" id="{C1FEDB73-85DB-EE4B-ABED-59D0A01D5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817" y="165049"/>
            <a:ext cx="4443629" cy="143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712096"/>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a:extLst>
              <a:ext uri="{FF2B5EF4-FFF2-40B4-BE49-F238E27FC236}">
                <a16:creationId xmlns:a16="http://schemas.microsoft.com/office/drawing/2014/main" xmlns="" id="{0B1FABCB-B793-4502-B971-6B5E69EEC515}"/>
              </a:ext>
            </a:extLst>
          </p:cNvPr>
          <p:cNvSpPr txBox="1"/>
          <p:nvPr/>
        </p:nvSpPr>
        <p:spPr>
          <a:xfrm>
            <a:off x="662152" y="5052219"/>
            <a:ext cx="2156324" cy="369332"/>
          </a:xfrm>
          <a:prstGeom prst="rect">
            <a:avLst/>
          </a:prstGeom>
          <a:solidFill>
            <a:srgbClr val="4AA44A"/>
          </a:solidFill>
        </p:spPr>
        <p:txBody>
          <a:bodyPr wrap="square" rtlCol="0">
            <a:spAutoFit/>
          </a:bodyPr>
          <a:lstStyle/>
          <a:p>
            <a:endParaRPr lang="zh-CN" altLang="en-US" dirty="0"/>
          </a:p>
        </p:txBody>
      </p:sp>
      <p:sp>
        <p:nvSpPr>
          <p:cNvPr id="19" name="文本框 18">
            <a:extLst>
              <a:ext uri="{FF2B5EF4-FFF2-40B4-BE49-F238E27FC236}">
                <a16:creationId xmlns:a16="http://schemas.microsoft.com/office/drawing/2014/main" xmlns="" id="{DAB9BC46-1AAC-483C-84E4-44D28B3F8248}"/>
              </a:ext>
            </a:extLst>
          </p:cNvPr>
          <p:cNvSpPr txBox="1"/>
          <p:nvPr/>
        </p:nvSpPr>
        <p:spPr>
          <a:xfrm>
            <a:off x="9595402" y="4031020"/>
            <a:ext cx="2156324" cy="369332"/>
          </a:xfrm>
          <a:prstGeom prst="rect">
            <a:avLst/>
          </a:prstGeom>
          <a:solidFill>
            <a:srgbClr val="4AA44A"/>
          </a:solidFill>
        </p:spPr>
        <p:txBody>
          <a:bodyPr wrap="square" rtlCol="0">
            <a:spAutoFit/>
          </a:bodyPr>
          <a:lstStyle/>
          <a:p>
            <a:endParaRPr lang="zh-CN" altLang="en-US" dirty="0"/>
          </a:p>
        </p:txBody>
      </p:sp>
      <p:sp>
        <p:nvSpPr>
          <p:cNvPr id="17" name="文本框 16">
            <a:extLst>
              <a:ext uri="{FF2B5EF4-FFF2-40B4-BE49-F238E27FC236}">
                <a16:creationId xmlns:a16="http://schemas.microsoft.com/office/drawing/2014/main" xmlns="" id="{889C3760-2BD0-433D-8FC0-60541C30604B}"/>
              </a:ext>
            </a:extLst>
          </p:cNvPr>
          <p:cNvSpPr txBox="1"/>
          <p:nvPr/>
        </p:nvSpPr>
        <p:spPr>
          <a:xfrm>
            <a:off x="662152" y="4556234"/>
            <a:ext cx="11089574" cy="369332"/>
          </a:xfrm>
          <a:prstGeom prst="rect">
            <a:avLst/>
          </a:prstGeom>
          <a:solidFill>
            <a:srgbClr val="4AA44A"/>
          </a:solidFill>
        </p:spPr>
        <p:txBody>
          <a:bodyPr wrap="square" rtlCol="0">
            <a:spAutoFit/>
          </a:bodyPr>
          <a:lstStyle/>
          <a:p>
            <a:endParaRPr lang="zh-CN" altLang="en-US" dirty="0"/>
          </a:p>
        </p:txBody>
      </p:sp>
      <p:sp>
        <p:nvSpPr>
          <p:cNvPr id="15" name="矩形 14">
            <a:extLst>
              <a:ext uri="{FF2B5EF4-FFF2-40B4-BE49-F238E27FC236}">
                <a16:creationId xmlns:a16="http://schemas.microsoft.com/office/drawing/2014/main" xmlns="" id="{110CAA19-FB78-4D3F-88F9-6EB36D8E271A}"/>
              </a:ext>
            </a:extLst>
          </p:cNvPr>
          <p:cNvSpPr/>
          <p:nvPr/>
        </p:nvSpPr>
        <p:spPr>
          <a:xfrm>
            <a:off x="3440083" y="4124"/>
            <a:ext cx="7189903" cy="8197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5" name="矩形 4"/>
          <p:cNvSpPr/>
          <p:nvPr/>
        </p:nvSpPr>
        <p:spPr>
          <a:xfrm>
            <a:off x="253818" y="1026139"/>
            <a:ext cx="11684363" cy="2477601"/>
          </a:xfrm>
          <a:prstGeom prst="rect">
            <a:avLst/>
          </a:prstGeom>
          <a:solidFill>
            <a:schemeClr val="bg1">
              <a:lumMod val="85000"/>
            </a:schemeClr>
          </a:solidFill>
          <a:ln w="12700">
            <a:solidFill>
              <a:srgbClr val="0070C0"/>
            </a:solidFill>
          </a:ln>
        </p:spPr>
        <p:txBody>
          <a:bodyPr wrap="square">
            <a:spAutoFit/>
          </a:bodyPr>
          <a:lstStyle/>
          <a:p>
            <a:pPr algn="just">
              <a:lnSpc>
                <a:spcPts val="3067"/>
              </a:lnSpc>
            </a:pPr>
            <a:r>
              <a:rPr lang="en-US" altLang="zh-CN" sz="3200" b="1" dirty="0">
                <a:latin typeface="Times New Roman" panose="02020603050405020304" pitchFamily="18" charset="0"/>
              </a:rPr>
              <a:t>     It’s </a:t>
            </a:r>
            <a:r>
              <a:rPr lang="en-US" altLang="zh-CN" sz="3200" b="1" dirty="0">
                <a:solidFill>
                  <a:srgbClr val="7030A0"/>
                </a:solidFill>
                <a:latin typeface="Times New Roman" panose="02020603050405020304" pitchFamily="18" charset="0"/>
              </a:rPr>
              <a:t>a really good idea </a:t>
            </a:r>
            <a:r>
              <a:rPr lang="en-US" altLang="zh-CN" sz="3200" b="1" dirty="0">
                <a:solidFill>
                  <a:srgbClr val="FF0000"/>
                </a:solidFill>
                <a:latin typeface="Times New Roman" panose="02020603050405020304" pitchFamily="18" charset="0"/>
              </a:rPr>
              <a:t>to visit colleges </a:t>
            </a:r>
            <a:r>
              <a:rPr lang="en-US" altLang="zh-CN" sz="3200" b="1" dirty="0">
                <a:solidFill>
                  <a:srgbClr val="002060"/>
                </a:solidFill>
                <a:latin typeface="Times New Roman" panose="02020603050405020304" pitchFamily="18" charset="0"/>
              </a:rPr>
              <a:t>before you apply </a:t>
            </a:r>
            <a:r>
              <a:rPr lang="en-US" altLang="zh-CN" sz="3200" b="1" u="sng" dirty="0">
                <a:solidFill>
                  <a:srgbClr val="0F8FEF"/>
                </a:solidFill>
                <a:latin typeface="Times New Roman" panose="02020603050405020304" pitchFamily="18" charset="0"/>
              </a:rPr>
              <a:t>because their websites can all start to look and sound the same.</a:t>
            </a:r>
            <a:r>
              <a:rPr lang="en-US" altLang="zh-CN" sz="3200" b="1" dirty="0">
                <a:solidFill>
                  <a:srgbClr val="0F8FEF"/>
                </a:solidFill>
                <a:latin typeface="Times New Roman" panose="02020603050405020304" pitchFamily="18" charset="0"/>
              </a:rPr>
              <a:t> </a:t>
            </a:r>
            <a:r>
              <a:rPr lang="en-US" altLang="zh-CN" sz="3200" b="1" dirty="0">
                <a:latin typeface="Times New Roman" panose="02020603050405020304" pitchFamily="18" charset="0"/>
              </a:rPr>
              <a:t>Nothing will </a:t>
            </a:r>
            <a:r>
              <a:rPr lang="en-US" altLang="zh-CN" sz="3200" b="1" u="sng" dirty="0">
                <a:solidFill>
                  <a:srgbClr val="0F8FEF"/>
                </a:solidFill>
                <a:latin typeface="Times New Roman" panose="02020603050405020304" pitchFamily="18" charset="0"/>
              </a:rPr>
              <a:t>give you the sense of what it will actually be like to live on a college campus(</a:t>
            </a:r>
            <a:r>
              <a:rPr lang="zh-CN" altLang="en-US" sz="3200" b="1" u="sng" dirty="0">
                <a:solidFill>
                  <a:srgbClr val="0F8FEF"/>
                </a:solidFill>
                <a:latin typeface="Times New Roman" panose="02020603050405020304" pitchFamily="18" charset="0"/>
              </a:rPr>
              <a:t>校园）</a:t>
            </a:r>
            <a:r>
              <a:rPr lang="en-US" altLang="zh-CN" sz="3200" b="1" dirty="0">
                <a:latin typeface="Times New Roman" panose="02020603050405020304" pitchFamily="18" charset="0"/>
              </a:rPr>
              <a:t>……But keep in mind that you are making a decision </a:t>
            </a:r>
            <a:r>
              <a:rPr lang="en-US" altLang="zh-CN" sz="3200" b="1" u="sng" dirty="0">
                <a:solidFill>
                  <a:srgbClr val="0F8FEF"/>
                </a:solidFill>
                <a:latin typeface="Times New Roman" panose="02020603050405020304" pitchFamily="18" charset="0"/>
              </a:rPr>
              <a:t>about the next four years of your life</a:t>
            </a:r>
            <a:r>
              <a:rPr lang="en-US" altLang="zh-CN" sz="3200" b="1" dirty="0">
                <a:latin typeface="Times New Roman" panose="02020603050405020304" pitchFamily="18" charset="0"/>
              </a:rPr>
              <a:t>, and do all the research you can to make sure you are making the </a:t>
            </a:r>
            <a:r>
              <a:rPr lang="en-US" altLang="zh-CN" sz="3200" b="1" dirty="0">
                <a:solidFill>
                  <a:schemeClr val="accent5">
                    <a:lumMod val="50000"/>
                  </a:schemeClr>
                </a:solidFill>
                <a:latin typeface="Times New Roman" panose="02020603050405020304" pitchFamily="18" charset="0"/>
              </a:rPr>
              <a:t>right</a:t>
            </a:r>
            <a:r>
              <a:rPr lang="en-US" altLang="zh-CN" sz="3200" b="1" dirty="0">
                <a:latin typeface="Times New Roman" panose="02020603050405020304" pitchFamily="18" charset="0"/>
              </a:rPr>
              <a:t> one.</a:t>
            </a:r>
          </a:p>
        </p:txBody>
      </p:sp>
      <p:cxnSp>
        <p:nvCxnSpPr>
          <p:cNvPr id="9" name="直接连接符 8">
            <a:extLst>
              <a:ext uri="{FF2B5EF4-FFF2-40B4-BE49-F238E27FC236}">
                <a16:creationId xmlns:a16="http://schemas.microsoft.com/office/drawing/2014/main" xmlns="" id="{FFBAD660-917F-4C23-AB94-7A5653E81D31}"/>
              </a:ext>
            </a:extLst>
          </p:cNvPr>
          <p:cNvCxnSpPr/>
          <p:nvPr/>
        </p:nvCxnSpPr>
        <p:spPr>
          <a:xfrm>
            <a:off x="1007434" y="1448732"/>
            <a:ext cx="92170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xmlns="" id="{C17D98CD-D907-4524-A23F-D13F690D27E1}"/>
              </a:ext>
            </a:extLst>
          </p:cNvPr>
          <p:cNvCxnSpPr>
            <a:cxnSpLocks/>
          </p:cNvCxnSpPr>
          <p:nvPr/>
        </p:nvCxnSpPr>
        <p:spPr>
          <a:xfrm>
            <a:off x="10119545" y="3013519"/>
            <a:ext cx="16321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4A48419E-082F-40D2-817C-ED7B08FA9FBF}"/>
              </a:ext>
            </a:extLst>
          </p:cNvPr>
          <p:cNvCxnSpPr>
            <a:cxnSpLocks/>
          </p:cNvCxnSpPr>
          <p:nvPr/>
        </p:nvCxnSpPr>
        <p:spPr>
          <a:xfrm>
            <a:off x="479376" y="3429000"/>
            <a:ext cx="102731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xmlns="" id="{E57D37FA-86C7-4632-9A37-D032A1AF2144}"/>
              </a:ext>
            </a:extLst>
          </p:cNvPr>
          <p:cNvSpPr txBox="1"/>
          <p:nvPr/>
        </p:nvSpPr>
        <p:spPr>
          <a:xfrm>
            <a:off x="162425" y="3902021"/>
            <a:ext cx="11713301" cy="1569660"/>
          </a:xfrm>
          <a:prstGeom prst="rect">
            <a:avLst/>
          </a:prstGeom>
          <a:noFill/>
        </p:spPr>
        <p:txBody>
          <a:bodyPr wrap="square" rtlCol="0">
            <a:spAutoFit/>
          </a:bodyPr>
          <a:lstStyle/>
          <a:p>
            <a:pPr marL="457189" indent="-457189">
              <a:buFont typeface="Wingdings" panose="05000000000000000000" pitchFamily="2" charset="2"/>
              <a:buChar char="Ø"/>
            </a:pPr>
            <a:r>
              <a:rPr lang="en-US" altLang="zh-CN" sz="3200" b="1" dirty="0">
                <a:solidFill>
                  <a:srgbClr val="FF0000"/>
                </a:solidFill>
                <a:latin typeface="Times New Roman" panose="02020603050405020304" pitchFamily="18" charset="0"/>
              </a:rPr>
              <a:t>Visiting colleges </a:t>
            </a:r>
            <a:r>
              <a:rPr lang="en-US" altLang="zh-CN" sz="3200" b="1" dirty="0">
                <a:solidFill>
                  <a:srgbClr val="002060"/>
                </a:solidFill>
                <a:latin typeface="Times New Roman" panose="02020603050405020304" pitchFamily="18" charset="0"/>
              </a:rPr>
              <a:t>in advance </a:t>
            </a:r>
            <a:r>
              <a:rPr lang="en-US" altLang="zh-CN" sz="3200" b="1" dirty="0">
                <a:solidFill>
                  <a:srgbClr val="7030A0"/>
                </a:solidFill>
                <a:latin typeface="Times New Roman" panose="02020603050405020304" pitchFamily="18" charset="0"/>
              </a:rPr>
              <a:t>is highly recommended </a:t>
            </a:r>
            <a:r>
              <a:rPr lang="en-US" altLang="zh-CN" sz="3200" b="1" u="sng" dirty="0">
                <a:latin typeface="Times New Roman" panose="02020603050405020304" pitchFamily="18" charset="0"/>
              </a:rPr>
              <a:t>which enriches your sufficient sense and </a:t>
            </a:r>
            <a:r>
              <a:rPr lang="en-US" altLang="zh-CN" sz="3200" b="1" u="sng" dirty="0">
                <a:solidFill>
                  <a:schemeClr val="accent5">
                    <a:lumMod val="50000"/>
                  </a:schemeClr>
                </a:solidFill>
                <a:latin typeface="Times New Roman" panose="02020603050405020304" pitchFamily="18" charset="0"/>
              </a:rPr>
              <a:t>ensures a satisfying </a:t>
            </a:r>
            <a:r>
              <a:rPr lang="en-US" altLang="zh-CN" sz="3200" b="1" u="sng" dirty="0">
                <a:latin typeface="Times New Roman" panose="02020603050405020304" pitchFamily="18" charset="0"/>
              </a:rPr>
              <a:t>four-year college life.</a:t>
            </a:r>
            <a:r>
              <a:rPr lang="en-US" altLang="zh-CN" sz="3200" b="1" dirty="0">
                <a:latin typeface="Times New Roman" panose="02020603050405020304" pitchFamily="18" charset="0"/>
              </a:rPr>
              <a:t> </a:t>
            </a:r>
          </a:p>
        </p:txBody>
      </p:sp>
      <p:sp>
        <p:nvSpPr>
          <p:cNvPr id="12" name="矩形 11">
            <a:extLst>
              <a:ext uri="{FF2B5EF4-FFF2-40B4-BE49-F238E27FC236}">
                <a16:creationId xmlns:a16="http://schemas.microsoft.com/office/drawing/2014/main" xmlns="" id="{83060C3B-C1E6-4E95-BA5D-25FE086C831B}"/>
              </a:ext>
            </a:extLst>
          </p:cNvPr>
          <p:cNvSpPr/>
          <p:nvPr/>
        </p:nvSpPr>
        <p:spPr>
          <a:xfrm>
            <a:off x="2929642" y="76212"/>
            <a:ext cx="7189903" cy="65574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概要写作技巧</a:t>
            </a:r>
            <a:r>
              <a:rPr lang="en-US" altLang="zh-CN" sz="2800" b="1" dirty="0">
                <a:latin typeface="微软雅黑" pitchFamily="34" charset="-122"/>
                <a:ea typeface="微软雅黑" pitchFamily="34" charset="-122"/>
              </a:rPr>
              <a:t>3 —— </a:t>
            </a:r>
            <a:r>
              <a:rPr lang="zh-CN" altLang="en-US" sz="2800" b="1" dirty="0">
                <a:latin typeface="微软雅黑" pitchFamily="34" charset="-122"/>
                <a:ea typeface="微软雅黑" pitchFamily="34" charset="-122"/>
              </a:rPr>
              <a:t>语言信雅达顺 </a:t>
            </a:r>
            <a:endParaRPr lang="en-US" altLang="zh-CN" sz="2800" b="1" dirty="0">
              <a:latin typeface="微软雅黑" pitchFamily="34" charset="-122"/>
              <a:ea typeface="微软雅黑" pitchFamily="34" charset="-122"/>
            </a:endParaRPr>
          </a:p>
        </p:txBody>
      </p:sp>
      <p:sp>
        <p:nvSpPr>
          <p:cNvPr id="4" name="对话气泡: 矩形 3">
            <a:extLst>
              <a:ext uri="{FF2B5EF4-FFF2-40B4-BE49-F238E27FC236}">
                <a16:creationId xmlns:a16="http://schemas.microsoft.com/office/drawing/2014/main" xmlns="" id="{8EEAD2D8-48D0-482E-9290-1BC5D34B4A30}"/>
              </a:ext>
            </a:extLst>
          </p:cNvPr>
          <p:cNvSpPr/>
          <p:nvPr/>
        </p:nvSpPr>
        <p:spPr>
          <a:xfrm>
            <a:off x="4601613" y="5323847"/>
            <a:ext cx="5517932" cy="1016028"/>
          </a:xfrm>
          <a:prstGeom prst="wedgeRectCallout">
            <a:avLst>
              <a:gd name="adj1" fmla="val -27285"/>
              <a:gd name="adj2" fmla="val -88523"/>
            </a:avLst>
          </a:prstGeom>
          <a:solidFill>
            <a:srgbClr val="4AA44A"/>
          </a:solidFill>
          <a:ln>
            <a:solidFill>
              <a:srgbClr val="4AA44A"/>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次要点作定语从句，补充信息，使要点更为完整、丰满和连贯</a:t>
            </a:r>
          </a:p>
        </p:txBody>
      </p:sp>
      <p:sp>
        <p:nvSpPr>
          <p:cNvPr id="13" name="圆角矩形 4">
            <a:extLst>
              <a:ext uri="{FF2B5EF4-FFF2-40B4-BE49-F238E27FC236}">
                <a16:creationId xmlns:a16="http://schemas.microsoft.com/office/drawing/2014/main" xmlns="" id="{6B95A155-2B88-4FA0-B413-44F8E5989EFD}"/>
              </a:ext>
            </a:extLst>
          </p:cNvPr>
          <p:cNvSpPr/>
          <p:nvPr/>
        </p:nvSpPr>
        <p:spPr>
          <a:xfrm>
            <a:off x="135496" y="97501"/>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4" name="矩形 13">
            <a:extLst>
              <a:ext uri="{FF2B5EF4-FFF2-40B4-BE49-F238E27FC236}">
                <a16:creationId xmlns:a16="http://schemas.microsoft.com/office/drawing/2014/main" xmlns="" id="{137BAA84-860E-4D8E-840D-A526279CEC52}"/>
              </a:ext>
            </a:extLst>
          </p:cNvPr>
          <p:cNvSpPr/>
          <p:nvPr/>
        </p:nvSpPr>
        <p:spPr>
          <a:xfrm>
            <a:off x="798243" y="8435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3277810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par>
                                    <p:cTn id="19" presetID="56" presetClass="path" presetSubtype="0" accel="50000" decel="50000" fill="hold" grpId="1" nodeType="withEffect">
                                      <p:stCondLst>
                                        <p:cond delay="0"/>
                                      </p:stCondLst>
                                      <p:childTnLst>
                                        <p:animMotion origin="layout" path="M -0.03737 0.0412 L 1.25E-6 4.07407E-6 " pathEditMode="relative" rAng="0" ptsTypes="AA">
                                          <p:cBhvr>
                                            <p:cTn id="20" dur="700" fill="hold"/>
                                            <p:tgtEl>
                                              <p:spTgt spid="13"/>
                                            </p:tgtEl>
                                            <p:attrNameLst>
                                              <p:attrName>ppt_x</p:attrName>
                                              <p:attrName>ppt_y</p:attrName>
                                            </p:attrNameLst>
                                          </p:cBhvr>
                                          <p:rCtr x="1862" y="-2060"/>
                                        </p:animMotion>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0" end="0"/>
                                                </p:txEl>
                                              </p:spTgt>
                                            </p:tgtEl>
                                          </p:cBhvr>
                                        </p:animEffect>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heel(1)">
                                          <p:cBhvr>
                                            <p:cTn id="48" dur="2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1000"/>
                                            <p:tgtEl>
                                              <p:spTgt spid="4"/>
                                            </p:tgtEl>
                                          </p:cBhvr>
                                        </p:animEffect>
                                        <p:anim calcmode="lin" valueType="num">
                                          <p:cBhvr>
                                            <p:cTn id="69" dur="1000" fill="hold"/>
                                            <p:tgtEl>
                                              <p:spTgt spid="4"/>
                                            </p:tgtEl>
                                            <p:attrNameLst>
                                              <p:attrName>ppt_x</p:attrName>
                                            </p:attrNameLst>
                                          </p:cBhvr>
                                          <p:tavLst>
                                            <p:tav tm="0">
                                              <p:val>
                                                <p:strVal val="#ppt_x"/>
                                              </p:val>
                                            </p:tav>
                                            <p:tav tm="100000">
                                              <p:val>
                                                <p:strVal val="#ppt_x"/>
                                              </p:val>
                                            </p:tav>
                                          </p:tavLst>
                                        </p:anim>
                                        <p:anim calcmode="lin" valueType="num">
                                          <p:cBhvr>
                                            <p:cTn id="7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7" grpId="0" animBg="1"/>
          <p:bldP spid="15" grpId="0" animBg="1"/>
          <p:bldP spid="8" grpId="0"/>
          <p:bldP spid="12" grpId="0" animBg="1"/>
          <p:bldP spid="4" grpId="0" animBg="1"/>
          <p:bldP spid="13" grpId="0" animBg="1"/>
          <p:bldP spid="13" grpId="1"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par>
                                    <p:cTn id="19" presetID="56" presetClass="path" presetSubtype="0" accel="50000" decel="50000" fill="hold" grpId="1" nodeType="withEffect">
                                      <p:stCondLst>
                                        <p:cond delay="0"/>
                                      </p:stCondLst>
                                      <p:childTnLst>
                                        <p:animMotion origin="layout" path="M -0.03737 0.0412 L 1.25E-6 4.07407E-6 " pathEditMode="relative" rAng="0" ptsTypes="AA">
                                          <p:cBhvr>
                                            <p:cTn id="20" dur="700" fill="hold"/>
                                            <p:tgtEl>
                                              <p:spTgt spid="13"/>
                                            </p:tgtEl>
                                            <p:attrNameLst>
                                              <p:attrName>ppt_x</p:attrName>
                                              <p:attrName>ppt_y</p:attrName>
                                            </p:attrNameLst>
                                          </p:cBhvr>
                                          <p:rCtr x="1862" y="-2060"/>
                                        </p:animMotion>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0" end="0"/>
                                                </p:txEl>
                                              </p:spTgt>
                                            </p:tgtEl>
                                          </p:cBhvr>
                                        </p:animEffect>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heel(1)">
                                          <p:cBhvr>
                                            <p:cTn id="48" dur="2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1000"/>
                                            <p:tgtEl>
                                              <p:spTgt spid="4"/>
                                            </p:tgtEl>
                                          </p:cBhvr>
                                        </p:animEffect>
                                        <p:anim calcmode="lin" valueType="num">
                                          <p:cBhvr>
                                            <p:cTn id="69" dur="1000" fill="hold"/>
                                            <p:tgtEl>
                                              <p:spTgt spid="4"/>
                                            </p:tgtEl>
                                            <p:attrNameLst>
                                              <p:attrName>ppt_x</p:attrName>
                                            </p:attrNameLst>
                                          </p:cBhvr>
                                          <p:tavLst>
                                            <p:tav tm="0">
                                              <p:val>
                                                <p:strVal val="#ppt_x"/>
                                              </p:val>
                                            </p:tav>
                                            <p:tav tm="100000">
                                              <p:val>
                                                <p:strVal val="#ppt_x"/>
                                              </p:val>
                                            </p:tav>
                                          </p:tavLst>
                                        </p:anim>
                                        <p:anim calcmode="lin" valueType="num">
                                          <p:cBhvr>
                                            <p:cTn id="7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7" grpId="0" animBg="1"/>
          <p:bldP spid="15" grpId="0" animBg="1"/>
          <p:bldP spid="8" grpId="0"/>
          <p:bldP spid="12" grpId="0" animBg="1"/>
          <p:bldP spid="4" grpId="0" animBg="1"/>
          <p:bldP spid="13" grpId="0" animBg="1"/>
          <p:bldP spid="13" grpId="1" animBg="1"/>
          <p:bldP spid="14" grpId="0"/>
        </p:bldLst>
      </p:timing>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xmlns="" id="{8FE766FF-CBDF-4DFD-952B-FAD3CD0D896B}"/>
              </a:ext>
            </a:extLst>
          </p:cNvPr>
          <p:cNvSpPr/>
          <p:nvPr/>
        </p:nvSpPr>
        <p:spPr>
          <a:xfrm>
            <a:off x="3440083" y="4124"/>
            <a:ext cx="7189903" cy="8197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矩形 1">
            <a:extLst>
              <a:ext uri="{FF2B5EF4-FFF2-40B4-BE49-F238E27FC236}">
                <a16:creationId xmlns:a16="http://schemas.microsoft.com/office/drawing/2014/main" xmlns="" id="{8807F9C3-2CFB-442F-B9AA-DAB15F0BCB62}"/>
              </a:ext>
            </a:extLst>
          </p:cNvPr>
          <p:cNvSpPr/>
          <p:nvPr/>
        </p:nvSpPr>
        <p:spPr>
          <a:xfrm>
            <a:off x="4083269" y="4430110"/>
            <a:ext cx="3657600" cy="315311"/>
          </a:xfrm>
          <a:prstGeom prst="rect">
            <a:avLst/>
          </a:prstGeom>
          <a:solidFill>
            <a:srgbClr val="4AA44A"/>
          </a:solidFill>
          <a:ln>
            <a:solidFill>
              <a:srgbClr val="4AA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53818" y="1026139"/>
            <a:ext cx="11684363" cy="2477601"/>
          </a:xfrm>
          <a:prstGeom prst="rect">
            <a:avLst/>
          </a:prstGeom>
          <a:solidFill>
            <a:schemeClr val="bg1">
              <a:lumMod val="85000"/>
            </a:schemeClr>
          </a:solidFill>
          <a:ln w="12700">
            <a:solidFill>
              <a:srgbClr val="0070C0"/>
            </a:solidFill>
          </a:ln>
        </p:spPr>
        <p:txBody>
          <a:bodyPr wrap="square">
            <a:spAutoFit/>
          </a:bodyPr>
          <a:lstStyle/>
          <a:p>
            <a:pPr algn="just">
              <a:lnSpc>
                <a:spcPts val="3067"/>
              </a:lnSpc>
            </a:pPr>
            <a:r>
              <a:rPr lang="en-US" altLang="zh-CN" sz="3200" b="1" dirty="0">
                <a:latin typeface="Times New Roman" panose="02020603050405020304" pitchFamily="18" charset="0"/>
              </a:rPr>
              <a:t>     It’s </a:t>
            </a:r>
            <a:r>
              <a:rPr lang="en-US" altLang="zh-CN" sz="3200" b="1" dirty="0">
                <a:solidFill>
                  <a:srgbClr val="C00000"/>
                </a:solidFill>
                <a:latin typeface="Times New Roman" panose="02020603050405020304" pitchFamily="18" charset="0"/>
              </a:rPr>
              <a:t>a really good idea </a:t>
            </a:r>
            <a:r>
              <a:rPr lang="en-US" altLang="zh-CN" sz="3200" b="1" dirty="0">
                <a:solidFill>
                  <a:srgbClr val="FF0000"/>
                </a:solidFill>
                <a:latin typeface="Times New Roman" panose="02020603050405020304" pitchFamily="18" charset="0"/>
              </a:rPr>
              <a:t>to visit colleges </a:t>
            </a:r>
            <a:r>
              <a:rPr lang="en-US" altLang="zh-CN" sz="3200" b="1" dirty="0">
                <a:solidFill>
                  <a:srgbClr val="002060"/>
                </a:solidFill>
                <a:latin typeface="Times New Roman" panose="02020603050405020304" pitchFamily="18" charset="0"/>
              </a:rPr>
              <a:t>before you apply </a:t>
            </a:r>
            <a:r>
              <a:rPr lang="en-US" altLang="zh-CN" sz="3200" b="1" u="sng" dirty="0">
                <a:solidFill>
                  <a:srgbClr val="0F8FEF"/>
                </a:solidFill>
                <a:latin typeface="Times New Roman" panose="02020603050405020304" pitchFamily="18" charset="0"/>
              </a:rPr>
              <a:t>because their websites can all start to look and sound the same.</a:t>
            </a:r>
            <a:r>
              <a:rPr lang="en-US" altLang="zh-CN" sz="3200" b="1" dirty="0">
                <a:solidFill>
                  <a:srgbClr val="0F8FEF"/>
                </a:solidFill>
                <a:latin typeface="Times New Roman" panose="02020603050405020304" pitchFamily="18" charset="0"/>
              </a:rPr>
              <a:t> </a:t>
            </a:r>
            <a:r>
              <a:rPr lang="en-US" altLang="zh-CN" sz="3200" b="1" dirty="0">
                <a:latin typeface="Times New Roman" panose="02020603050405020304" pitchFamily="18" charset="0"/>
              </a:rPr>
              <a:t>Nothing will </a:t>
            </a:r>
            <a:r>
              <a:rPr lang="en-US" altLang="zh-CN" sz="3200" b="1" u="sng" dirty="0">
                <a:solidFill>
                  <a:srgbClr val="0F8FEF"/>
                </a:solidFill>
                <a:latin typeface="Times New Roman" panose="02020603050405020304" pitchFamily="18" charset="0"/>
              </a:rPr>
              <a:t>give you the sense of what it will actually be like to live on a college campus(</a:t>
            </a:r>
            <a:r>
              <a:rPr lang="zh-CN" altLang="en-US" sz="3200" b="1" u="sng" dirty="0">
                <a:solidFill>
                  <a:srgbClr val="0F8FEF"/>
                </a:solidFill>
                <a:latin typeface="Times New Roman" panose="02020603050405020304" pitchFamily="18" charset="0"/>
              </a:rPr>
              <a:t>校园）</a:t>
            </a:r>
            <a:r>
              <a:rPr lang="en-US" altLang="zh-CN" sz="3200" b="1" dirty="0">
                <a:latin typeface="Times New Roman" panose="02020603050405020304" pitchFamily="18" charset="0"/>
              </a:rPr>
              <a:t>……But keep in mind that you are making a decision </a:t>
            </a:r>
            <a:r>
              <a:rPr lang="en-US" altLang="zh-CN" sz="3200" b="1" u="sng" dirty="0">
                <a:solidFill>
                  <a:srgbClr val="0F8FEF"/>
                </a:solidFill>
                <a:latin typeface="Times New Roman" panose="02020603050405020304" pitchFamily="18" charset="0"/>
              </a:rPr>
              <a:t>about the next four years of your life</a:t>
            </a:r>
            <a:r>
              <a:rPr lang="en-US" altLang="zh-CN" sz="3200" b="1" dirty="0">
                <a:latin typeface="Times New Roman" panose="02020603050405020304" pitchFamily="18" charset="0"/>
              </a:rPr>
              <a:t>, and do all the research you can to make sure you are making the </a:t>
            </a:r>
            <a:r>
              <a:rPr lang="en-US" altLang="zh-CN" sz="3200" b="1" dirty="0">
                <a:solidFill>
                  <a:schemeClr val="accent5">
                    <a:lumMod val="75000"/>
                  </a:schemeClr>
                </a:solidFill>
                <a:latin typeface="Times New Roman" panose="02020603050405020304" pitchFamily="18" charset="0"/>
              </a:rPr>
              <a:t>right</a:t>
            </a:r>
            <a:r>
              <a:rPr lang="en-US" altLang="zh-CN" sz="3200" b="1" dirty="0">
                <a:latin typeface="Times New Roman" panose="02020603050405020304" pitchFamily="18" charset="0"/>
              </a:rPr>
              <a:t> one.</a:t>
            </a:r>
          </a:p>
        </p:txBody>
      </p:sp>
      <p:cxnSp>
        <p:nvCxnSpPr>
          <p:cNvPr id="9" name="直接连接符 8">
            <a:extLst>
              <a:ext uri="{FF2B5EF4-FFF2-40B4-BE49-F238E27FC236}">
                <a16:creationId xmlns:a16="http://schemas.microsoft.com/office/drawing/2014/main" xmlns="" id="{FFBAD660-917F-4C23-AB94-7A5653E81D31}"/>
              </a:ext>
            </a:extLst>
          </p:cNvPr>
          <p:cNvCxnSpPr/>
          <p:nvPr/>
        </p:nvCxnSpPr>
        <p:spPr>
          <a:xfrm>
            <a:off x="1007434" y="1448732"/>
            <a:ext cx="92170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xmlns="" id="{C17D98CD-D907-4524-A23F-D13F690D27E1}"/>
              </a:ext>
            </a:extLst>
          </p:cNvPr>
          <p:cNvCxnSpPr>
            <a:cxnSpLocks/>
          </p:cNvCxnSpPr>
          <p:nvPr/>
        </p:nvCxnSpPr>
        <p:spPr>
          <a:xfrm>
            <a:off x="10119545" y="3013519"/>
            <a:ext cx="16321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4A48419E-082F-40D2-817C-ED7B08FA9FBF}"/>
              </a:ext>
            </a:extLst>
          </p:cNvPr>
          <p:cNvCxnSpPr>
            <a:cxnSpLocks/>
          </p:cNvCxnSpPr>
          <p:nvPr/>
        </p:nvCxnSpPr>
        <p:spPr>
          <a:xfrm>
            <a:off x="479376" y="3429000"/>
            <a:ext cx="102731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xmlns="" id="{E57D37FA-86C7-4632-9A37-D032A1AF2144}"/>
              </a:ext>
            </a:extLst>
          </p:cNvPr>
          <p:cNvSpPr txBox="1"/>
          <p:nvPr/>
        </p:nvSpPr>
        <p:spPr>
          <a:xfrm>
            <a:off x="253818" y="3790112"/>
            <a:ext cx="11713301" cy="2967479"/>
          </a:xfrm>
          <a:prstGeom prst="rect">
            <a:avLst/>
          </a:prstGeom>
          <a:noFill/>
        </p:spPr>
        <p:txBody>
          <a:bodyPr wrap="square" rtlCol="0">
            <a:spAutoFit/>
          </a:bodyPr>
          <a:lstStyle/>
          <a:p>
            <a:pPr marL="457189" indent="-457189">
              <a:buFont typeface="Wingdings" panose="05000000000000000000" pitchFamily="2" charset="2"/>
              <a:buChar char="Ø"/>
            </a:pPr>
            <a:r>
              <a:rPr lang="en-US" altLang="zh-CN" sz="3200" b="1" dirty="0">
                <a:solidFill>
                  <a:srgbClr val="FF0000"/>
                </a:solidFill>
                <a:latin typeface="Times New Roman" panose="02020603050405020304" pitchFamily="18" charset="0"/>
              </a:rPr>
              <a:t>Visiting colleges </a:t>
            </a:r>
            <a:r>
              <a:rPr lang="en-US" altLang="zh-CN" sz="3200" b="1" dirty="0">
                <a:solidFill>
                  <a:srgbClr val="002060"/>
                </a:solidFill>
                <a:latin typeface="Times New Roman" panose="02020603050405020304" pitchFamily="18" charset="0"/>
              </a:rPr>
              <a:t>before application </a:t>
            </a:r>
            <a:r>
              <a:rPr lang="en-US" altLang="zh-CN" sz="3200" b="1" dirty="0">
                <a:latin typeface="Times New Roman" panose="02020603050405020304" pitchFamily="18" charset="0"/>
              </a:rPr>
              <a:t>is perceived as </a:t>
            </a:r>
            <a:r>
              <a:rPr lang="en-US" altLang="zh-CN" sz="3200" b="1" dirty="0">
                <a:solidFill>
                  <a:srgbClr val="C00000"/>
                </a:solidFill>
                <a:latin typeface="Times New Roman" panose="02020603050405020304" pitchFamily="18" charset="0"/>
              </a:rPr>
              <a:t>the best idea </a:t>
            </a:r>
            <a:r>
              <a:rPr lang="en-US" altLang="zh-CN" sz="3200" b="1" dirty="0">
                <a:latin typeface="Times New Roman" panose="02020603050405020304" pitchFamily="18" charset="0"/>
              </a:rPr>
              <a:t>as it will bring you authentic experience and help you make </a:t>
            </a:r>
            <a:r>
              <a:rPr lang="en-US" altLang="zh-CN" sz="3200" b="1" dirty="0">
                <a:solidFill>
                  <a:schemeClr val="accent5">
                    <a:lumMod val="75000"/>
                  </a:schemeClr>
                </a:solidFill>
                <a:latin typeface="Times New Roman" panose="02020603050405020304" pitchFamily="18" charset="0"/>
              </a:rPr>
              <a:t>preferable</a:t>
            </a:r>
            <a:r>
              <a:rPr lang="en-US" altLang="zh-CN" sz="3200" b="1" dirty="0">
                <a:latin typeface="Times New Roman" panose="02020603050405020304" pitchFamily="18" charset="0"/>
              </a:rPr>
              <a:t> decision.</a:t>
            </a:r>
          </a:p>
          <a:p>
            <a:pPr>
              <a:lnSpc>
                <a:spcPts val="1200"/>
              </a:lnSpc>
            </a:pPr>
            <a:endParaRPr lang="en-US" altLang="zh-CN" sz="3200" b="1" dirty="0">
              <a:latin typeface="Times New Roman" panose="02020603050405020304" pitchFamily="18" charset="0"/>
            </a:endParaRPr>
          </a:p>
          <a:p>
            <a:pPr>
              <a:lnSpc>
                <a:spcPts val="1600"/>
              </a:lnSpc>
            </a:pPr>
            <a:endParaRPr lang="en-US" altLang="zh-CN" sz="3200" b="1" dirty="0">
              <a:latin typeface="Times New Roman" panose="02020603050405020304" pitchFamily="18" charset="0"/>
            </a:endParaRPr>
          </a:p>
          <a:p>
            <a:pPr marL="457189" indent="-457189">
              <a:lnSpc>
                <a:spcPts val="2700"/>
              </a:lnSpc>
              <a:buFont typeface="Wingdings" panose="05000000000000000000" pitchFamily="2" charset="2"/>
              <a:buChar char="Ø"/>
            </a:pPr>
            <a:r>
              <a:rPr lang="en-US" altLang="zh-CN" sz="2667" b="1" i="1" dirty="0">
                <a:solidFill>
                  <a:srgbClr val="4AA44A"/>
                </a:solidFill>
                <a:latin typeface="Times New Roman" panose="02020603050405020304" pitchFamily="18" charset="0"/>
              </a:rPr>
              <a:t>perceive[</a:t>
            </a:r>
            <a:r>
              <a:rPr lang="en-US" altLang="zh-CN" sz="2667" b="1" i="1" dirty="0" err="1">
                <a:solidFill>
                  <a:srgbClr val="4AA44A"/>
                </a:solidFill>
                <a:latin typeface="Times New Roman" panose="02020603050405020304" pitchFamily="18" charset="0"/>
              </a:rPr>
              <a:t>pə'siːv</a:t>
            </a:r>
            <a:r>
              <a:rPr lang="en-US" altLang="zh-CN" sz="2667" b="1" i="1" dirty="0">
                <a:solidFill>
                  <a:srgbClr val="4AA44A"/>
                </a:solidFill>
                <a:latin typeface="Times New Roman" panose="02020603050405020304" pitchFamily="18" charset="0"/>
              </a:rPr>
              <a:t>] v. </a:t>
            </a:r>
            <a:r>
              <a:rPr lang="zh-CN" altLang="en-US" sz="2667" b="1" i="1" dirty="0">
                <a:solidFill>
                  <a:srgbClr val="4AA44A"/>
                </a:solidFill>
                <a:latin typeface="Times New Roman" panose="02020603050405020304" pitchFamily="18" charset="0"/>
              </a:rPr>
              <a:t>察觉；理解；认知</a:t>
            </a:r>
            <a:r>
              <a:rPr lang="en-US" altLang="zh-CN" sz="2667" b="1" i="1" dirty="0">
                <a:solidFill>
                  <a:srgbClr val="4AA44A"/>
                </a:solidFill>
                <a:latin typeface="Times New Roman" panose="02020603050405020304" pitchFamily="18" charset="0"/>
              </a:rPr>
              <a:t> be perceived as </a:t>
            </a:r>
            <a:r>
              <a:rPr lang="zh-CN" altLang="en-US" sz="2667" b="1" i="1" dirty="0">
                <a:solidFill>
                  <a:srgbClr val="4AA44A"/>
                </a:solidFill>
                <a:latin typeface="Times New Roman" panose="02020603050405020304" pitchFamily="18" charset="0"/>
              </a:rPr>
              <a:t>被认为是</a:t>
            </a:r>
            <a:r>
              <a:rPr lang="en-US" altLang="zh-CN" sz="2667" b="1" i="1" dirty="0">
                <a:solidFill>
                  <a:srgbClr val="4AA44A"/>
                </a:solidFill>
                <a:latin typeface="Times New Roman" panose="02020603050405020304" pitchFamily="18" charset="0"/>
              </a:rPr>
              <a:t>, </a:t>
            </a:r>
            <a:r>
              <a:rPr lang="zh-CN" altLang="en-US" sz="2667" b="1" i="1" dirty="0">
                <a:solidFill>
                  <a:srgbClr val="4AA44A"/>
                </a:solidFill>
                <a:latin typeface="Times New Roman" panose="02020603050405020304" pitchFamily="18" charset="0"/>
              </a:rPr>
              <a:t>被视为</a:t>
            </a:r>
            <a:endParaRPr lang="en-US" altLang="zh-CN" sz="2667" b="1" i="1" dirty="0">
              <a:solidFill>
                <a:srgbClr val="4AA44A"/>
              </a:solidFill>
              <a:latin typeface="Times New Roman" panose="02020603050405020304" pitchFamily="18" charset="0"/>
            </a:endParaRPr>
          </a:p>
          <a:p>
            <a:pPr marL="457189" indent="-457189">
              <a:lnSpc>
                <a:spcPts val="2700"/>
              </a:lnSpc>
              <a:buFont typeface="Wingdings" panose="05000000000000000000" pitchFamily="2" charset="2"/>
              <a:buChar char="Ø"/>
            </a:pPr>
            <a:r>
              <a:rPr lang="en-US" altLang="zh-CN" sz="2667" b="1" i="1" dirty="0">
                <a:solidFill>
                  <a:srgbClr val="4AA44A"/>
                </a:solidFill>
                <a:latin typeface="Times New Roman" panose="02020603050405020304" pitchFamily="18" charset="0"/>
              </a:rPr>
              <a:t>authentic [ɔː'</a:t>
            </a:r>
            <a:r>
              <a:rPr lang="en-US" altLang="zh-CN" sz="2667" b="1" i="1" dirty="0" err="1">
                <a:solidFill>
                  <a:srgbClr val="4AA44A"/>
                </a:solidFill>
                <a:latin typeface="Times New Roman" panose="02020603050405020304" pitchFamily="18" charset="0"/>
              </a:rPr>
              <a:t>θentɪk</a:t>
            </a:r>
            <a:r>
              <a:rPr lang="en-US" altLang="zh-CN" sz="2667" b="1" i="1" dirty="0">
                <a:solidFill>
                  <a:srgbClr val="4AA44A"/>
                </a:solidFill>
                <a:latin typeface="Times New Roman" panose="02020603050405020304" pitchFamily="18" charset="0"/>
              </a:rPr>
              <a:t>] adj. </a:t>
            </a:r>
            <a:r>
              <a:rPr lang="zh-CN" altLang="en-US" sz="2667" b="1" i="1" dirty="0">
                <a:solidFill>
                  <a:srgbClr val="4AA44A"/>
                </a:solidFill>
                <a:latin typeface="Times New Roman" panose="02020603050405020304" pitchFamily="18" charset="0"/>
              </a:rPr>
              <a:t>真正的，真实的；可信的</a:t>
            </a:r>
            <a:endParaRPr lang="en-US" altLang="zh-CN" sz="2667" b="1" i="1" dirty="0">
              <a:solidFill>
                <a:srgbClr val="4AA44A"/>
              </a:solidFill>
              <a:latin typeface="Times New Roman" panose="02020603050405020304" pitchFamily="18" charset="0"/>
            </a:endParaRPr>
          </a:p>
          <a:p>
            <a:pPr marL="457189" indent="-457189">
              <a:lnSpc>
                <a:spcPts val="2700"/>
              </a:lnSpc>
              <a:buFont typeface="Wingdings" panose="05000000000000000000" pitchFamily="2" charset="2"/>
              <a:buChar char="Ø"/>
            </a:pPr>
            <a:r>
              <a:rPr lang="en-US" altLang="zh-CN" sz="2667" b="1" i="1" dirty="0">
                <a:solidFill>
                  <a:srgbClr val="4AA44A"/>
                </a:solidFill>
                <a:latin typeface="Times New Roman" panose="02020603050405020304" pitchFamily="18" charset="0"/>
              </a:rPr>
              <a:t>preferable ['</a:t>
            </a:r>
            <a:r>
              <a:rPr lang="en-US" altLang="zh-CN" sz="2667" b="1" i="1" dirty="0" err="1">
                <a:solidFill>
                  <a:srgbClr val="4AA44A"/>
                </a:solidFill>
                <a:latin typeface="Times New Roman" panose="02020603050405020304" pitchFamily="18" charset="0"/>
              </a:rPr>
              <a:t>pref</a:t>
            </a:r>
            <a:r>
              <a:rPr lang="en-US" altLang="zh-CN" sz="2667" b="1" i="1" dirty="0">
                <a:solidFill>
                  <a:srgbClr val="4AA44A"/>
                </a:solidFill>
                <a:latin typeface="Times New Roman" panose="02020603050405020304" pitchFamily="18" charset="0"/>
              </a:rPr>
              <a:t>(ə)</a:t>
            </a:r>
            <a:r>
              <a:rPr lang="en-US" altLang="zh-CN" sz="2667" b="1" i="1" dirty="0" err="1">
                <a:solidFill>
                  <a:srgbClr val="4AA44A"/>
                </a:solidFill>
                <a:latin typeface="Times New Roman" panose="02020603050405020304" pitchFamily="18" charset="0"/>
              </a:rPr>
              <a:t>rəb</a:t>
            </a:r>
            <a:r>
              <a:rPr lang="en-US" altLang="zh-CN" sz="2667" b="1" i="1" dirty="0">
                <a:solidFill>
                  <a:srgbClr val="4AA44A"/>
                </a:solidFill>
                <a:latin typeface="Times New Roman" panose="02020603050405020304" pitchFamily="18" charset="0"/>
              </a:rPr>
              <a:t>(ə)l] adj. </a:t>
            </a:r>
            <a:r>
              <a:rPr lang="zh-CN" altLang="en-US" sz="2667" b="1" i="1" dirty="0">
                <a:solidFill>
                  <a:srgbClr val="4AA44A"/>
                </a:solidFill>
                <a:latin typeface="Times New Roman" panose="02020603050405020304" pitchFamily="18" charset="0"/>
              </a:rPr>
              <a:t>更好的，更可取的；更合意的</a:t>
            </a:r>
            <a:endParaRPr lang="en-US" altLang="zh-CN" sz="2667" b="1" i="1" dirty="0">
              <a:solidFill>
                <a:srgbClr val="4AA44A"/>
              </a:solidFill>
              <a:latin typeface="Times New Roman" panose="02020603050405020304" pitchFamily="18" charset="0"/>
            </a:endParaRPr>
          </a:p>
        </p:txBody>
      </p:sp>
      <p:sp>
        <p:nvSpPr>
          <p:cNvPr id="12" name="矩形 11">
            <a:extLst>
              <a:ext uri="{FF2B5EF4-FFF2-40B4-BE49-F238E27FC236}">
                <a16:creationId xmlns:a16="http://schemas.microsoft.com/office/drawing/2014/main" xmlns="" id="{83060C3B-C1E6-4E95-BA5D-25FE086C831B}"/>
              </a:ext>
            </a:extLst>
          </p:cNvPr>
          <p:cNvSpPr/>
          <p:nvPr/>
        </p:nvSpPr>
        <p:spPr>
          <a:xfrm>
            <a:off x="2929642" y="76212"/>
            <a:ext cx="7189903" cy="65574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概要写作技巧</a:t>
            </a:r>
            <a:r>
              <a:rPr lang="en-US" altLang="zh-CN" sz="2800" b="1" dirty="0">
                <a:latin typeface="微软雅黑" pitchFamily="34" charset="-122"/>
                <a:ea typeface="微软雅黑" pitchFamily="34" charset="-122"/>
              </a:rPr>
              <a:t>3 —— </a:t>
            </a:r>
            <a:r>
              <a:rPr lang="zh-CN" altLang="en-US" sz="2800" b="1" dirty="0">
                <a:latin typeface="微软雅黑" pitchFamily="34" charset="-122"/>
                <a:ea typeface="微软雅黑" pitchFamily="34" charset="-122"/>
              </a:rPr>
              <a:t>语言信雅达顺 </a:t>
            </a:r>
            <a:endParaRPr lang="en-US" altLang="zh-CN" sz="2800" b="1" dirty="0">
              <a:latin typeface="微软雅黑" pitchFamily="34" charset="-122"/>
              <a:ea typeface="微软雅黑" pitchFamily="34" charset="-122"/>
            </a:endParaRPr>
          </a:p>
        </p:txBody>
      </p:sp>
      <p:sp>
        <p:nvSpPr>
          <p:cNvPr id="4" name="对话气泡: 矩形 3">
            <a:extLst>
              <a:ext uri="{FF2B5EF4-FFF2-40B4-BE49-F238E27FC236}">
                <a16:creationId xmlns:a16="http://schemas.microsoft.com/office/drawing/2014/main" xmlns="" id="{8EEAD2D8-48D0-482E-9290-1BC5D34B4A30}"/>
              </a:ext>
            </a:extLst>
          </p:cNvPr>
          <p:cNvSpPr/>
          <p:nvPr/>
        </p:nvSpPr>
        <p:spPr>
          <a:xfrm>
            <a:off x="4209394" y="4936899"/>
            <a:ext cx="6952592" cy="521958"/>
          </a:xfrm>
          <a:prstGeom prst="wedgeRectCallout">
            <a:avLst>
              <a:gd name="adj1" fmla="val -27285"/>
              <a:gd name="adj2" fmla="val -88523"/>
            </a:avLst>
          </a:prstGeom>
          <a:solidFill>
            <a:srgbClr val="4AA44A"/>
          </a:solidFill>
          <a:ln>
            <a:solidFill>
              <a:srgbClr val="4AA44A"/>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使用广义词</a:t>
            </a:r>
            <a:r>
              <a:rPr lang="en-US" altLang="zh-CN" sz="2800" b="1" dirty="0"/>
              <a:t>authentic experience</a:t>
            </a:r>
            <a:r>
              <a:rPr lang="zh-CN" altLang="en-US" sz="2800" b="1" dirty="0"/>
              <a:t>代替具体词</a:t>
            </a:r>
          </a:p>
        </p:txBody>
      </p:sp>
      <p:sp>
        <p:nvSpPr>
          <p:cNvPr id="13" name="圆角矩形 4">
            <a:extLst>
              <a:ext uri="{FF2B5EF4-FFF2-40B4-BE49-F238E27FC236}">
                <a16:creationId xmlns:a16="http://schemas.microsoft.com/office/drawing/2014/main" xmlns="" id="{6B95A155-2B88-4FA0-B413-44F8E5989EFD}"/>
              </a:ext>
            </a:extLst>
          </p:cNvPr>
          <p:cNvSpPr/>
          <p:nvPr/>
        </p:nvSpPr>
        <p:spPr>
          <a:xfrm>
            <a:off x="135496" y="97501"/>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4" name="矩形 13">
            <a:extLst>
              <a:ext uri="{FF2B5EF4-FFF2-40B4-BE49-F238E27FC236}">
                <a16:creationId xmlns:a16="http://schemas.microsoft.com/office/drawing/2014/main" xmlns="" id="{137BAA84-860E-4D8E-840D-A526279CEC52}"/>
              </a:ext>
            </a:extLst>
          </p:cNvPr>
          <p:cNvSpPr/>
          <p:nvPr/>
        </p:nvSpPr>
        <p:spPr>
          <a:xfrm>
            <a:off x="798243" y="8435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111784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56" presetClass="path" presetSubtype="0" accel="50000" decel="50000" fill="hold" grpId="1" nodeType="withEffect">
                                      <p:stCondLst>
                                        <p:cond delay="0"/>
                                      </p:stCondLst>
                                      <p:childTnLst>
                                        <p:animMotion origin="layout" path="M -0.03737 0.0412 L 1.25E-6 4.07407E-6 " pathEditMode="relative" rAng="0" ptsTypes="AA">
                                          <p:cBhvr>
                                            <p:cTn id="12" dur="700" fill="hold"/>
                                            <p:tgtEl>
                                              <p:spTgt spid="13"/>
                                            </p:tgtEl>
                                            <p:attrNameLst>
                                              <p:attrName>ppt_x</p:attrName>
                                              <p:attrName>ppt_y</p:attrName>
                                            </p:attrNameLst>
                                          </p:cBhvr>
                                          <p:rCtr x="1862" y="-2060"/>
                                        </p:animMotion>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50000">
                                          <p:cBhvr additive="base">
                                            <p:cTn id="16"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15"/>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0" end="0"/>
                                                </p:txEl>
                                              </p:spTgt>
                                            </p:tgtEl>
                                          </p:cBhvr>
                                        </p:animEffect>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heel(1)">
                                          <p:cBhvr>
                                            <p:cTn id="48" dur="2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8" grpId="0"/>
          <p:bldP spid="12" grpId="0" animBg="1"/>
          <p:bldP spid="4" grpId="0" animBg="1"/>
          <p:bldP spid="13" grpId="0" animBg="1"/>
          <p:bldP spid="13" grpId="1"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56" presetClass="path" presetSubtype="0" accel="50000" decel="50000" fill="hold" grpId="1" nodeType="withEffect">
                                      <p:stCondLst>
                                        <p:cond delay="0"/>
                                      </p:stCondLst>
                                      <p:childTnLst>
                                        <p:animMotion origin="layout" path="M -0.03737 0.0412 L 1.25E-6 4.07407E-6 " pathEditMode="relative" rAng="0" ptsTypes="AA">
                                          <p:cBhvr>
                                            <p:cTn id="12" dur="700" fill="hold"/>
                                            <p:tgtEl>
                                              <p:spTgt spid="13"/>
                                            </p:tgtEl>
                                            <p:attrNameLst>
                                              <p:attrName>ppt_x</p:attrName>
                                              <p:attrName>ppt_y</p:attrName>
                                            </p:attrNameLst>
                                          </p:cBhvr>
                                          <p:rCtr x="1862" y="-2060"/>
                                        </p:animMotion>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0" end="0"/>
                                                </p:txEl>
                                              </p:spTgt>
                                            </p:tgtEl>
                                          </p:cBhvr>
                                        </p:animEffect>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heel(1)">
                                          <p:cBhvr>
                                            <p:cTn id="48" dur="2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8" grpId="0"/>
          <p:bldP spid="12" grpId="0" animBg="1"/>
          <p:bldP spid="4" grpId="0" animBg="1"/>
          <p:bldP spid="13" grpId="0" animBg="1"/>
          <p:bldP spid="13" grpId="1" animBg="1"/>
          <p:bldP spid="14" grpId="0"/>
        </p:bldLst>
      </p:timing>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a:extLst>
              <a:ext uri="{FF2B5EF4-FFF2-40B4-BE49-F238E27FC236}">
                <a16:creationId xmlns:a16="http://schemas.microsoft.com/office/drawing/2014/main" xmlns="" id="{5C21FAF0-6CAB-4E6B-81B7-8144E15352F3}"/>
              </a:ext>
            </a:extLst>
          </p:cNvPr>
          <p:cNvSpPr txBox="1"/>
          <p:nvPr/>
        </p:nvSpPr>
        <p:spPr>
          <a:xfrm>
            <a:off x="861770" y="5658504"/>
            <a:ext cx="5429136" cy="646331"/>
          </a:xfrm>
          <a:prstGeom prst="rect">
            <a:avLst/>
          </a:prstGeom>
          <a:solidFill>
            <a:srgbClr val="4AA44A"/>
          </a:solidFill>
        </p:spPr>
        <p:txBody>
          <a:bodyPr wrap="square" rtlCol="0">
            <a:spAutoFit/>
          </a:bodyPr>
          <a:lstStyle/>
          <a:p>
            <a:endParaRPr lang="en-US" altLang="zh-CN" dirty="0"/>
          </a:p>
          <a:p>
            <a:endParaRPr lang="zh-CN" altLang="en-US" dirty="0"/>
          </a:p>
        </p:txBody>
      </p:sp>
      <p:sp>
        <p:nvSpPr>
          <p:cNvPr id="23" name="文本框 22">
            <a:extLst>
              <a:ext uri="{FF2B5EF4-FFF2-40B4-BE49-F238E27FC236}">
                <a16:creationId xmlns:a16="http://schemas.microsoft.com/office/drawing/2014/main" xmlns="" id="{7EBD65DA-12CF-4B36-A060-30E2BF885804}"/>
              </a:ext>
            </a:extLst>
          </p:cNvPr>
          <p:cNvSpPr txBox="1"/>
          <p:nvPr/>
        </p:nvSpPr>
        <p:spPr>
          <a:xfrm>
            <a:off x="6290906" y="5012173"/>
            <a:ext cx="5166378" cy="646331"/>
          </a:xfrm>
          <a:prstGeom prst="rect">
            <a:avLst/>
          </a:prstGeom>
          <a:solidFill>
            <a:srgbClr val="4AA44A"/>
          </a:solidFill>
        </p:spPr>
        <p:txBody>
          <a:bodyPr wrap="square" rtlCol="0">
            <a:spAutoFit/>
          </a:bodyPr>
          <a:lstStyle/>
          <a:p>
            <a:endParaRPr lang="en-US" altLang="zh-CN" dirty="0"/>
          </a:p>
          <a:p>
            <a:endParaRPr lang="zh-CN" altLang="en-US" dirty="0"/>
          </a:p>
        </p:txBody>
      </p:sp>
      <p:sp>
        <p:nvSpPr>
          <p:cNvPr id="26" name="文本框 25">
            <a:extLst>
              <a:ext uri="{FF2B5EF4-FFF2-40B4-BE49-F238E27FC236}">
                <a16:creationId xmlns:a16="http://schemas.microsoft.com/office/drawing/2014/main" xmlns="" id="{56614B84-C9D8-4D44-889A-AA3E3E899F1B}"/>
              </a:ext>
            </a:extLst>
          </p:cNvPr>
          <p:cNvSpPr txBox="1"/>
          <p:nvPr/>
        </p:nvSpPr>
        <p:spPr>
          <a:xfrm>
            <a:off x="861770" y="5014240"/>
            <a:ext cx="5429136" cy="646331"/>
          </a:xfrm>
          <a:prstGeom prst="rect">
            <a:avLst/>
          </a:prstGeom>
          <a:solidFill>
            <a:srgbClr val="92D050"/>
          </a:solidFill>
        </p:spPr>
        <p:txBody>
          <a:bodyPr wrap="square" rtlCol="0">
            <a:spAutoFit/>
          </a:bodyPr>
          <a:lstStyle/>
          <a:p>
            <a:endParaRPr lang="en-US" altLang="zh-CN" dirty="0"/>
          </a:p>
          <a:p>
            <a:endParaRPr lang="zh-CN" altLang="en-US" dirty="0"/>
          </a:p>
        </p:txBody>
      </p:sp>
      <p:sp>
        <p:nvSpPr>
          <p:cNvPr id="25" name="文本框 24">
            <a:extLst>
              <a:ext uri="{FF2B5EF4-FFF2-40B4-BE49-F238E27FC236}">
                <a16:creationId xmlns:a16="http://schemas.microsoft.com/office/drawing/2014/main" xmlns="" id="{E63E1CAE-56B3-434E-9B95-2959FB1147D7}"/>
              </a:ext>
            </a:extLst>
          </p:cNvPr>
          <p:cNvSpPr txBox="1"/>
          <p:nvPr/>
        </p:nvSpPr>
        <p:spPr>
          <a:xfrm>
            <a:off x="861770" y="4539513"/>
            <a:ext cx="10595514" cy="489337"/>
          </a:xfrm>
          <a:prstGeom prst="rect">
            <a:avLst/>
          </a:prstGeom>
          <a:solidFill>
            <a:srgbClr val="92D050"/>
          </a:solidFill>
        </p:spPr>
        <p:txBody>
          <a:bodyPr wrap="square" rtlCol="0">
            <a:spAutoFit/>
          </a:bodyPr>
          <a:lstStyle/>
          <a:p>
            <a:endParaRPr lang="zh-CN" altLang="en-US" dirty="0"/>
          </a:p>
        </p:txBody>
      </p:sp>
      <p:sp>
        <p:nvSpPr>
          <p:cNvPr id="22" name="文本框 21">
            <a:extLst>
              <a:ext uri="{FF2B5EF4-FFF2-40B4-BE49-F238E27FC236}">
                <a16:creationId xmlns:a16="http://schemas.microsoft.com/office/drawing/2014/main" xmlns="" id="{4E361928-50AF-4EC9-A9AF-B7D42403F762}"/>
              </a:ext>
            </a:extLst>
          </p:cNvPr>
          <p:cNvSpPr txBox="1"/>
          <p:nvPr/>
        </p:nvSpPr>
        <p:spPr>
          <a:xfrm>
            <a:off x="5446431" y="3404998"/>
            <a:ext cx="3587210" cy="357484"/>
          </a:xfrm>
          <a:prstGeom prst="rect">
            <a:avLst/>
          </a:prstGeom>
          <a:solidFill>
            <a:srgbClr val="4AA44A"/>
          </a:solidFill>
        </p:spPr>
        <p:txBody>
          <a:bodyPr wrap="square" rtlCol="0">
            <a:spAutoFit/>
          </a:bodyPr>
          <a:lstStyle/>
          <a:p>
            <a:endParaRPr lang="zh-CN" altLang="en-US" dirty="0"/>
          </a:p>
        </p:txBody>
      </p:sp>
      <p:sp>
        <p:nvSpPr>
          <p:cNvPr id="16" name="矩形 15">
            <a:extLst>
              <a:ext uri="{FF2B5EF4-FFF2-40B4-BE49-F238E27FC236}">
                <a16:creationId xmlns:a16="http://schemas.microsoft.com/office/drawing/2014/main" xmlns="" id="{D2F0028E-1F04-4812-8873-09F2B0AAE976}"/>
              </a:ext>
            </a:extLst>
          </p:cNvPr>
          <p:cNvSpPr/>
          <p:nvPr/>
        </p:nvSpPr>
        <p:spPr>
          <a:xfrm>
            <a:off x="3440083" y="4124"/>
            <a:ext cx="7189903" cy="8197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7" name="Rectangle 3"/>
          <p:cNvSpPr txBox="1">
            <a:spLocks noChangeArrowheads="1"/>
          </p:cNvSpPr>
          <p:nvPr/>
        </p:nvSpPr>
        <p:spPr>
          <a:xfrm>
            <a:off x="304800" y="939630"/>
            <a:ext cx="11582400" cy="2139336"/>
          </a:xfrm>
          <a:prstGeom prst="rect">
            <a:avLst/>
          </a:prstGeom>
          <a:solidFill>
            <a:schemeClr val="bg1">
              <a:lumMod val="85000"/>
            </a:schemeClr>
          </a:solidFill>
          <a:ln>
            <a:solidFill>
              <a:srgbClr val="00B0F0"/>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None/>
            </a:pPr>
            <a:r>
              <a:rPr lang="en-US" altLang="zh-CN" b="1" dirty="0">
                <a:solidFill>
                  <a:schemeClr val="bg1"/>
                </a:solidFill>
                <a:latin typeface="Times New Roman" panose="02020603050405020304" pitchFamily="18" charset="0"/>
                <a:ea typeface="宋体" panose="02010600030101010101" pitchFamily="2" charset="-122"/>
              </a:rPr>
              <a:t>   </a:t>
            </a:r>
            <a:r>
              <a:rPr lang="en-US" altLang="zh-CN" b="1" dirty="0">
                <a:latin typeface="Times New Roman" panose="02020603050405020304" pitchFamily="18" charset="0"/>
                <a:ea typeface="宋体" panose="02010600030101010101" pitchFamily="2" charset="-122"/>
              </a:rPr>
              <a:t>There’s no excuse not to visit the schools in your local area. In fact, a lot of college applications even ask if you have visited campus, and obviously, if you live across the country that won’t be as much of a possibility, </a:t>
            </a:r>
            <a:r>
              <a:rPr lang="en-US" altLang="zh-CN" b="1" dirty="0">
                <a:solidFill>
                  <a:srgbClr val="7030A0"/>
                </a:solidFill>
                <a:latin typeface="Times New Roman" panose="02020603050405020304" pitchFamily="18" charset="0"/>
                <a:ea typeface="宋体" panose="02010600030101010101" pitchFamily="2" charset="-122"/>
              </a:rPr>
              <a:t>but </a:t>
            </a:r>
            <a:r>
              <a:rPr lang="en-US" altLang="zh-CN" b="1" dirty="0">
                <a:latin typeface="Times New Roman" panose="02020603050405020304" pitchFamily="18" charset="0"/>
                <a:ea typeface="宋体" panose="02010600030101010101" pitchFamily="2" charset="-122"/>
              </a:rPr>
              <a:t>if you live nearby, go check it out!</a:t>
            </a:r>
          </a:p>
        </p:txBody>
      </p:sp>
      <p:cxnSp>
        <p:nvCxnSpPr>
          <p:cNvPr id="12" name="直接连接符 11">
            <a:extLst>
              <a:ext uri="{FF2B5EF4-FFF2-40B4-BE49-F238E27FC236}">
                <a16:creationId xmlns:a16="http://schemas.microsoft.com/office/drawing/2014/main" xmlns="" id="{78E955C7-543D-4677-917F-FB08C6F8D930}"/>
              </a:ext>
            </a:extLst>
          </p:cNvPr>
          <p:cNvCxnSpPr>
            <a:cxnSpLocks/>
          </p:cNvCxnSpPr>
          <p:nvPr/>
        </p:nvCxnSpPr>
        <p:spPr>
          <a:xfrm>
            <a:off x="798243" y="1527559"/>
            <a:ext cx="99036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376D63D2-6ED2-41FB-8C36-371F5FD26E27}"/>
              </a:ext>
            </a:extLst>
          </p:cNvPr>
          <p:cNvCxnSpPr>
            <a:cxnSpLocks/>
          </p:cNvCxnSpPr>
          <p:nvPr/>
        </p:nvCxnSpPr>
        <p:spPr>
          <a:xfrm>
            <a:off x="5066987" y="2983485"/>
            <a:ext cx="64177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xmlns="" id="{1ABF812C-7A43-4125-A300-806D692266DB}"/>
              </a:ext>
            </a:extLst>
          </p:cNvPr>
          <p:cNvSpPr txBox="1"/>
          <p:nvPr/>
        </p:nvSpPr>
        <p:spPr>
          <a:xfrm>
            <a:off x="380404" y="3223873"/>
            <a:ext cx="11237231" cy="1077218"/>
          </a:xfrm>
          <a:prstGeom prst="rect">
            <a:avLst/>
          </a:prstGeom>
          <a:noFill/>
        </p:spPr>
        <p:txBody>
          <a:bodyPr wrap="square" rtlCol="0">
            <a:spAutoFit/>
          </a:bodyPr>
          <a:lstStyle/>
          <a:p>
            <a:pPr marL="457189" indent="-457189">
              <a:buFont typeface="Wingdings" panose="05000000000000000000" pitchFamily="2" charset="2"/>
              <a:buChar char="Ø"/>
            </a:pPr>
            <a:r>
              <a:rPr lang="en-US" altLang="zh-CN" sz="3200" b="1" dirty="0">
                <a:latin typeface="Times New Roman" panose="02020603050405020304" pitchFamily="18" charset="0"/>
              </a:rPr>
              <a:t>If there are colleges which aren’t remote to you, don’t miss the visit.</a:t>
            </a:r>
          </a:p>
        </p:txBody>
      </p:sp>
      <p:sp>
        <p:nvSpPr>
          <p:cNvPr id="15" name="矩形 14">
            <a:extLst>
              <a:ext uri="{FF2B5EF4-FFF2-40B4-BE49-F238E27FC236}">
                <a16:creationId xmlns:a16="http://schemas.microsoft.com/office/drawing/2014/main" xmlns="" id="{636E6BCE-492B-4BD4-B12A-A574B11A0667}"/>
              </a:ext>
            </a:extLst>
          </p:cNvPr>
          <p:cNvSpPr/>
          <p:nvPr/>
        </p:nvSpPr>
        <p:spPr>
          <a:xfrm>
            <a:off x="2929642" y="76212"/>
            <a:ext cx="7189903" cy="65574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概要写作技巧</a:t>
            </a:r>
            <a:r>
              <a:rPr lang="en-US" altLang="zh-CN" sz="2800" b="1" dirty="0">
                <a:latin typeface="微软雅黑" pitchFamily="34" charset="-122"/>
                <a:ea typeface="微软雅黑" pitchFamily="34" charset="-122"/>
              </a:rPr>
              <a:t>3 —— </a:t>
            </a:r>
            <a:r>
              <a:rPr lang="zh-CN" altLang="en-US" sz="2800" b="1" dirty="0">
                <a:latin typeface="微软雅黑" pitchFamily="34" charset="-122"/>
                <a:ea typeface="微软雅黑" pitchFamily="34" charset="-122"/>
              </a:rPr>
              <a:t>语言信雅达顺 </a:t>
            </a:r>
            <a:endParaRPr lang="en-US" altLang="zh-CN" sz="2800" b="1" dirty="0">
              <a:latin typeface="微软雅黑" pitchFamily="34" charset="-122"/>
              <a:ea typeface="微软雅黑" pitchFamily="34" charset="-122"/>
            </a:endParaRPr>
          </a:p>
        </p:txBody>
      </p:sp>
      <p:sp>
        <p:nvSpPr>
          <p:cNvPr id="19" name="圆角矩形 4">
            <a:extLst>
              <a:ext uri="{FF2B5EF4-FFF2-40B4-BE49-F238E27FC236}">
                <a16:creationId xmlns:a16="http://schemas.microsoft.com/office/drawing/2014/main" xmlns="" id="{0E8209FF-0579-4B28-B26D-2AA565B12390}"/>
              </a:ext>
            </a:extLst>
          </p:cNvPr>
          <p:cNvSpPr/>
          <p:nvPr/>
        </p:nvSpPr>
        <p:spPr>
          <a:xfrm>
            <a:off x="135496" y="97501"/>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20" name="矩形 19">
            <a:extLst>
              <a:ext uri="{FF2B5EF4-FFF2-40B4-BE49-F238E27FC236}">
                <a16:creationId xmlns:a16="http://schemas.microsoft.com/office/drawing/2014/main" xmlns="" id="{B541042B-747B-4244-8A67-246BFCF85F86}"/>
              </a:ext>
            </a:extLst>
          </p:cNvPr>
          <p:cNvSpPr/>
          <p:nvPr/>
        </p:nvSpPr>
        <p:spPr>
          <a:xfrm>
            <a:off x="798243" y="8435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对话气泡: 矩形 20">
            <a:extLst>
              <a:ext uri="{FF2B5EF4-FFF2-40B4-BE49-F238E27FC236}">
                <a16:creationId xmlns:a16="http://schemas.microsoft.com/office/drawing/2014/main" xmlns="" id="{504115B4-B0BD-4498-9DAB-BFAB31F78ED9}"/>
              </a:ext>
            </a:extLst>
          </p:cNvPr>
          <p:cNvSpPr/>
          <p:nvPr/>
        </p:nvSpPr>
        <p:spPr>
          <a:xfrm>
            <a:off x="5505169" y="3922278"/>
            <a:ext cx="4745419" cy="521958"/>
          </a:xfrm>
          <a:prstGeom prst="wedgeRectCallout">
            <a:avLst>
              <a:gd name="adj1" fmla="val -27285"/>
              <a:gd name="adj2" fmla="val -88523"/>
            </a:avLst>
          </a:prstGeom>
          <a:solidFill>
            <a:srgbClr val="4AA44A"/>
          </a:solidFill>
          <a:ln>
            <a:solidFill>
              <a:srgbClr val="4AA44A"/>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正话反说或反话正说</a:t>
            </a:r>
          </a:p>
        </p:txBody>
      </p:sp>
      <p:sp>
        <p:nvSpPr>
          <p:cNvPr id="27" name="对话气泡: 矩形 26">
            <a:extLst>
              <a:ext uri="{FF2B5EF4-FFF2-40B4-BE49-F238E27FC236}">
                <a16:creationId xmlns:a16="http://schemas.microsoft.com/office/drawing/2014/main" xmlns="" id="{D1AB2BD3-6522-40DC-AE4D-B980B315D55B}"/>
              </a:ext>
            </a:extLst>
          </p:cNvPr>
          <p:cNvSpPr/>
          <p:nvPr/>
        </p:nvSpPr>
        <p:spPr>
          <a:xfrm>
            <a:off x="5141491" y="5746775"/>
            <a:ext cx="5109097" cy="1018227"/>
          </a:xfrm>
          <a:prstGeom prst="wedgeRectCallout">
            <a:avLst>
              <a:gd name="adj1" fmla="val -27285"/>
              <a:gd name="adj2" fmla="val -88523"/>
            </a:avLst>
          </a:prstGeom>
          <a:solidFill>
            <a:srgbClr val="4AA44A"/>
          </a:solidFill>
          <a:ln>
            <a:solidFill>
              <a:srgbClr val="4AA44A"/>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一句多点，高度浓缩，很好地体现思维能力和语言能力</a:t>
            </a:r>
          </a:p>
        </p:txBody>
      </p:sp>
      <p:sp>
        <p:nvSpPr>
          <p:cNvPr id="6" name="矩形 5">
            <a:extLst>
              <a:ext uri="{FF2B5EF4-FFF2-40B4-BE49-F238E27FC236}">
                <a16:creationId xmlns:a16="http://schemas.microsoft.com/office/drawing/2014/main" xmlns="" id="{DCC496DA-A3FA-45E4-AE54-DC0C4ED2A781}"/>
              </a:ext>
            </a:extLst>
          </p:cNvPr>
          <p:cNvSpPr/>
          <p:nvPr/>
        </p:nvSpPr>
        <p:spPr>
          <a:xfrm>
            <a:off x="380404" y="4525427"/>
            <a:ext cx="11145396" cy="1569660"/>
          </a:xfrm>
          <a:prstGeom prst="rect">
            <a:avLst/>
          </a:prstGeom>
        </p:spPr>
        <p:txBody>
          <a:bodyPr wrap="square">
            <a:spAutoFit/>
          </a:bodyPr>
          <a:lstStyle/>
          <a:p>
            <a:pPr marL="457200" indent="-457200">
              <a:buFont typeface="Wingdings" panose="05000000000000000000" pitchFamily="2" charset="2"/>
              <a:buChar char="Ø"/>
            </a:pPr>
            <a:r>
              <a:rPr lang="en-US" altLang="zh-CN" sz="3200" b="1" dirty="0">
                <a:latin typeface="Times New Roman" panose="02020603050405020304" pitchFamily="18" charset="0"/>
              </a:rPr>
              <a:t>Visiting colleges before application is really a good way to help you make a right decision, especially those in you local area.</a:t>
            </a:r>
          </a:p>
        </p:txBody>
      </p:sp>
    </p:spTree>
    <p:extLst>
      <p:ext uri="{BB962C8B-B14F-4D97-AF65-F5344CB8AC3E}">
        <p14:creationId xmlns:p14="http://schemas.microsoft.com/office/powerpoint/2010/main" val="6655292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par>
                                    <p:cTn id="12" presetID="56" presetClass="path" presetSubtype="0" accel="50000" decel="50000" fill="hold" grpId="1" nodeType="withEffect">
                                      <p:stCondLst>
                                        <p:cond delay="0"/>
                                      </p:stCondLst>
                                      <p:childTnLst>
                                        <p:animMotion origin="layout" path="M -0.03737 0.0412 L 1.25E-6 4.07407E-6 " pathEditMode="relative" rAng="0" ptsTypes="AA">
                                          <p:cBhvr>
                                            <p:cTn id="13" dur="700" fill="hold"/>
                                            <p:tgtEl>
                                              <p:spTgt spid="19"/>
                                            </p:tgtEl>
                                            <p:attrNameLst>
                                              <p:attrName>ppt_x</p:attrName>
                                              <p:attrName>ppt_y</p:attrName>
                                            </p:attrNameLst>
                                          </p:cBhvr>
                                          <p:rCtr x="1862" y="-2060"/>
                                        </p:animMotion>
                                      </p:childTnLst>
                                    </p:cTn>
                                  </p:par>
                                </p:childTnLst>
                              </p:cTn>
                            </p:par>
                            <p:par>
                              <p:cTn id="14" fill="hold">
                                <p:stCondLst>
                                  <p:cond delay="1700"/>
                                </p:stCondLst>
                                <p:childTnLst>
                                  <p:par>
                                    <p:cTn id="15" presetID="2" presetClass="entr" presetSubtype="1" fill="hold" grpId="0" nodeType="afterEffect" p14:presetBounceEnd="50000">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14:bounceEnd="50000">
                                          <p:cBhvr additive="base">
                                            <p:cTn id="17"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16"/>
                                            </p:tgtEl>
                                            <p:attrNameLst>
                                              <p:attrName>ppt_y</p:attrName>
                                            </p:attrNameLst>
                                          </p:cBhvr>
                                          <p:tavLst>
                                            <p:tav tm="0">
                                              <p:val>
                                                <p:strVal val="0-#ppt_h/2"/>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ppt_x"/>
                                              </p:val>
                                            </p:tav>
                                            <p:tav tm="100000">
                                              <p:val>
                                                <p:strVal val="#ppt_x"/>
                                              </p:val>
                                            </p:tav>
                                          </p:tavLst>
                                        </p:anim>
                                        <p:anim calcmode="lin" valueType="num">
                                          <p:cBhvr additive="base">
                                            <p:cTn id="67" dur="500" fill="hold"/>
                                            <p:tgtEl>
                                              <p:spTgt spid="2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ppt_x"/>
                                              </p:val>
                                            </p:tav>
                                            <p:tav tm="100000">
                                              <p:val>
                                                <p:strVal val="#ppt_x"/>
                                              </p:val>
                                            </p:tav>
                                          </p:tavLst>
                                        </p:anim>
                                        <p:anim calcmode="lin" valueType="num">
                                          <p:cBhvr additive="base">
                                            <p:cTn id="75" dur="500" fill="hold"/>
                                            <p:tgtEl>
                                              <p:spTgt spid="2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fill="hold"/>
                                            <p:tgtEl>
                                              <p:spTgt spid="23"/>
                                            </p:tgtEl>
                                            <p:attrNameLst>
                                              <p:attrName>ppt_x</p:attrName>
                                            </p:attrNameLst>
                                          </p:cBhvr>
                                          <p:tavLst>
                                            <p:tav tm="0">
                                              <p:val>
                                                <p:strVal val="#ppt_x"/>
                                              </p:val>
                                            </p:tav>
                                            <p:tav tm="100000">
                                              <p:val>
                                                <p:strVal val="#ppt_x"/>
                                              </p:val>
                                            </p:tav>
                                          </p:tavLst>
                                        </p:anim>
                                        <p:anim calcmode="lin" valueType="num">
                                          <p:cBhvr additive="base">
                                            <p:cTn id="79" dur="500" fill="hold"/>
                                            <p:tgtEl>
                                              <p:spTgt spid="23"/>
                                            </p:tgtEl>
                                            <p:attrNameLst>
                                              <p:attrName>ppt_y</p:attrName>
                                            </p:attrNameLst>
                                          </p:cBhvr>
                                          <p:tavLst>
                                            <p:tav tm="0">
                                              <p:val>
                                                <p:strVal val="1+#ppt_h/2"/>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26" grpId="0" animBg="1"/>
          <p:bldP spid="25" grpId="0" animBg="1"/>
          <p:bldP spid="22" grpId="0" animBg="1"/>
          <p:bldP spid="16" grpId="0" animBg="1"/>
          <p:bldP spid="7" grpId="0" animBg="1"/>
          <p:bldP spid="18" grpId="0"/>
          <p:bldP spid="15" grpId="0" animBg="1"/>
          <p:bldP spid="19" grpId="0" animBg="1"/>
          <p:bldP spid="19" grpId="1" animBg="1"/>
          <p:bldP spid="20" grpId="0"/>
          <p:bldP spid="21" grpId="0" animBg="1"/>
          <p:bldP spid="27" grpId="0" animBg="1"/>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par>
                                    <p:cTn id="12" presetID="56" presetClass="path" presetSubtype="0" accel="50000" decel="50000" fill="hold" grpId="1" nodeType="withEffect">
                                      <p:stCondLst>
                                        <p:cond delay="0"/>
                                      </p:stCondLst>
                                      <p:childTnLst>
                                        <p:animMotion origin="layout" path="M -0.03737 0.0412 L 1.25E-6 4.07407E-6 " pathEditMode="relative" rAng="0" ptsTypes="AA">
                                          <p:cBhvr>
                                            <p:cTn id="13" dur="700" fill="hold"/>
                                            <p:tgtEl>
                                              <p:spTgt spid="19"/>
                                            </p:tgtEl>
                                            <p:attrNameLst>
                                              <p:attrName>ppt_x</p:attrName>
                                              <p:attrName>ppt_y</p:attrName>
                                            </p:attrNameLst>
                                          </p:cBhvr>
                                          <p:rCtr x="1862" y="-2060"/>
                                        </p:animMotion>
                                      </p:childTnLst>
                                    </p:cTn>
                                  </p:par>
                                </p:childTnLst>
                              </p:cTn>
                            </p:par>
                            <p:par>
                              <p:cTn id="14" fill="hold">
                                <p:stCondLst>
                                  <p:cond delay="1700"/>
                                </p:stCondLst>
                                <p:childTnLst>
                                  <p:par>
                                    <p:cTn id="15" presetID="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0-#ppt_h/2"/>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ppt_x"/>
                                              </p:val>
                                            </p:tav>
                                            <p:tav tm="100000">
                                              <p:val>
                                                <p:strVal val="#ppt_x"/>
                                              </p:val>
                                            </p:tav>
                                          </p:tavLst>
                                        </p:anim>
                                        <p:anim calcmode="lin" valueType="num">
                                          <p:cBhvr additive="base">
                                            <p:cTn id="67" dur="500" fill="hold"/>
                                            <p:tgtEl>
                                              <p:spTgt spid="2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ppt_x"/>
                                              </p:val>
                                            </p:tav>
                                            <p:tav tm="100000">
                                              <p:val>
                                                <p:strVal val="#ppt_x"/>
                                              </p:val>
                                            </p:tav>
                                          </p:tavLst>
                                        </p:anim>
                                        <p:anim calcmode="lin" valueType="num">
                                          <p:cBhvr additive="base">
                                            <p:cTn id="75" dur="500" fill="hold"/>
                                            <p:tgtEl>
                                              <p:spTgt spid="2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fill="hold"/>
                                            <p:tgtEl>
                                              <p:spTgt spid="23"/>
                                            </p:tgtEl>
                                            <p:attrNameLst>
                                              <p:attrName>ppt_x</p:attrName>
                                            </p:attrNameLst>
                                          </p:cBhvr>
                                          <p:tavLst>
                                            <p:tav tm="0">
                                              <p:val>
                                                <p:strVal val="#ppt_x"/>
                                              </p:val>
                                            </p:tav>
                                            <p:tav tm="100000">
                                              <p:val>
                                                <p:strVal val="#ppt_x"/>
                                              </p:val>
                                            </p:tav>
                                          </p:tavLst>
                                        </p:anim>
                                        <p:anim calcmode="lin" valueType="num">
                                          <p:cBhvr additive="base">
                                            <p:cTn id="79" dur="500" fill="hold"/>
                                            <p:tgtEl>
                                              <p:spTgt spid="23"/>
                                            </p:tgtEl>
                                            <p:attrNameLst>
                                              <p:attrName>ppt_y</p:attrName>
                                            </p:attrNameLst>
                                          </p:cBhvr>
                                          <p:tavLst>
                                            <p:tav tm="0">
                                              <p:val>
                                                <p:strVal val="1+#ppt_h/2"/>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26" grpId="0" animBg="1"/>
          <p:bldP spid="25" grpId="0" animBg="1"/>
          <p:bldP spid="22" grpId="0" animBg="1"/>
          <p:bldP spid="16" grpId="0" animBg="1"/>
          <p:bldP spid="7" grpId="0" animBg="1"/>
          <p:bldP spid="18" grpId="0"/>
          <p:bldP spid="15" grpId="0" animBg="1"/>
          <p:bldP spid="19" grpId="0" animBg="1"/>
          <p:bldP spid="19" grpId="1" animBg="1"/>
          <p:bldP spid="20" grpId="0"/>
          <p:bldP spid="21" grpId="0" animBg="1"/>
          <p:bldP spid="27" grpId="0" animBg="1"/>
          <p:bldP spid="6" grpId="0"/>
        </p:bldLst>
      </p:timing>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xmlns="" id="{F3639812-C54D-4CFA-9090-BAEA6C725BEF}"/>
              </a:ext>
            </a:extLst>
          </p:cNvPr>
          <p:cNvSpPr txBox="1"/>
          <p:nvPr/>
        </p:nvSpPr>
        <p:spPr>
          <a:xfrm>
            <a:off x="659019" y="4464717"/>
            <a:ext cx="6167449" cy="391061"/>
          </a:xfrm>
          <a:prstGeom prst="rect">
            <a:avLst/>
          </a:prstGeom>
          <a:solidFill>
            <a:srgbClr val="4AA44A"/>
          </a:solidFill>
        </p:spPr>
        <p:txBody>
          <a:bodyPr wrap="square" rtlCol="0">
            <a:spAutoFit/>
          </a:bodyPr>
          <a:lstStyle/>
          <a:p>
            <a:endParaRPr lang="en-US" altLang="zh-CN" dirty="0"/>
          </a:p>
        </p:txBody>
      </p:sp>
      <p:sp>
        <p:nvSpPr>
          <p:cNvPr id="12" name="矩形 11">
            <a:extLst>
              <a:ext uri="{FF2B5EF4-FFF2-40B4-BE49-F238E27FC236}">
                <a16:creationId xmlns:a16="http://schemas.microsoft.com/office/drawing/2014/main" xmlns="" id="{E929257C-6E70-4EE6-8AF7-AABE3E73C631}"/>
              </a:ext>
            </a:extLst>
          </p:cNvPr>
          <p:cNvSpPr/>
          <p:nvPr/>
        </p:nvSpPr>
        <p:spPr>
          <a:xfrm>
            <a:off x="3440083" y="4124"/>
            <a:ext cx="7189903" cy="8197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5" name="矩形 4">
            <a:extLst>
              <a:ext uri="{FF2B5EF4-FFF2-40B4-BE49-F238E27FC236}">
                <a16:creationId xmlns:a16="http://schemas.microsoft.com/office/drawing/2014/main" xmlns="" id="{6C18ACE0-7845-4392-AFB5-1DC9ADAC90DD}"/>
              </a:ext>
            </a:extLst>
          </p:cNvPr>
          <p:cNvSpPr/>
          <p:nvPr/>
        </p:nvSpPr>
        <p:spPr>
          <a:xfrm>
            <a:off x="143338" y="1126962"/>
            <a:ext cx="11905323" cy="3046988"/>
          </a:xfrm>
          <a:prstGeom prst="rect">
            <a:avLst/>
          </a:prstGeom>
          <a:solidFill>
            <a:schemeClr val="bg1">
              <a:lumMod val="85000"/>
            </a:schemeClr>
          </a:solidFill>
          <a:ln>
            <a:solidFill>
              <a:srgbClr val="00B0F0"/>
            </a:solidFill>
          </a:ln>
        </p:spPr>
        <p:txBody>
          <a:bodyPr wrap="square">
            <a:spAutoFit/>
          </a:bodyPr>
          <a:lstStyle/>
          <a:p>
            <a:pPr algn="just"/>
            <a:r>
              <a:rPr lang="en-US" altLang="zh-CN" sz="3200" b="1" dirty="0">
                <a:latin typeface="Times New Roman" panose="02020603050405020304" pitchFamily="18" charset="0"/>
              </a:rPr>
              <a:t>    If campus visits aren’t going to happen before you apply, at the very least you should </a:t>
            </a:r>
            <a:r>
              <a:rPr lang="en-US" altLang="zh-CN" sz="3200" b="1" dirty="0">
                <a:solidFill>
                  <a:srgbClr val="FF0000"/>
                </a:solidFill>
                <a:latin typeface="Times New Roman" panose="02020603050405020304" pitchFamily="18" charset="0"/>
              </a:rPr>
              <a:t>find</a:t>
            </a:r>
            <a:r>
              <a:rPr lang="en-US" altLang="zh-CN" sz="3200" b="1" dirty="0">
                <a:latin typeface="Times New Roman" panose="02020603050405020304" pitchFamily="18" charset="0"/>
              </a:rPr>
              <a:t> some time </a:t>
            </a:r>
            <a:r>
              <a:rPr lang="en-US" altLang="zh-CN" sz="3200" b="1" dirty="0">
                <a:solidFill>
                  <a:srgbClr val="7030A0"/>
                </a:solidFill>
                <a:latin typeface="Times New Roman" panose="02020603050405020304" pitchFamily="18" charset="0"/>
              </a:rPr>
              <a:t>between applying and getting your acceptance letters to visit the schools you’d like to attend</a:t>
            </a:r>
            <a:r>
              <a:rPr lang="en-US" altLang="zh-CN" sz="3200" b="1" dirty="0">
                <a:latin typeface="Times New Roman" panose="02020603050405020304" pitchFamily="18" charset="0"/>
              </a:rPr>
              <a:t>. </a:t>
            </a:r>
            <a:r>
              <a:rPr lang="en-US" altLang="zh-CN" sz="3200" b="1" dirty="0">
                <a:solidFill>
                  <a:srgbClr val="002060"/>
                </a:solidFill>
                <a:latin typeface="Times New Roman" panose="02020603050405020304" pitchFamily="18" charset="0"/>
              </a:rPr>
              <a:t>It can save you a lot of heartache if you rule out now the things that you don’t like about certain campuses, things that you wouldn’t know unless you actually visit.</a:t>
            </a:r>
            <a:endParaRPr lang="zh-CN" altLang="en-US" sz="3200" b="1" dirty="0">
              <a:solidFill>
                <a:srgbClr val="002060"/>
              </a:solidFill>
              <a:latin typeface="Times New Roman" panose="02020603050405020304" pitchFamily="18" charset="0"/>
            </a:endParaRPr>
          </a:p>
        </p:txBody>
      </p:sp>
      <p:cxnSp>
        <p:nvCxnSpPr>
          <p:cNvPr id="8" name="直接连接符 7">
            <a:extLst>
              <a:ext uri="{FF2B5EF4-FFF2-40B4-BE49-F238E27FC236}">
                <a16:creationId xmlns:a16="http://schemas.microsoft.com/office/drawing/2014/main" xmlns="" id="{2982C679-FA90-49F8-8802-FB0888A96E82}"/>
              </a:ext>
            </a:extLst>
          </p:cNvPr>
          <p:cNvCxnSpPr>
            <a:cxnSpLocks/>
          </p:cNvCxnSpPr>
          <p:nvPr/>
        </p:nvCxnSpPr>
        <p:spPr>
          <a:xfrm>
            <a:off x="798243" y="1669449"/>
            <a:ext cx="110412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xmlns="" id="{B8E545ED-7095-4F82-B071-20E00FA13E37}"/>
              </a:ext>
            </a:extLst>
          </p:cNvPr>
          <p:cNvCxnSpPr>
            <a:cxnSpLocks/>
          </p:cNvCxnSpPr>
          <p:nvPr/>
        </p:nvCxnSpPr>
        <p:spPr>
          <a:xfrm>
            <a:off x="355774" y="2149503"/>
            <a:ext cx="115212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xmlns="" id="{9A686E53-41A4-4918-A4C1-2A3F2C11E8B8}"/>
              </a:ext>
            </a:extLst>
          </p:cNvPr>
          <p:cNvCxnSpPr>
            <a:cxnSpLocks/>
          </p:cNvCxnSpPr>
          <p:nvPr/>
        </p:nvCxnSpPr>
        <p:spPr>
          <a:xfrm>
            <a:off x="331596" y="2624938"/>
            <a:ext cx="107531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xmlns="" id="{7F9BF9DD-2496-4462-9DBD-587096AD5909}"/>
              </a:ext>
            </a:extLst>
          </p:cNvPr>
          <p:cNvSpPr txBox="1"/>
          <p:nvPr/>
        </p:nvSpPr>
        <p:spPr>
          <a:xfrm>
            <a:off x="163752" y="4285700"/>
            <a:ext cx="11884909" cy="2472536"/>
          </a:xfrm>
          <a:prstGeom prst="rect">
            <a:avLst/>
          </a:prstGeom>
          <a:noFill/>
        </p:spPr>
        <p:txBody>
          <a:bodyPr wrap="square" rtlCol="0">
            <a:spAutoFit/>
          </a:bodyPr>
          <a:lstStyle/>
          <a:p>
            <a:pPr marL="457189" indent="-457189">
              <a:buFont typeface="Wingdings" panose="05000000000000000000" pitchFamily="2" charset="2"/>
              <a:buChar char="Ø"/>
            </a:pPr>
            <a:r>
              <a:rPr lang="en-US" altLang="zh-CN" sz="3200" b="1" dirty="0">
                <a:solidFill>
                  <a:srgbClr val="002060"/>
                </a:solidFill>
                <a:latin typeface="Times New Roman" panose="02020603050405020304" pitchFamily="18" charset="0"/>
              </a:rPr>
              <a:t>For the sake of decreasing vexation</a:t>
            </a:r>
            <a:r>
              <a:rPr lang="en-US" altLang="zh-CN" sz="3200" b="1" dirty="0">
                <a:latin typeface="Times New Roman" panose="02020603050405020304" pitchFamily="18" charset="0"/>
              </a:rPr>
              <a:t>, you should </a:t>
            </a:r>
            <a:r>
              <a:rPr lang="en-US" altLang="zh-CN" sz="3200" b="1" dirty="0">
                <a:solidFill>
                  <a:srgbClr val="FF0000"/>
                </a:solidFill>
                <a:latin typeface="Times New Roman" panose="02020603050405020304" pitchFamily="18" charset="0"/>
              </a:rPr>
              <a:t>set aside </a:t>
            </a:r>
            <a:r>
              <a:rPr lang="en-US" altLang="zh-CN" sz="3200" b="1" dirty="0">
                <a:latin typeface="Times New Roman" panose="02020603050405020304" pitchFamily="18" charset="0"/>
              </a:rPr>
              <a:t>some time to visit </a:t>
            </a:r>
            <a:r>
              <a:rPr lang="en-US" altLang="zh-CN" sz="3200" b="1" dirty="0">
                <a:solidFill>
                  <a:srgbClr val="7030A0"/>
                </a:solidFill>
                <a:latin typeface="Times New Roman" panose="02020603050405020304" pitchFamily="18" charset="0"/>
              </a:rPr>
              <a:t>in the interval of applying and acceptance</a:t>
            </a:r>
            <a:r>
              <a:rPr lang="en-US" altLang="zh-CN" sz="3200" b="1" dirty="0">
                <a:latin typeface="Times New Roman" panose="02020603050405020304" pitchFamily="18" charset="0"/>
              </a:rPr>
              <a:t>.</a:t>
            </a:r>
          </a:p>
          <a:p>
            <a:r>
              <a:rPr lang="en-US" altLang="zh-CN" sz="3200" b="1" dirty="0">
                <a:solidFill>
                  <a:srgbClr val="FF0000"/>
                </a:solidFill>
                <a:latin typeface="Times New Roman" panose="02020603050405020304" pitchFamily="18" charset="0"/>
              </a:rPr>
              <a:t>    </a:t>
            </a:r>
          </a:p>
          <a:p>
            <a:r>
              <a:rPr lang="en-US" altLang="zh-CN" sz="3200" b="1" dirty="0">
                <a:solidFill>
                  <a:srgbClr val="FF0000"/>
                </a:solidFill>
                <a:latin typeface="Times New Roman" panose="02020603050405020304" pitchFamily="18" charset="0"/>
              </a:rPr>
              <a:t>  </a:t>
            </a:r>
            <a:r>
              <a:rPr lang="en-US" altLang="zh-CN" sz="2667" b="1" i="1" dirty="0">
                <a:solidFill>
                  <a:srgbClr val="407434"/>
                </a:solidFill>
                <a:latin typeface="Times New Roman" panose="02020603050405020304" pitchFamily="18" charset="0"/>
              </a:rPr>
              <a:t>vexation </a:t>
            </a:r>
            <a:r>
              <a:rPr lang="zh-CN" altLang="en-US" sz="2667" b="1" i="1" dirty="0">
                <a:solidFill>
                  <a:srgbClr val="407434"/>
                </a:solidFill>
                <a:latin typeface="Times New Roman" panose="02020603050405020304" pitchFamily="18" charset="0"/>
              </a:rPr>
              <a:t> </a:t>
            </a:r>
            <a:r>
              <a:rPr lang="en-US" altLang="zh-CN" sz="2667" b="1" i="1" dirty="0">
                <a:solidFill>
                  <a:srgbClr val="407434"/>
                </a:solidFill>
                <a:latin typeface="Times New Roman" panose="02020603050405020304" pitchFamily="18" charset="0"/>
              </a:rPr>
              <a:t>[</a:t>
            </a:r>
            <a:r>
              <a:rPr lang="en-US" altLang="zh-CN" sz="2667" b="1" i="1" dirty="0" err="1">
                <a:solidFill>
                  <a:srgbClr val="407434"/>
                </a:solidFill>
                <a:latin typeface="Times New Roman" panose="02020603050405020304" pitchFamily="18" charset="0"/>
              </a:rPr>
              <a:t>vek'seɪʃən</a:t>
            </a:r>
            <a:r>
              <a:rPr lang="en-US" altLang="zh-CN" sz="2667" b="1" i="1" dirty="0">
                <a:solidFill>
                  <a:srgbClr val="407434"/>
                </a:solidFill>
                <a:latin typeface="Times New Roman" panose="02020603050405020304" pitchFamily="18" charset="0"/>
              </a:rPr>
              <a:t>] n. </a:t>
            </a:r>
            <a:r>
              <a:rPr lang="zh-CN" altLang="en-US" sz="2667" b="1" i="1" dirty="0">
                <a:solidFill>
                  <a:srgbClr val="407434"/>
                </a:solidFill>
                <a:latin typeface="Times New Roman" panose="02020603050405020304" pitchFamily="18" charset="0"/>
              </a:rPr>
              <a:t>苦恼；恼怒；令人烦恼的事</a:t>
            </a:r>
            <a:endParaRPr lang="en-US" altLang="zh-CN" sz="2667" b="1" i="1" dirty="0">
              <a:solidFill>
                <a:srgbClr val="407434"/>
              </a:solidFill>
              <a:latin typeface="Times New Roman" panose="02020603050405020304" pitchFamily="18" charset="0"/>
            </a:endParaRPr>
          </a:p>
          <a:p>
            <a:r>
              <a:rPr lang="en-US" altLang="zh-CN" sz="2667" b="1" i="1" dirty="0">
                <a:solidFill>
                  <a:srgbClr val="407434"/>
                </a:solidFill>
                <a:latin typeface="Times New Roman" panose="02020603050405020304" pitchFamily="18" charset="0"/>
              </a:rPr>
              <a:t>  interval </a:t>
            </a:r>
            <a:r>
              <a:rPr lang="zh-CN" altLang="en-US" sz="2667" b="1" i="1" dirty="0">
                <a:solidFill>
                  <a:srgbClr val="407434"/>
                </a:solidFill>
                <a:latin typeface="Times New Roman" panose="02020603050405020304" pitchFamily="18" charset="0"/>
              </a:rPr>
              <a:t> </a:t>
            </a:r>
            <a:r>
              <a:rPr lang="en-US" altLang="zh-CN" sz="2667" b="1" i="1" dirty="0">
                <a:solidFill>
                  <a:srgbClr val="407434"/>
                </a:solidFill>
                <a:latin typeface="Times New Roman" panose="02020603050405020304" pitchFamily="18" charset="0"/>
              </a:rPr>
              <a:t>['</a:t>
            </a:r>
            <a:r>
              <a:rPr lang="en-US" altLang="zh-CN" sz="2667" b="1" i="1" dirty="0" err="1">
                <a:solidFill>
                  <a:srgbClr val="407434"/>
                </a:solidFill>
                <a:latin typeface="Times New Roman" panose="02020603050405020304" pitchFamily="18" charset="0"/>
              </a:rPr>
              <a:t>ɪntəvəl</a:t>
            </a:r>
            <a:r>
              <a:rPr lang="en-US" altLang="zh-CN" sz="2667" b="1" i="1" dirty="0">
                <a:solidFill>
                  <a:srgbClr val="407434"/>
                </a:solidFill>
                <a:latin typeface="Times New Roman" panose="02020603050405020304" pitchFamily="18" charset="0"/>
              </a:rPr>
              <a:t> ] n. </a:t>
            </a:r>
            <a:r>
              <a:rPr lang="zh-CN" altLang="en-US" sz="2667" b="1" i="1" dirty="0">
                <a:solidFill>
                  <a:srgbClr val="407434"/>
                </a:solidFill>
                <a:latin typeface="Times New Roman" panose="02020603050405020304" pitchFamily="18" charset="0"/>
              </a:rPr>
              <a:t>间隔；间距</a:t>
            </a:r>
          </a:p>
        </p:txBody>
      </p:sp>
      <p:sp>
        <p:nvSpPr>
          <p:cNvPr id="11" name="矩形 10">
            <a:extLst>
              <a:ext uri="{FF2B5EF4-FFF2-40B4-BE49-F238E27FC236}">
                <a16:creationId xmlns:a16="http://schemas.microsoft.com/office/drawing/2014/main" xmlns="" id="{B3CE7435-45AE-4920-930B-F1F842F60F3E}"/>
              </a:ext>
            </a:extLst>
          </p:cNvPr>
          <p:cNvSpPr/>
          <p:nvPr/>
        </p:nvSpPr>
        <p:spPr>
          <a:xfrm>
            <a:off x="2929642" y="76212"/>
            <a:ext cx="7189903" cy="65574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概要写作技巧</a:t>
            </a:r>
            <a:r>
              <a:rPr lang="en-US" altLang="zh-CN" sz="2800" b="1" dirty="0">
                <a:latin typeface="微软雅黑" pitchFamily="34" charset="-122"/>
                <a:ea typeface="微软雅黑" pitchFamily="34" charset="-122"/>
              </a:rPr>
              <a:t>3 —— </a:t>
            </a:r>
            <a:r>
              <a:rPr lang="zh-CN" altLang="en-US" sz="2800" b="1" dirty="0">
                <a:latin typeface="微软雅黑" pitchFamily="34" charset="-122"/>
                <a:ea typeface="微软雅黑" pitchFamily="34" charset="-122"/>
              </a:rPr>
              <a:t>语言信雅达顺 </a:t>
            </a:r>
            <a:endParaRPr lang="en-US" altLang="zh-CN" sz="2800" b="1" dirty="0">
              <a:latin typeface="微软雅黑" pitchFamily="34" charset="-122"/>
              <a:ea typeface="微软雅黑" pitchFamily="34" charset="-122"/>
            </a:endParaRPr>
          </a:p>
        </p:txBody>
      </p:sp>
      <p:sp>
        <p:nvSpPr>
          <p:cNvPr id="13" name="圆角矩形 4">
            <a:extLst>
              <a:ext uri="{FF2B5EF4-FFF2-40B4-BE49-F238E27FC236}">
                <a16:creationId xmlns:a16="http://schemas.microsoft.com/office/drawing/2014/main" xmlns="" id="{EFDA8F02-14E9-46AE-A779-4A924FF77758}"/>
              </a:ext>
            </a:extLst>
          </p:cNvPr>
          <p:cNvSpPr/>
          <p:nvPr/>
        </p:nvSpPr>
        <p:spPr>
          <a:xfrm>
            <a:off x="135496" y="97501"/>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4" name="矩形 13">
            <a:extLst>
              <a:ext uri="{FF2B5EF4-FFF2-40B4-BE49-F238E27FC236}">
                <a16:creationId xmlns:a16="http://schemas.microsoft.com/office/drawing/2014/main" xmlns="" id="{12F616B5-7B04-4EDB-A8B8-AE24B912C489}"/>
              </a:ext>
            </a:extLst>
          </p:cNvPr>
          <p:cNvSpPr/>
          <p:nvPr/>
        </p:nvSpPr>
        <p:spPr>
          <a:xfrm>
            <a:off x="798243" y="8435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对话气泡: 矩形 16">
            <a:extLst>
              <a:ext uri="{FF2B5EF4-FFF2-40B4-BE49-F238E27FC236}">
                <a16:creationId xmlns:a16="http://schemas.microsoft.com/office/drawing/2014/main" xmlns="" id="{740B93D0-8768-4154-8343-E29B471D905C}"/>
              </a:ext>
            </a:extLst>
          </p:cNvPr>
          <p:cNvSpPr/>
          <p:nvPr/>
        </p:nvSpPr>
        <p:spPr>
          <a:xfrm>
            <a:off x="1608721" y="5318317"/>
            <a:ext cx="7692933" cy="521958"/>
          </a:xfrm>
          <a:prstGeom prst="wedgeRectCallout">
            <a:avLst>
              <a:gd name="adj1" fmla="val -27285"/>
              <a:gd name="adj2" fmla="val -88523"/>
            </a:avLst>
          </a:prstGeom>
          <a:solidFill>
            <a:srgbClr val="4AA44A"/>
          </a:solidFill>
          <a:ln>
            <a:solidFill>
              <a:srgbClr val="4AA44A"/>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次要点作状语，使要点更为完整、丰满和连贯</a:t>
            </a:r>
          </a:p>
        </p:txBody>
      </p:sp>
    </p:spTree>
    <p:extLst>
      <p:ext uri="{BB962C8B-B14F-4D97-AF65-F5344CB8AC3E}">
        <p14:creationId xmlns:p14="http://schemas.microsoft.com/office/powerpoint/2010/main" val="33625637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par>
                                    <p:cTn id="12" presetID="56" presetClass="path" presetSubtype="0" accel="50000" decel="50000" fill="hold" grpId="1" nodeType="withEffect">
                                      <p:stCondLst>
                                        <p:cond delay="0"/>
                                      </p:stCondLst>
                                      <p:childTnLst>
                                        <p:animMotion origin="layout" path="M -0.03737 0.0412 L 1.25E-6 4.07407E-6 " pathEditMode="relative" rAng="0" ptsTypes="AA">
                                          <p:cBhvr>
                                            <p:cTn id="13" dur="700" fill="hold"/>
                                            <p:tgtEl>
                                              <p:spTgt spid="13"/>
                                            </p:tgtEl>
                                            <p:attrNameLst>
                                              <p:attrName>ppt_x</p:attrName>
                                              <p:attrName>ppt_y</p:attrName>
                                            </p:attrNameLst>
                                          </p:cBhvr>
                                          <p:rCtr x="1862" y="-2060"/>
                                        </p:animMotion>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heel(1)">
                                          <p:cBhvr>
                                            <p:cTn id="46" dur="2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5" grpId="0" animBg="1"/>
          <p:bldP spid="15" grpId="0"/>
          <p:bldP spid="11" grpId="0" animBg="1"/>
          <p:bldP spid="13" grpId="0" animBg="1"/>
          <p:bldP spid="13" grpId="1" animBg="1"/>
          <p:bldP spid="14" grpId="0"/>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par>
                                    <p:cTn id="12" presetID="56" presetClass="path" presetSubtype="0" accel="50000" decel="50000" fill="hold" grpId="1" nodeType="withEffect">
                                      <p:stCondLst>
                                        <p:cond delay="0"/>
                                      </p:stCondLst>
                                      <p:childTnLst>
                                        <p:animMotion origin="layout" path="M -0.03737 0.0412 L 1.25E-6 4.07407E-6 " pathEditMode="relative" rAng="0" ptsTypes="AA">
                                          <p:cBhvr>
                                            <p:cTn id="13" dur="700" fill="hold"/>
                                            <p:tgtEl>
                                              <p:spTgt spid="13"/>
                                            </p:tgtEl>
                                            <p:attrNameLst>
                                              <p:attrName>ppt_x</p:attrName>
                                              <p:attrName>ppt_y</p:attrName>
                                            </p:attrNameLst>
                                          </p:cBhvr>
                                          <p:rCtr x="1862" y="-2060"/>
                                        </p:animMotion>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heel(1)">
                                          <p:cBhvr>
                                            <p:cTn id="46" dur="2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5" grpId="0" animBg="1"/>
          <p:bldP spid="15" grpId="0"/>
          <p:bldP spid="11" grpId="0" animBg="1"/>
          <p:bldP spid="13" grpId="0" animBg="1"/>
          <p:bldP spid="13" grpId="1" animBg="1"/>
          <p:bldP spid="14" grpId="0"/>
          <p:bldP spid="17" grpId="0" animBg="1"/>
        </p:bldLst>
      </p:timing>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a:extLst>
              <a:ext uri="{FF2B5EF4-FFF2-40B4-BE49-F238E27FC236}">
                <a16:creationId xmlns:a16="http://schemas.microsoft.com/office/drawing/2014/main" xmlns="" id="{0B622583-9028-4572-A10C-A34390CA83E0}"/>
              </a:ext>
            </a:extLst>
          </p:cNvPr>
          <p:cNvSpPr txBox="1"/>
          <p:nvPr/>
        </p:nvSpPr>
        <p:spPr>
          <a:xfrm>
            <a:off x="4475037" y="5410374"/>
            <a:ext cx="4653197" cy="429076"/>
          </a:xfrm>
          <a:prstGeom prst="rect">
            <a:avLst/>
          </a:prstGeom>
          <a:solidFill>
            <a:srgbClr val="4AA44A"/>
          </a:solidFill>
        </p:spPr>
        <p:txBody>
          <a:bodyPr wrap="square" rtlCol="0">
            <a:spAutoFit/>
          </a:bodyPr>
          <a:lstStyle/>
          <a:p>
            <a:endParaRPr lang="en-US" altLang="zh-CN" dirty="0"/>
          </a:p>
        </p:txBody>
      </p:sp>
      <p:sp>
        <p:nvSpPr>
          <p:cNvPr id="20" name="文本框 19">
            <a:extLst>
              <a:ext uri="{FF2B5EF4-FFF2-40B4-BE49-F238E27FC236}">
                <a16:creationId xmlns:a16="http://schemas.microsoft.com/office/drawing/2014/main" xmlns="" id="{7CAABFE3-C141-4BA2-97B4-CBFCB31F5119}"/>
              </a:ext>
            </a:extLst>
          </p:cNvPr>
          <p:cNvSpPr txBox="1"/>
          <p:nvPr/>
        </p:nvSpPr>
        <p:spPr>
          <a:xfrm>
            <a:off x="867103" y="3655132"/>
            <a:ext cx="5565228" cy="400121"/>
          </a:xfrm>
          <a:prstGeom prst="rect">
            <a:avLst/>
          </a:prstGeom>
          <a:solidFill>
            <a:srgbClr val="4AA44A"/>
          </a:solidFill>
        </p:spPr>
        <p:txBody>
          <a:bodyPr wrap="square" rtlCol="0">
            <a:spAutoFit/>
          </a:bodyPr>
          <a:lstStyle/>
          <a:p>
            <a:endParaRPr lang="en-US" altLang="zh-CN" dirty="0"/>
          </a:p>
        </p:txBody>
      </p:sp>
      <p:sp>
        <p:nvSpPr>
          <p:cNvPr id="19" name="矩形 18">
            <a:extLst>
              <a:ext uri="{FF2B5EF4-FFF2-40B4-BE49-F238E27FC236}">
                <a16:creationId xmlns:a16="http://schemas.microsoft.com/office/drawing/2014/main" xmlns="" id="{D5C8694B-A496-407E-AC42-1B3E514B647D}"/>
              </a:ext>
            </a:extLst>
          </p:cNvPr>
          <p:cNvSpPr/>
          <p:nvPr/>
        </p:nvSpPr>
        <p:spPr>
          <a:xfrm>
            <a:off x="3440083" y="4124"/>
            <a:ext cx="7189903" cy="8197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9" name="矩形 8">
            <a:extLst>
              <a:ext uri="{FF2B5EF4-FFF2-40B4-BE49-F238E27FC236}">
                <a16:creationId xmlns:a16="http://schemas.microsoft.com/office/drawing/2014/main" xmlns="" id="{05360C60-F66F-4F5A-8FB9-B1BD6977DD7B}"/>
              </a:ext>
            </a:extLst>
          </p:cNvPr>
          <p:cNvSpPr/>
          <p:nvPr/>
        </p:nvSpPr>
        <p:spPr>
          <a:xfrm>
            <a:off x="404649" y="922537"/>
            <a:ext cx="11382702" cy="1077218"/>
          </a:xfrm>
          <a:prstGeom prst="rect">
            <a:avLst/>
          </a:prstGeom>
          <a:solidFill>
            <a:schemeClr val="bg1">
              <a:lumMod val="85000"/>
            </a:schemeClr>
          </a:solidFill>
          <a:ln>
            <a:solidFill>
              <a:srgbClr val="00B0F0"/>
            </a:solidFill>
          </a:ln>
        </p:spPr>
        <p:txBody>
          <a:bodyPr wrap="square">
            <a:spAutoFit/>
          </a:bodyPr>
          <a:lstStyle/>
          <a:p>
            <a:pPr algn="just"/>
            <a:r>
              <a:rPr lang="en-US" altLang="zh-CN" sz="3200" b="1" dirty="0">
                <a:solidFill>
                  <a:schemeClr val="bg1"/>
                </a:solidFill>
                <a:latin typeface="Times New Roman" panose="02020603050405020304" pitchFamily="18" charset="0"/>
              </a:rPr>
              <a:t>     </a:t>
            </a:r>
            <a:r>
              <a:rPr lang="en-US" altLang="zh-CN" sz="3200" b="1" dirty="0">
                <a:latin typeface="Times New Roman" panose="02020603050405020304" pitchFamily="18" charset="0"/>
              </a:rPr>
              <a:t>Now, </a:t>
            </a:r>
            <a:r>
              <a:rPr lang="en-US" altLang="zh-CN" sz="3200" b="1" dirty="0">
                <a:solidFill>
                  <a:srgbClr val="7030A0"/>
                </a:solidFill>
                <a:latin typeface="Times New Roman" panose="02020603050405020304" pitchFamily="18" charset="0"/>
              </a:rPr>
              <a:t>if time and money are making it impossible</a:t>
            </a:r>
            <a:r>
              <a:rPr lang="en-US" altLang="zh-CN" sz="3200" b="1" dirty="0">
                <a:latin typeface="Times New Roman" panose="02020603050405020304" pitchFamily="18" charset="0"/>
              </a:rPr>
              <a:t>, then check out the online college fairs at </a:t>
            </a:r>
            <a:r>
              <a:rPr lang="en-US" altLang="zh-CN" sz="3200" b="1" dirty="0" err="1">
                <a:latin typeface="Times New Roman" panose="02020603050405020304" pitchFamily="18" charset="0"/>
              </a:rPr>
              <a:t>CollegeWeekLive</a:t>
            </a:r>
            <a:r>
              <a:rPr lang="en-US" altLang="zh-CN" sz="3200" b="1" dirty="0">
                <a:latin typeface="Times New Roman" panose="02020603050405020304" pitchFamily="18" charset="0"/>
              </a:rPr>
              <a:t>. </a:t>
            </a:r>
            <a:endParaRPr lang="zh-CN" altLang="en-US" sz="3200" b="1" dirty="0">
              <a:latin typeface="Times New Roman" panose="02020603050405020304" pitchFamily="18" charset="0"/>
            </a:endParaRPr>
          </a:p>
        </p:txBody>
      </p:sp>
      <p:sp>
        <p:nvSpPr>
          <p:cNvPr id="11" name="矩形 10">
            <a:extLst>
              <a:ext uri="{FF2B5EF4-FFF2-40B4-BE49-F238E27FC236}">
                <a16:creationId xmlns:a16="http://schemas.microsoft.com/office/drawing/2014/main" xmlns="" id="{4974610B-F007-4240-8478-02F030C58E33}"/>
              </a:ext>
            </a:extLst>
          </p:cNvPr>
          <p:cNvSpPr/>
          <p:nvPr/>
        </p:nvSpPr>
        <p:spPr>
          <a:xfrm>
            <a:off x="404649" y="1999755"/>
            <a:ext cx="11382702" cy="1569660"/>
          </a:xfrm>
          <a:prstGeom prst="rect">
            <a:avLst/>
          </a:prstGeom>
          <a:solidFill>
            <a:schemeClr val="bg1">
              <a:lumMod val="85000"/>
            </a:schemeClr>
          </a:solidFill>
          <a:ln>
            <a:solidFill>
              <a:srgbClr val="00B0F0"/>
            </a:solidFill>
          </a:ln>
        </p:spPr>
        <p:txBody>
          <a:bodyPr wrap="square">
            <a:spAutoFit/>
          </a:bodyPr>
          <a:lstStyle/>
          <a:p>
            <a:r>
              <a:rPr lang="en-US" altLang="zh-CN" sz="3200" b="1" u="sng" dirty="0">
                <a:solidFill>
                  <a:srgbClr val="002060"/>
                </a:solidFill>
                <a:latin typeface="Times New Roman" panose="02020603050405020304" pitchFamily="18" charset="0"/>
              </a:rPr>
              <a:t>While visiting an online college fair can’t take the place of an actual campus visit, it can be a very useful tool </a:t>
            </a:r>
            <a:r>
              <a:rPr lang="en-US" altLang="zh-CN" sz="3200" b="1" dirty="0">
                <a:latin typeface="Times New Roman" panose="02020603050405020304" pitchFamily="18" charset="0"/>
              </a:rPr>
              <a:t>help you make an informed decision</a:t>
            </a:r>
            <a:endParaRPr lang="zh-CN" altLang="en-US" sz="3200" b="1" dirty="0">
              <a:latin typeface="Times New Roman" panose="02020603050405020304" pitchFamily="18" charset="0"/>
            </a:endParaRPr>
          </a:p>
        </p:txBody>
      </p:sp>
      <p:cxnSp>
        <p:nvCxnSpPr>
          <p:cNvPr id="8" name="直接连接符 7">
            <a:extLst>
              <a:ext uri="{FF2B5EF4-FFF2-40B4-BE49-F238E27FC236}">
                <a16:creationId xmlns:a16="http://schemas.microsoft.com/office/drawing/2014/main" xmlns="" id="{8AFD2C6B-463C-4BAF-BB21-EAD5F9D4AB08}"/>
              </a:ext>
            </a:extLst>
          </p:cNvPr>
          <p:cNvCxnSpPr>
            <a:cxnSpLocks/>
          </p:cNvCxnSpPr>
          <p:nvPr/>
        </p:nvCxnSpPr>
        <p:spPr>
          <a:xfrm>
            <a:off x="460172" y="1999755"/>
            <a:ext cx="799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31D132C9-5681-4EDF-B853-6B017F12A356}"/>
              </a:ext>
            </a:extLst>
          </p:cNvPr>
          <p:cNvCxnSpPr>
            <a:cxnSpLocks/>
          </p:cNvCxnSpPr>
          <p:nvPr/>
        </p:nvCxnSpPr>
        <p:spPr>
          <a:xfrm>
            <a:off x="2083025" y="1449354"/>
            <a:ext cx="94415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4BB1BDEB-54FC-496C-A778-50D7CF7E26FA}"/>
              </a:ext>
            </a:extLst>
          </p:cNvPr>
          <p:cNvCxnSpPr>
            <a:cxnSpLocks/>
          </p:cNvCxnSpPr>
          <p:nvPr/>
        </p:nvCxnSpPr>
        <p:spPr>
          <a:xfrm>
            <a:off x="8718331" y="2997857"/>
            <a:ext cx="25067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7BA0B730-BF53-4A91-A8AF-5611F9C3CB4B}"/>
              </a:ext>
            </a:extLst>
          </p:cNvPr>
          <p:cNvCxnSpPr>
            <a:cxnSpLocks/>
          </p:cNvCxnSpPr>
          <p:nvPr/>
        </p:nvCxnSpPr>
        <p:spPr>
          <a:xfrm flipV="1">
            <a:off x="460172" y="3468054"/>
            <a:ext cx="3701925" cy="156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xmlns="" id="{0FCB169E-BD29-49FC-B723-7B32019D6D04}"/>
              </a:ext>
            </a:extLst>
          </p:cNvPr>
          <p:cNvSpPr txBox="1"/>
          <p:nvPr/>
        </p:nvSpPr>
        <p:spPr>
          <a:xfrm>
            <a:off x="386600" y="3562444"/>
            <a:ext cx="11400751" cy="3198055"/>
          </a:xfrm>
          <a:prstGeom prst="rect">
            <a:avLst/>
          </a:prstGeom>
          <a:noFill/>
        </p:spPr>
        <p:txBody>
          <a:bodyPr wrap="square" rtlCol="0">
            <a:spAutoFit/>
          </a:bodyPr>
          <a:lstStyle/>
          <a:p>
            <a:pPr marL="457189" indent="-457189">
              <a:lnSpc>
                <a:spcPts val="3467"/>
              </a:lnSpc>
              <a:buFont typeface="Wingdings" panose="05000000000000000000" pitchFamily="2" charset="2"/>
              <a:buChar char="Ø"/>
            </a:pPr>
            <a:r>
              <a:rPr lang="en-US" altLang="zh-CN" sz="3200" b="1" dirty="0">
                <a:solidFill>
                  <a:srgbClr val="7030A0"/>
                </a:solidFill>
                <a:latin typeface="Times New Roman" panose="02020603050405020304" pitchFamily="18" charset="0"/>
              </a:rPr>
              <a:t>Time and money not permitting</a:t>
            </a:r>
            <a:r>
              <a:rPr lang="en-US" altLang="zh-CN" sz="3200" b="1" dirty="0">
                <a:latin typeface="Times New Roman" panose="02020603050405020304" pitchFamily="18" charset="0"/>
              </a:rPr>
              <a:t>, </a:t>
            </a:r>
            <a:r>
              <a:rPr lang="en-US" altLang="zh-CN" sz="3200" b="1" dirty="0" err="1">
                <a:latin typeface="Times New Roman" panose="02020603050405020304" pitchFamily="18" charset="0"/>
              </a:rPr>
              <a:t>CollegeWeekLive</a:t>
            </a:r>
            <a:r>
              <a:rPr lang="en-US" altLang="zh-CN" sz="3200" b="1" dirty="0">
                <a:latin typeface="Times New Roman" panose="02020603050405020304" pitchFamily="18" charset="0"/>
              </a:rPr>
              <a:t> is also a practical access to gain insight of colleges.</a:t>
            </a:r>
          </a:p>
          <a:p>
            <a:pPr marL="457189" indent="-457189">
              <a:lnSpc>
                <a:spcPts val="3467"/>
              </a:lnSpc>
              <a:buFont typeface="Wingdings" panose="05000000000000000000" pitchFamily="2" charset="2"/>
              <a:buChar char="Ø"/>
            </a:pPr>
            <a:endParaRPr lang="en-US" altLang="zh-CN" sz="3200" b="1" dirty="0">
              <a:solidFill>
                <a:schemeClr val="accent5"/>
              </a:solidFill>
              <a:latin typeface="Times New Roman" panose="02020603050405020304" pitchFamily="18" charset="0"/>
            </a:endParaRPr>
          </a:p>
          <a:p>
            <a:pPr marL="457189" indent="-457189">
              <a:lnSpc>
                <a:spcPts val="3467"/>
              </a:lnSpc>
              <a:buFont typeface="Wingdings" panose="05000000000000000000" pitchFamily="2" charset="2"/>
              <a:buChar char="Ø"/>
            </a:pPr>
            <a:endParaRPr lang="en-US" altLang="zh-CN" sz="3200" b="1" dirty="0">
              <a:solidFill>
                <a:schemeClr val="accent5"/>
              </a:solidFill>
              <a:latin typeface="Times New Roman" panose="02020603050405020304" pitchFamily="18" charset="0"/>
            </a:endParaRPr>
          </a:p>
          <a:p>
            <a:pPr marL="457189" indent="-457189">
              <a:lnSpc>
                <a:spcPts val="3467"/>
              </a:lnSpc>
              <a:buFont typeface="Wingdings" panose="05000000000000000000" pitchFamily="2" charset="2"/>
              <a:buChar char="Ø"/>
            </a:pPr>
            <a:r>
              <a:rPr lang="en-US" altLang="zh-CN" sz="3200" b="1" dirty="0">
                <a:solidFill>
                  <a:schemeClr val="accent5"/>
                </a:solidFill>
                <a:latin typeface="Times New Roman" panose="02020603050405020304" pitchFamily="18" charset="0"/>
              </a:rPr>
              <a:t> </a:t>
            </a:r>
            <a:r>
              <a:rPr lang="en-US" altLang="zh-CN" sz="3200" b="1" dirty="0" err="1">
                <a:latin typeface="Times New Roman" panose="02020603050405020304" pitchFamily="18" charset="0"/>
              </a:rPr>
              <a:t>CollegeWeekLive</a:t>
            </a:r>
            <a:r>
              <a:rPr lang="en-US" altLang="zh-CN" sz="3200" b="1" dirty="0">
                <a:latin typeface="Times New Roman" panose="02020603050405020304" pitchFamily="18" charset="0"/>
              </a:rPr>
              <a:t> is </a:t>
            </a:r>
            <a:r>
              <a:rPr lang="en-US" altLang="zh-CN" sz="3200" b="1" dirty="0">
                <a:solidFill>
                  <a:srgbClr val="7030A0"/>
                </a:solidFill>
                <a:latin typeface="Times New Roman" panose="02020603050405020304" pitchFamily="18" charset="0"/>
              </a:rPr>
              <a:t>a time-saving and free way </a:t>
            </a:r>
            <a:r>
              <a:rPr lang="en-US" altLang="zh-CN" sz="3200" b="1" dirty="0">
                <a:latin typeface="Times New Roman" panose="02020603050405020304" pitchFamily="18" charset="0"/>
              </a:rPr>
              <a:t>to help you make a meticulous decision.</a:t>
            </a:r>
          </a:p>
          <a:p>
            <a:pPr>
              <a:lnSpc>
                <a:spcPts val="3467"/>
              </a:lnSpc>
            </a:pPr>
            <a:r>
              <a:rPr lang="en-US" altLang="zh-CN" sz="2667" b="1" i="1" dirty="0">
                <a:solidFill>
                  <a:srgbClr val="FFFF00"/>
                </a:solidFill>
                <a:latin typeface="Times New Roman" panose="02020603050405020304" pitchFamily="18" charset="0"/>
              </a:rPr>
              <a:t>     </a:t>
            </a:r>
            <a:r>
              <a:rPr lang="en-US" altLang="zh-CN" sz="2667" b="1" i="1" dirty="0">
                <a:solidFill>
                  <a:srgbClr val="407434"/>
                </a:solidFill>
                <a:latin typeface="Times New Roman" panose="02020603050405020304" pitchFamily="18" charset="0"/>
              </a:rPr>
              <a:t>meticulous [</a:t>
            </a:r>
            <a:r>
              <a:rPr lang="en-US" altLang="zh-CN" sz="2667" b="1" i="1" dirty="0" err="1">
                <a:solidFill>
                  <a:srgbClr val="407434"/>
                </a:solidFill>
                <a:latin typeface="Times New Roman" panose="02020603050405020304" pitchFamily="18" charset="0"/>
              </a:rPr>
              <a:t>mə'tɪkjələs</a:t>
            </a:r>
            <a:r>
              <a:rPr lang="en-US" altLang="zh-CN" sz="2667" b="1" i="1" dirty="0">
                <a:solidFill>
                  <a:srgbClr val="407434"/>
                </a:solidFill>
                <a:latin typeface="Times New Roman" panose="02020603050405020304" pitchFamily="18" charset="0"/>
              </a:rPr>
              <a:t>] adj. </a:t>
            </a:r>
            <a:r>
              <a:rPr lang="zh-CN" altLang="en-US" sz="2667" b="1" i="1" dirty="0">
                <a:solidFill>
                  <a:srgbClr val="407434"/>
                </a:solidFill>
                <a:latin typeface="Times New Roman" panose="02020603050405020304" pitchFamily="18" charset="0"/>
              </a:rPr>
              <a:t>一丝不苟的；小心翼翼的</a:t>
            </a:r>
            <a:endParaRPr lang="en-US" altLang="zh-CN" sz="2667" b="1" i="1" dirty="0">
              <a:solidFill>
                <a:srgbClr val="407434"/>
              </a:solidFill>
              <a:latin typeface="Times New Roman" panose="02020603050405020304" pitchFamily="18" charset="0"/>
            </a:endParaRPr>
          </a:p>
        </p:txBody>
      </p:sp>
      <p:sp>
        <p:nvSpPr>
          <p:cNvPr id="18" name="矩形 17">
            <a:extLst>
              <a:ext uri="{FF2B5EF4-FFF2-40B4-BE49-F238E27FC236}">
                <a16:creationId xmlns:a16="http://schemas.microsoft.com/office/drawing/2014/main" xmlns="" id="{12721652-AEAC-4B8B-97F9-EC5988C0192A}"/>
              </a:ext>
            </a:extLst>
          </p:cNvPr>
          <p:cNvSpPr/>
          <p:nvPr/>
        </p:nvSpPr>
        <p:spPr>
          <a:xfrm>
            <a:off x="2929642" y="76212"/>
            <a:ext cx="7189903" cy="65574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概要写作技巧</a:t>
            </a:r>
            <a:r>
              <a:rPr lang="en-US" altLang="zh-CN" sz="2800" b="1" dirty="0">
                <a:latin typeface="微软雅黑" pitchFamily="34" charset="-122"/>
                <a:ea typeface="微软雅黑" pitchFamily="34" charset="-122"/>
              </a:rPr>
              <a:t>3 —— </a:t>
            </a:r>
            <a:r>
              <a:rPr lang="zh-CN" altLang="en-US" sz="2800" b="1" dirty="0">
                <a:latin typeface="微软雅黑" pitchFamily="34" charset="-122"/>
                <a:ea typeface="微软雅黑" pitchFamily="34" charset="-122"/>
              </a:rPr>
              <a:t>语言信雅达顺 </a:t>
            </a:r>
            <a:endParaRPr lang="en-US" altLang="zh-CN" sz="2800" b="1" dirty="0">
              <a:latin typeface="微软雅黑" pitchFamily="34" charset="-122"/>
              <a:ea typeface="微软雅黑" pitchFamily="34" charset="-122"/>
            </a:endParaRPr>
          </a:p>
        </p:txBody>
      </p:sp>
      <p:sp>
        <p:nvSpPr>
          <p:cNvPr id="21" name="对话气泡: 矩形 20">
            <a:extLst>
              <a:ext uri="{FF2B5EF4-FFF2-40B4-BE49-F238E27FC236}">
                <a16:creationId xmlns:a16="http://schemas.microsoft.com/office/drawing/2014/main" xmlns="" id="{88BB2AD4-D055-46F9-9BFB-62B03FC5C481}"/>
              </a:ext>
            </a:extLst>
          </p:cNvPr>
          <p:cNvSpPr/>
          <p:nvPr/>
        </p:nvSpPr>
        <p:spPr>
          <a:xfrm>
            <a:off x="1561424" y="4612174"/>
            <a:ext cx="9068561" cy="521958"/>
          </a:xfrm>
          <a:prstGeom prst="wedgeRectCallout">
            <a:avLst>
              <a:gd name="adj1" fmla="val -27285"/>
              <a:gd name="adj2" fmla="val -88523"/>
            </a:avLst>
          </a:prstGeom>
          <a:solidFill>
            <a:srgbClr val="4AA44A"/>
          </a:solidFill>
          <a:ln>
            <a:solidFill>
              <a:srgbClr val="4AA44A"/>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独立主格结构，与上文形成很好的过渡衔接和语义连贯</a:t>
            </a:r>
          </a:p>
        </p:txBody>
      </p:sp>
      <p:sp>
        <p:nvSpPr>
          <p:cNvPr id="23" name="对话气泡: 矩形 22">
            <a:extLst>
              <a:ext uri="{FF2B5EF4-FFF2-40B4-BE49-F238E27FC236}">
                <a16:creationId xmlns:a16="http://schemas.microsoft.com/office/drawing/2014/main" xmlns="" id="{C6507457-FE64-43AB-92D7-8F64B8ACDE50}"/>
              </a:ext>
            </a:extLst>
          </p:cNvPr>
          <p:cNvSpPr/>
          <p:nvPr/>
        </p:nvSpPr>
        <p:spPr>
          <a:xfrm>
            <a:off x="6086975" y="5957976"/>
            <a:ext cx="4543010" cy="521958"/>
          </a:xfrm>
          <a:prstGeom prst="wedgeRectCallout">
            <a:avLst>
              <a:gd name="adj1" fmla="val -27285"/>
              <a:gd name="adj2" fmla="val -88523"/>
            </a:avLst>
          </a:prstGeom>
          <a:solidFill>
            <a:srgbClr val="4AA44A"/>
          </a:solidFill>
          <a:ln>
            <a:solidFill>
              <a:srgbClr val="4AA44A"/>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句子变为短语</a:t>
            </a:r>
          </a:p>
        </p:txBody>
      </p:sp>
      <p:sp>
        <p:nvSpPr>
          <p:cNvPr id="24" name="圆角矩形 4">
            <a:extLst>
              <a:ext uri="{FF2B5EF4-FFF2-40B4-BE49-F238E27FC236}">
                <a16:creationId xmlns:a16="http://schemas.microsoft.com/office/drawing/2014/main" xmlns="" id="{9C0309F5-A241-4F61-A402-EB19C364A490}"/>
              </a:ext>
            </a:extLst>
          </p:cNvPr>
          <p:cNvSpPr/>
          <p:nvPr/>
        </p:nvSpPr>
        <p:spPr>
          <a:xfrm>
            <a:off x="135496" y="97501"/>
            <a:ext cx="230271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26" name="矩形 25">
            <a:extLst>
              <a:ext uri="{FF2B5EF4-FFF2-40B4-BE49-F238E27FC236}">
                <a16:creationId xmlns:a16="http://schemas.microsoft.com/office/drawing/2014/main" xmlns="" id="{3E3AEEF2-A673-49ED-9F1C-2E0A5F9D836A}"/>
              </a:ext>
            </a:extLst>
          </p:cNvPr>
          <p:cNvSpPr/>
          <p:nvPr/>
        </p:nvSpPr>
        <p:spPr>
          <a:xfrm>
            <a:off x="798243" y="84358"/>
            <a:ext cx="1620958"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8451523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par>
                              <p:cTn id="11" fill="hold">
                                <p:stCondLst>
                                  <p:cond delay="500"/>
                                </p:stCondLst>
                                <p:childTnLst>
                                  <p:par>
                                    <p:cTn id="12" presetID="2" presetClass="entr" presetSubtype="1" fill="hold" grpId="0" nodeType="afterEffect" p14:presetBounceEnd="50000">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14:bounceEnd="50000">
                                          <p:cBhvr additive="base">
                                            <p:cTn id="14"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5" dur="500" fill="hold"/>
                                            <p:tgtEl>
                                              <p:spTgt spid="19"/>
                                            </p:tgtEl>
                                            <p:attrNameLst>
                                              <p:attrName>ppt_y</p:attrName>
                                            </p:attrNameLst>
                                          </p:cBhvr>
                                          <p:tavLst>
                                            <p:tav tm="0">
                                              <p:val>
                                                <p:strVal val="0-#ppt_h/2"/>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childTnLst>
                                    </p:cTn>
                                  </p:par>
                                  <p:par>
                                    <p:cTn id="19" presetID="56" presetClass="path" presetSubtype="0" accel="50000" decel="50000" fill="hold" grpId="1" nodeType="withEffect">
                                      <p:stCondLst>
                                        <p:cond delay="0"/>
                                      </p:stCondLst>
                                      <p:childTnLst>
                                        <p:animMotion origin="layout" path="M -0.03737 0.0412 L 1.25E-6 4.07407E-6 " pathEditMode="relative" rAng="0" ptsTypes="AA">
                                          <p:cBhvr>
                                            <p:cTn id="20" dur="700" fill="hold"/>
                                            <p:tgtEl>
                                              <p:spTgt spid="24"/>
                                            </p:tgtEl>
                                            <p:attrNameLst>
                                              <p:attrName>ppt_x</p:attrName>
                                              <p:attrName>ppt_y</p:attrName>
                                            </p:attrNameLst>
                                          </p:cBhvr>
                                          <p:rCtr x="1862" y="-206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1"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42"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heel(1)">
                                          <p:cBhvr>
                                            <p:cTn id="51" dur="2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ppt_x"/>
                                              </p:val>
                                            </p:tav>
                                            <p:tav tm="100000">
                                              <p:val>
                                                <p:strVal val="#ppt_x"/>
                                              </p:val>
                                            </p:tav>
                                          </p:tavLst>
                                        </p:anim>
                                        <p:anim calcmode="lin" valueType="num">
                                          <p:cBhvr additive="base">
                                            <p:cTn id="7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P spid="19" grpId="0" animBg="1"/>
          <p:bldP spid="9" grpId="0" animBg="1"/>
          <p:bldP spid="11" grpId="0" animBg="1"/>
          <p:bldP spid="17" grpId="0"/>
          <p:bldP spid="18" grpId="0" animBg="1"/>
          <p:bldP spid="21" grpId="0" animBg="1"/>
          <p:bldP spid="23" grpId="0" animBg="1"/>
          <p:bldP spid="24" grpId="0" animBg="1"/>
          <p:bldP spid="24" grpId="1" animBg="1"/>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par>
                              <p:cTn id="11" fill="hold">
                                <p:stCondLst>
                                  <p:cond delay="500"/>
                                </p:stCondLst>
                                <p:childTnLst>
                                  <p:par>
                                    <p:cTn id="12" presetID="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0-#ppt_h/2"/>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childTnLst>
                                    </p:cTn>
                                  </p:par>
                                  <p:par>
                                    <p:cTn id="19" presetID="56" presetClass="path" presetSubtype="0" accel="50000" decel="50000" fill="hold" grpId="1" nodeType="withEffect">
                                      <p:stCondLst>
                                        <p:cond delay="0"/>
                                      </p:stCondLst>
                                      <p:childTnLst>
                                        <p:animMotion origin="layout" path="M -0.03737 0.0412 L 1.25E-6 4.07407E-6 " pathEditMode="relative" rAng="0" ptsTypes="AA">
                                          <p:cBhvr>
                                            <p:cTn id="20" dur="700" fill="hold"/>
                                            <p:tgtEl>
                                              <p:spTgt spid="24"/>
                                            </p:tgtEl>
                                            <p:attrNameLst>
                                              <p:attrName>ppt_x</p:attrName>
                                              <p:attrName>ppt_y</p:attrName>
                                            </p:attrNameLst>
                                          </p:cBhvr>
                                          <p:rCtr x="1862" y="-206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1"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42"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heel(1)">
                                          <p:cBhvr>
                                            <p:cTn id="51" dur="2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ppt_x"/>
                                              </p:val>
                                            </p:tav>
                                            <p:tav tm="100000">
                                              <p:val>
                                                <p:strVal val="#ppt_x"/>
                                              </p:val>
                                            </p:tav>
                                          </p:tavLst>
                                        </p:anim>
                                        <p:anim calcmode="lin" valueType="num">
                                          <p:cBhvr additive="base">
                                            <p:cTn id="7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P spid="19" grpId="0" animBg="1"/>
          <p:bldP spid="9" grpId="0" animBg="1"/>
          <p:bldP spid="11" grpId="0" animBg="1"/>
          <p:bldP spid="17" grpId="0"/>
          <p:bldP spid="18" grpId="0" animBg="1"/>
          <p:bldP spid="21" grpId="0" animBg="1"/>
          <p:bldP spid="23" grpId="0" animBg="1"/>
          <p:bldP spid="24" grpId="0" animBg="1"/>
          <p:bldP spid="24" grpId="1" animBg="1"/>
          <p:bldP spid="26" grpId="0"/>
        </p:bldLst>
      </p:timing>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xmlns="" id="{94DF3419-F050-4DCD-A036-C43BFE9C62EA}"/>
              </a:ext>
            </a:extLst>
          </p:cNvPr>
          <p:cNvSpPr/>
          <p:nvPr/>
        </p:nvSpPr>
        <p:spPr>
          <a:xfrm>
            <a:off x="0" y="127756"/>
            <a:ext cx="3558681" cy="65574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graphicFrame>
        <p:nvGraphicFramePr>
          <p:cNvPr id="3" name="对象 2">
            <a:hlinkClick r:id="" action="ppaction://ole?verb=0"/>
          </p:cNvPr>
          <p:cNvGraphicFramePr>
            <a:graphicFrameLocks noChangeAspect="1"/>
          </p:cNvGraphicFramePr>
          <p:nvPr>
            <p:extLst>
              <p:ext uri="{D42A27DB-BD31-4B8C-83A1-F6EECF244321}">
                <p14:modId xmlns:p14="http://schemas.microsoft.com/office/powerpoint/2010/main" val="727735642"/>
              </p:ext>
            </p:extLst>
          </p:nvPr>
        </p:nvGraphicFramePr>
        <p:xfrm>
          <a:off x="4444546" y="1775674"/>
          <a:ext cx="7349761" cy="4997812"/>
        </p:xfrm>
        <a:graphic>
          <a:graphicData uri="http://schemas.openxmlformats.org/presentationml/2006/ole">
            <mc:AlternateContent xmlns:mc="http://schemas.openxmlformats.org/markup-compatibility/2006">
              <mc:Choice xmlns:v="urn:schemas-microsoft-com:vml" Requires="v">
                <p:oleObj spid="_x0000_s1061" name="Document" r:id="rId3" imgW="5412224" imgH="3001557" progId="">
                  <p:embed/>
                </p:oleObj>
              </mc:Choice>
              <mc:Fallback>
                <p:oleObj name="Document" r:id="rId3" imgW="5412224" imgH="3001557" progId="">
                  <p:embed/>
                  <p:pic>
                    <p:nvPicPr>
                      <p:cNvPr id="3" name="对象 2">
                        <a:hlinkClick r:id="" action="ppaction://ole?verb=0"/>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546" y="1775674"/>
                        <a:ext cx="7349761" cy="4997812"/>
                      </a:xfrm>
                      <a:prstGeom prst="rect">
                        <a:avLst/>
                      </a:prstGeom>
                      <a:solidFill>
                        <a:srgbClr val="FFFFFF"/>
                      </a:solidFill>
                      <a:ln w="9525">
                        <a:noFill/>
                        <a:miter lim="800000"/>
                        <a:headEnd/>
                        <a:tailEnd/>
                      </a:ln>
                    </p:spPr>
                  </p:pic>
                </p:oleObj>
              </mc:Fallback>
            </mc:AlternateContent>
          </a:graphicData>
        </a:graphic>
      </p:graphicFrame>
      <p:sp>
        <p:nvSpPr>
          <p:cNvPr id="2" name="TextBox 1"/>
          <p:cNvSpPr txBox="1"/>
          <p:nvPr/>
        </p:nvSpPr>
        <p:spPr>
          <a:xfrm>
            <a:off x="2918592" y="3487977"/>
            <a:ext cx="553998" cy="2220828"/>
          </a:xfrm>
          <a:prstGeom prst="rect">
            <a:avLst/>
          </a:prstGeom>
          <a:solidFill>
            <a:srgbClr val="92D050"/>
          </a:solidFill>
          <a:ln>
            <a:solidFill>
              <a:srgbClr val="0000FF"/>
            </a:solidFill>
          </a:ln>
        </p:spPr>
        <p:txBody>
          <a:bodyPr vert="eaVert" wrap="square" rtlCol="0">
            <a:spAutoFit/>
          </a:bodyPr>
          <a:lstStyle/>
          <a:p>
            <a:pPr algn="ctr" fontAlgn="base">
              <a:spcBef>
                <a:spcPct val="0"/>
              </a:spcBef>
              <a:spcAft>
                <a:spcPct val="0"/>
              </a:spcAft>
            </a:pPr>
            <a:r>
              <a:rPr lang="en-US" altLang="zh-CN" sz="2400" b="1" dirty="0">
                <a:solidFill>
                  <a:srgbClr val="FF0000"/>
                </a:solidFill>
                <a:latin typeface="Arial" panose="020B0604020202020204" pitchFamily="34" charset="0"/>
                <a:ea typeface="宋体" panose="02010600030101010101" pitchFamily="2" charset="-122"/>
              </a:rPr>
              <a:t>Inner Beauty</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5" name="TextBox 4"/>
          <p:cNvSpPr txBox="1"/>
          <p:nvPr/>
        </p:nvSpPr>
        <p:spPr>
          <a:xfrm>
            <a:off x="2929551" y="892484"/>
            <a:ext cx="553998" cy="2281796"/>
          </a:xfrm>
          <a:prstGeom prst="rect">
            <a:avLst/>
          </a:prstGeom>
          <a:solidFill>
            <a:srgbClr val="92D050"/>
          </a:solidFill>
          <a:ln>
            <a:solidFill>
              <a:srgbClr val="0000FF"/>
            </a:solidFill>
          </a:ln>
        </p:spPr>
        <p:txBody>
          <a:bodyPr vert="eaVert" wrap="square" rtlCol="0">
            <a:spAutoFit/>
          </a:bodyPr>
          <a:lstStyle/>
          <a:p>
            <a:pPr algn="ctr" fontAlgn="base">
              <a:spcBef>
                <a:spcPct val="0"/>
              </a:spcBef>
              <a:spcAft>
                <a:spcPct val="0"/>
              </a:spcAft>
            </a:pPr>
            <a:r>
              <a:rPr lang="en-US" altLang="zh-CN" sz="2000" b="1" dirty="0">
                <a:solidFill>
                  <a:srgbClr val="FF0000"/>
                </a:solidFill>
                <a:latin typeface="Arial" panose="020B0604020202020204" pitchFamily="34" charset="0"/>
                <a:ea typeface="宋体" panose="02010600030101010101" pitchFamily="2" charset="-122"/>
              </a:rPr>
              <a:t>  </a:t>
            </a:r>
            <a:r>
              <a:rPr lang="en-US" altLang="zh-CN" sz="2400" b="1" dirty="0">
                <a:solidFill>
                  <a:srgbClr val="FF0000"/>
                </a:solidFill>
                <a:latin typeface="Arial" panose="020B0604020202020204" pitchFamily="34" charset="0"/>
                <a:ea typeface="宋体" panose="02010600030101010101" pitchFamily="2" charset="-122"/>
              </a:rPr>
              <a:t>Outer Beauty</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7" name="TextBox 6"/>
          <p:cNvSpPr txBox="1"/>
          <p:nvPr/>
        </p:nvSpPr>
        <p:spPr>
          <a:xfrm>
            <a:off x="1483898" y="857227"/>
            <a:ext cx="677108" cy="5143548"/>
          </a:xfrm>
          <a:prstGeom prst="rect">
            <a:avLst/>
          </a:prstGeom>
          <a:solidFill>
            <a:srgbClr val="FFFF00"/>
          </a:solidFill>
          <a:ln>
            <a:solidFill>
              <a:srgbClr val="0000FF"/>
            </a:solidFill>
          </a:ln>
        </p:spPr>
        <p:txBody>
          <a:bodyPr vert="eaVert" wrap="square" rtlCol="0">
            <a:spAutoFit/>
          </a:bodyPr>
          <a:lstStyle/>
          <a:p>
            <a:pPr algn="ctr" fontAlgn="base">
              <a:spcBef>
                <a:spcPct val="0"/>
              </a:spcBef>
              <a:spcAft>
                <a:spcPct val="0"/>
              </a:spcAft>
            </a:pPr>
            <a:r>
              <a:rPr lang="en-US" altLang="zh-CN" sz="3200" b="1" dirty="0">
                <a:solidFill>
                  <a:srgbClr val="FF0000"/>
                </a:solidFill>
                <a:latin typeface="Arial" panose="020B0604020202020204" pitchFamily="34" charset="0"/>
                <a:ea typeface="宋体" panose="02010600030101010101" pitchFamily="2" charset="-122"/>
              </a:rPr>
              <a:t>A Good Summary Writing </a:t>
            </a:r>
            <a:endParaRPr lang="zh-CN" altLang="en-US" sz="3200" b="1" dirty="0">
              <a:solidFill>
                <a:srgbClr val="FF0000"/>
              </a:solidFill>
              <a:latin typeface="Arial" panose="020B0604020202020204" pitchFamily="34" charset="0"/>
              <a:ea typeface="宋体" panose="02010600030101010101" pitchFamily="2" charset="-122"/>
            </a:endParaRPr>
          </a:p>
        </p:txBody>
      </p:sp>
      <p:sp>
        <p:nvSpPr>
          <p:cNvPr id="8" name="TextBox 7"/>
          <p:cNvSpPr txBox="1"/>
          <p:nvPr/>
        </p:nvSpPr>
        <p:spPr>
          <a:xfrm>
            <a:off x="4444545" y="324414"/>
            <a:ext cx="7310707" cy="1323439"/>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1.No paragraphing</a:t>
            </a:r>
          </a:p>
          <a:p>
            <a:pPr fontAlgn="base">
              <a:spcBef>
                <a:spcPct val="0"/>
              </a:spcBef>
              <a:spcAft>
                <a:spcPct val="0"/>
              </a:spcAft>
            </a:pP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2.No overwriting</a:t>
            </a:r>
          </a:p>
          <a:p>
            <a:pPr fontAlgn="base">
              <a:spcBef>
                <a:spcPct val="0"/>
              </a:spcBef>
              <a:spcAft>
                <a:spcPct val="0"/>
              </a:spcAft>
            </a:pP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3.No titling</a:t>
            </a:r>
          </a:p>
          <a:p>
            <a:pPr fontAlgn="base">
              <a:spcBef>
                <a:spcPct val="0"/>
              </a:spcBef>
              <a:spcAft>
                <a:spcPct val="0"/>
              </a:spcAft>
            </a:pP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4.</a:t>
            </a:r>
            <a:r>
              <a:rPr 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No scrabbling</a:t>
            </a:r>
          </a:p>
        </p:txBody>
      </p:sp>
      <p:sp>
        <p:nvSpPr>
          <p:cNvPr id="9" name="左大括号 8"/>
          <p:cNvSpPr/>
          <p:nvPr/>
        </p:nvSpPr>
        <p:spPr>
          <a:xfrm>
            <a:off x="2313667" y="1706145"/>
            <a:ext cx="452264" cy="3067007"/>
          </a:xfrm>
          <a:prstGeom prst="leftBrace">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2400">
              <a:solidFill>
                <a:srgbClr val="000000"/>
              </a:solidFill>
              <a:latin typeface="Arial"/>
              <a:ea typeface="宋体"/>
            </a:endParaRPr>
          </a:p>
        </p:txBody>
      </p:sp>
      <p:sp>
        <p:nvSpPr>
          <p:cNvPr id="10" name="右箭头 9"/>
          <p:cNvSpPr/>
          <p:nvPr/>
        </p:nvSpPr>
        <p:spPr>
          <a:xfrm>
            <a:off x="3558681" y="1022147"/>
            <a:ext cx="866664" cy="19574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rgbClr val="FFFFFF"/>
              </a:solidFill>
              <a:latin typeface="Arial"/>
              <a:ea typeface="宋体"/>
            </a:endParaRPr>
          </a:p>
        </p:txBody>
      </p:sp>
      <p:sp>
        <p:nvSpPr>
          <p:cNvPr id="11" name="右箭头 10"/>
          <p:cNvSpPr/>
          <p:nvPr/>
        </p:nvSpPr>
        <p:spPr>
          <a:xfrm>
            <a:off x="3563697" y="4228421"/>
            <a:ext cx="888353" cy="19574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rgbClr val="FFFFFF"/>
              </a:solidFill>
              <a:latin typeface="Arial"/>
              <a:ea typeface="宋体"/>
            </a:endParaRPr>
          </a:p>
        </p:txBody>
      </p:sp>
      <p:sp>
        <p:nvSpPr>
          <p:cNvPr id="15" name="矩形 14">
            <a:extLst>
              <a:ext uri="{FF2B5EF4-FFF2-40B4-BE49-F238E27FC236}">
                <a16:creationId xmlns:a16="http://schemas.microsoft.com/office/drawing/2014/main" xmlns="" id="{E86A7350-585F-46C9-BA94-E3B982283676}"/>
              </a:ext>
            </a:extLst>
          </p:cNvPr>
          <p:cNvSpPr/>
          <p:nvPr/>
        </p:nvSpPr>
        <p:spPr>
          <a:xfrm>
            <a:off x="160200" y="56653"/>
            <a:ext cx="3142575" cy="65574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概要之要领</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10" grpId="1" animBg="1"/>
          <p:bldP spid="10" grpId="2" animBg="1"/>
          <p:bldP spid="11" grpId="0" animBg="1"/>
          <p:bldP spid="11" grpId="1" animBg="1"/>
          <p:bldP spid="11" grpId="2"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10" grpId="1" animBg="1"/>
          <p:bldP spid="10" grpId="2" animBg="1"/>
          <p:bldP spid="11" grpId="0" animBg="1"/>
          <p:bldP spid="11" grpId="1" animBg="1"/>
          <p:bldP spid="11" grpId="2" animBg="1"/>
          <p:bldP spid="15"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a:extLst>
              <a:ext uri="{FF2B5EF4-FFF2-40B4-BE49-F238E27FC236}">
                <a16:creationId xmlns:a16="http://schemas.microsoft.com/office/drawing/2014/main" xmlns="" id="{3F1911B6-F6E1-43C0-91E3-036C57E9D705}"/>
              </a:ext>
            </a:extLst>
          </p:cNvPr>
          <p:cNvSpPr/>
          <p:nvPr/>
        </p:nvSpPr>
        <p:spPr>
          <a:xfrm>
            <a:off x="265019" y="5750539"/>
            <a:ext cx="1371276" cy="34925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xmlns="" id="{DE4D9452-F029-4FB0-A0B0-FA26B6D8230C}"/>
              </a:ext>
            </a:extLst>
          </p:cNvPr>
          <p:cNvSpPr/>
          <p:nvPr/>
        </p:nvSpPr>
        <p:spPr>
          <a:xfrm>
            <a:off x="4776043" y="6333636"/>
            <a:ext cx="2699578" cy="36501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xmlns="" id="{B799F6DA-2822-45C2-9E3B-FCFBE4039DE2}"/>
              </a:ext>
            </a:extLst>
          </p:cNvPr>
          <p:cNvSpPr/>
          <p:nvPr/>
        </p:nvSpPr>
        <p:spPr>
          <a:xfrm>
            <a:off x="10710339" y="6051113"/>
            <a:ext cx="1175578" cy="30356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xmlns="" id="{A613C3F8-4E40-4490-A29C-CE4B14F96159}"/>
              </a:ext>
            </a:extLst>
          </p:cNvPr>
          <p:cNvSpPr/>
          <p:nvPr/>
        </p:nvSpPr>
        <p:spPr>
          <a:xfrm>
            <a:off x="10299032" y="5237688"/>
            <a:ext cx="673768" cy="41742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xmlns="" id="{8B637DD6-0C36-494E-9CC6-0AF52797DF6A}"/>
              </a:ext>
            </a:extLst>
          </p:cNvPr>
          <p:cNvSpPr/>
          <p:nvPr/>
        </p:nvSpPr>
        <p:spPr>
          <a:xfrm>
            <a:off x="2354111" y="5025082"/>
            <a:ext cx="1720583" cy="40962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xmlns="" id="{084136A6-47EB-4753-9C7E-50E86AE8AB9B}"/>
              </a:ext>
            </a:extLst>
          </p:cNvPr>
          <p:cNvSpPr/>
          <p:nvPr/>
        </p:nvSpPr>
        <p:spPr>
          <a:xfrm>
            <a:off x="5146532" y="4053343"/>
            <a:ext cx="805089" cy="417425"/>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xmlns="" id="{2E82DD57-C783-4D37-8E69-B3958829870F}"/>
              </a:ext>
            </a:extLst>
          </p:cNvPr>
          <p:cNvSpPr/>
          <p:nvPr/>
        </p:nvSpPr>
        <p:spPr>
          <a:xfrm>
            <a:off x="5272873" y="3400596"/>
            <a:ext cx="5026159" cy="417425"/>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195C2CAD-3C32-4322-BBF9-CC999FD0B9D6}"/>
              </a:ext>
            </a:extLst>
          </p:cNvPr>
          <p:cNvSpPr/>
          <p:nvPr/>
        </p:nvSpPr>
        <p:spPr>
          <a:xfrm>
            <a:off x="265019" y="3857410"/>
            <a:ext cx="2774731" cy="409629"/>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E9FC8EB4-183E-4C12-A075-8B1136102956}"/>
              </a:ext>
            </a:extLst>
          </p:cNvPr>
          <p:cNvSpPr/>
          <p:nvPr/>
        </p:nvSpPr>
        <p:spPr>
          <a:xfrm>
            <a:off x="329187" y="2750668"/>
            <a:ext cx="2333802" cy="40962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E3287FC7-F7B9-4FC8-9BC3-45C5A0BFDE61}"/>
              </a:ext>
            </a:extLst>
          </p:cNvPr>
          <p:cNvSpPr/>
          <p:nvPr/>
        </p:nvSpPr>
        <p:spPr>
          <a:xfrm>
            <a:off x="4724802" y="1559764"/>
            <a:ext cx="6873640" cy="75776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1657871"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38359" y="272577"/>
            <a:ext cx="902811"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听力</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1403FA4F-B54A-4FD4-ABCC-D5E392A43DB3}"/>
              </a:ext>
            </a:extLst>
          </p:cNvPr>
          <p:cNvSpPr/>
          <p:nvPr/>
        </p:nvSpPr>
        <p:spPr>
          <a:xfrm>
            <a:off x="242879" y="917912"/>
            <a:ext cx="4720528" cy="6001643"/>
          </a:xfrm>
          <a:prstGeom prst="rect">
            <a:avLst/>
          </a:prstGeom>
        </p:spPr>
        <p:txBody>
          <a:bodyPr wrap="square">
            <a:spAutoFit/>
          </a:bodyPr>
          <a:lstStyle/>
          <a:p>
            <a:r>
              <a:rPr lang="zh-CN" altLang="en-US" sz="2400" b="1" dirty="0"/>
              <a:t>听第</a:t>
            </a:r>
            <a:r>
              <a:rPr lang="en-US" altLang="zh-CN" sz="2400" b="1" dirty="0"/>
              <a:t>8</a:t>
            </a:r>
            <a:r>
              <a:rPr lang="zh-CN" altLang="en-US" sz="2400" b="1" dirty="0"/>
              <a:t>段材料，完成下面小题。</a:t>
            </a:r>
          </a:p>
          <a:p>
            <a:r>
              <a:rPr lang="en-US" altLang="zh-CN" sz="2400" b="1" dirty="0"/>
              <a:t>10. Where does the conversation probably take place?</a:t>
            </a:r>
          </a:p>
          <a:p>
            <a:pPr marL="457200" indent="-457200">
              <a:buAutoNum type="alphaUcPeriod"/>
            </a:pPr>
            <a:r>
              <a:rPr lang="en-US" altLang="zh-CN" sz="2400" b="1" dirty="0"/>
              <a:t>In an office.		</a:t>
            </a:r>
          </a:p>
          <a:p>
            <a:r>
              <a:rPr lang="en-US" altLang="zh-CN" sz="2400" b="1" dirty="0"/>
              <a:t>B. At home.	</a:t>
            </a:r>
          </a:p>
          <a:p>
            <a:r>
              <a:rPr lang="en-US" altLang="zh-CN" sz="2400" b="1" dirty="0"/>
              <a:t>C. At a restaurant.</a:t>
            </a:r>
          </a:p>
          <a:p>
            <a:r>
              <a:rPr lang="en-US" altLang="zh-CN" sz="2400" b="1" dirty="0"/>
              <a:t>11. What will the speakers do tomorrow evening?</a:t>
            </a:r>
          </a:p>
          <a:p>
            <a:pPr marL="457200" indent="-457200">
              <a:buAutoNum type="alphaUcPeriod"/>
            </a:pPr>
            <a:r>
              <a:rPr lang="en-US" altLang="zh-CN" sz="2400" b="1" dirty="0"/>
              <a:t>Go to a concert.		</a:t>
            </a:r>
          </a:p>
          <a:p>
            <a:r>
              <a:rPr lang="en-US" altLang="zh-CN" sz="2400" b="1" dirty="0"/>
              <a:t>B. Visit a friend.		</a:t>
            </a:r>
          </a:p>
          <a:p>
            <a:r>
              <a:rPr lang="en-US" altLang="zh-CN" sz="2400" b="1" dirty="0"/>
              <a:t>C. Work extra hours.</a:t>
            </a:r>
          </a:p>
          <a:p>
            <a:r>
              <a:rPr lang="en-US" altLang="zh-CN" sz="2400" b="1" dirty="0"/>
              <a:t>12. Who is Alice going to call?</a:t>
            </a:r>
          </a:p>
          <a:p>
            <a:pPr marL="457200" indent="-457200">
              <a:buAutoNum type="alphaUcPeriod"/>
            </a:pPr>
            <a:r>
              <a:rPr lang="en-US" altLang="zh-CN" sz="2400" b="1" dirty="0"/>
              <a:t>Mike.			</a:t>
            </a:r>
          </a:p>
          <a:p>
            <a:r>
              <a:rPr lang="en-US" altLang="zh-CN" sz="2400" b="1" dirty="0"/>
              <a:t>B. Joan. 		</a:t>
            </a:r>
          </a:p>
          <a:p>
            <a:r>
              <a:rPr lang="en-US" altLang="zh-CN" sz="2400" b="1" dirty="0"/>
              <a:t>C. Catherine.</a:t>
            </a:r>
          </a:p>
          <a:p>
            <a:r>
              <a:rPr lang="en-US" altLang="zh-CN" sz="2400" b="1" dirty="0"/>
              <a:t>【</a:t>
            </a:r>
            <a:r>
              <a:rPr lang="zh-CN" altLang="en-US" sz="2400" b="1" dirty="0"/>
              <a:t>答案</a:t>
            </a:r>
            <a:r>
              <a:rPr lang="en-US" altLang="zh-CN" sz="2400" b="1" dirty="0"/>
              <a:t>】10. C    11. A    12. B</a:t>
            </a:r>
          </a:p>
        </p:txBody>
      </p:sp>
      <p:sp>
        <p:nvSpPr>
          <p:cNvPr id="6" name="矩形 5">
            <a:extLst>
              <a:ext uri="{FF2B5EF4-FFF2-40B4-BE49-F238E27FC236}">
                <a16:creationId xmlns:a16="http://schemas.microsoft.com/office/drawing/2014/main" xmlns="" id="{2658AAA7-C1F0-491F-9128-BABF529285B9}"/>
              </a:ext>
            </a:extLst>
          </p:cNvPr>
          <p:cNvSpPr/>
          <p:nvPr/>
        </p:nvSpPr>
        <p:spPr>
          <a:xfrm>
            <a:off x="3154310" y="220798"/>
            <a:ext cx="8245219" cy="7585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8" name="矩形 7">
            <a:extLst>
              <a:ext uri="{FF2B5EF4-FFF2-40B4-BE49-F238E27FC236}">
                <a16:creationId xmlns:a16="http://schemas.microsoft.com/office/drawing/2014/main" xmlns="" id="{54E1C949-9659-4E69-9167-C94EA7917603}"/>
              </a:ext>
            </a:extLst>
          </p:cNvPr>
          <p:cNvSpPr/>
          <p:nvPr/>
        </p:nvSpPr>
        <p:spPr>
          <a:xfrm>
            <a:off x="4724801" y="801205"/>
            <a:ext cx="7290813" cy="6001643"/>
          </a:xfrm>
          <a:prstGeom prst="rect">
            <a:avLst/>
          </a:prstGeom>
          <a:ln>
            <a:solidFill>
              <a:srgbClr val="4AA44A"/>
            </a:solidFill>
          </a:ln>
        </p:spPr>
        <p:txBody>
          <a:bodyPr wrap="square">
            <a:spAutoFit/>
          </a:bodyPr>
          <a:lstStyle/>
          <a:p>
            <a:pPr lvl="0"/>
            <a:r>
              <a:rPr lang="en-US" altLang="zh-CN" sz="2400" b="1" dirty="0">
                <a:solidFill>
                  <a:prstClr val="black"/>
                </a:solidFill>
              </a:rPr>
              <a:t>W: Hi, Mike.</a:t>
            </a:r>
          </a:p>
          <a:p>
            <a:pPr lvl="0"/>
            <a:r>
              <a:rPr lang="en-US" altLang="zh-CN" sz="2400" b="1" dirty="0">
                <a:solidFill>
                  <a:prstClr val="black"/>
                </a:solidFill>
              </a:rPr>
              <a:t>M: Hi, Alice. Nice to see you. You don't often come here.</a:t>
            </a:r>
          </a:p>
          <a:p>
            <a:pPr lvl="0"/>
            <a:r>
              <a:rPr lang="en-US" altLang="zh-CN" sz="2400" b="1" dirty="0">
                <a:solidFill>
                  <a:prstClr val="black"/>
                </a:solidFill>
              </a:rPr>
              <a:t>W: I usually have fast food delivered to my office. Just came here for a change today.</a:t>
            </a:r>
          </a:p>
          <a:p>
            <a:pPr lvl="0"/>
            <a:r>
              <a:rPr lang="en-US" altLang="zh-CN" sz="2400" b="1" dirty="0">
                <a:solidFill>
                  <a:prstClr val="black"/>
                </a:solidFill>
              </a:rPr>
              <a:t>M: The environment here is good -- clean and relatively quiet.</a:t>
            </a:r>
          </a:p>
          <a:p>
            <a:pPr lvl="0"/>
            <a:r>
              <a:rPr lang="en-US" altLang="zh-CN" sz="2400" b="1" dirty="0">
                <a:solidFill>
                  <a:prstClr val="black"/>
                </a:solidFill>
              </a:rPr>
              <a:t>W: yeah, and I heard the food is tasty. By the way, are you going to the concert tomorrow evening?</a:t>
            </a:r>
          </a:p>
          <a:p>
            <a:pPr lvl="0"/>
            <a:r>
              <a:rPr lang="en-US" altLang="zh-CN" sz="2400" b="1" dirty="0">
                <a:solidFill>
                  <a:prstClr val="black"/>
                </a:solidFill>
              </a:rPr>
              <a:t>M: Yes, are you?</a:t>
            </a:r>
          </a:p>
          <a:p>
            <a:pPr lvl="0"/>
            <a:r>
              <a:rPr lang="en-US" altLang="zh-CN" sz="2400" b="1" dirty="0">
                <a:solidFill>
                  <a:prstClr val="black"/>
                </a:solidFill>
              </a:rPr>
              <a:t>W: Yeah. Catherine was supposed to go with me. But she may have to work extra hours tomorrow. Do you know anyone who might like to go?</a:t>
            </a:r>
          </a:p>
          <a:p>
            <a:pPr lvl="0"/>
            <a:r>
              <a:rPr lang="en-US" altLang="zh-CN" sz="2400" b="1" dirty="0">
                <a:solidFill>
                  <a:prstClr val="black"/>
                </a:solidFill>
              </a:rPr>
              <a:t>M: No. But if you like, I can ask around. Uh, Joan might want to go.</a:t>
            </a:r>
          </a:p>
          <a:p>
            <a:pPr lvl="0"/>
            <a:r>
              <a:rPr lang="en-US" altLang="zh-CN" sz="2400" b="1" dirty="0">
                <a:solidFill>
                  <a:prstClr val="black"/>
                </a:solidFill>
              </a:rPr>
              <a:t>W: Oh, yes. She's a great fan of classical music. I'll give her a ring after lunch.</a:t>
            </a:r>
          </a:p>
        </p:txBody>
      </p:sp>
      <p:sp>
        <p:nvSpPr>
          <p:cNvPr id="7" name="矩形 6">
            <a:extLst>
              <a:ext uri="{FF2B5EF4-FFF2-40B4-BE49-F238E27FC236}">
                <a16:creationId xmlns:a16="http://schemas.microsoft.com/office/drawing/2014/main" xmlns="" id="{F9981407-8CD9-4BAD-AD4F-58052D0A5C34}"/>
              </a:ext>
            </a:extLst>
          </p:cNvPr>
          <p:cNvSpPr/>
          <p:nvPr/>
        </p:nvSpPr>
        <p:spPr>
          <a:xfrm>
            <a:off x="3154310" y="159353"/>
            <a:ext cx="7694052"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月浙江卷听力</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sp>
        <p:nvSpPr>
          <p:cNvPr id="20" name="矩形: 圆角 19">
            <a:extLst>
              <a:ext uri="{FF2B5EF4-FFF2-40B4-BE49-F238E27FC236}">
                <a16:creationId xmlns:a16="http://schemas.microsoft.com/office/drawing/2014/main" xmlns="" id="{5D4729DF-7BC1-4485-A1EF-2F7DCF3C0985}"/>
              </a:ext>
            </a:extLst>
          </p:cNvPr>
          <p:cNvSpPr/>
          <p:nvPr/>
        </p:nvSpPr>
        <p:spPr>
          <a:xfrm>
            <a:off x="4610060" y="2389510"/>
            <a:ext cx="7290814" cy="870059"/>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rPr>
              <a:t>场景型问题解题技巧：</a:t>
            </a:r>
          </a:p>
          <a:p>
            <a:r>
              <a:rPr lang="en-US" altLang="zh-CN" b="1" dirty="0">
                <a:solidFill>
                  <a:schemeClr val="tx1"/>
                </a:solidFill>
              </a:rPr>
              <a:t>1.</a:t>
            </a:r>
            <a:r>
              <a:rPr lang="zh-CN" altLang="en-US" b="1" dirty="0">
                <a:solidFill>
                  <a:schemeClr val="tx1"/>
                </a:solidFill>
              </a:rPr>
              <a:t>分析选项目</a:t>
            </a:r>
            <a:r>
              <a:rPr lang="en-US" altLang="zh-CN" b="1" dirty="0">
                <a:solidFill>
                  <a:schemeClr val="tx1"/>
                </a:solidFill>
              </a:rPr>
              <a:t>, </a:t>
            </a:r>
            <a:r>
              <a:rPr lang="zh-CN" altLang="en-US" b="1" dirty="0">
                <a:solidFill>
                  <a:schemeClr val="tx1"/>
                </a:solidFill>
              </a:rPr>
              <a:t>预测可能出现的词汇</a:t>
            </a:r>
            <a:r>
              <a:rPr lang="en-US" altLang="zh-CN" b="1" dirty="0">
                <a:solidFill>
                  <a:schemeClr val="tx1"/>
                </a:solidFill>
              </a:rPr>
              <a:t>,</a:t>
            </a:r>
            <a:r>
              <a:rPr lang="zh-CN" altLang="en-US" b="1" dirty="0">
                <a:solidFill>
                  <a:schemeClr val="tx1"/>
                </a:solidFill>
              </a:rPr>
              <a:t>短语</a:t>
            </a:r>
            <a:r>
              <a:rPr lang="en-US" altLang="zh-CN" b="1" dirty="0">
                <a:solidFill>
                  <a:schemeClr val="tx1"/>
                </a:solidFill>
              </a:rPr>
              <a:t>,</a:t>
            </a:r>
            <a:r>
              <a:rPr lang="zh-CN" altLang="en-US" b="1" dirty="0">
                <a:solidFill>
                  <a:schemeClr val="tx1"/>
                </a:solidFill>
              </a:rPr>
              <a:t>句子</a:t>
            </a:r>
            <a:r>
              <a:rPr lang="en-US" altLang="zh-CN" b="1" dirty="0">
                <a:solidFill>
                  <a:schemeClr val="tx1"/>
                </a:solidFill>
              </a:rPr>
              <a:t>.</a:t>
            </a:r>
          </a:p>
          <a:p>
            <a:r>
              <a:rPr lang="en-US" altLang="zh-CN" b="1" dirty="0">
                <a:solidFill>
                  <a:schemeClr val="tx1"/>
                </a:solidFill>
              </a:rPr>
              <a:t>2.</a:t>
            </a:r>
            <a:r>
              <a:rPr lang="zh-CN" altLang="en-US" b="1" dirty="0">
                <a:solidFill>
                  <a:schemeClr val="tx1"/>
                </a:solidFill>
              </a:rPr>
              <a:t>仔细辨认对话中的语境相关词</a:t>
            </a:r>
            <a:r>
              <a:rPr lang="en-US" altLang="zh-CN" b="1" dirty="0">
                <a:solidFill>
                  <a:schemeClr val="tx1"/>
                </a:solidFill>
              </a:rPr>
              <a:t>,</a:t>
            </a:r>
            <a:r>
              <a:rPr lang="zh-CN" altLang="en-US" b="1" dirty="0">
                <a:solidFill>
                  <a:schemeClr val="tx1"/>
                </a:solidFill>
              </a:rPr>
              <a:t>特别是场景词汇及习惯用语</a:t>
            </a:r>
            <a:r>
              <a:rPr lang="en-US" altLang="zh-CN" b="1" dirty="0">
                <a:solidFill>
                  <a:schemeClr val="tx1"/>
                </a:solidFill>
              </a:rPr>
              <a:t>.</a:t>
            </a:r>
          </a:p>
        </p:txBody>
      </p:sp>
    </p:spTree>
    <p:extLst>
      <p:ext uri="{BB962C8B-B14F-4D97-AF65-F5344CB8AC3E}">
        <p14:creationId xmlns:p14="http://schemas.microsoft.com/office/powerpoint/2010/main" val="3375924977"/>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8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5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circle(in)">
                                          <p:cBhvr>
                                            <p:cTn id="6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8" grpId="0" animBg="1"/>
          <p:bldP spid="13" grpId="0" animBg="1"/>
          <p:bldP spid="12" grpId="0" animBg="1"/>
          <p:bldP spid="11" grpId="0" animBg="1"/>
          <p:bldP spid="9" grpId="0" animBg="1"/>
          <p:bldP spid="10" grpId="0" animBg="1"/>
          <p:bldP spid="2" grpId="0" animBg="1"/>
          <p:bldP spid="2" grpId="1" animBg="1"/>
          <p:bldP spid="3" grpId="0"/>
          <p:bldP spid="6" grpId="0" animBg="1"/>
          <p:bldP spid="7"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8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circle(in)">
                                          <p:cBhvr>
                                            <p:cTn id="6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8" grpId="0" animBg="1"/>
          <p:bldP spid="13" grpId="0" animBg="1"/>
          <p:bldP spid="12" grpId="0" animBg="1"/>
          <p:bldP spid="11" grpId="0" animBg="1"/>
          <p:bldP spid="9" grpId="0" animBg="1"/>
          <p:bldP spid="10" grpId="0" animBg="1"/>
          <p:bldP spid="2" grpId="0" animBg="1"/>
          <p:bldP spid="2" grpId="1" animBg="1"/>
          <p:bldP spid="3" grpId="0"/>
          <p:bldP spid="6" grpId="0" animBg="1"/>
          <p:bldP spid="7" grpId="0" animBg="1"/>
          <p:bldP spid="20" grpId="0" animBg="1"/>
        </p:bldLst>
      </p:timing>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a:extLst>
              <a:ext uri="{FF2B5EF4-FFF2-40B4-BE49-F238E27FC236}">
                <a16:creationId xmlns:a16="http://schemas.microsoft.com/office/drawing/2014/main" xmlns="" id="{BE889DE1-3D10-436A-AAB8-D4A1AB1F86DE}"/>
              </a:ext>
            </a:extLst>
          </p:cNvPr>
          <p:cNvSpPr/>
          <p:nvPr/>
        </p:nvSpPr>
        <p:spPr>
          <a:xfrm>
            <a:off x="0" y="127756"/>
            <a:ext cx="3558681" cy="65574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150" name="Rectangle 6"/>
          <p:cNvSpPr>
            <a:spLocks noChangeArrowheads="1"/>
          </p:cNvSpPr>
          <p:nvPr/>
        </p:nvSpPr>
        <p:spPr bwMode="auto">
          <a:xfrm>
            <a:off x="1371600" y="3427943"/>
            <a:ext cx="958851" cy="624416"/>
          </a:xfrm>
          <a:prstGeom prst="rect">
            <a:avLst/>
          </a:prstGeom>
          <a:solidFill>
            <a:srgbClr val="407434"/>
          </a:solidFill>
          <a:ln>
            <a:noFill/>
          </a:ln>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p>
        </p:txBody>
      </p:sp>
      <p:sp>
        <p:nvSpPr>
          <p:cNvPr id="6151" name="Rectangle 7"/>
          <p:cNvSpPr>
            <a:spLocks noChangeArrowheads="1"/>
          </p:cNvSpPr>
          <p:nvPr/>
        </p:nvSpPr>
        <p:spPr bwMode="auto">
          <a:xfrm>
            <a:off x="2275418" y="2850093"/>
            <a:ext cx="958849" cy="622300"/>
          </a:xfrm>
          <a:prstGeom prst="rect">
            <a:avLst/>
          </a:prstGeom>
          <a:solidFill>
            <a:srgbClr val="407434"/>
          </a:solidFill>
          <a:ln>
            <a:noFill/>
          </a:ln>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p>
        </p:txBody>
      </p:sp>
      <p:sp>
        <p:nvSpPr>
          <p:cNvPr id="6152" name="Rectangle 8"/>
          <p:cNvSpPr>
            <a:spLocks noChangeArrowheads="1"/>
          </p:cNvSpPr>
          <p:nvPr/>
        </p:nvSpPr>
        <p:spPr bwMode="auto">
          <a:xfrm>
            <a:off x="3905252" y="3427943"/>
            <a:ext cx="958849" cy="624416"/>
          </a:xfrm>
          <a:prstGeom prst="rect">
            <a:avLst/>
          </a:prstGeom>
          <a:solidFill>
            <a:srgbClr val="407434"/>
          </a:solidFill>
          <a:ln>
            <a:noFill/>
          </a:ln>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p>
        </p:txBody>
      </p:sp>
      <p:sp>
        <p:nvSpPr>
          <p:cNvPr id="6153" name="Rectangle 9"/>
          <p:cNvSpPr>
            <a:spLocks noChangeArrowheads="1"/>
          </p:cNvSpPr>
          <p:nvPr/>
        </p:nvSpPr>
        <p:spPr bwMode="auto">
          <a:xfrm>
            <a:off x="4811185" y="2850093"/>
            <a:ext cx="958849" cy="622300"/>
          </a:xfrm>
          <a:prstGeom prst="rect">
            <a:avLst/>
          </a:prstGeom>
          <a:solidFill>
            <a:srgbClr val="407434"/>
          </a:solidFill>
          <a:ln>
            <a:noFill/>
          </a:ln>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p>
        </p:txBody>
      </p:sp>
      <p:sp>
        <p:nvSpPr>
          <p:cNvPr id="6154" name="Rectangle 10"/>
          <p:cNvSpPr>
            <a:spLocks noChangeArrowheads="1"/>
          </p:cNvSpPr>
          <p:nvPr/>
        </p:nvSpPr>
        <p:spPr bwMode="auto">
          <a:xfrm>
            <a:off x="6443133" y="3427943"/>
            <a:ext cx="958851" cy="624416"/>
          </a:xfrm>
          <a:prstGeom prst="rect">
            <a:avLst/>
          </a:prstGeom>
          <a:solidFill>
            <a:srgbClr val="407434"/>
          </a:solidFill>
          <a:ln>
            <a:noFill/>
          </a:ln>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p>
        </p:txBody>
      </p:sp>
      <p:sp>
        <p:nvSpPr>
          <p:cNvPr id="6155" name="Rectangle 11"/>
          <p:cNvSpPr>
            <a:spLocks noChangeArrowheads="1"/>
          </p:cNvSpPr>
          <p:nvPr/>
        </p:nvSpPr>
        <p:spPr bwMode="auto">
          <a:xfrm>
            <a:off x="7346952" y="2850093"/>
            <a:ext cx="958849" cy="622300"/>
          </a:xfrm>
          <a:prstGeom prst="rect">
            <a:avLst/>
          </a:prstGeom>
          <a:solidFill>
            <a:srgbClr val="407434"/>
          </a:solidFill>
          <a:ln>
            <a:noFill/>
          </a:ln>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p>
        </p:txBody>
      </p:sp>
      <p:sp>
        <p:nvSpPr>
          <p:cNvPr id="6156" name="Rectangle 12"/>
          <p:cNvSpPr>
            <a:spLocks noChangeArrowheads="1"/>
          </p:cNvSpPr>
          <p:nvPr/>
        </p:nvSpPr>
        <p:spPr bwMode="auto">
          <a:xfrm>
            <a:off x="8934452" y="3427943"/>
            <a:ext cx="958849" cy="624416"/>
          </a:xfrm>
          <a:prstGeom prst="rect">
            <a:avLst/>
          </a:prstGeom>
          <a:solidFill>
            <a:srgbClr val="407434"/>
          </a:solidFill>
          <a:ln>
            <a:noFill/>
          </a:ln>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p>
        </p:txBody>
      </p:sp>
      <p:sp>
        <p:nvSpPr>
          <p:cNvPr id="6157" name="Rectangle 13"/>
          <p:cNvSpPr>
            <a:spLocks noChangeArrowheads="1"/>
          </p:cNvSpPr>
          <p:nvPr/>
        </p:nvSpPr>
        <p:spPr bwMode="auto">
          <a:xfrm>
            <a:off x="9840385" y="2850093"/>
            <a:ext cx="958849" cy="622300"/>
          </a:xfrm>
          <a:prstGeom prst="rect">
            <a:avLst/>
          </a:prstGeom>
          <a:solidFill>
            <a:srgbClr val="407434"/>
          </a:solidFill>
          <a:ln>
            <a:noFill/>
          </a:ln>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p>
        </p:txBody>
      </p:sp>
      <p:sp>
        <p:nvSpPr>
          <p:cNvPr id="6158" name="Freeform 14"/>
          <p:cNvSpPr>
            <a:spLocks/>
          </p:cNvSpPr>
          <p:nvPr/>
        </p:nvSpPr>
        <p:spPr bwMode="auto">
          <a:xfrm>
            <a:off x="0" y="3140076"/>
            <a:ext cx="11717867" cy="685800"/>
          </a:xfrm>
          <a:custGeom>
            <a:avLst/>
            <a:gdLst>
              <a:gd name="T0" fmla="*/ 8759825 w 5536"/>
              <a:gd name="T1" fmla="*/ 311150 h 324"/>
              <a:gd name="T2" fmla="*/ 8759825 w 5536"/>
              <a:gd name="T3" fmla="*/ 203200 h 324"/>
              <a:gd name="T4" fmla="*/ 8585200 w 5536"/>
              <a:gd name="T5" fmla="*/ 28575 h 324"/>
              <a:gd name="T6" fmla="*/ 8531225 w 5536"/>
              <a:gd name="T7" fmla="*/ 50800 h 324"/>
              <a:gd name="T8" fmla="*/ 8531225 w 5536"/>
              <a:gd name="T9" fmla="*/ 130175 h 324"/>
              <a:gd name="T10" fmla="*/ 8455025 w 5536"/>
              <a:gd name="T11" fmla="*/ 206375 h 324"/>
              <a:gd name="T12" fmla="*/ 0 w 5536"/>
              <a:gd name="T13" fmla="*/ 206375 h 324"/>
              <a:gd name="T14" fmla="*/ 1588 w 5536"/>
              <a:gd name="T15" fmla="*/ 306388 h 324"/>
              <a:gd name="T16" fmla="*/ 8455025 w 5536"/>
              <a:gd name="T17" fmla="*/ 307975 h 324"/>
              <a:gd name="T18" fmla="*/ 8531225 w 5536"/>
              <a:gd name="T19" fmla="*/ 384175 h 324"/>
              <a:gd name="T20" fmla="*/ 8531225 w 5536"/>
              <a:gd name="T21" fmla="*/ 463550 h 324"/>
              <a:gd name="T22" fmla="*/ 8585200 w 5536"/>
              <a:gd name="T23" fmla="*/ 485775 h 324"/>
              <a:gd name="T24" fmla="*/ 8759825 w 5536"/>
              <a:gd name="T25" fmla="*/ 311150 h 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36" h="324">
                <a:moveTo>
                  <a:pt x="5518" y="196"/>
                </a:moveTo>
                <a:cubicBezTo>
                  <a:pt x="5536" y="176"/>
                  <a:pt x="5536" y="146"/>
                  <a:pt x="5518" y="128"/>
                </a:cubicBezTo>
                <a:cubicBezTo>
                  <a:pt x="5408" y="18"/>
                  <a:pt x="5408" y="18"/>
                  <a:pt x="5408" y="18"/>
                </a:cubicBezTo>
                <a:cubicBezTo>
                  <a:pt x="5390" y="0"/>
                  <a:pt x="5374" y="6"/>
                  <a:pt x="5374" y="32"/>
                </a:cubicBezTo>
                <a:cubicBezTo>
                  <a:pt x="5374" y="82"/>
                  <a:pt x="5374" y="82"/>
                  <a:pt x="5374" y="82"/>
                </a:cubicBezTo>
                <a:cubicBezTo>
                  <a:pt x="5374" y="108"/>
                  <a:pt x="5352" y="130"/>
                  <a:pt x="5326" y="130"/>
                </a:cubicBezTo>
                <a:cubicBezTo>
                  <a:pt x="1096" y="130"/>
                  <a:pt x="0" y="130"/>
                  <a:pt x="0" y="130"/>
                </a:cubicBezTo>
                <a:cubicBezTo>
                  <a:pt x="1" y="149"/>
                  <a:pt x="0" y="167"/>
                  <a:pt x="1" y="193"/>
                </a:cubicBezTo>
                <a:cubicBezTo>
                  <a:pt x="4231" y="193"/>
                  <a:pt x="5326" y="194"/>
                  <a:pt x="5326" y="194"/>
                </a:cubicBezTo>
                <a:cubicBezTo>
                  <a:pt x="5352" y="194"/>
                  <a:pt x="5374" y="214"/>
                  <a:pt x="5374" y="242"/>
                </a:cubicBezTo>
                <a:cubicBezTo>
                  <a:pt x="5374" y="292"/>
                  <a:pt x="5374" y="292"/>
                  <a:pt x="5374" y="292"/>
                </a:cubicBezTo>
                <a:cubicBezTo>
                  <a:pt x="5374" y="318"/>
                  <a:pt x="5390" y="324"/>
                  <a:pt x="5408" y="306"/>
                </a:cubicBezTo>
                <a:lnTo>
                  <a:pt x="5518" y="196"/>
                </a:lnTo>
                <a:close/>
              </a:path>
            </a:pathLst>
          </a:custGeom>
          <a:solidFill>
            <a:srgbClr val="407434"/>
          </a:solidFill>
          <a:ln>
            <a:noFill/>
          </a:ln>
          <a:extLst/>
        </p:spPr>
        <p:txBody>
          <a:bodyPr/>
          <a:lstStyle/>
          <a:p>
            <a:endParaRPr lang="zh-CN" altLang="en-US" sz="2400"/>
          </a:p>
        </p:txBody>
      </p:sp>
      <p:sp>
        <p:nvSpPr>
          <p:cNvPr id="6159" name="Freeform 15"/>
          <p:cNvSpPr>
            <a:spLocks/>
          </p:cNvSpPr>
          <p:nvPr/>
        </p:nvSpPr>
        <p:spPr bwMode="auto">
          <a:xfrm>
            <a:off x="1371600" y="2850092"/>
            <a:ext cx="1862667" cy="1202267"/>
          </a:xfrm>
          <a:custGeom>
            <a:avLst/>
            <a:gdLst>
              <a:gd name="T0" fmla="*/ 1397000 w 1037"/>
              <a:gd name="T1" fmla="*/ 0 h 671"/>
              <a:gd name="T2" fmla="*/ 677619 w 1037"/>
              <a:gd name="T3" fmla="*/ 0 h 671"/>
              <a:gd name="T4" fmla="*/ 0 w 1037"/>
              <a:gd name="T5" fmla="*/ 901700 h 671"/>
              <a:gd name="T6" fmla="*/ 719381 w 1037"/>
              <a:gd name="T7" fmla="*/ 901700 h 671"/>
              <a:gd name="T8" fmla="*/ 1397000 w 1037"/>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7" h="671">
                <a:moveTo>
                  <a:pt x="1037" y="0"/>
                </a:moveTo>
                <a:lnTo>
                  <a:pt x="503" y="0"/>
                </a:lnTo>
                <a:lnTo>
                  <a:pt x="0" y="671"/>
                </a:lnTo>
                <a:lnTo>
                  <a:pt x="534" y="671"/>
                </a:lnTo>
                <a:lnTo>
                  <a:pt x="1037" y="0"/>
                </a:lnTo>
                <a:close/>
              </a:path>
            </a:pathLst>
          </a:custGeom>
          <a:solidFill>
            <a:srgbClr val="4AA44A"/>
          </a:solidFill>
          <a:ln>
            <a:noFill/>
          </a:ln>
          <a:extLst/>
        </p:spPr>
        <p:txBody>
          <a:bodyPr/>
          <a:lstStyle/>
          <a:p>
            <a:endParaRPr lang="zh-CN" altLang="en-US" sz="2400"/>
          </a:p>
        </p:txBody>
      </p:sp>
      <p:sp>
        <p:nvSpPr>
          <p:cNvPr id="6160" name="Freeform 16"/>
          <p:cNvSpPr>
            <a:spLocks/>
          </p:cNvSpPr>
          <p:nvPr/>
        </p:nvSpPr>
        <p:spPr bwMode="auto">
          <a:xfrm>
            <a:off x="3905251" y="2850092"/>
            <a:ext cx="1864783" cy="1202267"/>
          </a:xfrm>
          <a:custGeom>
            <a:avLst/>
            <a:gdLst>
              <a:gd name="T0" fmla="*/ 1398587 w 1039"/>
              <a:gd name="T1" fmla="*/ 0 h 671"/>
              <a:gd name="T2" fmla="*/ 679775 w 1039"/>
              <a:gd name="T3" fmla="*/ 0 h 671"/>
              <a:gd name="T4" fmla="*/ 0 w 1039"/>
              <a:gd name="T5" fmla="*/ 901700 h 671"/>
              <a:gd name="T6" fmla="*/ 718812 w 1039"/>
              <a:gd name="T7" fmla="*/ 901700 h 671"/>
              <a:gd name="T8" fmla="*/ 1398587 w 1039"/>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9" h="671">
                <a:moveTo>
                  <a:pt x="1039" y="0"/>
                </a:moveTo>
                <a:lnTo>
                  <a:pt x="505" y="0"/>
                </a:lnTo>
                <a:lnTo>
                  <a:pt x="0" y="671"/>
                </a:lnTo>
                <a:lnTo>
                  <a:pt x="534" y="671"/>
                </a:lnTo>
                <a:lnTo>
                  <a:pt x="1039" y="0"/>
                </a:lnTo>
                <a:close/>
              </a:path>
            </a:pathLst>
          </a:custGeom>
          <a:solidFill>
            <a:srgbClr val="4AA44A"/>
          </a:solidFill>
          <a:ln>
            <a:noFill/>
          </a:ln>
          <a:extLst/>
        </p:spPr>
        <p:txBody>
          <a:bodyPr/>
          <a:lstStyle/>
          <a:p>
            <a:endParaRPr lang="zh-CN" altLang="en-US" sz="2400"/>
          </a:p>
        </p:txBody>
      </p:sp>
      <p:sp>
        <p:nvSpPr>
          <p:cNvPr id="6161" name="Freeform 17"/>
          <p:cNvSpPr>
            <a:spLocks/>
          </p:cNvSpPr>
          <p:nvPr/>
        </p:nvSpPr>
        <p:spPr bwMode="auto">
          <a:xfrm>
            <a:off x="6443133" y="2850092"/>
            <a:ext cx="1862667" cy="1202267"/>
          </a:xfrm>
          <a:custGeom>
            <a:avLst/>
            <a:gdLst>
              <a:gd name="T0" fmla="*/ 1397000 w 1037"/>
              <a:gd name="T1" fmla="*/ 0 h 671"/>
              <a:gd name="T2" fmla="*/ 677619 w 1037"/>
              <a:gd name="T3" fmla="*/ 0 h 671"/>
              <a:gd name="T4" fmla="*/ 0 w 1037"/>
              <a:gd name="T5" fmla="*/ 901700 h 671"/>
              <a:gd name="T6" fmla="*/ 719381 w 1037"/>
              <a:gd name="T7" fmla="*/ 901700 h 671"/>
              <a:gd name="T8" fmla="*/ 1397000 w 1037"/>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7" h="671">
                <a:moveTo>
                  <a:pt x="1037" y="0"/>
                </a:moveTo>
                <a:lnTo>
                  <a:pt x="503" y="0"/>
                </a:lnTo>
                <a:lnTo>
                  <a:pt x="0" y="671"/>
                </a:lnTo>
                <a:lnTo>
                  <a:pt x="534" y="671"/>
                </a:lnTo>
                <a:lnTo>
                  <a:pt x="1037" y="0"/>
                </a:lnTo>
                <a:close/>
              </a:path>
            </a:pathLst>
          </a:custGeom>
          <a:solidFill>
            <a:srgbClr val="4AA44A"/>
          </a:solidFill>
          <a:ln>
            <a:noFill/>
          </a:ln>
          <a:extLst/>
        </p:spPr>
        <p:txBody>
          <a:bodyPr/>
          <a:lstStyle/>
          <a:p>
            <a:endParaRPr lang="zh-CN" altLang="en-US" sz="2400"/>
          </a:p>
        </p:txBody>
      </p:sp>
      <p:sp>
        <p:nvSpPr>
          <p:cNvPr id="6162" name="Freeform 18"/>
          <p:cNvSpPr>
            <a:spLocks/>
          </p:cNvSpPr>
          <p:nvPr/>
        </p:nvSpPr>
        <p:spPr bwMode="auto">
          <a:xfrm>
            <a:off x="8934451" y="2850092"/>
            <a:ext cx="1864783" cy="1202267"/>
          </a:xfrm>
          <a:custGeom>
            <a:avLst/>
            <a:gdLst>
              <a:gd name="T0" fmla="*/ 1398587 w 1039"/>
              <a:gd name="T1" fmla="*/ 0 h 671"/>
              <a:gd name="T2" fmla="*/ 679775 w 1039"/>
              <a:gd name="T3" fmla="*/ 0 h 671"/>
              <a:gd name="T4" fmla="*/ 0 w 1039"/>
              <a:gd name="T5" fmla="*/ 901700 h 671"/>
              <a:gd name="T6" fmla="*/ 718812 w 1039"/>
              <a:gd name="T7" fmla="*/ 901700 h 671"/>
              <a:gd name="T8" fmla="*/ 1398587 w 1039"/>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9" h="671">
                <a:moveTo>
                  <a:pt x="1039" y="0"/>
                </a:moveTo>
                <a:lnTo>
                  <a:pt x="505" y="0"/>
                </a:lnTo>
                <a:lnTo>
                  <a:pt x="0" y="671"/>
                </a:lnTo>
                <a:lnTo>
                  <a:pt x="534" y="671"/>
                </a:lnTo>
                <a:lnTo>
                  <a:pt x="1039" y="0"/>
                </a:lnTo>
                <a:close/>
              </a:path>
            </a:pathLst>
          </a:custGeom>
          <a:solidFill>
            <a:srgbClr val="4AA44A"/>
          </a:solidFill>
          <a:ln>
            <a:noFill/>
          </a:ln>
          <a:extLst/>
        </p:spPr>
        <p:txBody>
          <a:bodyPr/>
          <a:lstStyle/>
          <a:p>
            <a:endParaRPr lang="zh-CN" altLang="en-US" sz="2400"/>
          </a:p>
        </p:txBody>
      </p:sp>
      <p:grpSp>
        <p:nvGrpSpPr>
          <p:cNvPr id="6163" name="Group 19"/>
          <p:cNvGrpSpPr>
            <a:grpSpLocks/>
          </p:cNvGrpSpPr>
          <p:nvPr/>
        </p:nvGrpSpPr>
        <p:grpSpPr bwMode="auto">
          <a:xfrm>
            <a:off x="9715500" y="3322110"/>
            <a:ext cx="321733" cy="289983"/>
            <a:chOff x="0" y="0"/>
            <a:chExt cx="152" cy="137"/>
          </a:xfrm>
        </p:grpSpPr>
        <p:sp>
          <p:nvSpPr>
            <p:cNvPr id="6172" name="Freeform 20"/>
            <p:cNvSpPr>
              <a:spLocks noEditPoints="1"/>
            </p:cNvSpPr>
            <p:nvPr/>
          </p:nvSpPr>
          <p:spPr bwMode="auto">
            <a:xfrm>
              <a:off x="0" y="0"/>
              <a:ext cx="109" cy="137"/>
            </a:xfrm>
            <a:custGeom>
              <a:avLst/>
              <a:gdLst>
                <a:gd name="T0" fmla="*/ 105 w 55"/>
                <a:gd name="T1" fmla="*/ 0 h 68"/>
                <a:gd name="T2" fmla="*/ 6 w 55"/>
                <a:gd name="T3" fmla="*/ 0 h 68"/>
                <a:gd name="T4" fmla="*/ 0 w 55"/>
                <a:gd name="T5" fmla="*/ 6 h 68"/>
                <a:gd name="T6" fmla="*/ 0 w 55"/>
                <a:gd name="T7" fmla="*/ 133 h 68"/>
                <a:gd name="T8" fmla="*/ 6 w 55"/>
                <a:gd name="T9" fmla="*/ 137 h 68"/>
                <a:gd name="T10" fmla="*/ 105 w 55"/>
                <a:gd name="T11" fmla="*/ 137 h 68"/>
                <a:gd name="T12" fmla="*/ 105 w 55"/>
                <a:gd name="T13" fmla="*/ 137 h 68"/>
                <a:gd name="T14" fmla="*/ 109 w 55"/>
                <a:gd name="T15" fmla="*/ 133 h 68"/>
                <a:gd name="T16" fmla="*/ 109 w 55"/>
                <a:gd name="T17" fmla="*/ 6 h 68"/>
                <a:gd name="T18" fmla="*/ 105 w 55"/>
                <a:gd name="T19" fmla="*/ 0 h 68"/>
                <a:gd name="T20" fmla="*/ 67 w 55"/>
                <a:gd name="T21" fmla="*/ 75 h 68"/>
                <a:gd name="T22" fmla="*/ 55 w 55"/>
                <a:gd name="T23" fmla="*/ 77 h 68"/>
                <a:gd name="T24" fmla="*/ 50 w 55"/>
                <a:gd name="T25" fmla="*/ 75 h 68"/>
                <a:gd name="T26" fmla="*/ 22 w 55"/>
                <a:gd name="T27" fmla="*/ 42 h 68"/>
                <a:gd name="T28" fmla="*/ 30 w 55"/>
                <a:gd name="T29" fmla="*/ 34 h 68"/>
                <a:gd name="T30" fmla="*/ 36 w 55"/>
                <a:gd name="T31" fmla="*/ 42 h 68"/>
                <a:gd name="T32" fmla="*/ 55 w 55"/>
                <a:gd name="T33" fmla="*/ 62 h 68"/>
                <a:gd name="T34" fmla="*/ 55 w 55"/>
                <a:gd name="T35" fmla="*/ 62 h 68"/>
                <a:gd name="T36" fmla="*/ 67 w 55"/>
                <a:gd name="T37" fmla="*/ 56 h 68"/>
                <a:gd name="T38" fmla="*/ 75 w 55"/>
                <a:gd name="T39" fmla="*/ 42 h 68"/>
                <a:gd name="T40" fmla="*/ 81 w 55"/>
                <a:gd name="T41" fmla="*/ 34 h 68"/>
                <a:gd name="T42" fmla="*/ 89 w 55"/>
                <a:gd name="T43" fmla="*/ 42 h 68"/>
                <a:gd name="T44" fmla="*/ 67 w 55"/>
                <a:gd name="T45" fmla="*/ 75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5" h="68">
                  <a:moveTo>
                    <a:pt x="53" y="0"/>
                  </a:moveTo>
                  <a:cubicBezTo>
                    <a:pt x="3" y="0"/>
                    <a:pt x="3" y="0"/>
                    <a:pt x="3" y="0"/>
                  </a:cubicBezTo>
                  <a:cubicBezTo>
                    <a:pt x="1" y="0"/>
                    <a:pt x="0" y="1"/>
                    <a:pt x="0" y="3"/>
                  </a:cubicBezTo>
                  <a:cubicBezTo>
                    <a:pt x="0" y="66"/>
                    <a:pt x="0" y="66"/>
                    <a:pt x="0" y="66"/>
                  </a:cubicBezTo>
                  <a:cubicBezTo>
                    <a:pt x="0" y="67"/>
                    <a:pt x="1" y="68"/>
                    <a:pt x="3" y="68"/>
                  </a:cubicBezTo>
                  <a:cubicBezTo>
                    <a:pt x="53" y="68"/>
                    <a:pt x="53" y="68"/>
                    <a:pt x="53" y="68"/>
                  </a:cubicBezTo>
                  <a:cubicBezTo>
                    <a:pt x="53" y="68"/>
                    <a:pt x="53" y="68"/>
                    <a:pt x="53" y="68"/>
                  </a:cubicBezTo>
                  <a:cubicBezTo>
                    <a:pt x="55" y="68"/>
                    <a:pt x="55" y="67"/>
                    <a:pt x="55" y="66"/>
                  </a:cubicBezTo>
                  <a:cubicBezTo>
                    <a:pt x="55" y="3"/>
                    <a:pt x="55" y="3"/>
                    <a:pt x="55" y="3"/>
                  </a:cubicBezTo>
                  <a:cubicBezTo>
                    <a:pt x="55" y="1"/>
                    <a:pt x="54" y="0"/>
                    <a:pt x="53" y="0"/>
                  </a:cubicBezTo>
                  <a:close/>
                  <a:moveTo>
                    <a:pt x="34" y="37"/>
                  </a:moveTo>
                  <a:cubicBezTo>
                    <a:pt x="32" y="37"/>
                    <a:pt x="30" y="38"/>
                    <a:pt x="28" y="38"/>
                  </a:cubicBezTo>
                  <a:cubicBezTo>
                    <a:pt x="27" y="38"/>
                    <a:pt x="26" y="38"/>
                    <a:pt x="25" y="37"/>
                  </a:cubicBezTo>
                  <a:cubicBezTo>
                    <a:pt x="17" y="36"/>
                    <a:pt x="11" y="29"/>
                    <a:pt x="11" y="21"/>
                  </a:cubicBezTo>
                  <a:cubicBezTo>
                    <a:pt x="11" y="19"/>
                    <a:pt x="13" y="17"/>
                    <a:pt x="15" y="17"/>
                  </a:cubicBezTo>
                  <a:cubicBezTo>
                    <a:pt x="16" y="17"/>
                    <a:pt x="18" y="19"/>
                    <a:pt x="18" y="21"/>
                  </a:cubicBezTo>
                  <a:cubicBezTo>
                    <a:pt x="18" y="26"/>
                    <a:pt x="22" y="31"/>
                    <a:pt x="28" y="31"/>
                  </a:cubicBezTo>
                  <a:cubicBezTo>
                    <a:pt x="28" y="31"/>
                    <a:pt x="28" y="31"/>
                    <a:pt x="28" y="31"/>
                  </a:cubicBezTo>
                  <a:cubicBezTo>
                    <a:pt x="31" y="31"/>
                    <a:pt x="33" y="30"/>
                    <a:pt x="34" y="28"/>
                  </a:cubicBezTo>
                  <a:cubicBezTo>
                    <a:pt x="36" y="26"/>
                    <a:pt x="38" y="24"/>
                    <a:pt x="38" y="21"/>
                  </a:cubicBezTo>
                  <a:cubicBezTo>
                    <a:pt x="38" y="19"/>
                    <a:pt x="39" y="17"/>
                    <a:pt x="41" y="17"/>
                  </a:cubicBezTo>
                  <a:cubicBezTo>
                    <a:pt x="43" y="17"/>
                    <a:pt x="45" y="19"/>
                    <a:pt x="45" y="21"/>
                  </a:cubicBezTo>
                  <a:cubicBezTo>
                    <a:pt x="45" y="28"/>
                    <a:pt x="40" y="34"/>
                    <a:pt x="34"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6173" name="Freeform 21"/>
            <p:cNvSpPr>
              <a:spLocks/>
            </p:cNvSpPr>
            <p:nvPr/>
          </p:nvSpPr>
          <p:spPr bwMode="auto">
            <a:xfrm>
              <a:off x="125" y="44"/>
              <a:ext cx="27" cy="93"/>
            </a:xfrm>
            <a:custGeom>
              <a:avLst/>
              <a:gdLst>
                <a:gd name="T0" fmla="*/ 0 w 13"/>
                <a:gd name="T1" fmla="*/ 6 h 46"/>
                <a:gd name="T2" fmla="*/ 4 w 13"/>
                <a:gd name="T3" fmla="*/ 0 h 46"/>
                <a:gd name="T4" fmla="*/ 23 w 13"/>
                <a:gd name="T5" fmla="*/ 0 h 46"/>
                <a:gd name="T6" fmla="*/ 27 w 13"/>
                <a:gd name="T7" fmla="*/ 6 h 46"/>
                <a:gd name="T8" fmla="*/ 27 w 13"/>
                <a:gd name="T9" fmla="*/ 89 h 46"/>
                <a:gd name="T10" fmla="*/ 23 w 13"/>
                <a:gd name="T11" fmla="*/ 93 h 46"/>
                <a:gd name="T12" fmla="*/ 4 w 13"/>
                <a:gd name="T13" fmla="*/ 93 h 46"/>
                <a:gd name="T14" fmla="*/ 0 w 13"/>
                <a:gd name="T15" fmla="*/ 89 h 46"/>
                <a:gd name="T16" fmla="*/ 0 w 13"/>
                <a:gd name="T17" fmla="*/ 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46">
                  <a:moveTo>
                    <a:pt x="0" y="3"/>
                  </a:moveTo>
                  <a:cubicBezTo>
                    <a:pt x="0" y="1"/>
                    <a:pt x="1" y="0"/>
                    <a:pt x="2" y="0"/>
                  </a:cubicBezTo>
                  <a:cubicBezTo>
                    <a:pt x="11" y="0"/>
                    <a:pt x="11" y="0"/>
                    <a:pt x="11" y="0"/>
                  </a:cubicBezTo>
                  <a:cubicBezTo>
                    <a:pt x="12" y="0"/>
                    <a:pt x="13" y="1"/>
                    <a:pt x="13" y="3"/>
                  </a:cubicBezTo>
                  <a:cubicBezTo>
                    <a:pt x="13" y="44"/>
                    <a:pt x="13" y="44"/>
                    <a:pt x="13" y="44"/>
                  </a:cubicBezTo>
                  <a:cubicBezTo>
                    <a:pt x="13" y="45"/>
                    <a:pt x="12" y="46"/>
                    <a:pt x="11" y="46"/>
                  </a:cubicBezTo>
                  <a:cubicBezTo>
                    <a:pt x="2" y="46"/>
                    <a:pt x="2" y="46"/>
                    <a:pt x="2" y="46"/>
                  </a:cubicBezTo>
                  <a:cubicBezTo>
                    <a:pt x="1" y="46"/>
                    <a:pt x="0" y="45"/>
                    <a:pt x="0" y="44"/>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sp>
        <p:nvSpPr>
          <p:cNvPr id="6164" name="Freeform 22"/>
          <p:cNvSpPr>
            <a:spLocks noEditPoints="1"/>
          </p:cNvSpPr>
          <p:nvPr/>
        </p:nvSpPr>
        <p:spPr bwMode="auto">
          <a:xfrm>
            <a:off x="7224184" y="3307293"/>
            <a:ext cx="245533" cy="319617"/>
          </a:xfrm>
          <a:custGeom>
            <a:avLst/>
            <a:gdLst>
              <a:gd name="T0" fmla="*/ 177800 w 58"/>
              <a:gd name="T1" fmla="*/ 94624 h 76"/>
              <a:gd name="T2" fmla="*/ 146050 w 58"/>
              <a:gd name="T3" fmla="*/ 94624 h 76"/>
              <a:gd name="T4" fmla="*/ 146050 w 58"/>
              <a:gd name="T5" fmla="*/ 53620 h 76"/>
              <a:gd name="T6" fmla="*/ 92075 w 58"/>
              <a:gd name="T7" fmla="*/ 0 h 76"/>
              <a:gd name="T8" fmla="*/ 38100 w 58"/>
              <a:gd name="T9" fmla="*/ 53620 h 76"/>
              <a:gd name="T10" fmla="*/ 38100 w 58"/>
              <a:gd name="T11" fmla="*/ 94624 h 76"/>
              <a:gd name="T12" fmla="*/ 6350 w 58"/>
              <a:gd name="T13" fmla="*/ 94624 h 76"/>
              <a:gd name="T14" fmla="*/ 0 w 58"/>
              <a:gd name="T15" fmla="*/ 100932 h 76"/>
              <a:gd name="T16" fmla="*/ 0 w 58"/>
              <a:gd name="T17" fmla="*/ 233405 h 76"/>
              <a:gd name="T18" fmla="*/ 6350 w 58"/>
              <a:gd name="T19" fmla="*/ 239713 h 76"/>
              <a:gd name="T20" fmla="*/ 177800 w 58"/>
              <a:gd name="T21" fmla="*/ 239713 h 76"/>
              <a:gd name="T22" fmla="*/ 184150 w 58"/>
              <a:gd name="T23" fmla="*/ 233405 h 76"/>
              <a:gd name="T24" fmla="*/ 184150 w 58"/>
              <a:gd name="T25" fmla="*/ 100932 h 76"/>
              <a:gd name="T26" fmla="*/ 177800 w 58"/>
              <a:gd name="T27" fmla="*/ 94624 h 76"/>
              <a:gd name="T28" fmla="*/ 104775 w 58"/>
              <a:gd name="T29" fmla="*/ 176631 h 76"/>
              <a:gd name="T30" fmla="*/ 101600 w 58"/>
              <a:gd name="T31" fmla="*/ 176631 h 76"/>
              <a:gd name="T32" fmla="*/ 101600 w 58"/>
              <a:gd name="T33" fmla="*/ 186093 h 76"/>
              <a:gd name="T34" fmla="*/ 85725 w 58"/>
              <a:gd name="T35" fmla="*/ 186093 h 76"/>
              <a:gd name="T36" fmla="*/ 85725 w 58"/>
              <a:gd name="T37" fmla="*/ 176631 h 76"/>
              <a:gd name="T38" fmla="*/ 79375 w 58"/>
              <a:gd name="T39" fmla="*/ 176631 h 76"/>
              <a:gd name="T40" fmla="*/ 79375 w 58"/>
              <a:gd name="T41" fmla="*/ 151398 h 76"/>
              <a:gd name="T42" fmla="*/ 104775 w 58"/>
              <a:gd name="T43" fmla="*/ 151398 h 76"/>
              <a:gd name="T44" fmla="*/ 104775 w 58"/>
              <a:gd name="T45" fmla="*/ 176631 h 76"/>
              <a:gd name="T46" fmla="*/ 117475 w 58"/>
              <a:gd name="T47" fmla="*/ 94624 h 76"/>
              <a:gd name="T48" fmla="*/ 66675 w 58"/>
              <a:gd name="T49" fmla="*/ 94624 h 76"/>
              <a:gd name="T50" fmla="*/ 66675 w 58"/>
              <a:gd name="T51" fmla="*/ 53620 h 76"/>
              <a:gd name="T52" fmla="*/ 92075 w 58"/>
              <a:gd name="T53" fmla="*/ 28387 h 76"/>
              <a:gd name="T54" fmla="*/ 117475 w 58"/>
              <a:gd name="T55" fmla="*/ 53620 h 76"/>
              <a:gd name="T56" fmla="*/ 117475 w 58"/>
              <a:gd name="T57" fmla="*/ 94624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76">
                <a:moveTo>
                  <a:pt x="56" y="30"/>
                </a:moveTo>
                <a:cubicBezTo>
                  <a:pt x="46" y="30"/>
                  <a:pt x="46" y="30"/>
                  <a:pt x="46" y="30"/>
                </a:cubicBezTo>
                <a:cubicBezTo>
                  <a:pt x="46" y="17"/>
                  <a:pt x="46" y="17"/>
                  <a:pt x="46" y="17"/>
                </a:cubicBezTo>
                <a:cubicBezTo>
                  <a:pt x="46" y="8"/>
                  <a:pt x="38" y="0"/>
                  <a:pt x="29" y="0"/>
                </a:cubicBezTo>
                <a:cubicBezTo>
                  <a:pt x="20" y="0"/>
                  <a:pt x="12" y="8"/>
                  <a:pt x="12" y="17"/>
                </a:cubicBezTo>
                <a:cubicBezTo>
                  <a:pt x="12" y="30"/>
                  <a:pt x="12" y="30"/>
                  <a:pt x="12" y="30"/>
                </a:cubicBezTo>
                <a:cubicBezTo>
                  <a:pt x="2" y="30"/>
                  <a:pt x="2" y="30"/>
                  <a:pt x="2" y="30"/>
                </a:cubicBezTo>
                <a:cubicBezTo>
                  <a:pt x="1" y="30"/>
                  <a:pt x="0" y="31"/>
                  <a:pt x="0" y="32"/>
                </a:cubicBezTo>
                <a:cubicBezTo>
                  <a:pt x="0" y="74"/>
                  <a:pt x="0" y="74"/>
                  <a:pt x="0" y="74"/>
                </a:cubicBezTo>
                <a:cubicBezTo>
                  <a:pt x="0" y="75"/>
                  <a:pt x="1" y="76"/>
                  <a:pt x="2" y="76"/>
                </a:cubicBezTo>
                <a:cubicBezTo>
                  <a:pt x="56" y="76"/>
                  <a:pt x="56" y="76"/>
                  <a:pt x="56" y="76"/>
                </a:cubicBezTo>
                <a:cubicBezTo>
                  <a:pt x="57" y="76"/>
                  <a:pt x="58" y="75"/>
                  <a:pt x="58" y="74"/>
                </a:cubicBezTo>
                <a:cubicBezTo>
                  <a:pt x="58" y="32"/>
                  <a:pt x="58" y="32"/>
                  <a:pt x="58" y="32"/>
                </a:cubicBezTo>
                <a:cubicBezTo>
                  <a:pt x="58" y="31"/>
                  <a:pt x="57" y="30"/>
                  <a:pt x="56" y="30"/>
                </a:cubicBezTo>
                <a:close/>
                <a:moveTo>
                  <a:pt x="33" y="56"/>
                </a:moveTo>
                <a:cubicBezTo>
                  <a:pt x="32" y="56"/>
                  <a:pt x="32" y="56"/>
                  <a:pt x="32" y="56"/>
                </a:cubicBezTo>
                <a:cubicBezTo>
                  <a:pt x="32" y="59"/>
                  <a:pt x="32" y="59"/>
                  <a:pt x="32" y="59"/>
                </a:cubicBezTo>
                <a:cubicBezTo>
                  <a:pt x="27" y="59"/>
                  <a:pt x="27" y="59"/>
                  <a:pt x="27" y="59"/>
                </a:cubicBezTo>
                <a:cubicBezTo>
                  <a:pt x="27" y="56"/>
                  <a:pt x="27" y="56"/>
                  <a:pt x="27" y="56"/>
                </a:cubicBezTo>
                <a:cubicBezTo>
                  <a:pt x="25" y="56"/>
                  <a:pt x="25" y="56"/>
                  <a:pt x="25" y="56"/>
                </a:cubicBezTo>
                <a:cubicBezTo>
                  <a:pt x="25" y="48"/>
                  <a:pt x="25" y="48"/>
                  <a:pt x="25" y="48"/>
                </a:cubicBezTo>
                <a:cubicBezTo>
                  <a:pt x="33" y="48"/>
                  <a:pt x="33" y="48"/>
                  <a:pt x="33" y="48"/>
                </a:cubicBezTo>
                <a:lnTo>
                  <a:pt x="33" y="56"/>
                </a:lnTo>
                <a:close/>
                <a:moveTo>
                  <a:pt x="37" y="30"/>
                </a:moveTo>
                <a:cubicBezTo>
                  <a:pt x="21" y="30"/>
                  <a:pt x="21" y="30"/>
                  <a:pt x="21" y="30"/>
                </a:cubicBezTo>
                <a:cubicBezTo>
                  <a:pt x="21" y="17"/>
                  <a:pt x="21" y="17"/>
                  <a:pt x="21" y="17"/>
                </a:cubicBezTo>
                <a:cubicBezTo>
                  <a:pt x="21" y="12"/>
                  <a:pt x="25" y="9"/>
                  <a:pt x="29" y="9"/>
                </a:cubicBezTo>
                <a:cubicBezTo>
                  <a:pt x="34" y="9"/>
                  <a:pt x="37" y="12"/>
                  <a:pt x="37" y="17"/>
                </a:cubicBezTo>
                <a:lnTo>
                  <a:pt x="37"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6165" name="Freeform 23"/>
          <p:cNvSpPr>
            <a:spLocks/>
          </p:cNvSpPr>
          <p:nvPr/>
        </p:nvSpPr>
        <p:spPr bwMode="auto">
          <a:xfrm>
            <a:off x="4679951" y="3307293"/>
            <a:ext cx="268816" cy="319617"/>
          </a:xfrm>
          <a:custGeom>
            <a:avLst/>
            <a:gdLst>
              <a:gd name="T0" fmla="*/ 128008 w 63"/>
              <a:gd name="T1" fmla="*/ 160860 h 76"/>
              <a:gd name="T2" fmla="*/ 118407 w 63"/>
              <a:gd name="T3" fmla="*/ 154552 h 76"/>
              <a:gd name="T4" fmla="*/ 80005 w 63"/>
              <a:gd name="T5" fmla="*/ 154552 h 76"/>
              <a:gd name="T6" fmla="*/ 73604 w 63"/>
              <a:gd name="T7" fmla="*/ 160860 h 76"/>
              <a:gd name="T8" fmla="*/ 73604 w 63"/>
              <a:gd name="T9" fmla="*/ 233405 h 76"/>
              <a:gd name="T10" fmla="*/ 64004 w 63"/>
              <a:gd name="T11" fmla="*/ 239713 h 76"/>
              <a:gd name="T12" fmla="*/ 6400 w 63"/>
              <a:gd name="T13" fmla="*/ 239713 h 76"/>
              <a:gd name="T14" fmla="*/ 0 w 63"/>
              <a:gd name="T15" fmla="*/ 233405 h 76"/>
              <a:gd name="T16" fmla="*/ 0 w 63"/>
              <a:gd name="T17" fmla="*/ 104086 h 76"/>
              <a:gd name="T18" fmla="*/ 3200 w 63"/>
              <a:gd name="T19" fmla="*/ 91469 h 76"/>
              <a:gd name="T20" fmla="*/ 92806 w 63"/>
              <a:gd name="T21" fmla="*/ 3154 h 76"/>
              <a:gd name="T22" fmla="*/ 105606 w 63"/>
              <a:gd name="T23" fmla="*/ 3154 h 76"/>
              <a:gd name="T24" fmla="*/ 195212 w 63"/>
              <a:gd name="T25" fmla="*/ 91469 h 76"/>
              <a:gd name="T26" fmla="*/ 201612 w 63"/>
              <a:gd name="T27" fmla="*/ 104086 h 76"/>
              <a:gd name="T28" fmla="*/ 201612 w 63"/>
              <a:gd name="T29" fmla="*/ 233405 h 76"/>
              <a:gd name="T30" fmla="*/ 192011 w 63"/>
              <a:gd name="T31" fmla="*/ 239713 h 76"/>
              <a:gd name="T32" fmla="*/ 134408 w 63"/>
              <a:gd name="T33" fmla="*/ 239713 h 76"/>
              <a:gd name="T34" fmla="*/ 128008 w 63"/>
              <a:gd name="T35" fmla="*/ 233405 h 76"/>
              <a:gd name="T36" fmla="*/ 128008 w 63"/>
              <a:gd name="T37" fmla="*/ 160860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 h="76">
                <a:moveTo>
                  <a:pt x="40" y="51"/>
                </a:moveTo>
                <a:cubicBezTo>
                  <a:pt x="40" y="50"/>
                  <a:pt x="39" y="49"/>
                  <a:pt x="37" y="49"/>
                </a:cubicBezTo>
                <a:cubicBezTo>
                  <a:pt x="25" y="49"/>
                  <a:pt x="25" y="49"/>
                  <a:pt x="25" y="49"/>
                </a:cubicBezTo>
                <a:cubicBezTo>
                  <a:pt x="24" y="49"/>
                  <a:pt x="23" y="50"/>
                  <a:pt x="23" y="51"/>
                </a:cubicBezTo>
                <a:cubicBezTo>
                  <a:pt x="23" y="74"/>
                  <a:pt x="23" y="74"/>
                  <a:pt x="23" y="74"/>
                </a:cubicBezTo>
                <a:cubicBezTo>
                  <a:pt x="23" y="75"/>
                  <a:pt x="22" y="76"/>
                  <a:pt x="20" y="76"/>
                </a:cubicBezTo>
                <a:cubicBezTo>
                  <a:pt x="2" y="76"/>
                  <a:pt x="2" y="76"/>
                  <a:pt x="2" y="76"/>
                </a:cubicBezTo>
                <a:cubicBezTo>
                  <a:pt x="1" y="76"/>
                  <a:pt x="0" y="75"/>
                  <a:pt x="0" y="74"/>
                </a:cubicBezTo>
                <a:cubicBezTo>
                  <a:pt x="0" y="33"/>
                  <a:pt x="0" y="33"/>
                  <a:pt x="0" y="33"/>
                </a:cubicBezTo>
                <a:cubicBezTo>
                  <a:pt x="0" y="32"/>
                  <a:pt x="0" y="30"/>
                  <a:pt x="1" y="29"/>
                </a:cubicBezTo>
                <a:cubicBezTo>
                  <a:pt x="29" y="1"/>
                  <a:pt x="29" y="1"/>
                  <a:pt x="29" y="1"/>
                </a:cubicBezTo>
                <a:cubicBezTo>
                  <a:pt x="30" y="0"/>
                  <a:pt x="32" y="0"/>
                  <a:pt x="33" y="1"/>
                </a:cubicBezTo>
                <a:cubicBezTo>
                  <a:pt x="61" y="29"/>
                  <a:pt x="61" y="29"/>
                  <a:pt x="61" y="29"/>
                </a:cubicBezTo>
                <a:cubicBezTo>
                  <a:pt x="62" y="30"/>
                  <a:pt x="63" y="32"/>
                  <a:pt x="63" y="33"/>
                </a:cubicBezTo>
                <a:cubicBezTo>
                  <a:pt x="63" y="74"/>
                  <a:pt x="63" y="74"/>
                  <a:pt x="63" y="74"/>
                </a:cubicBezTo>
                <a:cubicBezTo>
                  <a:pt x="63" y="75"/>
                  <a:pt x="62" y="76"/>
                  <a:pt x="60" y="76"/>
                </a:cubicBezTo>
                <a:cubicBezTo>
                  <a:pt x="42" y="76"/>
                  <a:pt x="42" y="76"/>
                  <a:pt x="42" y="76"/>
                </a:cubicBezTo>
                <a:cubicBezTo>
                  <a:pt x="41" y="76"/>
                  <a:pt x="40" y="75"/>
                  <a:pt x="40" y="74"/>
                </a:cubicBezTo>
                <a:lnTo>
                  <a:pt x="4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6166" name="Freeform 24"/>
          <p:cNvSpPr>
            <a:spLocks/>
          </p:cNvSpPr>
          <p:nvPr/>
        </p:nvSpPr>
        <p:spPr bwMode="auto">
          <a:xfrm>
            <a:off x="2156884" y="3307293"/>
            <a:ext cx="237067" cy="319617"/>
          </a:xfrm>
          <a:custGeom>
            <a:avLst/>
            <a:gdLst>
              <a:gd name="T0" fmla="*/ 174625 w 56"/>
              <a:gd name="T1" fmla="*/ 198709 h 76"/>
              <a:gd name="T2" fmla="*/ 111125 w 56"/>
              <a:gd name="T3" fmla="*/ 160860 h 76"/>
              <a:gd name="T4" fmla="*/ 111125 w 56"/>
              <a:gd name="T5" fmla="*/ 141935 h 76"/>
              <a:gd name="T6" fmla="*/ 136525 w 56"/>
              <a:gd name="T7" fmla="*/ 110394 h 76"/>
              <a:gd name="T8" fmla="*/ 149225 w 56"/>
              <a:gd name="T9" fmla="*/ 97778 h 76"/>
              <a:gd name="T10" fmla="*/ 149225 w 56"/>
              <a:gd name="T11" fmla="*/ 94624 h 76"/>
              <a:gd name="T12" fmla="*/ 146050 w 56"/>
              <a:gd name="T13" fmla="*/ 66236 h 76"/>
              <a:gd name="T14" fmla="*/ 139700 w 56"/>
              <a:gd name="T15" fmla="*/ 63082 h 76"/>
              <a:gd name="T16" fmla="*/ 139700 w 56"/>
              <a:gd name="T17" fmla="*/ 50466 h 76"/>
              <a:gd name="T18" fmla="*/ 88900 w 56"/>
              <a:gd name="T19" fmla="*/ 0 h 76"/>
              <a:gd name="T20" fmla="*/ 38100 w 56"/>
              <a:gd name="T21" fmla="*/ 50466 h 76"/>
              <a:gd name="T22" fmla="*/ 38100 w 56"/>
              <a:gd name="T23" fmla="*/ 63082 h 76"/>
              <a:gd name="T24" fmla="*/ 31750 w 56"/>
              <a:gd name="T25" fmla="*/ 66236 h 76"/>
              <a:gd name="T26" fmla="*/ 28575 w 56"/>
              <a:gd name="T27" fmla="*/ 94624 h 76"/>
              <a:gd name="T28" fmla="*/ 28575 w 56"/>
              <a:gd name="T29" fmla="*/ 97778 h 76"/>
              <a:gd name="T30" fmla="*/ 41275 w 56"/>
              <a:gd name="T31" fmla="*/ 110394 h 76"/>
              <a:gd name="T32" fmla="*/ 66675 w 56"/>
              <a:gd name="T33" fmla="*/ 141935 h 76"/>
              <a:gd name="T34" fmla="*/ 66675 w 56"/>
              <a:gd name="T35" fmla="*/ 160860 h 76"/>
              <a:gd name="T36" fmla="*/ 3175 w 56"/>
              <a:gd name="T37" fmla="*/ 195555 h 76"/>
              <a:gd name="T38" fmla="*/ 3175 w 56"/>
              <a:gd name="T39" fmla="*/ 220788 h 76"/>
              <a:gd name="T40" fmla="*/ 3175 w 56"/>
              <a:gd name="T41" fmla="*/ 223942 h 76"/>
              <a:gd name="T42" fmla="*/ 6350 w 56"/>
              <a:gd name="T43" fmla="*/ 223942 h 76"/>
              <a:gd name="T44" fmla="*/ 88900 w 56"/>
              <a:gd name="T45" fmla="*/ 239713 h 76"/>
              <a:gd name="T46" fmla="*/ 171450 w 56"/>
              <a:gd name="T47" fmla="*/ 223942 h 76"/>
              <a:gd name="T48" fmla="*/ 174625 w 56"/>
              <a:gd name="T49" fmla="*/ 223942 h 76"/>
              <a:gd name="T50" fmla="*/ 174625 w 56"/>
              <a:gd name="T51" fmla="*/ 220788 h 76"/>
              <a:gd name="T52" fmla="*/ 174625 w 56"/>
              <a:gd name="T53" fmla="*/ 198709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76">
                <a:moveTo>
                  <a:pt x="55" y="63"/>
                </a:moveTo>
                <a:cubicBezTo>
                  <a:pt x="54" y="56"/>
                  <a:pt x="39" y="52"/>
                  <a:pt x="35" y="51"/>
                </a:cubicBezTo>
                <a:cubicBezTo>
                  <a:pt x="35" y="45"/>
                  <a:pt x="35" y="45"/>
                  <a:pt x="35" y="45"/>
                </a:cubicBezTo>
                <a:cubicBezTo>
                  <a:pt x="39" y="43"/>
                  <a:pt x="42" y="39"/>
                  <a:pt x="43" y="35"/>
                </a:cubicBezTo>
                <a:cubicBezTo>
                  <a:pt x="45" y="34"/>
                  <a:pt x="47" y="34"/>
                  <a:pt x="47" y="31"/>
                </a:cubicBezTo>
                <a:cubicBezTo>
                  <a:pt x="47" y="31"/>
                  <a:pt x="47" y="31"/>
                  <a:pt x="47" y="30"/>
                </a:cubicBezTo>
                <a:cubicBezTo>
                  <a:pt x="48" y="26"/>
                  <a:pt x="48" y="22"/>
                  <a:pt x="46" y="21"/>
                </a:cubicBezTo>
                <a:cubicBezTo>
                  <a:pt x="46" y="20"/>
                  <a:pt x="45" y="20"/>
                  <a:pt x="44" y="20"/>
                </a:cubicBezTo>
                <a:cubicBezTo>
                  <a:pt x="44" y="16"/>
                  <a:pt x="44" y="16"/>
                  <a:pt x="44" y="16"/>
                </a:cubicBezTo>
                <a:cubicBezTo>
                  <a:pt x="44" y="7"/>
                  <a:pt x="37" y="0"/>
                  <a:pt x="28" y="0"/>
                </a:cubicBezTo>
                <a:cubicBezTo>
                  <a:pt x="19" y="0"/>
                  <a:pt x="12" y="7"/>
                  <a:pt x="12" y="16"/>
                </a:cubicBezTo>
                <a:cubicBezTo>
                  <a:pt x="12" y="20"/>
                  <a:pt x="12" y="20"/>
                  <a:pt x="12" y="20"/>
                </a:cubicBezTo>
                <a:cubicBezTo>
                  <a:pt x="11" y="20"/>
                  <a:pt x="10" y="20"/>
                  <a:pt x="10" y="21"/>
                </a:cubicBezTo>
                <a:cubicBezTo>
                  <a:pt x="8" y="22"/>
                  <a:pt x="8" y="26"/>
                  <a:pt x="9" y="30"/>
                </a:cubicBezTo>
                <a:cubicBezTo>
                  <a:pt x="9" y="31"/>
                  <a:pt x="9" y="31"/>
                  <a:pt x="9" y="31"/>
                </a:cubicBezTo>
                <a:cubicBezTo>
                  <a:pt x="9" y="34"/>
                  <a:pt x="11" y="34"/>
                  <a:pt x="13" y="35"/>
                </a:cubicBezTo>
                <a:cubicBezTo>
                  <a:pt x="14" y="39"/>
                  <a:pt x="17" y="43"/>
                  <a:pt x="21" y="45"/>
                </a:cubicBezTo>
                <a:cubicBezTo>
                  <a:pt x="21" y="51"/>
                  <a:pt x="21" y="51"/>
                  <a:pt x="21" y="51"/>
                </a:cubicBezTo>
                <a:cubicBezTo>
                  <a:pt x="17" y="52"/>
                  <a:pt x="2" y="56"/>
                  <a:pt x="1" y="62"/>
                </a:cubicBezTo>
                <a:cubicBezTo>
                  <a:pt x="1" y="63"/>
                  <a:pt x="0" y="65"/>
                  <a:pt x="1" y="70"/>
                </a:cubicBezTo>
                <a:cubicBezTo>
                  <a:pt x="1" y="71"/>
                  <a:pt x="1" y="71"/>
                  <a:pt x="1" y="71"/>
                </a:cubicBezTo>
                <a:cubicBezTo>
                  <a:pt x="2" y="71"/>
                  <a:pt x="2" y="71"/>
                  <a:pt x="2" y="71"/>
                </a:cubicBezTo>
                <a:cubicBezTo>
                  <a:pt x="2" y="71"/>
                  <a:pt x="13" y="76"/>
                  <a:pt x="28" y="76"/>
                </a:cubicBezTo>
                <a:cubicBezTo>
                  <a:pt x="43" y="76"/>
                  <a:pt x="54" y="71"/>
                  <a:pt x="54" y="71"/>
                </a:cubicBezTo>
                <a:cubicBezTo>
                  <a:pt x="55" y="71"/>
                  <a:pt x="55" y="71"/>
                  <a:pt x="55" y="71"/>
                </a:cubicBezTo>
                <a:cubicBezTo>
                  <a:pt x="55" y="70"/>
                  <a:pt x="55" y="70"/>
                  <a:pt x="55" y="70"/>
                </a:cubicBezTo>
                <a:cubicBezTo>
                  <a:pt x="56" y="65"/>
                  <a:pt x="55" y="63"/>
                  <a:pt x="55"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6170" name="Rectangle 28"/>
          <p:cNvSpPr>
            <a:spLocks noChangeArrowheads="1"/>
          </p:cNvSpPr>
          <p:nvPr/>
        </p:nvSpPr>
        <p:spPr bwMode="auto">
          <a:xfrm>
            <a:off x="60181" y="4448027"/>
            <a:ext cx="2875041" cy="957185"/>
          </a:xfrm>
          <a:prstGeom prst="rect">
            <a:avLst/>
          </a:prstGeom>
          <a:solidFill>
            <a:srgbClr val="407434"/>
          </a:solidFill>
          <a:ln>
            <a:noFill/>
          </a:ln>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en-US" altLang="zh-CN" sz="2667" b="1" dirty="0">
                <a:solidFill>
                  <a:schemeClr val="bg1"/>
                </a:solidFill>
                <a:latin typeface="华文新魏" panose="02010800040101010101" pitchFamily="2" charset="-122"/>
                <a:ea typeface="华文新魏" panose="02010800040101010101" pitchFamily="2" charset="-122"/>
              </a:rPr>
              <a:t>Contain all the key points</a:t>
            </a:r>
            <a:r>
              <a:rPr lang="en-US" altLang="zh-CN" sz="2667" dirty="0">
                <a:solidFill>
                  <a:schemeClr val="bg1"/>
                </a:solidFill>
                <a:latin typeface="华文新魏" panose="02010800040101010101" pitchFamily="2" charset="-122"/>
                <a:ea typeface="华文新魏" panose="02010800040101010101" pitchFamily="2" charset="-122"/>
              </a:rPr>
              <a:t>.</a:t>
            </a:r>
            <a:endParaRPr lang="zh-CN" altLang="en-US" sz="2667" dirty="0">
              <a:solidFill>
                <a:schemeClr val="bg1"/>
              </a:solidFill>
              <a:latin typeface="华文新魏" panose="02010800040101010101" pitchFamily="2" charset="-122"/>
              <a:ea typeface="华文新魏" panose="02010800040101010101" pitchFamily="2" charset="-122"/>
            </a:endParaRPr>
          </a:p>
        </p:txBody>
      </p:sp>
      <p:sp>
        <p:nvSpPr>
          <p:cNvPr id="30" name="Rectangle 28"/>
          <p:cNvSpPr>
            <a:spLocks noChangeArrowheads="1"/>
          </p:cNvSpPr>
          <p:nvPr/>
        </p:nvSpPr>
        <p:spPr bwMode="auto">
          <a:xfrm>
            <a:off x="3102555" y="4448027"/>
            <a:ext cx="2688301" cy="957185"/>
          </a:xfrm>
          <a:prstGeom prst="rect">
            <a:avLst/>
          </a:prstGeom>
          <a:solidFill>
            <a:srgbClr val="407434"/>
          </a:solidFill>
          <a:ln>
            <a:noFill/>
          </a:ln>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en-US" altLang="zh-CN" sz="2667" b="1" dirty="0">
                <a:solidFill>
                  <a:schemeClr val="bg1"/>
                </a:solidFill>
                <a:latin typeface="华文新魏" panose="02010800040101010101" pitchFamily="2" charset="-122"/>
                <a:ea typeface="华文新魏" panose="02010800040101010101" pitchFamily="2" charset="-122"/>
              </a:rPr>
              <a:t>Omit unnecessary details.</a:t>
            </a:r>
            <a:endParaRPr lang="zh-CN" altLang="en-US" sz="2667" b="1" dirty="0">
              <a:solidFill>
                <a:schemeClr val="bg1"/>
              </a:solidFill>
              <a:latin typeface="华文新魏" panose="02010800040101010101" pitchFamily="2" charset="-122"/>
              <a:ea typeface="华文新魏" panose="02010800040101010101" pitchFamily="2" charset="-122"/>
            </a:endParaRPr>
          </a:p>
        </p:txBody>
      </p:sp>
      <p:sp>
        <p:nvSpPr>
          <p:cNvPr id="31" name="Rectangle 28"/>
          <p:cNvSpPr>
            <a:spLocks noChangeArrowheads="1"/>
          </p:cNvSpPr>
          <p:nvPr/>
        </p:nvSpPr>
        <p:spPr bwMode="auto">
          <a:xfrm>
            <a:off x="6017911" y="4444500"/>
            <a:ext cx="1862667" cy="957185"/>
          </a:xfrm>
          <a:prstGeom prst="rect">
            <a:avLst/>
          </a:prstGeom>
          <a:solidFill>
            <a:srgbClr val="407434"/>
          </a:solidFill>
          <a:ln>
            <a:noFill/>
          </a:ln>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en-US" altLang="zh-CN" sz="2667" b="1" dirty="0">
                <a:solidFill>
                  <a:schemeClr val="bg1"/>
                </a:solidFill>
                <a:latin typeface="华文新魏" panose="02010800040101010101" pitchFamily="2" charset="-122"/>
                <a:ea typeface="华文新魏" panose="02010800040101010101" pitchFamily="2" charset="-122"/>
              </a:rPr>
              <a:t>Use proper transitions.</a:t>
            </a:r>
            <a:endParaRPr lang="zh-CN" altLang="en-US" sz="2667" b="1" dirty="0">
              <a:solidFill>
                <a:schemeClr val="bg1"/>
              </a:solidFill>
              <a:latin typeface="华文新魏" panose="02010800040101010101" pitchFamily="2" charset="-122"/>
              <a:ea typeface="华文新魏" panose="02010800040101010101" pitchFamily="2" charset="-122"/>
            </a:endParaRPr>
          </a:p>
        </p:txBody>
      </p:sp>
      <p:sp>
        <p:nvSpPr>
          <p:cNvPr id="2" name="泪滴形 1"/>
          <p:cNvSpPr/>
          <p:nvPr/>
        </p:nvSpPr>
        <p:spPr>
          <a:xfrm>
            <a:off x="1095084" y="1087599"/>
            <a:ext cx="2312617" cy="1536004"/>
          </a:xfrm>
          <a:prstGeom prst="teardrop">
            <a:avLst/>
          </a:prstGeom>
          <a:solidFill>
            <a:srgbClr val="4074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文本框 2"/>
          <p:cNvSpPr txBox="1"/>
          <p:nvPr/>
        </p:nvSpPr>
        <p:spPr>
          <a:xfrm>
            <a:off x="1150437" y="1239185"/>
            <a:ext cx="2395185" cy="1241237"/>
          </a:xfrm>
          <a:prstGeom prst="rect">
            <a:avLst/>
          </a:prstGeom>
          <a:noFill/>
        </p:spPr>
        <p:txBody>
          <a:bodyPr wrap="square" rtlCol="0">
            <a:spAutoFit/>
          </a:bodyPr>
          <a:lstStyle/>
          <a:p>
            <a:r>
              <a:rPr lang="en-US" altLang="zh-CN" sz="3733" b="1" dirty="0">
                <a:solidFill>
                  <a:schemeClr val="bg1"/>
                </a:solidFill>
                <a:latin typeface="华文新魏" panose="02010800040101010101" pitchFamily="2" charset="-122"/>
                <a:ea typeface="华文新魏" panose="02010800040101010101" pitchFamily="2" charset="-122"/>
              </a:rPr>
              <a:t>complete</a:t>
            </a:r>
            <a:r>
              <a:rPr lang="zh-CN" altLang="en-US" sz="2667" b="1" dirty="0">
                <a:solidFill>
                  <a:schemeClr val="bg1"/>
                </a:solidFill>
                <a:latin typeface="华文新魏" panose="02010800040101010101" pitchFamily="2" charset="-122"/>
                <a:ea typeface="华文新魏" panose="02010800040101010101" pitchFamily="2" charset="-122"/>
              </a:rPr>
              <a:t>（</a:t>
            </a:r>
            <a:r>
              <a:rPr lang="zh-CN" altLang="en-US" sz="3733" b="1" dirty="0">
                <a:solidFill>
                  <a:schemeClr val="bg1"/>
                </a:solidFill>
                <a:latin typeface="华文新魏" panose="02010800040101010101" pitchFamily="2" charset="-122"/>
                <a:ea typeface="华文新魏" panose="02010800040101010101" pitchFamily="2" charset="-122"/>
              </a:rPr>
              <a:t>完整性</a:t>
            </a:r>
            <a:r>
              <a:rPr lang="zh-CN" altLang="en-US" sz="2667" b="1" dirty="0">
                <a:solidFill>
                  <a:schemeClr val="bg1"/>
                </a:solidFill>
                <a:latin typeface="华文新魏" panose="02010800040101010101" pitchFamily="2" charset="-122"/>
                <a:ea typeface="华文新魏" panose="02010800040101010101" pitchFamily="2" charset="-122"/>
              </a:rPr>
              <a:t>）</a:t>
            </a:r>
          </a:p>
        </p:txBody>
      </p:sp>
      <p:sp>
        <p:nvSpPr>
          <p:cNvPr id="34" name="泪滴形 33"/>
          <p:cNvSpPr/>
          <p:nvPr/>
        </p:nvSpPr>
        <p:spPr>
          <a:xfrm>
            <a:off x="3753923" y="1087597"/>
            <a:ext cx="2342077" cy="1536004"/>
          </a:xfrm>
          <a:prstGeom prst="teardrop">
            <a:avLst/>
          </a:prstGeom>
          <a:solidFill>
            <a:srgbClr val="4074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文本框 34"/>
          <p:cNvSpPr txBox="1"/>
          <p:nvPr/>
        </p:nvSpPr>
        <p:spPr>
          <a:xfrm>
            <a:off x="3812957" y="1171537"/>
            <a:ext cx="2312617" cy="1241237"/>
          </a:xfrm>
          <a:prstGeom prst="rect">
            <a:avLst/>
          </a:prstGeom>
          <a:noFill/>
        </p:spPr>
        <p:txBody>
          <a:bodyPr wrap="square" rtlCol="0">
            <a:spAutoFit/>
          </a:bodyPr>
          <a:lstStyle/>
          <a:p>
            <a:pPr algn="ctr"/>
            <a:r>
              <a:rPr lang="en-US" altLang="zh-CN" sz="3733" b="1" dirty="0">
                <a:solidFill>
                  <a:schemeClr val="bg1"/>
                </a:solidFill>
                <a:latin typeface="华文新魏" panose="02010800040101010101" pitchFamily="2" charset="-122"/>
                <a:ea typeface="华文新魏" panose="02010800040101010101" pitchFamily="2" charset="-122"/>
              </a:rPr>
              <a:t>brief</a:t>
            </a:r>
          </a:p>
          <a:p>
            <a:pPr algn="ctr"/>
            <a:r>
              <a:rPr lang="zh-CN" altLang="en-US" sz="3733" b="1" dirty="0">
                <a:solidFill>
                  <a:schemeClr val="bg1"/>
                </a:solidFill>
                <a:latin typeface="华文新魏" panose="02010800040101010101" pitchFamily="2" charset="-122"/>
                <a:ea typeface="华文新魏" panose="02010800040101010101" pitchFamily="2" charset="-122"/>
              </a:rPr>
              <a:t>（简洁性）</a:t>
            </a:r>
          </a:p>
        </p:txBody>
      </p:sp>
      <p:sp>
        <p:nvSpPr>
          <p:cNvPr id="36" name="泪滴形 35"/>
          <p:cNvSpPr/>
          <p:nvPr/>
        </p:nvSpPr>
        <p:spPr>
          <a:xfrm>
            <a:off x="6655835" y="1084073"/>
            <a:ext cx="2342077" cy="1536004"/>
          </a:xfrm>
          <a:prstGeom prst="teardrop">
            <a:avLst/>
          </a:prstGeom>
          <a:solidFill>
            <a:srgbClr val="4074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文本框 36"/>
          <p:cNvSpPr txBox="1"/>
          <p:nvPr/>
        </p:nvSpPr>
        <p:spPr>
          <a:xfrm>
            <a:off x="6792197" y="1154001"/>
            <a:ext cx="2282929" cy="1241237"/>
          </a:xfrm>
          <a:prstGeom prst="rect">
            <a:avLst/>
          </a:prstGeom>
          <a:noFill/>
        </p:spPr>
        <p:txBody>
          <a:bodyPr wrap="square" rtlCol="0">
            <a:spAutoFit/>
          </a:bodyPr>
          <a:lstStyle/>
          <a:p>
            <a:pPr algn="ctr"/>
            <a:r>
              <a:rPr lang="en-US" altLang="zh-CN" sz="3733" b="1" dirty="0">
                <a:solidFill>
                  <a:schemeClr val="bg1"/>
                </a:solidFill>
                <a:latin typeface="华文新魏" panose="02010800040101010101" pitchFamily="2" charset="-122"/>
                <a:ea typeface="华文新魏" panose="02010800040101010101" pitchFamily="2" charset="-122"/>
              </a:rPr>
              <a:t>coherent</a:t>
            </a:r>
            <a:r>
              <a:rPr lang="zh-CN" altLang="en-US" sz="3733" b="1" dirty="0">
                <a:solidFill>
                  <a:schemeClr val="bg1"/>
                </a:solidFill>
                <a:latin typeface="华文新魏" panose="02010800040101010101" pitchFamily="2" charset="-122"/>
                <a:ea typeface="华文新魏" panose="02010800040101010101" pitchFamily="2" charset="-122"/>
              </a:rPr>
              <a:t>（连贯性）</a:t>
            </a:r>
          </a:p>
        </p:txBody>
      </p:sp>
      <p:sp>
        <p:nvSpPr>
          <p:cNvPr id="38" name="Rectangle 28"/>
          <p:cNvSpPr>
            <a:spLocks noChangeArrowheads="1"/>
          </p:cNvSpPr>
          <p:nvPr/>
        </p:nvSpPr>
        <p:spPr bwMode="auto">
          <a:xfrm>
            <a:off x="8107633" y="4475084"/>
            <a:ext cx="3859205" cy="925638"/>
          </a:xfrm>
          <a:prstGeom prst="rect">
            <a:avLst/>
          </a:prstGeom>
          <a:solidFill>
            <a:srgbClr val="407434"/>
          </a:solidFill>
          <a:ln>
            <a:noFill/>
          </a:ln>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733"/>
              </a:lnSpc>
            </a:pPr>
            <a:r>
              <a:rPr lang="en-US" altLang="zh-CN" sz="3733" dirty="0">
                <a:solidFill>
                  <a:schemeClr val="bg1"/>
                </a:solidFill>
                <a:latin typeface="华文新魏" panose="02010800040101010101" pitchFamily="2" charset="-122"/>
                <a:ea typeface="华文新魏" panose="02010800040101010101" pitchFamily="2" charset="-122"/>
              </a:rPr>
              <a:t> </a:t>
            </a:r>
            <a:r>
              <a:rPr lang="en-US" altLang="zh-CN" sz="2667" b="1" dirty="0">
                <a:solidFill>
                  <a:schemeClr val="bg1"/>
                </a:solidFill>
                <a:latin typeface="华文新魏" panose="02010800040101010101" pitchFamily="2" charset="-122"/>
                <a:ea typeface="华文新魏" panose="02010800040101010101" pitchFamily="2" charset="-122"/>
              </a:rPr>
              <a:t>Use your own words to express the writer's ideas.</a:t>
            </a:r>
            <a:endParaRPr lang="zh-CN" altLang="en-US" sz="2667" b="1" dirty="0">
              <a:solidFill>
                <a:schemeClr val="bg1"/>
              </a:solidFill>
              <a:latin typeface="华文新魏" panose="02010800040101010101" pitchFamily="2" charset="-122"/>
              <a:ea typeface="华文新魏" panose="02010800040101010101" pitchFamily="2" charset="-122"/>
            </a:endParaRPr>
          </a:p>
        </p:txBody>
      </p:sp>
      <p:sp>
        <p:nvSpPr>
          <p:cNvPr id="40" name="泪滴形 39"/>
          <p:cNvSpPr/>
          <p:nvPr/>
        </p:nvSpPr>
        <p:spPr>
          <a:xfrm>
            <a:off x="9487036" y="1098968"/>
            <a:ext cx="2282929" cy="1536003"/>
          </a:xfrm>
          <a:prstGeom prst="teardrop">
            <a:avLst/>
          </a:prstGeom>
          <a:solidFill>
            <a:srgbClr val="4074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41" name="文本框 40"/>
          <p:cNvSpPr txBox="1"/>
          <p:nvPr/>
        </p:nvSpPr>
        <p:spPr>
          <a:xfrm>
            <a:off x="9487036" y="1239184"/>
            <a:ext cx="2196835" cy="1241237"/>
          </a:xfrm>
          <a:prstGeom prst="rect">
            <a:avLst/>
          </a:prstGeom>
          <a:noFill/>
        </p:spPr>
        <p:txBody>
          <a:bodyPr wrap="square" rtlCol="0">
            <a:spAutoFit/>
          </a:bodyPr>
          <a:lstStyle/>
          <a:p>
            <a:r>
              <a:rPr lang="en-US" altLang="zh-CN" sz="3733" b="1" dirty="0">
                <a:solidFill>
                  <a:schemeClr val="bg1"/>
                </a:solidFill>
                <a:latin typeface="华文新魏" panose="02010800040101010101" pitchFamily="2" charset="-122"/>
                <a:ea typeface="华文新魏" panose="02010800040101010101" pitchFamily="2" charset="-122"/>
              </a:rPr>
              <a:t>objective</a:t>
            </a:r>
            <a:r>
              <a:rPr lang="zh-CN" altLang="en-US" sz="3733" b="1" dirty="0">
                <a:solidFill>
                  <a:schemeClr val="bg1"/>
                </a:solidFill>
                <a:latin typeface="华文新魏" panose="02010800040101010101" pitchFamily="2" charset="-122"/>
                <a:ea typeface="华文新魏" panose="02010800040101010101" pitchFamily="2" charset="-122"/>
              </a:rPr>
              <a:t>（客观性）</a:t>
            </a:r>
          </a:p>
        </p:txBody>
      </p:sp>
      <p:sp>
        <p:nvSpPr>
          <p:cNvPr id="39" name="矩形 38">
            <a:extLst>
              <a:ext uri="{FF2B5EF4-FFF2-40B4-BE49-F238E27FC236}">
                <a16:creationId xmlns:a16="http://schemas.microsoft.com/office/drawing/2014/main" xmlns="" id="{B1F45C1B-AB22-4A80-851A-1DAD8F9C4FE4}"/>
              </a:ext>
            </a:extLst>
          </p:cNvPr>
          <p:cNvSpPr/>
          <p:nvPr/>
        </p:nvSpPr>
        <p:spPr>
          <a:xfrm>
            <a:off x="160200" y="56653"/>
            <a:ext cx="3142575" cy="65574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概要之要求</a:t>
            </a:r>
          </a:p>
        </p:txBody>
      </p:sp>
    </p:spTree>
  </p:cSld>
  <p:clrMapOvr>
    <a:masterClrMapping/>
  </p:clrMapOvr>
  <p:transition spd="slow">
    <p:cover dir="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50000">
                                          <p:cBhvr additive="base">
                                            <p:cTn id="7"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out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170"/>
                                            </p:tgtEl>
                                            <p:attrNameLst>
                                              <p:attrName>style.visibility</p:attrName>
                                            </p:attrNameLst>
                                          </p:cBhvr>
                                          <p:to>
                                            <p:strVal val="visible"/>
                                          </p:to>
                                        </p:set>
                                        <p:anim calcmode="lin" valueType="num">
                                          <p:cBhvr>
                                            <p:cTn id="17" dur="500" fill="hold"/>
                                            <p:tgtEl>
                                              <p:spTgt spid="6170"/>
                                            </p:tgtEl>
                                            <p:attrNameLst>
                                              <p:attrName>ppt_w</p:attrName>
                                            </p:attrNameLst>
                                          </p:cBhvr>
                                          <p:tavLst>
                                            <p:tav tm="0">
                                              <p:val>
                                                <p:fltVal val="0"/>
                                              </p:val>
                                            </p:tav>
                                            <p:tav tm="100000">
                                              <p:val>
                                                <p:strVal val="#ppt_w"/>
                                              </p:val>
                                            </p:tav>
                                          </p:tavLst>
                                        </p:anim>
                                        <p:anim calcmode="lin" valueType="num">
                                          <p:cBhvr>
                                            <p:cTn id="18" dur="500" fill="hold"/>
                                            <p:tgtEl>
                                              <p:spTgt spid="6170"/>
                                            </p:tgtEl>
                                            <p:attrNameLst>
                                              <p:attrName>ppt_h</p:attrName>
                                            </p:attrNameLst>
                                          </p:cBhvr>
                                          <p:tavLst>
                                            <p:tav tm="0">
                                              <p:val>
                                                <p:fltVal val="0"/>
                                              </p:val>
                                            </p:tav>
                                            <p:tav tm="100000">
                                              <p:val>
                                                <p:strVal val="#ppt_h"/>
                                              </p:val>
                                            </p:tav>
                                          </p:tavLst>
                                        </p:anim>
                                        <p:animEffect transition="in" filter="fade">
                                          <p:cBhvr>
                                            <p:cTn id="19" dur="500"/>
                                            <p:tgtEl>
                                              <p:spTgt spid="617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heel(1)">
                                          <p:cBhvr>
                                            <p:cTn id="32" dur="20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heel(4)">
                                          <p:cBhvr>
                                            <p:cTn id="45" dur="20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8"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heel(8)">
                                          <p:cBhvr>
                                            <p:cTn id="58" dur="20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up)">
                                          <p:cBhvr>
                                            <p:cTn id="63" dur="500"/>
                                            <p:tgtEl>
                                              <p:spTgt spid="41"/>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up)">
                                          <p:cBhvr>
                                            <p:cTn id="6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170" grpId="0" animBg="1"/>
          <p:bldP spid="30" grpId="0" animBg="1"/>
          <p:bldP spid="31" grpId="0" animBg="1"/>
          <p:bldP spid="2" grpId="0" animBg="1"/>
          <p:bldP spid="3" grpId="0"/>
          <p:bldP spid="34" grpId="0" animBg="1"/>
          <p:bldP spid="35" grpId="0"/>
          <p:bldP spid="36" grpId="0" animBg="1"/>
          <p:bldP spid="37" grpId="0"/>
          <p:bldP spid="38" grpId="0" animBg="1"/>
          <p:bldP spid="40" grpId="0" animBg="1"/>
          <p:bldP spid="41" grpId="0"/>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out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170"/>
                                            </p:tgtEl>
                                            <p:attrNameLst>
                                              <p:attrName>style.visibility</p:attrName>
                                            </p:attrNameLst>
                                          </p:cBhvr>
                                          <p:to>
                                            <p:strVal val="visible"/>
                                          </p:to>
                                        </p:set>
                                        <p:anim calcmode="lin" valueType="num">
                                          <p:cBhvr>
                                            <p:cTn id="17" dur="500" fill="hold"/>
                                            <p:tgtEl>
                                              <p:spTgt spid="6170"/>
                                            </p:tgtEl>
                                            <p:attrNameLst>
                                              <p:attrName>ppt_w</p:attrName>
                                            </p:attrNameLst>
                                          </p:cBhvr>
                                          <p:tavLst>
                                            <p:tav tm="0">
                                              <p:val>
                                                <p:fltVal val="0"/>
                                              </p:val>
                                            </p:tav>
                                            <p:tav tm="100000">
                                              <p:val>
                                                <p:strVal val="#ppt_w"/>
                                              </p:val>
                                            </p:tav>
                                          </p:tavLst>
                                        </p:anim>
                                        <p:anim calcmode="lin" valueType="num">
                                          <p:cBhvr>
                                            <p:cTn id="18" dur="500" fill="hold"/>
                                            <p:tgtEl>
                                              <p:spTgt spid="6170"/>
                                            </p:tgtEl>
                                            <p:attrNameLst>
                                              <p:attrName>ppt_h</p:attrName>
                                            </p:attrNameLst>
                                          </p:cBhvr>
                                          <p:tavLst>
                                            <p:tav tm="0">
                                              <p:val>
                                                <p:fltVal val="0"/>
                                              </p:val>
                                            </p:tav>
                                            <p:tav tm="100000">
                                              <p:val>
                                                <p:strVal val="#ppt_h"/>
                                              </p:val>
                                            </p:tav>
                                          </p:tavLst>
                                        </p:anim>
                                        <p:animEffect transition="in" filter="fade">
                                          <p:cBhvr>
                                            <p:cTn id="19" dur="500"/>
                                            <p:tgtEl>
                                              <p:spTgt spid="617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heel(1)">
                                          <p:cBhvr>
                                            <p:cTn id="32" dur="20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heel(4)">
                                          <p:cBhvr>
                                            <p:cTn id="45" dur="20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8"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heel(8)">
                                          <p:cBhvr>
                                            <p:cTn id="58" dur="20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up)">
                                          <p:cBhvr>
                                            <p:cTn id="63" dur="500"/>
                                            <p:tgtEl>
                                              <p:spTgt spid="41"/>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up)">
                                          <p:cBhvr>
                                            <p:cTn id="6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170" grpId="0" animBg="1"/>
          <p:bldP spid="30" grpId="0" animBg="1"/>
          <p:bldP spid="31" grpId="0" animBg="1"/>
          <p:bldP spid="2" grpId="0" animBg="1"/>
          <p:bldP spid="3" grpId="0"/>
          <p:bldP spid="34" grpId="0" animBg="1"/>
          <p:bldP spid="35" grpId="0"/>
          <p:bldP spid="36" grpId="0" animBg="1"/>
          <p:bldP spid="37" grpId="0"/>
          <p:bldP spid="38" grpId="0" animBg="1"/>
          <p:bldP spid="40" grpId="0" animBg="1"/>
          <p:bldP spid="41" grpId="0"/>
          <p:bldP spid="39" grpId="0" animBg="1"/>
        </p:bldLst>
      </p:timing>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xmlns="" id="{DA627EFD-DD87-49BC-A32D-34E7E196479C}"/>
              </a:ext>
            </a:extLst>
          </p:cNvPr>
          <p:cNvSpPr/>
          <p:nvPr/>
        </p:nvSpPr>
        <p:spPr>
          <a:xfrm>
            <a:off x="0" y="127756"/>
            <a:ext cx="3558681" cy="65574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5127" name="Freeform 10"/>
          <p:cNvSpPr>
            <a:spLocks/>
          </p:cNvSpPr>
          <p:nvPr/>
        </p:nvSpPr>
        <p:spPr bwMode="auto">
          <a:xfrm>
            <a:off x="613045" y="1009549"/>
            <a:ext cx="2770813" cy="4650968"/>
          </a:xfrm>
          <a:custGeom>
            <a:avLst/>
            <a:gdLst>
              <a:gd name="T0" fmla="*/ 1550987 w 488"/>
              <a:gd name="T1" fmla="*/ 1522233 h 488"/>
              <a:gd name="T2" fmla="*/ 1516026 w 488"/>
              <a:gd name="T3" fmla="*/ 1557337 h 488"/>
              <a:gd name="T4" fmla="*/ 34961 w 488"/>
              <a:gd name="T5" fmla="*/ 1557337 h 488"/>
              <a:gd name="T6" fmla="*/ 0 w 488"/>
              <a:gd name="T7" fmla="*/ 1522233 h 488"/>
              <a:gd name="T8" fmla="*/ 0 w 488"/>
              <a:gd name="T9" fmla="*/ 35104 h 488"/>
              <a:gd name="T10" fmla="*/ 34961 w 488"/>
              <a:gd name="T11" fmla="*/ 0 h 488"/>
              <a:gd name="T12" fmla="*/ 1516026 w 488"/>
              <a:gd name="T13" fmla="*/ 0 h 488"/>
              <a:gd name="T14" fmla="*/ 1550987 w 488"/>
              <a:gd name="T15" fmla="*/ 35104 h 488"/>
              <a:gd name="T16" fmla="*/ 1550987 w 488"/>
              <a:gd name="T17" fmla="*/ 1522233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rgbClr val="407434"/>
          </a:solidFill>
          <a:ln>
            <a:noFill/>
          </a:ln>
          <a:extLst/>
        </p:spPr>
        <p:txBody>
          <a:bodyPr/>
          <a:lstStyle/>
          <a:p>
            <a:endParaRPr lang="zh-CN" altLang="en-US" sz="2400"/>
          </a:p>
        </p:txBody>
      </p:sp>
      <p:sp>
        <p:nvSpPr>
          <p:cNvPr id="5128" name="Freeform 11"/>
          <p:cNvSpPr>
            <a:spLocks/>
          </p:cNvSpPr>
          <p:nvPr/>
        </p:nvSpPr>
        <p:spPr bwMode="auto">
          <a:xfrm>
            <a:off x="61383" y="982357"/>
            <a:ext cx="495300" cy="497416"/>
          </a:xfrm>
          <a:custGeom>
            <a:avLst/>
            <a:gdLst>
              <a:gd name="T0" fmla="*/ 371475 w 117"/>
              <a:gd name="T1" fmla="*/ 337988 h 117"/>
              <a:gd name="T2" fmla="*/ 336550 w 117"/>
              <a:gd name="T3" fmla="*/ 373062 h 117"/>
              <a:gd name="T4" fmla="*/ 34925 w 117"/>
              <a:gd name="T5" fmla="*/ 373062 h 117"/>
              <a:gd name="T6" fmla="*/ 0 w 117"/>
              <a:gd name="T7" fmla="*/ 337988 h 117"/>
              <a:gd name="T8" fmla="*/ 0 w 117"/>
              <a:gd name="T9" fmla="*/ 35074 h 117"/>
              <a:gd name="T10" fmla="*/ 34925 w 117"/>
              <a:gd name="T11" fmla="*/ 0 h 117"/>
              <a:gd name="T12" fmla="*/ 336550 w 117"/>
              <a:gd name="T13" fmla="*/ 0 h 117"/>
              <a:gd name="T14" fmla="*/ 371475 w 117"/>
              <a:gd name="T15" fmla="*/ 35074 h 117"/>
              <a:gd name="T16" fmla="*/ 371475 w 117"/>
              <a:gd name="T17" fmla="*/ 337988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407434"/>
          </a:solidFill>
          <a:ln>
            <a:noFill/>
          </a:ln>
          <a:extLst/>
        </p:spPr>
        <p:txBody>
          <a:bodyPr/>
          <a:lstStyle/>
          <a:p>
            <a:endParaRPr lang="zh-CN" altLang="en-US" sz="2400"/>
          </a:p>
        </p:txBody>
      </p:sp>
      <p:sp>
        <p:nvSpPr>
          <p:cNvPr id="5129" name="Freeform 12"/>
          <p:cNvSpPr>
            <a:spLocks/>
          </p:cNvSpPr>
          <p:nvPr/>
        </p:nvSpPr>
        <p:spPr bwMode="auto">
          <a:xfrm>
            <a:off x="3454392" y="1527451"/>
            <a:ext cx="6022560" cy="4802099"/>
          </a:xfrm>
          <a:custGeom>
            <a:avLst/>
            <a:gdLst>
              <a:gd name="T0" fmla="*/ 1550988 w 488"/>
              <a:gd name="T1" fmla="*/ 1519043 h 488"/>
              <a:gd name="T2" fmla="*/ 1516027 w 488"/>
              <a:gd name="T3" fmla="*/ 1557338 h 488"/>
              <a:gd name="T4" fmla="*/ 34961 w 488"/>
              <a:gd name="T5" fmla="*/ 1557338 h 488"/>
              <a:gd name="T6" fmla="*/ 0 w 488"/>
              <a:gd name="T7" fmla="*/ 1519043 h 488"/>
              <a:gd name="T8" fmla="*/ 0 w 488"/>
              <a:gd name="T9" fmla="*/ 35104 h 488"/>
              <a:gd name="T10" fmla="*/ 34961 w 488"/>
              <a:gd name="T11" fmla="*/ 0 h 488"/>
              <a:gd name="T12" fmla="*/ 1516027 w 488"/>
              <a:gd name="T13" fmla="*/ 0 h 488"/>
              <a:gd name="T14" fmla="*/ 1550988 w 488"/>
              <a:gd name="T15" fmla="*/ 35104 h 488"/>
              <a:gd name="T16" fmla="*/ 1550988 w 488"/>
              <a:gd name="T17" fmla="*/ 1519043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488">
                <a:moveTo>
                  <a:pt x="488" y="476"/>
                </a:moveTo>
                <a:cubicBezTo>
                  <a:pt x="488" y="483"/>
                  <a:pt x="483" y="488"/>
                  <a:pt x="477" y="488"/>
                </a:cubicBezTo>
                <a:cubicBezTo>
                  <a:pt x="11" y="488"/>
                  <a:pt x="11" y="488"/>
                  <a:pt x="11" y="488"/>
                </a:cubicBezTo>
                <a:cubicBezTo>
                  <a:pt x="5" y="488"/>
                  <a:pt x="0" y="483"/>
                  <a:pt x="0" y="476"/>
                </a:cubicBezTo>
                <a:cubicBezTo>
                  <a:pt x="0" y="11"/>
                  <a:pt x="0" y="11"/>
                  <a:pt x="0" y="11"/>
                </a:cubicBezTo>
                <a:cubicBezTo>
                  <a:pt x="0" y="5"/>
                  <a:pt x="5" y="0"/>
                  <a:pt x="11" y="0"/>
                </a:cubicBezTo>
                <a:cubicBezTo>
                  <a:pt x="477" y="0"/>
                  <a:pt x="477" y="0"/>
                  <a:pt x="477" y="0"/>
                </a:cubicBezTo>
                <a:cubicBezTo>
                  <a:pt x="483" y="0"/>
                  <a:pt x="488" y="5"/>
                  <a:pt x="488" y="11"/>
                </a:cubicBezTo>
                <a:lnTo>
                  <a:pt x="488" y="476"/>
                </a:lnTo>
                <a:close/>
              </a:path>
            </a:pathLst>
          </a:custGeom>
          <a:solidFill>
            <a:schemeClr val="bg1">
              <a:lumMod val="85000"/>
            </a:schemeClr>
          </a:solidFill>
          <a:ln>
            <a:noFill/>
          </a:ln>
          <a:extLst/>
        </p:spPr>
        <p:txBody>
          <a:bodyPr/>
          <a:lstStyle/>
          <a:p>
            <a:endParaRPr lang="zh-CN" altLang="en-US" sz="2400"/>
          </a:p>
        </p:txBody>
      </p:sp>
      <p:sp>
        <p:nvSpPr>
          <p:cNvPr id="5130" name="Freeform 13"/>
          <p:cNvSpPr>
            <a:spLocks/>
          </p:cNvSpPr>
          <p:nvPr/>
        </p:nvSpPr>
        <p:spPr bwMode="auto">
          <a:xfrm>
            <a:off x="2889968" y="6126484"/>
            <a:ext cx="457795" cy="501651"/>
          </a:xfrm>
          <a:custGeom>
            <a:avLst/>
            <a:gdLst>
              <a:gd name="T0" fmla="*/ 371475 w 117"/>
              <a:gd name="T1" fmla="*/ 337977 h 118"/>
              <a:gd name="T2" fmla="*/ 336550 w 117"/>
              <a:gd name="T3" fmla="*/ 376238 h 118"/>
              <a:gd name="T4" fmla="*/ 34925 w 117"/>
              <a:gd name="T5" fmla="*/ 376238 h 118"/>
              <a:gd name="T6" fmla="*/ 0 w 117"/>
              <a:gd name="T7" fmla="*/ 337977 h 118"/>
              <a:gd name="T8" fmla="*/ 0 w 117"/>
              <a:gd name="T9" fmla="*/ 38261 h 118"/>
              <a:gd name="T10" fmla="*/ 34925 w 117"/>
              <a:gd name="T11" fmla="*/ 0 h 118"/>
              <a:gd name="T12" fmla="*/ 336550 w 117"/>
              <a:gd name="T13" fmla="*/ 0 h 118"/>
              <a:gd name="T14" fmla="*/ 371475 w 117"/>
              <a:gd name="T15" fmla="*/ 38261 h 118"/>
              <a:gd name="T16" fmla="*/ 371475 w 117"/>
              <a:gd name="T17" fmla="*/ 337977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8">
                <a:moveTo>
                  <a:pt x="117" y="106"/>
                </a:moveTo>
                <a:cubicBezTo>
                  <a:pt x="117" y="113"/>
                  <a:pt x="112" y="118"/>
                  <a:pt x="106" y="118"/>
                </a:cubicBezTo>
                <a:cubicBezTo>
                  <a:pt x="11" y="118"/>
                  <a:pt x="11" y="118"/>
                  <a:pt x="11" y="118"/>
                </a:cubicBezTo>
                <a:cubicBezTo>
                  <a:pt x="5" y="118"/>
                  <a:pt x="0" y="113"/>
                  <a:pt x="0" y="106"/>
                </a:cubicBezTo>
                <a:cubicBezTo>
                  <a:pt x="0" y="12"/>
                  <a:pt x="0" y="12"/>
                  <a:pt x="0" y="12"/>
                </a:cubicBezTo>
                <a:cubicBezTo>
                  <a:pt x="0" y="5"/>
                  <a:pt x="5" y="0"/>
                  <a:pt x="11" y="0"/>
                </a:cubicBezTo>
                <a:cubicBezTo>
                  <a:pt x="106" y="0"/>
                  <a:pt x="106" y="0"/>
                  <a:pt x="106" y="0"/>
                </a:cubicBezTo>
                <a:cubicBezTo>
                  <a:pt x="112" y="0"/>
                  <a:pt x="117" y="5"/>
                  <a:pt x="117" y="12"/>
                </a:cubicBezTo>
                <a:lnTo>
                  <a:pt x="117" y="1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dirty="0"/>
          </a:p>
        </p:txBody>
      </p:sp>
      <p:sp>
        <p:nvSpPr>
          <p:cNvPr id="5131" name="Freeform 14"/>
          <p:cNvSpPr>
            <a:spLocks/>
          </p:cNvSpPr>
          <p:nvPr/>
        </p:nvSpPr>
        <p:spPr bwMode="auto">
          <a:xfrm>
            <a:off x="9731409" y="1738353"/>
            <a:ext cx="2240488" cy="4953485"/>
          </a:xfrm>
          <a:custGeom>
            <a:avLst/>
            <a:gdLst>
              <a:gd name="T0" fmla="*/ 1550988 w 488"/>
              <a:gd name="T1" fmla="*/ 1522233 h 488"/>
              <a:gd name="T2" fmla="*/ 1516027 w 488"/>
              <a:gd name="T3" fmla="*/ 1557337 h 488"/>
              <a:gd name="T4" fmla="*/ 34961 w 488"/>
              <a:gd name="T5" fmla="*/ 1557337 h 488"/>
              <a:gd name="T6" fmla="*/ 0 w 488"/>
              <a:gd name="T7" fmla="*/ 1522233 h 488"/>
              <a:gd name="T8" fmla="*/ 0 w 488"/>
              <a:gd name="T9" fmla="*/ 35104 h 488"/>
              <a:gd name="T10" fmla="*/ 34961 w 488"/>
              <a:gd name="T11" fmla="*/ 0 h 488"/>
              <a:gd name="T12" fmla="*/ 1516027 w 488"/>
              <a:gd name="T13" fmla="*/ 0 h 488"/>
              <a:gd name="T14" fmla="*/ 1550988 w 488"/>
              <a:gd name="T15" fmla="*/ 35104 h 488"/>
              <a:gd name="T16" fmla="*/ 1550988 w 488"/>
              <a:gd name="T17" fmla="*/ 1522233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rgbClr val="407434"/>
          </a:solidFill>
          <a:ln>
            <a:noFill/>
          </a:ln>
          <a:extLst/>
        </p:spPr>
        <p:txBody>
          <a:bodyPr/>
          <a:lstStyle/>
          <a:p>
            <a:endParaRPr lang="zh-CN" altLang="en-US" sz="2400"/>
          </a:p>
        </p:txBody>
      </p:sp>
      <p:sp>
        <p:nvSpPr>
          <p:cNvPr id="5132" name="Freeform 15"/>
          <p:cNvSpPr>
            <a:spLocks/>
          </p:cNvSpPr>
          <p:nvPr/>
        </p:nvSpPr>
        <p:spPr bwMode="auto">
          <a:xfrm>
            <a:off x="9696323" y="1068921"/>
            <a:ext cx="495300" cy="497416"/>
          </a:xfrm>
          <a:custGeom>
            <a:avLst/>
            <a:gdLst>
              <a:gd name="T0" fmla="*/ 371475 w 117"/>
              <a:gd name="T1" fmla="*/ 337988 h 117"/>
              <a:gd name="T2" fmla="*/ 336550 w 117"/>
              <a:gd name="T3" fmla="*/ 373062 h 117"/>
              <a:gd name="T4" fmla="*/ 34925 w 117"/>
              <a:gd name="T5" fmla="*/ 373062 h 117"/>
              <a:gd name="T6" fmla="*/ 0 w 117"/>
              <a:gd name="T7" fmla="*/ 337988 h 117"/>
              <a:gd name="T8" fmla="*/ 0 w 117"/>
              <a:gd name="T9" fmla="*/ 35074 h 117"/>
              <a:gd name="T10" fmla="*/ 34925 w 117"/>
              <a:gd name="T11" fmla="*/ 0 h 117"/>
              <a:gd name="T12" fmla="*/ 336550 w 117"/>
              <a:gd name="T13" fmla="*/ 0 h 117"/>
              <a:gd name="T14" fmla="*/ 371475 w 117"/>
              <a:gd name="T15" fmla="*/ 35074 h 117"/>
              <a:gd name="T16" fmla="*/ 371475 w 117"/>
              <a:gd name="T17" fmla="*/ 337988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407434"/>
          </a:solidFill>
          <a:ln>
            <a:noFill/>
          </a:ln>
          <a:extLst/>
        </p:spPr>
        <p:txBody>
          <a:bodyPr/>
          <a:lstStyle/>
          <a:p>
            <a:endParaRPr lang="zh-CN" altLang="en-US" sz="2400"/>
          </a:p>
        </p:txBody>
      </p:sp>
      <p:sp>
        <p:nvSpPr>
          <p:cNvPr id="5137" name="Text Box 20"/>
          <p:cNvSpPr txBox="1">
            <a:spLocks noChangeArrowheads="1"/>
          </p:cNvSpPr>
          <p:nvPr/>
        </p:nvSpPr>
        <p:spPr bwMode="auto">
          <a:xfrm>
            <a:off x="45177" y="952137"/>
            <a:ext cx="527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dirty="0">
                <a:solidFill>
                  <a:schemeClr val="bg1"/>
                </a:solidFill>
              </a:rPr>
              <a:t>01</a:t>
            </a:r>
          </a:p>
        </p:txBody>
      </p:sp>
      <p:sp>
        <p:nvSpPr>
          <p:cNvPr id="5138" name="Text Box 21"/>
          <p:cNvSpPr txBox="1">
            <a:spLocks noChangeArrowheads="1"/>
          </p:cNvSpPr>
          <p:nvPr/>
        </p:nvSpPr>
        <p:spPr bwMode="auto">
          <a:xfrm>
            <a:off x="9663914" y="1079747"/>
            <a:ext cx="527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dirty="0">
                <a:solidFill>
                  <a:schemeClr val="bg1"/>
                </a:solidFill>
              </a:rPr>
              <a:t>03</a:t>
            </a:r>
          </a:p>
        </p:txBody>
      </p:sp>
      <p:sp>
        <p:nvSpPr>
          <p:cNvPr id="5140" name="Text Box 23"/>
          <p:cNvSpPr txBox="1">
            <a:spLocks noChangeArrowheads="1"/>
          </p:cNvSpPr>
          <p:nvPr/>
        </p:nvSpPr>
        <p:spPr bwMode="auto">
          <a:xfrm>
            <a:off x="2824974" y="6161788"/>
            <a:ext cx="527709" cy="461665"/>
          </a:xfrm>
          <a:prstGeom prst="rect">
            <a:avLst/>
          </a:prstGeom>
          <a:solidFill>
            <a:schemeClr val="bg1">
              <a:lumMod val="85000"/>
            </a:schemeClr>
          </a:solidFill>
          <a:ln>
            <a:noFill/>
          </a:ln>
          <a:effectLs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dirty="0"/>
              <a:t>02</a:t>
            </a:r>
          </a:p>
        </p:txBody>
      </p:sp>
      <p:sp>
        <p:nvSpPr>
          <p:cNvPr id="5142" name="Rectangle 25"/>
          <p:cNvSpPr>
            <a:spLocks noChangeArrowheads="1"/>
          </p:cNvSpPr>
          <p:nvPr/>
        </p:nvSpPr>
        <p:spPr bwMode="auto">
          <a:xfrm>
            <a:off x="765375" y="1317629"/>
            <a:ext cx="2487637" cy="391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en-US" altLang="zh-CN" sz="2667" b="1" dirty="0">
                <a:solidFill>
                  <a:schemeClr val="bg1"/>
                </a:solidFill>
                <a:latin typeface="华文新魏" panose="02010800040101010101" pitchFamily="2" charset="-122"/>
                <a:ea typeface="华文新魏" panose="02010800040101010101" pitchFamily="2" charset="-122"/>
              </a:rPr>
              <a:t>Here are some reasons...firstly,...</a:t>
            </a:r>
            <a:r>
              <a:rPr lang="zh-CN" altLang="en-US" sz="2667" b="1" dirty="0">
                <a:solidFill>
                  <a:schemeClr val="bg1"/>
                </a:solidFill>
                <a:latin typeface="华文新魏" panose="02010800040101010101" pitchFamily="2" charset="-122"/>
                <a:ea typeface="华文新魏" panose="02010800040101010101" pitchFamily="2" charset="-122"/>
              </a:rPr>
              <a:t>这种形式，说明理解不准确（小误差）。分数在第二档和第三档之间，要看要点及语言表达能力。</a:t>
            </a:r>
          </a:p>
        </p:txBody>
      </p:sp>
      <p:sp>
        <p:nvSpPr>
          <p:cNvPr id="5143" name="Rectangle 26"/>
          <p:cNvSpPr>
            <a:spLocks noChangeArrowheads="1"/>
          </p:cNvSpPr>
          <p:nvPr/>
        </p:nvSpPr>
        <p:spPr bwMode="auto">
          <a:xfrm>
            <a:off x="9918549" y="2390433"/>
            <a:ext cx="1866209" cy="29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2667" b="1" dirty="0">
                <a:solidFill>
                  <a:schemeClr val="bg1"/>
                </a:solidFill>
                <a:latin typeface="华文新魏" panose="02010800040101010101" pitchFamily="2" charset="-122"/>
                <a:ea typeface="华文新魏" panose="02010800040101010101" pitchFamily="2" charset="-122"/>
              </a:rPr>
              <a:t>概要中尽量不要出现“作者说</a:t>
            </a:r>
            <a:r>
              <a:rPr lang="en-US" altLang="zh-CN" sz="2667" b="1" dirty="0">
                <a:solidFill>
                  <a:schemeClr val="bg1"/>
                </a:solidFill>
                <a:latin typeface="华文新魏" panose="02010800040101010101" pitchFamily="2" charset="-122"/>
                <a:ea typeface="华文新魏" panose="02010800040101010101" pitchFamily="2" charset="-122"/>
              </a:rPr>
              <a:t>...”</a:t>
            </a:r>
            <a:r>
              <a:rPr lang="zh-CN" altLang="en-US" sz="2667" b="1" dirty="0">
                <a:solidFill>
                  <a:schemeClr val="bg1"/>
                </a:solidFill>
                <a:latin typeface="华文新魏" panose="02010800040101010101" pitchFamily="2" charset="-122"/>
                <a:ea typeface="华文新魏" panose="02010800040101010101" pitchFamily="2" charset="-122"/>
              </a:rPr>
              <a:t>或</a:t>
            </a:r>
            <a:r>
              <a:rPr lang="en-US" altLang="zh-CN" sz="2667" b="1" dirty="0">
                <a:solidFill>
                  <a:schemeClr val="bg1"/>
                </a:solidFill>
                <a:latin typeface="华文新魏" panose="02010800040101010101" pitchFamily="2" charset="-122"/>
                <a:ea typeface="华文新魏" panose="02010800040101010101" pitchFamily="2" charset="-122"/>
              </a:rPr>
              <a:t>“</a:t>
            </a:r>
            <a:r>
              <a:rPr lang="zh-CN" altLang="en-US" sz="2667" b="1" dirty="0">
                <a:solidFill>
                  <a:schemeClr val="bg1"/>
                </a:solidFill>
                <a:latin typeface="华文新魏" panose="02010800040101010101" pitchFamily="2" charset="-122"/>
                <a:ea typeface="华文新魏" panose="02010800040101010101" pitchFamily="2" charset="-122"/>
              </a:rPr>
              <a:t>文章告诉</a:t>
            </a:r>
            <a:r>
              <a:rPr lang="en-US" altLang="zh-CN" sz="2667" b="1" dirty="0">
                <a:solidFill>
                  <a:schemeClr val="bg1"/>
                </a:solidFill>
                <a:latin typeface="华文新魏" panose="02010800040101010101" pitchFamily="2" charset="-122"/>
                <a:ea typeface="华文新魏" panose="02010800040101010101" pitchFamily="2" charset="-122"/>
              </a:rPr>
              <a:t>...”</a:t>
            </a:r>
            <a:r>
              <a:rPr lang="zh-CN" altLang="en-US" sz="2667" b="1" dirty="0">
                <a:solidFill>
                  <a:schemeClr val="bg1"/>
                </a:solidFill>
                <a:latin typeface="华文新魏" panose="02010800040101010101" pitchFamily="2" charset="-122"/>
                <a:ea typeface="华文新魏" panose="02010800040101010101" pitchFamily="2" charset="-122"/>
              </a:rPr>
              <a:t>之类的表达。</a:t>
            </a:r>
          </a:p>
        </p:txBody>
      </p:sp>
      <p:sp>
        <p:nvSpPr>
          <p:cNvPr id="5145" name="Rectangle 28"/>
          <p:cNvSpPr>
            <a:spLocks noChangeArrowheads="1"/>
          </p:cNvSpPr>
          <p:nvPr/>
        </p:nvSpPr>
        <p:spPr bwMode="auto">
          <a:xfrm>
            <a:off x="3595121" y="1738353"/>
            <a:ext cx="5775332" cy="440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en-US" altLang="zh-CN" sz="2667" dirty="0">
                <a:latin typeface="华文新魏" panose="02010800040101010101" pitchFamily="2" charset="-122"/>
                <a:ea typeface="华文新魏" panose="02010800040101010101" pitchFamily="2" charset="-122"/>
              </a:rPr>
              <a:t>1.</a:t>
            </a:r>
            <a:r>
              <a:rPr lang="zh-CN" altLang="en-US" sz="2667" dirty="0">
                <a:latin typeface="华文新魏" panose="02010800040101010101" pitchFamily="2" charset="-122"/>
                <a:ea typeface="华文新魏" panose="02010800040101010101" pitchFamily="2" charset="-122"/>
              </a:rPr>
              <a:t>是否能找出要点，体现考生阅读理解能力。所以强调要点。</a:t>
            </a:r>
          </a:p>
          <a:p>
            <a:pPr eaLnBrk="1" hangingPunct="1">
              <a:lnSpc>
                <a:spcPct val="120000"/>
              </a:lnSpc>
              <a:buFont typeface="Arial" panose="020B0604020202020204" pitchFamily="34" charset="0"/>
              <a:buNone/>
            </a:pPr>
            <a:r>
              <a:rPr lang="en-US" altLang="zh-CN" sz="2667" dirty="0">
                <a:latin typeface="华文新魏" panose="02010800040101010101" pitchFamily="2" charset="-122"/>
                <a:ea typeface="华文新魏" panose="02010800040101010101" pitchFamily="2" charset="-122"/>
              </a:rPr>
              <a:t>2.</a:t>
            </a:r>
            <a:r>
              <a:rPr lang="zh-CN" altLang="en-US" sz="2667" dirty="0">
                <a:latin typeface="华文新魏" panose="02010800040101010101" pitchFamily="2" charset="-122"/>
                <a:ea typeface="华文新魏" panose="02010800040101010101" pitchFamily="2" charset="-122"/>
              </a:rPr>
              <a:t>是否能体现要点，体现学生语言表达能力。同时强调语言。</a:t>
            </a:r>
          </a:p>
          <a:p>
            <a:pPr eaLnBrk="1" hangingPunct="1">
              <a:lnSpc>
                <a:spcPct val="120000"/>
              </a:lnSpc>
              <a:buFont typeface="Arial" panose="020B0604020202020204" pitchFamily="34" charset="0"/>
              <a:buNone/>
            </a:pPr>
            <a:r>
              <a:rPr lang="en-US" altLang="zh-CN" sz="2667" dirty="0">
                <a:latin typeface="华文新魏" panose="02010800040101010101" pitchFamily="2" charset="-122"/>
                <a:ea typeface="华文新魏" panose="02010800040101010101" pitchFamily="2" charset="-122"/>
              </a:rPr>
              <a:t>3.</a:t>
            </a:r>
            <a:r>
              <a:rPr lang="zh-CN" altLang="en-US" sz="2667" dirty="0">
                <a:latin typeface="华文新魏" panose="02010800040101010101" pitchFamily="2" charset="-122"/>
                <a:ea typeface="华文新魏" panose="02010800040101010101" pitchFamily="2" charset="-122"/>
              </a:rPr>
              <a:t>要点可以找到，但语言表达不易。（初一学生也可以找到几个要点相关的词，但很难准确地连贯地表达）。要点没有，肯定不行；要点全找到了，不一定高分。</a:t>
            </a:r>
          </a:p>
        </p:txBody>
      </p:sp>
      <p:sp>
        <p:nvSpPr>
          <p:cNvPr id="17" name="矩形 16">
            <a:extLst>
              <a:ext uri="{FF2B5EF4-FFF2-40B4-BE49-F238E27FC236}">
                <a16:creationId xmlns:a16="http://schemas.microsoft.com/office/drawing/2014/main" xmlns="" id="{E942541E-4B25-471E-959D-B44EBD216ED2}"/>
              </a:ext>
            </a:extLst>
          </p:cNvPr>
          <p:cNvSpPr/>
          <p:nvPr/>
        </p:nvSpPr>
        <p:spPr>
          <a:xfrm>
            <a:off x="160200" y="56653"/>
            <a:ext cx="3142575" cy="65574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概要之要义</a:t>
            </a:r>
          </a:p>
        </p:txBody>
      </p:sp>
    </p:spTree>
    <p:extLst>
      <p:ext uri="{BB962C8B-B14F-4D97-AF65-F5344CB8AC3E}">
        <p14:creationId xmlns:p14="http://schemas.microsoft.com/office/powerpoint/2010/main" val="15127794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142"/>
                                            </p:tgtEl>
                                            <p:attrNameLst>
                                              <p:attrName>style.visibility</p:attrName>
                                            </p:attrNameLst>
                                          </p:cBhvr>
                                          <p:to>
                                            <p:strVal val="visible"/>
                                          </p:to>
                                        </p:set>
                                        <p:anim calcmode="lin" valueType="num">
                                          <p:cBhvr>
                                            <p:cTn id="17" dur="500" fill="hold"/>
                                            <p:tgtEl>
                                              <p:spTgt spid="5142"/>
                                            </p:tgtEl>
                                            <p:attrNameLst>
                                              <p:attrName>ppt_w</p:attrName>
                                            </p:attrNameLst>
                                          </p:cBhvr>
                                          <p:tavLst>
                                            <p:tav tm="0">
                                              <p:val>
                                                <p:fltVal val="0"/>
                                              </p:val>
                                            </p:tav>
                                            <p:tav tm="100000">
                                              <p:val>
                                                <p:strVal val="#ppt_w"/>
                                              </p:val>
                                            </p:tav>
                                          </p:tavLst>
                                        </p:anim>
                                        <p:anim calcmode="lin" valueType="num">
                                          <p:cBhvr>
                                            <p:cTn id="18" dur="500" fill="hold"/>
                                            <p:tgtEl>
                                              <p:spTgt spid="5142"/>
                                            </p:tgtEl>
                                            <p:attrNameLst>
                                              <p:attrName>ppt_h</p:attrName>
                                            </p:attrNameLst>
                                          </p:cBhvr>
                                          <p:tavLst>
                                            <p:tav tm="0">
                                              <p:val>
                                                <p:fltVal val="0"/>
                                              </p:val>
                                            </p:tav>
                                            <p:tav tm="100000">
                                              <p:val>
                                                <p:strVal val="#ppt_h"/>
                                              </p:val>
                                            </p:tav>
                                          </p:tavLst>
                                        </p:anim>
                                        <p:animEffect transition="in" filter="fade">
                                          <p:cBhvr>
                                            <p:cTn id="19" dur="500"/>
                                            <p:tgtEl>
                                              <p:spTgt spid="514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145"/>
                                            </p:tgtEl>
                                            <p:attrNameLst>
                                              <p:attrName>style.visibility</p:attrName>
                                            </p:attrNameLst>
                                          </p:cBhvr>
                                          <p:to>
                                            <p:strVal val="visible"/>
                                          </p:to>
                                        </p:set>
                                        <p:anim calcmode="lin" valueType="num">
                                          <p:cBhvr>
                                            <p:cTn id="24" dur="500" fill="hold"/>
                                            <p:tgtEl>
                                              <p:spTgt spid="5145"/>
                                            </p:tgtEl>
                                            <p:attrNameLst>
                                              <p:attrName>ppt_w</p:attrName>
                                            </p:attrNameLst>
                                          </p:cBhvr>
                                          <p:tavLst>
                                            <p:tav tm="0">
                                              <p:val>
                                                <p:fltVal val="0"/>
                                              </p:val>
                                            </p:tav>
                                            <p:tav tm="100000">
                                              <p:val>
                                                <p:strVal val="#ppt_w"/>
                                              </p:val>
                                            </p:tav>
                                          </p:tavLst>
                                        </p:anim>
                                        <p:anim calcmode="lin" valueType="num">
                                          <p:cBhvr>
                                            <p:cTn id="25" dur="500" fill="hold"/>
                                            <p:tgtEl>
                                              <p:spTgt spid="5145"/>
                                            </p:tgtEl>
                                            <p:attrNameLst>
                                              <p:attrName>ppt_h</p:attrName>
                                            </p:attrNameLst>
                                          </p:cBhvr>
                                          <p:tavLst>
                                            <p:tav tm="0">
                                              <p:val>
                                                <p:fltVal val="0"/>
                                              </p:val>
                                            </p:tav>
                                            <p:tav tm="100000">
                                              <p:val>
                                                <p:strVal val="#ppt_h"/>
                                              </p:val>
                                            </p:tav>
                                          </p:tavLst>
                                        </p:anim>
                                        <p:animEffect transition="in" filter="fade">
                                          <p:cBhvr>
                                            <p:cTn id="26" dur="500"/>
                                            <p:tgtEl>
                                              <p:spTgt spid="514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143"/>
                                            </p:tgtEl>
                                            <p:attrNameLst>
                                              <p:attrName>style.visibility</p:attrName>
                                            </p:attrNameLst>
                                          </p:cBhvr>
                                          <p:to>
                                            <p:strVal val="visible"/>
                                          </p:to>
                                        </p:set>
                                        <p:anim calcmode="lin" valueType="num">
                                          <p:cBhvr>
                                            <p:cTn id="31" dur="500" fill="hold"/>
                                            <p:tgtEl>
                                              <p:spTgt spid="5143"/>
                                            </p:tgtEl>
                                            <p:attrNameLst>
                                              <p:attrName>ppt_w</p:attrName>
                                            </p:attrNameLst>
                                          </p:cBhvr>
                                          <p:tavLst>
                                            <p:tav tm="0">
                                              <p:val>
                                                <p:fltVal val="0"/>
                                              </p:val>
                                            </p:tav>
                                            <p:tav tm="100000">
                                              <p:val>
                                                <p:strVal val="#ppt_w"/>
                                              </p:val>
                                            </p:tav>
                                          </p:tavLst>
                                        </p:anim>
                                        <p:anim calcmode="lin" valueType="num">
                                          <p:cBhvr>
                                            <p:cTn id="32" dur="500" fill="hold"/>
                                            <p:tgtEl>
                                              <p:spTgt spid="5143"/>
                                            </p:tgtEl>
                                            <p:attrNameLst>
                                              <p:attrName>ppt_h</p:attrName>
                                            </p:attrNameLst>
                                          </p:cBhvr>
                                          <p:tavLst>
                                            <p:tav tm="0">
                                              <p:val>
                                                <p:fltVal val="0"/>
                                              </p:val>
                                            </p:tav>
                                            <p:tav tm="100000">
                                              <p:val>
                                                <p:strVal val="#ppt_h"/>
                                              </p:val>
                                            </p:tav>
                                          </p:tavLst>
                                        </p:anim>
                                        <p:animEffect transition="in" filter="fade">
                                          <p:cBhvr>
                                            <p:cTn id="33" dur="500"/>
                                            <p:tgtEl>
                                              <p:spTgt spid="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142" grpId="0"/>
          <p:bldP spid="5143" grpId="0"/>
          <p:bldP spid="5145" grpId="0"/>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142"/>
                                            </p:tgtEl>
                                            <p:attrNameLst>
                                              <p:attrName>style.visibility</p:attrName>
                                            </p:attrNameLst>
                                          </p:cBhvr>
                                          <p:to>
                                            <p:strVal val="visible"/>
                                          </p:to>
                                        </p:set>
                                        <p:anim calcmode="lin" valueType="num">
                                          <p:cBhvr>
                                            <p:cTn id="17" dur="500" fill="hold"/>
                                            <p:tgtEl>
                                              <p:spTgt spid="5142"/>
                                            </p:tgtEl>
                                            <p:attrNameLst>
                                              <p:attrName>ppt_w</p:attrName>
                                            </p:attrNameLst>
                                          </p:cBhvr>
                                          <p:tavLst>
                                            <p:tav tm="0">
                                              <p:val>
                                                <p:fltVal val="0"/>
                                              </p:val>
                                            </p:tav>
                                            <p:tav tm="100000">
                                              <p:val>
                                                <p:strVal val="#ppt_w"/>
                                              </p:val>
                                            </p:tav>
                                          </p:tavLst>
                                        </p:anim>
                                        <p:anim calcmode="lin" valueType="num">
                                          <p:cBhvr>
                                            <p:cTn id="18" dur="500" fill="hold"/>
                                            <p:tgtEl>
                                              <p:spTgt spid="5142"/>
                                            </p:tgtEl>
                                            <p:attrNameLst>
                                              <p:attrName>ppt_h</p:attrName>
                                            </p:attrNameLst>
                                          </p:cBhvr>
                                          <p:tavLst>
                                            <p:tav tm="0">
                                              <p:val>
                                                <p:fltVal val="0"/>
                                              </p:val>
                                            </p:tav>
                                            <p:tav tm="100000">
                                              <p:val>
                                                <p:strVal val="#ppt_h"/>
                                              </p:val>
                                            </p:tav>
                                          </p:tavLst>
                                        </p:anim>
                                        <p:animEffect transition="in" filter="fade">
                                          <p:cBhvr>
                                            <p:cTn id="19" dur="500"/>
                                            <p:tgtEl>
                                              <p:spTgt spid="514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145"/>
                                            </p:tgtEl>
                                            <p:attrNameLst>
                                              <p:attrName>style.visibility</p:attrName>
                                            </p:attrNameLst>
                                          </p:cBhvr>
                                          <p:to>
                                            <p:strVal val="visible"/>
                                          </p:to>
                                        </p:set>
                                        <p:anim calcmode="lin" valueType="num">
                                          <p:cBhvr>
                                            <p:cTn id="24" dur="500" fill="hold"/>
                                            <p:tgtEl>
                                              <p:spTgt spid="5145"/>
                                            </p:tgtEl>
                                            <p:attrNameLst>
                                              <p:attrName>ppt_w</p:attrName>
                                            </p:attrNameLst>
                                          </p:cBhvr>
                                          <p:tavLst>
                                            <p:tav tm="0">
                                              <p:val>
                                                <p:fltVal val="0"/>
                                              </p:val>
                                            </p:tav>
                                            <p:tav tm="100000">
                                              <p:val>
                                                <p:strVal val="#ppt_w"/>
                                              </p:val>
                                            </p:tav>
                                          </p:tavLst>
                                        </p:anim>
                                        <p:anim calcmode="lin" valueType="num">
                                          <p:cBhvr>
                                            <p:cTn id="25" dur="500" fill="hold"/>
                                            <p:tgtEl>
                                              <p:spTgt spid="5145"/>
                                            </p:tgtEl>
                                            <p:attrNameLst>
                                              <p:attrName>ppt_h</p:attrName>
                                            </p:attrNameLst>
                                          </p:cBhvr>
                                          <p:tavLst>
                                            <p:tav tm="0">
                                              <p:val>
                                                <p:fltVal val="0"/>
                                              </p:val>
                                            </p:tav>
                                            <p:tav tm="100000">
                                              <p:val>
                                                <p:strVal val="#ppt_h"/>
                                              </p:val>
                                            </p:tav>
                                          </p:tavLst>
                                        </p:anim>
                                        <p:animEffect transition="in" filter="fade">
                                          <p:cBhvr>
                                            <p:cTn id="26" dur="500"/>
                                            <p:tgtEl>
                                              <p:spTgt spid="514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143"/>
                                            </p:tgtEl>
                                            <p:attrNameLst>
                                              <p:attrName>style.visibility</p:attrName>
                                            </p:attrNameLst>
                                          </p:cBhvr>
                                          <p:to>
                                            <p:strVal val="visible"/>
                                          </p:to>
                                        </p:set>
                                        <p:anim calcmode="lin" valueType="num">
                                          <p:cBhvr>
                                            <p:cTn id="31" dur="500" fill="hold"/>
                                            <p:tgtEl>
                                              <p:spTgt spid="5143"/>
                                            </p:tgtEl>
                                            <p:attrNameLst>
                                              <p:attrName>ppt_w</p:attrName>
                                            </p:attrNameLst>
                                          </p:cBhvr>
                                          <p:tavLst>
                                            <p:tav tm="0">
                                              <p:val>
                                                <p:fltVal val="0"/>
                                              </p:val>
                                            </p:tav>
                                            <p:tav tm="100000">
                                              <p:val>
                                                <p:strVal val="#ppt_w"/>
                                              </p:val>
                                            </p:tav>
                                          </p:tavLst>
                                        </p:anim>
                                        <p:anim calcmode="lin" valueType="num">
                                          <p:cBhvr>
                                            <p:cTn id="32" dur="500" fill="hold"/>
                                            <p:tgtEl>
                                              <p:spTgt spid="5143"/>
                                            </p:tgtEl>
                                            <p:attrNameLst>
                                              <p:attrName>ppt_h</p:attrName>
                                            </p:attrNameLst>
                                          </p:cBhvr>
                                          <p:tavLst>
                                            <p:tav tm="0">
                                              <p:val>
                                                <p:fltVal val="0"/>
                                              </p:val>
                                            </p:tav>
                                            <p:tav tm="100000">
                                              <p:val>
                                                <p:strVal val="#ppt_h"/>
                                              </p:val>
                                            </p:tav>
                                          </p:tavLst>
                                        </p:anim>
                                        <p:animEffect transition="in" filter="fade">
                                          <p:cBhvr>
                                            <p:cTn id="33" dur="500"/>
                                            <p:tgtEl>
                                              <p:spTgt spid="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142" grpId="0"/>
          <p:bldP spid="5143" grpId="0"/>
          <p:bldP spid="5145" grpId="0"/>
          <p:bldP spid="17" grpId="0" animBg="1"/>
        </p:bldLst>
      </p:timing>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xmlns="" id="{D3D907D2-3AF9-4496-B196-F2E72B5C6140}"/>
              </a:ext>
            </a:extLst>
          </p:cNvPr>
          <p:cNvSpPr/>
          <p:nvPr/>
        </p:nvSpPr>
        <p:spPr>
          <a:xfrm>
            <a:off x="0" y="127756"/>
            <a:ext cx="3558681" cy="65574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5127" name="Freeform 10"/>
          <p:cNvSpPr>
            <a:spLocks/>
          </p:cNvSpPr>
          <p:nvPr/>
        </p:nvSpPr>
        <p:spPr bwMode="auto">
          <a:xfrm>
            <a:off x="612113" y="1242475"/>
            <a:ext cx="3025272" cy="4650968"/>
          </a:xfrm>
          <a:custGeom>
            <a:avLst/>
            <a:gdLst>
              <a:gd name="T0" fmla="*/ 1550987 w 488"/>
              <a:gd name="T1" fmla="*/ 1522233 h 488"/>
              <a:gd name="T2" fmla="*/ 1516026 w 488"/>
              <a:gd name="T3" fmla="*/ 1557337 h 488"/>
              <a:gd name="T4" fmla="*/ 34961 w 488"/>
              <a:gd name="T5" fmla="*/ 1557337 h 488"/>
              <a:gd name="T6" fmla="*/ 0 w 488"/>
              <a:gd name="T7" fmla="*/ 1522233 h 488"/>
              <a:gd name="T8" fmla="*/ 0 w 488"/>
              <a:gd name="T9" fmla="*/ 35104 h 488"/>
              <a:gd name="T10" fmla="*/ 34961 w 488"/>
              <a:gd name="T11" fmla="*/ 0 h 488"/>
              <a:gd name="T12" fmla="*/ 1516026 w 488"/>
              <a:gd name="T13" fmla="*/ 0 h 488"/>
              <a:gd name="T14" fmla="*/ 1550987 w 488"/>
              <a:gd name="T15" fmla="*/ 35104 h 488"/>
              <a:gd name="T16" fmla="*/ 1550987 w 488"/>
              <a:gd name="T17" fmla="*/ 1522233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rgbClr val="407434"/>
          </a:solidFill>
          <a:ln>
            <a:noFill/>
          </a:ln>
          <a:extLst/>
        </p:spPr>
        <p:txBody>
          <a:bodyPr/>
          <a:lstStyle/>
          <a:p>
            <a:endParaRPr lang="zh-CN" altLang="en-US" sz="2400"/>
          </a:p>
        </p:txBody>
      </p:sp>
      <p:sp>
        <p:nvSpPr>
          <p:cNvPr id="5128" name="Freeform 11"/>
          <p:cNvSpPr>
            <a:spLocks/>
          </p:cNvSpPr>
          <p:nvPr/>
        </p:nvSpPr>
        <p:spPr bwMode="auto">
          <a:xfrm>
            <a:off x="61383" y="982357"/>
            <a:ext cx="495300" cy="497416"/>
          </a:xfrm>
          <a:custGeom>
            <a:avLst/>
            <a:gdLst>
              <a:gd name="T0" fmla="*/ 371475 w 117"/>
              <a:gd name="T1" fmla="*/ 337988 h 117"/>
              <a:gd name="T2" fmla="*/ 336550 w 117"/>
              <a:gd name="T3" fmla="*/ 373062 h 117"/>
              <a:gd name="T4" fmla="*/ 34925 w 117"/>
              <a:gd name="T5" fmla="*/ 373062 h 117"/>
              <a:gd name="T6" fmla="*/ 0 w 117"/>
              <a:gd name="T7" fmla="*/ 337988 h 117"/>
              <a:gd name="T8" fmla="*/ 0 w 117"/>
              <a:gd name="T9" fmla="*/ 35074 h 117"/>
              <a:gd name="T10" fmla="*/ 34925 w 117"/>
              <a:gd name="T11" fmla="*/ 0 h 117"/>
              <a:gd name="T12" fmla="*/ 336550 w 117"/>
              <a:gd name="T13" fmla="*/ 0 h 117"/>
              <a:gd name="T14" fmla="*/ 371475 w 117"/>
              <a:gd name="T15" fmla="*/ 35074 h 117"/>
              <a:gd name="T16" fmla="*/ 371475 w 117"/>
              <a:gd name="T17" fmla="*/ 337988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407434"/>
          </a:solidFill>
          <a:ln>
            <a:noFill/>
          </a:ln>
          <a:extLst/>
        </p:spPr>
        <p:txBody>
          <a:bodyPr/>
          <a:lstStyle/>
          <a:p>
            <a:endParaRPr lang="zh-CN" altLang="en-US" sz="2400"/>
          </a:p>
        </p:txBody>
      </p:sp>
      <p:sp>
        <p:nvSpPr>
          <p:cNvPr id="5129" name="Freeform 12"/>
          <p:cNvSpPr>
            <a:spLocks/>
          </p:cNvSpPr>
          <p:nvPr/>
        </p:nvSpPr>
        <p:spPr bwMode="auto">
          <a:xfrm>
            <a:off x="3767373" y="1499405"/>
            <a:ext cx="5739915" cy="4802099"/>
          </a:xfrm>
          <a:custGeom>
            <a:avLst/>
            <a:gdLst>
              <a:gd name="T0" fmla="*/ 1550988 w 488"/>
              <a:gd name="T1" fmla="*/ 1519043 h 488"/>
              <a:gd name="T2" fmla="*/ 1516027 w 488"/>
              <a:gd name="T3" fmla="*/ 1557338 h 488"/>
              <a:gd name="T4" fmla="*/ 34961 w 488"/>
              <a:gd name="T5" fmla="*/ 1557338 h 488"/>
              <a:gd name="T6" fmla="*/ 0 w 488"/>
              <a:gd name="T7" fmla="*/ 1519043 h 488"/>
              <a:gd name="T8" fmla="*/ 0 w 488"/>
              <a:gd name="T9" fmla="*/ 35104 h 488"/>
              <a:gd name="T10" fmla="*/ 34961 w 488"/>
              <a:gd name="T11" fmla="*/ 0 h 488"/>
              <a:gd name="T12" fmla="*/ 1516027 w 488"/>
              <a:gd name="T13" fmla="*/ 0 h 488"/>
              <a:gd name="T14" fmla="*/ 1550988 w 488"/>
              <a:gd name="T15" fmla="*/ 35104 h 488"/>
              <a:gd name="T16" fmla="*/ 1550988 w 488"/>
              <a:gd name="T17" fmla="*/ 1519043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488">
                <a:moveTo>
                  <a:pt x="488" y="476"/>
                </a:moveTo>
                <a:cubicBezTo>
                  <a:pt x="488" y="483"/>
                  <a:pt x="483" y="488"/>
                  <a:pt x="477" y="488"/>
                </a:cubicBezTo>
                <a:cubicBezTo>
                  <a:pt x="11" y="488"/>
                  <a:pt x="11" y="488"/>
                  <a:pt x="11" y="488"/>
                </a:cubicBezTo>
                <a:cubicBezTo>
                  <a:pt x="5" y="488"/>
                  <a:pt x="0" y="483"/>
                  <a:pt x="0" y="476"/>
                </a:cubicBezTo>
                <a:cubicBezTo>
                  <a:pt x="0" y="11"/>
                  <a:pt x="0" y="11"/>
                  <a:pt x="0" y="11"/>
                </a:cubicBezTo>
                <a:cubicBezTo>
                  <a:pt x="0" y="5"/>
                  <a:pt x="5" y="0"/>
                  <a:pt x="11" y="0"/>
                </a:cubicBezTo>
                <a:cubicBezTo>
                  <a:pt x="477" y="0"/>
                  <a:pt x="477" y="0"/>
                  <a:pt x="477" y="0"/>
                </a:cubicBezTo>
                <a:cubicBezTo>
                  <a:pt x="483" y="0"/>
                  <a:pt x="488" y="5"/>
                  <a:pt x="488" y="11"/>
                </a:cubicBezTo>
                <a:lnTo>
                  <a:pt x="488" y="476"/>
                </a:lnTo>
                <a:close/>
              </a:path>
            </a:pathLst>
          </a:custGeom>
          <a:solidFill>
            <a:schemeClr val="bg1">
              <a:lumMod val="85000"/>
            </a:schemeClr>
          </a:solidFill>
          <a:ln>
            <a:noFill/>
          </a:ln>
          <a:extLst/>
        </p:spPr>
        <p:txBody>
          <a:bodyPr/>
          <a:lstStyle/>
          <a:p>
            <a:endParaRPr lang="zh-CN" altLang="en-US" sz="2400"/>
          </a:p>
        </p:txBody>
      </p:sp>
      <p:sp>
        <p:nvSpPr>
          <p:cNvPr id="5130" name="Freeform 13"/>
          <p:cNvSpPr>
            <a:spLocks/>
          </p:cNvSpPr>
          <p:nvPr/>
        </p:nvSpPr>
        <p:spPr bwMode="auto">
          <a:xfrm>
            <a:off x="2889968" y="6126484"/>
            <a:ext cx="457795" cy="501651"/>
          </a:xfrm>
          <a:custGeom>
            <a:avLst/>
            <a:gdLst>
              <a:gd name="T0" fmla="*/ 371475 w 117"/>
              <a:gd name="T1" fmla="*/ 337977 h 118"/>
              <a:gd name="T2" fmla="*/ 336550 w 117"/>
              <a:gd name="T3" fmla="*/ 376238 h 118"/>
              <a:gd name="T4" fmla="*/ 34925 w 117"/>
              <a:gd name="T5" fmla="*/ 376238 h 118"/>
              <a:gd name="T6" fmla="*/ 0 w 117"/>
              <a:gd name="T7" fmla="*/ 337977 h 118"/>
              <a:gd name="T8" fmla="*/ 0 w 117"/>
              <a:gd name="T9" fmla="*/ 38261 h 118"/>
              <a:gd name="T10" fmla="*/ 34925 w 117"/>
              <a:gd name="T11" fmla="*/ 0 h 118"/>
              <a:gd name="T12" fmla="*/ 336550 w 117"/>
              <a:gd name="T13" fmla="*/ 0 h 118"/>
              <a:gd name="T14" fmla="*/ 371475 w 117"/>
              <a:gd name="T15" fmla="*/ 38261 h 118"/>
              <a:gd name="T16" fmla="*/ 371475 w 117"/>
              <a:gd name="T17" fmla="*/ 337977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8">
                <a:moveTo>
                  <a:pt x="117" y="106"/>
                </a:moveTo>
                <a:cubicBezTo>
                  <a:pt x="117" y="113"/>
                  <a:pt x="112" y="118"/>
                  <a:pt x="106" y="118"/>
                </a:cubicBezTo>
                <a:cubicBezTo>
                  <a:pt x="11" y="118"/>
                  <a:pt x="11" y="118"/>
                  <a:pt x="11" y="118"/>
                </a:cubicBezTo>
                <a:cubicBezTo>
                  <a:pt x="5" y="118"/>
                  <a:pt x="0" y="113"/>
                  <a:pt x="0" y="106"/>
                </a:cubicBezTo>
                <a:cubicBezTo>
                  <a:pt x="0" y="12"/>
                  <a:pt x="0" y="12"/>
                  <a:pt x="0" y="12"/>
                </a:cubicBezTo>
                <a:cubicBezTo>
                  <a:pt x="0" y="5"/>
                  <a:pt x="5" y="0"/>
                  <a:pt x="11" y="0"/>
                </a:cubicBezTo>
                <a:cubicBezTo>
                  <a:pt x="106" y="0"/>
                  <a:pt x="106" y="0"/>
                  <a:pt x="106" y="0"/>
                </a:cubicBezTo>
                <a:cubicBezTo>
                  <a:pt x="112" y="0"/>
                  <a:pt x="117" y="5"/>
                  <a:pt x="117" y="12"/>
                </a:cubicBezTo>
                <a:lnTo>
                  <a:pt x="117" y="1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dirty="0"/>
          </a:p>
        </p:txBody>
      </p:sp>
      <p:sp>
        <p:nvSpPr>
          <p:cNvPr id="5131" name="Freeform 14"/>
          <p:cNvSpPr>
            <a:spLocks/>
          </p:cNvSpPr>
          <p:nvPr/>
        </p:nvSpPr>
        <p:spPr bwMode="auto">
          <a:xfrm>
            <a:off x="9731410" y="1904516"/>
            <a:ext cx="2240488" cy="4718938"/>
          </a:xfrm>
          <a:custGeom>
            <a:avLst/>
            <a:gdLst>
              <a:gd name="T0" fmla="*/ 1550988 w 488"/>
              <a:gd name="T1" fmla="*/ 1522233 h 488"/>
              <a:gd name="T2" fmla="*/ 1516027 w 488"/>
              <a:gd name="T3" fmla="*/ 1557337 h 488"/>
              <a:gd name="T4" fmla="*/ 34961 w 488"/>
              <a:gd name="T5" fmla="*/ 1557337 h 488"/>
              <a:gd name="T6" fmla="*/ 0 w 488"/>
              <a:gd name="T7" fmla="*/ 1522233 h 488"/>
              <a:gd name="T8" fmla="*/ 0 w 488"/>
              <a:gd name="T9" fmla="*/ 35104 h 488"/>
              <a:gd name="T10" fmla="*/ 34961 w 488"/>
              <a:gd name="T11" fmla="*/ 0 h 488"/>
              <a:gd name="T12" fmla="*/ 1516027 w 488"/>
              <a:gd name="T13" fmla="*/ 0 h 488"/>
              <a:gd name="T14" fmla="*/ 1550988 w 488"/>
              <a:gd name="T15" fmla="*/ 35104 h 488"/>
              <a:gd name="T16" fmla="*/ 1550988 w 488"/>
              <a:gd name="T17" fmla="*/ 1522233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rgbClr val="407434"/>
          </a:solidFill>
          <a:ln>
            <a:noFill/>
          </a:ln>
          <a:extLst/>
        </p:spPr>
        <p:txBody>
          <a:bodyPr/>
          <a:lstStyle/>
          <a:p>
            <a:endParaRPr lang="zh-CN" altLang="en-US" sz="2400"/>
          </a:p>
        </p:txBody>
      </p:sp>
      <p:sp>
        <p:nvSpPr>
          <p:cNvPr id="5137" name="Text Box 20"/>
          <p:cNvSpPr txBox="1">
            <a:spLocks noChangeArrowheads="1"/>
          </p:cNvSpPr>
          <p:nvPr/>
        </p:nvSpPr>
        <p:spPr bwMode="auto">
          <a:xfrm>
            <a:off x="45178" y="952137"/>
            <a:ext cx="527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dirty="0">
                <a:solidFill>
                  <a:schemeClr val="bg1"/>
                </a:solidFill>
              </a:rPr>
              <a:t>04</a:t>
            </a:r>
          </a:p>
        </p:txBody>
      </p:sp>
      <p:sp>
        <p:nvSpPr>
          <p:cNvPr id="5138" name="Text Box 21"/>
          <p:cNvSpPr txBox="1">
            <a:spLocks noChangeArrowheads="1"/>
          </p:cNvSpPr>
          <p:nvPr/>
        </p:nvSpPr>
        <p:spPr bwMode="auto">
          <a:xfrm>
            <a:off x="9637276" y="1184815"/>
            <a:ext cx="527709" cy="461665"/>
          </a:xfrm>
          <a:prstGeom prst="rect">
            <a:avLst/>
          </a:prstGeom>
          <a:solidFill>
            <a:srgbClr val="407434"/>
          </a:solidFill>
          <a:ln>
            <a:noFill/>
          </a:ln>
          <a:effectLs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dirty="0">
                <a:solidFill>
                  <a:schemeClr val="bg1"/>
                </a:solidFill>
              </a:rPr>
              <a:t>06</a:t>
            </a:r>
          </a:p>
        </p:txBody>
      </p:sp>
      <p:sp>
        <p:nvSpPr>
          <p:cNvPr id="5140" name="Text Box 23"/>
          <p:cNvSpPr txBox="1">
            <a:spLocks noChangeArrowheads="1"/>
          </p:cNvSpPr>
          <p:nvPr/>
        </p:nvSpPr>
        <p:spPr bwMode="auto">
          <a:xfrm>
            <a:off x="2824974" y="6161788"/>
            <a:ext cx="527709" cy="461665"/>
          </a:xfrm>
          <a:prstGeom prst="rect">
            <a:avLst/>
          </a:prstGeom>
          <a:solidFill>
            <a:schemeClr val="bg1">
              <a:lumMod val="85000"/>
            </a:schemeClr>
          </a:solidFill>
          <a:ln>
            <a:noFill/>
          </a:ln>
          <a:effectLs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dirty="0"/>
              <a:t>05</a:t>
            </a:r>
          </a:p>
        </p:txBody>
      </p:sp>
      <p:sp>
        <p:nvSpPr>
          <p:cNvPr id="5142" name="Rectangle 25"/>
          <p:cNvSpPr>
            <a:spLocks noChangeArrowheads="1"/>
          </p:cNvSpPr>
          <p:nvPr/>
        </p:nvSpPr>
        <p:spPr bwMode="auto">
          <a:xfrm>
            <a:off x="766571" y="1473166"/>
            <a:ext cx="2728877" cy="391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2667" b="1" dirty="0">
                <a:solidFill>
                  <a:schemeClr val="bg1"/>
                </a:solidFill>
                <a:latin typeface="华文新魏" panose="02010800040101010101" pitchFamily="2" charset="-122"/>
                <a:ea typeface="华文新魏" panose="02010800040101010101" pitchFamily="2" charset="-122"/>
              </a:rPr>
              <a:t>语言和要点没有主次，只能说在完成概要这个任务过程中，有先后步骤。第一步：理解原文抓要点；第二步：将要点内化后组织语言表达出来。</a:t>
            </a:r>
          </a:p>
        </p:txBody>
      </p:sp>
      <p:sp>
        <p:nvSpPr>
          <p:cNvPr id="5143" name="Rectangle 26"/>
          <p:cNvSpPr>
            <a:spLocks noChangeArrowheads="1"/>
          </p:cNvSpPr>
          <p:nvPr/>
        </p:nvSpPr>
        <p:spPr bwMode="auto">
          <a:xfrm>
            <a:off x="9874175" y="3046632"/>
            <a:ext cx="1866209" cy="243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2667" b="1" dirty="0">
                <a:solidFill>
                  <a:schemeClr val="bg1"/>
                </a:solidFill>
                <a:latin typeface="华文新魏" panose="02010800040101010101" pitchFamily="2" charset="-122"/>
                <a:ea typeface="华文新魏" panose="02010800040101010101" pitchFamily="2" charset="-122"/>
              </a:rPr>
              <a:t>“概要写作”不宜分段书写。如果分段了，从总分中扣除</a:t>
            </a:r>
            <a:r>
              <a:rPr lang="en-US" altLang="zh-CN" sz="2667" b="1" dirty="0">
                <a:solidFill>
                  <a:schemeClr val="bg1"/>
                </a:solidFill>
                <a:latin typeface="华文新魏" panose="02010800040101010101" pitchFamily="2" charset="-122"/>
                <a:ea typeface="华文新魏" panose="02010800040101010101" pitchFamily="2" charset="-122"/>
              </a:rPr>
              <a:t>1</a:t>
            </a:r>
            <a:r>
              <a:rPr lang="zh-CN" altLang="en-US" sz="2667" b="1" dirty="0">
                <a:solidFill>
                  <a:schemeClr val="bg1"/>
                </a:solidFill>
                <a:latin typeface="华文新魏" panose="02010800040101010101" pitchFamily="2" charset="-122"/>
                <a:ea typeface="华文新魏" panose="02010800040101010101" pitchFamily="2" charset="-122"/>
              </a:rPr>
              <a:t>分。</a:t>
            </a:r>
          </a:p>
        </p:txBody>
      </p:sp>
      <p:sp>
        <p:nvSpPr>
          <p:cNvPr id="5145" name="Rectangle 28"/>
          <p:cNvSpPr>
            <a:spLocks noChangeArrowheads="1"/>
          </p:cNvSpPr>
          <p:nvPr/>
        </p:nvSpPr>
        <p:spPr bwMode="auto">
          <a:xfrm>
            <a:off x="3879800" y="2190594"/>
            <a:ext cx="5515059" cy="341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2667" dirty="0">
                <a:latin typeface="华文新魏" panose="02010800040101010101" pitchFamily="2" charset="-122"/>
                <a:ea typeface="华文新魏" panose="02010800040101010101" pitchFamily="2" charset="-122"/>
              </a:rPr>
              <a:t>       全文的主题句（</a:t>
            </a:r>
            <a:r>
              <a:rPr lang="en-US" altLang="zh-CN" sz="2667" dirty="0">
                <a:latin typeface="华文新魏" panose="02010800040101010101" pitchFamily="2" charset="-122"/>
                <a:ea typeface="华文新魏" panose="02010800040101010101" pitchFamily="2" charset="-122"/>
              </a:rPr>
              <a:t>Topic sentence</a:t>
            </a:r>
            <a:r>
              <a:rPr lang="zh-CN" altLang="en-US" sz="2667" dirty="0">
                <a:latin typeface="华文新魏" panose="02010800040101010101" pitchFamily="2" charset="-122"/>
                <a:ea typeface="华文新魏" panose="02010800040101010101" pitchFamily="2" charset="-122"/>
              </a:rPr>
              <a:t>）是提出问题“申请理想大学是一个重要的决策 ”，推展句（</a:t>
            </a:r>
            <a:r>
              <a:rPr lang="en-US" altLang="zh-CN" sz="2667" dirty="0">
                <a:latin typeface="华文新魏" panose="02010800040101010101" pitchFamily="2" charset="-122"/>
                <a:ea typeface="华文新魏" panose="02010800040101010101" pitchFamily="2" charset="-122"/>
              </a:rPr>
              <a:t>Supporting sentences </a:t>
            </a:r>
            <a:r>
              <a:rPr lang="zh-CN" altLang="en-US" sz="2667" dirty="0">
                <a:latin typeface="华文新魏" panose="02010800040101010101" pitchFamily="2" charset="-122"/>
                <a:ea typeface="华文新魏" panose="02010800040101010101" pitchFamily="2" charset="-122"/>
              </a:rPr>
              <a:t>）是四个解决办法。没有结论句（</a:t>
            </a:r>
            <a:r>
              <a:rPr lang="en-US" altLang="zh-CN" sz="2667" dirty="0">
                <a:latin typeface="华文新魏" panose="02010800040101010101" pitchFamily="2" charset="-122"/>
                <a:ea typeface="华文新魏" panose="02010800040101010101" pitchFamily="2" charset="-122"/>
              </a:rPr>
              <a:t>Concluding sentence</a:t>
            </a:r>
            <a:r>
              <a:rPr lang="zh-CN" altLang="en-US" sz="2667" dirty="0">
                <a:latin typeface="华文新魏" panose="02010800040101010101" pitchFamily="2" charset="-122"/>
                <a:ea typeface="华文新魏" panose="02010800040101010101" pitchFamily="2" charset="-122"/>
              </a:rPr>
              <a:t>）。</a:t>
            </a:r>
            <a:endParaRPr lang="en-US" altLang="zh-CN" sz="2667" dirty="0">
              <a:latin typeface="华文新魏" panose="02010800040101010101" pitchFamily="2" charset="-122"/>
              <a:ea typeface="华文新魏" panose="02010800040101010101" pitchFamily="2" charset="-122"/>
            </a:endParaRPr>
          </a:p>
          <a:p>
            <a:pPr eaLnBrk="1" hangingPunct="1">
              <a:lnSpc>
                <a:spcPct val="120000"/>
              </a:lnSpc>
              <a:buFont typeface="Arial" panose="020B0604020202020204" pitchFamily="34" charset="0"/>
              <a:buNone/>
            </a:pPr>
            <a:r>
              <a:rPr lang="zh-CN" altLang="en-US" sz="2667" dirty="0">
                <a:latin typeface="华文新魏" panose="02010800040101010101" pitchFamily="2" charset="-122"/>
                <a:ea typeface="华文新魏" panose="02010800040101010101" pitchFamily="2" charset="-122"/>
              </a:rPr>
              <a:t>       在写作中，一定要强调主旨句和结论句的呈现，让作品更有层次感。</a:t>
            </a:r>
          </a:p>
        </p:txBody>
      </p:sp>
      <p:sp>
        <p:nvSpPr>
          <p:cNvPr id="17" name="矩形 16">
            <a:extLst>
              <a:ext uri="{FF2B5EF4-FFF2-40B4-BE49-F238E27FC236}">
                <a16:creationId xmlns:a16="http://schemas.microsoft.com/office/drawing/2014/main" xmlns="" id="{A9C84477-16FD-46CA-AFDB-7DD451BCACC2}"/>
              </a:ext>
            </a:extLst>
          </p:cNvPr>
          <p:cNvSpPr/>
          <p:nvPr/>
        </p:nvSpPr>
        <p:spPr>
          <a:xfrm>
            <a:off x="160200" y="56653"/>
            <a:ext cx="3142575" cy="65574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概要之要义</a:t>
            </a:r>
          </a:p>
        </p:txBody>
      </p:sp>
    </p:spTree>
    <p:extLst>
      <p:ext uri="{BB962C8B-B14F-4D97-AF65-F5344CB8AC3E}">
        <p14:creationId xmlns:p14="http://schemas.microsoft.com/office/powerpoint/2010/main" val="3118268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14:bounceEnd="50000">
                                          <p:cBhvr additive="base">
                                            <p:cTn id="11"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142"/>
                                            </p:tgtEl>
                                            <p:attrNameLst>
                                              <p:attrName>style.visibility</p:attrName>
                                            </p:attrNameLst>
                                          </p:cBhvr>
                                          <p:to>
                                            <p:strVal val="visible"/>
                                          </p:to>
                                        </p:set>
                                        <p:anim calcmode="lin" valueType="num">
                                          <p:cBhvr>
                                            <p:cTn id="17" dur="500" fill="hold"/>
                                            <p:tgtEl>
                                              <p:spTgt spid="5142"/>
                                            </p:tgtEl>
                                            <p:attrNameLst>
                                              <p:attrName>ppt_w</p:attrName>
                                            </p:attrNameLst>
                                          </p:cBhvr>
                                          <p:tavLst>
                                            <p:tav tm="0">
                                              <p:val>
                                                <p:fltVal val="0"/>
                                              </p:val>
                                            </p:tav>
                                            <p:tav tm="100000">
                                              <p:val>
                                                <p:strVal val="#ppt_w"/>
                                              </p:val>
                                            </p:tav>
                                          </p:tavLst>
                                        </p:anim>
                                        <p:anim calcmode="lin" valueType="num">
                                          <p:cBhvr>
                                            <p:cTn id="18" dur="500" fill="hold"/>
                                            <p:tgtEl>
                                              <p:spTgt spid="5142"/>
                                            </p:tgtEl>
                                            <p:attrNameLst>
                                              <p:attrName>ppt_h</p:attrName>
                                            </p:attrNameLst>
                                          </p:cBhvr>
                                          <p:tavLst>
                                            <p:tav tm="0">
                                              <p:val>
                                                <p:fltVal val="0"/>
                                              </p:val>
                                            </p:tav>
                                            <p:tav tm="100000">
                                              <p:val>
                                                <p:strVal val="#ppt_h"/>
                                              </p:val>
                                            </p:tav>
                                          </p:tavLst>
                                        </p:anim>
                                        <p:animEffect transition="in" filter="fade">
                                          <p:cBhvr>
                                            <p:cTn id="19" dur="500"/>
                                            <p:tgtEl>
                                              <p:spTgt spid="514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145"/>
                                            </p:tgtEl>
                                            <p:attrNameLst>
                                              <p:attrName>style.visibility</p:attrName>
                                            </p:attrNameLst>
                                          </p:cBhvr>
                                          <p:to>
                                            <p:strVal val="visible"/>
                                          </p:to>
                                        </p:set>
                                        <p:anim calcmode="lin" valueType="num">
                                          <p:cBhvr>
                                            <p:cTn id="24" dur="500" fill="hold"/>
                                            <p:tgtEl>
                                              <p:spTgt spid="5145"/>
                                            </p:tgtEl>
                                            <p:attrNameLst>
                                              <p:attrName>ppt_w</p:attrName>
                                            </p:attrNameLst>
                                          </p:cBhvr>
                                          <p:tavLst>
                                            <p:tav tm="0">
                                              <p:val>
                                                <p:fltVal val="0"/>
                                              </p:val>
                                            </p:tav>
                                            <p:tav tm="100000">
                                              <p:val>
                                                <p:strVal val="#ppt_w"/>
                                              </p:val>
                                            </p:tav>
                                          </p:tavLst>
                                        </p:anim>
                                        <p:anim calcmode="lin" valueType="num">
                                          <p:cBhvr>
                                            <p:cTn id="25" dur="500" fill="hold"/>
                                            <p:tgtEl>
                                              <p:spTgt spid="5145"/>
                                            </p:tgtEl>
                                            <p:attrNameLst>
                                              <p:attrName>ppt_h</p:attrName>
                                            </p:attrNameLst>
                                          </p:cBhvr>
                                          <p:tavLst>
                                            <p:tav tm="0">
                                              <p:val>
                                                <p:fltVal val="0"/>
                                              </p:val>
                                            </p:tav>
                                            <p:tav tm="100000">
                                              <p:val>
                                                <p:strVal val="#ppt_h"/>
                                              </p:val>
                                            </p:tav>
                                          </p:tavLst>
                                        </p:anim>
                                        <p:animEffect transition="in" filter="fade">
                                          <p:cBhvr>
                                            <p:cTn id="26" dur="500"/>
                                            <p:tgtEl>
                                              <p:spTgt spid="514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143"/>
                                            </p:tgtEl>
                                            <p:attrNameLst>
                                              <p:attrName>style.visibility</p:attrName>
                                            </p:attrNameLst>
                                          </p:cBhvr>
                                          <p:to>
                                            <p:strVal val="visible"/>
                                          </p:to>
                                        </p:set>
                                        <p:anim calcmode="lin" valueType="num">
                                          <p:cBhvr>
                                            <p:cTn id="31" dur="500" fill="hold"/>
                                            <p:tgtEl>
                                              <p:spTgt spid="5143"/>
                                            </p:tgtEl>
                                            <p:attrNameLst>
                                              <p:attrName>ppt_w</p:attrName>
                                            </p:attrNameLst>
                                          </p:cBhvr>
                                          <p:tavLst>
                                            <p:tav tm="0">
                                              <p:val>
                                                <p:fltVal val="0"/>
                                              </p:val>
                                            </p:tav>
                                            <p:tav tm="100000">
                                              <p:val>
                                                <p:strVal val="#ppt_w"/>
                                              </p:val>
                                            </p:tav>
                                          </p:tavLst>
                                        </p:anim>
                                        <p:anim calcmode="lin" valueType="num">
                                          <p:cBhvr>
                                            <p:cTn id="32" dur="500" fill="hold"/>
                                            <p:tgtEl>
                                              <p:spTgt spid="5143"/>
                                            </p:tgtEl>
                                            <p:attrNameLst>
                                              <p:attrName>ppt_h</p:attrName>
                                            </p:attrNameLst>
                                          </p:cBhvr>
                                          <p:tavLst>
                                            <p:tav tm="0">
                                              <p:val>
                                                <p:fltVal val="0"/>
                                              </p:val>
                                            </p:tav>
                                            <p:tav tm="100000">
                                              <p:val>
                                                <p:strVal val="#ppt_h"/>
                                              </p:val>
                                            </p:tav>
                                          </p:tavLst>
                                        </p:anim>
                                        <p:animEffect transition="in" filter="fade">
                                          <p:cBhvr>
                                            <p:cTn id="33" dur="500"/>
                                            <p:tgtEl>
                                              <p:spTgt spid="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142" grpId="0"/>
          <p:bldP spid="5143" grpId="0"/>
          <p:bldP spid="5145" grpId="0"/>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142"/>
                                            </p:tgtEl>
                                            <p:attrNameLst>
                                              <p:attrName>style.visibility</p:attrName>
                                            </p:attrNameLst>
                                          </p:cBhvr>
                                          <p:to>
                                            <p:strVal val="visible"/>
                                          </p:to>
                                        </p:set>
                                        <p:anim calcmode="lin" valueType="num">
                                          <p:cBhvr>
                                            <p:cTn id="17" dur="500" fill="hold"/>
                                            <p:tgtEl>
                                              <p:spTgt spid="5142"/>
                                            </p:tgtEl>
                                            <p:attrNameLst>
                                              <p:attrName>ppt_w</p:attrName>
                                            </p:attrNameLst>
                                          </p:cBhvr>
                                          <p:tavLst>
                                            <p:tav tm="0">
                                              <p:val>
                                                <p:fltVal val="0"/>
                                              </p:val>
                                            </p:tav>
                                            <p:tav tm="100000">
                                              <p:val>
                                                <p:strVal val="#ppt_w"/>
                                              </p:val>
                                            </p:tav>
                                          </p:tavLst>
                                        </p:anim>
                                        <p:anim calcmode="lin" valueType="num">
                                          <p:cBhvr>
                                            <p:cTn id="18" dur="500" fill="hold"/>
                                            <p:tgtEl>
                                              <p:spTgt spid="5142"/>
                                            </p:tgtEl>
                                            <p:attrNameLst>
                                              <p:attrName>ppt_h</p:attrName>
                                            </p:attrNameLst>
                                          </p:cBhvr>
                                          <p:tavLst>
                                            <p:tav tm="0">
                                              <p:val>
                                                <p:fltVal val="0"/>
                                              </p:val>
                                            </p:tav>
                                            <p:tav tm="100000">
                                              <p:val>
                                                <p:strVal val="#ppt_h"/>
                                              </p:val>
                                            </p:tav>
                                          </p:tavLst>
                                        </p:anim>
                                        <p:animEffect transition="in" filter="fade">
                                          <p:cBhvr>
                                            <p:cTn id="19" dur="500"/>
                                            <p:tgtEl>
                                              <p:spTgt spid="514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145"/>
                                            </p:tgtEl>
                                            <p:attrNameLst>
                                              <p:attrName>style.visibility</p:attrName>
                                            </p:attrNameLst>
                                          </p:cBhvr>
                                          <p:to>
                                            <p:strVal val="visible"/>
                                          </p:to>
                                        </p:set>
                                        <p:anim calcmode="lin" valueType="num">
                                          <p:cBhvr>
                                            <p:cTn id="24" dur="500" fill="hold"/>
                                            <p:tgtEl>
                                              <p:spTgt spid="5145"/>
                                            </p:tgtEl>
                                            <p:attrNameLst>
                                              <p:attrName>ppt_w</p:attrName>
                                            </p:attrNameLst>
                                          </p:cBhvr>
                                          <p:tavLst>
                                            <p:tav tm="0">
                                              <p:val>
                                                <p:fltVal val="0"/>
                                              </p:val>
                                            </p:tav>
                                            <p:tav tm="100000">
                                              <p:val>
                                                <p:strVal val="#ppt_w"/>
                                              </p:val>
                                            </p:tav>
                                          </p:tavLst>
                                        </p:anim>
                                        <p:anim calcmode="lin" valueType="num">
                                          <p:cBhvr>
                                            <p:cTn id="25" dur="500" fill="hold"/>
                                            <p:tgtEl>
                                              <p:spTgt spid="5145"/>
                                            </p:tgtEl>
                                            <p:attrNameLst>
                                              <p:attrName>ppt_h</p:attrName>
                                            </p:attrNameLst>
                                          </p:cBhvr>
                                          <p:tavLst>
                                            <p:tav tm="0">
                                              <p:val>
                                                <p:fltVal val="0"/>
                                              </p:val>
                                            </p:tav>
                                            <p:tav tm="100000">
                                              <p:val>
                                                <p:strVal val="#ppt_h"/>
                                              </p:val>
                                            </p:tav>
                                          </p:tavLst>
                                        </p:anim>
                                        <p:animEffect transition="in" filter="fade">
                                          <p:cBhvr>
                                            <p:cTn id="26" dur="500"/>
                                            <p:tgtEl>
                                              <p:spTgt spid="514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143"/>
                                            </p:tgtEl>
                                            <p:attrNameLst>
                                              <p:attrName>style.visibility</p:attrName>
                                            </p:attrNameLst>
                                          </p:cBhvr>
                                          <p:to>
                                            <p:strVal val="visible"/>
                                          </p:to>
                                        </p:set>
                                        <p:anim calcmode="lin" valueType="num">
                                          <p:cBhvr>
                                            <p:cTn id="31" dur="500" fill="hold"/>
                                            <p:tgtEl>
                                              <p:spTgt spid="5143"/>
                                            </p:tgtEl>
                                            <p:attrNameLst>
                                              <p:attrName>ppt_w</p:attrName>
                                            </p:attrNameLst>
                                          </p:cBhvr>
                                          <p:tavLst>
                                            <p:tav tm="0">
                                              <p:val>
                                                <p:fltVal val="0"/>
                                              </p:val>
                                            </p:tav>
                                            <p:tav tm="100000">
                                              <p:val>
                                                <p:strVal val="#ppt_w"/>
                                              </p:val>
                                            </p:tav>
                                          </p:tavLst>
                                        </p:anim>
                                        <p:anim calcmode="lin" valueType="num">
                                          <p:cBhvr>
                                            <p:cTn id="32" dur="500" fill="hold"/>
                                            <p:tgtEl>
                                              <p:spTgt spid="5143"/>
                                            </p:tgtEl>
                                            <p:attrNameLst>
                                              <p:attrName>ppt_h</p:attrName>
                                            </p:attrNameLst>
                                          </p:cBhvr>
                                          <p:tavLst>
                                            <p:tav tm="0">
                                              <p:val>
                                                <p:fltVal val="0"/>
                                              </p:val>
                                            </p:tav>
                                            <p:tav tm="100000">
                                              <p:val>
                                                <p:strVal val="#ppt_h"/>
                                              </p:val>
                                            </p:tav>
                                          </p:tavLst>
                                        </p:anim>
                                        <p:animEffect transition="in" filter="fade">
                                          <p:cBhvr>
                                            <p:cTn id="33" dur="500"/>
                                            <p:tgtEl>
                                              <p:spTgt spid="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142" grpId="0"/>
          <p:bldP spid="5143" grpId="0"/>
          <p:bldP spid="5145" grpId="0"/>
          <p:bldP spid="17" grpId="0" animBg="1"/>
        </p:bldLst>
      </p:timing>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1E97D3AE-B9F3-4271-B3EC-D720A10F0D02}"/>
              </a:ext>
            </a:extLst>
          </p:cNvPr>
          <p:cNvSpPr/>
          <p:nvPr/>
        </p:nvSpPr>
        <p:spPr>
          <a:xfrm>
            <a:off x="0" y="127756"/>
            <a:ext cx="3558681" cy="65574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pic>
        <p:nvPicPr>
          <p:cNvPr id="3" name="图片 7"/>
          <p:cNvPicPr>
            <a:picLocks noChangeAspect="1" noChangeArrowheads="1"/>
          </p:cNvPicPr>
          <p:nvPr/>
        </p:nvPicPr>
        <p:blipFill>
          <a:blip r:embed="rId2">
            <a:extLst>
              <a:ext uri="{28A0092B-C50C-407E-A947-70E740481C1C}">
                <a14:useLocalDpi xmlns:a14="http://schemas.microsoft.com/office/drawing/2010/main" val="0"/>
              </a:ext>
            </a:extLst>
          </a:blip>
          <a:srcRect b="40533"/>
          <a:stretch>
            <a:fillRect/>
          </a:stretch>
        </p:blipFill>
        <p:spPr bwMode="auto">
          <a:xfrm>
            <a:off x="3151252" y="277781"/>
            <a:ext cx="9025003" cy="643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a:spLocks noChangeArrowheads="1"/>
          </p:cNvSpPr>
          <p:nvPr/>
        </p:nvSpPr>
        <p:spPr bwMode="auto">
          <a:xfrm>
            <a:off x="8852796" y="629778"/>
            <a:ext cx="3346384" cy="5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zh-CN" altLang="en-US" sz="3733" b="1" i="1" dirty="0">
                <a:solidFill>
                  <a:srgbClr val="E36C09"/>
                </a:solidFill>
                <a:latin typeface="Adidas Unity" pitchFamily="2" charset="0"/>
                <a:ea typeface="微软雅黑" panose="020B0503020204020204" pitchFamily="34" charset="-122"/>
                <a:sym typeface="Times New Roman" panose="02020603050405020304" pitchFamily="18" charset="0"/>
              </a:rPr>
              <a:t>文体与考向</a:t>
            </a:r>
          </a:p>
        </p:txBody>
      </p:sp>
      <p:sp>
        <p:nvSpPr>
          <p:cNvPr id="5" name="TextBox 9"/>
          <p:cNvSpPr>
            <a:spLocks noChangeArrowheads="1"/>
          </p:cNvSpPr>
          <p:nvPr/>
        </p:nvSpPr>
        <p:spPr bwMode="auto">
          <a:xfrm>
            <a:off x="4431915" y="1359140"/>
            <a:ext cx="7584843" cy="173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667" b="1" dirty="0">
                <a:latin typeface="华文新魏" panose="02010800040101010101" pitchFamily="2" charset="-122"/>
                <a:ea typeface="华文新魏" panose="02010800040101010101" pitchFamily="2" charset="-122"/>
              </a:rPr>
              <a:t>(1)</a:t>
            </a:r>
            <a:r>
              <a:rPr lang="zh-CN" altLang="en-US" sz="2667" b="1" dirty="0">
                <a:latin typeface="华文新魏" panose="02010800040101010101" pitchFamily="2" charset="-122"/>
                <a:ea typeface="华文新魏" panose="02010800040101010101" pitchFamily="2" charset="-122"/>
              </a:rPr>
              <a:t>篇幅稳定</a:t>
            </a:r>
            <a:r>
              <a:rPr lang="en-US" altLang="zh-CN" sz="2667" b="1" dirty="0">
                <a:latin typeface="华文新魏" panose="02010800040101010101" pitchFamily="2" charset="-122"/>
                <a:ea typeface="华文新魏" panose="02010800040101010101" pitchFamily="2" charset="-122"/>
              </a:rPr>
              <a:t>,</a:t>
            </a:r>
            <a:r>
              <a:rPr lang="zh-CN" altLang="en-US" sz="2667" b="1" dirty="0">
                <a:latin typeface="华文新魏" panose="02010800040101010101" pitchFamily="2" charset="-122"/>
                <a:ea typeface="华文新魏" panose="02010800040101010101" pitchFamily="2" charset="-122"/>
              </a:rPr>
              <a:t>以议论文和说明文为主。</a:t>
            </a:r>
            <a:endParaRPr lang="en-US" altLang="zh-CN" sz="2667" b="1" dirty="0">
              <a:latin typeface="华文新魏" panose="02010800040101010101" pitchFamily="2" charset="-122"/>
              <a:ea typeface="华文新魏" panose="02010800040101010101" pitchFamily="2" charset="-122"/>
            </a:endParaRPr>
          </a:p>
          <a:p>
            <a:r>
              <a:rPr lang="en-US" altLang="zh-CN" sz="2667" b="1" dirty="0">
                <a:latin typeface="华文新魏" panose="02010800040101010101" pitchFamily="2" charset="-122"/>
                <a:ea typeface="华文新魏" panose="02010800040101010101" pitchFamily="2" charset="-122"/>
              </a:rPr>
              <a:t>(2)</a:t>
            </a:r>
            <a:r>
              <a:rPr lang="zh-CN" altLang="en-US" sz="2667" b="1" dirty="0">
                <a:latin typeface="华文新魏" panose="02010800040101010101" pitchFamily="2" charset="-122"/>
                <a:ea typeface="华文新魏" panose="02010800040101010101" pitchFamily="2" charset="-122"/>
              </a:rPr>
              <a:t>考向明晰。要求考生对提供的文章整体做理解</a:t>
            </a:r>
            <a:r>
              <a:rPr lang="en-US" altLang="zh-CN" sz="2667" b="1" dirty="0">
                <a:latin typeface="华文新魏" panose="02010800040101010101" pitchFamily="2" charset="-122"/>
                <a:ea typeface="华文新魏" panose="02010800040101010101" pitchFamily="2" charset="-122"/>
              </a:rPr>
              <a:t>;</a:t>
            </a:r>
            <a:r>
              <a:rPr lang="zh-CN" altLang="en-US" sz="2667" b="1" dirty="0">
                <a:latin typeface="华文新魏" panose="02010800040101010101" pitchFamily="2" charset="-122"/>
                <a:ea typeface="华文新魏" panose="02010800040101010101" pitchFamily="2" charset="-122"/>
              </a:rPr>
              <a:t>在不改变原文中心思想的前提下</a:t>
            </a:r>
            <a:r>
              <a:rPr lang="en-US" altLang="zh-CN" sz="2667" b="1" dirty="0">
                <a:latin typeface="华文新魏" panose="02010800040101010101" pitchFamily="2" charset="-122"/>
                <a:ea typeface="华文新魏" panose="02010800040101010101" pitchFamily="2" charset="-122"/>
              </a:rPr>
              <a:t>,</a:t>
            </a:r>
            <a:r>
              <a:rPr lang="zh-CN" altLang="en-US" sz="2667" b="1" dirty="0">
                <a:latin typeface="华文新魏" panose="02010800040101010101" pitchFamily="2" charset="-122"/>
                <a:ea typeface="华文新魏" panose="02010800040101010101" pitchFamily="2" charset="-122"/>
              </a:rPr>
              <a:t>用简明、精炼的语句高度浓缩文章的主要内容和观点。</a:t>
            </a:r>
          </a:p>
        </p:txBody>
      </p:sp>
      <p:sp>
        <p:nvSpPr>
          <p:cNvPr id="7" name="TextBox 11"/>
          <p:cNvSpPr>
            <a:spLocks noChangeArrowheads="1"/>
          </p:cNvSpPr>
          <p:nvPr/>
        </p:nvSpPr>
        <p:spPr bwMode="auto">
          <a:xfrm>
            <a:off x="3353660" y="4317883"/>
            <a:ext cx="6875720" cy="173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667" b="1" dirty="0">
                <a:latin typeface="华文新魏" panose="02010800040101010101" pitchFamily="2" charset="-122"/>
                <a:ea typeface="华文新魏" panose="02010800040101010101" pitchFamily="2" charset="-122"/>
              </a:rPr>
              <a:t>(3)</a:t>
            </a:r>
            <a:r>
              <a:rPr lang="zh-CN" altLang="en-US" sz="2667" b="1" dirty="0">
                <a:latin typeface="华文新魏" panose="02010800040101010101" pitchFamily="2" charset="-122"/>
                <a:ea typeface="华文新魏" panose="02010800040101010101" pitchFamily="2" charset="-122"/>
              </a:rPr>
              <a:t>文章一般会有</a:t>
            </a:r>
            <a:r>
              <a:rPr lang="en-US" altLang="zh-CN" sz="2667" b="1" dirty="0">
                <a:latin typeface="华文新魏" panose="02010800040101010101" pitchFamily="2" charset="-122"/>
                <a:ea typeface="华文新魏" panose="02010800040101010101" pitchFamily="2" charset="-122"/>
              </a:rPr>
              <a:t>3</a:t>
            </a:r>
            <a:r>
              <a:rPr lang="zh-CN" altLang="en-US" sz="2667" b="1" dirty="0">
                <a:latin typeface="华文新魏" panose="02010800040101010101" pitchFamily="2" charset="-122"/>
                <a:ea typeface="华文新魏" panose="02010800040101010101" pitchFamily="2" charset="-122"/>
              </a:rPr>
              <a:t>到</a:t>
            </a:r>
            <a:r>
              <a:rPr lang="en-US" altLang="zh-CN" sz="2667" b="1" dirty="0">
                <a:latin typeface="华文新魏" panose="02010800040101010101" pitchFamily="2" charset="-122"/>
                <a:ea typeface="华文新魏" panose="02010800040101010101" pitchFamily="2" charset="-122"/>
              </a:rPr>
              <a:t>5</a:t>
            </a:r>
            <a:r>
              <a:rPr lang="zh-CN" altLang="en-US" sz="2667" b="1" dirty="0">
                <a:latin typeface="华文新魏" panose="02010800040101010101" pitchFamily="2" charset="-122"/>
                <a:ea typeface="华文新魏" panose="02010800040101010101" pitchFamily="2" charset="-122"/>
              </a:rPr>
              <a:t>个要点。捕捉要点的准确性将是概要写作的关键之一。</a:t>
            </a:r>
          </a:p>
          <a:p>
            <a:r>
              <a:rPr lang="en-US" altLang="zh-CN" sz="2667" b="1" dirty="0">
                <a:latin typeface="华文新魏" panose="02010800040101010101" pitchFamily="2" charset="-122"/>
                <a:ea typeface="华文新魏" panose="02010800040101010101" pitchFamily="2" charset="-122"/>
              </a:rPr>
              <a:t>(4)</a:t>
            </a:r>
            <a:r>
              <a:rPr lang="zh-CN" altLang="en-US" sz="2667" b="1" dirty="0">
                <a:latin typeface="华文新魏" panose="02010800040101010101" pitchFamily="2" charset="-122"/>
                <a:ea typeface="华文新魏" panose="02010800040101010101" pitchFamily="2" charset="-122"/>
              </a:rPr>
              <a:t>重组所有要点</a:t>
            </a:r>
            <a:r>
              <a:rPr lang="en-US" altLang="zh-CN" sz="2667" b="1" dirty="0">
                <a:latin typeface="华文新魏" panose="02010800040101010101" pitchFamily="2" charset="-122"/>
                <a:ea typeface="华文新魏" panose="02010800040101010101" pitchFamily="2" charset="-122"/>
              </a:rPr>
              <a:t>,</a:t>
            </a:r>
            <a:r>
              <a:rPr lang="zh-CN" altLang="en-US" sz="2667" b="1" dirty="0">
                <a:latin typeface="华文新魏" panose="02010800040101010101" pitchFamily="2" charset="-122"/>
                <a:ea typeface="华文新魏" panose="02010800040101010101" pitchFamily="2" charset="-122"/>
              </a:rPr>
              <a:t>语法的准确性、必要的逻辑性和层次性也是高分作文的标准之一。</a:t>
            </a:r>
          </a:p>
        </p:txBody>
      </p:sp>
      <p:sp>
        <p:nvSpPr>
          <p:cNvPr id="9" name="TextBox 8"/>
          <p:cNvSpPr>
            <a:spLocks noChangeArrowheads="1"/>
          </p:cNvSpPr>
          <p:nvPr/>
        </p:nvSpPr>
        <p:spPr bwMode="auto">
          <a:xfrm>
            <a:off x="1775520" y="6180523"/>
            <a:ext cx="3346384" cy="5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zh-CN" altLang="en-US" sz="3733" b="1" i="1" dirty="0">
                <a:solidFill>
                  <a:srgbClr val="E36C09"/>
                </a:solidFill>
                <a:latin typeface="Adidas Unity" pitchFamily="2" charset="0"/>
                <a:ea typeface="微软雅黑" panose="020B0503020204020204" pitchFamily="34" charset="-122"/>
                <a:sym typeface="Times New Roman" panose="02020603050405020304" pitchFamily="18" charset="0"/>
              </a:rPr>
              <a:t>要点与语言</a:t>
            </a:r>
          </a:p>
        </p:txBody>
      </p:sp>
      <p:sp>
        <p:nvSpPr>
          <p:cNvPr id="13" name="矩形 12">
            <a:extLst>
              <a:ext uri="{FF2B5EF4-FFF2-40B4-BE49-F238E27FC236}">
                <a16:creationId xmlns:a16="http://schemas.microsoft.com/office/drawing/2014/main" xmlns="" id="{86EECE7F-C154-477D-A0A9-640921BFAF69}"/>
              </a:ext>
            </a:extLst>
          </p:cNvPr>
          <p:cNvSpPr/>
          <p:nvPr/>
        </p:nvSpPr>
        <p:spPr>
          <a:xfrm>
            <a:off x="160200" y="56653"/>
            <a:ext cx="3142575" cy="65574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概要之纲要</a:t>
            </a:r>
          </a:p>
        </p:txBody>
      </p:sp>
    </p:spTree>
    <p:extLst>
      <p:ext uri="{BB962C8B-B14F-4D97-AF65-F5344CB8AC3E}">
        <p14:creationId xmlns:p14="http://schemas.microsoft.com/office/powerpoint/2010/main" val="11172506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50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p:bldP spid="7" grpId="0"/>
          <p:bldP spid="9" grpId="0"/>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p:bldP spid="7" grpId="0"/>
          <p:bldP spid="9" grpId="0"/>
          <p:bldP spid="13" grpId="0" animBg="1"/>
        </p:bldLst>
      </p:timing>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7224" cy="6858000"/>
          </a:xfrm>
          <a:prstGeom prst="rect">
            <a:avLst/>
          </a:prstGeom>
        </p:spPr>
      </p:pic>
    </p:spTree>
    <p:extLst>
      <p:ext uri="{BB962C8B-B14F-4D97-AF65-F5344CB8AC3E}">
        <p14:creationId xmlns:p14="http://schemas.microsoft.com/office/powerpoint/2010/main" val="779734541"/>
      </p:ext>
    </p:extLst>
  </p:cSld>
  <p:clrMapOvr>
    <a:masterClrMapping/>
  </p:clrMapOvr>
  <p:transition spd="slow" advTm="7000">
    <p:randomBar dir="vert"/>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xmlns="" id="{50F13F8B-1B3D-D840-9ED0-CD6EAE5D2203}"/>
              </a:ext>
            </a:extLst>
          </p:cNvPr>
          <p:cNvSpPr>
            <a:spLocks noChangeArrowheads="1"/>
          </p:cNvSpPr>
          <p:nvPr/>
        </p:nvSpPr>
        <p:spPr bwMode="auto">
          <a:xfrm>
            <a:off x="5424488" y="2565400"/>
            <a:ext cx="588269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3000" b="1" dirty="0">
                <a:solidFill>
                  <a:srgbClr val="0070C0"/>
                </a:solidFill>
                <a:latin typeface="HelveticaNeue" panose="02000503000000020004" pitchFamily="2" charset="0"/>
              </a:rPr>
              <a:t>	</a:t>
            </a:r>
            <a:r>
              <a:rPr lang="zh-CN" altLang="en-US" sz="3000"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dirty="0">
              <a:solidFill>
                <a:srgbClr val="0070C0"/>
              </a:solidFill>
              <a:latin typeface="HelveticaNeue" panose="02000503000000020004" pitchFamily="2" charset="0"/>
            </a:endParaRPr>
          </a:p>
          <a:p>
            <a:pPr>
              <a:spcBef>
                <a:spcPct val="0"/>
              </a:spcBef>
              <a:buClrTx/>
              <a:buFontTx/>
              <a:buNone/>
            </a:pPr>
            <a:endParaRPr lang="en-US" altLang="zh-CN" sz="3000" b="1" dirty="0">
              <a:solidFill>
                <a:srgbClr val="0070C0"/>
              </a:solidFill>
              <a:latin typeface="HelveticaNeue" panose="02000503000000020004" pitchFamily="2" charset="0"/>
            </a:endParaRPr>
          </a:p>
          <a:p>
            <a:pPr>
              <a:spcBef>
                <a:spcPct val="0"/>
              </a:spcBef>
              <a:buClrTx/>
              <a:buFontTx/>
              <a:buNone/>
            </a:pPr>
            <a:r>
              <a:rPr lang="zh-CN" altLang="en-US" sz="3000" b="1" dirty="0">
                <a:solidFill>
                  <a:srgbClr val="0070C0"/>
                </a:solidFill>
                <a:latin typeface="HelveticaNeue" panose="02000503000000020004" pitchFamily="2" charset="0"/>
              </a:rPr>
              <a:t>更多教学资源请关注</a:t>
            </a:r>
            <a:endParaRPr lang="en-US" altLang="zh-CN" sz="3000" b="1" dirty="0">
              <a:solidFill>
                <a:srgbClr val="0070C0"/>
              </a:solidFill>
              <a:latin typeface="HelveticaNeue" panose="02000503000000020004" pitchFamily="2" charset="0"/>
            </a:endParaRPr>
          </a:p>
          <a:p>
            <a:pPr>
              <a:spcBef>
                <a:spcPct val="0"/>
              </a:spcBef>
              <a:buClrTx/>
              <a:buFontTx/>
              <a:buNone/>
            </a:pPr>
            <a:r>
              <a:rPr lang="zh-CN" altLang="en-US" sz="3000" b="1" dirty="0">
                <a:solidFill>
                  <a:srgbClr val="0070C0"/>
                </a:solidFill>
                <a:latin typeface="HelveticaNeue" panose="02000503000000020004" pitchFamily="2" charset="0"/>
              </a:rPr>
              <a:t>订阅号：溯恩英语</a:t>
            </a:r>
          </a:p>
        </p:txBody>
      </p:sp>
      <p:sp>
        <p:nvSpPr>
          <p:cNvPr id="40963" name="矩形 3">
            <a:extLst>
              <a:ext uri="{FF2B5EF4-FFF2-40B4-BE49-F238E27FC236}">
                <a16:creationId xmlns:a16="http://schemas.microsoft.com/office/drawing/2014/main" xmlns="" id="{7824763E-0D93-464C-AED5-3FC168C1C894}"/>
              </a:ext>
            </a:extLst>
          </p:cNvPr>
          <p:cNvSpPr>
            <a:spLocks noChangeArrowheads="1"/>
          </p:cNvSpPr>
          <p:nvPr/>
        </p:nvSpPr>
        <p:spPr bwMode="auto">
          <a:xfrm>
            <a:off x="6096001" y="1489075"/>
            <a:ext cx="390048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4500"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xmlns="" id="{83239BA4-B577-5340-B8CD-73E2350BA4AF}"/>
              </a:ext>
            </a:extLst>
          </p:cNvPr>
          <p:cNvSpPr>
            <a:spLocks noChangeArrowheads="1"/>
          </p:cNvSpPr>
          <p:nvPr/>
        </p:nvSpPr>
        <p:spPr bwMode="auto">
          <a:xfrm>
            <a:off x="529099" y="488680"/>
            <a:ext cx="39004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b="1" dirty="0">
                <a:latin typeface="华文新魏" panose="02010800040101010101" pitchFamily="2" charset="-122"/>
                <a:ea typeface="华文新魏" panose="02010800040101010101" pitchFamily="2" charset="-122"/>
              </a:rPr>
              <a:t>扫码关注</a:t>
            </a:r>
            <a:endParaRPr lang="en-US" altLang="zh-CN" b="1" dirty="0">
              <a:latin typeface="华文新魏" panose="02010800040101010101" pitchFamily="2" charset="-122"/>
              <a:ea typeface="华文新魏" panose="02010800040101010101" pitchFamily="2" charset="-122"/>
            </a:endParaRPr>
          </a:p>
          <a:p>
            <a:pPr>
              <a:spcBef>
                <a:spcPct val="0"/>
              </a:spcBef>
              <a:buClrTx/>
              <a:buFontTx/>
              <a:buNone/>
            </a:pPr>
            <a:r>
              <a:rPr lang="zh-CN" altLang="en-US" b="1" dirty="0">
                <a:latin typeface="华文新魏" panose="02010800040101010101" pitchFamily="2" charset="-122"/>
                <a:ea typeface="华文新魏" panose="02010800040101010101" pitchFamily="2" charset="-122"/>
              </a:rPr>
              <a:t>回复：</a:t>
            </a:r>
            <a:r>
              <a:rPr lang="en-US" altLang="zh-CN" b="1" dirty="0">
                <a:latin typeface="华文新魏" panose="02010800040101010101" pitchFamily="2" charset="-122"/>
                <a:ea typeface="华文新魏" panose="02010800040101010101" pitchFamily="2" charset="-122"/>
              </a:rPr>
              <a:t>hello</a:t>
            </a:r>
            <a:r>
              <a:rPr lang="zh-CN" altLang="en-US" b="1" dirty="0">
                <a:latin typeface="华文新魏" panose="02010800040101010101" pitchFamily="2" charset="-122"/>
                <a:ea typeface="华文新魏" panose="02010800040101010101" pitchFamily="2" charset="-122"/>
              </a:rPr>
              <a:t> </a:t>
            </a:r>
            <a:r>
              <a:rPr lang="en-US" altLang="zh-CN"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b="1" dirty="0">
                <a:latin typeface="华文新魏" panose="02010800040101010101" pitchFamily="2" charset="-122"/>
                <a:ea typeface="华文新魏" panose="02010800040101010101" pitchFamily="2" charset="-122"/>
              </a:rPr>
              <a:t>获取课件制作、录课等实用工具包</a:t>
            </a:r>
          </a:p>
        </p:txBody>
      </p:sp>
      <p:pic>
        <p:nvPicPr>
          <p:cNvPr id="4" name="图片 3" descr="图片包含 文字, 纵横字谜&#10;&#10;描述已自动生成">
            <a:extLst>
              <a:ext uri="{FF2B5EF4-FFF2-40B4-BE49-F238E27FC236}">
                <a16:creationId xmlns:a16="http://schemas.microsoft.com/office/drawing/2014/main" xmlns=""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820" y="2949094"/>
            <a:ext cx="2921833" cy="2921833"/>
          </a:xfrm>
          <a:prstGeom prst="rect">
            <a:avLst/>
          </a:prstGeom>
        </p:spPr>
      </p:pic>
      <p:pic>
        <p:nvPicPr>
          <p:cNvPr id="6" name="图片 45">
            <a:extLst>
              <a:ext uri="{FF2B5EF4-FFF2-40B4-BE49-F238E27FC236}">
                <a16:creationId xmlns:a16="http://schemas.microsoft.com/office/drawing/2014/main" xmlns="" id="{C1FEDB73-85DB-EE4B-ABED-59D0A01D5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817" y="165049"/>
            <a:ext cx="4443629" cy="143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32590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xmlns="" id="{196690CA-62C2-457D-BE02-9B9D7B3B551A}"/>
              </a:ext>
            </a:extLst>
          </p:cNvPr>
          <p:cNvSpPr/>
          <p:nvPr/>
        </p:nvSpPr>
        <p:spPr>
          <a:xfrm>
            <a:off x="651861" y="1636295"/>
            <a:ext cx="2636771" cy="22458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xmlns="" id="{8331966F-EF97-4D6F-84BC-0BD28EEEE135}"/>
              </a:ext>
            </a:extLst>
          </p:cNvPr>
          <p:cNvSpPr/>
          <p:nvPr/>
        </p:nvSpPr>
        <p:spPr>
          <a:xfrm>
            <a:off x="651860" y="2663895"/>
            <a:ext cx="1048603" cy="224589"/>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xmlns="" id="{A4C671AC-F1D6-4660-AC08-4048FF5908E2}"/>
              </a:ext>
            </a:extLst>
          </p:cNvPr>
          <p:cNvSpPr/>
          <p:nvPr/>
        </p:nvSpPr>
        <p:spPr>
          <a:xfrm>
            <a:off x="641208" y="4366075"/>
            <a:ext cx="2647424" cy="22458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xmlns="" id="{BDAB0F1A-E519-4E8A-99B3-6BDDAFC46B51}"/>
              </a:ext>
            </a:extLst>
          </p:cNvPr>
          <p:cNvSpPr/>
          <p:nvPr/>
        </p:nvSpPr>
        <p:spPr>
          <a:xfrm>
            <a:off x="651860" y="5437560"/>
            <a:ext cx="2283845" cy="224589"/>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圆角 16">
            <a:extLst>
              <a:ext uri="{FF2B5EF4-FFF2-40B4-BE49-F238E27FC236}">
                <a16:creationId xmlns:a16="http://schemas.microsoft.com/office/drawing/2014/main" xmlns="" id="{92D0EE63-5CA8-432E-8C67-BAC307847B61}"/>
              </a:ext>
            </a:extLst>
          </p:cNvPr>
          <p:cNvSpPr/>
          <p:nvPr/>
        </p:nvSpPr>
        <p:spPr>
          <a:xfrm>
            <a:off x="7276919" y="5383295"/>
            <a:ext cx="3423165" cy="22418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圆角 17">
            <a:extLst>
              <a:ext uri="{FF2B5EF4-FFF2-40B4-BE49-F238E27FC236}">
                <a16:creationId xmlns:a16="http://schemas.microsoft.com/office/drawing/2014/main" xmlns="" id="{01066BB1-87D6-4396-B926-71DF58FF7C8B}"/>
              </a:ext>
            </a:extLst>
          </p:cNvPr>
          <p:cNvSpPr/>
          <p:nvPr/>
        </p:nvSpPr>
        <p:spPr>
          <a:xfrm>
            <a:off x="9696794" y="4834784"/>
            <a:ext cx="1702735" cy="22418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xmlns="" id="{0BF9AAE2-324A-4138-8012-035A76CEFA5A}"/>
              </a:ext>
            </a:extLst>
          </p:cNvPr>
          <p:cNvSpPr/>
          <p:nvPr/>
        </p:nvSpPr>
        <p:spPr>
          <a:xfrm>
            <a:off x="5574185" y="4335718"/>
            <a:ext cx="3008342" cy="22418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xmlns="" id="{536A85FC-1CF5-45ED-AB0E-A8E78DD39D1F}"/>
              </a:ext>
            </a:extLst>
          </p:cNvPr>
          <p:cNvSpPr/>
          <p:nvPr/>
        </p:nvSpPr>
        <p:spPr>
          <a:xfrm>
            <a:off x="5904075" y="3774647"/>
            <a:ext cx="5495454" cy="22418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xmlns="" id="{853B6B87-BFB0-4F24-B567-391B4ED04004}"/>
              </a:ext>
            </a:extLst>
          </p:cNvPr>
          <p:cNvSpPr/>
          <p:nvPr/>
        </p:nvSpPr>
        <p:spPr>
          <a:xfrm>
            <a:off x="5574185" y="3213576"/>
            <a:ext cx="794532" cy="215424"/>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xmlns="" id="{DA4965C2-08F5-4A10-897B-6331FC85F3E4}"/>
              </a:ext>
            </a:extLst>
          </p:cNvPr>
          <p:cNvSpPr/>
          <p:nvPr/>
        </p:nvSpPr>
        <p:spPr>
          <a:xfrm>
            <a:off x="8229600" y="1860884"/>
            <a:ext cx="2618762" cy="224187"/>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F38999DA-BB0E-4321-88E7-DD1036198C5A}"/>
              </a:ext>
            </a:extLst>
          </p:cNvPr>
          <p:cNvSpPr/>
          <p:nvPr/>
        </p:nvSpPr>
        <p:spPr>
          <a:xfrm>
            <a:off x="7088339" y="1264990"/>
            <a:ext cx="1702735" cy="25901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1657871"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38359" y="272577"/>
            <a:ext cx="902811"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听力</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3"/>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154B825A-CA62-43C4-B098-5C359834A26B}"/>
              </a:ext>
            </a:extLst>
          </p:cNvPr>
          <p:cNvSpPr/>
          <p:nvPr/>
        </p:nvSpPr>
        <p:spPr>
          <a:xfrm>
            <a:off x="329187" y="987089"/>
            <a:ext cx="4753937" cy="5632311"/>
          </a:xfrm>
          <a:prstGeom prst="rect">
            <a:avLst/>
          </a:prstGeom>
        </p:spPr>
        <p:txBody>
          <a:bodyPr wrap="square">
            <a:spAutoFit/>
          </a:bodyPr>
          <a:lstStyle/>
          <a:p>
            <a:r>
              <a:rPr lang="zh-CN" altLang="en-US" b="1" dirty="0"/>
              <a:t>听第</a:t>
            </a:r>
            <a:r>
              <a:rPr lang="en-US" altLang="zh-CN" b="1" dirty="0"/>
              <a:t>9</a:t>
            </a:r>
            <a:r>
              <a:rPr lang="zh-CN" altLang="en-US" b="1" dirty="0"/>
              <a:t>段材料，完成下面小题。</a:t>
            </a:r>
            <a:endParaRPr lang="en-US" altLang="zh-CN" b="1" dirty="0"/>
          </a:p>
          <a:p>
            <a:r>
              <a:rPr lang="en-US" altLang="zh-CN" b="1" dirty="0"/>
              <a:t>13. Why does the woman meet the man?</a:t>
            </a:r>
          </a:p>
          <a:p>
            <a:pPr marL="342900" indent="-342900">
              <a:buAutoNum type="alphaUcPeriod"/>
            </a:pPr>
            <a:r>
              <a:rPr lang="en-US" altLang="zh-CN" b="1" dirty="0"/>
              <a:t>To look at an apartment.		</a:t>
            </a:r>
          </a:p>
          <a:p>
            <a:pPr marL="342900" indent="-342900">
              <a:buAutoNum type="alphaUcPeriod"/>
            </a:pPr>
            <a:r>
              <a:rPr lang="en-US" altLang="zh-CN" b="1" dirty="0"/>
              <a:t>To deliver some furniture.	</a:t>
            </a:r>
          </a:p>
          <a:p>
            <a:pPr marL="342900" indent="-342900">
              <a:buAutoNum type="alphaUcPeriod"/>
            </a:pPr>
            <a:r>
              <a:rPr lang="en-US" altLang="zh-CN" b="1" dirty="0"/>
              <a:t>To have a meal together.</a:t>
            </a:r>
          </a:p>
          <a:p>
            <a:r>
              <a:rPr lang="en-US" altLang="zh-CN" b="1" dirty="0"/>
              <a:t>14. What does the woman like about the carpet?</a:t>
            </a:r>
          </a:p>
          <a:p>
            <a:pPr marL="342900" indent="-342900">
              <a:buAutoNum type="alphaUcPeriod"/>
            </a:pPr>
            <a:r>
              <a:rPr lang="en-US" altLang="zh-CN" b="1" dirty="0"/>
              <a:t>Its color.			</a:t>
            </a:r>
          </a:p>
          <a:p>
            <a:pPr marL="342900" indent="-342900">
              <a:buAutoNum type="alphaUcPeriod"/>
            </a:pPr>
            <a:r>
              <a:rPr lang="en-US" altLang="zh-CN" b="1" dirty="0"/>
              <a:t>Its design.			</a:t>
            </a:r>
          </a:p>
          <a:p>
            <a:pPr marL="342900" indent="-342900">
              <a:buAutoNum type="alphaUcPeriod"/>
            </a:pPr>
            <a:r>
              <a:rPr lang="en-US" altLang="zh-CN" b="1" dirty="0"/>
              <a:t>Its quality.</a:t>
            </a:r>
          </a:p>
          <a:p>
            <a:r>
              <a:rPr lang="en-US" altLang="zh-CN" b="1" dirty="0"/>
              <a:t>15. What does the man say about the kitchen?</a:t>
            </a:r>
          </a:p>
          <a:p>
            <a:pPr marL="342900" indent="-342900">
              <a:buAutoNum type="alphaUcPeriod"/>
            </a:pPr>
            <a:r>
              <a:rPr lang="en-US" altLang="zh-CN" b="1" dirty="0"/>
              <a:t>It’s a good size.			</a:t>
            </a:r>
          </a:p>
          <a:p>
            <a:pPr marL="342900" indent="-342900">
              <a:buAutoNum type="alphaUcPeriod"/>
            </a:pPr>
            <a:r>
              <a:rPr lang="en-US" altLang="zh-CN" b="1" dirty="0"/>
              <a:t>It’s newly painted.		</a:t>
            </a:r>
          </a:p>
          <a:p>
            <a:pPr marL="342900" indent="-342900">
              <a:buAutoNum type="alphaUcPeriod"/>
            </a:pPr>
            <a:r>
              <a:rPr lang="en-US" altLang="zh-CN" b="1" dirty="0"/>
              <a:t>It’s adequately equipped.</a:t>
            </a:r>
          </a:p>
          <a:p>
            <a:r>
              <a:rPr lang="en-US" altLang="zh-CN" b="1" dirty="0"/>
              <a:t>16. What will the woman most probably do next?</a:t>
            </a:r>
          </a:p>
          <a:p>
            <a:pPr marL="342900" indent="-342900">
              <a:buAutoNum type="alphaUcPeriod"/>
            </a:pPr>
            <a:r>
              <a:rPr lang="en-US" altLang="zh-CN" b="1" dirty="0"/>
              <a:t>Go downtown.			</a:t>
            </a:r>
          </a:p>
          <a:p>
            <a:pPr marL="342900" indent="-342900">
              <a:buAutoNum type="alphaUcPeriod"/>
            </a:pPr>
            <a:r>
              <a:rPr lang="en-US" altLang="zh-CN" b="1" dirty="0"/>
              <a:t>Talk with her friend.		</a:t>
            </a:r>
          </a:p>
          <a:p>
            <a:pPr marL="342900" indent="-342900">
              <a:buAutoNum type="alphaUcPeriod"/>
            </a:pPr>
            <a:r>
              <a:rPr lang="en-US" altLang="zh-CN" b="1" dirty="0"/>
              <a:t>Make payment.</a:t>
            </a:r>
          </a:p>
          <a:p>
            <a:r>
              <a:rPr lang="en-US" altLang="zh-CN" b="1" dirty="0"/>
              <a:t>【</a:t>
            </a:r>
            <a:r>
              <a:rPr lang="zh-CN" altLang="en-US" b="1" dirty="0"/>
              <a:t>答案</a:t>
            </a:r>
            <a:r>
              <a:rPr lang="en-US" altLang="zh-CN" b="1" dirty="0"/>
              <a:t>】13. A    14. A    15. C    16. B</a:t>
            </a:r>
          </a:p>
          <a:p>
            <a:endParaRPr lang="en-US" altLang="zh-CN" dirty="0"/>
          </a:p>
        </p:txBody>
      </p:sp>
      <p:sp>
        <p:nvSpPr>
          <p:cNvPr id="6" name="矩形 5">
            <a:extLst>
              <a:ext uri="{FF2B5EF4-FFF2-40B4-BE49-F238E27FC236}">
                <a16:creationId xmlns:a16="http://schemas.microsoft.com/office/drawing/2014/main" xmlns="" id="{D8EF9025-BBAD-43C3-A042-FD1B7C27BFB4}"/>
              </a:ext>
            </a:extLst>
          </p:cNvPr>
          <p:cNvSpPr/>
          <p:nvPr/>
        </p:nvSpPr>
        <p:spPr>
          <a:xfrm>
            <a:off x="5159525" y="949497"/>
            <a:ext cx="7078378" cy="5909310"/>
          </a:xfrm>
          <a:prstGeom prst="rect">
            <a:avLst/>
          </a:prstGeom>
          <a:ln>
            <a:solidFill>
              <a:srgbClr val="4AA44A"/>
            </a:solidFill>
          </a:ln>
        </p:spPr>
        <p:txBody>
          <a:bodyPr wrap="square">
            <a:spAutoFit/>
          </a:bodyPr>
          <a:lstStyle/>
          <a:p>
            <a:pPr algn="just"/>
            <a:r>
              <a:rPr lang="en-US" altLang="zh-CN" b="1" dirty="0"/>
              <a:t>W: Hi, I've only just arrived.</a:t>
            </a:r>
          </a:p>
          <a:p>
            <a:pPr algn="just"/>
            <a:r>
              <a:rPr lang="en-US" altLang="zh-CN" b="1" dirty="0"/>
              <a:t>M: Oh, good. Now, here are the keys. Let's go in. There are  </a:t>
            </a:r>
          </a:p>
          <a:p>
            <a:pPr algn="just"/>
            <a:r>
              <a:rPr lang="en-US" altLang="zh-CN" b="1" dirty="0"/>
              <a:t>     two apartments. The one for rent is on the right. Do come in.</a:t>
            </a:r>
          </a:p>
          <a:p>
            <a:pPr algn="just"/>
            <a:r>
              <a:rPr lang="en-US" altLang="zh-CN" b="1" dirty="0"/>
              <a:t>W: Thank you. I like the carpet. The color is nice, isn't it?</a:t>
            </a:r>
          </a:p>
          <a:p>
            <a:pPr algn="just"/>
            <a:r>
              <a:rPr lang="en-US" altLang="zh-CN" b="1" dirty="0"/>
              <a:t>M: Yes, and this apartment is in good condition. Here is your    </a:t>
            </a:r>
          </a:p>
          <a:p>
            <a:pPr algn="just"/>
            <a:r>
              <a:rPr lang="en-US" altLang="zh-CN" b="1" dirty="0"/>
              <a:t>       lounge.</a:t>
            </a:r>
          </a:p>
          <a:p>
            <a:pPr algn="just"/>
            <a:r>
              <a:rPr lang="en-US" altLang="zh-CN" b="1" dirty="0"/>
              <a:t>W: Where would we eat?</a:t>
            </a:r>
          </a:p>
          <a:p>
            <a:pPr algn="just"/>
            <a:r>
              <a:rPr lang="en-US" altLang="zh-CN" b="1" dirty="0"/>
              <a:t>M: There is this corner here, or you can use your kitchen. Come    </a:t>
            </a:r>
          </a:p>
          <a:p>
            <a:pPr algn="just"/>
            <a:r>
              <a:rPr lang="en-US" altLang="zh-CN" b="1" dirty="0"/>
              <a:t>       and see.</a:t>
            </a:r>
          </a:p>
          <a:p>
            <a:pPr algn="just"/>
            <a:r>
              <a:rPr lang="en-US" altLang="zh-CN" b="1" dirty="0"/>
              <a:t>W: The kitchen is quite small.</a:t>
            </a:r>
          </a:p>
          <a:p>
            <a:pPr algn="just"/>
            <a:r>
              <a:rPr lang="en-US" altLang="zh-CN" b="1" dirty="0"/>
              <a:t>M: Yes, but it has everything -- cooker, fridge, even a dishwasher.</a:t>
            </a:r>
          </a:p>
          <a:p>
            <a:pPr algn="just"/>
            <a:r>
              <a:rPr lang="en-US" altLang="zh-CN" b="1" dirty="0"/>
              <a:t>W: And there are lots of cupboards.</a:t>
            </a:r>
          </a:p>
          <a:p>
            <a:pPr algn="just"/>
            <a:r>
              <a:rPr lang="en-US" altLang="zh-CN" b="1" dirty="0"/>
              <a:t>M: Let me show you the bedrooms. This is the smaller one.</a:t>
            </a:r>
          </a:p>
          <a:p>
            <a:pPr algn="just"/>
            <a:r>
              <a:rPr lang="en-US" altLang="zh-CN" b="1" dirty="0"/>
              <a:t>W: It's a good size, though.</a:t>
            </a:r>
          </a:p>
          <a:p>
            <a:pPr algn="just"/>
            <a:r>
              <a:rPr lang="en-US" altLang="zh-CN" b="1" dirty="0"/>
              <a:t>M: Now come into the other bedroom. You can see the bathroom,  </a:t>
            </a:r>
          </a:p>
          <a:p>
            <a:pPr algn="just"/>
            <a:r>
              <a:rPr lang="en-US" altLang="zh-CN" b="1" dirty="0"/>
              <a:t>      too.</a:t>
            </a:r>
          </a:p>
          <a:p>
            <a:pPr algn="just"/>
            <a:r>
              <a:rPr lang="en-US" altLang="zh-CN" b="1" dirty="0"/>
              <a:t>W: Yes. It is very nice, but I will have to ask my friend first. And </a:t>
            </a:r>
          </a:p>
          <a:p>
            <a:pPr algn="just"/>
            <a:r>
              <a:rPr lang="en-US" altLang="zh-CN" b="1" dirty="0"/>
              <a:t>       we will come together. I understand it is $800 a month.</a:t>
            </a:r>
          </a:p>
          <a:p>
            <a:pPr algn="just"/>
            <a:r>
              <a:rPr lang="en-US" altLang="zh-CN" b="1" dirty="0"/>
              <a:t>M: Yes, but a few blocks downtown would be much more </a:t>
            </a:r>
          </a:p>
          <a:p>
            <a:pPr algn="just"/>
            <a:r>
              <a:rPr lang="en-US" altLang="zh-CN" b="1" dirty="0"/>
              <a:t>       expensive.</a:t>
            </a:r>
          </a:p>
          <a:p>
            <a:pPr algn="just"/>
            <a:r>
              <a:rPr lang="en-US" altLang="zh-CN" b="1" dirty="0"/>
              <a:t>W: Well, thank you. I will be in touch.</a:t>
            </a:r>
            <a:endParaRPr lang="zh-CN" altLang="en-US" b="1" dirty="0"/>
          </a:p>
        </p:txBody>
      </p:sp>
      <p:sp>
        <p:nvSpPr>
          <p:cNvPr id="7" name="矩形 6">
            <a:extLst>
              <a:ext uri="{FF2B5EF4-FFF2-40B4-BE49-F238E27FC236}">
                <a16:creationId xmlns:a16="http://schemas.microsoft.com/office/drawing/2014/main" xmlns="" id="{847F3B8B-B5C1-4D58-AE91-5E13E5893BD2}"/>
              </a:ext>
            </a:extLst>
          </p:cNvPr>
          <p:cNvSpPr/>
          <p:nvPr/>
        </p:nvSpPr>
        <p:spPr>
          <a:xfrm>
            <a:off x="3154310" y="220798"/>
            <a:ext cx="8245219" cy="7585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8" name="矩形 7">
            <a:extLst>
              <a:ext uri="{FF2B5EF4-FFF2-40B4-BE49-F238E27FC236}">
                <a16:creationId xmlns:a16="http://schemas.microsoft.com/office/drawing/2014/main" xmlns="" id="{EF514AF8-FD09-438A-B469-459B6E35753C}"/>
              </a:ext>
            </a:extLst>
          </p:cNvPr>
          <p:cNvSpPr/>
          <p:nvPr/>
        </p:nvSpPr>
        <p:spPr>
          <a:xfrm>
            <a:off x="3154310" y="159353"/>
            <a:ext cx="7694052"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月浙江卷听力</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spTree>
    <p:extLst>
      <p:ext uri="{BB962C8B-B14F-4D97-AF65-F5344CB8AC3E}">
        <p14:creationId xmlns:p14="http://schemas.microsoft.com/office/powerpoint/2010/main" val="2811543025"/>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8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14:bounceEnd="50000">
                                          <p:cBhvr additive="base">
                                            <p:cTn id="20"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16" grpId="0" animBg="1"/>
          <p:bldP spid="17" grpId="0" animBg="1"/>
          <p:bldP spid="18" grpId="0" animBg="1"/>
          <p:bldP spid="20" grpId="0" animBg="1"/>
          <p:bldP spid="14" grpId="0" animBg="1"/>
          <p:bldP spid="19" grpId="0" animBg="1"/>
          <p:bldP spid="12" grpId="0" animBg="1"/>
          <p:bldP spid="11" grpId="0" animBg="1"/>
          <p:bldP spid="2" grpId="0" animBg="1"/>
          <p:bldP spid="2" grpId="1" animBg="1"/>
          <p:bldP spid="3" grpId="0"/>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8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16" grpId="0" animBg="1"/>
          <p:bldP spid="17" grpId="0" animBg="1"/>
          <p:bldP spid="18" grpId="0" animBg="1"/>
          <p:bldP spid="20" grpId="0" animBg="1"/>
          <p:bldP spid="14" grpId="0" animBg="1"/>
          <p:bldP spid="19" grpId="0" animBg="1"/>
          <p:bldP spid="12" grpId="0" animBg="1"/>
          <p:bldP spid="11" grpId="0" animBg="1"/>
          <p:bldP spid="2" grpId="0" animBg="1"/>
          <p:bldP spid="2" grpId="1" animBg="1"/>
          <p:bldP spid="3" grpId="0"/>
          <p:bldP spid="7" grpId="0" animBg="1"/>
          <p:bldP spid="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21">
            <a:extLst>
              <a:ext uri="{FF2B5EF4-FFF2-40B4-BE49-F238E27FC236}">
                <a16:creationId xmlns:a16="http://schemas.microsoft.com/office/drawing/2014/main" xmlns="" id="{9398C230-5EC8-4814-937B-297110D70B27}"/>
              </a:ext>
            </a:extLst>
          </p:cNvPr>
          <p:cNvSpPr/>
          <p:nvPr/>
        </p:nvSpPr>
        <p:spPr>
          <a:xfrm>
            <a:off x="5300961" y="5583307"/>
            <a:ext cx="6454163" cy="263481"/>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a:extLst>
              <a:ext uri="{FF2B5EF4-FFF2-40B4-BE49-F238E27FC236}">
                <a16:creationId xmlns:a16="http://schemas.microsoft.com/office/drawing/2014/main" xmlns="" id="{47030CC3-4EF7-4735-A601-50BE04BB8F26}"/>
              </a:ext>
            </a:extLst>
          </p:cNvPr>
          <p:cNvSpPr/>
          <p:nvPr/>
        </p:nvSpPr>
        <p:spPr>
          <a:xfrm>
            <a:off x="5300960" y="5837940"/>
            <a:ext cx="3939294" cy="307573"/>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xmlns="" id="{547A61CD-BFD1-4837-B127-C4D54821A163}"/>
              </a:ext>
            </a:extLst>
          </p:cNvPr>
          <p:cNvSpPr/>
          <p:nvPr/>
        </p:nvSpPr>
        <p:spPr>
          <a:xfrm>
            <a:off x="9342717" y="5322085"/>
            <a:ext cx="2412408" cy="261222"/>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xmlns="" id="{00955130-84C9-4823-A317-C35D4B67B7C3}"/>
              </a:ext>
            </a:extLst>
          </p:cNvPr>
          <p:cNvSpPr/>
          <p:nvPr/>
        </p:nvSpPr>
        <p:spPr>
          <a:xfrm>
            <a:off x="5300961" y="4485017"/>
            <a:ext cx="2848428" cy="30757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圆角 18">
            <a:extLst>
              <a:ext uri="{FF2B5EF4-FFF2-40B4-BE49-F238E27FC236}">
                <a16:creationId xmlns:a16="http://schemas.microsoft.com/office/drawing/2014/main" xmlns="" id="{E56FFA02-7B16-4E8A-9B2B-791D5DAB1F3A}"/>
              </a:ext>
            </a:extLst>
          </p:cNvPr>
          <p:cNvSpPr/>
          <p:nvPr/>
        </p:nvSpPr>
        <p:spPr>
          <a:xfrm>
            <a:off x="9298177" y="4141989"/>
            <a:ext cx="2456947" cy="30757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圆角 16">
            <a:extLst>
              <a:ext uri="{FF2B5EF4-FFF2-40B4-BE49-F238E27FC236}">
                <a16:creationId xmlns:a16="http://schemas.microsoft.com/office/drawing/2014/main" xmlns="" id="{7595AE71-F2FE-4355-BDEB-CC5654CEB5D0}"/>
              </a:ext>
            </a:extLst>
          </p:cNvPr>
          <p:cNvSpPr/>
          <p:nvPr/>
        </p:nvSpPr>
        <p:spPr>
          <a:xfrm>
            <a:off x="5237424" y="2862081"/>
            <a:ext cx="3582694" cy="30757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xmlns="" id="{62C06C77-F5F2-4964-9402-D8D4D68B575C}"/>
              </a:ext>
            </a:extLst>
          </p:cNvPr>
          <p:cNvSpPr/>
          <p:nvPr/>
        </p:nvSpPr>
        <p:spPr>
          <a:xfrm>
            <a:off x="8550118" y="2572296"/>
            <a:ext cx="3139142" cy="28373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xmlns="" id="{63BD7D3B-33B8-43C9-93C8-296846837E1E}"/>
              </a:ext>
            </a:extLst>
          </p:cNvPr>
          <p:cNvSpPr/>
          <p:nvPr/>
        </p:nvSpPr>
        <p:spPr>
          <a:xfrm>
            <a:off x="6999728" y="1791087"/>
            <a:ext cx="2240526" cy="283736"/>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xmlns="" id="{DC8EB39A-29B8-4B3F-91A7-31906DBCB75C}"/>
              </a:ext>
            </a:extLst>
          </p:cNvPr>
          <p:cNvSpPr/>
          <p:nvPr/>
        </p:nvSpPr>
        <p:spPr>
          <a:xfrm>
            <a:off x="9244703" y="1791087"/>
            <a:ext cx="2385823" cy="28373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80124EF7-08E6-44F0-A2F6-162D84268704}"/>
              </a:ext>
            </a:extLst>
          </p:cNvPr>
          <p:cNvSpPr/>
          <p:nvPr/>
        </p:nvSpPr>
        <p:spPr>
          <a:xfrm>
            <a:off x="5208380" y="1464854"/>
            <a:ext cx="3582694" cy="28373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189DDB96-99D0-49EA-BDD3-F19683B1ABE4}"/>
              </a:ext>
            </a:extLst>
          </p:cNvPr>
          <p:cNvSpPr/>
          <p:nvPr/>
        </p:nvSpPr>
        <p:spPr>
          <a:xfrm>
            <a:off x="10708429" y="1132825"/>
            <a:ext cx="1154384" cy="33203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xmlns="" id="{F06FFED0-9A33-4522-AE56-DB90F637FD68}"/>
              </a:ext>
            </a:extLst>
          </p:cNvPr>
          <p:cNvSpPr/>
          <p:nvPr/>
        </p:nvSpPr>
        <p:spPr>
          <a:xfrm>
            <a:off x="453804" y="5050730"/>
            <a:ext cx="3011291" cy="211081"/>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xmlns="" id="{3AA87992-8DFB-4E80-85D5-B74A31D16197}"/>
              </a:ext>
            </a:extLst>
          </p:cNvPr>
          <p:cNvSpPr/>
          <p:nvPr/>
        </p:nvSpPr>
        <p:spPr>
          <a:xfrm>
            <a:off x="436875" y="4449562"/>
            <a:ext cx="1550184" cy="26161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圆角 14">
            <a:extLst>
              <a:ext uri="{FF2B5EF4-FFF2-40B4-BE49-F238E27FC236}">
                <a16:creationId xmlns:a16="http://schemas.microsoft.com/office/drawing/2014/main" xmlns="" id="{96F82432-14AA-43F4-86CE-0F81C230534E}"/>
              </a:ext>
            </a:extLst>
          </p:cNvPr>
          <p:cNvSpPr/>
          <p:nvPr/>
        </p:nvSpPr>
        <p:spPr>
          <a:xfrm>
            <a:off x="436874" y="3108210"/>
            <a:ext cx="2717436" cy="26161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7DCB52E2-5FA6-4AFE-A19D-0C5BE7B5EE3F}"/>
              </a:ext>
            </a:extLst>
          </p:cNvPr>
          <p:cNvSpPr/>
          <p:nvPr/>
        </p:nvSpPr>
        <p:spPr>
          <a:xfrm>
            <a:off x="502740" y="2274980"/>
            <a:ext cx="1775240" cy="32384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1657871"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38359" y="272577"/>
            <a:ext cx="902811"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听力</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D7949F1F-8F1C-438E-AFA8-520CECC431B6}"/>
              </a:ext>
            </a:extLst>
          </p:cNvPr>
          <p:cNvSpPr/>
          <p:nvPr/>
        </p:nvSpPr>
        <p:spPr>
          <a:xfrm>
            <a:off x="200850" y="1132825"/>
            <a:ext cx="4631695" cy="5355312"/>
          </a:xfrm>
          <a:prstGeom prst="rect">
            <a:avLst/>
          </a:prstGeom>
        </p:spPr>
        <p:txBody>
          <a:bodyPr wrap="square">
            <a:spAutoFit/>
          </a:bodyPr>
          <a:lstStyle/>
          <a:p>
            <a:r>
              <a:rPr lang="zh-CN" altLang="en-US" b="1" dirty="0"/>
              <a:t>听第</a:t>
            </a:r>
            <a:r>
              <a:rPr lang="en-US" altLang="zh-CN" b="1" dirty="0"/>
              <a:t>10</a:t>
            </a:r>
            <a:r>
              <a:rPr lang="zh-CN" altLang="en-US" b="1" dirty="0"/>
              <a:t>段材料，完成下面小题。</a:t>
            </a:r>
          </a:p>
          <a:p>
            <a:r>
              <a:rPr lang="en-US" altLang="zh-CN" b="1" dirty="0"/>
              <a:t>17. Who is the speaker probably talking to?</a:t>
            </a:r>
          </a:p>
          <a:p>
            <a:r>
              <a:rPr lang="en-US" altLang="zh-CN" b="1" dirty="0"/>
              <a:t>A. Movie fans.</a:t>
            </a:r>
          </a:p>
          <a:p>
            <a:r>
              <a:rPr lang="en-US" altLang="zh-CN" b="1" dirty="0"/>
              <a:t>B. News reporters.</a:t>
            </a:r>
          </a:p>
          <a:p>
            <a:r>
              <a:rPr lang="en-US" altLang="zh-CN" b="1" dirty="0"/>
              <a:t>C. College students.</a:t>
            </a:r>
          </a:p>
          <a:p>
            <a:r>
              <a:rPr lang="en-US" altLang="zh-CN" b="1" dirty="0"/>
              <a:t>18. When did the speaker take English classes?</a:t>
            </a:r>
          </a:p>
          <a:p>
            <a:r>
              <a:rPr lang="en-US" altLang="zh-CN" b="1" dirty="0"/>
              <a:t>A. Before he left his hometown,</a:t>
            </a:r>
          </a:p>
          <a:p>
            <a:r>
              <a:rPr lang="en-US" altLang="zh-CN" b="1" dirty="0"/>
              <a:t>B. After he came to America.</a:t>
            </a:r>
          </a:p>
          <a:p>
            <a:r>
              <a:rPr lang="en-US" altLang="zh-CN" b="1" dirty="0"/>
              <a:t>C. When he was 15 years old.</a:t>
            </a:r>
          </a:p>
          <a:p>
            <a:r>
              <a:rPr lang="en-US" altLang="zh-CN" b="1" dirty="0"/>
              <a:t>19. How does the speaker mainly talk about?</a:t>
            </a:r>
          </a:p>
          <a:p>
            <a:r>
              <a:rPr lang="en-US" altLang="zh-CN" b="1" dirty="0"/>
              <a:t>A. He’s proud.</a:t>
            </a:r>
          </a:p>
          <a:p>
            <a:r>
              <a:rPr lang="en-US" altLang="zh-CN" b="1" dirty="0"/>
              <a:t>B. He’s sympathetic.</a:t>
            </a:r>
          </a:p>
          <a:p>
            <a:r>
              <a:rPr lang="en-US" altLang="zh-CN" b="1" dirty="0"/>
              <a:t>C. He’s grateful.</a:t>
            </a:r>
          </a:p>
          <a:p>
            <a:r>
              <a:rPr lang="en-US" altLang="zh-CN" b="1" dirty="0"/>
              <a:t>20. What does the speaker mainly talk about?</a:t>
            </a:r>
          </a:p>
          <a:p>
            <a:r>
              <a:rPr lang="en-US" altLang="zh-CN" b="1" dirty="0"/>
              <a:t>A. How education shaped his life.</a:t>
            </a:r>
          </a:p>
          <a:p>
            <a:r>
              <a:rPr lang="en-US" altLang="zh-CN" b="1" dirty="0"/>
              <a:t>B. How his language skills improved.</a:t>
            </a:r>
          </a:p>
          <a:p>
            <a:r>
              <a:rPr lang="en-US" altLang="zh-CN" b="1" dirty="0"/>
              <a:t>C. How he managed his business well.</a:t>
            </a:r>
          </a:p>
          <a:p>
            <a:r>
              <a:rPr lang="en-US" altLang="zh-CN" b="1" dirty="0"/>
              <a:t>【</a:t>
            </a:r>
            <a:r>
              <a:rPr lang="zh-CN" altLang="en-US" b="1" dirty="0"/>
              <a:t>答案</a:t>
            </a:r>
            <a:r>
              <a:rPr lang="en-US" altLang="zh-CN" b="1" dirty="0"/>
              <a:t>】17. C    18. B    19. C    20. A </a:t>
            </a:r>
          </a:p>
          <a:p>
            <a:endParaRPr lang="en-US" altLang="zh-CN" b="1" dirty="0"/>
          </a:p>
        </p:txBody>
      </p:sp>
      <p:sp>
        <p:nvSpPr>
          <p:cNvPr id="6" name="矩形 5">
            <a:extLst>
              <a:ext uri="{FF2B5EF4-FFF2-40B4-BE49-F238E27FC236}">
                <a16:creationId xmlns:a16="http://schemas.microsoft.com/office/drawing/2014/main" xmlns="" id="{6DEC7F09-51B9-4884-A766-8E59621179DA}"/>
              </a:ext>
            </a:extLst>
          </p:cNvPr>
          <p:cNvSpPr/>
          <p:nvPr/>
        </p:nvSpPr>
        <p:spPr>
          <a:xfrm>
            <a:off x="5237424" y="1132825"/>
            <a:ext cx="6625389" cy="5355312"/>
          </a:xfrm>
          <a:prstGeom prst="rect">
            <a:avLst/>
          </a:prstGeom>
          <a:ln>
            <a:solidFill>
              <a:srgbClr val="4AA44A"/>
            </a:solidFill>
          </a:ln>
        </p:spPr>
        <p:txBody>
          <a:bodyPr wrap="square">
            <a:spAutoFit/>
          </a:bodyPr>
          <a:lstStyle/>
          <a:p>
            <a:pPr algn="just"/>
            <a:r>
              <a:rPr lang="en-US" altLang="zh-CN" b="1" dirty="0"/>
              <a:t>   Thank you very much. Thank you, Dr. Johnson. Well, it is really great to be back at university again. The thing that I wanted to tell you today is this: Education is important. When I came to the US, I was only thinking about being a carpenter, but I could not read the newspaper. And I could not understand the news on television or movies or anything like this. So, I entered the city college to take English classes for foreign students. I was very proud that I was going to a college because no one in my family ever went to any college or to any university. You know, when you're 15 years old in my country, you finish school and then you learn a trade. And that's exactly what I did. When I was 15 years old, I learned how to be a carpenter. A year later, I came to America. Luckily, I met a very good teacher who encouraged me to take some math classes, business classes, and history classes, and I became a full-time college student. And today, when I look back, I'm so happy because you never know where life will take you. All of a sudden, I started making money because I was really good at math. You know, how work out everything with math is so important. This is something that I learned when I started my own business, which is doing really well.</a:t>
            </a:r>
            <a:endParaRPr lang="zh-CN" altLang="en-US" b="1" dirty="0"/>
          </a:p>
        </p:txBody>
      </p:sp>
      <p:sp>
        <p:nvSpPr>
          <p:cNvPr id="7" name="矩形 6">
            <a:extLst>
              <a:ext uri="{FF2B5EF4-FFF2-40B4-BE49-F238E27FC236}">
                <a16:creationId xmlns:a16="http://schemas.microsoft.com/office/drawing/2014/main" xmlns="" id="{BAB4A994-DC89-4E86-8ED0-3DC1C9EB7052}"/>
              </a:ext>
            </a:extLst>
          </p:cNvPr>
          <p:cNvSpPr/>
          <p:nvPr/>
        </p:nvSpPr>
        <p:spPr>
          <a:xfrm>
            <a:off x="3154310" y="220798"/>
            <a:ext cx="8245219" cy="7585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8" name="矩形 7">
            <a:extLst>
              <a:ext uri="{FF2B5EF4-FFF2-40B4-BE49-F238E27FC236}">
                <a16:creationId xmlns:a16="http://schemas.microsoft.com/office/drawing/2014/main" xmlns="" id="{B1FFCC81-79DB-4DEE-920E-61B180CF4AF3}"/>
              </a:ext>
            </a:extLst>
          </p:cNvPr>
          <p:cNvSpPr/>
          <p:nvPr/>
        </p:nvSpPr>
        <p:spPr>
          <a:xfrm>
            <a:off x="3154310" y="159353"/>
            <a:ext cx="7694052"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月浙江卷听力</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sp>
        <p:nvSpPr>
          <p:cNvPr id="24" name="矩形: 圆角 23">
            <a:extLst>
              <a:ext uri="{FF2B5EF4-FFF2-40B4-BE49-F238E27FC236}">
                <a16:creationId xmlns:a16="http://schemas.microsoft.com/office/drawing/2014/main" xmlns="" id="{1F212FEF-8A6E-4377-9E62-4DC0A5C235C2}"/>
              </a:ext>
            </a:extLst>
          </p:cNvPr>
          <p:cNvSpPr/>
          <p:nvPr/>
        </p:nvSpPr>
        <p:spPr>
          <a:xfrm>
            <a:off x="200850" y="4792590"/>
            <a:ext cx="5493552" cy="1826810"/>
          </a:xfrm>
          <a:prstGeom prst="round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rgbClr val="002060"/>
                </a:solidFill>
              </a:rPr>
              <a:t>对说话者态度、看法的判断：</a:t>
            </a:r>
            <a:r>
              <a:rPr lang="zh-CN" altLang="en-US" sz="2000" b="1" dirty="0">
                <a:solidFill>
                  <a:schemeClr val="tx1"/>
                </a:solidFill>
              </a:rPr>
              <a:t>此类试题很难由听力材料直接获取，需在理解、领悟和推理、判断的基础上进行选择。格外注意，需要揣摩说话者的语气，领会说话者的意图并结合对话的内容做出判断。 </a:t>
            </a:r>
          </a:p>
        </p:txBody>
      </p:sp>
    </p:spTree>
    <p:extLst>
      <p:ext uri="{BB962C8B-B14F-4D97-AF65-F5344CB8AC3E}">
        <p14:creationId xmlns:p14="http://schemas.microsoft.com/office/powerpoint/2010/main" val="766796535"/>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8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14:bounceEnd="50000">
                                          <p:cBhvr additive="base">
                                            <p:cTn id="20"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00"/>
                                            <p:tgtEl>
                                              <p:spTgt spid="20"/>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down)">
                                          <p:cBhvr>
                                            <p:cTn id="68" dur="500"/>
                                            <p:tgtEl>
                                              <p:spTgt spid="2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down)">
                                          <p:cBhvr>
                                            <p:cTn id="74" dur="500"/>
                                            <p:tgtEl>
                                              <p:spTgt spid="23"/>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par>
                                    <p:cTn id="80" presetID="22" presetClass="entr" presetSubtype="4"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circle(in)">
                                          <p:cBhvr>
                                            <p:cTn id="8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1" grpId="0" animBg="1"/>
          <p:bldP spid="20" grpId="0" animBg="1"/>
          <p:bldP spid="19" grpId="0" animBg="1"/>
          <p:bldP spid="17" grpId="0" animBg="1"/>
          <p:bldP spid="16" grpId="0" animBg="1"/>
          <p:bldP spid="12" grpId="0" animBg="1"/>
          <p:bldP spid="14" grpId="0" animBg="1"/>
          <p:bldP spid="11" grpId="0" animBg="1"/>
          <p:bldP spid="10" grpId="0" animBg="1"/>
          <p:bldP spid="13" grpId="0" animBg="1"/>
          <p:bldP spid="18" grpId="0" animBg="1"/>
          <p:bldP spid="15" grpId="0" animBg="1"/>
          <p:bldP spid="9" grpId="0" animBg="1"/>
          <p:bldP spid="2" grpId="0" animBg="1"/>
          <p:bldP spid="2" grpId="1" animBg="1"/>
          <p:bldP spid="3" grpId="0"/>
          <p:bldP spid="7" grpId="0" animBg="1"/>
          <p:bldP spid="8"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8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00"/>
                                            <p:tgtEl>
                                              <p:spTgt spid="20"/>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down)">
                                          <p:cBhvr>
                                            <p:cTn id="68" dur="500"/>
                                            <p:tgtEl>
                                              <p:spTgt spid="2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down)">
                                          <p:cBhvr>
                                            <p:cTn id="74" dur="500"/>
                                            <p:tgtEl>
                                              <p:spTgt spid="23"/>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par>
                                    <p:cTn id="80" presetID="22" presetClass="entr" presetSubtype="4"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circle(in)">
                                          <p:cBhvr>
                                            <p:cTn id="8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1" grpId="0" animBg="1"/>
          <p:bldP spid="20" grpId="0" animBg="1"/>
          <p:bldP spid="19" grpId="0" animBg="1"/>
          <p:bldP spid="17" grpId="0" animBg="1"/>
          <p:bldP spid="16" grpId="0" animBg="1"/>
          <p:bldP spid="12" grpId="0" animBg="1"/>
          <p:bldP spid="14" grpId="0" animBg="1"/>
          <p:bldP spid="11" grpId="0" animBg="1"/>
          <p:bldP spid="10" grpId="0" animBg="1"/>
          <p:bldP spid="13" grpId="0" animBg="1"/>
          <p:bldP spid="18" grpId="0" animBg="1"/>
          <p:bldP spid="15" grpId="0" animBg="1"/>
          <p:bldP spid="9" grpId="0" animBg="1"/>
          <p:bldP spid="2" grpId="0" animBg="1"/>
          <p:bldP spid="2" grpId="1" animBg="1"/>
          <p:bldP spid="3" grpId="0"/>
          <p:bldP spid="7" grpId="0" animBg="1"/>
          <p:bldP spid="8" grpId="0" animBg="1"/>
          <p:bldP spid="24"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1657871"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38359" y="272577"/>
            <a:ext cx="902811"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听力</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3"/>
          <a:stretch>
            <a:fillRect/>
          </a:stretch>
        </p:blipFill>
        <p:spPr>
          <a:xfrm>
            <a:off x="11056882" y="4901015"/>
            <a:ext cx="1135118" cy="1956985"/>
          </a:xfrm>
          <a:prstGeom prst="rect">
            <a:avLst/>
          </a:prstGeom>
        </p:spPr>
      </p:pic>
      <p:sp>
        <p:nvSpPr>
          <p:cNvPr id="7" name="矩形 6">
            <a:extLst>
              <a:ext uri="{FF2B5EF4-FFF2-40B4-BE49-F238E27FC236}">
                <a16:creationId xmlns:a16="http://schemas.microsoft.com/office/drawing/2014/main" xmlns="" id="{4E4B5F8C-1E6B-4877-BD2E-95E1A429F1CE}"/>
              </a:ext>
            </a:extLst>
          </p:cNvPr>
          <p:cNvSpPr/>
          <p:nvPr/>
        </p:nvSpPr>
        <p:spPr>
          <a:xfrm>
            <a:off x="3154310" y="220798"/>
            <a:ext cx="8245219" cy="7585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8" name="矩形 7">
            <a:extLst>
              <a:ext uri="{FF2B5EF4-FFF2-40B4-BE49-F238E27FC236}">
                <a16:creationId xmlns:a16="http://schemas.microsoft.com/office/drawing/2014/main" xmlns="" id="{E3642F29-0A49-4BE6-A78D-194B32D0425C}"/>
              </a:ext>
            </a:extLst>
          </p:cNvPr>
          <p:cNvSpPr/>
          <p:nvPr/>
        </p:nvSpPr>
        <p:spPr>
          <a:xfrm>
            <a:off x="3154310" y="111655"/>
            <a:ext cx="7694052"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听力答题技巧小结</a:t>
            </a:r>
          </a:p>
        </p:txBody>
      </p:sp>
      <p:sp>
        <p:nvSpPr>
          <p:cNvPr id="9" name="内容占位符 2">
            <a:extLst>
              <a:ext uri="{FF2B5EF4-FFF2-40B4-BE49-F238E27FC236}">
                <a16:creationId xmlns:a16="http://schemas.microsoft.com/office/drawing/2014/main" xmlns="" id="{55233695-0F6D-4C83-8684-201DDBBD6CF2}"/>
              </a:ext>
            </a:extLst>
          </p:cNvPr>
          <p:cNvSpPr>
            <a:spLocks noGrp="1"/>
          </p:cNvSpPr>
          <p:nvPr/>
        </p:nvSpPr>
        <p:spPr>
          <a:xfrm>
            <a:off x="180181" y="997004"/>
            <a:ext cx="11831637" cy="2119312"/>
          </a:xfrm>
          <a:prstGeom prst="rect">
            <a:avLst/>
          </a:prstGeom>
          <a:noFill/>
          <a:ln w="9525">
            <a:noFill/>
          </a:ln>
        </p:spPr>
        <p:txBody>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pitchFamily="2" charset="-122"/>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pitchFamily="2" charset="-122"/>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pitchFamily="2" charset="-122"/>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pitchFamily="2" charset="-122"/>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pitchFamily="2" charset="-122"/>
              </a:defRPr>
            </a:lvl5pPr>
            <a:lvl6pPr marL="2514600" indent="-228600" fontAlgn="base">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pitchFamily="2" charset="-122"/>
              </a:defRPr>
            </a:lvl6pPr>
            <a:lvl7pPr marL="2971800" indent="-228600" fontAlgn="base">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pitchFamily="2" charset="-122"/>
              </a:defRPr>
            </a:lvl7pPr>
            <a:lvl8pPr marL="3429000" indent="-228600" fontAlgn="base">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pitchFamily="2" charset="-122"/>
              </a:defRPr>
            </a:lvl8pPr>
            <a:lvl9pPr marL="3886200" indent="-228600" fontAlgn="base">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pitchFamily="2" charset="-122"/>
              </a:defRPr>
            </a:lvl9pPr>
          </a:lstStyle>
          <a:p>
            <a:pPr>
              <a:spcAft>
                <a:spcPct val="0"/>
              </a:spcAft>
              <a:buClrTx/>
              <a:buSzTx/>
              <a:buFontTx/>
              <a:buNone/>
              <a:defRPr/>
            </a:pPr>
            <a:r>
              <a:rPr lang="zh-CN" altLang="en-US" sz="2800" dirty="0">
                <a:solidFill>
                  <a:srgbClr val="C3260C"/>
                </a:solidFill>
                <a:effectLst>
                  <a:outerShdw blurRad="38100" dist="38100" dir="2700000" algn="tl">
                    <a:srgbClr val="C0C0C0"/>
                  </a:outerShdw>
                </a:effectLst>
                <a:latin typeface="华文中宋" pitchFamily="2" charset="-122"/>
                <a:ea typeface="华文中宋" pitchFamily="2" charset="-122"/>
              </a:rPr>
              <a:t>一读</a:t>
            </a:r>
          </a:p>
          <a:p>
            <a:pPr>
              <a:spcAft>
                <a:spcPct val="0"/>
              </a:spcAft>
              <a:buClrTx/>
              <a:buSzTx/>
              <a:buFontTx/>
              <a:buAutoNum type="arabicPeriod"/>
              <a:defRPr/>
            </a:pPr>
            <a:r>
              <a:rPr lang="zh-CN" altLang="en-US" sz="280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rPr>
              <a:t>听前读清楚问题，选项一扫而过</a:t>
            </a:r>
          </a:p>
          <a:p>
            <a:pPr>
              <a:spcAft>
                <a:spcPct val="0"/>
              </a:spcAft>
              <a:buClrTx/>
              <a:buSzTx/>
              <a:buFontTx/>
              <a:buAutoNum type="arabicPeriod"/>
              <a:defRPr/>
            </a:pPr>
            <a:r>
              <a:rPr lang="zh-CN" altLang="en-US" sz="280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rPr>
              <a:t>关键地方作出勾画（</a:t>
            </a:r>
            <a:r>
              <a:rPr lang="en-US" altLang="zh-CN" sz="280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rPr>
              <a:t>when, where, why…</a:t>
            </a:r>
            <a:r>
              <a:rPr lang="zh-CN" altLang="en-US" sz="280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rPr>
              <a:t>以及提问对象），做好速记</a:t>
            </a:r>
          </a:p>
          <a:p>
            <a:pPr>
              <a:spcAft>
                <a:spcPct val="0"/>
              </a:spcAft>
              <a:buClrTx/>
              <a:buSzTx/>
              <a:buFontTx/>
              <a:buNone/>
              <a:defRPr/>
            </a:pPr>
            <a:endParaRPr lang="en-US" altLang="zh-CN" sz="3200" b="0" dirty="0">
              <a:solidFill>
                <a:schemeClr val="tx1"/>
              </a:solidFill>
              <a:effectLst>
                <a:outerShdw blurRad="38100" dist="38100" dir="2700000" algn="tl">
                  <a:srgbClr val="C0C0C0"/>
                </a:outerShdw>
              </a:effectLst>
            </a:endParaRPr>
          </a:p>
        </p:txBody>
      </p:sp>
      <p:sp>
        <p:nvSpPr>
          <p:cNvPr id="10" name="内容占位符 2">
            <a:extLst>
              <a:ext uri="{FF2B5EF4-FFF2-40B4-BE49-F238E27FC236}">
                <a16:creationId xmlns:a16="http://schemas.microsoft.com/office/drawing/2014/main" xmlns="" id="{35644570-6B8A-44A9-B453-3B0853E0E5DC}"/>
              </a:ext>
            </a:extLst>
          </p:cNvPr>
          <p:cNvSpPr>
            <a:spLocks noGrp="1"/>
          </p:cNvSpPr>
          <p:nvPr/>
        </p:nvSpPr>
        <p:spPr>
          <a:xfrm>
            <a:off x="276615" y="2541587"/>
            <a:ext cx="10571747" cy="1774825"/>
          </a:xfrm>
          <a:prstGeom prst="rect">
            <a:avLst/>
          </a:prstGeom>
          <a:noFill/>
          <a:ln w="9525">
            <a:noFill/>
          </a:ln>
        </p:spPr>
        <p:txBody>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pitchFamily="2" charset="-122"/>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pitchFamily="2" charset="-122"/>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pitchFamily="2" charset="-122"/>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pitchFamily="2" charset="-122"/>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pitchFamily="2" charset="-122"/>
              </a:defRPr>
            </a:lvl5pPr>
            <a:lvl6pPr marL="2514600" indent="-228600" fontAlgn="base">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pitchFamily="2" charset="-122"/>
              </a:defRPr>
            </a:lvl6pPr>
            <a:lvl7pPr marL="2971800" indent="-228600" fontAlgn="base">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pitchFamily="2" charset="-122"/>
              </a:defRPr>
            </a:lvl7pPr>
            <a:lvl8pPr marL="3429000" indent="-228600" fontAlgn="base">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pitchFamily="2" charset="-122"/>
              </a:defRPr>
            </a:lvl8pPr>
            <a:lvl9pPr marL="3886200" indent="-228600" fontAlgn="base">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pitchFamily="2" charset="-122"/>
              </a:defRPr>
            </a:lvl9pPr>
          </a:lstStyle>
          <a:p>
            <a:pPr>
              <a:spcAft>
                <a:spcPct val="0"/>
              </a:spcAft>
              <a:buClrTx/>
              <a:buSzTx/>
              <a:buFontTx/>
              <a:buNone/>
              <a:defRPr/>
            </a:pPr>
            <a:r>
              <a:rPr lang="zh-CN" altLang="en-US" sz="2800" dirty="0">
                <a:solidFill>
                  <a:srgbClr val="C3260C"/>
                </a:solidFill>
                <a:effectLst>
                  <a:outerShdw blurRad="38100" dist="38100" dir="2700000" algn="tl">
                    <a:srgbClr val="C0C0C0"/>
                  </a:outerShdw>
                </a:effectLst>
                <a:latin typeface="华文中宋" pitchFamily="2" charset="-122"/>
                <a:ea typeface="华文中宋" pitchFamily="2" charset="-122"/>
              </a:rPr>
              <a:t>二听</a:t>
            </a:r>
          </a:p>
          <a:p>
            <a:pPr>
              <a:spcAft>
                <a:spcPct val="0"/>
              </a:spcAft>
              <a:buClrTx/>
              <a:buSzTx/>
              <a:buFontTx/>
              <a:buAutoNum type="arabicPeriod"/>
              <a:defRPr/>
            </a:pPr>
            <a:r>
              <a:rPr lang="zh-CN" altLang="en-US" sz="280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rPr>
              <a:t>全神贯注，紧抓关键信息，舍弃无关信息</a:t>
            </a:r>
          </a:p>
          <a:p>
            <a:pPr>
              <a:spcAft>
                <a:spcPct val="0"/>
              </a:spcAft>
              <a:buClrTx/>
              <a:buSzTx/>
              <a:buFontTx/>
              <a:buAutoNum type="arabicPeriod"/>
              <a:defRPr/>
            </a:pPr>
            <a:r>
              <a:rPr lang="zh-CN" altLang="en-US" sz="280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rPr>
              <a:t>聚焦对话中第二个人的语言</a:t>
            </a:r>
            <a:endParaRPr lang="en-US" altLang="zh-CN" sz="3200" b="0" dirty="0">
              <a:solidFill>
                <a:schemeClr val="tx1"/>
              </a:solidFill>
              <a:effectLst>
                <a:outerShdw blurRad="38100" dist="38100" dir="2700000" algn="tl">
                  <a:srgbClr val="C0C0C0"/>
                </a:outerShdw>
              </a:effectLst>
            </a:endParaRPr>
          </a:p>
        </p:txBody>
      </p:sp>
      <p:sp>
        <p:nvSpPr>
          <p:cNvPr id="11" name="内容占位符 2">
            <a:extLst>
              <a:ext uri="{FF2B5EF4-FFF2-40B4-BE49-F238E27FC236}">
                <a16:creationId xmlns:a16="http://schemas.microsoft.com/office/drawing/2014/main" xmlns="" id="{96CBBB3D-573F-41F6-A7A0-0B68A009C01B}"/>
              </a:ext>
            </a:extLst>
          </p:cNvPr>
          <p:cNvSpPr>
            <a:spLocks noGrp="1"/>
          </p:cNvSpPr>
          <p:nvPr/>
        </p:nvSpPr>
        <p:spPr>
          <a:xfrm>
            <a:off x="180181" y="3979727"/>
            <a:ext cx="9713244" cy="2657475"/>
          </a:xfrm>
          <a:prstGeom prst="rect">
            <a:avLst/>
          </a:prstGeom>
          <a:noFill/>
          <a:ln w="9525">
            <a:noFill/>
          </a:ln>
        </p:spPr>
        <p:txBody>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pitchFamily="2" charset="-122"/>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pitchFamily="2" charset="-122"/>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pitchFamily="2" charset="-122"/>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pitchFamily="2" charset="-122"/>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pitchFamily="2" charset="-122"/>
              </a:defRPr>
            </a:lvl5pPr>
            <a:lvl6pPr marL="2514600" indent="-228600" fontAlgn="base">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pitchFamily="2" charset="-122"/>
              </a:defRPr>
            </a:lvl6pPr>
            <a:lvl7pPr marL="2971800" indent="-228600" fontAlgn="base">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pitchFamily="2" charset="-122"/>
              </a:defRPr>
            </a:lvl7pPr>
            <a:lvl8pPr marL="3429000" indent="-228600" fontAlgn="base">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pitchFamily="2" charset="-122"/>
              </a:defRPr>
            </a:lvl8pPr>
            <a:lvl9pPr marL="3886200" indent="-228600" fontAlgn="base">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pitchFamily="2" charset="-122"/>
              </a:defRPr>
            </a:lvl9pPr>
          </a:lstStyle>
          <a:p>
            <a:pPr>
              <a:spcAft>
                <a:spcPct val="0"/>
              </a:spcAft>
              <a:buClrTx/>
              <a:buSzTx/>
              <a:buFontTx/>
              <a:buNone/>
              <a:defRPr/>
            </a:pPr>
            <a:r>
              <a:rPr lang="zh-CN" altLang="en-US" sz="2800" dirty="0">
                <a:solidFill>
                  <a:schemeClr val="accent6">
                    <a:lumMod val="75000"/>
                  </a:schemeClr>
                </a:solidFill>
                <a:effectLst>
                  <a:outerShdw blurRad="38100" dist="38100" dir="2700000" algn="tl">
                    <a:srgbClr val="C0C0C0"/>
                  </a:outerShdw>
                </a:effectLst>
                <a:latin typeface="华文中宋" pitchFamily="2" charset="-122"/>
                <a:ea typeface="华文中宋" pitchFamily="2" charset="-122"/>
              </a:rPr>
              <a:t>三选</a:t>
            </a:r>
          </a:p>
          <a:p>
            <a:pPr>
              <a:spcAft>
                <a:spcPct val="0"/>
              </a:spcAft>
              <a:buClrTx/>
              <a:buSzTx/>
              <a:buFontTx/>
              <a:buAutoNum type="arabicPeriod"/>
              <a:defRPr/>
            </a:pPr>
            <a:r>
              <a:rPr lang="zh-CN" altLang="en-US" sz="280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rPr>
              <a:t>大部分正确选项的标志就是同义替换</a:t>
            </a:r>
          </a:p>
          <a:p>
            <a:pPr>
              <a:spcAft>
                <a:spcPct val="0"/>
              </a:spcAft>
              <a:buClrTx/>
              <a:buSzTx/>
              <a:buFontTx/>
              <a:buAutoNum type="arabicPeriod"/>
              <a:defRPr/>
            </a:pPr>
            <a:r>
              <a:rPr lang="zh-CN" altLang="en-US" sz="280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rPr>
              <a:t>正确选项基本出现在一对完全相反的选项之中</a:t>
            </a:r>
          </a:p>
          <a:p>
            <a:pPr>
              <a:spcAft>
                <a:spcPct val="0"/>
              </a:spcAft>
              <a:buClrTx/>
              <a:buSzTx/>
              <a:buFontTx/>
              <a:buAutoNum type="arabicPeriod"/>
              <a:defRPr/>
            </a:pPr>
            <a:r>
              <a:rPr lang="zh-CN" altLang="en-US" sz="280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rPr>
              <a:t>直白数字不可信，认真计算防陷阱</a:t>
            </a:r>
          </a:p>
          <a:p>
            <a:pPr>
              <a:spcAft>
                <a:spcPct val="0"/>
              </a:spcAft>
              <a:buClrTx/>
              <a:buSzTx/>
              <a:buFontTx/>
              <a:buAutoNum type="arabicPeriod"/>
              <a:defRPr/>
            </a:pPr>
            <a:r>
              <a:rPr lang="zh-CN" altLang="en-US" sz="280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rPr>
              <a:t>直觉带来惊喜</a:t>
            </a:r>
          </a:p>
          <a:p>
            <a:pPr>
              <a:spcAft>
                <a:spcPct val="0"/>
              </a:spcAft>
              <a:buClrTx/>
              <a:buSzTx/>
              <a:buFontTx/>
              <a:buNone/>
              <a:defRPr/>
            </a:pPr>
            <a:endParaRPr lang="en-US" altLang="zh-CN" sz="3200" b="0" dirty="0">
              <a:solidFill>
                <a:schemeClr val="tx1"/>
              </a:solidFill>
              <a:effectLst>
                <a:outerShdw blurRad="38100" dist="38100" dir="2700000" algn="tl">
                  <a:srgbClr val="C0C0C0"/>
                </a:outerShdw>
              </a:effectLst>
            </a:endParaRPr>
          </a:p>
        </p:txBody>
      </p:sp>
    </p:spTree>
    <p:extLst>
      <p:ext uri="{BB962C8B-B14F-4D97-AF65-F5344CB8AC3E}">
        <p14:creationId xmlns:p14="http://schemas.microsoft.com/office/powerpoint/2010/main" val="857214884"/>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8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14:bounceEnd="50000">
                                          <p:cBhvr additive="base">
                                            <p:cTn id="16"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1"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7" grpId="0" animBg="1"/>
          <p:bldP spid="8" grpId="0" animBg="1"/>
          <p:bldP spid="9" grpId="0"/>
          <p:bldP spid="9" grpId="1"/>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8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1"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7" grpId="0" animBg="1"/>
          <p:bldP spid="8" grpId="0" animBg="1"/>
          <p:bldP spid="9" grpId="0"/>
          <p:bldP spid="9" grpId="1"/>
          <p:bldP spid="10" grpId="0"/>
          <p:bldP spid="1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894416" y="364724"/>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625711" y="344634"/>
            <a:ext cx="1005403"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听力</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5894416" y="134084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530270" y="1300872"/>
            <a:ext cx="1826141"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5894416" y="234095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598695" y="3213348"/>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完形填空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5885793" y="3227090"/>
            <a:ext cx="506412" cy="557293"/>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598695" y="2232605"/>
            <a:ext cx="1415773"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七选五</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5842794" y="4203214"/>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910915" y="1331644"/>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圆角矩形 12">
            <a:extLst>
              <a:ext uri="{FF2B5EF4-FFF2-40B4-BE49-F238E27FC236}">
                <a16:creationId xmlns:a16="http://schemas.microsoft.com/office/drawing/2014/main" xmlns="" id="{241CBCF0-297D-4EE9-BD0C-242188E8813F}"/>
              </a:ext>
            </a:extLst>
          </p:cNvPr>
          <p:cNvSpPr/>
          <p:nvPr/>
        </p:nvSpPr>
        <p:spPr>
          <a:xfrm>
            <a:off x="5894416" y="5185886"/>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6</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1" name="矩形 20">
            <a:extLst>
              <a:ext uri="{FF2B5EF4-FFF2-40B4-BE49-F238E27FC236}">
                <a16:creationId xmlns:a16="http://schemas.microsoft.com/office/drawing/2014/main" xmlns="" id="{5C06DFC9-B735-4126-8F09-4213A870606D}"/>
              </a:ext>
            </a:extLst>
          </p:cNvPr>
          <p:cNvSpPr/>
          <p:nvPr/>
        </p:nvSpPr>
        <p:spPr>
          <a:xfrm>
            <a:off x="6598695" y="4194091"/>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a:extLst>
              <a:ext uri="{FF2B5EF4-FFF2-40B4-BE49-F238E27FC236}">
                <a16:creationId xmlns:a16="http://schemas.microsoft.com/office/drawing/2014/main" xmlns="" id="{0FBAF1B7-E4AE-41A7-A375-2DCB22787485}"/>
              </a:ext>
            </a:extLst>
          </p:cNvPr>
          <p:cNvSpPr/>
          <p:nvPr/>
        </p:nvSpPr>
        <p:spPr>
          <a:xfrm>
            <a:off x="6625711" y="5145910"/>
            <a:ext cx="5208477" cy="1077218"/>
          </a:xfrm>
          <a:prstGeom prst="rect">
            <a:avLst/>
          </a:prstGeom>
        </p:spPr>
        <p:txBody>
          <a:bodyPr wrap="none">
            <a:spAutoFit/>
          </a:bodyPr>
          <a:lstStyle/>
          <a:p>
            <a:pPr lvl="0">
              <a:defRPr/>
            </a:pP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作文：</a:t>
            </a:r>
            <a:endParaRPr lang="en-US"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lvl="0">
              <a:defRPr/>
            </a:pP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应用文</a:t>
            </a:r>
            <a:r>
              <a:rPr lang="en-US"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读后续写</a:t>
            </a:r>
            <a:r>
              <a:rPr lang="en-US"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7229713"/>
      </p:ext>
    </p:extLst>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4"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7"/>
                                        </p:tgtEl>
                                        <p:attrNameLst>
                                          <p:attrName>ppt_x</p:attrName>
                                          <p:attrName>ppt_y</p:attrName>
                                        </p:attrNameLst>
                                      </p:cBhvr>
                                      <p:rCtr x="1862" y="-2060"/>
                                    </p:animMotion>
                                  </p:childTnLst>
                                </p:cTn>
                              </p:par>
                              <p:par>
                                <p:cTn id="18" presetID="22" presetClass="entr" presetSubtype="8"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9"/>
                                        </p:tgtEl>
                                        <p:attrNameLst>
                                          <p:attrName>ppt_x</p:attrName>
                                          <p:attrName>ppt_y</p:attrName>
                                        </p:attrNameLst>
                                      </p:cBhvr>
                                      <p:rCtr x="1862" y="-2060"/>
                                    </p:animMotion>
                                  </p:childTnLst>
                                </p:cTn>
                              </p:par>
                              <p:par>
                                <p:cTn id="26" presetID="22" presetClass="entr" presetSubtype="8" fill="hold" grpId="0" nodeType="withEffect">
                                  <p:stCondLst>
                                    <p:cond delay="75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11"/>
                                        </p:tgtEl>
                                        <p:attrNameLst>
                                          <p:attrName>ppt_x</p:attrName>
                                          <p:attrName>ppt_y</p:attrName>
                                        </p:attrNameLst>
                                      </p:cBhvr>
                                      <p:rCtr x="1862" y="-2060"/>
                                    </p:animMotion>
                                  </p:childTnLst>
                                </p:cTn>
                              </p:par>
                              <p:par>
                                <p:cTn id="34" presetID="22" presetClass="entr" presetSubtype="8"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par>
                                <p:cTn id="40" presetID="56" presetClass="path" presetSubtype="0" accel="50000" decel="50000" fill="hold" grpId="1" nodeType="withEffect">
                                  <p:stCondLst>
                                    <p:cond delay="1000"/>
                                  </p:stCondLst>
                                  <p:childTnLst>
                                    <p:animMotion origin="layout" path="M -0.03737 0.0412 L -6.25E-7 1.85185E-6 " pathEditMode="relative" rAng="0" ptsTypes="AA">
                                      <p:cBhvr>
                                        <p:cTn id="41" dur="700" fill="hold"/>
                                        <p:tgtEl>
                                          <p:spTgt spid="13"/>
                                        </p:tgtEl>
                                        <p:attrNameLst>
                                          <p:attrName>ppt_x</p:attrName>
                                          <p:attrName>ppt_y</p:attrName>
                                        </p:attrNameLst>
                                      </p:cBhvr>
                                      <p:rCtr x="1862" y="-2060"/>
                                    </p:animMotion>
                                  </p:childTnLst>
                                </p:cTn>
                              </p:par>
                              <p:par>
                                <p:cTn id="42" presetID="22" presetClass="entr" presetSubtype="8" fill="hold" grpId="0" nodeType="withEffect">
                                  <p:stCondLst>
                                    <p:cond delay="125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par>
                                <p:cTn id="45" presetID="22" presetClass="entr" presetSubtype="8" fill="hold" grpId="0" nodeType="withEffect">
                                  <p:stCondLst>
                                    <p:cond delay="125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par>
                                <p:cTn id="48" presetID="1" presetClass="entr" presetSubtype="0" fill="hold" grpId="0" nodeType="withEffect">
                                  <p:stCondLst>
                                    <p:cond delay="1250"/>
                                  </p:stCondLst>
                                  <p:childTnLst>
                                    <p:set>
                                      <p:cBhvr>
                                        <p:cTn id="49" dur="1" fill="hold">
                                          <p:stCondLst>
                                            <p:cond delay="0"/>
                                          </p:stCondLst>
                                        </p:cTn>
                                        <p:tgtEl>
                                          <p:spTgt spid="20"/>
                                        </p:tgtEl>
                                        <p:attrNameLst>
                                          <p:attrName>style.visibility</p:attrName>
                                        </p:attrNameLst>
                                      </p:cBhvr>
                                      <p:to>
                                        <p:strVal val="visible"/>
                                      </p:to>
                                    </p:set>
                                  </p:childTnLst>
                                </p:cTn>
                              </p:par>
                              <p:par>
                                <p:cTn id="50" presetID="1" presetClass="entr" presetSubtype="0" fill="hold" grpId="1" nodeType="withEffect">
                                  <p:stCondLst>
                                    <p:cond delay="125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P spid="8" grpId="0"/>
      <p:bldP spid="9" grpId="0" animBg="1"/>
      <p:bldP spid="9" grpId="1" animBg="1"/>
      <p:bldP spid="10" grpId="0"/>
      <p:bldP spid="11" grpId="0" animBg="1"/>
      <p:bldP spid="11" grpId="1" animBg="1"/>
      <p:bldP spid="12" grpId="0"/>
      <p:bldP spid="13" grpId="0" animBg="1"/>
      <p:bldP spid="13" grpId="1" animBg="1"/>
      <p:bldP spid="20" grpId="0" animBg="1"/>
      <p:bldP spid="20" grpId="1" animBg="1"/>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35600" y="238600"/>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2"/>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28E0D88E-3E05-4772-9F38-A32EC5435D8A}"/>
              </a:ext>
            </a:extLst>
          </p:cNvPr>
          <p:cNvSpPr/>
          <p:nvPr/>
        </p:nvSpPr>
        <p:spPr>
          <a:xfrm>
            <a:off x="3289773" y="255526"/>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754969" y="174595"/>
            <a:ext cx="4329806"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（一）解题要点</a:t>
            </a:r>
            <a:endParaRPr lang="en-US" altLang="zh-CN" sz="2800" b="1" dirty="0">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2202B9AB-B109-45C7-87D7-8FBB10D75074}"/>
              </a:ext>
            </a:extLst>
          </p:cNvPr>
          <p:cNvSpPr/>
          <p:nvPr/>
        </p:nvSpPr>
        <p:spPr>
          <a:xfrm>
            <a:off x="329189" y="1602642"/>
            <a:ext cx="10727693" cy="4524315"/>
          </a:xfrm>
          <a:prstGeom prst="rect">
            <a:avLst/>
          </a:prstGeom>
        </p:spPr>
        <p:txBody>
          <a:bodyPr wrap="square">
            <a:spAutoFit/>
          </a:bodyPr>
          <a:lstStyle/>
          <a:p>
            <a:pPr marL="457200" lvl="0" indent="-457200" fontAlgn="base">
              <a:spcBef>
                <a:spcPct val="0"/>
              </a:spcBef>
              <a:spcAft>
                <a:spcPct val="0"/>
              </a:spcAft>
              <a:buFont typeface="Wingdings" panose="05000000000000000000" pitchFamily="2" charset="2"/>
              <a:buChar char="Ø"/>
            </a:pPr>
            <a:r>
              <a:rPr lang="en-US" altLang="zh-CN" sz="3200" b="1" dirty="0">
                <a:solidFill>
                  <a:srgbClr val="000000"/>
                </a:solidFill>
                <a:latin typeface="Comic Sans MS" panose="030F0702030302020204" pitchFamily="66" charset="0"/>
              </a:rPr>
              <a:t> </a:t>
            </a:r>
            <a:r>
              <a:rPr lang="zh-CN" altLang="en-US" sz="3200" b="1" dirty="0">
                <a:solidFill>
                  <a:srgbClr val="000000"/>
                </a:solidFill>
                <a:latin typeface="Comic Sans MS" panose="030F0702030302020204" pitchFamily="66" charset="0"/>
              </a:rPr>
              <a:t>忠实于原文</a:t>
            </a:r>
            <a:r>
              <a:rPr lang="en-US" altLang="zh-CN" sz="3200" b="1" dirty="0">
                <a:solidFill>
                  <a:srgbClr val="000000"/>
                </a:solidFill>
                <a:latin typeface="Comic Sans MS" panose="030F0702030302020204" pitchFamily="66" charset="0"/>
              </a:rPr>
              <a:t>, </a:t>
            </a:r>
            <a:r>
              <a:rPr lang="zh-CN" altLang="en-US" sz="3200" b="1" dirty="0">
                <a:solidFill>
                  <a:srgbClr val="000000"/>
                </a:solidFill>
                <a:latin typeface="Comic Sans MS" panose="030F0702030302020204" pitchFamily="66" charset="0"/>
              </a:rPr>
              <a:t>不断章取义</a:t>
            </a:r>
            <a:r>
              <a:rPr lang="en-US" altLang="zh-CN" sz="3200" b="1" dirty="0">
                <a:solidFill>
                  <a:srgbClr val="000000"/>
                </a:solidFill>
                <a:latin typeface="Comic Sans MS" panose="030F0702030302020204" pitchFamily="66" charset="0"/>
              </a:rPr>
              <a:t>, </a:t>
            </a:r>
            <a:r>
              <a:rPr lang="zh-CN" altLang="en-US" sz="3200" b="1" dirty="0">
                <a:solidFill>
                  <a:srgbClr val="000000"/>
                </a:solidFill>
                <a:latin typeface="Comic Sans MS" panose="030F0702030302020204" pitchFamily="66" charset="0"/>
              </a:rPr>
              <a:t>看清问题</a:t>
            </a:r>
            <a:r>
              <a:rPr lang="en-US" altLang="zh-CN" sz="3200" b="1" dirty="0">
                <a:solidFill>
                  <a:srgbClr val="000000"/>
                </a:solidFill>
                <a:latin typeface="Comic Sans MS" panose="030F0702030302020204" pitchFamily="66" charset="0"/>
              </a:rPr>
              <a:t>, </a:t>
            </a:r>
            <a:r>
              <a:rPr lang="zh-CN" altLang="en-US" sz="3200" b="1" dirty="0">
                <a:solidFill>
                  <a:srgbClr val="000000"/>
                </a:solidFill>
                <a:latin typeface="Comic Sans MS" panose="030F0702030302020204" pitchFamily="66" charset="0"/>
              </a:rPr>
              <a:t>看完所有选项</a:t>
            </a:r>
            <a:endParaRPr lang="en-US" altLang="zh-CN" sz="3200" b="1" dirty="0">
              <a:solidFill>
                <a:srgbClr val="000000"/>
              </a:solidFill>
              <a:latin typeface="Comic Sans MS" panose="030F0702030302020204" pitchFamily="66" charset="0"/>
            </a:endParaRPr>
          </a:p>
          <a:p>
            <a:pPr lvl="0" fontAlgn="base">
              <a:spcBef>
                <a:spcPct val="0"/>
              </a:spcBef>
              <a:spcAft>
                <a:spcPct val="0"/>
              </a:spcAft>
            </a:pPr>
            <a:r>
              <a:rPr lang="zh-CN" altLang="en-US" sz="3200" b="1" dirty="0">
                <a:solidFill>
                  <a:srgbClr val="000000"/>
                </a:solidFill>
                <a:latin typeface="Comic Sans MS" panose="030F0702030302020204" pitchFamily="66" charset="0"/>
              </a:rPr>
              <a:t>再选择</a:t>
            </a:r>
            <a:r>
              <a:rPr lang="en-US" altLang="zh-CN" sz="3200" b="1" dirty="0">
                <a:solidFill>
                  <a:srgbClr val="000000"/>
                </a:solidFill>
                <a:latin typeface="Comic Sans MS" panose="030F0702030302020204" pitchFamily="66" charset="0"/>
              </a:rPr>
              <a:t>, </a:t>
            </a:r>
            <a:r>
              <a:rPr lang="zh-CN" altLang="en-US" sz="3200" b="1" dirty="0">
                <a:solidFill>
                  <a:srgbClr val="000000"/>
                </a:solidFill>
                <a:latin typeface="Comic Sans MS" panose="030F0702030302020204" pitchFamily="66" charset="0"/>
              </a:rPr>
              <a:t>复查注意答案的一体性</a:t>
            </a:r>
            <a:r>
              <a:rPr lang="en-US" altLang="zh-CN" sz="3200" b="1" dirty="0">
                <a:solidFill>
                  <a:srgbClr val="000000"/>
                </a:solidFill>
                <a:latin typeface="Comic Sans MS" panose="030F0702030302020204" pitchFamily="66" charset="0"/>
              </a:rPr>
              <a:t>, </a:t>
            </a:r>
            <a:r>
              <a:rPr lang="zh-CN" altLang="en-US" sz="3200" b="1" dirty="0">
                <a:solidFill>
                  <a:srgbClr val="000000"/>
                </a:solidFill>
                <a:latin typeface="Comic Sans MS" panose="030F0702030302020204" pitchFamily="66" charset="0"/>
              </a:rPr>
              <a:t>不自相矛盾</a:t>
            </a:r>
            <a:r>
              <a:rPr lang="en-US" altLang="zh-CN" sz="3200" b="1" dirty="0">
                <a:solidFill>
                  <a:srgbClr val="000000"/>
                </a:solidFill>
                <a:latin typeface="Comic Sans MS" panose="030F0702030302020204" pitchFamily="66" charset="0"/>
              </a:rPr>
              <a:t>, </a:t>
            </a:r>
            <a:r>
              <a:rPr lang="zh-CN" altLang="en-US" sz="3200" b="1" dirty="0">
                <a:solidFill>
                  <a:srgbClr val="000000"/>
                </a:solidFill>
                <a:latin typeface="Comic Sans MS" panose="030F0702030302020204" pitchFamily="66" charset="0"/>
              </a:rPr>
              <a:t>首先核准关键答案</a:t>
            </a:r>
            <a:r>
              <a:rPr lang="en-US" altLang="zh-CN" sz="3200" b="1" dirty="0">
                <a:solidFill>
                  <a:srgbClr val="000000"/>
                </a:solidFill>
                <a:latin typeface="Comic Sans MS" panose="030F0702030302020204" pitchFamily="66" charset="0"/>
              </a:rPr>
              <a:t>,  </a:t>
            </a:r>
            <a:r>
              <a:rPr lang="zh-CN" altLang="en-US" sz="3200" b="1" dirty="0">
                <a:solidFill>
                  <a:srgbClr val="000000"/>
                </a:solidFill>
                <a:latin typeface="Comic Sans MS" panose="030F0702030302020204" pitchFamily="66" charset="0"/>
              </a:rPr>
              <a:t>以防一错皆错。</a:t>
            </a:r>
          </a:p>
          <a:p>
            <a:pPr marL="457200" lvl="0" indent="-457200" fontAlgn="base">
              <a:spcBef>
                <a:spcPct val="0"/>
              </a:spcBef>
              <a:spcAft>
                <a:spcPct val="0"/>
              </a:spcAft>
              <a:buFont typeface="Wingdings" panose="05000000000000000000" pitchFamily="2" charset="2"/>
              <a:buChar char="Ø"/>
            </a:pPr>
            <a:r>
              <a:rPr lang="zh-CN" altLang="en-US" sz="3200" b="1" dirty="0">
                <a:solidFill>
                  <a:srgbClr val="000000"/>
                </a:solidFill>
                <a:latin typeface="Comic Sans MS" panose="030F0702030302020204" pitchFamily="66" charset="0"/>
              </a:rPr>
              <a:t> 争取找到答案的依据，每个问题的答案均应在原文中找</a:t>
            </a:r>
            <a:endParaRPr lang="en-US" altLang="zh-CN" sz="3200" b="1" dirty="0">
              <a:solidFill>
                <a:srgbClr val="000000"/>
              </a:solidFill>
              <a:latin typeface="Comic Sans MS" panose="030F0702030302020204" pitchFamily="66" charset="0"/>
            </a:endParaRPr>
          </a:p>
          <a:p>
            <a:pPr lvl="0" fontAlgn="base">
              <a:spcBef>
                <a:spcPct val="0"/>
              </a:spcBef>
              <a:spcAft>
                <a:spcPct val="0"/>
              </a:spcAft>
            </a:pPr>
            <a:r>
              <a:rPr lang="zh-CN" altLang="en-US" sz="3200" b="1" dirty="0">
                <a:solidFill>
                  <a:srgbClr val="000000"/>
                </a:solidFill>
                <a:latin typeface="Comic Sans MS" panose="030F0702030302020204" pitchFamily="66" charset="0"/>
              </a:rPr>
              <a:t>到相关的语句或段落。注意选项中以偏盖全的失误。</a:t>
            </a:r>
          </a:p>
          <a:p>
            <a:pPr marL="457200" lvl="0" indent="-457200" fontAlgn="base">
              <a:spcBef>
                <a:spcPct val="0"/>
              </a:spcBef>
              <a:spcAft>
                <a:spcPct val="0"/>
              </a:spcAft>
              <a:buFont typeface="Wingdings" panose="05000000000000000000" pitchFamily="2" charset="2"/>
              <a:buChar char="Ø"/>
            </a:pPr>
            <a:r>
              <a:rPr lang="zh-CN" altLang="en-US" sz="3200" b="1" dirty="0">
                <a:solidFill>
                  <a:srgbClr val="000000"/>
                </a:solidFill>
                <a:latin typeface="Comic Sans MS" panose="030F0702030302020204" pitchFamily="66" charset="0"/>
              </a:rPr>
              <a:t>理解作者的观点、态度、写这篇文章的目的，要达到的</a:t>
            </a:r>
            <a:endParaRPr lang="en-US" altLang="zh-CN" sz="3200" b="1" dirty="0">
              <a:solidFill>
                <a:srgbClr val="000000"/>
              </a:solidFill>
              <a:latin typeface="Comic Sans MS" panose="030F0702030302020204" pitchFamily="66" charset="0"/>
            </a:endParaRPr>
          </a:p>
          <a:p>
            <a:pPr lvl="0" fontAlgn="base">
              <a:spcBef>
                <a:spcPct val="0"/>
              </a:spcBef>
              <a:spcAft>
                <a:spcPct val="0"/>
              </a:spcAft>
            </a:pPr>
            <a:r>
              <a:rPr lang="zh-CN" altLang="en-US" sz="3200" b="1" dirty="0">
                <a:solidFill>
                  <a:srgbClr val="000000"/>
                </a:solidFill>
                <a:latin typeface="Comic Sans MS" panose="030F0702030302020204" pitchFamily="66" charset="0"/>
              </a:rPr>
              <a:t>效果，作者所持的态度，要与作者站在同一个角度审视问题，才能与作者合拍。尤其是推测性问题。只有与作者视角一致才能作出合理性的推测。</a:t>
            </a:r>
          </a:p>
        </p:txBody>
      </p:sp>
    </p:spTree>
    <p:extLst>
      <p:ext uri="{BB962C8B-B14F-4D97-AF65-F5344CB8AC3E}">
        <p14:creationId xmlns:p14="http://schemas.microsoft.com/office/powerpoint/2010/main" val="3235534512"/>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35600" y="238600"/>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2"/>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28E0D88E-3E05-4772-9F38-A32EC5435D8A}"/>
              </a:ext>
            </a:extLst>
          </p:cNvPr>
          <p:cNvSpPr/>
          <p:nvPr/>
        </p:nvSpPr>
        <p:spPr>
          <a:xfrm>
            <a:off x="2963202" y="491013"/>
            <a:ext cx="7688756" cy="92617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68153" y="360289"/>
            <a:ext cx="7002541"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（二）注意掌握不同文体特点和阅读方法</a:t>
            </a:r>
          </a:p>
        </p:txBody>
      </p:sp>
      <p:sp>
        <p:nvSpPr>
          <p:cNvPr id="7" name="矩形 6">
            <a:extLst>
              <a:ext uri="{FF2B5EF4-FFF2-40B4-BE49-F238E27FC236}">
                <a16:creationId xmlns:a16="http://schemas.microsoft.com/office/drawing/2014/main" xmlns="" id="{1DA3CC13-924C-4F0C-BE4E-A3CA30767D56}"/>
              </a:ext>
            </a:extLst>
          </p:cNvPr>
          <p:cNvSpPr/>
          <p:nvPr/>
        </p:nvSpPr>
        <p:spPr>
          <a:xfrm>
            <a:off x="187918" y="1286460"/>
            <a:ext cx="10105697" cy="2449004"/>
          </a:xfrm>
          <a:prstGeom prst="rect">
            <a:avLst/>
          </a:prstGeom>
        </p:spPr>
        <p:txBody>
          <a:bodyPr wrap="square">
            <a:spAutoFit/>
          </a:bodyPr>
          <a:lstStyle/>
          <a:p>
            <a:pPr marL="457200" lvl="0" indent="-457200" fontAlgn="base">
              <a:lnSpc>
                <a:spcPts val="4700"/>
              </a:lnSpc>
              <a:spcBef>
                <a:spcPct val="0"/>
              </a:spcBef>
              <a:spcAft>
                <a:spcPct val="0"/>
              </a:spcAft>
              <a:buFont typeface="Wingdings" panose="05000000000000000000" pitchFamily="2" charset="2"/>
              <a:buChar char="Ø"/>
            </a:pPr>
            <a:r>
              <a:rPr lang="zh-CN" altLang="en-US" sz="2800" b="1" dirty="0">
                <a:solidFill>
                  <a:srgbClr val="0070C0"/>
                </a:solidFill>
                <a:latin typeface="Comic Sans MS" panose="030F0702030302020204" pitchFamily="66" charset="0"/>
              </a:rPr>
              <a:t>说明文、科普文</a:t>
            </a:r>
            <a:r>
              <a:rPr lang="zh-CN" altLang="en-US" sz="2800" b="1" dirty="0">
                <a:solidFill>
                  <a:srgbClr val="000000"/>
                </a:solidFill>
                <a:latin typeface="Comic Sans MS" panose="030F0702030302020204" pitchFamily="66" charset="0"/>
              </a:rPr>
              <a:t>：首句常为主题句。</a:t>
            </a:r>
          </a:p>
          <a:p>
            <a:pPr marL="457200" lvl="0" indent="-457200" fontAlgn="base">
              <a:lnSpc>
                <a:spcPts val="4700"/>
              </a:lnSpc>
              <a:spcBef>
                <a:spcPct val="0"/>
              </a:spcBef>
              <a:spcAft>
                <a:spcPct val="0"/>
              </a:spcAft>
              <a:buFont typeface="Wingdings" panose="05000000000000000000" pitchFamily="2" charset="2"/>
              <a:buChar char="Ø"/>
            </a:pPr>
            <a:r>
              <a:rPr lang="zh-CN" altLang="en-US" sz="2800" b="1" dirty="0">
                <a:solidFill>
                  <a:srgbClr val="0070C0"/>
                </a:solidFill>
                <a:latin typeface="Comic Sans MS" panose="030F0702030302020204" pitchFamily="66" charset="0"/>
              </a:rPr>
              <a:t>记叙文：</a:t>
            </a:r>
            <a:r>
              <a:rPr lang="zh-CN" altLang="en-US" sz="2800" b="1" dirty="0">
                <a:solidFill>
                  <a:srgbClr val="000000"/>
                </a:solidFill>
                <a:latin typeface="Comic Sans MS" panose="030F0702030302020204" pitchFamily="66" charset="0"/>
              </a:rPr>
              <a:t>首句交代时间</a:t>
            </a:r>
            <a:r>
              <a:rPr lang="en-US" altLang="zh-CN" sz="2800" b="1" dirty="0">
                <a:solidFill>
                  <a:srgbClr val="000000"/>
                </a:solidFill>
                <a:latin typeface="Comic Sans MS" panose="030F0702030302020204" pitchFamily="66" charset="0"/>
              </a:rPr>
              <a:t>,</a:t>
            </a:r>
            <a:r>
              <a:rPr lang="zh-CN" altLang="en-US" sz="2800" b="1" dirty="0">
                <a:solidFill>
                  <a:srgbClr val="000000"/>
                </a:solidFill>
                <a:latin typeface="Comic Sans MS" panose="030F0702030302020204" pitchFamily="66" charset="0"/>
              </a:rPr>
              <a:t>地点</a:t>
            </a:r>
            <a:r>
              <a:rPr lang="en-US" altLang="zh-CN" sz="2800" b="1" dirty="0">
                <a:solidFill>
                  <a:srgbClr val="000000"/>
                </a:solidFill>
                <a:latin typeface="Comic Sans MS" panose="030F0702030302020204" pitchFamily="66" charset="0"/>
              </a:rPr>
              <a:t>,</a:t>
            </a:r>
            <a:r>
              <a:rPr lang="zh-CN" altLang="en-US" sz="2800" b="1" dirty="0">
                <a:solidFill>
                  <a:srgbClr val="000000"/>
                </a:solidFill>
                <a:latin typeface="Comic Sans MS" panose="030F0702030302020204" pitchFamily="66" charset="0"/>
              </a:rPr>
              <a:t>人物等因素。</a:t>
            </a:r>
          </a:p>
          <a:p>
            <a:pPr marL="457200" lvl="0" indent="-457200" fontAlgn="base">
              <a:lnSpc>
                <a:spcPts val="4700"/>
              </a:lnSpc>
              <a:spcBef>
                <a:spcPct val="0"/>
              </a:spcBef>
              <a:spcAft>
                <a:spcPct val="0"/>
              </a:spcAft>
              <a:buFont typeface="Wingdings" panose="05000000000000000000" pitchFamily="2" charset="2"/>
              <a:buChar char="Ø"/>
            </a:pPr>
            <a:r>
              <a:rPr lang="zh-CN" altLang="en-US" sz="2800" b="1" dirty="0">
                <a:solidFill>
                  <a:srgbClr val="0070C0"/>
                </a:solidFill>
                <a:latin typeface="Comic Sans MS" panose="030F0702030302020204" pitchFamily="66" charset="0"/>
              </a:rPr>
              <a:t>新闻报道</a:t>
            </a:r>
            <a:r>
              <a:rPr lang="zh-CN" altLang="en-US" sz="2800" b="1" dirty="0">
                <a:solidFill>
                  <a:srgbClr val="000000"/>
                </a:solidFill>
                <a:latin typeface="Comic Sans MS" panose="030F0702030302020204" pitchFamily="66" charset="0"/>
              </a:rPr>
              <a:t>：首句往往概括事件全貌。</a:t>
            </a:r>
          </a:p>
          <a:p>
            <a:pPr marL="457200" lvl="0" indent="-457200" fontAlgn="base">
              <a:lnSpc>
                <a:spcPts val="4700"/>
              </a:lnSpc>
              <a:spcBef>
                <a:spcPct val="0"/>
              </a:spcBef>
              <a:spcAft>
                <a:spcPct val="0"/>
              </a:spcAft>
              <a:buFont typeface="Wingdings" panose="05000000000000000000" pitchFamily="2" charset="2"/>
              <a:buChar char="Ø"/>
            </a:pPr>
            <a:r>
              <a:rPr lang="zh-CN" altLang="en-US" sz="2800" b="1" dirty="0">
                <a:solidFill>
                  <a:srgbClr val="0070C0"/>
                </a:solidFill>
                <a:latin typeface="Comic Sans MS" panose="030F0702030302020204" pitchFamily="66" charset="0"/>
              </a:rPr>
              <a:t>应用文：</a:t>
            </a:r>
            <a:r>
              <a:rPr lang="zh-CN" altLang="en-US" sz="2800" b="1" dirty="0">
                <a:solidFill>
                  <a:srgbClr val="000000"/>
                </a:solidFill>
                <a:latin typeface="Comic Sans MS" panose="030F0702030302020204" pitchFamily="66" charset="0"/>
              </a:rPr>
              <a:t>字里行间找所需信息。</a:t>
            </a:r>
          </a:p>
        </p:txBody>
      </p:sp>
      <p:sp>
        <p:nvSpPr>
          <p:cNvPr id="8" name="矩形 7">
            <a:extLst>
              <a:ext uri="{FF2B5EF4-FFF2-40B4-BE49-F238E27FC236}">
                <a16:creationId xmlns:a16="http://schemas.microsoft.com/office/drawing/2014/main" xmlns="" id="{6E7E632E-B011-42EC-BA9C-D4E12F1C97C3}"/>
              </a:ext>
            </a:extLst>
          </p:cNvPr>
          <p:cNvSpPr/>
          <p:nvPr/>
        </p:nvSpPr>
        <p:spPr>
          <a:xfrm>
            <a:off x="187918" y="3777601"/>
            <a:ext cx="11646568" cy="2898550"/>
          </a:xfrm>
          <a:prstGeom prst="rect">
            <a:avLst/>
          </a:prstGeom>
        </p:spPr>
        <p:txBody>
          <a:bodyPr wrap="square">
            <a:spAutoFit/>
          </a:bodyPr>
          <a:lstStyle/>
          <a:p>
            <a:pPr marL="457200" lvl="0" indent="-457200" fontAlgn="base">
              <a:lnSpc>
                <a:spcPts val="3700"/>
              </a:lnSpc>
              <a:spcBef>
                <a:spcPct val="0"/>
              </a:spcBef>
              <a:spcAft>
                <a:spcPct val="0"/>
              </a:spcAft>
              <a:buFont typeface="Wingdings" panose="05000000000000000000" pitchFamily="2" charset="2"/>
              <a:buChar char="Ø"/>
            </a:pPr>
            <a:r>
              <a:rPr lang="zh-CN" altLang="en-US" sz="2800" b="1" dirty="0">
                <a:solidFill>
                  <a:srgbClr val="002060"/>
                </a:solidFill>
                <a:latin typeface="Arial" panose="020B0604020202020204" pitchFamily="34" charset="0"/>
              </a:rPr>
              <a:t>逆读法</a:t>
            </a:r>
            <a:r>
              <a:rPr lang="en-US" altLang="zh-CN" sz="2800" b="1" dirty="0">
                <a:solidFill>
                  <a:srgbClr val="002060"/>
                </a:solidFill>
                <a:latin typeface="Arial" panose="020B0604020202020204" pitchFamily="34" charset="0"/>
              </a:rPr>
              <a:t>   </a:t>
            </a:r>
          </a:p>
          <a:p>
            <a:pPr lvl="0" fontAlgn="base">
              <a:lnSpc>
                <a:spcPts val="3700"/>
              </a:lnSpc>
              <a:spcBef>
                <a:spcPct val="0"/>
              </a:spcBef>
              <a:spcAft>
                <a:spcPct val="0"/>
              </a:spcAft>
            </a:pPr>
            <a:r>
              <a:rPr lang="en-US" altLang="zh-CN" sz="2800" b="1" dirty="0">
                <a:solidFill>
                  <a:srgbClr val="CC00CC"/>
                </a:solidFill>
                <a:latin typeface="Arial" panose="020B0604020202020204" pitchFamily="34" charset="0"/>
              </a:rPr>
              <a:t>      </a:t>
            </a:r>
            <a:r>
              <a:rPr lang="zh-CN" altLang="en-US" sz="2800" b="1" dirty="0">
                <a:solidFill>
                  <a:srgbClr val="000000"/>
                </a:solidFill>
                <a:latin typeface="Arial" panose="020B0604020202020204" pitchFamily="34" charset="0"/>
              </a:rPr>
              <a:t>广告类、说明文类文章要带着问题去找对应的时间、地点、人物；</a:t>
            </a:r>
          </a:p>
          <a:p>
            <a:pPr marL="457200" lvl="0" indent="-457200" fontAlgn="base">
              <a:lnSpc>
                <a:spcPts val="3700"/>
              </a:lnSpc>
              <a:spcBef>
                <a:spcPct val="0"/>
              </a:spcBef>
              <a:spcAft>
                <a:spcPct val="0"/>
              </a:spcAft>
              <a:buFont typeface="Wingdings" panose="05000000000000000000" pitchFamily="2" charset="2"/>
              <a:buChar char="Ø"/>
            </a:pPr>
            <a:r>
              <a:rPr lang="zh-CN" altLang="en-US" sz="2800" b="1" dirty="0">
                <a:solidFill>
                  <a:srgbClr val="002060"/>
                </a:solidFill>
                <a:latin typeface="Arial" panose="020B0604020202020204" pitchFamily="34" charset="0"/>
              </a:rPr>
              <a:t>顺序定位法  </a:t>
            </a:r>
            <a:endParaRPr lang="en-US" altLang="zh-CN" sz="2800" b="1" dirty="0">
              <a:solidFill>
                <a:srgbClr val="002060"/>
              </a:solidFill>
              <a:latin typeface="Arial" panose="020B0604020202020204" pitchFamily="34" charset="0"/>
            </a:endParaRPr>
          </a:p>
          <a:p>
            <a:pPr lvl="0" fontAlgn="base">
              <a:lnSpc>
                <a:spcPts val="3700"/>
              </a:lnSpc>
              <a:spcBef>
                <a:spcPct val="0"/>
              </a:spcBef>
              <a:spcAft>
                <a:spcPct val="0"/>
              </a:spcAft>
            </a:pPr>
            <a:r>
              <a:rPr lang="en-US" altLang="zh-CN" sz="2800" b="1" dirty="0">
                <a:solidFill>
                  <a:srgbClr val="000000"/>
                </a:solidFill>
                <a:latin typeface="Arial" panose="020B0604020202020204" pitchFamily="34" charset="0"/>
              </a:rPr>
              <a:t>     </a:t>
            </a:r>
            <a:r>
              <a:rPr lang="zh-CN" altLang="en-US" sz="2800" b="1" dirty="0">
                <a:solidFill>
                  <a:srgbClr val="000000"/>
                </a:solidFill>
                <a:latin typeface="Arial" panose="020B0604020202020204" pitchFamily="34" charset="0"/>
              </a:rPr>
              <a:t> 阅读后面的题一般来说与文章内容的顺序是一致的；</a:t>
            </a:r>
          </a:p>
          <a:p>
            <a:pPr marL="457200" lvl="0" indent="-457200" fontAlgn="base">
              <a:lnSpc>
                <a:spcPts val="3700"/>
              </a:lnSpc>
              <a:spcBef>
                <a:spcPct val="0"/>
              </a:spcBef>
              <a:spcAft>
                <a:spcPct val="0"/>
              </a:spcAft>
              <a:buFont typeface="Wingdings" panose="05000000000000000000" pitchFamily="2" charset="2"/>
              <a:buChar char="Ø"/>
            </a:pPr>
            <a:r>
              <a:rPr lang="zh-CN" altLang="en-US" sz="2800" b="1" dirty="0">
                <a:solidFill>
                  <a:srgbClr val="002060"/>
                </a:solidFill>
                <a:latin typeface="Arial" panose="020B0604020202020204" pitchFamily="34" charset="0"/>
              </a:rPr>
              <a:t>主题句寻找</a:t>
            </a:r>
            <a:r>
              <a:rPr lang="en-US" altLang="zh-CN" sz="2800" b="1" dirty="0">
                <a:solidFill>
                  <a:srgbClr val="002060"/>
                </a:solidFill>
                <a:latin typeface="Arial" panose="020B0604020202020204" pitchFamily="34" charset="0"/>
              </a:rPr>
              <a:t>main idea</a:t>
            </a:r>
            <a:r>
              <a:rPr lang="zh-CN" altLang="en-US" sz="2800" b="1" dirty="0">
                <a:solidFill>
                  <a:srgbClr val="002060"/>
                </a:solidFill>
                <a:latin typeface="Arial" panose="020B0604020202020204" pitchFamily="34" charset="0"/>
              </a:rPr>
              <a:t>法</a:t>
            </a:r>
            <a:endParaRPr lang="en-US" altLang="zh-CN" sz="2800" b="1" dirty="0">
              <a:solidFill>
                <a:srgbClr val="002060"/>
              </a:solidFill>
              <a:latin typeface="Arial" panose="020B0604020202020204" pitchFamily="34" charset="0"/>
            </a:endParaRPr>
          </a:p>
          <a:p>
            <a:pPr lvl="0" fontAlgn="base">
              <a:lnSpc>
                <a:spcPts val="3700"/>
              </a:lnSpc>
              <a:spcBef>
                <a:spcPct val="0"/>
              </a:spcBef>
              <a:spcAft>
                <a:spcPct val="0"/>
              </a:spcAft>
            </a:pPr>
            <a:r>
              <a:rPr lang="en-US" altLang="zh-CN" sz="2800" b="1" dirty="0">
                <a:solidFill>
                  <a:srgbClr val="CC00CC"/>
                </a:solidFill>
                <a:latin typeface="Arial" panose="020B0604020202020204" pitchFamily="34" charset="0"/>
              </a:rPr>
              <a:t>   </a:t>
            </a:r>
            <a:r>
              <a:rPr lang="zh-CN" altLang="en-US" sz="2800" b="1" dirty="0">
                <a:solidFill>
                  <a:srgbClr val="000000"/>
                </a:solidFill>
                <a:latin typeface="Arial" panose="020B0604020202020204" pitchFamily="34" charset="0"/>
              </a:rPr>
              <a:t>（</a:t>
            </a:r>
            <a:r>
              <a:rPr lang="en-US" altLang="zh-CN" sz="2800" b="1" dirty="0">
                <a:solidFill>
                  <a:srgbClr val="000000"/>
                </a:solidFill>
                <a:latin typeface="Arial" panose="020B0604020202020204" pitchFamily="34" charset="0"/>
              </a:rPr>
              <a:t>topic sentence, best title, best topic etc.</a:t>
            </a:r>
            <a:r>
              <a:rPr lang="zh-CN" altLang="en-US" sz="2800" b="1" dirty="0">
                <a:solidFill>
                  <a:srgbClr val="000000"/>
                </a:solidFill>
                <a:latin typeface="Arial" panose="020B0604020202020204" pitchFamily="34" charset="0"/>
              </a:rPr>
              <a:t>）</a:t>
            </a:r>
            <a:r>
              <a:rPr lang="en-US" altLang="zh-CN" sz="2800" b="1" dirty="0">
                <a:solidFill>
                  <a:srgbClr val="000000"/>
                </a:solidFill>
                <a:latin typeface="Arial" panose="020B0604020202020204" pitchFamily="34" charset="0"/>
              </a:rPr>
              <a:t>;</a:t>
            </a:r>
          </a:p>
        </p:txBody>
      </p:sp>
    </p:spTree>
    <p:extLst>
      <p:ext uri="{BB962C8B-B14F-4D97-AF65-F5344CB8AC3E}">
        <p14:creationId xmlns:p14="http://schemas.microsoft.com/office/powerpoint/2010/main" val="1306881897"/>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7" grpId="0"/>
          <p:bldP spid="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18214" y="1116277"/>
            <a:ext cx="5391398" cy="4690753"/>
          </a:xfrm>
          <a:prstGeom prst="rect">
            <a:avLst/>
          </a:prstGeom>
          <a:solidFill>
            <a:schemeClr val="accent3">
              <a:lumMod val="50000"/>
            </a:schemeClr>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83128" y="1353785"/>
            <a:ext cx="12445340" cy="4239493"/>
            <a:chOff x="-106878" y="1353785"/>
            <a:chExt cx="12445340" cy="4096988"/>
          </a:xfrm>
        </p:grpSpPr>
        <p:sp>
          <p:nvSpPr>
            <p:cNvPr id="16" name="矩形 15"/>
            <p:cNvSpPr/>
            <p:nvPr/>
          </p:nvSpPr>
          <p:spPr>
            <a:xfrm>
              <a:off x="-106878" y="1353785"/>
              <a:ext cx="12445340" cy="2107869"/>
            </a:xfrm>
            <a:prstGeom prst="rect">
              <a:avLst/>
            </a:pr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矩形 20"/>
            <p:cNvSpPr/>
            <p:nvPr/>
          </p:nvSpPr>
          <p:spPr>
            <a:xfrm>
              <a:off x="-106878" y="3342904"/>
              <a:ext cx="12445340" cy="2107869"/>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7" name="等腰三角形 16"/>
          <p:cNvSpPr/>
          <p:nvPr/>
        </p:nvSpPr>
        <p:spPr>
          <a:xfrm flipV="1">
            <a:off x="5551077" y="1353785"/>
            <a:ext cx="588465" cy="327496"/>
          </a:xfrm>
          <a:prstGeom prst="triangle">
            <a:avLst/>
          </a:prstGeom>
          <a:solidFill>
            <a:schemeClr val="accent3">
              <a:lumMod val="50000"/>
            </a:schemeClr>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TextBox 22"/>
          <p:cNvSpPr txBox="1"/>
          <p:nvPr/>
        </p:nvSpPr>
        <p:spPr>
          <a:xfrm>
            <a:off x="923387" y="1559849"/>
            <a:ext cx="8781229" cy="1938992"/>
          </a:xfrm>
          <a:prstGeom prst="rect">
            <a:avLst/>
          </a:prstGeom>
          <a:noFill/>
        </p:spPr>
        <p:txBody>
          <a:bodyPr wrap="square" rtlCol="0" anchor="ctr">
            <a:spAutoFit/>
          </a:bodyPr>
          <a:lstStyle/>
          <a:p>
            <a:pPr algn="ctr"/>
            <a:r>
              <a:rPr lang="zh-CN" altLang="en-US" sz="6000" b="1" dirty="0">
                <a:solidFill>
                  <a:schemeClr val="accent3">
                    <a:lumMod val="50000"/>
                  </a:schemeClr>
                </a:solidFill>
                <a:latin typeface="微软雅黑" pitchFamily="34" charset="-122"/>
                <a:ea typeface="微软雅黑" pitchFamily="34" charset="-122"/>
              </a:rPr>
              <a:t>浙江省</a:t>
            </a:r>
            <a:r>
              <a:rPr lang="en-US" altLang="zh-CN" sz="6000" b="1" dirty="0">
                <a:solidFill>
                  <a:schemeClr val="accent3">
                    <a:lumMod val="50000"/>
                  </a:schemeClr>
                </a:solidFill>
                <a:latin typeface="微软雅黑" pitchFamily="34" charset="-122"/>
                <a:ea typeface="微软雅黑" pitchFamily="34" charset="-122"/>
              </a:rPr>
              <a:t>2019</a:t>
            </a:r>
            <a:r>
              <a:rPr lang="zh-CN" altLang="en-US" sz="6000" b="1" dirty="0">
                <a:solidFill>
                  <a:schemeClr val="accent3">
                    <a:lumMod val="50000"/>
                  </a:schemeClr>
                </a:solidFill>
                <a:latin typeface="微软雅黑" pitchFamily="34" charset="-122"/>
                <a:ea typeface="微软雅黑" pitchFamily="34" charset="-122"/>
              </a:rPr>
              <a:t>年</a:t>
            </a:r>
            <a:r>
              <a:rPr lang="en-US" altLang="zh-CN" sz="6000" b="1" dirty="0">
                <a:solidFill>
                  <a:schemeClr val="accent3">
                    <a:lumMod val="50000"/>
                  </a:schemeClr>
                </a:solidFill>
                <a:latin typeface="微软雅黑" pitchFamily="34" charset="-122"/>
                <a:ea typeface="微软雅黑" pitchFamily="34" charset="-122"/>
              </a:rPr>
              <a:t>6</a:t>
            </a:r>
            <a:r>
              <a:rPr lang="zh-CN" altLang="en-US" sz="6000" b="1" dirty="0">
                <a:solidFill>
                  <a:schemeClr val="accent3">
                    <a:lumMod val="50000"/>
                  </a:schemeClr>
                </a:solidFill>
                <a:latin typeface="微软雅黑" pitchFamily="34" charset="-122"/>
                <a:ea typeface="微软雅黑" pitchFamily="34" charset="-122"/>
              </a:rPr>
              <a:t>月高考</a:t>
            </a:r>
            <a:endParaRPr lang="en-US" altLang="zh-CN" sz="6000" b="1" dirty="0">
              <a:solidFill>
                <a:schemeClr val="accent3">
                  <a:lumMod val="50000"/>
                </a:schemeClr>
              </a:solidFill>
              <a:latin typeface="微软雅黑" pitchFamily="34" charset="-122"/>
              <a:ea typeface="微软雅黑" pitchFamily="34" charset="-122"/>
            </a:endParaRPr>
          </a:p>
          <a:p>
            <a:pPr algn="ctr"/>
            <a:r>
              <a:rPr lang="zh-CN" altLang="en-US" sz="6000" b="1" dirty="0">
                <a:solidFill>
                  <a:schemeClr val="accent3">
                    <a:lumMod val="50000"/>
                  </a:schemeClr>
                </a:solidFill>
                <a:latin typeface="微软雅黑" pitchFamily="34" charset="-122"/>
                <a:ea typeface="微软雅黑" pitchFamily="34" charset="-122"/>
              </a:rPr>
              <a:t>英语考前辅导</a:t>
            </a:r>
          </a:p>
        </p:txBody>
      </p:sp>
      <p:sp>
        <p:nvSpPr>
          <p:cNvPr id="24" name="TextBox 23"/>
          <p:cNvSpPr txBox="1"/>
          <p:nvPr/>
        </p:nvSpPr>
        <p:spPr>
          <a:xfrm>
            <a:off x="3557616" y="3243300"/>
            <a:ext cx="4956999" cy="400110"/>
          </a:xfrm>
          <a:prstGeom prst="rect">
            <a:avLst/>
          </a:prstGeom>
          <a:noFill/>
        </p:spPr>
        <p:txBody>
          <a:bodyPr wrap="square" rtlCol="0" anchor="ctr">
            <a:spAutoFit/>
          </a:bodyPr>
          <a:lstStyle/>
          <a:p>
            <a:r>
              <a:rPr lang="en-US" altLang="zh-CN" sz="2000" dirty="0">
                <a:solidFill>
                  <a:schemeClr val="accent3">
                    <a:lumMod val="50000"/>
                  </a:schemeClr>
                </a:solidFill>
                <a:latin typeface="微软雅黑" pitchFamily="34" charset="-122"/>
                <a:ea typeface="微软雅黑" pitchFamily="34" charset="-122"/>
              </a:rPr>
              <a:t>      </a:t>
            </a:r>
            <a:endParaRPr lang="zh-CN" altLang="en-US" sz="2000" dirty="0">
              <a:solidFill>
                <a:schemeClr val="accent3">
                  <a:lumMod val="50000"/>
                </a:schemeClr>
              </a:solidFill>
              <a:latin typeface="微软雅黑" pitchFamily="34" charset="-122"/>
              <a:ea typeface="微软雅黑" pitchFamily="34" charset="-122"/>
            </a:endParaRPr>
          </a:p>
        </p:txBody>
      </p:sp>
      <p:sp>
        <p:nvSpPr>
          <p:cNvPr id="4" name="矩形 3"/>
          <p:cNvSpPr/>
          <p:nvPr/>
        </p:nvSpPr>
        <p:spPr>
          <a:xfrm>
            <a:off x="3194464" y="4088482"/>
            <a:ext cx="5415147" cy="1116947"/>
          </a:xfrm>
          <a:prstGeom prst="rect">
            <a:avLst/>
          </a:prstGeom>
          <a:solidFill>
            <a:schemeClr val="accent3">
              <a:lumMod val="50000"/>
            </a:schemeClr>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3717032" y="4221268"/>
            <a:ext cx="2711532" cy="523220"/>
          </a:xfrm>
          <a:prstGeom prst="rect">
            <a:avLst/>
          </a:prstGeom>
          <a:noFill/>
        </p:spPr>
        <p:txBody>
          <a:bodyPr wrap="square" rtlCol="0">
            <a:spAutoFit/>
          </a:bodyPr>
          <a:lstStyle/>
          <a:p>
            <a:r>
              <a:rPr lang="zh-CN" altLang="en-US" sz="2800" dirty="0">
                <a:solidFill>
                  <a:schemeClr val="bg1"/>
                </a:solidFill>
                <a:latin typeface="微软雅黑" pitchFamily="34" charset="-122"/>
                <a:ea typeface="微软雅黑" pitchFamily="34" charset="-122"/>
              </a:rPr>
              <a:t>吴俊峰</a:t>
            </a:r>
          </a:p>
        </p:txBody>
      </p:sp>
      <p:sp>
        <p:nvSpPr>
          <p:cNvPr id="26" name="TextBox 25"/>
          <p:cNvSpPr txBox="1"/>
          <p:nvPr/>
        </p:nvSpPr>
        <p:spPr>
          <a:xfrm>
            <a:off x="4271008" y="4731172"/>
            <a:ext cx="3300866" cy="461665"/>
          </a:xfrm>
          <a:prstGeom prst="rect">
            <a:avLst/>
          </a:prstGeom>
          <a:noFill/>
        </p:spPr>
        <p:txBody>
          <a:bodyPr wrap="square" rtlCol="0">
            <a:spAutoFit/>
          </a:bodyPr>
          <a:lstStyle/>
          <a:p>
            <a:pPr algn="ctr"/>
            <a:r>
              <a:rPr lang="zh-CN" altLang="en-US" sz="2400" dirty="0">
                <a:solidFill>
                  <a:schemeClr val="bg1"/>
                </a:solidFill>
                <a:latin typeface="微软雅黑" pitchFamily="34" charset="-122"/>
                <a:ea typeface="微软雅黑" pitchFamily="34" charset="-122"/>
              </a:rPr>
              <a:t>浙江省常山一中</a:t>
            </a:r>
          </a:p>
        </p:txBody>
      </p:sp>
      <p:pic>
        <p:nvPicPr>
          <p:cNvPr id="5" name="图片 4">
            <a:extLst>
              <a:ext uri="{FF2B5EF4-FFF2-40B4-BE49-F238E27FC236}">
                <a16:creationId xmlns:a16="http://schemas.microsoft.com/office/drawing/2014/main" xmlns="" id="{8DED9870-5B2F-4307-84D3-F411DB38041A}"/>
              </a:ext>
            </a:extLst>
          </p:cNvPr>
          <p:cNvPicPr>
            <a:picLocks noChangeAspect="1"/>
          </p:cNvPicPr>
          <p:nvPr/>
        </p:nvPicPr>
        <p:blipFill>
          <a:blip r:embed="rId3"/>
          <a:stretch>
            <a:fillRect/>
          </a:stretch>
        </p:blipFill>
        <p:spPr>
          <a:xfrm>
            <a:off x="9704616" y="1516278"/>
            <a:ext cx="2487384" cy="3914507"/>
          </a:xfrm>
          <a:prstGeom prst="rect">
            <a:avLst/>
          </a:prstGeom>
        </p:spPr>
      </p:pic>
    </p:spTree>
    <p:extLst>
      <p:ext uri="{BB962C8B-B14F-4D97-AF65-F5344CB8AC3E}">
        <p14:creationId xmlns:p14="http://schemas.microsoft.com/office/powerpoint/2010/main" val="1958013487"/>
      </p:ext>
    </p:extLst>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600"/>
                                        <p:tgtEl>
                                          <p:spTgt spid="10"/>
                                        </p:tgtEl>
                                      </p:cBhvr>
                                    </p:animEffect>
                                  </p:childTnLst>
                                </p:cTn>
                              </p:par>
                            </p:childTnLst>
                          </p:cTn>
                        </p:par>
                        <p:par>
                          <p:cTn id="8" fill="hold">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16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par>
                          <p:cTn id="16" fill="hold">
                            <p:stCondLst>
                              <p:cond delay="2100"/>
                            </p:stCondLst>
                            <p:childTnLst>
                              <p:par>
                                <p:cTn id="17" presetID="17" presetClass="entr" presetSubtype="1" fill="hold" grpId="0" nodeType="afterEffect">
                                  <p:stCondLst>
                                    <p:cond delay="0"/>
                                  </p:stCondLst>
                                  <p:iterate type="lt">
                                    <p:tmPct val="40000"/>
                                  </p:iterate>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ppt_x</p:attrName>
                                        </p:attrNameLst>
                                      </p:cBhvr>
                                      <p:tavLst>
                                        <p:tav tm="0">
                                          <p:val>
                                            <p:strVal val="#ppt_x"/>
                                          </p:val>
                                        </p:tav>
                                        <p:tav tm="100000">
                                          <p:val>
                                            <p:strVal val="#ppt_x"/>
                                          </p:val>
                                        </p:tav>
                                      </p:tavLst>
                                    </p:anim>
                                    <p:anim calcmode="lin" valueType="num">
                                      <p:cBhvr>
                                        <p:cTn id="20" dur="250" fill="hold"/>
                                        <p:tgtEl>
                                          <p:spTgt spid="23"/>
                                        </p:tgtEl>
                                        <p:attrNameLst>
                                          <p:attrName>ppt_y</p:attrName>
                                        </p:attrNameLst>
                                      </p:cBhvr>
                                      <p:tavLst>
                                        <p:tav tm="0">
                                          <p:val>
                                            <p:strVal val="#ppt_y-#ppt_h/2"/>
                                          </p:val>
                                        </p:tav>
                                        <p:tav tm="100000">
                                          <p:val>
                                            <p:strVal val="#ppt_y"/>
                                          </p:val>
                                        </p:tav>
                                      </p:tavLst>
                                    </p:anim>
                                    <p:anim calcmode="lin" valueType="num">
                                      <p:cBhvr>
                                        <p:cTn id="21" dur="250" fill="hold"/>
                                        <p:tgtEl>
                                          <p:spTgt spid="23"/>
                                        </p:tgtEl>
                                        <p:attrNameLst>
                                          <p:attrName>ppt_w</p:attrName>
                                        </p:attrNameLst>
                                      </p:cBhvr>
                                      <p:tavLst>
                                        <p:tav tm="0">
                                          <p:val>
                                            <p:strVal val="#ppt_w"/>
                                          </p:val>
                                        </p:tav>
                                        <p:tav tm="100000">
                                          <p:val>
                                            <p:strVal val="#ppt_w"/>
                                          </p:val>
                                        </p:tav>
                                      </p:tavLst>
                                    </p:anim>
                                    <p:anim calcmode="lin" valueType="num">
                                      <p:cBhvr>
                                        <p:cTn id="22" dur="250" fill="hold"/>
                                        <p:tgtEl>
                                          <p:spTgt spid="23"/>
                                        </p:tgtEl>
                                        <p:attrNameLst>
                                          <p:attrName>ppt_h</p:attrName>
                                        </p:attrNameLst>
                                      </p:cBhvr>
                                      <p:tavLst>
                                        <p:tav tm="0">
                                          <p:val>
                                            <p:fltVal val="0"/>
                                          </p:val>
                                        </p:tav>
                                        <p:tav tm="100000">
                                          <p:val>
                                            <p:strVal val="#ppt_h"/>
                                          </p:val>
                                        </p:tav>
                                      </p:tavLst>
                                    </p:anim>
                                  </p:childTnLst>
                                </p:cTn>
                              </p:par>
                            </p:childTnLst>
                          </p:cTn>
                        </p:par>
                        <p:par>
                          <p:cTn id="23" fill="hold">
                            <p:stCondLst>
                              <p:cond delay="4050"/>
                            </p:stCondLst>
                            <p:childTnLst>
                              <p:par>
                                <p:cTn id="24" presetID="22" presetClass="entr" presetSubtype="8"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4550"/>
                            </p:stCondLst>
                            <p:childTnLst>
                              <p:par>
                                <p:cTn id="28" presetID="42"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5550"/>
                            </p:stCondLst>
                            <p:childTnLst>
                              <p:par>
                                <p:cTn id="34" presetID="14" presetClass="entr" presetSubtype="1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par>
                                <p:cTn id="37" presetID="14" presetClass="entr" presetSubtype="10" fill="hold" grpId="0" nodeType="withEffect">
                                  <p:stCondLst>
                                    <p:cond delay="350"/>
                                  </p:stCondLst>
                                  <p:childTnLst>
                                    <p:set>
                                      <p:cBhvr>
                                        <p:cTn id="38" dur="1" fill="hold">
                                          <p:stCondLst>
                                            <p:cond delay="0"/>
                                          </p:stCondLst>
                                        </p:cTn>
                                        <p:tgtEl>
                                          <p:spTgt spid="26"/>
                                        </p:tgtEl>
                                        <p:attrNameLst>
                                          <p:attrName>style.visibility</p:attrName>
                                        </p:attrNameLst>
                                      </p:cBhvr>
                                      <p:to>
                                        <p:strVal val="visible"/>
                                      </p:to>
                                    </p:set>
                                    <p:animEffect transition="in" filter="randombar(horizontal)">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23" grpId="0"/>
      <p:bldP spid="24" grpId="0"/>
      <p:bldP spid="4" grpId="0" animBg="1"/>
      <p:bldP spid="3"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35600" y="238600"/>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2"/>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28E0D88E-3E05-4772-9F38-A32EC5435D8A}"/>
              </a:ext>
            </a:extLst>
          </p:cNvPr>
          <p:cNvSpPr/>
          <p:nvPr/>
        </p:nvSpPr>
        <p:spPr>
          <a:xfrm>
            <a:off x="2963202" y="491012"/>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68154" y="360289"/>
            <a:ext cx="4329806"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（三）注意事项</a:t>
            </a:r>
          </a:p>
        </p:txBody>
      </p:sp>
      <p:sp>
        <p:nvSpPr>
          <p:cNvPr id="7" name="矩形 6">
            <a:extLst>
              <a:ext uri="{FF2B5EF4-FFF2-40B4-BE49-F238E27FC236}">
                <a16:creationId xmlns:a16="http://schemas.microsoft.com/office/drawing/2014/main" xmlns="" id="{9EE03FAE-FDC9-4BF2-A531-720F5D34984C}"/>
              </a:ext>
            </a:extLst>
          </p:cNvPr>
          <p:cNvSpPr/>
          <p:nvPr/>
        </p:nvSpPr>
        <p:spPr>
          <a:xfrm>
            <a:off x="329188" y="1716704"/>
            <a:ext cx="11006219" cy="4031873"/>
          </a:xfrm>
          <a:prstGeom prst="rect">
            <a:avLst/>
          </a:prstGeom>
        </p:spPr>
        <p:txBody>
          <a:bodyPr wrap="square">
            <a:spAutoFit/>
          </a:bodyPr>
          <a:lstStyle/>
          <a:p>
            <a:pPr marL="514350" lvl="0" indent="-514350" fontAlgn="base">
              <a:spcBef>
                <a:spcPct val="0"/>
              </a:spcBef>
              <a:spcAft>
                <a:spcPct val="0"/>
              </a:spcAft>
              <a:buAutoNum type="arabicPeriod"/>
            </a:pPr>
            <a:r>
              <a:rPr lang="zh-CN" altLang="en-US" sz="3200" b="1" dirty="0">
                <a:solidFill>
                  <a:srgbClr val="000000"/>
                </a:solidFill>
                <a:latin typeface="Times New Roman" panose="02020603050405020304" pitchFamily="18" charset="0"/>
                <a:cs typeface="Times New Roman" panose="02020603050405020304" pitchFamily="18" charset="0"/>
              </a:rPr>
              <a:t>所选有据，避免主观臆断。</a:t>
            </a:r>
            <a:endParaRPr lang="en-US" altLang="zh-CN" sz="3200" b="1" dirty="0">
              <a:solidFill>
                <a:srgbClr val="FFFFFF"/>
              </a:solidFill>
              <a:latin typeface="Times New Roman" panose="02020603050405020304" pitchFamily="18" charset="0"/>
              <a:cs typeface="Times New Roman" panose="02020603050405020304" pitchFamily="18" charset="0"/>
            </a:endParaRPr>
          </a:p>
          <a:p>
            <a:pPr lvl="0" fontAlgn="base">
              <a:spcBef>
                <a:spcPct val="0"/>
              </a:spcBef>
              <a:spcAft>
                <a:spcPct val="0"/>
              </a:spcAft>
            </a:pPr>
            <a:r>
              <a:rPr lang="en-US" altLang="zh-CN" sz="3200" b="1" dirty="0">
                <a:solidFill>
                  <a:srgbClr val="000000"/>
                </a:solidFill>
                <a:latin typeface="Arial" panose="020B0604020202020204" pitchFamily="34" charset="0"/>
              </a:rPr>
              <a:t>2. </a:t>
            </a:r>
            <a:r>
              <a:rPr lang="zh-CN" altLang="en-US" sz="3200" b="1" dirty="0">
                <a:solidFill>
                  <a:srgbClr val="000000"/>
                </a:solidFill>
                <a:latin typeface="Arial" panose="020B0604020202020204" pitchFamily="34" charset="0"/>
              </a:rPr>
              <a:t>阅读题要求选  最佳答案，有的答案从某个枝节来看是对 </a:t>
            </a:r>
            <a:endParaRPr lang="en-US" altLang="zh-CN" sz="3200" b="1" dirty="0">
              <a:solidFill>
                <a:srgbClr val="000000"/>
              </a:solidFill>
              <a:latin typeface="Arial" panose="020B0604020202020204" pitchFamily="34" charset="0"/>
            </a:endParaRPr>
          </a:p>
          <a:p>
            <a:pPr lvl="0" fontAlgn="base">
              <a:spcBef>
                <a:spcPct val="0"/>
              </a:spcBef>
              <a:spcAft>
                <a:spcPct val="0"/>
              </a:spcAft>
            </a:pPr>
            <a:r>
              <a:rPr lang="en-US" altLang="zh-CN" sz="3200" b="1" dirty="0">
                <a:solidFill>
                  <a:srgbClr val="000000"/>
                </a:solidFill>
                <a:latin typeface="Arial" panose="020B0604020202020204" pitchFamily="34" charset="0"/>
              </a:rPr>
              <a:t>    </a:t>
            </a:r>
            <a:r>
              <a:rPr lang="zh-CN" altLang="en-US" sz="3200" b="1" dirty="0">
                <a:solidFill>
                  <a:srgbClr val="000000"/>
                </a:solidFill>
                <a:latin typeface="Arial" panose="020B0604020202020204" pitchFamily="34" charset="0"/>
              </a:rPr>
              <a:t>的，但从全文来看则不是最佳的，因此，必须</a:t>
            </a:r>
            <a:r>
              <a:rPr lang="zh-CN" altLang="en-US" sz="3200" b="1" dirty="0">
                <a:solidFill>
                  <a:srgbClr val="002060"/>
                </a:solidFill>
                <a:latin typeface="Arial" panose="020B0604020202020204" pitchFamily="34" charset="0"/>
              </a:rPr>
              <a:t>通盘考虑，</a:t>
            </a:r>
            <a:endParaRPr lang="en-US" altLang="zh-CN" sz="3200" b="1" dirty="0">
              <a:solidFill>
                <a:srgbClr val="002060"/>
              </a:solidFill>
              <a:latin typeface="Arial" panose="020B0604020202020204" pitchFamily="34" charset="0"/>
            </a:endParaRPr>
          </a:p>
          <a:p>
            <a:pPr lvl="0" fontAlgn="base">
              <a:spcBef>
                <a:spcPct val="0"/>
              </a:spcBef>
              <a:spcAft>
                <a:spcPct val="0"/>
              </a:spcAft>
            </a:pPr>
            <a:r>
              <a:rPr lang="en-US" altLang="zh-CN" sz="3200" b="1" dirty="0">
                <a:solidFill>
                  <a:srgbClr val="002060"/>
                </a:solidFill>
                <a:latin typeface="Arial" panose="020B0604020202020204" pitchFamily="34" charset="0"/>
              </a:rPr>
              <a:t>    </a:t>
            </a:r>
            <a:r>
              <a:rPr lang="zh-CN" altLang="en-US" sz="3200" b="1" dirty="0">
                <a:solidFill>
                  <a:srgbClr val="002060"/>
                </a:solidFill>
                <a:latin typeface="Arial" panose="020B0604020202020204" pitchFamily="34" charset="0"/>
              </a:rPr>
              <a:t>取主要信息，紧扣文章主旨，舍枝节</a:t>
            </a:r>
            <a:r>
              <a:rPr lang="zh-CN" altLang="en-US" sz="3200" b="1" dirty="0">
                <a:solidFill>
                  <a:srgbClr val="000000"/>
                </a:solidFill>
                <a:latin typeface="Arial" panose="020B0604020202020204" pitchFamily="34" charset="0"/>
              </a:rPr>
              <a:t>。</a:t>
            </a:r>
            <a:endParaRPr lang="en-US" altLang="zh-CN" sz="3200" b="1" dirty="0">
              <a:solidFill>
                <a:srgbClr val="000000"/>
              </a:solidFill>
              <a:latin typeface="Arial" panose="020B0604020202020204" pitchFamily="34" charset="0"/>
            </a:endParaRPr>
          </a:p>
          <a:p>
            <a:pPr lvl="0" fontAlgn="base">
              <a:spcBef>
                <a:spcPct val="0"/>
              </a:spcBef>
              <a:spcAft>
                <a:spcPct val="0"/>
              </a:spcAft>
            </a:pPr>
            <a:r>
              <a:rPr lang="en-US" altLang="zh-CN" sz="3200" b="1" dirty="0">
                <a:solidFill>
                  <a:srgbClr val="000000"/>
                </a:solidFill>
                <a:latin typeface="Arial" panose="020B0604020202020204" pitchFamily="34" charset="0"/>
              </a:rPr>
              <a:t>3. </a:t>
            </a:r>
            <a:r>
              <a:rPr lang="zh-CN" altLang="en-US" sz="3200" b="1" dirty="0">
                <a:solidFill>
                  <a:srgbClr val="000000"/>
                </a:solidFill>
                <a:latin typeface="Arial" panose="020B0604020202020204" pitchFamily="34" charset="0"/>
              </a:rPr>
              <a:t>遇到生词是正常的，千万不要惊慌，不会对文章的主旨有   </a:t>
            </a:r>
            <a:endParaRPr lang="en-US" altLang="zh-CN" sz="3200" b="1" dirty="0">
              <a:solidFill>
                <a:srgbClr val="000000"/>
              </a:solidFill>
              <a:latin typeface="Arial" panose="020B0604020202020204" pitchFamily="34" charset="0"/>
            </a:endParaRPr>
          </a:p>
          <a:p>
            <a:pPr lvl="0" fontAlgn="base">
              <a:spcBef>
                <a:spcPct val="0"/>
              </a:spcBef>
              <a:spcAft>
                <a:spcPct val="0"/>
              </a:spcAft>
            </a:pPr>
            <a:r>
              <a:rPr lang="en-US" altLang="zh-CN" sz="3200" b="1" dirty="0">
                <a:solidFill>
                  <a:srgbClr val="000000"/>
                </a:solidFill>
                <a:latin typeface="Arial" panose="020B0604020202020204" pitchFamily="34" charset="0"/>
              </a:rPr>
              <a:t>    </a:t>
            </a:r>
            <a:r>
              <a:rPr lang="zh-CN" altLang="en-US" sz="3200" b="1" dirty="0">
                <a:solidFill>
                  <a:srgbClr val="000000"/>
                </a:solidFill>
                <a:latin typeface="Arial" panose="020B0604020202020204" pitchFamily="34" charset="0"/>
              </a:rPr>
              <a:t>太大的影响。</a:t>
            </a:r>
            <a:r>
              <a:rPr lang="zh-CN" altLang="en-US" sz="3200" b="1" dirty="0">
                <a:solidFill>
                  <a:srgbClr val="002060"/>
                </a:solidFill>
                <a:latin typeface="Arial" panose="020B0604020202020204" pitchFamily="34" charset="0"/>
              </a:rPr>
              <a:t>词义猜测题，猜词如游戏，对比上下文</a:t>
            </a:r>
            <a:r>
              <a:rPr lang="zh-CN" altLang="en-US" sz="3200" b="1" dirty="0">
                <a:solidFill>
                  <a:srgbClr val="000000"/>
                </a:solidFill>
                <a:latin typeface="Arial" panose="020B0604020202020204" pitchFamily="34" charset="0"/>
              </a:rPr>
              <a:t>。</a:t>
            </a:r>
          </a:p>
          <a:p>
            <a:pPr lvl="0" fontAlgn="base">
              <a:spcBef>
                <a:spcPct val="0"/>
              </a:spcBef>
              <a:spcAft>
                <a:spcPct val="0"/>
              </a:spcAft>
            </a:pPr>
            <a:r>
              <a:rPr lang="en-US" altLang="zh-CN" sz="3200" b="1" dirty="0">
                <a:solidFill>
                  <a:srgbClr val="000000"/>
                </a:solidFill>
                <a:latin typeface="Arial" panose="020B0604020202020204" pitchFamily="34" charset="0"/>
              </a:rPr>
              <a:t>4. </a:t>
            </a:r>
            <a:r>
              <a:rPr lang="zh-CN" altLang="en-US" sz="3200" b="1" dirty="0">
                <a:solidFill>
                  <a:srgbClr val="002060"/>
                </a:solidFill>
                <a:latin typeface="Arial" panose="020B0604020202020204" pitchFamily="34" charset="0"/>
              </a:rPr>
              <a:t>特别提醒：要相信自己的第一感觉，如果需要修改所选答 </a:t>
            </a:r>
            <a:endParaRPr lang="en-US" altLang="zh-CN" sz="3200" b="1" dirty="0">
              <a:solidFill>
                <a:srgbClr val="002060"/>
              </a:solidFill>
              <a:latin typeface="Arial" panose="020B0604020202020204" pitchFamily="34" charset="0"/>
            </a:endParaRPr>
          </a:p>
          <a:p>
            <a:pPr lvl="0" fontAlgn="base">
              <a:spcBef>
                <a:spcPct val="0"/>
              </a:spcBef>
              <a:spcAft>
                <a:spcPct val="0"/>
              </a:spcAft>
            </a:pPr>
            <a:r>
              <a:rPr lang="en-US" altLang="zh-CN" sz="3200" b="1" dirty="0">
                <a:solidFill>
                  <a:srgbClr val="002060"/>
                </a:solidFill>
                <a:latin typeface="Arial" panose="020B0604020202020204" pitchFamily="34" charset="0"/>
              </a:rPr>
              <a:t>    </a:t>
            </a:r>
            <a:r>
              <a:rPr lang="zh-CN" altLang="en-US" sz="3200" b="1" dirty="0">
                <a:solidFill>
                  <a:srgbClr val="002060"/>
                </a:solidFill>
                <a:latin typeface="Arial" panose="020B0604020202020204" pitchFamily="34" charset="0"/>
              </a:rPr>
              <a:t>案，必须在文章找到足够的证据。</a:t>
            </a:r>
          </a:p>
        </p:txBody>
      </p:sp>
    </p:spTree>
    <p:extLst>
      <p:ext uri="{BB962C8B-B14F-4D97-AF65-F5344CB8AC3E}">
        <p14:creationId xmlns:p14="http://schemas.microsoft.com/office/powerpoint/2010/main" val="1437349234"/>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233255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21756" y="271069"/>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373339" y="42595"/>
            <a:ext cx="7083033" cy="87531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54309" y="159353"/>
            <a:ext cx="6809497"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月浙江卷阅读理解</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语篇导读</a:t>
            </a:r>
          </a:p>
        </p:txBody>
      </p:sp>
      <p:sp>
        <p:nvSpPr>
          <p:cNvPr id="4" name="矩形 3">
            <a:extLst>
              <a:ext uri="{FF2B5EF4-FFF2-40B4-BE49-F238E27FC236}">
                <a16:creationId xmlns:a16="http://schemas.microsoft.com/office/drawing/2014/main" xmlns="" id="{9508D429-A871-40D3-A5DC-8A93E8C3002D}"/>
              </a:ext>
            </a:extLst>
          </p:cNvPr>
          <p:cNvSpPr/>
          <p:nvPr/>
        </p:nvSpPr>
        <p:spPr>
          <a:xfrm>
            <a:off x="253932" y="1034670"/>
            <a:ext cx="11684136" cy="5324535"/>
          </a:xfrm>
          <a:prstGeom prst="rect">
            <a:avLst/>
          </a:prstGeom>
        </p:spPr>
        <p:txBody>
          <a:bodyPr wrap="square">
            <a:spAutoFit/>
          </a:bodyPr>
          <a:lstStyle/>
          <a:p>
            <a:r>
              <a:rPr lang="en-US" altLang="zh-CN" sz="2800" b="1" dirty="0"/>
              <a:t>     </a:t>
            </a:r>
            <a:r>
              <a:rPr lang="en-US" altLang="zh-CN" sz="2400" b="1" dirty="0"/>
              <a:t>2018</a:t>
            </a:r>
            <a:r>
              <a:rPr lang="zh-CN" altLang="en-US" sz="2400" b="1" dirty="0"/>
              <a:t>年高考英语浙江卷阅读理解涵盖人与社会、人与自然两大主题。体裁以议论文和说明文为主。三篇文章都比较有深度，内容丰富，语言地道。</a:t>
            </a:r>
            <a:endParaRPr lang="en-US" altLang="zh-CN" sz="2400" b="1" dirty="0"/>
          </a:p>
          <a:p>
            <a:r>
              <a:rPr lang="en-US" altLang="zh-CN" sz="2400" b="1" dirty="0"/>
              <a:t>      A</a:t>
            </a:r>
            <a:r>
              <a:rPr lang="zh-CN" altLang="en-US" sz="2400" b="1" dirty="0"/>
              <a:t>篇论述了狄更斯的文学地位，以此来纪念这位文学巨人。</a:t>
            </a:r>
            <a:r>
              <a:rPr lang="en-US" altLang="zh-CN" sz="2400" b="1" dirty="0"/>
              <a:t>《</a:t>
            </a:r>
            <a:r>
              <a:rPr lang="zh-CN" altLang="en-US" sz="2400" b="1" dirty="0"/>
              <a:t>普通高中英语课程</a:t>
            </a:r>
            <a:r>
              <a:rPr lang="en-US" altLang="zh-CN" sz="2400" b="1" dirty="0"/>
              <a:t>》</a:t>
            </a:r>
            <a:r>
              <a:rPr lang="zh-CN" altLang="en-US" sz="2400" b="1" dirty="0"/>
              <a:t>（</a:t>
            </a:r>
            <a:r>
              <a:rPr lang="en-US" altLang="zh-CN" sz="2400" b="1" dirty="0"/>
              <a:t>2017</a:t>
            </a:r>
            <a:r>
              <a:rPr lang="zh-CN" altLang="en-US" sz="2400" b="1" dirty="0"/>
              <a:t>年版）文化知识内容要求（必修）中提到“了解英美等国家主要的文学家、艺术家、科学家、政治家及其成就、贡献等”。通过阅读此文，学生能够了解狄更斯的文学成就对世界文学的巨大影响，从而有助于他们文化知识的积累。</a:t>
            </a:r>
          </a:p>
          <a:p>
            <a:r>
              <a:rPr lang="en-US" altLang="zh-CN" sz="2400" b="1" dirty="0"/>
              <a:t>       B</a:t>
            </a:r>
            <a:r>
              <a:rPr lang="zh-CN" altLang="en-US" sz="2400" b="1" dirty="0"/>
              <a:t>篇与环保有关，开头充满悬念。现在很多购物场所不再免费提供塑料袋，因为塑料袋影响环境，然而塑料袋制造商却希望向公众传达这样一个信息</a:t>
            </a:r>
            <a:r>
              <a:rPr lang="en-US" altLang="zh-CN" sz="2400" b="1" dirty="0"/>
              <a:t>——</a:t>
            </a:r>
            <a:r>
              <a:rPr lang="zh-CN" altLang="en-US" sz="2400" b="1" dirty="0"/>
              <a:t>他们的产品没有人们想象的那么糟糕。文末，环境学家提出了他们的希望。阅读此类文章有助于提升学生分析和解决问题的能力、培养学生的批判性思维。</a:t>
            </a:r>
          </a:p>
          <a:p>
            <a:r>
              <a:rPr lang="en-US" altLang="zh-CN" sz="2400" b="1" dirty="0"/>
              <a:t>      C</a:t>
            </a:r>
            <a:r>
              <a:rPr lang="zh-CN" altLang="en-US" sz="2400" b="1" dirty="0"/>
              <a:t>篇分析了美国的汽车工业发展对美国社会文化和环境的影响。本文语言较为抽象，其中引用了美国第</a:t>
            </a:r>
            <a:r>
              <a:rPr lang="en-US" altLang="zh-CN" sz="2400" b="1" dirty="0"/>
              <a:t>31</a:t>
            </a:r>
            <a:r>
              <a:rPr lang="zh-CN" altLang="en-US" sz="2400" b="1" dirty="0"/>
              <a:t>任总统胡佛的竞选口号“每个锅里都有鸡，每个车库都有车”，文末引用了美国作家一本书中的话，指出绿色经济才是长远发展之道。文中涉及了较多的文化背景知识。</a:t>
            </a:r>
          </a:p>
        </p:txBody>
      </p:sp>
    </p:spTree>
    <p:extLst>
      <p:ext uri="{BB962C8B-B14F-4D97-AF65-F5344CB8AC3E}">
        <p14:creationId xmlns:p14="http://schemas.microsoft.com/office/powerpoint/2010/main" val="3937762588"/>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28E0D88E-3E05-4772-9F38-A32EC5435D8A}"/>
              </a:ext>
            </a:extLst>
          </p:cNvPr>
          <p:cNvSpPr/>
          <p:nvPr/>
        </p:nvSpPr>
        <p:spPr>
          <a:xfrm>
            <a:off x="3373340" y="42595"/>
            <a:ext cx="7303752" cy="87531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2" name="矩形: 圆角 11">
            <a:extLst>
              <a:ext uri="{FF2B5EF4-FFF2-40B4-BE49-F238E27FC236}">
                <a16:creationId xmlns:a16="http://schemas.microsoft.com/office/drawing/2014/main" xmlns="" id="{3B431C6A-A043-42EA-ACFE-288A39847F69}"/>
              </a:ext>
            </a:extLst>
          </p:cNvPr>
          <p:cNvSpPr/>
          <p:nvPr/>
        </p:nvSpPr>
        <p:spPr>
          <a:xfrm>
            <a:off x="366582" y="4298400"/>
            <a:ext cx="3748218" cy="364087"/>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F404E05C-2088-43DE-BA0F-65BC70AD9CE8}"/>
              </a:ext>
            </a:extLst>
          </p:cNvPr>
          <p:cNvSpPr/>
          <p:nvPr/>
        </p:nvSpPr>
        <p:spPr>
          <a:xfrm>
            <a:off x="482836" y="2773251"/>
            <a:ext cx="3269357" cy="364087"/>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5F484336-A2CB-4168-8594-13D43E02DF03}"/>
              </a:ext>
            </a:extLst>
          </p:cNvPr>
          <p:cNvSpPr/>
          <p:nvPr/>
        </p:nvSpPr>
        <p:spPr>
          <a:xfrm>
            <a:off x="482835" y="968777"/>
            <a:ext cx="4822373" cy="364087"/>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233255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21756" y="271069"/>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5">
            <a:extLst>
              <a:ext uri="{FF2B5EF4-FFF2-40B4-BE49-F238E27FC236}">
                <a16:creationId xmlns:a16="http://schemas.microsoft.com/office/drawing/2014/main" xmlns="" id="{0533DAD5-3D1B-49D6-8195-5C122A3E584A}"/>
              </a:ext>
            </a:extLst>
          </p:cNvPr>
          <p:cNvSpPr/>
          <p:nvPr/>
        </p:nvSpPr>
        <p:spPr>
          <a:xfrm>
            <a:off x="3154310" y="159353"/>
            <a:ext cx="7030214"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a:t>
            </a:r>
            <a:r>
              <a:rPr lang="en-US" altLang="zh-CN" sz="2800" b="1" dirty="0">
                <a:latin typeface="微软雅黑" pitchFamily="34" charset="-122"/>
                <a:ea typeface="微软雅黑" pitchFamily="34" charset="-122"/>
              </a:rPr>
              <a:t>A</a:t>
            </a:r>
            <a:r>
              <a:rPr lang="zh-CN" altLang="en-US" sz="2800" b="1" dirty="0">
                <a:latin typeface="微软雅黑" pitchFamily="34" charset="-122"/>
                <a:ea typeface="微软雅黑" pitchFamily="34" charset="-122"/>
              </a:rPr>
              <a:t>篇</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语篇结构和特征</a:t>
            </a:r>
          </a:p>
        </p:txBody>
      </p:sp>
      <p:sp>
        <p:nvSpPr>
          <p:cNvPr id="7" name="矩形 6">
            <a:extLst>
              <a:ext uri="{FF2B5EF4-FFF2-40B4-BE49-F238E27FC236}">
                <a16:creationId xmlns:a16="http://schemas.microsoft.com/office/drawing/2014/main" xmlns="" id="{F009FED4-159E-4937-9E2F-541BBB34959D}"/>
              </a:ext>
            </a:extLst>
          </p:cNvPr>
          <p:cNvSpPr/>
          <p:nvPr/>
        </p:nvSpPr>
        <p:spPr>
          <a:xfrm>
            <a:off x="107134" y="917912"/>
            <a:ext cx="11792607" cy="5940088"/>
          </a:xfrm>
          <a:prstGeom prst="rect">
            <a:avLst/>
          </a:prstGeom>
        </p:spPr>
        <p:txBody>
          <a:bodyPr wrap="square">
            <a:spAutoFit/>
          </a:bodyPr>
          <a:lstStyle/>
          <a:p>
            <a:pPr algn="just"/>
            <a:r>
              <a:rPr lang="en-US" altLang="zh-CN" sz="2000" b="1" dirty="0">
                <a:latin typeface="Times New Roman" panose="02020603050405020304" pitchFamily="18" charset="0"/>
                <a:cs typeface="Times New Roman" panose="02020603050405020304" pitchFamily="18" charset="0"/>
              </a:rPr>
              <a:t>      In 1812, the year Charles Dickens was born, there were 66 novels published in Britain. People had been writing novels for a century—most experts date the first novel to Robinson Crusoe in 1719—but nobody wanted to do it professionally. The steam-powered printing press was still in its early stages; the literacy</a:t>
            </a:r>
            <a:r>
              <a:rPr lang="zh-CN" altLang="en-US" sz="2000" b="1" dirty="0">
                <a:latin typeface="Times New Roman" panose="02020603050405020304" pitchFamily="18" charset="0"/>
                <a:cs typeface="Times New Roman" panose="02020603050405020304" pitchFamily="18" charset="0"/>
              </a:rPr>
              <a:t>（识字） </a:t>
            </a:r>
            <a:r>
              <a:rPr lang="en-US" altLang="zh-CN" sz="2000" b="1" dirty="0">
                <a:latin typeface="Times New Roman" panose="02020603050405020304" pitchFamily="18" charset="0"/>
                <a:cs typeface="Times New Roman" panose="02020603050405020304" pitchFamily="18" charset="0"/>
              </a:rPr>
              <a:t>rate in England was under 50%. Many works of fiction appeared without the names of the authors, often with something like “By a lady.” Novels, for the most part, were looked upon as silly, immoral, or just plain bad.</a:t>
            </a:r>
          </a:p>
          <a:p>
            <a:pPr algn="just"/>
            <a:r>
              <a:rPr lang="en-US" altLang="zh-CN" sz="2000" b="1" dirty="0">
                <a:latin typeface="Times New Roman" panose="02020603050405020304" pitchFamily="18" charset="0"/>
                <a:cs typeface="Times New Roman" panose="02020603050405020304" pitchFamily="18" charset="0"/>
              </a:rPr>
              <a:t>     In 1870, when Dickens died, the world mourned him as its first professional writer and publisher, famous and beloved, who had led an explosion in both the publication of novels and their readership and whose characters — from Oliver Twist to Tiny Tim— were held up as moral touchstones. Today Dickens’ greatness is unchallenged. Removing him from the pantheon</a:t>
            </a:r>
            <a:r>
              <a:rPr lang="zh-CN" altLang="en-US" sz="2000" b="1" dirty="0">
                <a:latin typeface="Times New Roman" panose="02020603050405020304" pitchFamily="18" charset="0"/>
                <a:cs typeface="Times New Roman" panose="02020603050405020304" pitchFamily="18" charset="0"/>
              </a:rPr>
              <a:t>（名人堂） </a:t>
            </a:r>
            <a:r>
              <a:rPr lang="en-US" altLang="zh-CN" sz="2000" b="1" dirty="0">
                <a:latin typeface="Times New Roman" panose="02020603050405020304" pitchFamily="18" charset="0"/>
                <a:cs typeface="Times New Roman" panose="02020603050405020304" pitchFamily="18" charset="0"/>
              </a:rPr>
              <a:t>of English literature would make about as much sense as the Louvre selling off the Mona Lisa.</a:t>
            </a:r>
          </a:p>
          <a:p>
            <a:pPr algn="just"/>
            <a:r>
              <a:rPr lang="en-US" altLang="zh-CN" sz="2000" b="1" dirty="0">
                <a:latin typeface="Times New Roman" panose="02020603050405020304" pitchFamily="18" charset="0"/>
                <a:cs typeface="Times New Roman" panose="02020603050405020304" pitchFamily="18" charset="0"/>
              </a:rPr>
              <a:t>    How did Dickens get to the top? For all the feelings readers attach to stories, literature is a numbers game, and the test of time is extremely difficult to pass. Some 60,000 novels were published during the Victorian age, from 1837 to1901; today a casual reader might be able to name a half-dozen of them. It’s partly true that Dickens’ style of writing attracted audiences from all walks of life. It’s partly that his writings rode a wave of social, political and scientific progress. But it’s also that he rewrote the culture of literature and put himself at the center. No one will ever know what mix of talent, ambition, energy and luck made Dickens such a distinguished writer. But as the 200th anniversary of his birth approaches, it is possible — and important for our own culture—to understand how he made himself a lasting one.</a:t>
            </a:r>
          </a:p>
        </p:txBody>
      </p:sp>
      <p:cxnSp>
        <p:nvCxnSpPr>
          <p:cNvPr id="13" name="直接箭头连接符 12">
            <a:extLst>
              <a:ext uri="{FF2B5EF4-FFF2-40B4-BE49-F238E27FC236}">
                <a16:creationId xmlns:a16="http://schemas.microsoft.com/office/drawing/2014/main" xmlns="" id="{7ECDEA21-E468-4C4D-9C0F-36E18416AD83}"/>
              </a:ext>
            </a:extLst>
          </p:cNvPr>
          <p:cNvCxnSpPr>
            <a:cxnSpLocks/>
          </p:cNvCxnSpPr>
          <p:nvPr/>
        </p:nvCxnSpPr>
        <p:spPr>
          <a:xfrm>
            <a:off x="2240691" y="1332864"/>
            <a:ext cx="0" cy="1440387"/>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xmlns="" id="{02FD2472-34EB-4E95-9438-E906B54100AF}"/>
              </a:ext>
            </a:extLst>
          </p:cNvPr>
          <p:cNvCxnSpPr>
            <a:cxnSpLocks/>
          </p:cNvCxnSpPr>
          <p:nvPr/>
        </p:nvCxnSpPr>
        <p:spPr>
          <a:xfrm>
            <a:off x="2240691" y="3137338"/>
            <a:ext cx="0" cy="1161062"/>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箭头: 下 20">
            <a:extLst>
              <a:ext uri="{FF2B5EF4-FFF2-40B4-BE49-F238E27FC236}">
                <a16:creationId xmlns:a16="http://schemas.microsoft.com/office/drawing/2014/main" xmlns="" id="{930E8641-F124-4210-919E-6FD734A3E372}"/>
              </a:ext>
            </a:extLst>
          </p:cNvPr>
          <p:cNvSpPr/>
          <p:nvPr/>
        </p:nvSpPr>
        <p:spPr>
          <a:xfrm>
            <a:off x="3782806" y="1814849"/>
            <a:ext cx="4822361" cy="2621929"/>
          </a:xfrm>
          <a:prstGeom prst="downArrow">
            <a:avLst>
              <a:gd name="adj1" fmla="val 52840"/>
              <a:gd name="adj2" fmla="val 59645"/>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a:p>
          <a:p>
            <a:pPr algn="ctr"/>
            <a:r>
              <a:rPr lang="zh-CN" altLang="en-US" sz="2400" b="1" dirty="0">
                <a:solidFill>
                  <a:schemeClr val="tx1"/>
                </a:solidFill>
                <a:latin typeface="Adobe 黑体 Std R" panose="020B0400000000000000" pitchFamily="34" charset="-122"/>
                <a:ea typeface="Adobe 黑体 Std R" panose="020B0400000000000000" pitchFamily="34" charset="-122"/>
              </a:rPr>
              <a:t>关注文本结构，梳理语篇文脉。</a:t>
            </a:r>
            <a:endParaRPr lang="en-US" altLang="zh-CN" sz="2400" b="1" dirty="0">
              <a:solidFill>
                <a:schemeClr val="tx1"/>
              </a:solidFill>
              <a:latin typeface="Adobe 黑体 Std R" panose="020B0400000000000000" pitchFamily="34" charset="-122"/>
              <a:ea typeface="Adobe 黑体 Std R" panose="020B0400000000000000" pitchFamily="34" charset="-122"/>
            </a:endParaRPr>
          </a:p>
          <a:p>
            <a:pPr algn="ctr"/>
            <a:r>
              <a:rPr lang="zh-CN" altLang="en-US" sz="2400" b="1" dirty="0">
                <a:solidFill>
                  <a:schemeClr val="tx1"/>
                </a:solidFill>
                <a:latin typeface="Adobe 黑体 Std R" panose="020B0400000000000000" pitchFamily="34" charset="-122"/>
                <a:ea typeface="Adobe 黑体 Std R" panose="020B0400000000000000" pitchFamily="34" charset="-122"/>
              </a:rPr>
              <a:t>（人物传记类）</a:t>
            </a:r>
          </a:p>
        </p:txBody>
      </p:sp>
    </p:spTree>
    <p:extLst>
      <p:ext uri="{BB962C8B-B14F-4D97-AF65-F5344CB8AC3E}">
        <p14:creationId xmlns:p14="http://schemas.microsoft.com/office/powerpoint/2010/main" val="853565588"/>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1" grpId="0" animBg="1"/>
          <p:bldP spid="10" grpId="0" animBg="1"/>
          <p:bldP spid="2" grpId="0" animBg="1"/>
          <p:bldP spid="2" grpId="1" animBg="1"/>
          <p:bldP spid="3" grpId="0"/>
          <p:bldP spid="6"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1" grpId="0" animBg="1"/>
          <p:bldP spid="10" grpId="0" animBg="1"/>
          <p:bldP spid="2" grpId="0" animBg="1"/>
          <p:bldP spid="2" grpId="1" animBg="1"/>
          <p:bldP spid="3" grpId="0"/>
          <p:bldP spid="6" grpId="0" animBg="1"/>
          <p:bldP spid="21"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a:extLst>
              <a:ext uri="{FF2B5EF4-FFF2-40B4-BE49-F238E27FC236}">
                <a16:creationId xmlns:a16="http://schemas.microsoft.com/office/drawing/2014/main" xmlns="" id="{0EB7CCE3-D55C-4E02-80CA-87D4DE8F9CA8}"/>
              </a:ext>
            </a:extLst>
          </p:cNvPr>
          <p:cNvSpPr/>
          <p:nvPr/>
        </p:nvSpPr>
        <p:spPr>
          <a:xfrm>
            <a:off x="11172770" y="2816813"/>
            <a:ext cx="726971" cy="41119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xmlns="" id="{EAFFA37C-E688-4DA2-B89D-23DF8578231E}"/>
              </a:ext>
            </a:extLst>
          </p:cNvPr>
          <p:cNvSpPr/>
          <p:nvPr/>
        </p:nvSpPr>
        <p:spPr>
          <a:xfrm>
            <a:off x="2931950" y="5077025"/>
            <a:ext cx="2570216" cy="37471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xmlns="" id="{428BE68C-5611-4864-A234-A0B65C3777FE}"/>
              </a:ext>
            </a:extLst>
          </p:cNvPr>
          <p:cNvSpPr/>
          <p:nvPr/>
        </p:nvSpPr>
        <p:spPr>
          <a:xfrm>
            <a:off x="173421" y="3173565"/>
            <a:ext cx="3515710" cy="41173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112032A5-A5EA-471C-A6F9-13E0814D9811}"/>
              </a:ext>
            </a:extLst>
          </p:cNvPr>
          <p:cNvSpPr/>
          <p:nvPr/>
        </p:nvSpPr>
        <p:spPr>
          <a:xfrm>
            <a:off x="3689131" y="4026968"/>
            <a:ext cx="1813035" cy="374715"/>
          </a:xfrm>
          <a:prstGeom prst="roundRect">
            <a:avLst/>
          </a:prstGeom>
          <a:solidFill>
            <a:srgbClr val="EF27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xmlns="" id="{F37EE1D0-EF15-44E5-9424-FED25E947CCE}"/>
              </a:ext>
            </a:extLst>
          </p:cNvPr>
          <p:cNvSpPr/>
          <p:nvPr/>
        </p:nvSpPr>
        <p:spPr>
          <a:xfrm>
            <a:off x="5541143" y="3997664"/>
            <a:ext cx="1813035" cy="40918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207C6DE8-06E6-4A18-A2FD-F397FB2C0E17}"/>
              </a:ext>
            </a:extLst>
          </p:cNvPr>
          <p:cNvSpPr/>
          <p:nvPr/>
        </p:nvSpPr>
        <p:spPr>
          <a:xfrm>
            <a:off x="107134" y="3997664"/>
            <a:ext cx="11792607" cy="1938992"/>
          </a:xfrm>
          <a:prstGeom prst="rect">
            <a:avLst/>
          </a:prstGeom>
          <a:noFill/>
          <a:ln>
            <a:solidFill>
              <a:schemeClr val="accent3">
                <a:lumMod val="50000"/>
              </a:schemeClr>
            </a:solidFill>
          </a:ln>
        </p:spPr>
        <p:txBody>
          <a:bodyPr wrap="square">
            <a:spAutoFit/>
          </a:bodyPr>
          <a:lstStyle/>
          <a:p>
            <a:pPr lvl="0"/>
            <a:r>
              <a:rPr lang="en-US" altLang="zh-CN" sz="2400" b="1" dirty="0">
                <a:solidFill>
                  <a:prstClr val="black"/>
                </a:solidFill>
                <a:latin typeface="Times New Roman" panose="02020603050405020304" pitchFamily="18" charset="0"/>
                <a:cs typeface="Times New Roman" panose="02020603050405020304" pitchFamily="18" charset="0"/>
              </a:rPr>
              <a:t>21. Which of the following best describes </a:t>
            </a:r>
            <a:r>
              <a:rPr lang="en-US" altLang="zh-CN" sz="2400" b="1" dirty="0">
                <a:solidFill>
                  <a:srgbClr val="0070C0"/>
                </a:solidFill>
                <a:latin typeface="Times New Roman" panose="02020603050405020304" pitchFamily="18" charset="0"/>
                <a:cs typeface="Times New Roman" panose="02020603050405020304" pitchFamily="18" charset="0"/>
              </a:rPr>
              <a:t>British novels </a:t>
            </a:r>
            <a:r>
              <a:rPr lang="en-US" altLang="zh-CN" sz="2400" b="1" dirty="0">
                <a:solidFill>
                  <a:prstClr val="black"/>
                </a:solidFill>
                <a:latin typeface="Times New Roman" panose="02020603050405020304" pitchFamily="18" charset="0"/>
                <a:cs typeface="Times New Roman" panose="02020603050405020304" pitchFamily="18" charset="0"/>
              </a:rPr>
              <a:t>in the 18th century?</a:t>
            </a:r>
          </a:p>
          <a:p>
            <a:pPr lvl="0"/>
            <a:r>
              <a:rPr lang="en-US" altLang="zh-CN" sz="2400" b="1" dirty="0">
                <a:solidFill>
                  <a:prstClr val="black"/>
                </a:solidFill>
                <a:latin typeface="Times New Roman" panose="02020603050405020304" pitchFamily="18" charset="0"/>
                <a:cs typeface="Times New Roman" panose="02020603050405020304" pitchFamily="18" charset="0"/>
              </a:rPr>
              <a:t>A. They were difficult to understand.</a:t>
            </a:r>
          </a:p>
          <a:p>
            <a:pPr lvl="0"/>
            <a:r>
              <a:rPr lang="en-US" altLang="zh-CN" sz="2400" b="1" dirty="0">
                <a:solidFill>
                  <a:prstClr val="black"/>
                </a:solidFill>
                <a:latin typeface="Times New Roman" panose="02020603050405020304" pitchFamily="18" charset="0"/>
                <a:cs typeface="Times New Roman" panose="02020603050405020304" pitchFamily="18" charset="0"/>
              </a:rPr>
              <a:t>B. They were popular among the rich.</a:t>
            </a:r>
          </a:p>
          <a:p>
            <a:pPr lvl="0"/>
            <a:r>
              <a:rPr lang="en-US" altLang="zh-CN" sz="2400" b="1" dirty="0">
                <a:solidFill>
                  <a:prstClr val="black"/>
                </a:solidFill>
                <a:latin typeface="Times New Roman" panose="02020603050405020304" pitchFamily="18" charset="0"/>
                <a:cs typeface="Times New Roman" panose="02020603050405020304" pitchFamily="18" charset="0"/>
              </a:rPr>
              <a:t>C. They were seen as </a:t>
            </a:r>
            <a:r>
              <a:rPr lang="en-US" altLang="zh-CN" sz="2400" b="1" dirty="0">
                <a:solidFill>
                  <a:srgbClr val="0070C0"/>
                </a:solidFill>
                <a:latin typeface="Times New Roman" panose="02020603050405020304" pitchFamily="18" charset="0"/>
                <a:cs typeface="Times New Roman" panose="02020603050405020304" pitchFamily="18" charset="0"/>
              </a:rPr>
              <a:t>nearly worthless</a:t>
            </a:r>
            <a:r>
              <a:rPr lang="en-US" altLang="zh-CN" sz="2400" b="1" dirty="0">
                <a:solidFill>
                  <a:prstClr val="black"/>
                </a:solidFill>
                <a:latin typeface="Times New Roman" panose="02020603050405020304" pitchFamily="18" charset="0"/>
                <a:cs typeface="Times New Roman" panose="02020603050405020304" pitchFamily="18" charset="0"/>
              </a:rPr>
              <a:t>.</a:t>
            </a:r>
          </a:p>
          <a:p>
            <a:pPr lvl="0"/>
            <a:r>
              <a:rPr lang="en-US" altLang="zh-CN" sz="2400" b="1" dirty="0">
                <a:solidFill>
                  <a:prstClr val="black"/>
                </a:solidFill>
                <a:latin typeface="Times New Roman" panose="02020603050405020304" pitchFamily="18" charset="0"/>
                <a:cs typeface="Times New Roman" panose="02020603050405020304" pitchFamily="18" charset="0"/>
              </a:rPr>
              <a:t>D. They were written mostly by women.</a:t>
            </a:r>
          </a:p>
        </p:txBody>
      </p:sp>
      <p:sp>
        <p:nvSpPr>
          <p:cNvPr id="9" name="矩形: 圆角 8">
            <a:extLst>
              <a:ext uri="{FF2B5EF4-FFF2-40B4-BE49-F238E27FC236}">
                <a16:creationId xmlns:a16="http://schemas.microsoft.com/office/drawing/2014/main" xmlns="" id="{3ADA1DAA-91EA-4468-8EEF-B7A29B6D281B}"/>
              </a:ext>
            </a:extLst>
          </p:cNvPr>
          <p:cNvSpPr/>
          <p:nvPr/>
        </p:nvSpPr>
        <p:spPr>
          <a:xfrm>
            <a:off x="8195715" y="2835543"/>
            <a:ext cx="2918976" cy="349091"/>
          </a:xfrm>
          <a:prstGeom prst="roundRect">
            <a:avLst/>
          </a:prstGeom>
          <a:solidFill>
            <a:srgbClr val="EF27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xmlns="" id="{B5E7B901-287F-44D3-A1FE-ABFD98CBB720}"/>
              </a:ext>
            </a:extLst>
          </p:cNvPr>
          <p:cNvSpPr/>
          <p:nvPr/>
        </p:nvSpPr>
        <p:spPr>
          <a:xfrm>
            <a:off x="4595648" y="2816265"/>
            <a:ext cx="1143000" cy="41173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233255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21756" y="271069"/>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373339" y="1"/>
            <a:ext cx="7741351" cy="1056290"/>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54309" y="159353"/>
            <a:ext cx="7518945"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a:t>
            </a:r>
            <a:r>
              <a:rPr lang="en-US" altLang="zh-CN" sz="2800" b="1" dirty="0">
                <a:latin typeface="微软雅黑" pitchFamily="34" charset="-122"/>
                <a:ea typeface="微软雅黑" pitchFamily="34" charset="-122"/>
              </a:rPr>
              <a:t>A</a:t>
            </a:r>
            <a:r>
              <a:rPr lang="zh-CN" altLang="en-US" sz="2800" b="1" dirty="0">
                <a:latin typeface="微软雅黑" pitchFamily="34" charset="-122"/>
                <a:ea typeface="微软雅黑" pitchFamily="34" charset="-122"/>
              </a:rPr>
              <a:t>篇</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sp>
        <p:nvSpPr>
          <p:cNvPr id="7" name="矩形 6">
            <a:extLst>
              <a:ext uri="{FF2B5EF4-FFF2-40B4-BE49-F238E27FC236}">
                <a16:creationId xmlns:a16="http://schemas.microsoft.com/office/drawing/2014/main" xmlns="" id="{F009FED4-159E-4937-9E2F-541BBB34959D}"/>
              </a:ext>
            </a:extLst>
          </p:cNvPr>
          <p:cNvSpPr/>
          <p:nvPr/>
        </p:nvSpPr>
        <p:spPr>
          <a:xfrm>
            <a:off x="107134" y="930209"/>
            <a:ext cx="11792607" cy="2985433"/>
          </a:xfrm>
          <a:prstGeom prst="rect">
            <a:avLst/>
          </a:prstGeom>
        </p:spPr>
        <p:txBody>
          <a:bodyPr wrap="square">
            <a:spAutoFit/>
          </a:bodyPr>
          <a:lstStyle/>
          <a:p>
            <a:pPr algn="just"/>
            <a:r>
              <a:rPr lang="en-US" altLang="zh-CN" sz="2400" b="1" dirty="0">
                <a:latin typeface="Times New Roman" panose="02020603050405020304" pitchFamily="18" charset="0"/>
                <a:cs typeface="Times New Roman" panose="02020603050405020304" pitchFamily="18" charset="0"/>
              </a:rPr>
              <a:t>      In 1812, the year Charles Dickens was born, there were 66 novels published in Britain. People had been writing novels for a century—most experts date the first novel to Robinson Crusoe in 1719—but nobody wanted to do it professionally. The steam-powered printing press was still in its early stages; the literacy</a:t>
            </a:r>
            <a:r>
              <a:rPr lang="zh-CN" altLang="en-US" sz="2400" b="1" dirty="0">
                <a:latin typeface="Times New Roman" panose="02020603050405020304" pitchFamily="18" charset="0"/>
                <a:cs typeface="Times New Roman" panose="02020603050405020304" pitchFamily="18" charset="0"/>
              </a:rPr>
              <a:t>（识字） </a:t>
            </a:r>
            <a:r>
              <a:rPr lang="en-US" altLang="zh-CN" sz="2400" b="1" dirty="0">
                <a:latin typeface="Times New Roman" panose="02020603050405020304" pitchFamily="18" charset="0"/>
                <a:cs typeface="Times New Roman" panose="02020603050405020304" pitchFamily="18" charset="0"/>
              </a:rPr>
              <a:t>rate in England was under 50%. Many works of fiction appeared without the names of the authors, often with something like “By a lady.” </a:t>
            </a:r>
            <a:r>
              <a:rPr lang="en-US" altLang="zh-CN" sz="2400" b="1" dirty="0">
                <a:solidFill>
                  <a:srgbClr val="0070C0"/>
                </a:solidFill>
                <a:latin typeface="Times New Roman" panose="02020603050405020304" pitchFamily="18" charset="0"/>
                <a:cs typeface="Times New Roman" panose="02020603050405020304" pitchFamily="18" charset="0"/>
              </a:rPr>
              <a:t>Novels, for the most part, were looked upon as silly, immoral, or just plain bad.</a:t>
            </a:r>
          </a:p>
          <a:p>
            <a:pPr algn="just"/>
            <a:r>
              <a:rPr lang="en-US" altLang="zh-CN" sz="2000" b="1" dirty="0">
                <a:latin typeface="Times New Roman" panose="02020603050405020304" pitchFamily="18" charset="0"/>
                <a:cs typeface="Times New Roman" panose="02020603050405020304" pitchFamily="18" charset="0"/>
              </a:rPr>
              <a:t>     </a:t>
            </a:r>
          </a:p>
        </p:txBody>
      </p:sp>
      <p:cxnSp>
        <p:nvCxnSpPr>
          <p:cNvPr id="10" name="直接箭头连接符 9">
            <a:extLst>
              <a:ext uri="{FF2B5EF4-FFF2-40B4-BE49-F238E27FC236}">
                <a16:creationId xmlns:a16="http://schemas.microsoft.com/office/drawing/2014/main" xmlns="" id="{F665BF59-DC49-40A6-836C-EA5AA08A7B21}"/>
              </a:ext>
            </a:extLst>
          </p:cNvPr>
          <p:cNvCxnSpPr>
            <a:cxnSpLocks/>
          </p:cNvCxnSpPr>
          <p:nvPr/>
        </p:nvCxnSpPr>
        <p:spPr>
          <a:xfrm flipH="1">
            <a:off x="5502166" y="3184634"/>
            <a:ext cx="2693549" cy="842334"/>
          </a:xfrm>
          <a:prstGeom prst="straightConnector1">
            <a:avLst/>
          </a:prstGeom>
          <a:ln w="57150">
            <a:solidFill>
              <a:srgbClr val="EF27D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xmlns="" id="{6B63F912-1038-41AE-8C4F-E5B7271E668B}"/>
              </a:ext>
            </a:extLst>
          </p:cNvPr>
          <p:cNvCxnSpPr>
            <a:cxnSpLocks/>
          </p:cNvCxnSpPr>
          <p:nvPr/>
        </p:nvCxnSpPr>
        <p:spPr>
          <a:xfrm>
            <a:off x="5502165" y="3298432"/>
            <a:ext cx="1187670" cy="728536"/>
          </a:xfrm>
          <a:prstGeom prst="straightConnector1">
            <a:avLst/>
          </a:prstGeom>
          <a:ln w="5715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xmlns="" id="{A571A83A-905F-4BE4-817E-6331EF3DC167}"/>
              </a:ext>
            </a:extLst>
          </p:cNvPr>
          <p:cNvCxnSpPr>
            <a:cxnSpLocks/>
          </p:cNvCxnSpPr>
          <p:nvPr/>
        </p:nvCxnSpPr>
        <p:spPr>
          <a:xfrm>
            <a:off x="2631537" y="3569565"/>
            <a:ext cx="432114" cy="1511064"/>
          </a:xfrm>
          <a:prstGeom prst="straightConnector1">
            <a:avLst/>
          </a:prstGeom>
          <a:ln w="5715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xmlns="" id="{A4E1F51A-95EB-4600-ABBC-CEAE7378B52F}"/>
              </a:ext>
            </a:extLst>
          </p:cNvPr>
          <p:cNvSpPr/>
          <p:nvPr/>
        </p:nvSpPr>
        <p:spPr>
          <a:xfrm>
            <a:off x="173421" y="6211994"/>
            <a:ext cx="7337265" cy="461665"/>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zh-CN" altLang="en-US" sz="2400" b="1" dirty="0"/>
              <a:t>细节理解题，理解文中具体信息，考查逻辑性思维</a:t>
            </a:r>
          </a:p>
        </p:txBody>
      </p:sp>
    </p:spTree>
    <p:extLst>
      <p:ext uri="{BB962C8B-B14F-4D97-AF65-F5344CB8AC3E}">
        <p14:creationId xmlns:p14="http://schemas.microsoft.com/office/powerpoint/2010/main" val="1579355914"/>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16" presetClass="entr" presetSubtype="21"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6" grpId="0" animBg="1"/>
          <p:bldP spid="8" grpId="0" animBg="1"/>
          <p:bldP spid="14" grpId="0" animBg="1"/>
          <p:bldP spid="9" grpId="0" animBg="1"/>
          <p:bldP spid="15" grpId="0" animBg="1"/>
          <p:bldP spid="2" grpId="0" animBg="1"/>
          <p:bldP spid="2"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16" presetClass="entr" presetSubtype="21"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6" grpId="0" animBg="1"/>
          <p:bldP spid="8" grpId="0" animBg="1"/>
          <p:bldP spid="14" grpId="0" animBg="1"/>
          <p:bldP spid="9" grpId="0" animBg="1"/>
          <p:bldP spid="15" grpId="0" animBg="1"/>
          <p:bldP spid="2" grpId="0" animBg="1"/>
          <p:bldP spid="2" grpId="1" animBg="1"/>
          <p:bldP spid="3" grpId="0"/>
          <p:bldP spid="5" grpId="0" animBg="1"/>
          <p:bldP spid="6"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a:extLst>
              <a:ext uri="{FF2B5EF4-FFF2-40B4-BE49-F238E27FC236}">
                <a16:creationId xmlns:a16="http://schemas.microsoft.com/office/drawing/2014/main" xmlns="" id="{A2093C11-B1E0-4DDA-A392-FBC315F2DB40}"/>
              </a:ext>
            </a:extLst>
          </p:cNvPr>
          <p:cNvSpPr/>
          <p:nvPr/>
        </p:nvSpPr>
        <p:spPr>
          <a:xfrm>
            <a:off x="1870841" y="4018093"/>
            <a:ext cx="2207172" cy="43196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a:extLst>
              <a:ext uri="{FF2B5EF4-FFF2-40B4-BE49-F238E27FC236}">
                <a16:creationId xmlns:a16="http://schemas.microsoft.com/office/drawing/2014/main" xmlns="" id="{34A2D287-4E52-481F-AE4F-29CBB729654F}"/>
              </a:ext>
            </a:extLst>
          </p:cNvPr>
          <p:cNvSpPr/>
          <p:nvPr/>
        </p:nvSpPr>
        <p:spPr>
          <a:xfrm>
            <a:off x="684858" y="5462875"/>
            <a:ext cx="3571832" cy="50355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4E307277-3871-4844-AD5A-C57233E2E7B4}"/>
              </a:ext>
            </a:extLst>
          </p:cNvPr>
          <p:cNvSpPr/>
          <p:nvPr/>
        </p:nvSpPr>
        <p:spPr>
          <a:xfrm>
            <a:off x="4078013" y="4027436"/>
            <a:ext cx="2017986" cy="422622"/>
          </a:xfrm>
          <a:prstGeom prst="roundRect">
            <a:avLst/>
          </a:prstGeom>
          <a:solidFill>
            <a:srgbClr val="EDEA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xmlns="" id="{59B9EC82-EBF6-49CE-8C28-F65D00E59B8D}"/>
              </a:ext>
            </a:extLst>
          </p:cNvPr>
          <p:cNvSpPr/>
          <p:nvPr/>
        </p:nvSpPr>
        <p:spPr>
          <a:xfrm>
            <a:off x="107132" y="2897108"/>
            <a:ext cx="854563" cy="46750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3799854C-0587-4004-B03A-78A09019FF55}"/>
              </a:ext>
            </a:extLst>
          </p:cNvPr>
          <p:cNvSpPr/>
          <p:nvPr/>
        </p:nvSpPr>
        <p:spPr>
          <a:xfrm>
            <a:off x="961696" y="2897109"/>
            <a:ext cx="5134303" cy="467506"/>
          </a:xfrm>
          <a:prstGeom prst="roundRect">
            <a:avLst/>
          </a:prstGeom>
          <a:solidFill>
            <a:srgbClr val="EDEA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xmlns="" id="{20E87D26-5129-46E7-8A3C-C51AABE3F5E3}"/>
              </a:ext>
            </a:extLst>
          </p:cNvPr>
          <p:cNvSpPr/>
          <p:nvPr/>
        </p:nvSpPr>
        <p:spPr>
          <a:xfrm>
            <a:off x="8844455" y="2579141"/>
            <a:ext cx="3055285" cy="46750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xmlns="" id="{82F5EEB4-877E-4A1F-9117-EF22760E814F}"/>
              </a:ext>
            </a:extLst>
          </p:cNvPr>
          <p:cNvSpPr/>
          <p:nvPr/>
        </p:nvSpPr>
        <p:spPr>
          <a:xfrm>
            <a:off x="87471" y="2540481"/>
            <a:ext cx="7779521" cy="39399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a:extLst>
              <a:ext uri="{FF2B5EF4-FFF2-40B4-BE49-F238E27FC236}">
                <a16:creationId xmlns:a16="http://schemas.microsoft.com/office/drawing/2014/main" xmlns="" id="{A2108618-DA85-4D2D-ADF6-F6FF1975FE67}"/>
              </a:ext>
            </a:extLst>
          </p:cNvPr>
          <p:cNvSpPr/>
          <p:nvPr/>
        </p:nvSpPr>
        <p:spPr>
          <a:xfrm>
            <a:off x="5784526" y="2110341"/>
            <a:ext cx="6004186" cy="43948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233255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21756" y="271069"/>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373339" y="42595"/>
            <a:ext cx="7792481" cy="105492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54309" y="159353"/>
            <a:ext cx="7518945"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a:t>
            </a:r>
            <a:r>
              <a:rPr lang="en-US" altLang="zh-CN" sz="2800" b="1" dirty="0">
                <a:latin typeface="微软雅黑" pitchFamily="34" charset="-122"/>
                <a:ea typeface="微软雅黑" pitchFamily="34" charset="-122"/>
              </a:rPr>
              <a:t>A</a:t>
            </a:r>
            <a:r>
              <a:rPr lang="zh-CN" altLang="en-US" sz="2800" b="1" dirty="0">
                <a:latin typeface="微软雅黑" pitchFamily="34" charset="-122"/>
                <a:ea typeface="微软雅黑" pitchFamily="34" charset="-122"/>
              </a:rPr>
              <a:t>篇</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sp>
        <p:nvSpPr>
          <p:cNvPr id="7" name="矩形 6">
            <a:extLst>
              <a:ext uri="{FF2B5EF4-FFF2-40B4-BE49-F238E27FC236}">
                <a16:creationId xmlns:a16="http://schemas.microsoft.com/office/drawing/2014/main" xmlns="" id="{F009FED4-159E-4937-9E2F-541BBB34959D}"/>
              </a:ext>
            </a:extLst>
          </p:cNvPr>
          <p:cNvSpPr/>
          <p:nvPr/>
        </p:nvSpPr>
        <p:spPr>
          <a:xfrm>
            <a:off x="107133" y="1056290"/>
            <a:ext cx="11792607" cy="2308324"/>
          </a:xfrm>
          <a:prstGeom prst="rect">
            <a:avLst/>
          </a:prstGeom>
        </p:spPr>
        <p:txBody>
          <a:bodyPr wrap="square">
            <a:spAutoFit/>
          </a:bodyPr>
          <a:lstStyle/>
          <a:p>
            <a:pPr algn="just"/>
            <a:r>
              <a:rPr lang="en-US" altLang="zh-CN" sz="2400" b="1" dirty="0">
                <a:latin typeface="Times New Roman" panose="02020603050405020304" pitchFamily="18" charset="0"/>
                <a:cs typeface="Times New Roman" panose="02020603050405020304" pitchFamily="18" charset="0"/>
              </a:rPr>
              <a:t>      In 1870, when Dickens died, the world mourned him as its first professional writer and publisher, famous and beloved, who had led an explosion in both the publication of novels and their readership and whose characters — from Oliver Twist to Tiny Tim— were held up as moral touchstones</a:t>
            </a:r>
            <a:r>
              <a:rPr lang="en-US" altLang="zh-CN" sz="2400" b="1" dirty="0">
                <a:solidFill>
                  <a:srgbClr val="0070C0"/>
                </a:solidFill>
                <a:latin typeface="Times New Roman" panose="02020603050405020304" pitchFamily="18" charset="0"/>
                <a:cs typeface="Times New Roman" panose="02020603050405020304" pitchFamily="18" charset="0"/>
              </a:rPr>
              <a:t>. Today Dickens’ greatness is unchallenged. </a:t>
            </a:r>
            <a:r>
              <a:rPr lang="en-US" altLang="zh-CN" sz="2400" b="1" dirty="0">
                <a:solidFill>
                  <a:srgbClr val="FF0000"/>
                </a:solidFill>
                <a:latin typeface="Times New Roman" panose="02020603050405020304" pitchFamily="18" charset="0"/>
                <a:cs typeface="Times New Roman" panose="02020603050405020304" pitchFamily="18" charset="0"/>
              </a:rPr>
              <a:t>Removing him from the pantheon</a:t>
            </a:r>
            <a:r>
              <a:rPr lang="zh-CN" altLang="en-US" sz="2400" b="1" dirty="0">
                <a:solidFill>
                  <a:srgbClr val="FF0000"/>
                </a:solidFill>
                <a:latin typeface="Times New Roman" panose="02020603050405020304" pitchFamily="18" charset="0"/>
                <a:cs typeface="Times New Roman" panose="02020603050405020304" pitchFamily="18" charset="0"/>
              </a:rPr>
              <a:t>（名人堂） </a:t>
            </a:r>
            <a:r>
              <a:rPr lang="en-US" altLang="zh-CN" sz="2400" b="1" dirty="0">
                <a:solidFill>
                  <a:srgbClr val="FF0000"/>
                </a:solidFill>
                <a:latin typeface="Times New Roman" panose="02020603050405020304" pitchFamily="18" charset="0"/>
                <a:cs typeface="Times New Roman" panose="02020603050405020304" pitchFamily="18" charset="0"/>
              </a:rPr>
              <a:t>of English literature </a:t>
            </a:r>
            <a:r>
              <a:rPr lang="en-US" altLang="zh-CN" sz="2400" b="1" dirty="0">
                <a:latin typeface="Times New Roman" panose="02020603050405020304" pitchFamily="18" charset="0"/>
                <a:cs typeface="Times New Roman" panose="02020603050405020304" pitchFamily="18" charset="0"/>
              </a:rPr>
              <a:t>would make about as much sense</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a:solidFill>
                  <a:srgbClr val="FF0000"/>
                </a:solidFill>
                <a:latin typeface="Times New Roman" panose="02020603050405020304" pitchFamily="18" charset="0"/>
                <a:cs typeface="Times New Roman" panose="02020603050405020304" pitchFamily="18" charset="0"/>
              </a:rPr>
              <a:t>as the Louvre selling off the Mona Lisa.</a:t>
            </a:r>
          </a:p>
        </p:txBody>
      </p:sp>
      <p:sp>
        <p:nvSpPr>
          <p:cNvPr id="4" name="矩形 3">
            <a:extLst>
              <a:ext uri="{FF2B5EF4-FFF2-40B4-BE49-F238E27FC236}">
                <a16:creationId xmlns:a16="http://schemas.microsoft.com/office/drawing/2014/main" xmlns="" id="{2B1AF970-FDA4-4BF9-BB4D-1D804FA59FB4}"/>
              </a:ext>
            </a:extLst>
          </p:cNvPr>
          <p:cNvSpPr/>
          <p:nvPr/>
        </p:nvSpPr>
        <p:spPr>
          <a:xfrm>
            <a:off x="233370" y="4018093"/>
            <a:ext cx="11570553" cy="1938992"/>
          </a:xfrm>
          <a:prstGeom prst="rect">
            <a:avLst/>
          </a:prstGeom>
          <a:noFill/>
          <a:ln>
            <a:solidFill>
              <a:schemeClr val="accent3">
                <a:lumMod val="50000"/>
              </a:schemeClr>
            </a:solidFill>
          </a:ln>
        </p:spPr>
        <p:txBody>
          <a:bodyPr wrap="square">
            <a:spAutoFit/>
          </a:bodyPr>
          <a:lstStyle/>
          <a:p>
            <a:pPr lvl="0"/>
            <a:r>
              <a:rPr lang="en-US" altLang="zh-CN" sz="2400" b="1" dirty="0">
                <a:solidFill>
                  <a:prstClr val="black"/>
                </a:solidFill>
                <a:latin typeface="Times New Roman" panose="02020603050405020304" pitchFamily="18" charset="0"/>
                <a:cs typeface="Times New Roman" panose="02020603050405020304" pitchFamily="18" charset="0"/>
              </a:rPr>
              <a:t>22. Dickens is compared with the Mona Lisa in the text to stress________.</a:t>
            </a:r>
          </a:p>
          <a:p>
            <a:pPr lvl="0"/>
            <a:r>
              <a:rPr lang="en-US" altLang="zh-CN" sz="2400" b="1" dirty="0">
                <a:solidFill>
                  <a:prstClr val="black"/>
                </a:solidFill>
                <a:latin typeface="Times New Roman" panose="02020603050405020304" pitchFamily="18" charset="0"/>
                <a:cs typeface="Times New Roman" panose="02020603050405020304" pitchFamily="18" charset="0"/>
              </a:rPr>
              <a:t>A. his reputation in France</a:t>
            </a:r>
          </a:p>
          <a:p>
            <a:pPr lvl="0"/>
            <a:r>
              <a:rPr lang="en-US" altLang="zh-CN" sz="2400" b="1" dirty="0">
                <a:solidFill>
                  <a:prstClr val="black"/>
                </a:solidFill>
                <a:latin typeface="Times New Roman" panose="02020603050405020304" pitchFamily="18" charset="0"/>
                <a:cs typeface="Times New Roman" panose="02020603050405020304" pitchFamily="18" charset="0"/>
              </a:rPr>
              <a:t>B. his interest in modern art</a:t>
            </a:r>
          </a:p>
          <a:p>
            <a:pPr lvl="0"/>
            <a:r>
              <a:rPr lang="en-US" altLang="zh-CN" sz="2400" b="1" dirty="0">
                <a:solidFill>
                  <a:prstClr val="black"/>
                </a:solidFill>
                <a:latin typeface="Times New Roman" panose="02020603050405020304" pitchFamily="18" charset="0"/>
                <a:cs typeface="Times New Roman" panose="02020603050405020304" pitchFamily="18" charset="0"/>
              </a:rPr>
              <a:t>C. his success in publication</a:t>
            </a:r>
          </a:p>
          <a:p>
            <a:pPr lvl="0"/>
            <a:r>
              <a:rPr lang="en-US" altLang="zh-CN" sz="2400" b="1" dirty="0">
                <a:solidFill>
                  <a:srgbClr val="0070C0"/>
                </a:solidFill>
                <a:latin typeface="Times New Roman" panose="02020603050405020304" pitchFamily="18" charset="0"/>
                <a:cs typeface="Times New Roman" panose="02020603050405020304" pitchFamily="18" charset="0"/>
              </a:rPr>
              <a:t>D. his importance in literature</a:t>
            </a:r>
          </a:p>
        </p:txBody>
      </p:sp>
      <p:sp>
        <p:nvSpPr>
          <p:cNvPr id="8" name="矩形 7">
            <a:extLst>
              <a:ext uri="{FF2B5EF4-FFF2-40B4-BE49-F238E27FC236}">
                <a16:creationId xmlns:a16="http://schemas.microsoft.com/office/drawing/2014/main" xmlns="" id="{1ECB0A76-73D3-451C-9AD4-51E20D73EA71}"/>
              </a:ext>
            </a:extLst>
          </p:cNvPr>
          <p:cNvSpPr/>
          <p:nvPr/>
        </p:nvSpPr>
        <p:spPr>
          <a:xfrm>
            <a:off x="7279906" y="3285437"/>
            <a:ext cx="4748464" cy="2677656"/>
          </a:xfrm>
          <a:prstGeom prst="rect">
            <a:avLst/>
          </a:prstGeom>
          <a:solidFill>
            <a:srgbClr val="4AA44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zh-CN" altLang="en-US" sz="2400" b="1" dirty="0">
                <a:solidFill>
                  <a:schemeClr val="bg1"/>
                </a:solidFill>
              </a:rPr>
              <a:t>推理判断题答题技巧：</a:t>
            </a:r>
          </a:p>
          <a:p>
            <a:r>
              <a:rPr lang="en-US" altLang="zh-CN" sz="2400" b="1" dirty="0">
                <a:solidFill>
                  <a:schemeClr val="bg1"/>
                </a:solidFill>
              </a:rPr>
              <a:t>(1)</a:t>
            </a:r>
            <a:r>
              <a:rPr lang="zh-CN" altLang="en-US" sz="2400" b="1" dirty="0">
                <a:solidFill>
                  <a:schemeClr val="bg1"/>
                </a:solidFill>
              </a:rPr>
              <a:t>定位细节。根据题干提供的信息，到原文中去抓关键信息。</a:t>
            </a:r>
          </a:p>
          <a:p>
            <a:r>
              <a:rPr lang="en-US" altLang="zh-CN" sz="2400" b="1" dirty="0">
                <a:solidFill>
                  <a:schemeClr val="bg1"/>
                </a:solidFill>
              </a:rPr>
              <a:t>(2)</a:t>
            </a:r>
            <a:r>
              <a:rPr lang="zh-CN" altLang="en-US" sz="2400" b="1" dirty="0">
                <a:solidFill>
                  <a:schemeClr val="bg1"/>
                </a:solidFill>
              </a:rPr>
              <a:t>揣摩细节。对原文中的关键信息进行分析、推理和判断，利用逆向思维或正面推理，从而推断出这句话所隐含的深层含义。</a:t>
            </a:r>
          </a:p>
        </p:txBody>
      </p:sp>
      <p:cxnSp>
        <p:nvCxnSpPr>
          <p:cNvPr id="11" name="直接箭头连接符 10">
            <a:extLst>
              <a:ext uri="{FF2B5EF4-FFF2-40B4-BE49-F238E27FC236}">
                <a16:creationId xmlns:a16="http://schemas.microsoft.com/office/drawing/2014/main" xmlns="" id="{9C498B6E-3DED-4502-A0EB-16DEC9013445}"/>
              </a:ext>
            </a:extLst>
          </p:cNvPr>
          <p:cNvCxnSpPr>
            <a:cxnSpLocks/>
          </p:cNvCxnSpPr>
          <p:nvPr/>
        </p:nvCxnSpPr>
        <p:spPr>
          <a:xfrm>
            <a:off x="4256690" y="3429000"/>
            <a:ext cx="830316" cy="559677"/>
          </a:xfrm>
          <a:prstGeom prst="straightConnector1">
            <a:avLst/>
          </a:prstGeom>
          <a:ln w="57150">
            <a:solidFill>
              <a:srgbClr val="EDEA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xmlns="" id="{7B259E71-AEC1-41EB-917A-FF34B5175A6D}"/>
              </a:ext>
            </a:extLst>
          </p:cNvPr>
          <p:cNvCxnSpPr>
            <a:cxnSpLocks/>
          </p:cNvCxnSpPr>
          <p:nvPr/>
        </p:nvCxnSpPr>
        <p:spPr>
          <a:xfrm>
            <a:off x="821756" y="3364614"/>
            <a:ext cx="1839986" cy="624063"/>
          </a:xfrm>
          <a:prstGeom prst="straightConnector1">
            <a:avLst/>
          </a:prstGeom>
          <a:ln w="57150">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xmlns="" id="{5526ACCD-39E9-4873-BA40-4BB6561BF20D}"/>
              </a:ext>
            </a:extLst>
          </p:cNvPr>
          <p:cNvCxnSpPr>
            <a:cxnSpLocks/>
          </p:cNvCxnSpPr>
          <p:nvPr/>
        </p:nvCxnSpPr>
        <p:spPr>
          <a:xfrm flipH="1">
            <a:off x="4136194" y="2931857"/>
            <a:ext cx="2535765" cy="2531018"/>
          </a:xfrm>
          <a:prstGeom prst="straightConnector1">
            <a:avLst/>
          </a:prstGeom>
          <a:ln w="5715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xmlns="" id="{E8ECB390-C346-49A8-9831-00020FC81FF6}"/>
              </a:ext>
            </a:extLst>
          </p:cNvPr>
          <p:cNvSpPr/>
          <p:nvPr/>
        </p:nvSpPr>
        <p:spPr>
          <a:xfrm>
            <a:off x="173421" y="6211994"/>
            <a:ext cx="8826200" cy="461665"/>
          </a:xfrm>
          <a:prstGeom prst="rect">
            <a:avLst/>
          </a:prstGeom>
          <a:solidFill>
            <a:srgbClr val="4AA44A"/>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推理判断题，根据所读内容作出判断和推理，考查评判性思维</a:t>
            </a:r>
          </a:p>
        </p:txBody>
      </p:sp>
    </p:spTree>
    <p:extLst>
      <p:ext uri="{BB962C8B-B14F-4D97-AF65-F5344CB8AC3E}">
        <p14:creationId xmlns:p14="http://schemas.microsoft.com/office/powerpoint/2010/main" val="1981872643"/>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6" presetClass="entr" presetSubtype="21"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16" presetClass="entr" presetSubtype="21"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arn(inVertical)">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circle(in)">
                                          <p:cBhvr>
                                            <p:cTn id="6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9" grpId="0" animBg="1"/>
          <p:bldP spid="17" grpId="0" animBg="1"/>
          <p:bldP spid="10" grpId="0" animBg="1"/>
          <p:bldP spid="18" grpId="0" animBg="1"/>
          <p:bldP spid="25" grpId="0" animBg="1"/>
          <p:bldP spid="24" grpId="0" animBg="1"/>
          <p:bldP spid="2" grpId="0" animBg="1"/>
          <p:bldP spid="2" grpId="1" animBg="1"/>
          <p:bldP spid="3" grpId="0"/>
          <p:bldP spid="5" grpId="0" animBg="1"/>
          <p:bldP spid="6"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6" presetClass="entr" presetSubtype="21"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16" presetClass="entr" presetSubtype="21"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arn(inVertical)">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circle(in)">
                                          <p:cBhvr>
                                            <p:cTn id="6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9" grpId="0" animBg="1"/>
          <p:bldP spid="17" grpId="0" animBg="1"/>
          <p:bldP spid="10" grpId="0" animBg="1"/>
          <p:bldP spid="18" grpId="0" animBg="1"/>
          <p:bldP spid="25" grpId="0" animBg="1"/>
          <p:bldP spid="24" grpId="0" animBg="1"/>
          <p:bldP spid="2" grpId="0" animBg="1"/>
          <p:bldP spid="2" grpId="1" animBg="1"/>
          <p:bldP spid="3" grpId="0"/>
          <p:bldP spid="5" grpId="0" animBg="1"/>
          <p:bldP spid="6" grpId="0" animBg="1"/>
          <p:bldP spid="8"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a:extLst>
              <a:ext uri="{FF2B5EF4-FFF2-40B4-BE49-F238E27FC236}">
                <a16:creationId xmlns:a16="http://schemas.microsoft.com/office/drawing/2014/main" xmlns="" id="{5670600C-47BD-4AFD-84E3-7FC1B749D8D4}"/>
              </a:ext>
            </a:extLst>
          </p:cNvPr>
          <p:cNvSpPr/>
          <p:nvPr/>
        </p:nvSpPr>
        <p:spPr>
          <a:xfrm>
            <a:off x="553706" y="4617573"/>
            <a:ext cx="3778013" cy="39134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6CDAC739-FB8B-401F-A26B-A1D5645923A0}"/>
              </a:ext>
            </a:extLst>
          </p:cNvPr>
          <p:cNvSpPr/>
          <p:nvPr/>
        </p:nvSpPr>
        <p:spPr>
          <a:xfrm>
            <a:off x="83948" y="3444105"/>
            <a:ext cx="2358766" cy="47393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9E5CFDC3-8670-4448-A232-607709DB1D09}"/>
              </a:ext>
            </a:extLst>
          </p:cNvPr>
          <p:cNvSpPr/>
          <p:nvPr/>
        </p:nvSpPr>
        <p:spPr>
          <a:xfrm>
            <a:off x="1930922" y="2315474"/>
            <a:ext cx="9902809" cy="57712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9DA861E1-68FF-4F9C-AE9C-0E83449F398F}"/>
              </a:ext>
            </a:extLst>
          </p:cNvPr>
          <p:cNvSpPr/>
          <p:nvPr/>
        </p:nvSpPr>
        <p:spPr>
          <a:xfrm>
            <a:off x="83947" y="2742682"/>
            <a:ext cx="11792606" cy="72790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233255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21756" y="271069"/>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373340" y="42595"/>
            <a:ext cx="7804412" cy="101369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54310" y="159353"/>
            <a:ext cx="7550476"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a:t>
            </a:r>
            <a:r>
              <a:rPr lang="en-US" altLang="zh-CN" sz="2800" b="1" dirty="0">
                <a:latin typeface="微软雅黑" pitchFamily="34" charset="-122"/>
                <a:ea typeface="微软雅黑" pitchFamily="34" charset="-122"/>
              </a:rPr>
              <a:t>A</a:t>
            </a:r>
            <a:r>
              <a:rPr lang="zh-CN" altLang="en-US" sz="2800" b="1" dirty="0">
                <a:latin typeface="微软雅黑" pitchFamily="34" charset="-122"/>
                <a:ea typeface="微软雅黑" pitchFamily="34" charset="-122"/>
              </a:rPr>
              <a:t>篇</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sp>
        <p:nvSpPr>
          <p:cNvPr id="7" name="矩形 6">
            <a:extLst>
              <a:ext uri="{FF2B5EF4-FFF2-40B4-BE49-F238E27FC236}">
                <a16:creationId xmlns:a16="http://schemas.microsoft.com/office/drawing/2014/main" xmlns="" id="{F009FED4-159E-4937-9E2F-541BBB34959D}"/>
              </a:ext>
            </a:extLst>
          </p:cNvPr>
          <p:cNvSpPr/>
          <p:nvPr/>
        </p:nvSpPr>
        <p:spPr>
          <a:xfrm>
            <a:off x="41124" y="1170633"/>
            <a:ext cx="11792607" cy="2677656"/>
          </a:xfrm>
          <a:prstGeom prst="rect">
            <a:avLst/>
          </a:prstGeom>
        </p:spPr>
        <p:txBody>
          <a:bodyPr wrap="square">
            <a:spAutoFit/>
          </a:bodyPr>
          <a:lstStyle/>
          <a:p>
            <a:pPr algn="just"/>
            <a:r>
              <a:rPr lang="en-US" altLang="zh-CN" sz="2400" b="1" dirty="0">
                <a:latin typeface="Times New Roman" panose="02020603050405020304" pitchFamily="18" charset="0"/>
                <a:cs typeface="Times New Roman" panose="02020603050405020304" pitchFamily="18" charset="0"/>
              </a:rPr>
              <a:t>     How did Dickens get to the top? For all the feelings readers attach to stories, literature is a numbers game…. It’s partly that his writings rode a wave of social, political and scientific progress. But it’s also that he rewrote the culture of literature and put himself at the center. </a:t>
            </a:r>
            <a:r>
              <a:rPr lang="en-US" altLang="zh-CN" sz="2400" b="1" dirty="0">
                <a:solidFill>
                  <a:srgbClr val="0070C0"/>
                </a:solidFill>
                <a:latin typeface="Times New Roman" panose="02020603050405020304" pitchFamily="18" charset="0"/>
                <a:cs typeface="Times New Roman" panose="02020603050405020304" pitchFamily="18" charset="0"/>
              </a:rPr>
              <a:t>No one will ever know what mix of talent, ambition, energy and luck made Dickens such a distinguished writer</a:t>
            </a:r>
            <a:r>
              <a:rPr lang="en-US" altLang="zh-CN" sz="2400" b="1" dirty="0">
                <a:latin typeface="Times New Roman" panose="02020603050405020304" pitchFamily="18" charset="0"/>
                <a:cs typeface="Times New Roman" panose="02020603050405020304" pitchFamily="18" charset="0"/>
              </a:rPr>
              <a:t>. But </a:t>
            </a:r>
            <a:r>
              <a:rPr lang="en-US" altLang="zh-CN" sz="2400" b="1" dirty="0">
                <a:solidFill>
                  <a:srgbClr val="0070C0"/>
                </a:solidFill>
                <a:latin typeface="Times New Roman" panose="02020603050405020304" pitchFamily="18" charset="0"/>
                <a:cs typeface="Times New Roman" panose="02020603050405020304" pitchFamily="18" charset="0"/>
              </a:rPr>
              <a:t>as the 200th anniversary of his birth approaches, it is possible — and important for our own culture—to understand how he made himself a lasting one</a:t>
            </a:r>
            <a:r>
              <a:rPr lang="en-US" altLang="zh-CN" sz="2400" b="1" dirty="0">
                <a:latin typeface="Times New Roman" panose="02020603050405020304" pitchFamily="18" charset="0"/>
                <a:cs typeface="Times New Roman" panose="02020603050405020304" pitchFamily="18" charset="0"/>
              </a:rPr>
              <a:t>.</a:t>
            </a:r>
          </a:p>
        </p:txBody>
      </p:sp>
      <p:sp>
        <p:nvSpPr>
          <p:cNvPr id="10" name="矩形 9">
            <a:extLst>
              <a:ext uri="{FF2B5EF4-FFF2-40B4-BE49-F238E27FC236}">
                <a16:creationId xmlns:a16="http://schemas.microsoft.com/office/drawing/2014/main" xmlns="" id="{BDF186A2-17DF-4E70-B6D4-E5F88D1D241F}"/>
              </a:ext>
            </a:extLst>
          </p:cNvPr>
          <p:cNvSpPr/>
          <p:nvPr/>
        </p:nvSpPr>
        <p:spPr>
          <a:xfrm>
            <a:off x="199696" y="4119810"/>
            <a:ext cx="11792607" cy="1938992"/>
          </a:xfrm>
          <a:prstGeom prst="rect">
            <a:avLst/>
          </a:prstGeom>
          <a:noFill/>
          <a:ln>
            <a:solidFill>
              <a:srgbClr val="4AA44A"/>
            </a:solidFill>
          </a:ln>
        </p:spPr>
        <p:txBody>
          <a:bodyPr wrap="square">
            <a:spAutoFit/>
          </a:bodyPr>
          <a:lstStyle/>
          <a:p>
            <a:pPr lvl="0"/>
            <a:r>
              <a:rPr lang="en-US" altLang="zh-CN" sz="2400" b="1" dirty="0">
                <a:solidFill>
                  <a:prstClr val="black"/>
                </a:solidFill>
                <a:latin typeface="Times New Roman" panose="02020603050405020304" pitchFamily="18" charset="0"/>
                <a:cs typeface="Times New Roman" panose="02020603050405020304" pitchFamily="18" charset="0"/>
              </a:rPr>
              <a:t>23. What is the author’s purpose in writing the text?</a:t>
            </a:r>
          </a:p>
          <a:p>
            <a:pPr lvl="0"/>
            <a:r>
              <a:rPr lang="en-US" altLang="zh-CN" sz="2400" b="1" dirty="0">
                <a:solidFill>
                  <a:prstClr val="black"/>
                </a:solidFill>
                <a:latin typeface="Times New Roman" panose="02020603050405020304" pitchFamily="18" charset="0"/>
                <a:cs typeface="Times New Roman" panose="02020603050405020304" pitchFamily="18" charset="0"/>
              </a:rPr>
              <a:t>A. </a:t>
            </a:r>
            <a:r>
              <a:rPr lang="en-US" altLang="zh-CN" sz="2400" b="1" dirty="0">
                <a:solidFill>
                  <a:srgbClr val="0070C0"/>
                </a:solidFill>
                <a:latin typeface="Times New Roman" panose="02020603050405020304" pitchFamily="18" charset="0"/>
                <a:cs typeface="Times New Roman" panose="02020603050405020304" pitchFamily="18" charset="0"/>
              </a:rPr>
              <a:t>To remember a great writer.</a:t>
            </a:r>
          </a:p>
          <a:p>
            <a:pPr lvl="0"/>
            <a:r>
              <a:rPr lang="en-US" altLang="zh-CN" sz="2400" b="1" dirty="0">
                <a:solidFill>
                  <a:prstClr val="black"/>
                </a:solidFill>
                <a:latin typeface="Times New Roman" panose="02020603050405020304" pitchFamily="18" charset="0"/>
                <a:cs typeface="Times New Roman" panose="02020603050405020304" pitchFamily="18" charset="0"/>
              </a:rPr>
              <a:t>B. To introduce an English novel.</a:t>
            </a:r>
          </a:p>
          <a:p>
            <a:pPr lvl="0"/>
            <a:r>
              <a:rPr lang="en-US" altLang="zh-CN" sz="2400" b="1" dirty="0">
                <a:solidFill>
                  <a:prstClr val="black"/>
                </a:solidFill>
                <a:latin typeface="Times New Roman" panose="02020603050405020304" pitchFamily="18" charset="0"/>
                <a:cs typeface="Times New Roman" panose="02020603050405020304" pitchFamily="18" charset="0"/>
              </a:rPr>
              <a:t>C. To encourage studies on culture.</a:t>
            </a:r>
          </a:p>
          <a:p>
            <a:pPr lvl="0"/>
            <a:r>
              <a:rPr lang="en-US" altLang="zh-CN" sz="2400" b="1" dirty="0">
                <a:solidFill>
                  <a:prstClr val="black"/>
                </a:solidFill>
                <a:latin typeface="Times New Roman" panose="02020603050405020304" pitchFamily="18" charset="0"/>
                <a:cs typeface="Times New Roman" panose="02020603050405020304" pitchFamily="18" charset="0"/>
              </a:rPr>
              <a:t>D. To promote values of the Victorian age.</a:t>
            </a:r>
          </a:p>
        </p:txBody>
      </p:sp>
      <p:cxnSp>
        <p:nvCxnSpPr>
          <p:cNvPr id="13" name="直接箭头连接符 12">
            <a:extLst>
              <a:ext uri="{FF2B5EF4-FFF2-40B4-BE49-F238E27FC236}">
                <a16:creationId xmlns:a16="http://schemas.microsoft.com/office/drawing/2014/main" xmlns="" id="{08F1A401-AE0C-4FB1-8651-47AB7A972A49}"/>
              </a:ext>
            </a:extLst>
          </p:cNvPr>
          <p:cNvCxnSpPr>
            <a:cxnSpLocks/>
          </p:cNvCxnSpPr>
          <p:nvPr/>
        </p:nvCxnSpPr>
        <p:spPr>
          <a:xfrm flipH="1">
            <a:off x="3609474" y="3364333"/>
            <a:ext cx="1584583" cy="1448912"/>
          </a:xfrm>
          <a:prstGeom prst="straightConnector1">
            <a:avLst/>
          </a:prstGeom>
          <a:ln w="5715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xmlns="" id="{71D963F5-CA46-4EE3-9710-F58E4582B75D}"/>
              </a:ext>
            </a:extLst>
          </p:cNvPr>
          <p:cNvSpPr/>
          <p:nvPr/>
        </p:nvSpPr>
        <p:spPr>
          <a:xfrm>
            <a:off x="199696" y="6260568"/>
            <a:ext cx="9072641" cy="461665"/>
          </a:xfrm>
          <a:prstGeom prst="rect">
            <a:avLst/>
          </a:prstGeom>
          <a:solidFill>
            <a:srgbClr val="4AA44A"/>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写作意图题，理解作者的意图、观点和态度，考查评判性思维</a:t>
            </a:r>
          </a:p>
        </p:txBody>
      </p:sp>
      <p:sp>
        <p:nvSpPr>
          <p:cNvPr id="15" name="矩形 14">
            <a:extLst>
              <a:ext uri="{FF2B5EF4-FFF2-40B4-BE49-F238E27FC236}">
                <a16:creationId xmlns:a16="http://schemas.microsoft.com/office/drawing/2014/main" xmlns="" id="{B501FB16-473C-4D78-9C90-3A862385F588}"/>
              </a:ext>
            </a:extLst>
          </p:cNvPr>
          <p:cNvSpPr/>
          <p:nvPr/>
        </p:nvSpPr>
        <p:spPr>
          <a:xfrm>
            <a:off x="8055718" y="4181365"/>
            <a:ext cx="3778013" cy="1815882"/>
          </a:xfrm>
          <a:prstGeom prst="rect">
            <a:avLst/>
          </a:prstGeom>
          <a:solidFill>
            <a:srgbClr val="4AA44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zh-CN" altLang="en-US" sz="2800" b="1" dirty="0">
                <a:solidFill>
                  <a:schemeClr val="bg1"/>
                </a:solidFill>
              </a:rPr>
              <a:t>技巧点拨 ：</a:t>
            </a:r>
            <a:endParaRPr lang="en-US" altLang="zh-CN" sz="2800" b="1" dirty="0">
              <a:solidFill>
                <a:schemeClr val="bg1"/>
              </a:solidFill>
            </a:endParaRPr>
          </a:p>
          <a:p>
            <a:r>
              <a:rPr lang="zh-CN" altLang="en-US" sz="2800" b="1" dirty="0">
                <a:solidFill>
                  <a:schemeClr val="bg1"/>
                </a:solidFill>
              </a:rPr>
              <a:t>根据文体类别推断写作目的，本篇人物传记，介绍生平，纪念伟大。</a:t>
            </a:r>
          </a:p>
        </p:txBody>
      </p:sp>
    </p:spTree>
    <p:extLst>
      <p:ext uri="{BB962C8B-B14F-4D97-AF65-F5344CB8AC3E}">
        <p14:creationId xmlns:p14="http://schemas.microsoft.com/office/powerpoint/2010/main" val="1143132291"/>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16" presetClass="entr" presetSubtype="21"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8" grpId="0" animBg="1"/>
          <p:bldP spid="11" grpId="0" animBg="1"/>
          <p:bldP spid="2" grpId="0" animBg="1"/>
          <p:bldP spid="2" grpId="1" animBg="1"/>
          <p:bldP spid="3" grpId="0"/>
          <p:bldP spid="5" grpId="0" animBg="1"/>
          <p:bldP spid="6"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16" presetClass="entr" presetSubtype="21"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8" grpId="0" animBg="1"/>
          <p:bldP spid="11" grpId="0" animBg="1"/>
          <p:bldP spid="2" grpId="0" animBg="1"/>
          <p:bldP spid="2" grpId="1" animBg="1"/>
          <p:bldP spid="3" grpId="0"/>
          <p:bldP spid="5" grpId="0" animBg="1"/>
          <p:bldP spid="6" grpId="0" animBg="1"/>
          <p:bldP spid="15"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xmlns="" id="{F69352C5-AA48-4B47-814B-90BB981C9AB7}"/>
              </a:ext>
            </a:extLst>
          </p:cNvPr>
          <p:cNvSpPr/>
          <p:nvPr/>
        </p:nvSpPr>
        <p:spPr>
          <a:xfrm>
            <a:off x="9620505" y="4065376"/>
            <a:ext cx="1360178" cy="406391"/>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xmlns="" id="{232ECC50-CCB8-4333-AF45-E17A332A379E}"/>
              </a:ext>
            </a:extLst>
          </p:cNvPr>
          <p:cNvSpPr/>
          <p:nvPr/>
        </p:nvSpPr>
        <p:spPr>
          <a:xfrm>
            <a:off x="10539563" y="3605214"/>
            <a:ext cx="1360178" cy="406391"/>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8E08B122-0C3E-44D1-8989-20045C3F5746}"/>
              </a:ext>
            </a:extLst>
          </p:cNvPr>
          <p:cNvSpPr/>
          <p:nvPr/>
        </p:nvSpPr>
        <p:spPr>
          <a:xfrm>
            <a:off x="531229" y="5795307"/>
            <a:ext cx="2130513" cy="40639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a:extLst>
              <a:ext uri="{FF2B5EF4-FFF2-40B4-BE49-F238E27FC236}">
                <a16:creationId xmlns:a16="http://schemas.microsoft.com/office/drawing/2014/main" xmlns="" id="{53A3D072-B703-4317-B949-1B4187B035AD}"/>
              </a:ext>
            </a:extLst>
          </p:cNvPr>
          <p:cNvCxnSpPr>
            <a:cxnSpLocks/>
          </p:cNvCxnSpPr>
          <p:nvPr/>
        </p:nvCxnSpPr>
        <p:spPr>
          <a:xfrm flipH="1">
            <a:off x="1765738" y="4071176"/>
            <a:ext cx="696012" cy="501223"/>
          </a:xfrm>
          <a:prstGeom prst="straightConnector1">
            <a:avLst/>
          </a:prstGeom>
          <a:ln w="5715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矩形: 圆角 13">
            <a:extLst>
              <a:ext uri="{FF2B5EF4-FFF2-40B4-BE49-F238E27FC236}">
                <a16:creationId xmlns:a16="http://schemas.microsoft.com/office/drawing/2014/main" xmlns="" id="{35FDCB2E-F1A1-46A1-8C84-4D97DA07B631}"/>
              </a:ext>
            </a:extLst>
          </p:cNvPr>
          <p:cNvSpPr/>
          <p:nvPr/>
        </p:nvSpPr>
        <p:spPr>
          <a:xfrm>
            <a:off x="531229" y="4572399"/>
            <a:ext cx="1470992" cy="44231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B82292AB-83DD-4665-A1BF-242C6B790390}"/>
              </a:ext>
            </a:extLst>
          </p:cNvPr>
          <p:cNvSpPr/>
          <p:nvPr/>
        </p:nvSpPr>
        <p:spPr>
          <a:xfrm>
            <a:off x="1891406" y="3656535"/>
            <a:ext cx="1360177" cy="44231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100127EE-E441-4037-9C72-57F33A22FEE4}"/>
              </a:ext>
            </a:extLst>
          </p:cNvPr>
          <p:cNvSpPr/>
          <p:nvPr/>
        </p:nvSpPr>
        <p:spPr>
          <a:xfrm>
            <a:off x="531229" y="2140820"/>
            <a:ext cx="1360177" cy="40639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19324D91-4AD4-498F-BEFB-354EA0EA3E0E}"/>
              </a:ext>
            </a:extLst>
          </p:cNvPr>
          <p:cNvSpPr/>
          <p:nvPr/>
        </p:nvSpPr>
        <p:spPr>
          <a:xfrm>
            <a:off x="329188" y="917912"/>
            <a:ext cx="1673033" cy="40639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233255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21756" y="271069"/>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373340" y="134276"/>
            <a:ext cx="7996904" cy="922014"/>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54309" y="159353"/>
            <a:ext cx="7630461"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a:t>
            </a:r>
            <a:r>
              <a:rPr lang="en-US" altLang="zh-CN" sz="2800" b="1" dirty="0">
                <a:latin typeface="微软雅黑" pitchFamily="34" charset="-122"/>
                <a:ea typeface="微软雅黑" pitchFamily="34" charset="-122"/>
              </a:rPr>
              <a:t>B</a:t>
            </a:r>
            <a:r>
              <a:rPr lang="zh-CN" altLang="en-US" sz="2800" b="1" dirty="0">
                <a:latin typeface="微软雅黑" pitchFamily="34" charset="-122"/>
                <a:ea typeface="微软雅黑" pitchFamily="34" charset="-122"/>
              </a:rPr>
              <a:t>篇</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语篇结构和特征</a:t>
            </a:r>
          </a:p>
        </p:txBody>
      </p:sp>
      <p:sp>
        <p:nvSpPr>
          <p:cNvPr id="7" name="矩形 6">
            <a:extLst>
              <a:ext uri="{FF2B5EF4-FFF2-40B4-BE49-F238E27FC236}">
                <a16:creationId xmlns:a16="http://schemas.microsoft.com/office/drawing/2014/main" xmlns="" id="{F009FED4-159E-4937-9E2F-541BBB34959D}"/>
              </a:ext>
            </a:extLst>
          </p:cNvPr>
          <p:cNvSpPr/>
          <p:nvPr/>
        </p:nvSpPr>
        <p:spPr>
          <a:xfrm>
            <a:off x="107134" y="917912"/>
            <a:ext cx="11792607" cy="5632311"/>
          </a:xfrm>
          <a:prstGeom prst="rect">
            <a:avLst/>
          </a:prstGeom>
        </p:spPr>
        <p:txBody>
          <a:bodyPr wrap="square">
            <a:spAutoFit/>
          </a:bodyPr>
          <a:lstStyle/>
          <a:p>
            <a:pPr algn="just"/>
            <a:r>
              <a:rPr lang="en-US" altLang="zh-CN" sz="2000" b="1" dirty="0">
                <a:latin typeface="Times New Roman" panose="02020603050405020304" pitchFamily="18" charset="0"/>
                <a:cs typeface="Times New Roman" panose="02020603050405020304" pitchFamily="18" charset="0"/>
              </a:rPr>
              <a:t>       Steven Stein likes to follow garbage trucks. His strange habit makes sense when you consider that he’s an environmental scientist who studies how to reduce litter, including things that fall off garbage trucks as they drive down the road. What is even more interesting is that one of Stein's jobs is defending an industry behind the plastic shopping bags.</a:t>
            </a:r>
          </a:p>
          <a:p>
            <a:pPr algn="just"/>
            <a:r>
              <a:rPr lang="en-US" altLang="zh-CN" sz="2000" b="1" dirty="0">
                <a:latin typeface="Times New Roman" panose="02020603050405020304" pitchFamily="18" charset="0"/>
                <a:cs typeface="Times New Roman" panose="02020603050405020304" pitchFamily="18" charset="0"/>
              </a:rPr>
              <a:t>       Americans use more than 100 billion thin film plastic bags every year. So many end up in tree branches or along highways that a growing number of cities do not allow them at checkouts(</a:t>
            </a:r>
            <a:r>
              <a:rPr lang="zh-CN" altLang="en-US" sz="2000" b="1" dirty="0">
                <a:latin typeface="Times New Roman" panose="02020603050405020304" pitchFamily="18" charset="0"/>
                <a:cs typeface="Times New Roman" panose="02020603050405020304" pitchFamily="18" charset="0"/>
              </a:rPr>
              <a:t>收银台</a:t>
            </a:r>
            <a:r>
              <a:rPr lang="en-US" altLang="zh-CN" sz="2000" b="1" dirty="0">
                <a:latin typeface="Times New Roman" panose="02020603050405020304" pitchFamily="18" charset="0"/>
                <a:cs typeface="Times New Roman" panose="02020603050405020304" pitchFamily="18" charset="0"/>
              </a:rPr>
              <a:t>). The bags are prohibited in some 90 cities in California, including Los Angeles. Eyeing these headwinds, plastic-bag makers are hiring scientists like Stein to make the case that their products are not as bad for the planet as most people assume.</a:t>
            </a:r>
          </a:p>
          <a:p>
            <a:pPr algn="just"/>
            <a:r>
              <a:rPr lang="en-US" altLang="zh-CN" sz="2000" b="1" dirty="0">
                <a:latin typeface="Times New Roman" panose="02020603050405020304" pitchFamily="18" charset="0"/>
                <a:cs typeface="Times New Roman" panose="02020603050405020304" pitchFamily="18" charset="0"/>
              </a:rPr>
              <a:t>       Among the bag makers' argument: many cities with bans still allow shoppers to purchase paper bags, which are easily recycled but require more energy to produce and transport. And while plastic bags may be ugly to look at, they represent a small percentage of all garbage on the ground today.</a:t>
            </a:r>
          </a:p>
          <a:p>
            <a:pPr algn="just"/>
            <a:r>
              <a:rPr lang="en-US" altLang="zh-CN" sz="2000" b="1" dirty="0">
                <a:latin typeface="Times New Roman" panose="02020603050405020304" pitchFamily="18" charset="0"/>
                <a:cs typeface="Times New Roman" panose="02020603050405020304" pitchFamily="18" charset="0"/>
              </a:rPr>
              <a:t>      The industry has also taken aim at the product that has appeared as its replacement: reusable shopping bags. The stronger a reusable bag is, the longer its life and the more plastic-bag use it cancels out. However, longer-lasting reusable bags often require more energy to make. One study found that a cotton bag must be used at least 131 times to be better for the planet than plastic.</a:t>
            </a:r>
          </a:p>
          <a:p>
            <a:pPr algn="just"/>
            <a:r>
              <a:rPr lang="en-US" altLang="zh-CN" sz="2000" b="1" dirty="0">
                <a:latin typeface="Times New Roman" panose="02020603050405020304" pitchFamily="18" charset="0"/>
                <a:cs typeface="Times New Roman" panose="02020603050405020304" pitchFamily="18" charset="0"/>
              </a:rPr>
              <a:t>      Environmentalists don't dispute(</a:t>
            </a:r>
            <a:r>
              <a:rPr lang="zh-CN" altLang="en-US" sz="2000" b="1" dirty="0">
                <a:latin typeface="Times New Roman" panose="02020603050405020304" pitchFamily="18" charset="0"/>
                <a:cs typeface="Times New Roman" panose="02020603050405020304" pitchFamily="18" charset="0"/>
              </a:rPr>
              <a:t>质疑</a:t>
            </a:r>
            <a:r>
              <a:rPr lang="en-US" altLang="zh-CN" sz="2000" b="1" dirty="0">
                <a:latin typeface="Times New Roman" panose="02020603050405020304" pitchFamily="18" charset="0"/>
                <a:cs typeface="Times New Roman" panose="02020603050405020304" pitchFamily="18" charset="0"/>
              </a:rPr>
              <a:t>) these points. They hope paper bags will be banned someday too and want shoppers to use the same reusable bags for years.</a:t>
            </a:r>
          </a:p>
        </p:txBody>
      </p:sp>
      <p:cxnSp>
        <p:nvCxnSpPr>
          <p:cNvPr id="16" name="直接箭头连接符 15">
            <a:extLst>
              <a:ext uri="{FF2B5EF4-FFF2-40B4-BE49-F238E27FC236}">
                <a16:creationId xmlns:a16="http://schemas.microsoft.com/office/drawing/2014/main" xmlns="" id="{197857AD-957D-41B1-B677-02398EA1BB83}"/>
              </a:ext>
            </a:extLst>
          </p:cNvPr>
          <p:cNvCxnSpPr>
            <a:cxnSpLocks/>
          </p:cNvCxnSpPr>
          <p:nvPr/>
        </p:nvCxnSpPr>
        <p:spPr>
          <a:xfrm>
            <a:off x="1843355" y="2530368"/>
            <a:ext cx="7622909" cy="1449276"/>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xmlns="" id="{6BD644BE-7AB5-4E2A-899D-864997274A57}"/>
              </a:ext>
            </a:extLst>
          </p:cNvPr>
          <p:cNvCxnSpPr>
            <a:cxnSpLocks/>
          </p:cNvCxnSpPr>
          <p:nvPr/>
        </p:nvCxnSpPr>
        <p:spPr>
          <a:xfrm>
            <a:off x="3232876" y="4066033"/>
            <a:ext cx="6074191" cy="88098"/>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xmlns="" id="{962DEFFA-89F7-42C8-8593-31B00E77A361}"/>
              </a:ext>
            </a:extLst>
          </p:cNvPr>
          <p:cNvCxnSpPr>
            <a:cxnSpLocks/>
          </p:cNvCxnSpPr>
          <p:nvPr/>
        </p:nvCxnSpPr>
        <p:spPr>
          <a:xfrm flipV="1">
            <a:off x="2688475" y="4321787"/>
            <a:ext cx="6502822" cy="1570576"/>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xmlns="" id="{9043EC75-8FEC-4B6E-968D-413D55F915A3}"/>
              </a:ext>
            </a:extLst>
          </p:cNvPr>
          <p:cNvCxnSpPr>
            <a:cxnSpLocks/>
          </p:cNvCxnSpPr>
          <p:nvPr/>
        </p:nvCxnSpPr>
        <p:spPr>
          <a:xfrm>
            <a:off x="1990043" y="1300115"/>
            <a:ext cx="7630462" cy="2490178"/>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xmlns="" id="{638EC2F2-AC43-4025-A2F3-4C67903C2385}"/>
              </a:ext>
            </a:extLst>
          </p:cNvPr>
          <p:cNvCxnSpPr>
            <a:cxnSpLocks/>
          </p:cNvCxnSpPr>
          <p:nvPr/>
        </p:nvCxnSpPr>
        <p:spPr>
          <a:xfrm flipH="1">
            <a:off x="10037186" y="3733675"/>
            <a:ext cx="526816" cy="331701"/>
          </a:xfrm>
          <a:prstGeom prst="straightConnector1">
            <a:avLst/>
          </a:prstGeom>
          <a:ln w="57150">
            <a:solidFill>
              <a:srgbClr val="EDEA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箭头: 下 26">
            <a:extLst>
              <a:ext uri="{FF2B5EF4-FFF2-40B4-BE49-F238E27FC236}">
                <a16:creationId xmlns:a16="http://schemas.microsoft.com/office/drawing/2014/main" xmlns="" id="{0FB37045-C053-4A17-AAE6-BB807AB79AE8}"/>
              </a:ext>
            </a:extLst>
          </p:cNvPr>
          <p:cNvSpPr/>
          <p:nvPr/>
        </p:nvSpPr>
        <p:spPr>
          <a:xfrm>
            <a:off x="7454608" y="1163011"/>
            <a:ext cx="4822361" cy="2621929"/>
          </a:xfrm>
          <a:prstGeom prst="downArrow">
            <a:avLst>
              <a:gd name="adj1" fmla="val 52840"/>
              <a:gd name="adj2" fmla="val 59645"/>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a:p>
          <a:p>
            <a:pPr algn="ctr"/>
            <a:r>
              <a:rPr lang="zh-CN" altLang="en-US" sz="2400" b="1" dirty="0">
                <a:solidFill>
                  <a:schemeClr val="tx1"/>
                </a:solidFill>
                <a:latin typeface="Adobe 黑体 Std R" panose="020B0400000000000000" pitchFamily="34" charset="-122"/>
                <a:ea typeface="Adobe 黑体 Std R" panose="020B0400000000000000" pitchFamily="34" charset="-122"/>
              </a:rPr>
              <a:t>建构内在逻辑，厘清文本结构。</a:t>
            </a:r>
            <a:endParaRPr lang="en-US" altLang="zh-CN" sz="2400" b="1" dirty="0">
              <a:solidFill>
                <a:schemeClr val="tx1"/>
              </a:solidFill>
              <a:latin typeface="Adobe 黑体 Std R" panose="020B0400000000000000" pitchFamily="34" charset="-122"/>
              <a:ea typeface="Adobe 黑体 Std R" panose="020B0400000000000000" pitchFamily="34" charset="-122"/>
            </a:endParaRPr>
          </a:p>
          <a:p>
            <a:pPr algn="ctr"/>
            <a:r>
              <a:rPr lang="zh-CN" altLang="en-US" sz="2400" b="1" dirty="0">
                <a:solidFill>
                  <a:schemeClr val="tx1"/>
                </a:solidFill>
                <a:latin typeface="Adobe 黑体 Std R" panose="020B0400000000000000" pitchFamily="34" charset="-122"/>
                <a:ea typeface="Adobe 黑体 Std R" panose="020B0400000000000000" pitchFamily="34" charset="-122"/>
              </a:rPr>
              <a:t>（正反议论文）</a:t>
            </a:r>
          </a:p>
        </p:txBody>
      </p:sp>
    </p:spTree>
    <p:extLst>
      <p:ext uri="{BB962C8B-B14F-4D97-AF65-F5344CB8AC3E}">
        <p14:creationId xmlns:p14="http://schemas.microsoft.com/office/powerpoint/2010/main" val="58953849"/>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par>
                                    <p:cTn id="39" presetID="16" presetClass="entr" presetSubtype="21"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6" presetClass="entr" presetSubtype="21"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par>
                                    <p:cTn id="50" presetID="16" presetClass="entr" presetSubtype="21"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ntr" presetSubtype="21"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Vertical)">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par>
                                    <p:cTn id="64" presetID="16" presetClass="entr" presetSubtype="21"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000"/>
                                            <p:tgtEl>
                                              <p:spTgt spid="27"/>
                                            </p:tgtEl>
                                          </p:cBhvr>
                                        </p:animEffect>
                                        <p:anim calcmode="lin" valueType="num">
                                          <p:cBhvr>
                                            <p:cTn id="72" dur="1000" fill="hold"/>
                                            <p:tgtEl>
                                              <p:spTgt spid="27"/>
                                            </p:tgtEl>
                                            <p:attrNameLst>
                                              <p:attrName>ppt_x</p:attrName>
                                            </p:attrNameLst>
                                          </p:cBhvr>
                                          <p:tavLst>
                                            <p:tav tm="0">
                                              <p:val>
                                                <p:strVal val="#ppt_x"/>
                                              </p:val>
                                            </p:tav>
                                            <p:tav tm="100000">
                                              <p:val>
                                                <p:strVal val="#ppt_x"/>
                                              </p:val>
                                            </p:tav>
                                          </p:tavLst>
                                        </p:anim>
                                        <p:anim calcmode="lin" valueType="num">
                                          <p:cBhvr>
                                            <p:cTn id="7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8" grpId="0" animBg="1"/>
          <p:bldP spid="14" grpId="0" animBg="1"/>
          <p:bldP spid="9" grpId="0" animBg="1"/>
          <p:bldP spid="10" grpId="0" animBg="1"/>
          <p:bldP spid="11" grpId="0" animBg="1"/>
          <p:bldP spid="2" grpId="0" animBg="1"/>
          <p:bldP spid="2" grpId="1" animBg="1"/>
          <p:bldP spid="3" grpId="0"/>
          <p:bldP spid="5" grpId="0" animBg="1"/>
          <p:bldP spid="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par>
                                    <p:cTn id="39" presetID="16" presetClass="entr" presetSubtype="21"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6" presetClass="entr" presetSubtype="21"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par>
                                    <p:cTn id="50" presetID="16" presetClass="entr" presetSubtype="21"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ntr" presetSubtype="21"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Vertical)">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par>
                                    <p:cTn id="64" presetID="16" presetClass="entr" presetSubtype="21"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000"/>
                                            <p:tgtEl>
                                              <p:spTgt spid="27"/>
                                            </p:tgtEl>
                                          </p:cBhvr>
                                        </p:animEffect>
                                        <p:anim calcmode="lin" valueType="num">
                                          <p:cBhvr>
                                            <p:cTn id="72" dur="1000" fill="hold"/>
                                            <p:tgtEl>
                                              <p:spTgt spid="27"/>
                                            </p:tgtEl>
                                            <p:attrNameLst>
                                              <p:attrName>ppt_x</p:attrName>
                                            </p:attrNameLst>
                                          </p:cBhvr>
                                          <p:tavLst>
                                            <p:tav tm="0">
                                              <p:val>
                                                <p:strVal val="#ppt_x"/>
                                              </p:val>
                                            </p:tav>
                                            <p:tav tm="100000">
                                              <p:val>
                                                <p:strVal val="#ppt_x"/>
                                              </p:val>
                                            </p:tav>
                                          </p:tavLst>
                                        </p:anim>
                                        <p:anim calcmode="lin" valueType="num">
                                          <p:cBhvr>
                                            <p:cTn id="7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8" grpId="0" animBg="1"/>
          <p:bldP spid="14" grpId="0" animBg="1"/>
          <p:bldP spid="9" grpId="0" animBg="1"/>
          <p:bldP spid="10" grpId="0" animBg="1"/>
          <p:bldP spid="11" grpId="0" animBg="1"/>
          <p:bldP spid="2" grpId="0" animBg="1"/>
          <p:bldP spid="2" grpId="1" animBg="1"/>
          <p:bldP spid="3" grpId="0"/>
          <p:bldP spid="5" grpId="0" animBg="1"/>
          <p:bldP spid="6" grpId="0" animBg="1"/>
          <p:bldP spid="27"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圆角 29">
            <a:extLst>
              <a:ext uri="{FF2B5EF4-FFF2-40B4-BE49-F238E27FC236}">
                <a16:creationId xmlns:a16="http://schemas.microsoft.com/office/drawing/2014/main" xmlns="" id="{5D532140-F027-4A78-8BC6-15B824F139AD}"/>
              </a:ext>
            </a:extLst>
          </p:cNvPr>
          <p:cNvSpPr/>
          <p:nvPr/>
        </p:nvSpPr>
        <p:spPr>
          <a:xfrm>
            <a:off x="5231150" y="3834676"/>
            <a:ext cx="1558673" cy="393219"/>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xmlns="" id="{4E746922-C2FF-4C37-8806-59C73C1CADA1}"/>
              </a:ext>
            </a:extLst>
          </p:cNvPr>
          <p:cNvSpPr/>
          <p:nvPr/>
        </p:nvSpPr>
        <p:spPr>
          <a:xfrm>
            <a:off x="4886456" y="4236078"/>
            <a:ext cx="1898427" cy="41475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a:extLst>
              <a:ext uri="{FF2B5EF4-FFF2-40B4-BE49-F238E27FC236}">
                <a16:creationId xmlns:a16="http://schemas.microsoft.com/office/drawing/2014/main" xmlns="" id="{17D784F3-9F58-4C32-BBE5-44F8C778E189}"/>
              </a:ext>
            </a:extLst>
          </p:cNvPr>
          <p:cNvSpPr/>
          <p:nvPr/>
        </p:nvSpPr>
        <p:spPr>
          <a:xfrm>
            <a:off x="2984938" y="4236076"/>
            <a:ext cx="1898425" cy="393219"/>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2EF4316D-B6CE-4FA0-B67F-221196D8B63E}"/>
              </a:ext>
            </a:extLst>
          </p:cNvPr>
          <p:cNvSpPr/>
          <p:nvPr/>
        </p:nvSpPr>
        <p:spPr>
          <a:xfrm>
            <a:off x="3658580" y="4924425"/>
            <a:ext cx="1449448" cy="42008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a:extLst>
              <a:ext uri="{FF2B5EF4-FFF2-40B4-BE49-F238E27FC236}">
                <a16:creationId xmlns:a16="http://schemas.microsoft.com/office/drawing/2014/main" xmlns="" id="{168B9CCC-7386-42E8-90D4-B45F2630951B}"/>
              </a:ext>
            </a:extLst>
          </p:cNvPr>
          <p:cNvSpPr/>
          <p:nvPr/>
        </p:nvSpPr>
        <p:spPr>
          <a:xfrm>
            <a:off x="6061842" y="5678477"/>
            <a:ext cx="1422274" cy="446277"/>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60257206-0208-40B8-838F-75C59BA134E8}"/>
              </a:ext>
            </a:extLst>
          </p:cNvPr>
          <p:cNvSpPr/>
          <p:nvPr/>
        </p:nvSpPr>
        <p:spPr>
          <a:xfrm>
            <a:off x="7819697" y="3894082"/>
            <a:ext cx="1387365" cy="37837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a:extLst>
              <a:ext uri="{FF2B5EF4-FFF2-40B4-BE49-F238E27FC236}">
                <a16:creationId xmlns:a16="http://schemas.microsoft.com/office/drawing/2014/main" xmlns="" id="{1A3C18D6-ADA7-4C8F-B289-98ADC615E966}"/>
              </a:ext>
            </a:extLst>
          </p:cNvPr>
          <p:cNvSpPr/>
          <p:nvPr/>
        </p:nvSpPr>
        <p:spPr>
          <a:xfrm>
            <a:off x="7965230" y="5728320"/>
            <a:ext cx="2392716" cy="442808"/>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角 30">
            <a:extLst>
              <a:ext uri="{FF2B5EF4-FFF2-40B4-BE49-F238E27FC236}">
                <a16:creationId xmlns:a16="http://schemas.microsoft.com/office/drawing/2014/main" xmlns="" id="{26009753-104B-493B-8396-7BCEB1C0892C}"/>
              </a:ext>
            </a:extLst>
          </p:cNvPr>
          <p:cNvSpPr/>
          <p:nvPr/>
        </p:nvSpPr>
        <p:spPr>
          <a:xfrm>
            <a:off x="9207062" y="2004670"/>
            <a:ext cx="2774731" cy="517811"/>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a:extLst>
              <a:ext uri="{FF2B5EF4-FFF2-40B4-BE49-F238E27FC236}">
                <a16:creationId xmlns:a16="http://schemas.microsoft.com/office/drawing/2014/main" xmlns="" id="{DFD3A899-2B0A-4CAB-BAD7-2F89B002EFE2}"/>
              </a:ext>
            </a:extLst>
          </p:cNvPr>
          <p:cNvSpPr/>
          <p:nvPr/>
        </p:nvSpPr>
        <p:spPr>
          <a:xfrm>
            <a:off x="4950369" y="2081046"/>
            <a:ext cx="1592793" cy="44143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57BDAFBB-319A-483F-AC2B-BBCF231BD41A}"/>
              </a:ext>
            </a:extLst>
          </p:cNvPr>
          <p:cNvSpPr/>
          <p:nvPr/>
        </p:nvSpPr>
        <p:spPr>
          <a:xfrm>
            <a:off x="3373341" y="2081048"/>
            <a:ext cx="1592798" cy="44143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32">
            <a:extLst>
              <a:ext uri="{FF2B5EF4-FFF2-40B4-BE49-F238E27FC236}">
                <a16:creationId xmlns:a16="http://schemas.microsoft.com/office/drawing/2014/main" xmlns="" id="{41F4D2B6-0DFA-43A3-9677-6DBB4D93D533}"/>
              </a:ext>
            </a:extLst>
          </p:cNvPr>
          <p:cNvSpPr/>
          <p:nvPr/>
        </p:nvSpPr>
        <p:spPr>
          <a:xfrm>
            <a:off x="176466" y="2369303"/>
            <a:ext cx="1012990" cy="441435"/>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233255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21756" y="271069"/>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373340" y="42595"/>
            <a:ext cx="7662522" cy="101369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54309" y="159353"/>
            <a:ext cx="7392821"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a:t>
            </a:r>
            <a:r>
              <a:rPr lang="en-US" altLang="zh-CN" sz="2800" b="1" dirty="0">
                <a:latin typeface="微软雅黑" pitchFamily="34" charset="-122"/>
                <a:ea typeface="微软雅黑" pitchFamily="34" charset="-122"/>
              </a:rPr>
              <a:t>B</a:t>
            </a:r>
            <a:r>
              <a:rPr lang="zh-CN" altLang="en-US" sz="2800" b="1" dirty="0">
                <a:latin typeface="微软雅黑" pitchFamily="34" charset="-122"/>
                <a:ea typeface="微软雅黑" pitchFamily="34" charset="-122"/>
              </a:rPr>
              <a:t>篇</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sp>
        <p:nvSpPr>
          <p:cNvPr id="7" name="矩形 6">
            <a:extLst>
              <a:ext uri="{FF2B5EF4-FFF2-40B4-BE49-F238E27FC236}">
                <a16:creationId xmlns:a16="http://schemas.microsoft.com/office/drawing/2014/main" xmlns="" id="{F009FED4-159E-4937-9E2F-541BBB34959D}"/>
              </a:ext>
            </a:extLst>
          </p:cNvPr>
          <p:cNvSpPr/>
          <p:nvPr/>
        </p:nvSpPr>
        <p:spPr>
          <a:xfrm>
            <a:off x="107134" y="917912"/>
            <a:ext cx="11792607" cy="3785652"/>
          </a:xfrm>
          <a:prstGeom prst="rect">
            <a:avLst/>
          </a:prstGeom>
        </p:spPr>
        <p:txBody>
          <a:bodyPr wrap="square">
            <a:spAutoFit/>
          </a:bodyPr>
          <a:lstStyle/>
          <a:p>
            <a:pPr algn="just"/>
            <a:r>
              <a:rPr lang="en-US" altLang="zh-CN" sz="2400" b="1" dirty="0">
                <a:latin typeface="Times New Roman" panose="02020603050405020304" pitchFamily="18" charset="0"/>
                <a:cs typeface="Times New Roman" panose="02020603050405020304" pitchFamily="18" charset="0"/>
              </a:rPr>
              <a:t>       Steven Stein likes to follow garbage trucks. His strange habit makes sense when you consider that he’s an environmental scientist who studies how to reduce litter, including things that fall off garbage trucks as they drive down the road. What is even more interesting is that one of Stein's jobs is defending an industry behind the plastic shopping bags.</a:t>
            </a:r>
          </a:p>
          <a:p>
            <a:pPr algn="just"/>
            <a:r>
              <a:rPr lang="en-US" altLang="zh-CN" sz="2400" b="1" dirty="0">
                <a:latin typeface="Times New Roman" panose="02020603050405020304" pitchFamily="18" charset="0"/>
                <a:cs typeface="Times New Roman" panose="02020603050405020304" pitchFamily="18" charset="0"/>
              </a:rPr>
              <a:t>       Americans use more than 100 billion thin film plastic bags every year. So many end up in tree branches or along highways that a growing number of cities do not allow them at checkouts(</a:t>
            </a:r>
            <a:r>
              <a:rPr lang="zh-CN" altLang="en-US" sz="2400" b="1" dirty="0">
                <a:latin typeface="Times New Roman" panose="02020603050405020304" pitchFamily="18" charset="0"/>
                <a:cs typeface="Times New Roman" panose="02020603050405020304" pitchFamily="18" charset="0"/>
              </a:rPr>
              <a:t>收银台</a:t>
            </a:r>
            <a:r>
              <a:rPr lang="en-US" altLang="zh-CN" sz="2400" b="1" dirty="0">
                <a:latin typeface="Times New Roman" panose="02020603050405020304" pitchFamily="18" charset="0"/>
                <a:cs typeface="Times New Roman" panose="02020603050405020304" pitchFamily="18" charset="0"/>
              </a:rPr>
              <a:t>). The bags are prohibited in some 90 cities in California, including Los Angeles. Eyeing these headwinds, plastic-bag makers </a:t>
            </a:r>
            <a:r>
              <a:rPr lang="en-US" altLang="zh-CN" sz="2400" b="1" dirty="0">
                <a:solidFill>
                  <a:srgbClr val="0070C0"/>
                </a:solidFill>
                <a:latin typeface="Times New Roman" panose="02020603050405020304" pitchFamily="18" charset="0"/>
                <a:cs typeface="Times New Roman" panose="02020603050405020304" pitchFamily="18" charset="0"/>
              </a:rPr>
              <a:t>are hiring </a:t>
            </a:r>
            <a:r>
              <a:rPr lang="en-US" altLang="zh-CN" sz="2400" b="1" dirty="0">
                <a:latin typeface="Times New Roman" panose="02020603050405020304" pitchFamily="18" charset="0"/>
                <a:cs typeface="Times New Roman" panose="02020603050405020304" pitchFamily="18" charset="0"/>
              </a:rPr>
              <a:t>scientists like Stein </a:t>
            </a:r>
            <a:r>
              <a:rPr lang="en-US" altLang="zh-CN" sz="2400" b="1" dirty="0">
                <a:solidFill>
                  <a:srgbClr val="0070C0"/>
                </a:solidFill>
                <a:latin typeface="Times New Roman" panose="02020603050405020304" pitchFamily="18" charset="0"/>
                <a:cs typeface="Times New Roman" panose="02020603050405020304" pitchFamily="18" charset="0"/>
              </a:rPr>
              <a:t>to make the case that their products are not as bad for the planet as most people assume</a:t>
            </a:r>
            <a:r>
              <a:rPr lang="en-US" altLang="zh-CN" sz="2400" b="1" dirty="0">
                <a:latin typeface="Times New Roman" panose="02020603050405020304" pitchFamily="18" charset="0"/>
                <a:cs typeface="Times New Roman" panose="02020603050405020304" pitchFamily="18" charset="0"/>
              </a:rPr>
              <a:t>.</a:t>
            </a:r>
          </a:p>
        </p:txBody>
      </p:sp>
      <p:sp>
        <p:nvSpPr>
          <p:cNvPr id="4" name="矩形 3">
            <a:extLst>
              <a:ext uri="{FF2B5EF4-FFF2-40B4-BE49-F238E27FC236}">
                <a16:creationId xmlns:a16="http://schemas.microsoft.com/office/drawing/2014/main" xmlns="" id="{0804975C-5E5F-4C3F-A2B2-AC6A1D3DB3EB}"/>
              </a:ext>
            </a:extLst>
          </p:cNvPr>
          <p:cNvSpPr/>
          <p:nvPr/>
        </p:nvSpPr>
        <p:spPr>
          <a:xfrm>
            <a:off x="176466" y="4924425"/>
            <a:ext cx="11653942" cy="1200329"/>
          </a:xfrm>
          <a:prstGeom prst="rect">
            <a:avLst/>
          </a:prstGeom>
          <a:noFill/>
          <a:ln>
            <a:solidFill>
              <a:srgbClr val="4AA44A"/>
            </a:solidFill>
          </a:ln>
        </p:spPr>
        <p:txBody>
          <a:bodyPr wrap="square">
            <a:spAutoFit/>
          </a:bodyPr>
          <a:lstStyle/>
          <a:p>
            <a:pPr lvl="0" algn="just"/>
            <a:r>
              <a:rPr lang="en-US" altLang="zh-CN" sz="2400" b="1" dirty="0">
                <a:solidFill>
                  <a:prstClr val="black"/>
                </a:solidFill>
                <a:latin typeface="Times New Roman" panose="02020603050405020304" pitchFamily="18" charset="0"/>
                <a:cs typeface="Times New Roman" panose="02020603050405020304" pitchFamily="18" charset="0"/>
              </a:rPr>
              <a:t>24. What has Steven Stein </a:t>
            </a:r>
            <a:r>
              <a:rPr lang="en-US" altLang="zh-CN" sz="2400" b="1" dirty="0">
                <a:solidFill>
                  <a:srgbClr val="0070C0"/>
                </a:solidFill>
                <a:latin typeface="Times New Roman" panose="02020603050405020304" pitchFamily="18" charset="0"/>
                <a:cs typeface="Times New Roman" panose="02020603050405020304" pitchFamily="18" charset="0"/>
              </a:rPr>
              <a:t>been hired </a:t>
            </a:r>
            <a:r>
              <a:rPr lang="en-US" altLang="zh-CN" sz="2400" b="1" dirty="0">
                <a:solidFill>
                  <a:prstClr val="black"/>
                </a:solidFill>
                <a:latin typeface="Times New Roman" panose="02020603050405020304" pitchFamily="18" charset="0"/>
                <a:cs typeface="Times New Roman" panose="02020603050405020304" pitchFamily="18" charset="0"/>
              </a:rPr>
              <a:t>to do?</a:t>
            </a:r>
          </a:p>
          <a:p>
            <a:pPr lvl="0" algn="just"/>
            <a:r>
              <a:rPr lang="en-US" altLang="zh-CN" sz="2400" b="1" dirty="0">
                <a:solidFill>
                  <a:prstClr val="black"/>
                </a:solidFill>
                <a:latin typeface="Times New Roman" panose="02020603050405020304" pitchFamily="18" charset="0"/>
                <a:cs typeface="Times New Roman" panose="02020603050405020304" pitchFamily="18" charset="0"/>
              </a:rPr>
              <a:t>A. Help increase grocery sales.              	 B. Recycle the waste material.</a:t>
            </a:r>
          </a:p>
          <a:p>
            <a:pPr lvl="0" algn="just"/>
            <a:r>
              <a:rPr lang="en-US" altLang="zh-CN" sz="2400" b="1" dirty="0">
                <a:solidFill>
                  <a:prstClr val="black"/>
                </a:solidFill>
                <a:latin typeface="Times New Roman" panose="02020603050405020304" pitchFamily="18" charset="0"/>
                <a:cs typeface="Times New Roman" panose="02020603050405020304" pitchFamily="18" charset="0"/>
              </a:rPr>
              <a:t>C. Stop things falling off trucks.           	 D. </a:t>
            </a:r>
            <a:r>
              <a:rPr lang="en-US" altLang="zh-CN" sz="2400" b="1" dirty="0">
                <a:solidFill>
                  <a:srgbClr val="0070C0"/>
                </a:solidFill>
                <a:latin typeface="Times New Roman" panose="02020603050405020304" pitchFamily="18" charset="0"/>
                <a:cs typeface="Times New Roman" panose="02020603050405020304" pitchFamily="18" charset="0"/>
              </a:rPr>
              <a:t>Argue for the use of plastic bags.</a:t>
            </a:r>
          </a:p>
        </p:txBody>
      </p:sp>
      <p:cxnSp>
        <p:nvCxnSpPr>
          <p:cNvPr id="11" name="直接箭头连接符 10">
            <a:extLst>
              <a:ext uri="{FF2B5EF4-FFF2-40B4-BE49-F238E27FC236}">
                <a16:creationId xmlns:a16="http://schemas.microsoft.com/office/drawing/2014/main" xmlns="" id="{AFCEBB77-C6E9-4ABE-A8F8-0BB08BB6BDFC}"/>
              </a:ext>
            </a:extLst>
          </p:cNvPr>
          <p:cNvCxnSpPr>
            <a:cxnSpLocks/>
          </p:cNvCxnSpPr>
          <p:nvPr/>
        </p:nvCxnSpPr>
        <p:spPr>
          <a:xfrm>
            <a:off x="4204017" y="2591613"/>
            <a:ext cx="0" cy="2286438"/>
          </a:xfrm>
          <a:prstGeom prst="straightConnector1">
            <a:avLst/>
          </a:prstGeom>
          <a:ln w="5715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xmlns="" id="{ED246C52-60F3-4D02-B19A-7F81E7EC731B}"/>
              </a:ext>
            </a:extLst>
          </p:cNvPr>
          <p:cNvCxnSpPr>
            <a:cxnSpLocks/>
            <a:stCxn id="8" idx="0"/>
          </p:cNvCxnSpPr>
          <p:nvPr/>
        </p:nvCxnSpPr>
        <p:spPr>
          <a:xfrm flipV="1">
            <a:off x="4383304" y="4236077"/>
            <a:ext cx="3436393" cy="688348"/>
          </a:xfrm>
          <a:prstGeom prst="straightConnector1">
            <a:avLst/>
          </a:prstGeom>
          <a:ln w="5715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xmlns="" id="{18CFC2F3-8783-409E-AFCD-8F957BE72084}"/>
              </a:ext>
            </a:extLst>
          </p:cNvPr>
          <p:cNvCxnSpPr>
            <a:cxnSpLocks/>
          </p:cNvCxnSpPr>
          <p:nvPr/>
        </p:nvCxnSpPr>
        <p:spPr>
          <a:xfrm>
            <a:off x="6432804" y="2511518"/>
            <a:ext cx="793059" cy="3216802"/>
          </a:xfrm>
          <a:prstGeom prst="straightConnector1">
            <a:avLst/>
          </a:prstGeom>
          <a:ln w="5715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xmlns="" id="{A1A9DD53-C753-40D3-B780-C84878256DC0}"/>
              </a:ext>
            </a:extLst>
          </p:cNvPr>
          <p:cNvCxnSpPr>
            <a:cxnSpLocks/>
          </p:cNvCxnSpPr>
          <p:nvPr/>
        </p:nvCxnSpPr>
        <p:spPr>
          <a:xfrm>
            <a:off x="6399912" y="4639740"/>
            <a:ext cx="732239" cy="1088580"/>
          </a:xfrm>
          <a:prstGeom prst="straightConnector1">
            <a:avLst/>
          </a:prstGeom>
          <a:ln w="5715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xmlns="" id="{452F06E8-3EF1-4865-9CE1-4B399FBCA278}"/>
              </a:ext>
            </a:extLst>
          </p:cNvPr>
          <p:cNvCxnSpPr>
            <a:cxnSpLocks/>
          </p:cNvCxnSpPr>
          <p:nvPr/>
        </p:nvCxnSpPr>
        <p:spPr>
          <a:xfrm flipH="1">
            <a:off x="9726598" y="2522481"/>
            <a:ext cx="1151611" cy="3155996"/>
          </a:xfrm>
          <a:prstGeom prst="straightConnector1">
            <a:avLst/>
          </a:prstGeom>
          <a:ln w="57150">
            <a:solidFill>
              <a:srgbClr val="EDEA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xmlns="" id="{28490700-D12F-48FE-9C4D-62E736B8353D}"/>
              </a:ext>
            </a:extLst>
          </p:cNvPr>
          <p:cNvCxnSpPr>
            <a:cxnSpLocks/>
          </p:cNvCxnSpPr>
          <p:nvPr/>
        </p:nvCxnSpPr>
        <p:spPr>
          <a:xfrm>
            <a:off x="6621484" y="4119919"/>
            <a:ext cx="2963950" cy="1524137"/>
          </a:xfrm>
          <a:prstGeom prst="straightConnector1">
            <a:avLst/>
          </a:prstGeom>
          <a:ln w="57150">
            <a:solidFill>
              <a:srgbClr val="EDEA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xmlns="" id="{50923209-88E8-441C-BB6F-145139878C57}"/>
              </a:ext>
            </a:extLst>
          </p:cNvPr>
          <p:cNvSpPr/>
          <p:nvPr/>
        </p:nvSpPr>
        <p:spPr>
          <a:xfrm>
            <a:off x="173421" y="6211994"/>
            <a:ext cx="7791809" cy="461665"/>
          </a:xfrm>
          <a:prstGeom prst="rect">
            <a:avLst/>
          </a:prstGeom>
          <a:solidFill>
            <a:srgbClr val="4AA44A"/>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细节理解题，理解文中具体信息，考查逻辑性思维</a:t>
            </a:r>
          </a:p>
        </p:txBody>
      </p:sp>
    </p:spTree>
    <p:extLst>
      <p:ext uri="{BB962C8B-B14F-4D97-AF65-F5344CB8AC3E}">
        <p14:creationId xmlns:p14="http://schemas.microsoft.com/office/powerpoint/2010/main" val="2830674518"/>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par>
                                    <p:cTn id="30" presetID="16" presetClass="entr" presetSubtype="21"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16" presetClass="entr" presetSubtype="21"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par>
                                    <p:cTn id="50" presetID="16" presetClass="entr" presetSubtype="21"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inVertic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down)">
                                          <p:cBhvr>
                                            <p:cTn id="60" dur="500"/>
                                            <p:tgtEl>
                                              <p:spTgt spid="3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down)">
                                          <p:cBhvr>
                                            <p:cTn id="66" dur="500"/>
                                            <p:tgtEl>
                                              <p:spTgt spid="32"/>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down)">
                                          <p:cBhvr>
                                            <p:cTn id="69" dur="500"/>
                                            <p:tgtEl>
                                              <p:spTgt spid="30"/>
                                            </p:tgtEl>
                                          </p:cBhvr>
                                        </p:animEffect>
                                      </p:childTnLst>
                                    </p:cTn>
                                  </p:par>
                                  <p:par>
                                    <p:cTn id="70" presetID="16" presetClass="entr" presetSubtype="21"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arn(inVertical)">
                                          <p:cBhvr>
                                            <p:cTn id="72" dur="500"/>
                                            <p:tgtEl>
                                              <p:spTgt spid="35"/>
                                            </p:tgtEl>
                                          </p:cBhvr>
                                        </p:animEffect>
                                      </p:childTnLst>
                                    </p:cTn>
                                  </p:par>
                                  <p:par>
                                    <p:cTn id="73" presetID="16" presetClass="entr" presetSubtype="21"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barn(inVertical)">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5" grpId="0" animBg="1"/>
          <p:bldP spid="34" grpId="0" animBg="1"/>
          <p:bldP spid="8" grpId="0" animBg="1"/>
          <p:bldP spid="23" grpId="0" animBg="1"/>
          <p:bldP spid="9" grpId="0" animBg="1"/>
          <p:bldP spid="32" grpId="0" animBg="1"/>
          <p:bldP spid="31" grpId="0" animBg="1"/>
          <p:bldP spid="24" grpId="0" animBg="1"/>
          <p:bldP spid="10" grpId="0" animBg="1"/>
          <p:bldP spid="33" grpId="0" animBg="1"/>
          <p:bldP spid="2" grpId="0" animBg="1"/>
          <p:bldP spid="2"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par>
                                    <p:cTn id="30" presetID="16" presetClass="entr" presetSubtype="21"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16" presetClass="entr" presetSubtype="21"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par>
                                    <p:cTn id="50" presetID="16" presetClass="entr" presetSubtype="21"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inVertic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down)">
                                          <p:cBhvr>
                                            <p:cTn id="60" dur="500"/>
                                            <p:tgtEl>
                                              <p:spTgt spid="3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down)">
                                          <p:cBhvr>
                                            <p:cTn id="66" dur="500"/>
                                            <p:tgtEl>
                                              <p:spTgt spid="32"/>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down)">
                                          <p:cBhvr>
                                            <p:cTn id="69" dur="500"/>
                                            <p:tgtEl>
                                              <p:spTgt spid="30"/>
                                            </p:tgtEl>
                                          </p:cBhvr>
                                        </p:animEffect>
                                      </p:childTnLst>
                                    </p:cTn>
                                  </p:par>
                                  <p:par>
                                    <p:cTn id="70" presetID="16" presetClass="entr" presetSubtype="21"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arn(inVertical)">
                                          <p:cBhvr>
                                            <p:cTn id="72" dur="500"/>
                                            <p:tgtEl>
                                              <p:spTgt spid="35"/>
                                            </p:tgtEl>
                                          </p:cBhvr>
                                        </p:animEffect>
                                      </p:childTnLst>
                                    </p:cTn>
                                  </p:par>
                                  <p:par>
                                    <p:cTn id="73" presetID="16" presetClass="entr" presetSubtype="21"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barn(inVertical)">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5" grpId="0" animBg="1"/>
          <p:bldP spid="34" grpId="0" animBg="1"/>
          <p:bldP spid="8" grpId="0" animBg="1"/>
          <p:bldP spid="23" grpId="0" animBg="1"/>
          <p:bldP spid="9" grpId="0" animBg="1"/>
          <p:bldP spid="32" grpId="0" animBg="1"/>
          <p:bldP spid="31" grpId="0" animBg="1"/>
          <p:bldP spid="24" grpId="0" animBg="1"/>
          <p:bldP spid="10" grpId="0" animBg="1"/>
          <p:bldP spid="33" grpId="0" animBg="1"/>
          <p:bldP spid="2" grpId="0" animBg="1"/>
          <p:bldP spid="2" grpId="1" animBg="1"/>
          <p:bldP spid="3" grpId="0"/>
          <p:bldP spid="5" grpId="0" animBg="1"/>
          <p:bldP spid="6"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18D676F7-DDA0-4B6F-919E-630F7AE9E2C7}"/>
              </a:ext>
            </a:extLst>
          </p:cNvPr>
          <p:cNvSpPr/>
          <p:nvPr/>
        </p:nvSpPr>
        <p:spPr>
          <a:xfrm>
            <a:off x="599090" y="4048648"/>
            <a:ext cx="835572" cy="44728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35529C70-5C23-4EC9-BB4E-413E25994333}"/>
              </a:ext>
            </a:extLst>
          </p:cNvPr>
          <p:cNvSpPr/>
          <p:nvPr/>
        </p:nvSpPr>
        <p:spPr>
          <a:xfrm>
            <a:off x="2442713" y="2702287"/>
            <a:ext cx="2208115" cy="38484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8DA08835-F7F0-43D9-8B65-DBB39B8C7084}"/>
              </a:ext>
            </a:extLst>
          </p:cNvPr>
          <p:cNvSpPr/>
          <p:nvPr/>
        </p:nvSpPr>
        <p:spPr>
          <a:xfrm>
            <a:off x="4115257" y="2265595"/>
            <a:ext cx="1859874" cy="387817"/>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xmlns="" id="{ACE80CEE-7F12-48BD-9C57-65791D064E44}"/>
              </a:ext>
            </a:extLst>
          </p:cNvPr>
          <p:cNvSpPr/>
          <p:nvPr/>
        </p:nvSpPr>
        <p:spPr>
          <a:xfrm>
            <a:off x="2853559" y="2277890"/>
            <a:ext cx="1261698" cy="387817"/>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E47F9470-5AA9-400E-842B-1869A709EBBD}"/>
              </a:ext>
            </a:extLst>
          </p:cNvPr>
          <p:cNvSpPr/>
          <p:nvPr/>
        </p:nvSpPr>
        <p:spPr>
          <a:xfrm>
            <a:off x="6225024" y="1477713"/>
            <a:ext cx="1720797" cy="477211"/>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xmlns="" id="{B0CE8A11-FAC9-4E40-A47F-6394E3C0343D}"/>
              </a:ext>
            </a:extLst>
          </p:cNvPr>
          <p:cNvSpPr/>
          <p:nvPr/>
        </p:nvSpPr>
        <p:spPr>
          <a:xfrm>
            <a:off x="1763611" y="4124719"/>
            <a:ext cx="1720797" cy="413295"/>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233255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21756" y="271069"/>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373339" y="42595"/>
            <a:ext cx="7646757" cy="101369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54310" y="159353"/>
            <a:ext cx="7536398"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a:t>
            </a:r>
            <a:r>
              <a:rPr lang="en-US" altLang="zh-CN" sz="2800" b="1" dirty="0">
                <a:latin typeface="微软雅黑" pitchFamily="34" charset="-122"/>
                <a:ea typeface="微软雅黑" pitchFamily="34" charset="-122"/>
              </a:rPr>
              <a:t>B</a:t>
            </a:r>
            <a:r>
              <a:rPr lang="zh-CN" altLang="en-US" sz="2800" b="1" dirty="0">
                <a:latin typeface="微软雅黑" pitchFamily="34" charset="-122"/>
                <a:ea typeface="微软雅黑" pitchFamily="34" charset="-122"/>
              </a:rPr>
              <a:t>篇</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sp>
        <p:nvSpPr>
          <p:cNvPr id="7" name="矩形 6">
            <a:extLst>
              <a:ext uri="{FF2B5EF4-FFF2-40B4-BE49-F238E27FC236}">
                <a16:creationId xmlns:a16="http://schemas.microsoft.com/office/drawing/2014/main" xmlns="" id="{F009FED4-159E-4937-9E2F-541BBB34959D}"/>
              </a:ext>
            </a:extLst>
          </p:cNvPr>
          <p:cNvSpPr/>
          <p:nvPr/>
        </p:nvSpPr>
        <p:spPr>
          <a:xfrm>
            <a:off x="176466" y="1490008"/>
            <a:ext cx="11792607" cy="1938992"/>
          </a:xfrm>
          <a:prstGeom prst="rect">
            <a:avLst/>
          </a:prstGeom>
        </p:spPr>
        <p:txBody>
          <a:bodyPr wrap="square">
            <a:spAutoFit/>
          </a:bodyPr>
          <a:lstStyle/>
          <a:p>
            <a:pPr algn="just"/>
            <a:r>
              <a:rPr lang="en-US" altLang="zh-CN" sz="2400" b="1" dirty="0">
                <a:latin typeface="Times New Roman" panose="02020603050405020304" pitchFamily="18" charset="0"/>
                <a:cs typeface="Times New Roman" panose="02020603050405020304" pitchFamily="18" charset="0"/>
              </a:rPr>
              <a:t>Americans use more than 100 billion thin film </a:t>
            </a:r>
            <a:r>
              <a:rPr lang="en-US" altLang="zh-CN" sz="2400" b="1" dirty="0">
                <a:solidFill>
                  <a:srgbClr val="0070C0"/>
                </a:solidFill>
                <a:latin typeface="Times New Roman" panose="02020603050405020304" pitchFamily="18" charset="0"/>
                <a:cs typeface="Times New Roman" panose="02020603050405020304" pitchFamily="18" charset="0"/>
              </a:rPr>
              <a:t>plastic bags </a:t>
            </a:r>
            <a:r>
              <a:rPr lang="en-US" altLang="zh-CN" sz="2400" b="1" dirty="0">
                <a:latin typeface="Times New Roman" panose="02020603050405020304" pitchFamily="18" charset="0"/>
                <a:cs typeface="Times New Roman" panose="02020603050405020304" pitchFamily="18" charset="0"/>
              </a:rPr>
              <a:t>every year. So many end up in tree branches or along highways that a growing number of cities do not allow them at checkouts(</a:t>
            </a:r>
            <a:r>
              <a:rPr lang="zh-CN" altLang="en-US" sz="2400" b="1" dirty="0">
                <a:latin typeface="Times New Roman" panose="02020603050405020304" pitchFamily="18" charset="0"/>
                <a:cs typeface="Times New Roman" panose="02020603050405020304" pitchFamily="18" charset="0"/>
              </a:rPr>
              <a:t>收银台</a:t>
            </a:r>
            <a:r>
              <a:rPr lang="en-US" altLang="zh-CN" sz="2400" b="1" dirty="0">
                <a:latin typeface="Times New Roman" panose="02020603050405020304" pitchFamily="18" charset="0"/>
                <a:cs typeface="Times New Roman" panose="02020603050405020304" pitchFamily="18" charset="0"/>
              </a:rPr>
              <a:t>). </a:t>
            </a:r>
            <a:r>
              <a:rPr lang="en-US" altLang="zh-CN" sz="2400" b="1" dirty="0">
                <a:solidFill>
                  <a:srgbClr val="0070C0"/>
                </a:solidFill>
                <a:latin typeface="Times New Roman" panose="02020603050405020304" pitchFamily="18" charset="0"/>
                <a:cs typeface="Times New Roman" panose="02020603050405020304" pitchFamily="18" charset="0"/>
              </a:rPr>
              <a:t>The bags are prohibited </a:t>
            </a:r>
            <a:r>
              <a:rPr lang="en-US" altLang="zh-CN" sz="2400" b="1" dirty="0">
                <a:latin typeface="Times New Roman" panose="02020603050405020304" pitchFamily="18" charset="0"/>
                <a:cs typeface="Times New Roman" panose="02020603050405020304" pitchFamily="18" charset="0"/>
              </a:rPr>
              <a:t>in some 90 cities in California, including Los Angeles. Eyeing </a:t>
            </a:r>
            <a:r>
              <a:rPr lang="en-US" altLang="zh-CN" sz="2400" b="1" dirty="0">
                <a:solidFill>
                  <a:srgbClr val="0070C0"/>
                </a:solidFill>
                <a:latin typeface="Times New Roman" panose="02020603050405020304" pitchFamily="18" charset="0"/>
                <a:cs typeface="Times New Roman" panose="02020603050405020304" pitchFamily="18" charset="0"/>
              </a:rPr>
              <a:t>these headwinds</a:t>
            </a:r>
            <a:r>
              <a:rPr lang="en-US" altLang="zh-CN" sz="2400" b="1" dirty="0">
                <a:latin typeface="Times New Roman" panose="02020603050405020304" pitchFamily="18" charset="0"/>
                <a:cs typeface="Times New Roman" panose="02020603050405020304" pitchFamily="18" charset="0"/>
              </a:rPr>
              <a:t>, plastic-bag makers are hiring scientists like Stein to make the case that their products are not as bad for the planet as most people assume.</a:t>
            </a:r>
          </a:p>
        </p:txBody>
      </p:sp>
      <p:sp>
        <p:nvSpPr>
          <p:cNvPr id="4" name="矩形 3">
            <a:extLst>
              <a:ext uri="{FF2B5EF4-FFF2-40B4-BE49-F238E27FC236}">
                <a16:creationId xmlns:a16="http://schemas.microsoft.com/office/drawing/2014/main" xmlns="" id="{0804975C-5E5F-4C3F-A2B2-AC6A1D3DB3EB}"/>
              </a:ext>
            </a:extLst>
          </p:cNvPr>
          <p:cNvSpPr/>
          <p:nvPr/>
        </p:nvSpPr>
        <p:spPr>
          <a:xfrm>
            <a:off x="245798" y="3710480"/>
            <a:ext cx="11653942" cy="1200329"/>
          </a:xfrm>
          <a:prstGeom prst="rect">
            <a:avLst/>
          </a:prstGeom>
          <a:noFill/>
          <a:ln>
            <a:solidFill>
              <a:srgbClr val="4AA44A"/>
            </a:solidFill>
          </a:ln>
        </p:spPr>
        <p:txBody>
          <a:bodyPr wrap="square">
            <a:spAutoFit/>
          </a:bodyPr>
          <a:lstStyle/>
          <a:p>
            <a:pPr lvl="0" algn="just"/>
            <a:r>
              <a:rPr lang="en-US" altLang="zh-CN" sz="2400" b="1" dirty="0">
                <a:solidFill>
                  <a:prstClr val="black"/>
                </a:solidFill>
                <a:latin typeface="Times New Roman" panose="02020603050405020304" pitchFamily="18" charset="0"/>
                <a:cs typeface="Times New Roman" panose="02020603050405020304" pitchFamily="18" charset="0"/>
              </a:rPr>
              <a:t>25. What does the word “headwinds” in paragraph 2 refer to?</a:t>
            </a:r>
          </a:p>
          <a:p>
            <a:pPr lvl="0" algn="just"/>
            <a:r>
              <a:rPr lang="en-US" altLang="zh-CN" sz="2400" b="1" dirty="0">
                <a:solidFill>
                  <a:srgbClr val="0070C0"/>
                </a:solidFill>
                <a:latin typeface="Times New Roman" panose="02020603050405020304" pitchFamily="18" charset="0"/>
                <a:cs typeface="Times New Roman" panose="02020603050405020304" pitchFamily="18" charset="0"/>
              </a:rPr>
              <a:t>A. Bans on plastic bags.                         </a:t>
            </a:r>
            <a:r>
              <a:rPr lang="en-US" altLang="zh-CN" sz="2400" b="1" dirty="0">
                <a:solidFill>
                  <a:prstClr val="black"/>
                </a:solidFill>
                <a:latin typeface="Times New Roman" panose="02020603050405020304" pitchFamily="18" charset="0"/>
                <a:cs typeface="Times New Roman" panose="02020603050405020304" pitchFamily="18" charset="0"/>
              </a:rPr>
              <a:t>	 B. Effects of city development.</a:t>
            </a:r>
          </a:p>
          <a:p>
            <a:pPr lvl="0" algn="just"/>
            <a:r>
              <a:rPr lang="en-US" altLang="zh-CN" sz="2400" b="1" dirty="0">
                <a:solidFill>
                  <a:prstClr val="black"/>
                </a:solidFill>
                <a:latin typeface="Times New Roman" panose="02020603050405020304" pitchFamily="18" charset="0"/>
                <a:cs typeface="Times New Roman" panose="02020603050405020304" pitchFamily="18" charset="0"/>
              </a:rPr>
              <a:t>C. Headaches caused by garbage.         	 D. Plastic bags hung in trees.</a:t>
            </a:r>
          </a:p>
        </p:txBody>
      </p:sp>
      <p:cxnSp>
        <p:nvCxnSpPr>
          <p:cNvPr id="14" name="直接箭头连接符 13">
            <a:extLst>
              <a:ext uri="{FF2B5EF4-FFF2-40B4-BE49-F238E27FC236}">
                <a16:creationId xmlns:a16="http://schemas.microsoft.com/office/drawing/2014/main" xmlns="" id="{B43C6C88-49DB-4D77-BE57-C8CDE6B3C5C8}"/>
              </a:ext>
            </a:extLst>
          </p:cNvPr>
          <p:cNvCxnSpPr>
            <a:cxnSpLocks/>
          </p:cNvCxnSpPr>
          <p:nvPr/>
        </p:nvCxnSpPr>
        <p:spPr>
          <a:xfrm flipH="1">
            <a:off x="1434662" y="2609359"/>
            <a:ext cx="3610532" cy="1439289"/>
          </a:xfrm>
          <a:prstGeom prst="straightConnector1">
            <a:avLst/>
          </a:prstGeom>
          <a:ln w="5715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xmlns="" id="{91B1EC60-CEEF-4375-87CB-CA7650284F01}"/>
              </a:ext>
            </a:extLst>
          </p:cNvPr>
          <p:cNvCxnSpPr>
            <a:cxnSpLocks/>
          </p:cNvCxnSpPr>
          <p:nvPr/>
        </p:nvCxnSpPr>
        <p:spPr>
          <a:xfrm flipV="1">
            <a:off x="3752193" y="2637533"/>
            <a:ext cx="1024987" cy="121103"/>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xmlns="" id="{E6494D69-C284-40EA-88B8-B69F4AE24328}"/>
              </a:ext>
            </a:extLst>
          </p:cNvPr>
          <p:cNvSpPr/>
          <p:nvPr/>
        </p:nvSpPr>
        <p:spPr>
          <a:xfrm>
            <a:off x="173421" y="6211994"/>
            <a:ext cx="7895758" cy="461665"/>
          </a:xfrm>
          <a:prstGeom prst="rect">
            <a:avLst/>
          </a:prstGeom>
          <a:solidFill>
            <a:srgbClr val="4AA44A"/>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词义猜测题，理解文章的基本结构，考查逻辑性思维</a:t>
            </a:r>
          </a:p>
        </p:txBody>
      </p:sp>
      <p:sp>
        <p:nvSpPr>
          <p:cNvPr id="15" name="矩形 14">
            <a:extLst>
              <a:ext uri="{FF2B5EF4-FFF2-40B4-BE49-F238E27FC236}">
                <a16:creationId xmlns:a16="http://schemas.microsoft.com/office/drawing/2014/main" xmlns="" id="{961E680F-4A17-4905-B3B9-952831FEB00A}"/>
              </a:ext>
            </a:extLst>
          </p:cNvPr>
          <p:cNvSpPr/>
          <p:nvPr/>
        </p:nvSpPr>
        <p:spPr>
          <a:xfrm>
            <a:off x="1763611" y="4875489"/>
            <a:ext cx="9374885" cy="1200329"/>
          </a:xfrm>
          <a:prstGeom prst="rect">
            <a:avLst/>
          </a:prstGeom>
          <a:solidFill>
            <a:srgbClr val="4AA44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zh-CN" altLang="en-US" sz="2400" b="1" dirty="0">
                <a:solidFill>
                  <a:schemeClr val="bg1"/>
                </a:solidFill>
              </a:rPr>
              <a:t>词义猜测题</a:t>
            </a:r>
            <a:r>
              <a:rPr lang="en-US" altLang="zh-CN" sz="2400" b="1" dirty="0">
                <a:solidFill>
                  <a:schemeClr val="bg1"/>
                </a:solidFill>
              </a:rPr>
              <a:t>:</a:t>
            </a:r>
          </a:p>
          <a:p>
            <a:r>
              <a:rPr lang="en-US" altLang="zh-CN" sz="2400" b="1" dirty="0">
                <a:solidFill>
                  <a:schemeClr val="bg1"/>
                </a:solidFill>
              </a:rPr>
              <a:t>1. </a:t>
            </a:r>
            <a:r>
              <a:rPr lang="zh-CN" altLang="en-US" sz="2400" b="1" dirty="0">
                <a:solidFill>
                  <a:schemeClr val="bg1"/>
                </a:solidFill>
              </a:rPr>
              <a:t>不管这个词多超纲，都能根据上下文得出其意思。</a:t>
            </a:r>
          </a:p>
          <a:p>
            <a:r>
              <a:rPr lang="en-US" altLang="zh-CN" sz="2400" b="1" dirty="0">
                <a:solidFill>
                  <a:schemeClr val="bg1"/>
                </a:solidFill>
              </a:rPr>
              <a:t>2. </a:t>
            </a:r>
            <a:r>
              <a:rPr lang="zh-CN" altLang="en-US" sz="2400" b="1" dirty="0">
                <a:solidFill>
                  <a:schemeClr val="bg1"/>
                </a:solidFill>
              </a:rPr>
              <a:t>不管这个词多熟悉，都要通过上下文得出其在特定语境中的意思。</a:t>
            </a:r>
          </a:p>
        </p:txBody>
      </p:sp>
    </p:spTree>
    <p:extLst>
      <p:ext uri="{BB962C8B-B14F-4D97-AF65-F5344CB8AC3E}">
        <p14:creationId xmlns:p14="http://schemas.microsoft.com/office/powerpoint/2010/main" val="3619418920"/>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16" presetClass="entr" presetSubtype="21"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par>
                                    <p:cTn id="38" presetID="16" presetClass="entr" presetSubtype="2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P spid="2" grpId="0" animBg="1"/>
          <p:bldP spid="2" grpId="1" animBg="1"/>
          <p:bldP spid="3" grpId="0"/>
          <p:bldP spid="5" grpId="0" animBg="1"/>
          <p:bldP spid="6"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16" presetClass="entr" presetSubtype="21"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par>
                                    <p:cTn id="38" presetID="16" presetClass="entr" presetSubtype="2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P spid="2" grpId="0" animBg="1"/>
          <p:bldP spid="2" grpId="1" animBg="1"/>
          <p:bldP spid="3" grpId="0"/>
          <p:bldP spid="5" grpId="0" animBg="1"/>
          <p:bldP spid="6" grpId="0" animBg="1"/>
          <p:bldP spid="15"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xmlns="" id="{75DDE096-E36B-419A-9C0F-18A14005D936}"/>
              </a:ext>
            </a:extLst>
          </p:cNvPr>
          <p:cNvSpPr/>
          <p:nvPr/>
        </p:nvSpPr>
        <p:spPr>
          <a:xfrm>
            <a:off x="199696" y="2507396"/>
            <a:ext cx="2086304" cy="39345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B0461A86-0ED5-46D5-A041-85B132D99DC7}"/>
              </a:ext>
            </a:extLst>
          </p:cNvPr>
          <p:cNvSpPr/>
          <p:nvPr/>
        </p:nvSpPr>
        <p:spPr>
          <a:xfrm>
            <a:off x="10137228" y="2113938"/>
            <a:ext cx="1808460" cy="39345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831229B1-759D-440B-80C5-7388F0EA621A}"/>
              </a:ext>
            </a:extLst>
          </p:cNvPr>
          <p:cNvSpPr/>
          <p:nvPr/>
        </p:nvSpPr>
        <p:spPr>
          <a:xfrm>
            <a:off x="6095998" y="4450135"/>
            <a:ext cx="4955629" cy="46807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233255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21756" y="271069"/>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373339" y="42595"/>
            <a:ext cx="7678287" cy="101369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54310" y="159353"/>
            <a:ext cx="7411402"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a:t>
            </a:r>
            <a:r>
              <a:rPr lang="en-US" altLang="zh-CN" sz="2800" b="1" dirty="0">
                <a:latin typeface="微软雅黑" pitchFamily="34" charset="-122"/>
                <a:ea typeface="微软雅黑" pitchFamily="34" charset="-122"/>
              </a:rPr>
              <a:t>B</a:t>
            </a:r>
            <a:r>
              <a:rPr lang="zh-CN" altLang="en-US" sz="2800" b="1" dirty="0">
                <a:latin typeface="微软雅黑" pitchFamily="34" charset="-122"/>
                <a:ea typeface="微软雅黑" pitchFamily="34" charset="-122"/>
              </a:rPr>
              <a:t>篇</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sp>
        <p:nvSpPr>
          <p:cNvPr id="7" name="矩形 6">
            <a:extLst>
              <a:ext uri="{FF2B5EF4-FFF2-40B4-BE49-F238E27FC236}">
                <a16:creationId xmlns:a16="http://schemas.microsoft.com/office/drawing/2014/main" xmlns="" id="{F009FED4-159E-4937-9E2F-541BBB34959D}"/>
              </a:ext>
            </a:extLst>
          </p:cNvPr>
          <p:cNvSpPr/>
          <p:nvPr/>
        </p:nvSpPr>
        <p:spPr>
          <a:xfrm>
            <a:off x="153080" y="1318413"/>
            <a:ext cx="11792607" cy="1938992"/>
          </a:xfrm>
          <a:prstGeom prst="rect">
            <a:avLst/>
          </a:prstGeom>
        </p:spPr>
        <p:txBody>
          <a:bodyPr wrap="square">
            <a:spAutoFit/>
          </a:bodyPr>
          <a:lstStyle/>
          <a:p>
            <a:pPr algn="just"/>
            <a:r>
              <a:rPr lang="en-US" altLang="zh-CN" sz="2400" b="1" dirty="0">
                <a:solidFill>
                  <a:srgbClr val="0070C0"/>
                </a:solidFill>
                <a:latin typeface="Times New Roman" panose="02020603050405020304" pitchFamily="18" charset="0"/>
                <a:cs typeface="Times New Roman" panose="02020603050405020304" pitchFamily="18" charset="0"/>
              </a:rPr>
              <a:t>      The industry </a:t>
            </a:r>
            <a:r>
              <a:rPr lang="en-US" altLang="zh-CN" sz="2400" b="1" dirty="0">
                <a:latin typeface="Times New Roman" panose="02020603050405020304" pitchFamily="18" charset="0"/>
                <a:cs typeface="Times New Roman" panose="02020603050405020304" pitchFamily="18" charset="0"/>
              </a:rPr>
              <a:t>has also taken aim at the product that has appeared as </a:t>
            </a:r>
            <a:r>
              <a:rPr lang="en-US" altLang="zh-CN" sz="2400" b="1" dirty="0">
                <a:solidFill>
                  <a:srgbClr val="7030A0"/>
                </a:solidFill>
                <a:latin typeface="Times New Roman" panose="02020603050405020304" pitchFamily="18" charset="0"/>
                <a:cs typeface="Times New Roman" panose="02020603050405020304" pitchFamily="18" charset="0"/>
              </a:rPr>
              <a:t>its replacement: reusable shopping bags.</a:t>
            </a:r>
            <a:r>
              <a:rPr lang="en-US" altLang="zh-CN" sz="2400" b="1" dirty="0">
                <a:latin typeface="Times New Roman" panose="02020603050405020304" pitchFamily="18" charset="0"/>
                <a:cs typeface="Times New Roman" panose="02020603050405020304" pitchFamily="18" charset="0"/>
              </a:rPr>
              <a:t> The stronger a reusable bag is, the longer its life and the more plastic-bag use it cancels out. However, </a:t>
            </a:r>
            <a:r>
              <a:rPr lang="en-US" altLang="zh-CN" sz="2400" b="1" dirty="0">
                <a:solidFill>
                  <a:srgbClr val="C00000"/>
                </a:solidFill>
                <a:latin typeface="Times New Roman" panose="02020603050405020304" pitchFamily="18" charset="0"/>
                <a:cs typeface="Times New Roman" panose="02020603050405020304" pitchFamily="18" charset="0"/>
              </a:rPr>
              <a:t>longer-lasting reusable bags often require more energy to make</a:t>
            </a:r>
            <a:r>
              <a:rPr lang="en-US" altLang="zh-CN" sz="2400" b="1" dirty="0">
                <a:solidFill>
                  <a:srgbClr val="407434"/>
                </a:solidFill>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 One study found that a cotton bag must be used at least 131 times to be better for the planet than plastic.</a:t>
            </a:r>
          </a:p>
        </p:txBody>
      </p:sp>
      <p:sp>
        <p:nvSpPr>
          <p:cNvPr id="4" name="矩形 3">
            <a:extLst>
              <a:ext uri="{FF2B5EF4-FFF2-40B4-BE49-F238E27FC236}">
                <a16:creationId xmlns:a16="http://schemas.microsoft.com/office/drawing/2014/main" xmlns="" id="{2EA5712A-E21F-4A5C-8BDB-23174B0F2990}"/>
              </a:ext>
            </a:extLst>
          </p:cNvPr>
          <p:cNvSpPr/>
          <p:nvPr/>
        </p:nvSpPr>
        <p:spPr>
          <a:xfrm>
            <a:off x="199696" y="3648237"/>
            <a:ext cx="11792607" cy="1200329"/>
          </a:xfrm>
          <a:prstGeom prst="rect">
            <a:avLst/>
          </a:prstGeom>
          <a:noFill/>
          <a:ln>
            <a:solidFill>
              <a:srgbClr val="4AA44A"/>
            </a:solidFill>
          </a:ln>
        </p:spPr>
        <p:txBody>
          <a:bodyPr wrap="square">
            <a:spAutoFit/>
          </a:bodyPr>
          <a:lstStyle/>
          <a:p>
            <a:pPr lvl="0" algn="just"/>
            <a:r>
              <a:rPr lang="en-US" altLang="zh-CN" sz="2400" b="1" dirty="0">
                <a:solidFill>
                  <a:prstClr val="black"/>
                </a:solidFill>
                <a:latin typeface="Times New Roman" panose="02020603050405020304" pitchFamily="18" charset="0"/>
                <a:cs typeface="Times New Roman" panose="02020603050405020304" pitchFamily="18" charset="0"/>
              </a:rPr>
              <a:t>26. What is a disadvantage of </a:t>
            </a:r>
            <a:r>
              <a:rPr lang="en-US" altLang="zh-CN" sz="2400" b="1" dirty="0">
                <a:solidFill>
                  <a:srgbClr val="7030A0"/>
                </a:solidFill>
                <a:latin typeface="Times New Roman" panose="02020603050405020304" pitchFamily="18" charset="0"/>
                <a:cs typeface="Times New Roman" panose="02020603050405020304" pitchFamily="18" charset="0"/>
              </a:rPr>
              <a:t>reusable bags </a:t>
            </a:r>
            <a:r>
              <a:rPr lang="en-US" altLang="zh-CN" sz="2400" b="1" dirty="0">
                <a:solidFill>
                  <a:prstClr val="black"/>
                </a:solidFill>
                <a:latin typeface="Times New Roman" panose="02020603050405020304" pitchFamily="18" charset="0"/>
                <a:cs typeface="Times New Roman" panose="02020603050405020304" pitchFamily="18" charset="0"/>
              </a:rPr>
              <a:t>according to </a:t>
            </a:r>
            <a:r>
              <a:rPr lang="en-US" altLang="zh-CN" sz="2400" b="1" dirty="0">
                <a:solidFill>
                  <a:srgbClr val="0070C0"/>
                </a:solidFill>
                <a:latin typeface="Times New Roman" panose="02020603050405020304" pitchFamily="18" charset="0"/>
                <a:cs typeface="Times New Roman" panose="02020603050405020304" pitchFamily="18" charset="0"/>
              </a:rPr>
              <a:t>plastic-bag makers</a:t>
            </a:r>
            <a:r>
              <a:rPr lang="en-US" altLang="zh-CN" sz="2400" b="1" dirty="0">
                <a:solidFill>
                  <a:prstClr val="black"/>
                </a:solidFill>
                <a:latin typeface="Times New Roman" panose="02020603050405020304" pitchFamily="18" charset="0"/>
                <a:cs typeface="Times New Roman" panose="02020603050405020304" pitchFamily="18" charset="0"/>
              </a:rPr>
              <a:t>?</a:t>
            </a:r>
          </a:p>
          <a:p>
            <a:pPr lvl="0" algn="just"/>
            <a:r>
              <a:rPr lang="en-US" altLang="zh-CN" sz="2400" b="1" dirty="0">
                <a:solidFill>
                  <a:prstClr val="black"/>
                </a:solidFill>
                <a:latin typeface="Times New Roman" panose="02020603050405020304" pitchFamily="18" charset="0"/>
                <a:cs typeface="Times New Roman" panose="02020603050405020304" pitchFamily="18" charset="0"/>
              </a:rPr>
              <a:t>A. They are quite expensive.		B. Replacing them can be difficult.</a:t>
            </a:r>
          </a:p>
          <a:p>
            <a:pPr lvl="0" algn="just"/>
            <a:r>
              <a:rPr lang="en-US" altLang="zh-CN" sz="2400" b="1" dirty="0">
                <a:solidFill>
                  <a:prstClr val="black"/>
                </a:solidFill>
                <a:latin typeface="Times New Roman" panose="02020603050405020304" pitchFamily="18" charset="0"/>
                <a:cs typeface="Times New Roman" panose="02020603050405020304" pitchFamily="18" charset="0"/>
              </a:rPr>
              <a:t>C. They are less strong than plastic bags.	D. </a:t>
            </a:r>
            <a:r>
              <a:rPr lang="en-US" altLang="zh-CN" sz="2400" b="1" dirty="0">
                <a:solidFill>
                  <a:srgbClr val="C00000"/>
                </a:solidFill>
                <a:latin typeface="Times New Roman" panose="02020603050405020304" pitchFamily="18" charset="0"/>
                <a:cs typeface="Times New Roman" panose="02020603050405020304" pitchFamily="18" charset="0"/>
              </a:rPr>
              <a:t>Producing them requires more energy</a:t>
            </a:r>
            <a:r>
              <a:rPr lang="en-US" altLang="zh-CN" sz="2400" b="1" dirty="0">
                <a:solidFill>
                  <a:srgbClr val="407434"/>
                </a:solidFill>
                <a:latin typeface="Times New Roman" panose="02020603050405020304" pitchFamily="18" charset="0"/>
                <a:cs typeface="Times New Roman" panose="02020603050405020304" pitchFamily="18" charset="0"/>
              </a:rPr>
              <a:t>.</a:t>
            </a:r>
          </a:p>
        </p:txBody>
      </p:sp>
      <p:cxnSp>
        <p:nvCxnSpPr>
          <p:cNvPr id="11" name="直接箭头连接符 10">
            <a:extLst>
              <a:ext uri="{FF2B5EF4-FFF2-40B4-BE49-F238E27FC236}">
                <a16:creationId xmlns:a16="http://schemas.microsoft.com/office/drawing/2014/main" xmlns="" id="{11152343-7A32-4A7C-8C5D-09E1A30401E7}"/>
              </a:ext>
            </a:extLst>
          </p:cNvPr>
          <p:cNvCxnSpPr>
            <a:cxnSpLocks/>
          </p:cNvCxnSpPr>
          <p:nvPr/>
        </p:nvCxnSpPr>
        <p:spPr>
          <a:xfrm flipH="1">
            <a:off x="9348951" y="2507396"/>
            <a:ext cx="1216761" cy="2006233"/>
          </a:xfrm>
          <a:prstGeom prst="straightConnector1">
            <a:avLst/>
          </a:prstGeom>
          <a:ln w="5715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xmlns="" id="{A5F53B14-4FC2-45FE-8246-525052099026}"/>
              </a:ext>
            </a:extLst>
          </p:cNvPr>
          <p:cNvSpPr/>
          <p:nvPr/>
        </p:nvSpPr>
        <p:spPr>
          <a:xfrm>
            <a:off x="173421" y="6211994"/>
            <a:ext cx="7895758" cy="461665"/>
          </a:xfrm>
          <a:prstGeom prst="rect">
            <a:avLst/>
          </a:prstGeom>
          <a:solidFill>
            <a:srgbClr val="4AA44A"/>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细节理解题，理解文中具体信息，考查评判性思维</a:t>
            </a:r>
          </a:p>
        </p:txBody>
      </p:sp>
    </p:spTree>
    <p:extLst>
      <p:ext uri="{BB962C8B-B14F-4D97-AF65-F5344CB8AC3E}">
        <p14:creationId xmlns:p14="http://schemas.microsoft.com/office/powerpoint/2010/main" val="3630638746"/>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16" presetClass="entr" presetSubtype="2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2" grpId="0" animBg="1"/>
          <p:bldP spid="2"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16" presetClass="entr" presetSubtype="2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2" grpId="0" animBg="1"/>
          <p:bldP spid="2" grpId="1" animBg="1"/>
          <p:bldP spid="3" grpId="0"/>
          <p:bldP spid="5" grpId="0" animBg="1"/>
          <p:bldP spid="6"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894416" y="364724"/>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625711" y="344634"/>
            <a:ext cx="1005403"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听力</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5894416" y="134084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530270" y="1300872"/>
            <a:ext cx="1826141"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5894416" y="234095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598695" y="3213348"/>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完形填空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5885793" y="3227090"/>
            <a:ext cx="506412" cy="557293"/>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598695" y="2232605"/>
            <a:ext cx="1415773"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七选五</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5842794" y="4203214"/>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962801" y="344634"/>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圆角矩形 12">
            <a:extLst>
              <a:ext uri="{FF2B5EF4-FFF2-40B4-BE49-F238E27FC236}">
                <a16:creationId xmlns:a16="http://schemas.microsoft.com/office/drawing/2014/main" xmlns="" id="{241CBCF0-297D-4EE9-BD0C-242188E8813F}"/>
              </a:ext>
            </a:extLst>
          </p:cNvPr>
          <p:cNvSpPr/>
          <p:nvPr/>
        </p:nvSpPr>
        <p:spPr>
          <a:xfrm>
            <a:off x="5894416" y="5185886"/>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6</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1" name="矩形 20">
            <a:extLst>
              <a:ext uri="{FF2B5EF4-FFF2-40B4-BE49-F238E27FC236}">
                <a16:creationId xmlns:a16="http://schemas.microsoft.com/office/drawing/2014/main" xmlns="" id="{5C06DFC9-B735-4126-8F09-4213A870606D}"/>
              </a:ext>
            </a:extLst>
          </p:cNvPr>
          <p:cNvSpPr/>
          <p:nvPr/>
        </p:nvSpPr>
        <p:spPr>
          <a:xfrm>
            <a:off x="6598695" y="4194091"/>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a:extLst>
              <a:ext uri="{FF2B5EF4-FFF2-40B4-BE49-F238E27FC236}">
                <a16:creationId xmlns:a16="http://schemas.microsoft.com/office/drawing/2014/main" xmlns="" id="{0FBAF1B7-E4AE-41A7-A375-2DCB22787485}"/>
              </a:ext>
            </a:extLst>
          </p:cNvPr>
          <p:cNvSpPr/>
          <p:nvPr/>
        </p:nvSpPr>
        <p:spPr>
          <a:xfrm>
            <a:off x="6096000" y="5078446"/>
            <a:ext cx="5905154" cy="1077218"/>
          </a:xfrm>
          <a:prstGeom prst="rect">
            <a:avLst/>
          </a:prstGeom>
        </p:spPr>
        <p:txBody>
          <a:bodyPr wrap="square">
            <a:spAutoFit/>
          </a:bodyPr>
          <a:lstStyle/>
          <a:p>
            <a:pP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     作文：</a:t>
            </a:r>
            <a:endPar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     应用文</a:t>
            </a:r>
            <a:r>
              <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读后续写</a:t>
            </a:r>
            <a:r>
              <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457896540"/>
      </p:ext>
    </p:extLst>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4"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7"/>
                                        </p:tgtEl>
                                        <p:attrNameLst>
                                          <p:attrName>ppt_x</p:attrName>
                                          <p:attrName>ppt_y</p:attrName>
                                        </p:attrNameLst>
                                      </p:cBhvr>
                                      <p:rCtr x="1862" y="-2060"/>
                                    </p:animMotion>
                                  </p:childTnLst>
                                </p:cTn>
                              </p:par>
                              <p:par>
                                <p:cTn id="18" presetID="22" presetClass="entr" presetSubtype="8"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9"/>
                                        </p:tgtEl>
                                        <p:attrNameLst>
                                          <p:attrName>ppt_x</p:attrName>
                                          <p:attrName>ppt_y</p:attrName>
                                        </p:attrNameLst>
                                      </p:cBhvr>
                                      <p:rCtr x="1862" y="-2060"/>
                                    </p:animMotion>
                                  </p:childTnLst>
                                </p:cTn>
                              </p:par>
                              <p:par>
                                <p:cTn id="26" presetID="22" presetClass="entr" presetSubtype="8" fill="hold" grpId="0" nodeType="withEffect">
                                  <p:stCondLst>
                                    <p:cond delay="75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11"/>
                                        </p:tgtEl>
                                        <p:attrNameLst>
                                          <p:attrName>ppt_x</p:attrName>
                                          <p:attrName>ppt_y</p:attrName>
                                        </p:attrNameLst>
                                      </p:cBhvr>
                                      <p:rCtr x="1862" y="-2060"/>
                                    </p:animMotion>
                                  </p:childTnLst>
                                </p:cTn>
                              </p:par>
                              <p:par>
                                <p:cTn id="34" presetID="22" presetClass="entr" presetSubtype="8"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par>
                                <p:cTn id="40" presetID="56" presetClass="path" presetSubtype="0" accel="50000" decel="50000" fill="hold" grpId="1" nodeType="withEffect">
                                  <p:stCondLst>
                                    <p:cond delay="1000"/>
                                  </p:stCondLst>
                                  <p:childTnLst>
                                    <p:animMotion origin="layout" path="M -0.03737 0.0412 L -6.25E-7 1.85185E-6 " pathEditMode="relative" rAng="0" ptsTypes="AA">
                                      <p:cBhvr>
                                        <p:cTn id="41" dur="700" fill="hold"/>
                                        <p:tgtEl>
                                          <p:spTgt spid="13"/>
                                        </p:tgtEl>
                                        <p:attrNameLst>
                                          <p:attrName>ppt_x</p:attrName>
                                          <p:attrName>ppt_y</p:attrName>
                                        </p:attrNameLst>
                                      </p:cBhvr>
                                      <p:rCtr x="1862" y="-2060"/>
                                    </p:animMotion>
                                  </p:childTnLst>
                                </p:cTn>
                              </p:par>
                              <p:par>
                                <p:cTn id="42" presetID="22" presetClass="entr" presetSubtype="8" fill="hold" grpId="0" nodeType="withEffect">
                                  <p:stCondLst>
                                    <p:cond delay="125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par>
                                <p:cTn id="45" presetID="22" presetClass="entr" presetSubtype="8" fill="hold" grpId="0" nodeType="withEffect">
                                  <p:stCondLst>
                                    <p:cond delay="125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par>
                                <p:cTn id="48" presetID="1" presetClass="entr" presetSubtype="0" fill="hold" grpId="0" nodeType="withEffect">
                                  <p:stCondLst>
                                    <p:cond delay="1250"/>
                                  </p:stCondLst>
                                  <p:childTnLst>
                                    <p:set>
                                      <p:cBhvr>
                                        <p:cTn id="49" dur="1" fill="hold">
                                          <p:stCondLst>
                                            <p:cond delay="0"/>
                                          </p:stCondLst>
                                        </p:cTn>
                                        <p:tgtEl>
                                          <p:spTgt spid="20"/>
                                        </p:tgtEl>
                                        <p:attrNameLst>
                                          <p:attrName>style.visibility</p:attrName>
                                        </p:attrNameLst>
                                      </p:cBhvr>
                                      <p:to>
                                        <p:strVal val="visible"/>
                                      </p:to>
                                    </p:set>
                                  </p:childTnLst>
                                </p:cTn>
                              </p:par>
                              <p:par>
                                <p:cTn id="50" presetID="1" presetClass="entr" presetSubtype="0" fill="hold" grpId="1" nodeType="withEffect">
                                  <p:stCondLst>
                                    <p:cond delay="125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P spid="8" grpId="0"/>
      <p:bldP spid="9" grpId="0" animBg="1"/>
      <p:bldP spid="9" grpId="1" animBg="1"/>
      <p:bldP spid="10" grpId="0"/>
      <p:bldP spid="11" grpId="0" animBg="1"/>
      <p:bldP spid="11" grpId="1" animBg="1"/>
      <p:bldP spid="12" grpId="0"/>
      <p:bldP spid="13" grpId="0" animBg="1"/>
      <p:bldP spid="13" grpId="1" animBg="1"/>
      <p:bldP spid="20" grpId="0" animBg="1"/>
      <p:bldP spid="20" grpId="1" animBg="1"/>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圆角 27">
            <a:extLst>
              <a:ext uri="{FF2B5EF4-FFF2-40B4-BE49-F238E27FC236}">
                <a16:creationId xmlns:a16="http://schemas.microsoft.com/office/drawing/2014/main" xmlns="" id="{F3C3D0E2-1F1E-47F1-AE63-BDF47CA5BBE2}"/>
              </a:ext>
            </a:extLst>
          </p:cNvPr>
          <p:cNvSpPr/>
          <p:nvPr/>
        </p:nvSpPr>
        <p:spPr>
          <a:xfrm>
            <a:off x="2951990" y="4613547"/>
            <a:ext cx="1131280" cy="393532"/>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a:extLst>
              <a:ext uri="{FF2B5EF4-FFF2-40B4-BE49-F238E27FC236}">
                <a16:creationId xmlns:a16="http://schemas.microsoft.com/office/drawing/2014/main" xmlns="" id="{FD6B844B-9034-42A0-8B10-84F75468C5E9}"/>
              </a:ext>
            </a:extLst>
          </p:cNvPr>
          <p:cNvSpPr/>
          <p:nvPr/>
        </p:nvSpPr>
        <p:spPr>
          <a:xfrm>
            <a:off x="684858" y="4592867"/>
            <a:ext cx="1976884" cy="4521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a:extLst>
              <a:ext uri="{FF2B5EF4-FFF2-40B4-BE49-F238E27FC236}">
                <a16:creationId xmlns:a16="http://schemas.microsoft.com/office/drawing/2014/main" xmlns="" id="{5F06FE57-E529-4585-BCA5-46E90C6FD091}"/>
              </a:ext>
            </a:extLst>
          </p:cNvPr>
          <p:cNvSpPr/>
          <p:nvPr/>
        </p:nvSpPr>
        <p:spPr>
          <a:xfrm>
            <a:off x="9150662" y="2806262"/>
            <a:ext cx="2774731" cy="393532"/>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xmlns="" id="{5FFEF74B-E2A7-4CBE-9977-16A2B228F787}"/>
              </a:ext>
            </a:extLst>
          </p:cNvPr>
          <p:cNvSpPr/>
          <p:nvPr/>
        </p:nvSpPr>
        <p:spPr>
          <a:xfrm>
            <a:off x="171926" y="3186084"/>
            <a:ext cx="2681634" cy="409484"/>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xmlns="" id="{FA5CD35E-1C2F-43BE-9745-4D7D77B35CF9}"/>
              </a:ext>
            </a:extLst>
          </p:cNvPr>
          <p:cNvSpPr/>
          <p:nvPr/>
        </p:nvSpPr>
        <p:spPr>
          <a:xfrm>
            <a:off x="3927343" y="972675"/>
            <a:ext cx="1391870" cy="49731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233255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21756" y="271069"/>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373339" y="42595"/>
            <a:ext cx="7694053" cy="101369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54310" y="159353"/>
            <a:ext cx="7694052"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a:t>
            </a:r>
            <a:r>
              <a:rPr lang="en-US" altLang="zh-CN" sz="2800" b="1" dirty="0">
                <a:latin typeface="微软雅黑" pitchFamily="34" charset="-122"/>
                <a:ea typeface="微软雅黑" pitchFamily="34" charset="-122"/>
              </a:rPr>
              <a:t>B</a:t>
            </a:r>
            <a:r>
              <a:rPr lang="zh-CN" altLang="en-US" sz="2800" b="1" dirty="0">
                <a:latin typeface="微软雅黑" pitchFamily="34" charset="-122"/>
                <a:ea typeface="微软雅黑" pitchFamily="34" charset="-122"/>
              </a:rPr>
              <a:t>篇</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sp>
        <p:nvSpPr>
          <p:cNvPr id="7" name="矩形 6">
            <a:extLst>
              <a:ext uri="{FF2B5EF4-FFF2-40B4-BE49-F238E27FC236}">
                <a16:creationId xmlns:a16="http://schemas.microsoft.com/office/drawing/2014/main" xmlns="" id="{F009FED4-159E-4937-9E2F-541BBB34959D}"/>
              </a:ext>
            </a:extLst>
          </p:cNvPr>
          <p:cNvSpPr/>
          <p:nvPr/>
        </p:nvSpPr>
        <p:spPr>
          <a:xfrm>
            <a:off x="107134" y="917912"/>
            <a:ext cx="11753467" cy="2677656"/>
          </a:xfrm>
          <a:prstGeom prst="rect">
            <a:avLst/>
          </a:prstGeom>
        </p:spPr>
        <p:txBody>
          <a:bodyPr wrap="square">
            <a:spAutoFit/>
          </a:bodyPr>
          <a:lstStyle/>
          <a:p>
            <a:pPr algn="just"/>
            <a:r>
              <a:rPr lang="en-US" altLang="zh-CN" sz="2400" b="1" dirty="0">
                <a:latin typeface="Times New Roman" panose="02020603050405020304" pitchFamily="18" charset="0"/>
                <a:cs typeface="Times New Roman" panose="02020603050405020304" pitchFamily="18" charset="0"/>
              </a:rPr>
              <a:t>     Among the bag makers' </a:t>
            </a:r>
            <a:r>
              <a:rPr lang="en-US" altLang="zh-CN" sz="2400" b="1" dirty="0">
                <a:solidFill>
                  <a:srgbClr val="0070C0"/>
                </a:solidFill>
                <a:latin typeface="Times New Roman" panose="02020603050405020304" pitchFamily="18" charset="0"/>
                <a:cs typeface="Times New Roman" panose="02020603050405020304" pitchFamily="18" charset="0"/>
              </a:rPr>
              <a:t>argument</a:t>
            </a:r>
            <a:r>
              <a:rPr lang="en-US" altLang="zh-CN" sz="2400" b="1" dirty="0">
                <a:latin typeface="Times New Roman" panose="02020603050405020304" pitchFamily="18" charset="0"/>
                <a:cs typeface="Times New Roman" panose="02020603050405020304" pitchFamily="18" charset="0"/>
              </a:rPr>
              <a:t>: many cities with bans still allow shoppers to purchase paper bags, which are easily recycled but require more energy to produce and transport. And while plastic bags may be ugly to look at, they represent a small percentage of all garbage on the ground today.</a:t>
            </a:r>
          </a:p>
          <a:p>
            <a:pPr algn="just"/>
            <a:r>
              <a:rPr lang="en-US" altLang="zh-CN" sz="2400" b="1" dirty="0">
                <a:latin typeface="Times New Roman" panose="02020603050405020304" pitchFamily="18" charset="0"/>
                <a:cs typeface="Times New Roman" panose="02020603050405020304" pitchFamily="18" charset="0"/>
              </a:rPr>
              <a:t>      The industry….</a:t>
            </a:r>
          </a:p>
          <a:p>
            <a:pPr algn="just"/>
            <a:r>
              <a:rPr lang="en-US" altLang="zh-CN" sz="2400" b="1" dirty="0">
                <a:latin typeface="Times New Roman" panose="02020603050405020304" pitchFamily="18" charset="0"/>
                <a:cs typeface="Times New Roman" panose="02020603050405020304" pitchFamily="18" charset="0"/>
              </a:rPr>
              <a:t>      Environmentalists don't </a:t>
            </a:r>
            <a:r>
              <a:rPr lang="en-US" altLang="zh-CN" sz="2400" b="1" dirty="0">
                <a:solidFill>
                  <a:srgbClr val="0070C0"/>
                </a:solidFill>
                <a:latin typeface="Times New Roman" panose="02020603050405020304" pitchFamily="18" charset="0"/>
                <a:cs typeface="Times New Roman" panose="02020603050405020304" pitchFamily="18" charset="0"/>
              </a:rPr>
              <a:t>dispute(</a:t>
            </a:r>
            <a:r>
              <a:rPr lang="zh-CN" altLang="en-US" sz="2400" b="1" dirty="0">
                <a:solidFill>
                  <a:srgbClr val="0070C0"/>
                </a:solidFill>
                <a:latin typeface="Times New Roman" panose="02020603050405020304" pitchFamily="18" charset="0"/>
                <a:cs typeface="Times New Roman" panose="02020603050405020304" pitchFamily="18" charset="0"/>
              </a:rPr>
              <a:t>质疑</a:t>
            </a:r>
            <a:r>
              <a:rPr lang="en-US" altLang="zh-CN" sz="2400" b="1" dirty="0">
                <a:solidFill>
                  <a:srgbClr val="0070C0"/>
                </a:solidFill>
                <a:latin typeface="Times New Roman" panose="02020603050405020304" pitchFamily="18" charset="0"/>
                <a:cs typeface="Times New Roman" panose="02020603050405020304" pitchFamily="18" charset="0"/>
              </a:rPr>
              <a:t>) these points</a:t>
            </a:r>
            <a:r>
              <a:rPr lang="en-US" altLang="zh-CN" sz="2400" b="1" dirty="0">
                <a:latin typeface="Times New Roman" panose="02020603050405020304" pitchFamily="18" charset="0"/>
                <a:cs typeface="Times New Roman" panose="02020603050405020304" pitchFamily="18" charset="0"/>
              </a:rPr>
              <a:t>. They hope </a:t>
            </a:r>
            <a:r>
              <a:rPr lang="en-US" altLang="zh-CN" sz="2400" b="1" dirty="0">
                <a:solidFill>
                  <a:srgbClr val="0070C0"/>
                </a:solidFill>
                <a:latin typeface="Times New Roman" panose="02020603050405020304" pitchFamily="18" charset="0"/>
                <a:cs typeface="Times New Roman" panose="02020603050405020304" pitchFamily="18" charset="0"/>
              </a:rPr>
              <a:t>paper bags will be banned someday too </a:t>
            </a:r>
            <a:r>
              <a:rPr lang="en-US" altLang="zh-CN" sz="2400" b="1" dirty="0">
                <a:latin typeface="Times New Roman" panose="02020603050405020304" pitchFamily="18" charset="0"/>
                <a:cs typeface="Times New Roman" panose="02020603050405020304" pitchFamily="18" charset="0"/>
              </a:rPr>
              <a:t>and want shoppers to use the same reusable bags for years.</a:t>
            </a:r>
          </a:p>
        </p:txBody>
      </p:sp>
      <p:sp>
        <p:nvSpPr>
          <p:cNvPr id="4" name="矩形 3">
            <a:extLst>
              <a:ext uri="{FF2B5EF4-FFF2-40B4-BE49-F238E27FC236}">
                <a16:creationId xmlns:a16="http://schemas.microsoft.com/office/drawing/2014/main" xmlns="" id="{2EA5712A-E21F-4A5C-8BDB-23174B0F2990}"/>
              </a:ext>
            </a:extLst>
          </p:cNvPr>
          <p:cNvSpPr/>
          <p:nvPr/>
        </p:nvSpPr>
        <p:spPr>
          <a:xfrm>
            <a:off x="219266" y="4174394"/>
            <a:ext cx="11753467" cy="1938992"/>
          </a:xfrm>
          <a:prstGeom prst="rect">
            <a:avLst/>
          </a:prstGeom>
          <a:noFill/>
          <a:ln>
            <a:solidFill>
              <a:srgbClr val="4AA44A"/>
            </a:solidFill>
          </a:ln>
        </p:spPr>
        <p:txBody>
          <a:bodyPr wrap="square">
            <a:spAutoFit/>
          </a:bodyPr>
          <a:lstStyle/>
          <a:p>
            <a:pPr lvl="0" algn="just"/>
            <a:r>
              <a:rPr lang="en-US" altLang="zh-CN" sz="2400" b="1" dirty="0">
                <a:solidFill>
                  <a:prstClr val="black"/>
                </a:solidFill>
                <a:latin typeface="Times New Roman" panose="02020603050405020304" pitchFamily="18" charset="0"/>
                <a:cs typeface="Times New Roman" panose="02020603050405020304" pitchFamily="18" charset="0"/>
              </a:rPr>
              <a:t>27. What is the best title for the text?   </a:t>
            </a:r>
          </a:p>
          <a:p>
            <a:pPr marL="457200" lvl="0" indent="-457200" algn="just">
              <a:buAutoNum type="alphaUcPeriod"/>
            </a:pPr>
            <a:r>
              <a:rPr lang="en-US" altLang="zh-CN" sz="2400" b="1" dirty="0">
                <a:solidFill>
                  <a:prstClr val="black"/>
                </a:solidFill>
                <a:latin typeface="Times New Roman" panose="02020603050405020304" pitchFamily="18" charset="0"/>
                <a:cs typeface="Times New Roman" panose="02020603050405020304" pitchFamily="18" charset="0"/>
              </a:rPr>
              <a:t>Plastic, Paper or Neither		</a:t>
            </a:r>
          </a:p>
          <a:p>
            <a:pPr lvl="0" algn="just"/>
            <a:r>
              <a:rPr lang="en-US" altLang="zh-CN" sz="2400" b="1" dirty="0">
                <a:solidFill>
                  <a:prstClr val="black"/>
                </a:solidFill>
                <a:latin typeface="Times New Roman" panose="02020603050405020304" pitchFamily="18" charset="0"/>
                <a:cs typeface="Times New Roman" panose="02020603050405020304" pitchFamily="18" charset="0"/>
              </a:rPr>
              <a:t>B. Industry, Pollution and Environment</a:t>
            </a:r>
          </a:p>
          <a:p>
            <a:pPr lvl="0" algn="just"/>
            <a:r>
              <a:rPr lang="en-US" altLang="zh-CN" sz="2400" b="1" dirty="0">
                <a:solidFill>
                  <a:prstClr val="black"/>
                </a:solidFill>
                <a:latin typeface="Times New Roman" panose="02020603050405020304" pitchFamily="18" charset="0"/>
                <a:cs typeface="Times New Roman" panose="02020603050405020304" pitchFamily="18" charset="0"/>
              </a:rPr>
              <a:t>C. Recycle or Throw Away		</a:t>
            </a:r>
          </a:p>
          <a:p>
            <a:pPr lvl="0" algn="just"/>
            <a:r>
              <a:rPr lang="en-US" altLang="zh-CN" sz="2400" b="1" dirty="0">
                <a:solidFill>
                  <a:prstClr val="black"/>
                </a:solidFill>
                <a:latin typeface="Times New Roman" panose="02020603050405020304" pitchFamily="18" charset="0"/>
                <a:cs typeface="Times New Roman" panose="02020603050405020304" pitchFamily="18" charset="0"/>
              </a:rPr>
              <a:t>D. Garbage Collection and Waste Control</a:t>
            </a:r>
          </a:p>
        </p:txBody>
      </p:sp>
      <p:cxnSp>
        <p:nvCxnSpPr>
          <p:cNvPr id="24" name="直接箭头连接符 23">
            <a:extLst>
              <a:ext uri="{FF2B5EF4-FFF2-40B4-BE49-F238E27FC236}">
                <a16:creationId xmlns:a16="http://schemas.microsoft.com/office/drawing/2014/main" xmlns="" id="{AC0EC33C-3935-45CA-8A2D-50EB55282681}"/>
              </a:ext>
            </a:extLst>
          </p:cNvPr>
          <p:cNvCxnSpPr>
            <a:cxnSpLocks/>
          </p:cNvCxnSpPr>
          <p:nvPr/>
        </p:nvCxnSpPr>
        <p:spPr>
          <a:xfrm flipH="1">
            <a:off x="2286000" y="1524754"/>
            <a:ext cx="1919492" cy="3068113"/>
          </a:xfrm>
          <a:prstGeom prst="straightConnector1">
            <a:avLst/>
          </a:prstGeom>
          <a:ln w="5715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xmlns="" id="{43F49F3B-9FFC-46FB-88EC-80E98F0DC878}"/>
              </a:ext>
            </a:extLst>
          </p:cNvPr>
          <p:cNvCxnSpPr>
            <a:cxnSpLocks/>
          </p:cNvCxnSpPr>
          <p:nvPr/>
        </p:nvCxnSpPr>
        <p:spPr>
          <a:xfrm>
            <a:off x="2286000" y="3616248"/>
            <a:ext cx="1486940" cy="970886"/>
          </a:xfrm>
          <a:prstGeom prst="straightConnector1">
            <a:avLst/>
          </a:prstGeom>
          <a:ln w="57150">
            <a:solidFill>
              <a:srgbClr val="EDEA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xmlns="" id="{52053BAF-9882-42DB-BF2F-73ED4C4001FE}"/>
              </a:ext>
            </a:extLst>
          </p:cNvPr>
          <p:cNvSpPr/>
          <p:nvPr/>
        </p:nvSpPr>
        <p:spPr>
          <a:xfrm>
            <a:off x="219266" y="6264842"/>
            <a:ext cx="8347218" cy="461665"/>
          </a:xfrm>
          <a:prstGeom prst="rect">
            <a:avLst/>
          </a:prstGeom>
          <a:solidFill>
            <a:srgbClr val="4AA44A"/>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主旨大意题，理解文章的主旨要义，考查创造性思维</a:t>
            </a:r>
          </a:p>
        </p:txBody>
      </p:sp>
    </p:spTree>
    <p:extLst>
      <p:ext uri="{BB962C8B-B14F-4D97-AF65-F5344CB8AC3E}">
        <p14:creationId xmlns:p14="http://schemas.microsoft.com/office/powerpoint/2010/main" val="1347516955"/>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16" presetClass="entr" presetSubtype="21"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par>
                                    <p:cTn id="44" presetID="16" presetClass="entr" presetSubtype="21"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3" grpId="0" animBg="1"/>
          <p:bldP spid="26" grpId="0" animBg="1"/>
          <p:bldP spid="27" grpId="0" animBg="1"/>
          <p:bldP spid="22" grpId="0" animBg="1"/>
          <p:bldP spid="2" grpId="0" animBg="1"/>
          <p:bldP spid="2"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16" presetClass="entr" presetSubtype="21"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par>
                                    <p:cTn id="44" presetID="16" presetClass="entr" presetSubtype="21"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3" grpId="0" animBg="1"/>
          <p:bldP spid="26" grpId="0" animBg="1"/>
          <p:bldP spid="27" grpId="0" animBg="1"/>
          <p:bldP spid="22" grpId="0" animBg="1"/>
          <p:bldP spid="2" grpId="0" animBg="1"/>
          <p:bldP spid="2" grpId="1" animBg="1"/>
          <p:bldP spid="3" grpId="0"/>
          <p:bldP spid="5" grpId="0" animBg="1"/>
          <p:bldP spid="6"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233255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21756" y="271069"/>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373340" y="42595"/>
            <a:ext cx="4822374" cy="101369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54310" y="159353"/>
            <a:ext cx="4329806"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好的标题应具备三大特点</a:t>
            </a:r>
          </a:p>
        </p:txBody>
      </p:sp>
      <p:sp>
        <p:nvSpPr>
          <p:cNvPr id="10" name="Oval 22">
            <a:extLst>
              <a:ext uri="{FF2B5EF4-FFF2-40B4-BE49-F238E27FC236}">
                <a16:creationId xmlns:a16="http://schemas.microsoft.com/office/drawing/2014/main" xmlns="" id="{E6123F31-BA7A-4B84-8AA6-6820912AB057}"/>
              </a:ext>
            </a:extLst>
          </p:cNvPr>
          <p:cNvSpPr>
            <a:spLocks noChangeArrowheads="1"/>
          </p:cNvSpPr>
          <p:nvPr/>
        </p:nvSpPr>
        <p:spPr bwMode="auto">
          <a:xfrm>
            <a:off x="4156860" y="1324363"/>
            <a:ext cx="1302980" cy="1302141"/>
          </a:xfrm>
          <a:prstGeom prst="ellipse">
            <a:avLst/>
          </a:prstGeom>
          <a:solidFill>
            <a:srgbClr val="568D11"/>
          </a:solidFill>
          <a:ln>
            <a:noFill/>
          </a:ln>
        </p:spPr>
        <p:txBody>
          <a:bodyPr vert="horz" wrap="square" lIns="75493" tIns="37746" rIns="75493" bIns="37746" numCol="1" anchor="ctr" anchorCtr="0" compatLnSpc="1">
            <a:prstTxWarp prst="textNoShape">
              <a:avLst/>
            </a:prstTxWarp>
          </a:bodyPr>
          <a:lstStyle/>
          <a:p>
            <a:r>
              <a:rPr lang="zh-CN" altLang="en-US" sz="4400" b="1" baseline="-3000" dirty="0">
                <a:solidFill>
                  <a:schemeClr val="bg1"/>
                </a:solidFill>
                <a:latin typeface="微软雅黑" pitchFamily="34" charset="-122"/>
                <a:ea typeface="微软雅黑" pitchFamily="34" charset="-122"/>
              </a:rPr>
              <a:t>标题</a:t>
            </a:r>
          </a:p>
        </p:txBody>
      </p:sp>
      <p:sp>
        <p:nvSpPr>
          <p:cNvPr id="11" name="Line 23">
            <a:extLst>
              <a:ext uri="{FF2B5EF4-FFF2-40B4-BE49-F238E27FC236}">
                <a16:creationId xmlns:a16="http://schemas.microsoft.com/office/drawing/2014/main" xmlns="" id="{7BC7DE05-51B4-47A7-B8AC-89C29BC8FFC0}"/>
              </a:ext>
            </a:extLst>
          </p:cNvPr>
          <p:cNvSpPr>
            <a:spLocks noChangeShapeType="1"/>
          </p:cNvSpPr>
          <p:nvPr/>
        </p:nvSpPr>
        <p:spPr bwMode="auto">
          <a:xfrm flipH="1">
            <a:off x="993919" y="1977082"/>
            <a:ext cx="3162941" cy="0"/>
          </a:xfrm>
          <a:prstGeom prst="line">
            <a:avLst/>
          </a:prstGeom>
          <a:noFill/>
          <a:ln w="5" cap="flat">
            <a:solidFill>
              <a:srgbClr val="568D11"/>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2" name="Freeform 24">
            <a:extLst>
              <a:ext uri="{FF2B5EF4-FFF2-40B4-BE49-F238E27FC236}">
                <a16:creationId xmlns:a16="http://schemas.microsoft.com/office/drawing/2014/main" xmlns="" id="{0E25CA8B-5801-4D67-882F-8371C6B6B811}"/>
              </a:ext>
            </a:extLst>
          </p:cNvPr>
          <p:cNvSpPr>
            <a:spLocks noEditPoints="1"/>
          </p:cNvSpPr>
          <p:nvPr/>
        </p:nvSpPr>
        <p:spPr bwMode="auto">
          <a:xfrm>
            <a:off x="3201120" y="1799069"/>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568D11"/>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3" name="Freeform 25">
            <a:extLst>
              <a:ext uri="{FF2B5EF4-FFF2-40B4-BE49-F238E27FC236}">
                <a16:creationId xmlns:a16="http://schemas.microsoft.com/office/drawing/2014/main" xmlns="" id="{1B8684D6-BECD-4194-86FD-1027A72C0798}"/>
              </a:ext>
            </a:extLst>
          </p:cNvPr>
          <p:cNvSpPr>
            <a:spLocks noEditPoints="1"/>
          </p:cNvSpPr>
          <p:nvPr/>
        </p:nvSpPr>
        <p:spPr bwMode="auto">
          <a:xfrm>
            <a:off x="2341285" y="1799069"/>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568D11"/>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4" name="Freeform 26">
            <a:extLst>
              <a:ext uri="{FF2B5EF4-FFF2-40B4-BE49-F238E27FC236}">
                <a16:creationId xmlns:a16="http://schemas.microsoft.com/office/drawing/2014/main" xmlns="" id="{58020B9D-7577-496D-B089-0DAD916759EE}"/>
              </a:ext>
            </a:extLst>
          </p:cNvPr>
          <p:cNvSpPr>
            <a:spLocks noEditPoints="1"/>
          </p:cNvSpPr>
          <p:nvPr/>
        </p:nvSpPr>
        <p:spPr bwMode="auto">
          <a:xfrm>
            <a:off x="1484758" y="1799069"/>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568D11"/>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5" name="Freeform 27">
            <a:extLst>
              <a:ext uri="{FF2B5EF4-FFF2-40B4-BE49-F238E27FC236}">
                <a16:creationId xmlns:a16="http://schemas.microsoft.com/office/drawing/2014/main" xmlns="" id="{52DB9CCC-A975-4F69-B0AB-9298DA401914}"/>
              </a:ext>
            </a:extLst>
          </p:cNvPr>
          <p:cNvSpPr>
            <a:spLocks/>
          </p:cNvSpPr>
          <p:nvPr/>
        </p:nvSpPr>
        <p:spPr bwMode="auto">
          <a:xfrm>
            <a:off x="3310252" y="2079275"/>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568D11"/>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6" name="Freeform 28">
            <a:extLst>
              <a:ext uri="{FF2B5EF4-FFF2-40B4-BE49-F238E27FC236}">
                <a16:creationId xmlns:a16="http://schemas.microsoft.com/office/drawing/2014/main" xmlns="" id="{A2941A88-B0B8-42DC-A439-5ED05E386D32}"/>
              </a:ext>
            </a:extLst>
          </p:cNvPr>
          <p:cNvSpPr>
            <a:spLocks/>
          </p:cNvSpPr>
          <p:nvPr/>
        </p:nvSpPr>
        <p:spPr bwMode="auto">
          <a:xfrm>
            <a:off x="2427269" y="2079276"/>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568D11"/>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7" name="Freeform 29">
            <a:extLst>
              <a:ext uri="{FF2B5EF4-FFF2-40B4-BE49-F238E27FC236}">
                <a16:creationId xmlns:a16="http://schemas.microsoft.com/office/drawing/2014/main" xmlns="" id="{397E1A0B-6E82-4C7B-A859-423301307EED}"/>
              </a:ext>
            </a:extLst>
          </p:cNvPr>
          <p:cNvSpPr>
            <a:spLocks/>
          </p:cNvSpPr>
          <p:nvPr/>
        </p:nvSpPr>
        <p:spPr bwMode="auto">
          <a:xfrm>
            <a:off x="1632174" y="2136038"/>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568D11"/>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8" name="TextBox 17">
            <a:extLst>
              <a:ext uri="{FF2B5EF4-FFF2-40B4-BE49-F238E27FC236}">
                <a16:creationId xmlns:a16="http://schemas.microsoft.com/office/drawing/2014/main" xmlns="" id="{CAEC3A40-509B-488C-A5CD-48C0B07DD782}"/>
              </a:ext>
            </a:extLst>
          </p:cNvPr>
          <p:cNvSpPr txBox="1"/>
          <p:nvPr/>
        </p:nvSpPr>
        <p:spPr>
          <a:xfrm>
            <a:off x="5114506" y="2946735"/>
            <a:ext cx="6504680" cy="768726"/>
          </a:xfrm>
          <a:prstGeom prst="rect">
            <a:avLst/>
          </a:prstGeom>
          <a:noFill/>
        </p:spPr>
        <p:txBody>
          <a:bodyPr wrap="square" lIns="75493" tIns="37746" rIns="75493" bIns="37746" rtlCol="0" anchor="ctr">
            <a:spAutoFit/>
          </a:bodyPr>
          <a:lstStyle/>
          <a:p>
            <a:r>
              <a:rPr lang="en-US" altLang="zh-CN" sz="4500" dirty="0">
                <a:solidFill>
                  <a:srgbClr val="568D11"/>
                </a:solidFill>
                <a:latin typeface="微软雅黑" pitchFamily="34" charset="-122"/>
                <a:ea typeface="微软雅黑" pitchFamily="34" charset="-122"/>
              </a:rPr>
              <a:t>A</a:t>
            </a:r>
            <a:r>
              <a:rPr lang="zh-CN" altLang="en-US" sz="2800" b="1" dirty="0">
                <a:solidFill>
                  <a:srgbClr val="568D11"/>
                </a:solidFill>
                <a:latin typeface="微软雅黑" pitchFamily="34" charset="-122"/>
                <a:ea typeface="微软雅黑" pitchFamily="34" charset="-122"/>
              </a:rPr>
              <a:t>概括</a:t>
            </a:r>
            <a:r>
              <a:rPr lang="en-US" altLang="zh-CN" sz="2800" b="1" dirty="0">
                <a:solidFill>
                  <a:srgbClr val="568D11"/>
                </a:solidFill>
                <a:latin typeface="微软雅黑" pitchFamily="34" charset="-122"/>
                <a:ea typeface="微软雅黑" pitchFamily="34" charset="-122"/>
              </a:rPr>
              <a:t>——</a:t>
            </a:r>
            <a:r>
              <a:rPr lang="zh-CN" altLang="en-US" sz="2800" b="1" dirty="0">
                <a:solidFill>
                  <a:srgbClr val="568D11"/>
                </a:solidFill>
                <a:latin typeface="微软雅黑" pitchFamily="34" charset="-122"/>
                <a:ea typeface="微软雅黑" pitchFamily="34" charset="-122"/>
              </a:rPr>
              <a:t>准确而又简短</a:t>
            </a:r>
          </a:p>
        </p:txBody>
      </p:sp>
      <p:sp>
        <p:nvSpPr>
          <p:cNvPr id="19" name="TextBox 18">
            <a:extLst>
              <a:ext uri="{FF2B5EF4-FFF2-40B4-BE49-F238E27FC236}">
                <a16:creationId xmlns:a16="http://schemas.microsoft.com/office/drawing/2014/main" xmlns="" id="{4910F906-EA86-425D-8444-170F54A9AD9B}"/>
              </a:ext>
            </a:extLst>
          </p:cNvPr>
          <p:cNvSpPr txBox="1"/>
          <p:nvPr/>
        </p:nvSpPr>
        <p:spPr>
          <a:xfrm>
            <a:off x="5114506" y="3808991"/>
            <a:ext cx="7077494" cy="768726"/>
          </a:xfrm>
          <a:prstGeom prst="rect">
            <a:avLst/>
          </a:prstGeom>
          <a:noFill/>
        </p:spPr>
        <p:txBody>
          <a:bodyPr wrap="square" lIns="75493" tIns="37746" rIns="75493" bIns="37746" rtlCol="0" anchor="ctr">
            <a:spAutoFit/>
          </a:bodyPr>
          <a:lstStyle/>
          <a:p>
            <a:r>
              <a:rPr lang="en-US" altLang="zh-CN" sz="4500" dirty="0">
                <a:solidFill>
                  <a:srgbClr val="568D11"/>
                </a:solidFill>
                <a:latin typeface="微软雅黑" pitchFamily="34" charset="-122"/>
                <a:ea typeface="微软雅黑" pitchFamily="34" charset="-122"/>
              </a:rPr>
              <a:t>B</a:t>
            </a:r>
            <a:r>
              <a:rPr lang="zh-CN" altLang="en-US" sz="2800" b="1" dirty="0">
                <a:solidFill>
                  <a:srgbClr val="568D11"/>
                </a:solidFill>
                <a:latin typeface="微软雅黑" pitchFamily="34" charset="-122"/>
                <a:ea typeface="微软雅黑" pitchFamily="34" charset="-122"/>
              </a:rPr>
              <a:t>醒目</a:t>
            </a:r>
            <a:r>
              <a:rPr lang="en-US" altLang="zh-CN" sz="2800" b="1" dirty="0">
                <a:solidFill>
                  <a:srgbClr val="568D11"/>
                </a:solidFill>
                <a:latin typeface="微软雅黑" pitchFamily="34" charset="-122"/>
                <a:ea typeface="微软雅黑" pitchFamily="34" charset="-122"/>
              </a:rPr>
              <a:t>——</a:t>
            </a:r>
            <a:r>
              <a:rPr lang="zh-CN" altLang="en-US" sz="2800" b="1" dirty="0">
                <a:solidFill>
                  <a:srgbClr val="568D11"/>
                </a:solidFill>
                <a:latin typeface="微软雅黑" pitchFamily="34" charset="-122"/>
                <a:ea typeface="微软雅黑" pitchFamily="34" charset="-122"/>
              </a:rPr>
              <a:t>能引发读者的阅读欲望</a:t>
            </a:r>
          </a:p>
        </p:txBody>
      </p:sp>
      <p:sp>
        <p:nvSpPr>
          <p:cNvPr id="20" name="TextBox 19">
            <a:extLst>
              <a:ext uri="{FF2B5EF4-FFF2-40B4-BE49-F238E27FC236}">
                <a16:creationId xmlns:a16="http://schemas.microsoft.com/office/drawing/2014/main" xmlns="" id="{ABDEAF4D-85E7-4FF1-BD87-8119119539E2}"/>
              </a:ext>
            </a:extLst>
          </p:cNvPr>
          <p:cNvSpPr txBox="1"/>
          <p:nvPr/>
        </p:nvSpPr>
        <p:spPr>
          <a:xfrm>
            <a:off x="5114504" y="4699340"/>
            <a:ext cx="7077496" cy="768726"/>
          </a:xfrm>
          <a:prstGeom prst="rect">
            <a:avLst/>
          </a:prstGeom>
          <a:noFill/>
        </p:spPr>
        <p:txBody>
          <a:bodyPr wrap="square" lIns="75493" tIns="37746" rIns="75493" bIns="37746" rtlCol="0" anchor="ctr">
            <a:spAutoFit/>
          </a:bodyPr>
          <a:lstStyle/>
          <a:p>
            <a:r>
              <a:rPr lang="en-US" altLang="zh-CN" sz="4500" dirty="0">
                <a:solidFill>
                  <a:srgbClr val="568D11"/>
                </a:solidFill>
                <a:latin typeface="微软雅黑" pitchFamily="34" charset="-122"/>
                <a:ea typeface="微软雅黑" pitchFamily="34" charset="-122"/>
              </a:rPr>
              <a:t>C</a:t>
            </a:r>
            <a:r>
              <a:rPr lang="zh-CN" altLang="en-US" sz="2800" b="1" dirty="0">
                <a:solidFill>
                  <a:srgbClr val="568D11"/>
                </a:solidFill>
                <a:latin typeface="微软雅黑" pitchFamily="34" charset="-122"/>
                <a:ea typeface="微软雅黑" pitchFamily="34" charset="-122"/>
              </a:rPr>
              <a:t>针对性</a:t>
            </a:r>
            <a:r>
              <a:rPr lang="en-US" altLang="zh-CN" sz="2800" b="1" dirty="0">
                <a:solidFill>
                  <a:srgbClr val="568D11"/>
                </a:solidFill>
                <a:latin typeface="微软雅黑" pitchFamily="34" charset="-122"/>
                <a:ea typeface="微软雅黑" pitchFamily="34" charset="-122"/>
              </a:rPr>
              <a:t>——</a:t>
            </a:r>
            <a:r>
              <a:rPr lang="zh-CN" altLang="en-US" sz="2800" b="1" dirty="0">
                <a:solidFill>
                  <a:srgbClr val="568D11"/>
                </a:solidFill>
                <a:latin typeface="微软雅黑" pitchFamily="34" charset="-122"/>
                <a:ea typeface="微软雅黑" pitchFamily="34" charset="-122"/>
              </a:rPr>
              <a:t>标题外延正好与文章内容相符</a:t>
            </a:r>
          </a:p>
        </p:txBody>
      </p:sp>
    </p:spTree>
    <p:extLst>
      <p:ext uri="{BB962C8B-B14F-4D97-AF65-F5344CB8AC3E}">
        <p14:creationId xmlns:p14="http://schemas.microsoft.com/office/powerpoint/2010/main" val="1333042961"/>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par>
                              <p:cTn id="32" fill="hold">
                                <p:stCondLst>
                                  <p:cond delay="3000"/>
                                </p:stCondLst>
                                <p:childTnLst>
                                  <p:par>
                                    <p:cTn id="33" presetID="49" presetClass="entr" presetSubtype="0" decel="10000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 calcmode="lin" valueType="num">
                                          <p:cBhvr>
                                            <p:cTn id="37" dur="500" fill="hold"/>
                                            <p:tgtEl>
                                              <p:spTgt spid="12"/>
                                            </p:tgtEl>
                                            <p:attrNameLst>
                                              <p:attrName>style.rotation</p:attrName>
                                            </p:attrNameLst>
                                          </p:cBhvr>
                                          <p:tavLst>
                                            <p:tav tm="0">
                                              <p:val>
                                                <p:fltVal val="360"/>
                                              </p:val>
                                            </p:tav>
                                            <p:tav tm="100000">
                                              <p:val>
                                                <p:fltVal val="0"/>
                                              </p:val>
                                            </p:tav>
                                          </p:tavLst>
                                        </p:anim>
                                        <p:animEffect transition="in" filter="fade">
                                          <p:cBhvr>
                                            <p:cTn id="38" dur="500"/>
                                            <p:tgtEl>
                                              <p:spTgt spid="12"/>
                                            </p:tgtEl>
                                          </p:cBhvr>
                                        </p:animEffect>
                                      </p:childTnLst>
                                    </p:cTn>
                                  </p:par>
                                  <p:par>
                                    <p:cTn id="39" presetID="49" presetClass="entr" presetSubtype="0" decel="100000" fill="hold" grpId="0" nodeType="withEffect">
                                      <p:stCondLst>
                                        <p:cond delay="20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 calcmode="lin" valueType="num">
                                          <p:cBhvr>
                                            <p:cTn id="43" dur="500" fill="hold"/>
                                            <p:tgtEl>
                                              <p:spTgt spid="13"/>
                                            </p:tgtEl>
                                            <p:attrNameLst>
                                              <p:attrName>style.rotation</p:attrName>
                                            </p:attrNameLst>
                                          </p:cBhvr>
                                          <p:tavLst>
                                            <p:tav tm="0">
                                              <p:val>
                                                <p:fltVal val="360"/>
                                              </p:val>
                                            </p:tav>
                                            <p:tav tm="100000">
                                              <p:val>
                                                <p:fltVal val="0"/>
                                              </p:val>
                                            </p:tav>
                                          </p:tavLst>
                                        </p:anim>
                                        <p:animEffect transition="in" filter="fade">
                                          <p:cBhvr>
                                            <p:cTn id="44" dur="500"/>
                                            <p:tgtEl>
                                              <p:spTgt spid="13"/>
                                            </p:tgtEl>
                                          </p:cBhvr>
                                        </p:animEffect>
                                      </p:childTnLst>
                                    </p:cTn>
                                  </p:par>
                                  <p:par>
                                    <p:cTn id="45" presetID="49" presetClass="entr" presetSubtype="0" decel="100000" fill="hold" grpId="0" nodeType="withEffect">
                                      <p:stCondLst>
                                        <p:cond delay="40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39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par>
                              <p:cTn id="55" fill="hold">
                                <p:stCondLst>
                                  <p:cond delay="4400"/>
                                </p:stCondLst>
                                <p:childTnLst>
                                  <p:par>
                                    <p:cTn id="56" presetID="45"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anim calcmode="lin" valueType="num">
                                          <p:cBhvr>
                                            <p:cTn id="59" dur="500" fill="hold"/>
                                            <p:tgtEl>
                                              <p:spTgt spid="18"/>
                                            </p:tgtEl>
                                            <p:attrNameLst>
                                              <p:attrName>ppt_w</p:attrName>
                                            </p:attrNameLst>
                                          </p:cBhvr>
                                          <p:tavLst>
                                            <p:tav tm="0" fmla="#ppt_w*sin(2.5*pi*$)">
                                              <p:val>
                                                <p:fltVal val="0"/>
                                              </p:val>
                                            </p:tav>
                                            <p:tav tm="100000">
                                              <p:val>
                                                <p:fltVal val="1"/>
                                              </p:val>
                                            </p:tav>
                                          </p:tavLst>
                                        </p:anim>
                                        <p:anim calcmode="lin" valueType="num">
                                          <p:cBhvr>
                                            <p:cTn id="60" dur="500" fill="hold"/>
                                            <p:tgtEl>
                                              <p:spTgt spid="18"/>
                                            </p:tgtEl>
                                            <p:attrNameLst>
                                              <p:attrName>ppt_h</p:attrName>
                                            </p:attrNameLst>
                                          </p:cBhvr>
                                          <p:tavLst>
                                            <p:tav tm="0">
                                              <p:val>
                                                <p:strVal val="#ppt_h"/>
                                              </p:val>
                                            </p:tav>
                                            <p:tav tm="100000">
                                              <p:val>
                                                <p:strVal val="#ppt_h"/>
                                              </p:val>
                                            </p:tav>
                                          </p:tavLst>
                                        </p:anim>
                                      </p:childTnLst>
                                    </p:cTn>
                                  </p:par>
                                </p:childTnLst>
                              </p:cTn>
                            </p:par>
                            <p:par>
                              <p:cTn id="61" fill="hold">
                                <p:stCondLst>
                                  <p:cond delay="490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par>
                              <p:cTn id="65" fill="hold">
                                <p:stCondLst>
                                  <p:cond delay="5400"/>
                                </p:stCondLst>
                                <p:childTnLst>
                                  <p:par>
                                    <p:cTn id="66" presetID="45"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anim calcmode="lin" valueType="num">
                                          <p:cBhvr>
                                            <p:cTn id="69" dur="500" fill="hold"/>
                                            <p:tgtEl>
                                              <p:spTgt spid="19"/>
                                            </p:tgtEl>
                                            <p:attrNameLst>
                                              <p:attrName>ppt_w</p:attrName>
                                            </p:attrNameLst>
                                          </p:cBhvr>
                                          <p:tavLst>
                                            <p:tav tm="0" fmla="#ppt_w*sin(2.5*pi*$)">
                                              <p:val>
                                                <p:fltVal val="0"/>
                                              </p:val>
                                            </p:tav>
                                            <p:tav tm="100000">
                                              <p:val>
                                                <p:fltVal val="1"/>
                                              </p:val>
                                            </p:tav>
                                          </p:tavLst>
                                        </p:anim>
                                        <p:anim calcmode="lin" valueType="num">
                                          <p:cBhvr>
                                            <p:cTn id="70" dur="500" fill="hold"/>
                                            <p:tgtEl>
                                              <p:spTgt spid="19"/>
                                            </p:tgtEl>
                                            <p:attrNameLst>
                                              <p:attrName>ppt_h</p:attrName>
                                            </p:attrNameLst>
                                          </p:cBhvr>
                                          <p:tavLst>
                                            <p:tav tm="0">
                                              <p:val>
                                                <p:strVal val="#ppt_h"/>
                                              </p:val>
                                            </p:tav>
                                            <p:tav tm="100000">
                                              <p:val>
                                                <p:strVal val="#ppt_h"/>
                                              </p:val>
                                            </p:tav>
                                          </p:tavLst>
                                        </p:anim>
                                      </p:childTnLst>
                                    </p:cTn>
                                  </p:par>
                                </p:childTnLst>
                              </p:cTn>
                            </p:par>
                            <p:par>
                              <p:cTn id="71" fill="hold">
                                <p:stCondLst>
                                  <p:cond delay="5900"/>
                                </p:stCondLst>
                                <p:childTnLst>
                                  <p:par>
                                    <p:cTn id="72" presetID="22" presetClass="entr" presetSubtype="8"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500"/>
                                            <p:tgtEl>
                                              <p:spTgt spid="17"/>
                                            </p:tgtEl>
                                          </p:cBhvr>
                                        </p:animEffect>
                                      </p:childTnLst>
                                    </p:cTn>
                                  </p:par>
                                </p:childTnLst>
                              </p:cTn>
                            </p:par>
                            <p:par>
                              <p:cTn id="75" fill="hold">
                                <p:stCondLst>
                                  <p:cond delay="6400"/>
                                </p:stCondLst>
                                <p:childTnLst>
                                  <p:par>
                                    <p:cTn id="76" presetID="45"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anim calcmode="lin" valueType="num">
                                          <p:cBhvr>
                                            <p:cTn id="79" dur="500" fill="hold"/>
                                            <p:tgtEl>
                                              <p:spTgt spid="20"/>
                                            </p:tgtEl>
                                            <p:attrNameLst>
                                              <p:attrName>ppt_w</p:attrName>
                                            </p:attrNameLst>
                                          </p:cBhvr>
                                          <p:tavLst>
                                            <p:tav tm="0" fmla="#ppt_w*sin(2.5*pi*$)">
                                              <p:val>
                                                <p:fltVal val="0"/>
                                              </p:val>
                                            </p:tav>
                                            <p:tav tm="100000">
                                              <p:val>
                                                <p:fltVal val="1"/>
                                              </p:val>
                                            </p:tav>
                                          </p:tavLst>
                                        </p:anim>
                                        <p:anim calcmode="lin" valueType="num">
                                          <p:cBhvr>
                                            <p:cTn id="80"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par>
                              <p:cTn id="32" fill="hold">
                                <p:stCondLst>
                                  <p:cond delay="3000"/>
                                </p:stCondLst>
                                <p:childTnLst>
                                  <p:par>
                                    <p:cTn id="33" presetID="49" presetClass="entr" presetSubtype="0" decel="10000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 calcmode="lin" valueType="num">
                                          <p:cBhvr>
                                            <p:cTn id="37" dur="500" fill="hold"/>
                                            <p:tgtEl>
                                              <p:spTgt spid="12"/>
                                            </p:tgtEl>
                                            <p:attrNameLst>
                                              <p:attrName>style.rotation</p:attrName>
                                            </p:attrNameLst>
                                          </p:cBhvr>
                                          <p:tavLst>
                                            <p:tav tm="0">
                                              <p:val>
                                                <p:fltVal val="360"/>
                                              </p:val>
                                            </p:tav>
                                            <p:tav tm="100000">
                                              <p:val>
                                                <p:fltVal val="0"/>
                                              </p:val>
                                            </p:tav>
                                          </p:tavLst>
                                        </p:anim>
                                        <p:animEffect transition="in" filter="fade">
                                          <p:cBhvr>
                                            <p:cTn id="38" dur="500"/>
                                            <p:tgtEl>
                                              <p:spTgt spid="12"/>
                                            </p:tgtEl>
                                          </p:cBhvr>
                                        </p:animEffect>
                                      </p:childTnLst>
                                    </p:cTn>
                                  </p:par>
                                  <p:par>
                                    <p:cTn id="39" presetID="49" presetClass="entr" presetSubtype="0" decel="100000" fill="hold" grpId="0" nodeType="withEffect">
                                      <p:stCondLst>
                                        <p:cond delay="20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 calcmode="lin" valueType="num">
                                          <p:cBhvr>
                                            <p:cTn id="43" dur="500" fill="hold"/>
                                            <p:tgtEl>
                                              <p:spTgt spid="13"/>
                                            </p:tgtEl>
                                            <p:attrNameLst>
                                              <p:attrName>style.rotation</p:attrName>
                                            </p:attrNameLst>
                                          </p:cBhvr>
                                          <p:tavLst>
                                            <p:tav tm="0">
                                              <p:val>
                                                <p:fltVal val="360"/>
                                              </p:val>
                                            </p:tav>
                                            <p:tav tm="100000">
                                              <p:val>
                                                <p:fltVal val="0"/>
                                              </p:val>
                                            </p:tav>
                                          </p:tavLst>
                                        </p:anim>
                                        <p:animEffect transition="in" filter="fade">
                                          <p:cBhvr>
                                            <p:cTn id="44" dur="500"/>
                                            <p:tgtEl>
                                              <p:spTgt spid="13"/>
                                            </p:tgtEl>
                                          </p:cBhvr>
                                        </p:animEffect>
                                      </p:childTnLst>
                                    </p:cTn>
                                  </p:par>
                                  <p:par>
                                    <p:cTn id="45" presetID="49" presetClass="entr" presetSubtype="0" decel="100000" fill="hold" grpId="0" nodeType="withEffect">
                                      <p:stCondLst>
                                        <p:cond delay="40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39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par>
                              <p:cTn id="55" fill="hold">
                                <p:stCondLst>
                                  <p:cond delay="4400"/>
                                </p:stCondLst>
                                <p:childTnLst>
                                  <p:par>
                                    <p:cTn id="56" presetID="45"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anim calcmode="lin" valueType="num">
                                          <p:cBhvr>
                                            <p:cTn id="59" dur="500" fill="hold"/>
                                            <p:tgtEl>
                                              <p:spTgt spid="18"/>
                                            </p:tgtEl>
                                            <p:attrNameLst>
                                              <p:attrName>ppt_w</p:attrName>
                                            </p:attrNameLst>
                                          </p:cBhvr>
                                          <p:tavLst>
                                            <p:tav tm="0" fmla="#ppt_w*sin(2.5*pi*$)">
                                              <p:val>
                                                <p:fltVal val="0"/>
                                              </p:val>
                                            </p:tav>
                                            <p:tav tm="100000">
                                              <p:val>
                                                <p:fltVal val="1"/>
                                              </p:val>
                                            </p:tav>
                                          </p:tavLst>
                                        </p:anim>
                                        <p:anim calcmode="lin" valueType="num">
                                          <p:cBhvr>
                                            <p:cTn id="60" dur="500" fill="hold"/>
                                            <p:tgtEl>
                                              <p:spTgt spid="18"/>
                                            </p:tgtEl>
                                            <p:attrNameLst>
                                              <p:attrName>ppt_h</p:attrName>
                                            </p:attrNameLst>
                                          </p:cBhvr>
                                          <p:tavLst>
                                            <p:tav tm="0">
                                              <p:val>
                                                <p:strVal val="#ppt_h"/>
                                              </p:val>
                                            </p:tav>
                                            <p:tav tm="100000">
                                              <p:val>
                                                <p:strVal val="#ppt_h"/>
                                              </p:val>
                                            </p:tav>
                                          </p:tavLst>
                                        </p:anim>
                                      </p:childTnLst>
                                    </p:cTn>
                                  </p:par>
                                </p:childTnLst>
                              </p:cTn>
                            </p:par>
                            <p:par>
                              <p:cTn id="61" fill="hold">
                                <p:stCondLst>
                                  <p:cond delay="490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par>
                              <p:cTn id="65" fill="hold">
                                <p:stCondLst>
                                  <p:cond delay="5400"/>
                                </p:stCondLst>
                                <p:childTnLst>
                                  <p:par>
                                    <p:cTn id="66" presetID="45"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anim calcmode="lin" valueType="num">
                                          <p:cBhvr>
                                            <p:cTn id="69" dur="500" fill="hold"/>
                                            <p:tgtEl>
                                              <p:spTgt spid="19"/>
                                            </p:tgtEl>
                                            <p:attrNameLst>
                                              <p:attrName>ppt_w</p:attrName>
                                            </p:attrNameLst>
                                          </p:cBhvr>
                                          <p:tavLst>
                                            <p:tav tm="0" fmla="#ppt_w*sin(2.5*pi*$)">
                                              <p:val>
                                                <p:fltVal val="0"/>
                                              </p:val>
                                            </p:tav>
                                            <p:tav tm="100000">
                                              <p:val>
                                                <p:fltVal val="1"/>
                                              </p:val>
                                            </p:tav>
                                          </p:tavLst>
                                        </p:anim>
                                        <p:anim calcmode="lin" valueType="num">
                                          <p:cBhvr>
                                            <p:cTn id="70" dur="500" fill="hold"/>
                                            <p:tgtEl>
                                              <p:spTgt spid="19"/>
                                            </p:tgtEl>
                                            <p:attrNameLst>
                                              <p:attrName>ppt_h</p:attrName>
                                            </p:attrNameLst>
                                          </p:cBhvr>
                                          <p:tavLst>
                                            <p:tav tm="0">
                                              <p:val>
                                                <p:strVal val="#ppt_h"/>
                                              </p:val>
                                            </p:tav>
                                            <p:tav tm="100000">
                                              <p:val>
                                                <p:strVal val="#ppt_h"/>
                                              </p:val>
                                            </p:tav>
                                          </p:tavLst>
                                        </p:anim>
                                      </p:childTnLst>
                                    </p:cTn>
                                  </p:par>
                                </p:childTnLst>
                              </p:cTn>
                            </p:par>
                            <p:par>
                              <p:cTn id="71" fill="hold">
                                <p:stCondLst>
                                  <p:cond delay="5900"/>
                                </p:stCondLst>
                                <p:childTnLst>
                                  <p:par>
                                    <p:cTn id="72" presetID="22" presetClass="entr" presetSubtype="8"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500"/>
                                            <p:tgtEl>
                                              <p:spTgt spid="17"/>
                                            </p:tgtEl>
                                          </p:cBhvr>
                                        </p:animEffect>
                                      </p:childTnLst>
                                    </p:cTn>
                                  </p:par>
                                </p:childTnLst>
                              </p:cTn>
                            </p:par>
                            <p:par>
                              <p:cTn id="75" fill="hold">
                                <p:stCondLst>
                                  <p:cond delay="6400"/>
                                </p:stCondLst>
                                <p:childTnLst>
                                  <p:par>
                                    <p:cTn id="76" presetID="45"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anim calcmode="lin" valueType="num">
                                          <p:cBhvr>
                                            <p:cTn id="79" dur="500" fill="hold"/>
                                            <p:tgtEl>
                                              <p:spTgt spid="20"/>
                                            </p:tgtEl>
                                            <p:attrNameLst>
                                              <p:attrName>ppt_w</p:attrName>
                                            </p:attrNameLst>
                                          </p:cBhvr>
                                          <p:tavLst>
                                            <p:tav tm="0" fmla="#ppt_w*sin(2.5*pi*$)">
                                              <p:val>
                                                <p:fltVal val="0"/>
                                              </p:val>
                                            </p:tav>
                                            <p:tav tm="100000">
                                              <p:val>
                                                <p:fltVal val="1"/>
                                              </p:val>
                                            </p:tav>
                                          </p:tavLst>
                                        </p:anim>
                                        <p:anim calcmode="lin" valueType="num">
                                          <p:cBhvr>
                                            <p:cTn id="80"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a:extLst>
              <a:ext uri="{FF2B5EF4-FFF2-40B4-BE49-F238E27FC236}">
                <a16:creationId xmlns:a16="http://schemas.microsoft.com/office/drawing/2014/main" xmlns="" id="{C84AFD06-3127-4245-9253-B74161278165}"/>
              </a:ext>
            </a:extLst>
          </p:cNvPr>
          <p:cNvSpPr/>
          <p:nvPr/>
        </p:nvSpPr>
        <p:spPr>
          <a:xfrm>
            <a:off x="206837" y="2342488"/>
            <a:ext cx="3166503" cy="352936"/>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023703D0-666F-4DE1-A36D-DF1C7D1C7232}"/>
              </a:ext>
            </a:extLst>
          </p:cNvPr>
          <p:cNvSpPr/>
          <p:nvPr/>
        </p:nvSpPr>
        <p:spPr>
          <a:xfrm>
            <a:off x="7177068" y="1951217"/>
            <a:ext cx="4822375" cy="352936"/>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xmlns="" id="{F5EB9763-88BD-4D78-B1D8-34C290FEF71C}"/>
              </a:ext>
            </a:extLst>
          </p:cNvPr>
          <p:cNvSpPr/>
          <p:nvPr/>
        </p:nvSpPr>
        <p:spPr>
          <a:xfrm>
            <a:off x="3668110" y="5938107"/>
            <a:ext cx="6393860" cy="352936"/>
          </a:xfrm>
          <a:prstGeom prst="roundRect">
            <a:avLst/>
          </a:prstGeom>
          <a:solidFill>
            <a:srgbClr val="FC8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xmlns="" id="{69A7F550-651F-4869-AE7A-DFB8CC55A034}"/>
              </a:ext>
            </a:extLst>
          </p:cNvPr>
          <p:cNvSpPr/>
          <p:nvPr/>
        </p:nvSpPr>
        <p:spPr>
          <a:xfrm>
            <a:off x="613913" y="5056351"/>
            <a:ext cx="1561728" cy="35293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5050710D-A695-48B7-915F-9C28E3FAD8BC}"/>
              </a:ext>
            </a:extLst>
          </p:cNvPr>
          <p:cNvSpPr/>
          <p:nvPr/>
        </p:nvSpPr>
        <p:spPr>
          <a:xfrm>
            <a:off x="6858000" y="4489855"/>
            <a:ext cx="3657600" cy="35293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C6547A4B-D133-41F7-9F95-DCEBCC55E146}"/>
              </a:ext>
            </a:extLst>
          </p:cNvPr>
          <p:cNvSpPr/>
          <p:nvPr/>
        </p:nvSpPr>
        <p:spPr>
          <a:xfrm>
            <a:off x="199695" y="3827286"/>
            <a:ext cx="4861035" cy="352936"/>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28E0D88E-3E05-4772-9F38-A32EC5435D8A}"/>
              </a:ext>
            </a:extLst>
          </p:cNvPr>
          <p:cNvSpPr/>
          <p:nvPr/>
        </p:nvSpPr>
        <p:spPr>
          <a:xfrm>
            <a:off x="3373340" y="86145"/>
            <a:ext cx="7504867" cy="9701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0" name="矩形: 圆角 9">
            <a:extLst>
              <a:ext uri="{FF2B5EF4-FFF2-40B4-BE49-F238E27FC236}">
                <a16:creationId xmlns:a16="http://schemas.microsoft.com/office/drawing/2014/main" xmlns="" id="{C56A4E57-0E3F-465D-94DB-029D2E241FE5}"/>
              </a:ext>
            </a:extLst>
          </p:cNvPr>
          <p:cNvSpPr/>
          <p:nvPr/>
        </p:nvSpPr>
        <p:spPr>
          <a:xfrm>
            <a:off x="684857" y="820113"/>
            <a:ext cx="6393860" cy="35293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233255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21756" y="271069"/>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5">
            <a:extLst>
              <a:ext uri="{FF2B5EF4-FFF2-40B4-BE49-F238E27FC236}">
                <a16:creationId xmlns:a16="http://schemas.microsoft.com/office/drawing/2014/main" xmlns="" id="{0533DAD5-3D1B-49D6-8195-5C122A3E584A}"/>
              </a:ext>
            </a:extLst>
          </p:cNvPr>
          <p:cNvSpPr/>
          <p:nvPr/>
        </p:nvSpPr>
        <p:spPr>
          <a:xfrm>
            <a:off x="3198468" y="29239"/>
            <a:ext cx="7333144"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a:t>
            </a:r>
            <a:r>
              <a:rPr lang="en-US" altLang="zh-CN" sz="2800" b="1" dirty="0">
                <a:latin typeface="微软雅黑" pitchFamily="34" charset="-122"/>
                <a:ea typeface="微软雅黑" pitchFamily="34" charset="-122"/>
              </a:rPr>
              <a:t>C</a:t>
            </a:r>
            <a:r>
              <a:rPr lang="zh-CN" altLang="en-US" sz="2800" b="1" dirty="0">
                <a:latin typeface="微软雅黑" pitchFamily="34" charset="-122"/>
                <a:ea typeface="微软雅黑" pitchFamily="34" charset="-122"/>
              </a:rPr>
              <a:t>篇</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语篇结构和特征</a:t>
            </a:r>
          </a:p>
        </p:txBody>
      </p:sp>
      <p:sp>
        <p:nvSpPr>
          <p:cNvPr id="7" name="矩形 6">
            <a:extLst>
              <a:ext uri="{FF2B5EF4-FFF2-40B4-BE49-F238E27FC236}">
                <a16:creationId xmlns:a16="http://schemas.microsoft.com/office/drawing/2014/main" xmlns="" id="{F009FED4-159E-4937-9E2F-541BBB34959D}"/>
              </a:ext>
            </a:extLst>
          </p:cNvPr>
          <p:cNvSpPr/>
          <p:nvPr/>
        </p:nvSpPr>
        <p:spPr>
          <a:xfrm>
            <a:off x="192556" y="703354"/>
            <a:ext cx="11792607" cy="6247864"/>
          </a:xfrm>
          <a:prstGeom prst="rect">
            <a:avLst/>
          </a:prstGeom>
        </p:spPr>
        <p:txBody>
          <a:bodyPr wrap="square">
            <a:spAutoFit/>
          </a:bodyPr>
          <a:lstStyle/>
          <a:p>
            <a:pPr algn="just"/>
            <a:r>
              <a:rPr lang="en-US" altLang="zh-CN" sz="2000" b="1" dirty="0">
                <a:latin typeface="Times New Roman" panose="02020603050405020304" pitchFamily="18" charset="0"/>
                <a:cs typeface="Times New Roman" panose="02020603050405020304" pitchFamily="18" charset="0"/>
              </a:rPr>
              <a:t>       As cultural symbols go, the American car is quite young. The Model T Ford was built at the Piquette Plant in Michigan a century ago, with the first rolling off the assembly line</a:t>
            </a:r>
            <a:r>
              <a:rPr lang="zh-CN" altLang="en-US" sz="2000" b="1" dirty="0">
                <a:latin typeface="Times New Roman" panose="02020603050405020304" pitchFamily="18" charset="0"/>
                <a:cs typeface="Times New Roman" panose="02020603050405020304" pitchFamily="18" charset="0"/>
              </a:rPr>
              <a:t>（装配线） </a:t>
            </a:r>
            <a:r>
              <a:rPr lang="en-US" altLang="zh-CN" sz="2000" b="1" dirty="0">
                <a:latin typeface="Times New Roman" panose="02020603050405020304" pitchFamily="18" charset="0"/>
                <a:cs typeface="Times New Roman" panose="02020603050405020304" pitchFamily="18" charset="0"/>
              </a:rPr>
              <a:t>on September 27, 1908. Only eleven cars were produced the next month. But eventually Henry Ford would build fifteen million of them.</a:t>
            </a:r>
          </a:p>
          <a:p>
            <a:pPr algn="just"/>
            <a:r>
              <a:rPr lang="en-US" altLang="zh-CN" sz="2000" b="1" dirty="0">
                <a:latin typeface="Times New Roman" panose="02020603050405020304" pitchFamily="18" charset="0"/>
                <a:cs typeface="Times New Roman" panose="02020603050405020304" pitchFamily="18" charset="0"/>
              </a:rPr>
              <a:t>      Modern America was born on the road, behind a wheel. The car shaped some of the most lasting aspects of American culture: the roadside diner, the billboard, the motel, even the hamburger. For most of the last century, the car represented what it meant to be American—going forward at high speed to find new worlds. The road novel, the road movie, these are the most typical American ideas, born of abundant petrol, cheap cars and a never-ending interstate highway system, the largest public works project in history.</a:t>
            </a:r>
          </a:p>
          <a:p>
            <a:pPr algn="just"/>
            <a:r>
              <a:rPr lang="en-US" altLang="zh-CN" sz="2000" b="1" dirty="0">
                <a:latin typeface="Times New Roman" panose="02020603050405020304" pitchFamily="18" charset="0"/>
                <a:cs typeface="Times New Roman" panose="02020603050405020304" pitchFamily="18" charset="0"/>
              </a:rPr>
              <a:t>     In 1928 Herbert Hoover imagined an America with “a chicken in every pot and a car in every garage.” Since then, this society has moved onward, never looking back, as the car transformed America from a farm-based society into an industrial</a:t>
            </a:r>
          </a:p>
          <a:p>
            <a:pPr algn="just"/>
            <a:r>
              <a:rPr lang="en-US" altLang="zh-CN" sz="2000" b="1" dirty="0">
                <a:latin typeface="Times New Roman" panose="02020603050405020304" pitchFamily="18" charset="0"/>
                <a:cs typeface="Times New Roman" panose="02020603050405020304" pitchFamily="18" charset="0"/>
              </a:rPr>
              <a:t>     The cars that drove the American Dream have helped to create a global ecological disaster. In America the demand for oil has grown by 22 percent since 1990.</a:t>
            </a:r>
          </a:p>
          <a:p>
            <a:pPr algn="just"/>
            <a:r>
              <a:rPr lang="en-US" altLang="zh-CN" sz="2000" b="1" dirty="0">
                <a:latin typeface="Times New Roman" panose="02020603050405020304" pitchFamily="18" charset="0"/>
                <a:cs typeface="Times New Roman" panose="02020603050405020304" pitchFamily="18" charset="0"/>
              </a:rPr>
              <a:t>     The problems of excessive(</a:t>
            </a:r>
            <a:r>
              <a:rPr lang="zh-CN" altLang="en-US" sz="2000" b="1" dirty="0">
                <a:latin typeface="Times New Roman" panose="02020603050405020304" pitchFamily="18" charset="0"/>
                <a:cs typeface="Times New Roman" panose="02020603050405020304" pitchFamily="18" charset="0"/>
              </a:rPr>
              <a:t>过度的</a:t>
            </a:r>
            <a:r>
              <a:rPr lang="en-US" altLang="zh-CN" sz="2000" b="1" dirty="0">
                <a:latin typeface="Times New Roman" panose="02020603050405020304" pitchFamily="18" charset="0"/>
                <a:cs typeface="Times New Roman" panose="02020603050405020304" pitchFamily="18" charset="0"/>
              </a:rPr>
              <a:t>) energy consumption, climate change and population growth have been described in a book by the American writer Thomas L. Friedman. He fears the worst, but hopes for the best.</a:t>
            </a:r>
          </a:p>
          <a:p>
            <a:pPr algn="just"/>
            <a:r>
              <a:rPr lang="en-US" altLang="zh-CN" sz="2000" b="1" dirty="0">
                <a:latin typeface="Times New Roman" panose="02020603050405020304" pitchFamily="18" charset="0"/>
                <a:cs typeface="Times New Roman" panose="02020603050405020304" pitchFamily="18" charset="0"/>
              </a:rPr>
              <a:t>    Friedman points out that the green economy(</a:t>
            </a:r>
            <a:r>
              <a:rPr lang="zh-CN" altLang="en-US" sz="2000" b="1" dirty="0">
                <a:latin typeface="Times New Roman" panose="02020603050405020304" pitchFamily="18" charset="0"/>
                <a:cs typeface="Times New Roman" panose="02020603050405020304" pitchFamily="18" charset="0"/>
              </a:rPr>
              <a:t>经济</a:t>
            </a:r>
            <a:r>
              <a:rPr lang="en-US" altLang="zh-CN" sz="2000" b="1" dirty="0">
                <a:latin typeface="Times New Roman" panose="02020603050405020304" pitchFamily="18" charset="0"/>
                <a:cs typeface="Times New Roman" panose="02020603050405020304" pitchFamily="18" charset="0"/>
              </a:rPr>
              <a:t>) is a chance to keep American strength. “The ability to design, build and export green technologies for producing clean water, clean air and healthy and abundant food is going to be the currency of power in the new century.”</a:t>
            </a:r>
          </a:p>
        </p:txBody>
      </p:sp>
      <p:sp>
        <p:nvSpPr>
          <p:cNvPr id="14" name="矩形: 圆角 13">
            <a:extLst>
              <a:ext uri="{FF2B5EF4-FFF2-40B4-BE49-F238E27FC236}">
                <a16:creationId xmlns:a16="http://schemas.microsoft.com/office/drawing/2014/main" xmlns="" id="{32973DEB-ADC6-4001-8598-BA9EDB9D7FA2}"/>
              </a:ext>
            </a:extLst>
          </p:cNvPr>
          <p:cNvSpPr/>
          <p:nvPr/>
        </p:nvSpPr>
        <p:spPr>
          <a:xfrm>
            <a:off x="9396449" y="849256"/>
            <a:ext cx="2774731" cy="58026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rPr>
              <a:t>提出汽车文化现象</a:t>
            </a:r>
          </a:p>
        </p:txBody>
      </p:sp>
      <p:sp>
        <p:nvSpPr>
          <p:cNvPr id="15" name="矩形: 圆角 14">
            <a:extLst>
              <a:ext uri="{FF2B5EF4-FFF2-40B4-BE49-F238E27FC236}">
                <a16:creationId xmlns:a16="http://schemas.microsoft.com/office/drawing/2014/main" xmlns="" id="{CD2927AF-132E-4095-83BA-1C45DFE2DFFB}"/>
              </a:ext>
            </a:extLst>
          </p:cNvPr>
          <p:cNvSpPr/>
          <p:nvPr/>
        </p:nvSpPr>
        <p:spPr>
          <a:xfrm>
            <a:off x="9357776" y="2814271"/>
            <a:ext cx="2774732" cy="580268"/>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rPr>
              <a:t>对社会文化的影响</a:t>
            </a:r>
          </a:p>
        </p:txBody>
      </p:sp>
      <p:sp>
        <p:nvSpPr>
          <p:cNvPr id="16" name="矩形: 圆角 15">
            <a:extLst>
              <a:ext uri="{FF2B5EF4-FFF2-40B4-BE49-F238E27FC236}">
                <a16:creationId xmlns:a16="http://schemas.microsoft.com/office/drawing/2014/main" xmlns="" id="{4D0D0B08-6D16-4EF6-BC6A-281123AB0BDE}"/>
              </a:ext>
            </a:extLst>
          </p:cNvPr>
          <p:cNvSpPr/>
          <p:nvPr/>
        </p:nvSpPr>
        <p:spPr>
          <a:xfrm>
            <a:off x="9357776" y="4986649"/>
            <a:ext cx="2774731" cy="58026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rPr>
              <a:t>带来的环境问题</a:t>
            </a:r>
          </a:p>
        </p:txBody>
      </p:sp>
      <p:sp>
        <p:nvSpPr>
          <p:cNvPr id="17" name="矩形: 圆角 16">
            <a:extLst>
              <a:ext uri="{FF2B5EF4-FFF2-40B4-BE49-F238E27FC236}">
                <a16:creationId xmlns:a16="http://schemas.microsoft.com/office/drawing/2014/main" xmlns="" id="{7447D390-0A58-451F-8D14-A0793134C906}"/>
              </a:ext>
            </a:extLst>
          </p:cNvPr>
          <p:cNvSpPr/>
          <p:nvPr/>
        </p:nvSpPr>
        <p:spPr>
          <a:xfrm>
            <a:off x="9357775" y="6317986"/>
            <a:ext cx="2774731" cy="510118"/>
          </a:xfrm>
          <a:prstGeom prst="roundRect">
            <a:avLst/>
          </a:prstGeom>
          <a:solidFill>
            <a:srgbClr val="FC8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rPr>
              <a:t>未来发展之路</a:t>
            </a:r>
          </a:p>
        </p:txBody>
      </p:sp>
      <p:sp>
        <p:nvSpPr>
          <p:cNvPr id="19" name="箭头: 下 18">
            <a:extLst>
              <a:ext uri="{FF2B5EF4-FFF2-40B4-BE49-F238E27FC236}">
                <a16:creationId xmlns:a16="http://schemas.microsoft.com/office/drawing/2014/main" xmlns="" id="{E2105417-FB21-4A9D-B554-5F2F4CD1EE26}"/>
              </a:ext>
            </a:extLst>
          </p:cNvPr>
          <p:cNvSpPr/>
          <p:nvPr/>
        </p:nvSpPr>
        <p:spPr>
          <a:xfrm>
            <a:off x="4535414" y="1506578"/>
            <a:ext cx="4822361" cy="2621929"/>
          </a:xfrm>
          <a:prstGeom prst="downArrow">
            <a:avLst>
              <a:gd name="adj1" fmla="val 52840"/>
              <a:gd name="adj2" fmla="val 59645"/>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a:p>
          <a:p>
            <a:pPr algn="ctr"/>
            <a:r>
              <a:rPr lang="zh-CN" altLang="en-US" sz="2400" b="1" dirty="0">
                <a:solidFill>
                  <a:schemeClr val="tx1"/>
                </a:solidFill>
                <a:latin typeface="Adobe 黑体 Std R" panose="020B0400000000000000" pitchFamily="34" charset="-122"/>
                <a:ea typeface="Adobe 黑体 Std R" panose="020B0400000000000000" pitchFamily="34" charset="-122"/>
              </a:rPr>
              <a:t>明晰篇章类型，问题解决模式。</a:t>
            </a:r>
            <a:endParaRPr lang="en-US" altLang="zh-CN" sz="2400" b="1" dirty="0">
              <a:solidFill>
                <a:schemeClr val="tx1"/>
              </a:solidFill>
              <a:latin typeface="Adobe 黑体 Std R" panose="020B0400000000000000" pitchFamily="34" charset="-122"/>
              <a:ea typeface="Adobe 黑体 Std R" panose="020B0400000000000000" pitchFamily="34" charset="-122"/>
            </a:endParaRPr>
          </a:p>
          <a:p>
            <a:pPr algn="ctr"/>
            <a:r>
              <a:rPr lang="zh-CN" altLang="en-US" sz="2400" b="1" dirty="0">
                <a:solidFill>
                  <a:schemeClr val="tx1"/>
                </a:solidFill>
                <a:latin typeface="Adobe 黑体 Std R" panose="020B0400000000000000" pitchFamily="34" charset="-122"/>
                <a:ea typeface="Adobe 黑体 Std R" panose="020B0400000000000000" pitchFamily="34" charset="-122"/>
              </a:rPr>
              <a:t>（说明文）</a:t>
            </a:r>
          </a:p>
        </p:txBody>
      </p:sp>
      <p:cxnSp>
        <p:nvCxnSpPr>
          <p:cNvPr id="21" name="直接箭头连接符 20">
            <a:extLst>
              <a:ext uri="{FF2B5EF4-FFF2-40B4-BE49-F238E27FC236}">
                <a16:creationId xmlns:a16="http://schemas.microsoft.com/office/drawing/2014/main" xmlns="" id="{FF9D0DDD-0C7C-4903-B549-9F3FCE95B5BE}"/>
              </a:ext>
            </a:extLst>
          </p:cNvPr>
          <p:cNvCxnSpPr>
            <a:cxnSpLocks/>
          </p:cNvCxnSpPr>
          <p:nvPr/>
        </p:nvCxnSpPr>
        <p:spPr>
          <a:xfrm flipH="1">
            <a:off x="10752283" y="5625807"/>
            <a:ext cx="5712" cy="811728"/>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xmlns="" id="{6E043EE8-732A-414C-A896-AB6B961BBC43}"/>
              </a:ext>
            </a:extLst>
          </p:cNvPr>
          <p:cNvCxnSpPr>
            <a:cxnSpLocks/>
            <a:endCxn id="16" idx="0"/>
          </p:cNvCxnSpPr>
          <p:nvPr/>
        </p:nvCxnSpPr>
        <p:spPr>
          <a:xfrm flipH="1">
            <a:off x="10745142" y="3429000"/>
            <a:ext cx="7141" cy="1557649"/>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xmlns="" id="{D57A2A86-2E85-424C-91FE-95D64E53307D}"/>
              </a:ext>
            </a:extLst>
          </p:cNvPr>
          <p:cNvCxnSpPr>
            <a:cxnSpLocks/>
            <a:endCxn id="15" idx="0"/>
          </p:cNvCxnSpPr>
          <p:nvPr/>
        </p:nvCxnSpPr>
        <p:spPr>
          <a:xfrm flipH="1">
            <a:off x="10745142" y="1488414"/>
            <a:ext cx="7141" cy="1325857"/>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386840"/>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2000"/>
                                            <p:tgtEl>
                                              <p:spTgt spid="8"/>
                                            </p:tgtEl>
                                          </p:cBhvr>
                                        </p:animEffect>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6" presetClass="entr" presetSubtype="1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circle(in)">
                                          <p:cBhvr>
                                            <p:cTn id="45" dur="20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circle(in)">
                                          <p:cBhvr>
                                            <p:cTn id="50" dur="2000"/>
                                            <p:tgtEl>
                                              <p:spTgt spid="11"/>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circle(in)">
                                          <p:cBhvr>
                                            <p:cTn id="53" dur="2000"/>
                                            <p:tgtEl>
                                              <p:spTgt spid="13"/>
                                            </p:tgtEl>
                                          </p:cBhvr>
                                        </p:animEffect>
                                      </p:childTnLst>
                                    </p:cTn>
                                  </p:par>
                                  <p:par>
                                    <p:cTn id="54" presetID="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ircle(in)">
                                          <p:cBhvr>
                                            <p:cTn id="62" dur="2000"/>
                                            <p:tgtEl>
                                              <p:spTgt spid="12"/>
                                            </p:tgtEl>
                                          </p:cBhvr>
                                        </p:animEffect>
                                      </p:childTnLst>
                                    </p:cTn>
                                  </p:par>
                                  <p:par>
                                    <p:cTn id="63" presetID="2" presetClass="entr" presetSubtype="4"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anim calcmode="lin" valueType="num">
                                          <p:cBhvr>
                                            <p:cTn id="72" dur="1000" fill="hold"/>
                                            <p:tgtEl>
                                              <p:spTgt spid="19"/>
                                            </p:tgtEl>
                                            <p:attrNameLst>
                                              <p:attrName>ppt_x</p:attrName>
                                            </p:attrNameLst>
                                          </p:cBhvr>
                                          <p:tavLst>
                                            <p:tav tm="0">
                                              <p:val>
                                                <p:strVal val="#ppt_x"/>
                                              </p:val>
                                            </p:tav>
                                            <p:tav tm="100000">
                                              <p:val>
                                                <p:strVal val="#ppt_x"/>
                                              </p:val>
                                            </p:tav>
                                          </p:tavLst>
                                        </p:anim>
                                        <p:anim calcmode="lin" valueType="num">
                                          <p:cBhvr>
                                            <p:cTn id="73" dur="1000" fill="hold"/>
                                            <p:tgtEl>
                                              <p:spTgt spid="19"/>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1000"/>
                                            <p:tgtEl>
                                              <p:spTgt spid="22"/>
                                            </p:tgtEl>
                                          </p:cBhvr>
                                        </p:animEffect>
                                        <p:anim calcmode="lin" valueType="num">
                                          <p:cBhvr>
                                            <p:cTn id="82" dur="1000" fill="hold"/>
                                            <p:tgtEl>
                                              <p:spTgt spid="22"/>
                                            </p:tgtEl>
                                            <p:attrNameLst>
                                              <p:attrName>ppt_x</p:attrName>
                                            </p:attrNameLst>
                                          </p:cBhvr>
                                          <p:tavLst>
                                            <p:tav tm="0">
                                              <p:val>
                                                <p:strVal val="#ppt_x"/>
                                              </p:val>
                                            </p:tav>
                                            <p:tav tm="100000">
                                              <p:val>
                                                <p:strVal val="#ppt_x"/>
                                              </p:val>
                                            </p:tav>
                                          </p:tavLst>
                                        </p:anim>
                                        <p:anim calcmode="lin" valueType="num">
                                          <p:cBhvr>
                                            <p:cTn id="83" dur="1000" fill="hold"/>
                                            <p:tgtEl>
                                              <p:spTgt spid="22"/>
                                            </p:tgtEl>
                                            <p:attrNameLst>
                                              <p:attrName>ppt_y</p:attrName>
                                            </p:attrNameLst>
                                          </p:cBhvr>
                                          <p:tavLst>
                                            <p:tav tm="0">
                                              <p:val>
                                                <p:strVal val="#ppt_y-.1"/>
                                              </p:val>
                                            </p:tav>
                                            <p:tav tm="100000">
                                              <p:val>
                                                <p:strVal val="#ppt_y"/>
                                              </p:val>
                                            </p:tav>
                                          </p:tavLst>
                                        </p:anim>
                                      </p:childTnLst>
                                    </p:cTn>
                                  </p:par>
                                  <p:par>
                                    <p:cTn id="84" presetID="47" presetClass="entr" presetSubtype="0"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2" grpId="0" animBg="1"/>
          <p:bldP spid="13" grpId="0" animBg="1"/>
          <p:bldP spid="11" grpId="0" animBg="1"/>
          <p:bldP spid="8" grpId="0" animBg="1"/>
          <p:bldP spid="5" grpId="0" animBg="1"/>
          <p:bldP spid="10" grpId="0" animBg="1"/>
          <p:bldP spid="2" grpId="0" animBg="1"/>
          <p:bldP spid="2" grpId="1" animBg="1"/>
          <p:bldP spid="3" grpId="0"/>
          <p:bldP spid="6" grpId="0" animBg="1"/>
          <p:bldP spid="14" grpId="0" animBg="1"/>
          <p:bldP spid="15" grpId="0" animBg="1"/>
          <p:bldP spid="16" grpId="0" animBg="1"/>
          <p:bldP spid="17"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2000"/>
                                            <p:tgtEl>
                                              <p:spTgt spid="8"/>
                                            </p:tgtEl>
                                          </p:cBhvr>
                                        </p:animEffect>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6" presetClass="entr" presetSubtype="1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circle(in)">
                                          <p:cBhvr>
                                            <p:cTn id="45" dur="20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circle(in)">
                                          <p:cBhvr>
                                            <p:cTn id="50" dur="2000"/>
                                            <p:tgtEl>
                                              <p:spTgt spid="11"/>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circle(in)">
                                          <p:cBhvr>
                                            <p:cTn id="53" dur="2000"/>
                                            <p:tgtEl>
                                              <p:spTgt spid="13"/>
                                            </p:tgtEl>
                                          </p:cBhvr>
                                        </p:animEffect>
                                      </p:childTnLst>
                                    </p:cTn>
                                  </p:par>
                                  <p:par>
                                    <p:cTn id="54" presetID="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ircle(in)">
                                          <p:cBhvr>
                                            <p:cTn id="62" dur="2000"/>
                                            <p:tgtEl>
                                              <p:spTgt spid="12"/>
                                            </p:tgtEl>
                                          </p:cBhvr>
                                        </p:animEffect>
                                      </p:childTnLst>
                                    </p:cTn>
                                  </p:par>
                                  <p:par>
                                    <p:cTn id="63" presetID="2" presetClass="entr" presetSubtype="4"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anim calcmode="lin" valueType="num">
                                          <p:cBhvr>
                                            <p:cTn id="72" dur="1000" fill="hold"/>
                                            <p:tgtEl>
                                              <p:spTgt spid="19"/>
                                            </p:tgtEl>
                                            <p:attrNameLst>
                                              <p:attrName>ppt_x</p:attrName>
                                            </p:attrNameLst>
                                          </p:cBhvr>
                                          <p:tavLst>
                                            <p:tav tm="0">
                                              <p:val>
                                                <p:strVal val="#ppt_x"/>
                                              </p:val>
                                            </p:tav>
                                            <p:tav tm="100000">
                                              <p:val>
                                                <p:strVal val="#ppt_x"/>
                                              </p:val>
                                            </p:tav>
                                          </p:tavLst>
                                        </p:anim>
                                        <p:anim calcmode="lin" valueType="num">
                                          <p:cBhvr>
                                            <p:cTn id="73" dur="1000" fill="hold"/>
                                            <p:tgtEl>
                                              <p:spTgt spid="19"/>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1000"/>
                                            <p:tgtEl>
                                              <p:spTgt spid="22"/>
                                            </p:tgtEl>
                                          </p:cBhvr>
                                        </p:animEffect>
                                        <p:anim calcmode="lin" valueType="num">
                                          <p:cBhvr>
                                            <p:cTn id="82" dur="1000" fill="hold"/>
                                            <p:tgtEl>
                                              <p:spTgt spid="22"/>
                                            </p:tgtEl>
                                            <p:attrNameLst>
                                              <p:attrName>ppt_x</p:attrName>
                                            </p:attrNameLst>
                                          </p:cBhvr>
                                          <p:tavLst>
                                            <p:tav tm="0">
                                              <p:val>
                                                <p:strVal val="#ppt_x"/>
                                              </p:val>
                                            </p:tav>
                                            <p:tav tm="100000">
                                              <p:val>
                                                <p:strVal val="#ppt_x"/>
                                              </p:val>
                                            </p:tav>
                                          </p:tavLst>
                                        </p:anim>
                                        <p:anim calcmode="lin" valueType="num">
                                          <p:cBhvr>
                                            <p:cTn id="83" dur="1000" fill="hold"/>
                                            <p:tgtEl>
                                              <p:spTgt spid="22"/>
                                            </p:tgtEl>
                                            <p:attrNameLst>
                                              <p:attrName>ppt_y</p:attrName>
                                            </p:attrNameLst>
                                          </p:cBhvr>
                                          <p:tavLst>
                                            <p:tav tm="0">
                                              <p:val>
                                                <p:strVal val="#ppt_y-.1"/>
                                              </p:val>
                                            </p:tav>
                                            <p:tav tm="100000">
                                              <p:val>
                                                <p:strVal val="#ppt_y"/>
                                              </p:val>
                                            </p:tav>
                                          </p:tavLst>
                                        </p:anim>
                                      </p:childTnLst>
                                    </p:cTn>
                                  </p:par>
                                  <p:par>
                                    <p:cTn id="84" presetID="47" presetClass="entr" presetSubtype="0"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2" grpId="0" animBg="1"/>
          <p:bldP spid="13" grpId="0" animBg="1"/>
          <p:bldP spid="11" grpId="0" animBg="1"/>
          <p:bldP spid="8" grpId="0" animBg="1"/>
          <p:bldP spid="5" grpId="0" animBg="1"/>
          <p:bldP spid="10" grpId="0" animBg="1"/>
          <p:bldP spid="2" grpId="0" animBg="1"/>
          <p:bldP spid="2" grpId="1" animBg="1"/>
          <p:bldP spid="3" grpId="0"/>
          <p:bldP spid="6" grpId="0" animBg="1"/>
          <p:bldP spid="14" grpId="0" animBg="1"/>
          <p:bldP spid="15" grpId="0" animBg="1"/>
          <p:bldP spid="16" grpId="0" animBg="1"/>
          <p:bldP spid="17" grpId="0" animBg="1"/>
          <p:bldP spid="19"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a:extLst>
              <a:ext uri="{FF2B5EF4-FFF2-40B4-BE49-F238E27FC236}">
                <a16:creationId xmlns:a16="http://schemas.microsoft.com/office/drawing/2014/main" xmlns="" id="{8DD845D1-4055-48CE-9C82-E9DE9A4CB547}"/>
              </a:ext>
            </a:extLst>
          </p:cNvPr>
          <p:cNvSpPr/>
          <p:nvPr/>
        </p:nvSpPr>
        <p:spPr>
          <a:xfrm>
            <a:off x="1798998" y="4981903"/>
            <a:ext cx="1700947" cy="33107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AC71E2C2-3D14-4153-AB4C-74B7684D7B4A}"/>
              </a:ext>
            </a:extLst>
          </p:cNvPr>
          <p:cNvSpPr/>
          <p:nvPr/>
        </p:nvSpPr>
        <p:spPr>
          <a:xfrm>
            <a:off x="9254359" y="1283407"/>
            <a:ext cx="1119351" cy="43503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E6ACA05A-88CC-44F5-8C12-5203AE9BF16B}"/>
              </a:ext>
            </a:extLst>
          </p:cNvPr>
          <p:cNvSpPr/>
          <p:nvPr/>
        </p:nvSpPr>
        <p:spPr>
          <a:xfrm>
            <a:off x="283779" y="2126161"/>
            <a:ext cx="2774731" cy="364792"/>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097031A9-3E3E-4C0F-91BE-C3576FF8BE6B}"/>
              </a:ext>
            </a:extLst>
          </p:cNvPr>
          <p:cNvSpPr/>
          <p:nvPr/>
        </p:nvSpPr>
        <p:spPr>
          <a:xfrm>
            <a:off x="1671145" y="4268947"/>
            <a:ext cx="1483165" cy="331076"/>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233255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21756" y="271069"/>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373339" y="42595"/>
            <a:ext cx="7694053" cy="101369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54309" y="159353"/>
            <a:ext cx="7471649"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a:t>
            </a:r>
            <a:r>
              <a:rPr lang="en-US" altLang="zh-CN" sz="2800" b="1" dirty="0">
                <a:latin typeface="微软雅黑" pitchFamily="34" charset="-122"/>
                <a:ea typeface="微软雅黑" pitchFamily="34" charset="-122"/>
              </a:rPr>
              <a:t>C</a:t>
            </a:r>
            <a:r>
              <a:rPr lang="zh-CN" altLang="en-US" sz="2800" b="1" dirty="0">
                <a:latin typeface="微软雅黑" pitchFamily="34" charset="-122"/>
                <a:ea typeface="微软雅黑" pitchFamily="34" charset="-122"/>
              </a:rPr>
              <a:t>篇</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sp>
        <p:nvSpPr>
          <p:cNvPr id="7" name="矩形 6">
            <a:extLst>
              <a:ext uri="{FF2B5EF4-FFF2-40B4-BE49-F238E27FC236}">
                <a16:creationId xmlns:a16="http://schemas.microsoft.com/office/drawing/2014/main" xmlns="" id="{F009FED4-159E-4937-9E2F-541BBB34959D}"/>
              </a:ext>
            </a:extLst>
          </p:cNvPr>
          <p:cNvSpPr/>
          <p:nvPr/>
        </p:nvSpPr>
        <p:spPr>
          <a:xfrm>
            <a:off x="199694" y="1283407"/>
            <a:ext cx="11792607" cy="2308324"/>
          </a:xfrm>
          <a:prstGeom prst="rect">
            <a:avLst/>
          </a:prstGeom>
        </p:spPr>
        <p:txBody>
          <a:bodyPr wrap="square">
            <a:spAutoFit/>
          </a:bodyPr>
          <a:lstStyle/>
          <a:p>
            <a:pPr algn="just"/>
            <a:r>
              <a:rPr lang="en-US" altLang="zh-CN" sz="2400" b="1" dirty="0">
                <a:latin typeface="Times New Roman" panose="02020603050405020304" pitchFamily="18" charset="0"/>
                <a:cs typeface="Times New Roman" panose="02020603050405020304" pitchFamily="18" charset="0"/>
              </a:rPr>
              <a:t>     Modern America was born on the road, behind a wheel. </a:t>
            </a:r>
            <a:r>
              <a:rPr lang="en-US" altLang="zh-CN" sz="2400" b="1" dirty="0">
                <a:solidFill>
                  <a:srgbClr val="0070C0"/>
                </a:solidFill>
                <a:latin typeface="Times New Roman" panose="02020603050405020304" pitchFamily="18" charset="0"/>
                <a:cs typeface="Times New Roman" panose="02020603050405020304" pitchFamily="18" charset="0"/>
              </a:rPr>
              <a:t>The car shaped some of the most lasting aspects of American culture:</a:t>
            </a:r>
            <a:r>
              <a:rPr lang="en-US" altLang="zh-CN" sz="2400" b="1" dirty="0">
                <a:latin typeface="Times New Roman" panose="02020603050405020304" pitchFamily="18" charset="0"/>
                <a:cs typeface="Times New Roman" panose="02020603050405020304" pitchFamily="18" charset="0"/>
              </a:rPr>
              <a:t> the roadside diner, the billboard, the motel, </a:t>
            </a:r>
            <a:r>
              <a:rPr lang="en-US" altLang="zh-CN" sz="2400" b="1" dirty="0">
                <a:solidFill>
                  <a:srgbClr val="0070C0"/>
                </a:solidFill>
                <a:latin typeface="Times New Roman" panose="02020603050405020304" pitchFamily="18" charset="0"/>
                <a:cs typeface="Times New Roman" panose="02020603050405020304" pitchFamily="18" charset="0"/>
              </a:rPr>
              <a:t>even the hamburger</a:t>
            </a:r>
            <a:r>
              <a:rPr lang="en-US" altLang="zh-CN" sz="2400" b="1" dirty="0">
                <a:latin typeface="Times New Roman" panose="02020603050405020304" pitchFamily="18" charset="0"/>
                <a:cs typeface="Times New Roman" panose="02020603050405020304" pitchFamily="18" charset="0"/>
              </a:rPr>
              <a:t>. For most of the last century, the car represented what it meant to be American—going forward at high speed to find new worlds. The road novel, the road movie, these are the most typical American ideas, born of abundant petrol, cheap cars and a never-ending interstate highway system, the largest public works project in history.</a:t>
            </a:r>
          </a:p>
        </p:txBody>
      </p:sp>
      <p:sp>
        <p:nvSpPr>
          <p:cNvPr id="8" name="矩形 7">
            <a:extLst>
              <a:ext uri="{FF2B5EF4-FFF2-40B4-BE49-F238E27FC236}">
                <a16:creationId xmlns:a16="http://schemas.microsoft.com/office/drawing/2014/main" xmlns="" id="{E99AF5E0-A684-4416-B8ED-C7C0BC2CDF7F}"/>
              </a:ext>
            </a:extLst>
          </p:cNvPr>
          <p:cNvSpPr/>
          <p:nvPr/>
        </p:nvSpPr>
        <p:spPr>
          <a:xfrm>
            <a:off x="199693" y="4131713"/>
            <a:ext cx="11792607" cy="1938992"/>
          </a:xfrm>
          <a:prstGeom prst="rect">
            <a:avLst/>
          </a:prstGeom>
          <a:noFill/>
          <a:ln>
            <a:solidFill>
              <a:srgbClr val="4AA44A"/>
            </a:solidFill>
          </a:ln>
        </p:spPr>
        <p:txBody>
          <a:bodyPr wrap="square">
            <a:spAutoFit/>
          </a:bodyPr>
          <a:lstStyle/>
          <a:p>
            <a:pPr lvl="0" algn="just"/>
            <a:r>
              <a:rPr lang="en-US" altLang="zh-CN" sz="2400" b="1" dirty="0">
                <a:solidFill>
                  <a:prstClr val="black"/>
                </a:solidFill>
                <a:latin typeface="Times New Roman" panose="02020603050405020304" pitchFamily="18" charset="0"/>
                <a:cs typeface="Times New Roman" panose="02020603050405020304" pitchFamily="18" charset="0"/>
              </a:rPr>
              <a:t>28. Why is </a:t>
            </a:r>
            <a:r>
              <a:rPr lang="en-US" altLang="zh-CN" sz="2400" b="1" dirty="0">
                <a:solidFill>
                  <a:srgbClr val="0070C0"/>
                </a:solidFill>
                <a:latin typeface="Times New Roman" panose="02020603050405020304" pitchFamily="18" charset="0"/>
                <a:cs typeface="Times New Roman" panose="02020603050405020304" pitchFamily="18" charset="0"/>
              </a:rPr>
              <a:t>hamburger</a:t>
            </a:r>
            <a:r>
              <a:rPr lang="en-US" altLang="zh-CN" sz="2400" b="1" dirty="0">
                <a:solidFill>
                  <a:prstClr val="black"/>
                </a:solidFill>
                <a:latin typeface="Times New Roman" panose="02020603050405020304" pitchFamily="18" charset="0"/>
                <a:cs typeface="Times New Roman" panose="02020603050405020304" pitchFamily="18" charset="0"/>
              </a:rPr>
              <a:t> mentioned in paragraph 2?</a:t>
            </a:r>
          </a:p>
          <a:p>
            <a:pPr lvl="0" algn="just"/>
            <a:r>
              <a:rPr lang="en-US" altLang="zh-CN" sz="2400" b="1" dirty="0">
                <a:solidFill>
                  <a:prstClr val="black"/>
                </a:solidFill>
                <a:latin typeface="Times New Roman" panose="02020603050405020304" pitchFamily="18" charset="0"/>
                <a:cs typeface="Times New Roman" panose="02020603050405020304" pitchFamily="18" charset="0"/>
              </a:rPr>
              <a:t>A. To explain Americans’ love for travelling by car.</a:t>
            </a:r>
          </a:p>
          <a:p>
            <a:pPr lvl="0" algn="just"/>
            <a:r>
              <a:rPr lang="en-US" altLang="zh-CN" sz="2400" b="1" dirty="0">
                <a:solidFill>
                  <a:prstClr val="black"/>
                </a:solidFill>
                <a:latin typeface="Times New Roman" panose="02020603050405020304" pitchFamily="18" charset="0"/>
                <a:cs typeface="Times New Roman" panose="02020603050405020304" pitchFamily="18" charset="0"/>
              </a:rPr>
              <a:t>B. </a:t>
            </a:r>
            <a:r>
              <a:rPr lang="en-US" altLang="zh-CN" sz="2400" b="1" dirty="0">
                <a:solidFill>
                  <a:srgbClr val="0070C0"/>
                </a:solidFill>
                <a:latin typeface="Times New Roman" panose="02020603050405020304" pitchFamily="18" charset="0"/>
                <a:cs typeface="Times New Roman" panose="02020603050405020304" pitchFamily="18" charset="0"/>
              </a:rPr>
              <a:t>To show the influence of cars on American culture.</a:t>
            </a:r>
          </a:p>
          <a:p>
            <a:pPr lvl="0" algn="just"/>
            <a:r>
              <a:rPr lang="en-US" altLang="zh-CN" sz="2400" b="1" dirty="0">
                <a:solidFill>
                  <a:prstClr val="black"/>
                </a:solidFill>
                <a:latin typeface="Times New Roman" panose="02020603050405020304" pitchFamily="18" charset="0"/>
                <a:cs typeface="Times New Roman" panose="02020603050405020304" pitchFamily="18" charset="0"/>
              </a:rPr>
              <a:t>C. To stress the popularity of fast food with Americans.</a:t>
            </a:r>
          </a:p>
          <a:p>
            <a:pPr lvl="0" algn="just"/>
            <a:r>
              <a:rPr lang="en-US" altLang="zh-CN" sz="2400" b="1" dirty="0">
                <a:solidFill>
                  <a:prstClr val="black"/>
                </a:solidFill>
                <a:latin typeface="Times New Roman" panose="02020603050405020304" pitchFamily="18" charset="0"/>
                <a:cs typeface="Times New Roman" panose="02020603050405020304" pitchFamily="18" charset="0"/>
              </a:rPr>
              <a:t>D. To praise the effectiveness of America’s road system.</a:t>
            </a:r>
          </a:p>
        </p:txBody>
      </p:sp>
      <p:cxnSp>
        <p:nvCxnSpPr>
          <p:cNvPr id="13" name="直接箭头连接符 12">
            <a:extLst>
              <a:ext uri="{FF2B5EF4-FFF2-40B4-BE49-F238E27FC236}">
                <a16:creationId xmlns:a16="http://schemas.microsoft.com/office/drawing/2014/main" xmlns="" id="{BB5927C3-E13E-4DCD-9E55-481E590319CC}"/>
              </a:ext>
            </a:extLst>
          </p:cNvPr>
          <p:cNvCxnSpPr>
            <a:cxnSpLocks/>
          </p:cNvCxnSpPr>
          <p:nvPr/>
        </p:nvCxnSpPr>
        <p:spPr>
          <a:xfrm flipH="1">
            <a:off x="3221796" y="1718442"/>
            <a:ext cx="6190218" cy="3342722"/>
          </a:xfrm>
          <a:prstGeom prst="straightConnector1">
            <a:avLst/>
          </a:prstGeom>
          <a:ln w="5715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xmlns="" id="{2A94C3E2-8CC8-498D-9455-223A1B68E4D3}"/>
              </a:ext>
            </a:extLst>
          </p:cNvPr>
          <p:cNvSpPr/>
          <p:nvPr/>
        </p:nvSpPr>
        <p:spPr>
          <a:xfrm>
            <a:off x="173421" y="6211994"/>
            <a:ext cx="8826200" cy="461665"/>
          </a:xfrm>
          <a:prstGeom prst="rect">
            <a:avLst/>
          </a:prstGeom>
          <a:solidFill>
            <a:srgbClr val="4AA44A"/>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推理判断题，根据所读内容作出判断和推理，考查评判性思维</a:t>
            </a:r>
          </a:p>
        </p:txBody>
      </p:sp>
      <p:sp>
        <p:nvSpPr>
          <p:cNvPr id="15" name="Text Box 2">
            <a:extLst>
              <a:ext uri="{FF2B5EF4-FFF2-40B4-BE49-F238E27FC236}">
                <a16:creationId xmlns:a16="http://schemas.microsoft.com/office/drawing/2014/main" xmlns="" id="{8E263AF2-3E28-499F-B552-483996BA63ED}"/>
              </a:ext>
            </a:extLst>
          </p:cNvPr>
          <p:cNvSpPr txBox="1">
            <a:spLocks noChangeArrowheads="1"/>
          </p:cNvSpPr>
          <p:nvPr/>
        </p:nvSpPr>
        <p:spPr bwMode="auto">
          <a:xfrm>
            <a:off x="7743635" y="3778201"/>
            <a:ext cx="4327491" cy="2308324"/>
          </a:xfrm>
          <a:prstGeom prst="rect">
            <a:avLst/>
          </a:prstGeom>
          <a:solidFill>
            <a:srgbClr val="4AA44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zh-CN" altLang="en-US" sz="2400" b="1" dirty="0">
                <a:solidFill>
                  <a:schemeClr val="bg1"/>
                </a:solidFill>
              </a:rPr>
              <a:t>推理判断题技巧：</a:t>
            </a:r>
            <a:endParaRPr lang="en-US" altLang="zh-CN" sz="2400" b="1" dirty="0">
              <a:solidFill>
                <a:schemeClr val="bg1"/>
              </a:solidFill>
              <a:ea typeface="宋体" panose="02010600030101010101" pitchFamily="2" charset="-122"/>
            </a:endParaRPr>
          </a:p>
          <a:p>
            <a:r>
              <a:rPr lang="en-US" altLang="zh-CN" sz="2400" b="1" dirty="0">
                <a:solidFill>
                  <a:schemeClr val="bg1"/>
                </a:solidFill>
                <a:ea typeface="宋体" panose="02010600030101010101" pitchFamily="2" charset="-122"/>
              </a:rPr>
              <a:t>1. </a:t>
            </a:r>
            <a:r>
              <a:rPr lang="zh-CN" altLang="en-US" sz="2400" b="1" dirty="0">
                <a:solidFill>
                  <a:schemeClr val="bg1"/>
                </a:solidFill>
                <a:ea typeface="宋体" panose="02010600030101010101" pitchFamily="2" charset="-122"/>
              </a:rPr>
              <a:t>不选择照抄原文的选项，要选择要有同义词解释的选项。</a:t>
            </a:r>
          </a:p>
          <a:p>
            <a:r>
              <a:rPr lang="en-US" altLang="zh-CN" sz="2400" b="1" dirty="0">
                <a:solidFill>
                  <a:schemeClr val="bg1"/>
                </a:solidFill>
                <a:ea typeface="宋体" panose="02010600030101010101" pitchFamily="2" charset="-122"/>
              </a:rPr>
              <a:t>2. </a:t>
            </a:r>
            <a:r>
              <a:rPr lang="zh-CN" altLang="en-US" sz="2400" b="1" dirty="0">
                <a:solidFill>
                  <a:schemeClr val="bg1"/>
                </a:solidFill>
                <a:ea typeface="宋体" panose="02010600030101010101" pitchFamily="2" charset="-122"/>
              </a:rPr>
              <a:t>不选事实细节选项</a:t>
            </a:r>
          </a:p>
          <a:p>
            <a:r>
              <a:rPr lang="en-US" altLang="zh-CN" sz="2400" b="1" dirty="0">
                <a:solidFill>
                  <a:schemeClr val="bg1"/>
                </a:solidFill>
                <a:ea typeface="宋体" panose="02010600030101010101" pitchFamily="2" charset="-122"/>
              </a:rPr>
              <a:t>3. </a:t>
            </a:r>
            <a:r>
              <a:rPr lang="zh-CN" altLang="en-US" sz="2400" b="1" dirty="0">
                <a:solidFill>
                  <a:schemeClr val="bg1"/>
                </a:solidFill>
                <a:ea typeface="宋体" panose="02010600030101010101" pitchFamily="2" charset="-122"/>
              </a:rPr>
              <a:t>不选非事实选项</a:t>
            </a:r>
          </a:p>
          <a:p>
            <a:r>
              <a:rPr lang="en-US" altLang="zh-CN" sz="2400" b="1" dirty="0">
                <a:solidFill>
                  <a:schemeClr val="bg1"/>
                </a:solidFill>
                <a:ea typeface="宋体" panose="02010600030101010101" pitchFamily="2" charset="-122"/>
              </a:rPr>
              <a:t>4. </a:t>
            </a:r>
            <a:r>
              <a:rPr lang="zh-CN" altLang="en-US" sz="2400" b="1" dirty="0">
                <a:solidFill>
                  <a:schemeClr val="bg1"/>
                </a:solidFill>
                <a:ea typeface="宋体" panose="02010600030101010101" pitchFamily="2" charset="-122"/>
              </a:rPr>
              <a:t>选概括性</a:t>
            </a:r>
            <a:r>
              <a:rPr lang="en-US" altLang="zh-CN" sz="2400" b="1" dirty="0">
                <a:solidFill>
                  <a:schemeClr val="bg1"/>
                </a:solidFill>
                <a:ea typeface="宋体" panose="02010600030101010101" pitchFamily="2" charset="-122"/>
              </a:rPr>
              <a:t>/</a:t>
            </a:r>
            <a:r>
              <a:rPr lang="zh-CN" altLang="en-US" sz="2400" b="1" dirty="0">
                <a:solidFill>
                  <a:schemeClr val="bg1"/>
                </a:solidFill>
                <a:ea typeface="宋体" panose="02010600030101010101" pitchFamily="2" charset="-122"/>
              </a:rPr>
              <a:t>哲理性的选项</a:t>
            </a:r>
          </a:p>
        </p:txBody>
      </p:sp>
    </p:spTree>
    <p:extLst>
      <p:ext uri="{BB962C8B-B14F-4D97-AF65-F5344CB8AC3E}">
        <p14:creationId xmlns:p14="http://schemas.microsoft.com/office/powerpoint/2010/main" val="4178356923"/>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 grpId="0" animBg="1"/>
          <p:bldP spid="2" grpId="1" animBg="1"/>
          <p:bldP spid="3" grpId="0"/>
          <p:bldP spid="5" grpId="0" animBg="1"/>
          <p:bldP spid="6"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 grpId="0" animBg="1"/>
          <p:bldP spid="2" grpId="1" animBg="1"/>
          <p:bldP spid="3" grpId="0"/>
          <p:bldP spid="5" grpId="0" animBg="1"/>
          <p:bldP spid="6" grpId="0" animBg="1"/>
          <p:bldP spid="15"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a:extLst>
              <a:ext uri="{FF2B5EF4-FFF2-40B4-BE49-F238E27FC236}">
                <a16:creationId xmlns:a16="http://schemas.microsoft.com/office/drawing/2014/main" xmlns="" id="{BB3593E6-0A5F-48CB-8941-116212ABEDE4}"/>
              </a:ext>
            </a:extLst>
          </p:cNvPr>
          <p:cNvSpPr/>
          <p:nvPr/>
        </p:nvSpPr>
        <p:spPr>
          <a:xfrm>
            <a:off x="4338144" y="3578772"/>
            <a:ext cx="3515710" cy="40121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D4C2F453-1447-46F7-ADFE-8C139AEAE78A}"/>
              </a:ext>
            </a:extLst>
          </p:cNvPr>
          <p:cNvSpPr/>
          <p:nvPr/>
        </p:nvSpPr>
        <p:spPr>
          <a:xfrm>
            <a:off x="3154310" y="1805636"/>
            <a:ext cx="8070738" cy="40439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8CF17E1C-494C-4BC5-8406-AAAF08C55A60}"/>
              </a:ext>
            </a:extLst>
          </p:cNvPr>
          <p:cNvSpPr/>
          <p:nvPr/>
        </p:nvSpPr>
        <p:spPr>
          <a:xfrm>
            <a:off x="261547" y="1447470"/>
            <a:ext cx="1062756" cy="40439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21DC3397-E8A7-4941-B298-6B1D9E0800AF}"/>
              </a:ext>
            </a:extLst>
          </p:cNvPr>
          <p:cNvSpPr/>
          <p:nvPr/>
        </p:nvSpPr>
        <p:spPr>
          <a:xfrm>
            <a:off x="8414744" y="1061796"/>
            <a:ext cx="3717997" cy="40439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233255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21756" y="271069"/>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373340" y="42595"/>
            <a:ext cx="7851708" cy="101369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54310" y="159353"/>
            <a:ext cx="7503180"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a:t>
            </a:r>
            <a:r>
              <a:rPr lang="en-US" altLang="zh-CN" sz="2800" b="1" dirty="0">
                <a:latin typeface="微软雅黑" pitchFamily="34" charset="-122"/>
                <a:ea typeface="微软雅黑" pitchFamily="34" charset="-122"/>
              </a:rPr>
              <a:t>C</a:t>
            </a:r>
            <a:r>
              <a:rPr lang="zh-CN" altLang="en-US" sz="2800" b="1" dirty="0">
                <a:latin typeface="微软雅黑" pitchFamily="34" charset="-122"/>
                <a:ea typeface="微软雅黑" pitchFamily="34" charset="-122"/>
              </a:rPr>
              <a:t>篇</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sp>
        <p:nvSpPr>
          <p:cNvPr id="7" name="矩形 6">
            <a:extLst>
              <a:ext uri="{FF2B5EF4-FFF2-40B4-BE49-F238E27FC236}">
                <a16:creationId xmlns:a16="http://schemas.microsoft.com/office/drawing/2014/main" xmlns="" id="{F009FED4-159E-4937-9E2F-541BBB34959D}"/>
              </a:ext>
            </a:extLst>
          </p:cNvPr>
          <p:cNvSpPr/>
          <p:nvPr/>
        </p:nvSpPr>
        <p:spPr>
          <a:xfrm>
            <a:off x="199696" y="1020388"/>
            <a:ext cx="11792607" cy="1938992"/>
          </a:xfrm>
          <a:prstGeom prst="rect">
            <a:avLst/>
          </a:prstGeom>
        </p:spPr>
        <p:txBody>
          <a:bodyPr wrap="square">
            <a:spAutoFit/>
          </a:bodyPr>
          <a:lstStyle/>
          <a:p>
            <a:pPr algn="just"/>
            <a:r>
              <a:rPr lang="en-US" altLang="zh-CN" sz="2400" b="1" dirty="0">
                <a:latin typeface="Times New Roman" panose="02020603050405020304" pitchFamily="18" charset="0"/>
                <a:cs typeface="Times New Roman" panose="02020603050405020304" pitchFamily="18" charset="0"/>
              </a:rPr>
              <a:t>    The cars that drove the American Dream have helped to create a global ecological disaster. In America the demand for oil has grown by 22 percent since 1990.</a:t>
            </a:r>
          </a:p>
          <a:p>
            <a:pPr algn="just"/>
            <a:r>
              <a:rPr lang="en-US" altLang="zh-CN" sz="2400" b="1" dirty="0">
                <a:latin typeface="Times New Roman" panose="02020603050405020304" pitchFamily="18" charset="0"/>
                <a:cs typeface="Times New Roman" panose="02020603050405020304" pitchFamily="18" charset="0"/>
              </a:rPr>
              <a:t>     The problems of excessive(</a:t>
            </a:r>
            <a:r>
              <a:rPr lang="zh-CN" altLang="en-US" sz="2400" b="1" dirty="0">
                <a:latin typeface="Times New Roman" panose="02020603050405020304" pitchFamily="18" charset="0"/>
                <a:cs typeface="Times New Roman" panose="02020603050405020304" pitchFamily="18" charset="0"/>
              </a:rPr>
              <a:t>过度的</a:t>
            </a:r>
            <a:r>
              <a:rPr lang="en-US" altLang="zh-CN" sz="2400" b="1" dirty="0">
                <a:latin typeface="Times New Roman" panose="02020603050405020304" pitchFamily="18" charset="0"/>
                <a:cs typeface="Times New Roman" panose="02020603050405020304" pitchFamily="18" charset="0"/>
              </a:rPr>
              <a:t>) energy consumption, climate change and population growth have been described in a book by the American writer Thomas L. Friedman. He fears the worst, but hopes for the best.</a:t>
            </a:r>
          </a:p>
        </p:txBody>
      </p:sp>
      <p:sp>
        <p:nvSpPr>
          <p:cNvPr id="4" name="矩形 3">
            <a:extLst>
              <a:ext uri="{FF2B5EF4-FFF2-40B4-BE49-F238E27FC236}">
                <a16:creationId xmlns:a16="http://schemas.microsoft.com/office/drawing/2014/main" xmlns="" id="{0C203A68-B08D-4FD0-8647-9C29D678D450}"/>
              </a:ext>
            </a:extLst>
          </p:cNvPr>
          <p:cNvSpPr/>
          <p:nvPr/>
        </p:nvSpPr>
        <p:spPr>
          <a:xfrm>
            <a:off x="204719" y="3118211"/>
            <a:ext cx="11663114" cy="1200329"/>
          </a:xfrm>
          <a:prstGeom prst="rect">
            <a:avLst/>
          </a:prstGeom>
          <a:noFill/>
          <a:ln>
            <a:solidFill>
              <a:srgbClr val="4AA44A"/>
            </a:solidFill>
          </a:ln>
        </p:spPr>
        <p:txBody>
          <a:bodyPr wrap="square">
            <a:spAutoFit/>
          </a:bodyPr>
          <a:lstStyle/>
          <a:p>
            <a:pPr lvl="0" algn="just"/>
            <a:r>
              <a:rPr lang="en-US" altLang="zh-CN" sz="2400" b="1" dirty="0">
                <a:solidFill>
                  <a:prstClr val="black"/>
                </a:solidFill>
                <a:latin typeface="Times New Roman" panose="02020603050405020304" pitchFamily="18" charset="0"/>
                <a:cs typeface="Times New Roman" panose="02020603050405020304" pitchFamily="18" charset="0"/>
              </a:rPr>
              <a:t>29. What has the use of cars in America led to?</a:t>
            </a:r>
          </a:p>
          <a:p>
            <a:pPr lvl="0" algn="just"/>
            <a:r>
              <a:rPr lang="en-US" altLang="zh-CN" sz="2400" b="1" dirty="0">
                <a:solidFill>
                  <a:prstClr val="black"/>
                </a:solidFill>
                <a:latin typeface="Times New Roman" panose="02020603050405020304" pitchFamily="18" charset="0"/>
                <a:cs typeface="Times New Roman" panose="02020603050405020304" pitchFamily="18" charset="0"/>
              </a:rPr>
              <a:t>A. Decline of economy.           B. Environmental problems.</a:t>
            </a:r>
          </a:p>
          <a:p>
            <a:pPr lvl="0" algn="just"/>
            <a:r>
              <a:rPr lang="en-US" altLang="zh-CN" sz="2400" b="1" dirty="0">
                <a:solidFill>
                  <a:prstClr val="black"/>
                </a:solidFill>
                <a:latin typeface="Times New Roman" panose="02020603050405020304" pitchFamily="18" charset="0"/>
                <a:cs typeface="Times New Roman" panose="02020603050405020304" pitchFamily="18" charset="0"/>
              </a:rPr>
              <a:t>C. A shortage of oil supply.    D. A farm-based society.</a:t>
            </a:r>
          </a:p>
        </p:txBody>
      </p:sp>
      <p:cxnSp>
        <p:nvCxnSpPr>
          <p:cNvPr id="12" name="直接箭头连接符 11">
            <a:extLst>
              <a:ext uri="{FF2B5EF4-FFF2-40B4-BE49-F238E27FC236}">
                <a16:creationId xmlns:a16="http://schemas.microsoft.com/office/drawing/2014/main" xmlns="" id="{78168E86-084E-453A-AC38-9EF996FD0A89}"/>
              </a:ext>
            </a:extLst>
          </p:cNvPr>
          <p:cNvCxnSpPr>
            <a:cxnSpLocks/>
          </p:cNvCxnSpPr>
          <p:nvPr/>
        </p:nvCxnSpPr>
        <p:spPr>
          <a:xfrm flipH="1">
            <a:off x="6076713" y="2210034"/>
            <a:ext cx="2641618" cy="1478501"/>
          </a:xfrm>
          <a:prstGeom prst="straightConnector1">
            <a:avLst/>
          </a:prstGeom>
          <a:ln w="5715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xmlns="" id="{57373320-6B1F-4A3C-8589-FF5D6137101E}"/>
              </a:ext>
            </a:extLst>
          </p:cNvPr>
          <p:cNvCxnSpPr>
            <a:cxnSpLocks/>
          </p:cNvCxnSpPr>
          <p:nvPr/>
        </p:nvCxnSpPr>
        <p:spPr>
          <a:xfrm flipH="1">
            <a:off x="6329951" y="1381155"/>
            <a:ext cx="4683248" cy="2197617"/>
          </a:xfrm>
          <a:prstGeom prst="straightConnector1">
            <a:avLst/>
          </a:prstGeom>
          <a:ln w="5715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xmlns="" id="{49728248-ABBB-405F-B324-3F1B27EC36DA}"/>
              </a:ext>
            </a:extLst>
          </p:cNvPr>
          <p:cNvSpPr/>
          <p:nvPr/>
        </p:nvSpPr>
        <p:spPr>
          <a:xfrm>
            <a:off x="173421" y="6211994"/>
            <a:ext cx="8826200" cy="461665"/>
          </a:xfrm>
          <a:prstGeom prst="rect">
            <a:avLst/>
          </a:prstGeom>
          <a:solidFill>
            <a:srgbClr val="4AA44A"/>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细节理解题，理解文中具体信息，考查逻辑性思维</a:t>
            </a:r>
          </a:p>
        </p:txBody>
      </p:sp>
    </p:spTree>
    <p:extLst>
      <p:ext uri="{BB962C8B-B14F-4D97-AF65-F5344CB8AC3E}">
        <p14:creationId xmlns:p14="http://schemas.microsoft.com/office/powerpoint/2010/main" val="1803693668"/>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16" presetClass="entr" presetSubtype="2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2" grpId="0" animBg="1"/>
          <p:bldP spid="2"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16" presetClass="entr" presetSubtype="2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2" grpId="0" animBg="1"/>
          <p:bldP spid="2" grpId="1" animBg="1"/>
          <p:bldP spid="3" grpId="0"/>
          <p:bldP spid="5" grpId="0" animBg="1"/>
          <p:bldP spid="6"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a:extLst>
              <a:ext uri="{FF2B5EF4-FFF2-40B4-BE49-F238E27FC236}">
                <a16:creationId xmlns:a16="http://schemas.microsoft.com/office/drawing/2014/main" xmlns="" id="{8B6E9570-84EE-4720-80B0-35D83D0EA9A8}"/>
              </a:ext>
            </a:extLst>
          </p:cNvPr>
          <p:cNvSpPr/>
          <p:nvPr/>
        </p:nvSpPr>
        <p:spPr>
          <a:xfrm>
            <a:off x="4808482" y="4619306"/>
            <a:ext cx="1287517" cy="387997"/>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xmlns="" id="{3193559A-7DB9-4390-AF51-05899FC9C250}"/>
              </a:ext>
            </a:extLst>
          </p:cNvPr>
          <p:cNvSpPr/>
          <p:nvPr/>
        </p:nvSpPr>
        <p:spPr>
          <a:xfrm>
            <a:off x="199696" y="3409691"/>
            <a:ext cx="2638097" cy="52322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1AC6C64A-9B40-42BD-8BAD-8FFBD3496165}"/>
              </a:ext>
            </a:extLst>
          </p:cNvPr>
          <p:cNvSpPr/>
          <p:nvPr/>
        </p:nvSpPr>
        <p:spPr>
          <a:xfrm>
            <a:off x="1632234" y="2772517"/>
            <a:ext cx="10360069" cy="52322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xmlns="" id="{54BC98E2-8A34-4EDC-82AD-A7541F5FA687}"/>
              </a:ext>
            </a:extLst>
          </p:cNvPr>
          <p:cNvSpPr/>
          <p:nvPr/>
        </p:nvSpPr>
        <p:spPr>
          <a:xfrm>
            <a:off x="199696" y="3101677"/>
            <a:ext cx="11792607" cy="52322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8F459AFF-BEDB-4DF8-845F-3716682CB8B9}"/>
              </a:ext>
            </a:extLst>
          </p:cNvPr>
          <p:cNvSpPr/>
          <p:nvPr/>
        </p:nvSpPr>
        <p:spPr>
          <a:xfrm>
            <a:off x="3012334" y="1916349"/>
            <a:ext cx="2568659" cy="52322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233255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21756" y="271069"/>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373339" y="42595"/>
            <a:ext cx="7820177" cy="101369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54309" y="159353"/>
            <a:ext cx="7534711"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a:t>
            </a:r>
            <a:r>
              <a:rPr lang="en-US" altLang="zh-CN" sz="2800" b="1" dirty="0">
                <a:latin typeface="微软雅黑" pitchFamily="34" charset="-122"/>
                <a:ea typeface="微软雅黑" pitchFamily="34" charset="-122"/>
              </a:rPr>
              <a:t>C</a:t>
            </a:r>
            <a:r>
              <a:rPr lang="zh-CN" altLang="en-US" sz="2800" b="1" dirty="0">
                <a:latin typeface="微软雅黑" pitchFamily="34" charset="-122"/>
                <a:ea typeface="微软雅黑" pitchFamily="34" charset="-122"/>
              </a:rPr>
              <a:t>篇</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sp>
        <p:nvSpPr>
          <p:cNvPr id="7" name="矩形 6">
            <a:extLst>
              <a:ext uri="{FF2B5EF4-FFF2-40B4-BE49-F238E27FC236}">
                <a16:creationId xmlns:a16="http://schemas.microsoft.com/office/drawing/2014/main" xmlns="" id="{F009FED4-159E-4937-9E2F-541BBB34959D}"/>
              </a:ext>
            </a:extLst>
          </p:cNvPr>
          <p:cNvSpPr/>
          <p:nvPr/>
        </p:nvSpPr>
        <p:spPr>
          <a:xfrm>
            <a:off x="199696" y="1122704"/>
            <a:ext cx="11792607" cy="2800767"/>
          </a:xfrm>
          <a:prstGeom prst="rect">
            <a:avLst/>
          </a:prstGeom>
        </p:spPr>
        <p:txBody>
          <a:bodyPr wrap="square">
            <a:spAutoFit/>
          </a:bodyPr>
          <a:lstStyle/>
          <a:p>
            <a:pPr algn="just"/>
            <a:r>
              <a:rPr lang="en-US" altLang="zh-CN" sz="2400" b="1" dirty="0">
                <a:latin typeface="Times New Roman" panose="02020603050405020304" pitchFamily="18" charset="0"/>
                <a:cs typeface="Times New Roman" panose="02020603050405020304" pitchFamily="18" charset="0"/>
              </a:rPr>
              <a:t>   The problems of excessive(</a:t>
            </a:r>
            <a:r>
              <a:rPr lang="zh-CN" altLang="en-US" sz="2400" b="1" dirty="0">
                <a:latin typeface="Times New Roman" panose="02020603050405020304" pitchFamily="18" charset="0"/>
                <a:cs typeface="Times New Roman" panose="02020603050405020304" pitchFamily="18" charset="0"/>
              </a:rPr>
              <a:t>过度的</a:t>
            </a:r>
            <a:r>
              <a:rPr lang="en-US" altLang="zh-CN" sz="2400" b="1" dirty="0">
                <a:latin typeface="Times New Roman" panose="02020603050405020304" pitchFamily="18" charset="0"/>
                <a:cs typeface="Times New Roman" panose="02020603050405020304" pitchFamily="18" charset="0"/>
              </a:rPr>
              <a:t>) energy consumption, climate change and population growth have been described in a book by the American writer Thomas L. Friedman. </a:t>
            </a:r>
            <a:r>
              <a:rPr lang="en-US" altLang="zh-CN" sz="2400" b="1" dirty="0">
                <a:solidFill>
                  <a:srgbClr val="0070C0"/>
                </a:solidFill>
                <a:latin typeface="Times New Roman" panose="02020603050405020304" pitchFamily="18" charset="0"/>
                <a:cs typeface="Times New Roman" panose="02020603050405020304" pitchFamily="18" charset="0"/>
              </a:rPr>
              <a:t>He fears the worst, </a:t>
            </a:r>
            <a:r>
              <a:rPr lang="en-US" altLang="zh-CN" sz="3200" b="1" dirty="0">
                <a:solidFill>
                  <a:srgbClr val="7030A0"/>
                </a:solidFill>
                <a:latin typeface="Times New Roman" panose="02020603050405020304" pitchFamily="18" charset="0"/>
                <a:cs typeface="Times New Roman" panose="02020603050405020304" pitchFamily="18" charset="0"/>
              </a:rPr>
              <a:t>but</a:t>
            </a:r>
            <a:r>
              <a:rPr lang="en-US" altLang="zh-CN" sz="2400" b="1" dirty="0">
                <a:solidFill>
                  <a:srgbClr val="0070C0"/>
                </a:solidFill>
                <a:latin typeface="Times New Roman" panose="02020603050405020304" pitchFamily="18" charset="0"/>
                <a:cs typeface="Times New Roman" panose="02020603050405020304" pitchFamily="18" charset="0"/>
              </a:rPr>
              <a:t> hopes for the best.</a:t>
            </a:r>
          </a:p>
          <a:p>
            <a:pPr algn="just"/>
            <a:r>
              <a:rPr lang="en-US" altLang="zh-CN" sz="2400" b="1" dirty="0">
                <a:latin typeface="Times New Roman" panose="02020603050405020304" pitchFamily="18" charset="0"/>
                <a:cs typeface="Times New Roman" panose="02020603050405020304" pitchFamily="18" charset="0"/>
              </a:rPr>
              <a:t>    Friedman points out that the green economy(</a:t>
            </a:r>
            <a:r>
              <a:rPr lang="zh-CN" altLang="en-US" sz="2400" b="1" dirty="0">
                <a:latin typeface="Times New Roman" panose="02020603050405020304" pitchFamily="18" charset="0"/>
                <a:cs typeface="Times New Roman" panose="02020603050405020304" pitchFamily="18" charset="0"/>
              </a:rPr>
              <a:t>经济</a:t>
            </a:r>
            <a:r>
              <a:rPr lang="en-US" altLang="zh-CN" sz="2400" b="1" dirty="0">
                <a:latin typeface="Times New Roman" panose="02020603050405020304" pitchFamily="18" charset="0"/>
                <a:cs typeface="Times New Roman" panose="02020603050405020304" pitchFamily="18" charset="0"/>
              </a:rPr>
              <a:t>) is a chance to keep American strength. “The ability to design, build and export green technologies for producing clean water, clean air and healthy and abundant food is going to be the currency of power in the new century.”</a:t>
            </a:r>
          </a:p>
        </p:txBody>
      </p:sp>
      <p:sp>
        <p:nvSpPr>
          <p:cNvPr id="4" name="矩形 3">
            <a:extLst>
              <a:ext uri="{FF2B5EF4-FFF2-40B4-BE49-F238E27FC236}">
                <a16:creationId xmlns:a16="http://schemas.microsoft.com/office/drawing/2014/main" xmlns="" id="{6DC97259-36CB-4B90-89EA-79A378945C34}"/>
              </a:ext>
            </a:extLst>
          </p:cNvPr>
          <p:cNvSpPr/>
          <p:nvPr/>
        </p:nvSpPr>
        <p:spPr>
          <a:xfrm>
            <a:off x="329188" y="4176306"/>
            <a:ext cx="11663115" cy="830997"/>
          </a:xfrm>
          <a:prstGeom prst="rect">
            <a:avLst/>
          </a:prstGeom>
          <a:noFill/>
          <a:ln>
            <a:solidFill>
              <a:srgbClr val="4AA44A"/>
            </a:solidFill>
          </a:ln>
        </p:spPr>
        <p:txBody>
          <a:bodyPr wrap="square">
            <a:spAutoFit/>
          </a:bodyPr>
          <a:lstStyle/>
          <a:p>
            <a:pPr lvl="0" algn="just"/>
            <a:r>
              <a:rPr lang="en-US" altLang="zh-CN" sz="2400" b="1" dirty="0">
                <a:solidFill>
                  <a:prstClr val="black"/>
                </a:solidFill>
                <a:latin typeface="Times New Roman" panose="02020603050405020304" pitchFamily="18" charset="0"/>
                <a:cs typeface="Times New Roman" panose="02020603050405020304" pitchFamily="18" charset="0"/>
              </a:rPr>
              <a:t>30. What is Friedman’s attitude towards America’s future?</a:t>
            </a:r>
          </a:p>
          <a:p>
            <a:pPr lvl="0" algn="just"/>
            <a:r>
              <a:rPr lang="en-US" altLang="zh-CN" sz="2400" b="1" dirty="0">
                <a:solidFill>
                  <a:prstClr val="black"/>
                </a:solidFill>
                <a:latin typeface="Times New Roman" panose="02020603050405020304" pitchFamily="18" charset="0"/>
                <a:cs typeface="Times New Roman" panose="02020603050405020304" pitchFamily="18" charset="0"/>
              </a:rPr>
              <a:t>A. Ambiguous.    B. Doubtful.    C. Hopeful.    D. Tolerant.</a:t>
            </a:r>
          </a:p>
        </p:txBody>
      </p:sp>
      <p:pic>
        <p:nvPicPr>
          <p:cNvPr id="8" name="图片 7">
            <a:extLst>
              <a:ext uri="{FF2B5EF4-FFF2-40B4-BE49-F238E27FC236}">
                <a16:creationId xmlns:a16="http://schemas.microsoft.com/office/drawing/2014/main" xmlns="" id="{BCC486C7-A0E9-4A2A-840D-B8BEEC517A4B}"/>
              </a:ext>
            </a:extLst>
          </p:cNvPr>
          <p:cNvPicPr>
            <a:picLocks noChangeAspect="1"/>
          </p:cNvPicPr>
          <p:nvPr/>
        </p:nvPicPr>
        <p:blipFill>
          <a:blip r:embed="rId2"/>
          <a:stretch>
            <a:fillRect/>
          </a:stretch>
        </p:blipFill>
        <p:spPr>
          <a:xfrm>
            <a:off x="2308143" y="1791038"/>
            <a:ext cx="353599" cy="445047"/>
          </a:xfrm>
          <a:prstGeom prst="rect">
            <a:avLst/>
          </a:prstGeom>
        </p:spPr>
      </p:pic>
      <p:sp>
        <p:nvSpPr>
          <p:cNvPr id="14" name="矩形 13">
            <a:extLst>
              <a:ext uri="{FF2B5EF4-FFF2-40B4-BE49-F238E27FC236}">
                <a16:creationId xmlns:a16="http://schemas.microsoft.com/office/drawing/2014/main" xmlns="" id="{56ECAB41-62D7-4BDC-BF8E-ED1B3C6BD8DD}"/>
              </a:ext>
            </a:extLst>
          </p:cNvPr>
          <p:cNvSpPr/>
          <p:nvPr/>
        </p:nvSpPr>
        <p:spPr>
          <a:xfrm>
            <a:off x="173421" y="6211994"/>
            <a:ext cx="8826200" cy="461665"/>
          </a:xfrm>
          <a:prstGeom prst="rect">
            <a:avLst/>
          </a:prstGeom>
          <a:solidFill>
            <a:srgbClr val="4AA44A"/>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态度观点题，根据所读内容作出判断和推理，考查评判性思维</a:t>
            </a:r>
          </a:p>
        </p:txBody>
      </p:sp>
    </p:spTree>
    <p:extLst>
      <p:ext uri="{BB962C8B-B14F-4D97-AF65-F5344CB8AC3E}">
        <p14:creationId xmlns:p14="http://schemas.microsoft.com/office/powerpoint/2010/main" val="2590960908"/>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9" grpId="0" animBg="1"/>
          <p:bldP spid="12" grpId="0" animBg="1"/>
          <p:bldP spid="10" grpId="0" animBg="1"/>
          <p:bldP spid="2" grpId="0" animBg="1"/>
          <p:bldP spid="2"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9" grpId="0" animBg="1"/>
          <p:bldP spid="12" grpId="0" animBg="1"/>
          <p:bldP spid="10" grpId="0" animBg="1"/>
          <p:bldP spid="2" grpId="0" animBg="1"/>
          <p:bldP spid="2" grpId="1" animBg="1"/>
          <p:bldP spid="3" grpId="0"/>
          <p:bldP spid="5" grpId="0" animBg="1"/>
          <p:bldP spid="6" grpId="0"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233255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21756" y="271069"/>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373339" y="42595"/>
            <a:ext cx="7083033" cy="87531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54309" y="159353"/>
            <a:ext cx="6809497"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月浙江卷阅读理解</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数据统计</a:t>
            </a:r>
          </a:p>
        </p:txBody>
      </p:sp>
      <p:pic>
        <p:nvPicPr>
          <p:cNvPr id="4" name="图片 3">
            <a:extLst>
              <a:ext uri="{FF2B5EF4-FFF2-40B4-BE49-F238E27FC236}">
                <a16:creationId xmlns:a16="http://schemas.microsoft.com/office/drawing/2014/main" xmlns="" id="{42DF8019-F7F2-4972-A018-59516F194196}"/>
              </a:ext>
            </a:extLst>
          </p:cNvPr>
          <p:cNvPicPr>
            <a:picLocks noChangeAspect="1"/>
          </p:cNvPicPr>
          <p:nvPr/>
        </p:nvPicPr>
        <p:blipFill>
          <a:blip r:embed="rId2"/>
          <a:stretch>
            <a:fillRect/>
          </a:stretch>
        </p:blipFill>
        <p:spPr>
          <a:xfrm>
            <a:off x="329188" y="1034670"/>
            <a:ext cx="11533624" cy="5823330"/>
          </a:xfrm>
          <a:prstGeom prst="rect">
            <a:avLst/>
          </a:prstGeom>
        </p:spPr>
      </p:pic>
    </p:spTree>
    <p:extLst>
      <p:ext uri="{BB962C8B-B14F-4D97-AF65-F5344CB8AC3E}">
        <p14:creationId xmlns:p14="http://schemas.microsoft.com/office/powerpoint/2010/main" val="930635698"/>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233255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21756" y="271069"/>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373339" y="42595"/>
            <a:ext cx="7083033" cy="87531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54309" y="159353"/>
            <a:ext cx="6809497"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月浙江卷阅读理解</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考查技能</a:t>
            </a:r>
          </a:p>
        </p:txBody>
      </p:sp>
      <p:graphicFrame>
        <p:nvGraphicFramePr>
          <p:cNvPr id="8" name="表格 7">
            <a:extLst>
              <a:ext uri="{FF2B5EF4-FFF2-40B4-BE49-F238E27FC236}">
                <a16:creationId xmlns:a16="http://schemas.microsoft.com/office/drawing/2014/main" xmlns="" id="{00F7AE7D-4944-41EB-B1D0-EAEAA1558060}"/>
              </a:ext>
            </a:extLst>
          </p:cNvPr>
          <p:cNvGraphicFramePr>
            <a:graphicFrameLocks noGrp="1"/>
          </p:cNvGraphicFramePr>
          <p:nvPr>
            <p:extLst>
              <p:ext uri="{D42A27DB-BD31-4B8C-83A1-F6EECF244321}">
                <p14:modId xmlns:p14="http://schemas.microsoft.com/office/powerpoint/2010/main" val="2211526522"/>
              </p:ext>
            </p:extLst>
          </p:nvPr>
        </p:nvGraphicFramePr>
        <p:xfrm>
          <a:off x="1087820" y="1034670"/>
          <a:ext cx="10016359" cy="2690321"/>
        </p:xfrm>
        <a:graphic>
          <a:graphicData uri="http://schemas.openxmlformats.org/drawingml/2006/table">
            <a:tbl>
              <a:tblPr/>
              <a:tblGrid>
                <a:gridCol w="3852041">
                  <a:extLst>
                    <a:ext uri="{9D8B030D-6E8A-4147-A177-3AD203B41FA5}">
                      <a16:colId xmlns:a16="http://schemas.microsoft.com/office/drawing/2014/main" xmlns="" val="3796820738"/>
                    </a:ext>
                  </a:extLst>
                </a:gridCol>
                <a:gridCol w="2538249">
                  <a:extLst>
                    <a:ext uri="{9D8B030D-6E8A-4147-A177-3AD203B41FA5}">
                      <a16:colId xmlns:a16="http://schemas.microsoft.com/office/drawing/2014/main" xmlns="" val="3870260476"/>
                    </a:ext>
                  </a:extLst>
                </a:gridCol>
                <a:gridCol w="1907627">
                  <a:extLst>
                    <a:ext uri="{9D8B030D-6E8A-4147-A177-3AD203B41FA5}">
                      <a16:colId xmlns:a16="http://schemas.microsoft.com/office/drawing/2014/main" xmlns="" val="2998739878"/>
                    </a:ext>
                  </a:extLst>
                </a:gridCol>
                <a:gridCol w="1718442">
                  <a:extLst>
                    <a:ext uri="{9D8B030D-6E8A-4147-A177-3AD203B41FA5}">
                      <a16:colId xmlns:a16="http://schemas.microsoft.com/office/drawing/2014/main" xmlns="" val="1496249243"/>
                    </a:ext>
                  </a:extLst>
                </a:gridCol>
              </a:tblGrid>
              <a:tr h="505967">
                <a:tc>
                  <a:txBody>
                    <a:bodyPr/>
                    <a:lstStyle/>
                    <a:p>
                      <a:pPr algn="ctr" latinLnBrk="1"/>
                      <a:r>
                        <a:rPr lang="zh-CN" altLang="en-US" b="1" dirty="0">
                          <a:effectLst/>
                        </a:rPr>
                        <a:t>阅读技能</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latinLnBrk="1"/>
                      <a:r>
                        <a:rPr lang="zh-CN" altLang="en-US" b="1" dirty="0">
                          <a:effectLst/>
                        </a:rPr>
                        <a:t>题号</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latinLnBrk="1"/>
                      <a:r>
                        <a:rPr lang="zh-CN" altLang="en-US" b="1" dirty="0">
                          <a:effectLst/>
                        </a:rPr>
                        <a:t>题数</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latinLnBrk="1"/>
                      <a:r>
                        <a:rPr lang="zh-CN" altLang="en-US" b="1" dirty="0">
                          <a:effectLst/>
                        </a:rPr>
                        <a:t>占比</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4294584196"/>
                  </a:ext>
                </a:extLst>
              </a:tr>
              <a:tr h="461584">
                <a:tc>
                  <a:txBody>
                    <a:bodyPr/>
                    <a:lstStyle/>
                    <a:p>
                      <a:pPr latinLnBrk="1"/>
                      <a:r>
                        <a:rPr lang="zh-CN" altLang="en-US" dirty="0">
                          <a:effectLst/>
                        </a:rPr>
                        <a:t>理解主旨要义</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27</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1</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10%</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73486468"/>
                  </a:ext>
                </a:extLst>
              </a:tr>
              <a:tr h="428582">
                <a:tc>
                  <a:txBody>
                    <a:bodyPr/>
                    <a:lstStyle/>
                    <a:p>
                      <a:pPr latinLnBrk="1"/>
                      <a:r>
                        <a:rPr lang="zh-CN" altLang="en-US" dirty="0">
                          <a:effectLst/>
                        </a:rPr>
                        <a:t>理解文中具体信息</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21</a:t>
                      </a:r>
                      <a:r>
                        <a:rPr lang="zh-CN" altLang="en-US">
                          <a:effectLst/>
                          <a:latin typeface="宋体" panose="02010600030101010101" pitchFamily="2" charset="-122"/>
                          <a:ea typeface="宋体" panose="02010600030101010101" pitchFamily="2" charset="-122"/>
                        </a:rPr>
                        <a:t>、</a:t>
                      </a:r>
                      <a:r>
                        <a:rPr lang="en-US" altLang="zh-CN">
                          <a:effectLst/>
                          <a:latin typeface="Times New Roman" panose="02020603050405020304" pitchFamily="18" charset="0"/>
                        </a:rPr>
                        <a:t>24</a:t>
                      </a:r>
                      <a:r>
                        <a:rPr lang="zh-CN" altLang="en-US">
                          <a:effectLst/>
                          <a:latin typeface="宋体" panose="02010600030101010101" pitchFamily="2" charset="-122"/>
                          <a:ea typeface="宋体" panose="02010600030101010101" pitchFamily="2" charset="-122"/>
                        </a:rPr>
                        <a:t>、</a:t>
                      </a:r>
                      <a:r>
                        <a:rPr lang="en-US" altLang="zh-CN">
                          <a:effectLst/>
                          <a:latin typeface="Times New Roman" panose="02020603050405020304" pitchFamily="18" charset="0"/>
                        </a:rPr>
                        <a:t>26</a:t>
                      </a:r>
                      <a:r>
                        <a:rPr lang="zh-CN" altLang="en-US">
                          <a:effectLst/>
                          <a:latin typeface="宋体" panose="02010600030101010101" pitchFamily="2" charset="-122"/>
                          <a:ea typeface="宋体" panose="02010600030101010101" pitchFamily="2" charset="-122"/>
                        </a:rPr>
                        <a:t>、</a:t>
                      </a:r>
                      <a:r>
                        <a:rPr lang="en-US" altLang="zh-CN">
                          <a:effectLst/>
                          <a:latin typeface="Times New Roman" panose="02020603050405020304" pitchFamily="18" charset="0"/>
                        </a:rPr>
                        <a:t>29</a:t>
                      </a:r>
                      <a:endParaRPr lang="zh-CN" alt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4</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40%</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84885020"/>
                  </a:ext>
                </a:extLst>
              </a:tr>
              <a:tr h="427112">
                <a:tc>
                  <a:txBody>
                    <a:bodyPr/>
                    <a:lstStyle/>
                    <a:p>
                      <a:pPr latinLnBrk="1"/>
                      <a:r>
                        <a:rPr lang="zh-CN" altLang="en-US" dirty="0">
                          <a:effectLst/>
                        </a:rPr>
                        <a:t>理解文章的基本结构</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25</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1</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10%</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552004378"/>
                  </a:ext>
                </a:extLst>
              </a:tr>
              <a:tr h="472938">
                <a:tc>
                  <a:txBody>
                    <a:bodyPr/>
                    <a:lstStyle/>
                    <a:p>
                      <a:pPr latinLnBrk="1"/>
                      <a:r>
                        <a:rPr lang="zh-CN" altLang="en-US" dirty="0">
                          <a:effectLst/>
                        </a:rPr>
                        <a:t>根据所读内容作出判断和推理</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22</a:t>
                      </a:r>
                      <a:r>
                        <a:rPr lang="zh-CN" altLang="en-US">
                          <a:effectLst/>
                          <a:latin typeface="宋体" panose="02010600030101010101" pitchFamily="2" charset="-122"/>
                          <a:ea typeface="宋体" panose="02010600030101010101" pitchFamily="2" charset="-122"/>
                        </a:rPr>
                        <a:t>、</a:t>
                      </a:r>
                      <a:r>
                        <a:rPr lang="en-US" altLang="zh-CN">
                          <a:effectLst/>
                          <a:latin typeface="Times New Roman" panose="02020603050405020304" pitchFamily="18" charset="0"/>
                        </a:rPr>
                        <a:t>28</a:t>
                      </a:r>
                      <a:r>
                        <a:rPr lang="zh-CN" altLang="en-US">
                          <a:effectLst/>
                          <a:latin typeface="宋体" panose="02010600030101010101" pitchFamily="2" charset="-122"/>
                          <a:ea typeface="宋体" panose="02010600030101010101" pitchFamily="2" charset="-122"/>
                        </a:rPr>
                        <a:t>、</a:t>
                      </a:r>
                      <a:r>
                        <a:rPr lang="en-US" altLang="zh-CN">
                          <a:effectLst/>
                          <a:latin typeface="Times New Roman" panose="02020603050405020304" pitchFamily="18" charset="0"/>
                        </a:rPr>
                        <a:t>30</a:t>
                      </a:r>
                      <a:endParaRPr lang="zh-CN" alt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3</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30%</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47788027"/>
                  </a:ext>
                </a:extLst>
              </a:tr>
              <a:tr h="394138">
                <a:tc>
                  <a:txBody>
                    <a:bodyPr/>
                    <a:lstStyle/>
                    <a:p>
                      <a:pPr latinLnBrk="1"/>
                      <a:r>
                        <a:rPr lang="zh-CN" altLang="en-US" dirty="0">
                          <a:effectLst/>
                        </a:rPr>
                        <a:t>理解作者的意图、观点和态度</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23</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1</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dirty="0">
                          <a:effectLst/>
                        </a:rPr>
                        <a:t>10%</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50484012"/>
                  </a:ext>
                </a:extLst>
              </a:tr>
            </a:tbl>
          </a:graphicData>
        </a:graphic>
      </p:graphicFrame>
      <p:sp>
        <p:nvSpPr>
          <p:cNvPr id="12" name="矩形 11">
            <a:extLst>
              <a:ext uri="{FF2B5EF4-FFF2-40B4-BE49-F238E27FC236}">
                <a16:creationId xmlns:a16="http://schemas.microsoft.com/office/drawing/2014/main" xmlns="" id="{66B4BC42-B32A-4D79-8E44-E6205292D0DF}"/>
              </a:ext>
            </a:extLst>
          </p:cNvPr>
          <p:cNvSpPr/>
          <p:nvPr/>
        </p:nvSpPr>
        <p:spPr>
          <a:xfrm>
            <a:off x="1087819" y="4133983"/>
            <a:ext cx="10016359" cy="2308324"/>
          </a:xfrm>
          <a:prstGeom prst="rect">
            <a:avLst/>
          </a:prstGeom>
        </p:spPr>
        <p:txBody>
          <a:bodyPr wrap="square">
            <a:spAutoFit/>
          </a:bodyPr>
          <a:lstStyle/>
          <a:p>
            <a:r>
              <a:rPr lang="zh-CN" altLang="en-US" sz="2400" b="1" dirty="0"/>
              <a:t>       阅读理解试题以理解文中具体信息和根据所读内容作出判断和推理为主，兼顾理解主旨要义、理解文章的基本结构、理解作者的意图等深层次技能的考查。</a:t>
            </a:r>
            <a:endParaRPr lang="en-US" altLang="zh-CN" sz="2400" b="1" dirty="0"/>
          </a:p>
          <a:p>
            <a:r>
              <a:rPr lang="zh-CN" altLang="en-US" sz="2400" b="1" dirty="0"/>
              <a:t>     考查逻辑性思维的有</a:t>
            </a:r>
            <a:r>
              <a:rPr lang="en-US" altLang="zh-CN" sz="2400" b="1" dirty="0"/>
              <a:t>4</a:t>
            </a:r>
            <a:r>
              <a:rPr lang="zh-CN" altLang="en-US" sz="2400" b="1" dirty="0"/>
              <a:t>个小题（第</a:t>
            </a:r>
            <a:r>
              <a:rPr lang="en-US" altLang="zh-CN" sz="2400" b="1" dirty="0"/>
              <a:t>21</a:t>
            </a:r>
            <a:r>
              <a:rPr lang="zh-CN" altLang="en-US" sz="2400" b="1" dirty="0"/>
              <a:t>、</a:t>
            </a:r>
            <a:r>
              <a:rPr lang="en-US" altLang="zh-CN" sz="2400" b="1" dirty="0"/>
              <a:t>24</a:t>
            </a:r>
            <a:r>
              <a:rPr lang="zh-CN" altLang="en-US" sz="2400" b="1" dirty="0"/>
              <a:t>、</a:t>
            </a:r>
            <a:r>
              <a:rPr lang="en-US" altLang="zh-CN" sz="2400" b="1" dirty="0"/>
              <a:t>25</a:t>
            </a:r>
            <a:r>
              <a:rPr lang="zh-CN" altLang="en-US" sz="2400" b="1" dirty="0"/>
              <a:t>、</a:t>
            </a:r>
            <a:r>
              <a:rPr lang="en-US" altLang="zh-CN" sz="2400" b="1" dirty="0"/>
              <a:t>29</a:t>
            </a:r>
            <a:r>
              <a:rPr lang="zh-CN" altLang="en-US" sz="2400" b="1" dirty="0"/>
              <a:t>小题）、评判性思维的有</a:t>
            </a:r>
            <a:r>
              <a:rPr lang="en-US" altLang="zh-CN" sz="2400" b="1" dirty="0"/>
              <a:t>5</a:t>
            </a:r>
            <a:r>
              <a:rPr lang="zh-CN" altLang="en-US" sz="2400" b="1" dirty="0"/>
              <a:t>个小题（第</a:t>
            </a:r>
            <a:r>
              <a:rPr lang="en-US" altLang="zh-CN" sz="2400" b="1" dirty="0"/>
              <a:t>22</a:t>
            </a:r>
            <a:r>
              <a:rPr lang="zh-CN" altLang="en-US" sz="2400" b="1" dirty="0"/>
              <a:t>、</a:t>
            </a:r>
            <a:r>
              <a:rPr lang="en-US" altLang="zh-CN" sz="2400" b="1" dirty="0"/>
              <a:t>23</a:t>
            </a:r>
            <a:r>
              <a:rPr lang="zh-CN" altLang="en-US" sz="2400" b="1" dirty="0"/>
              <a:t>、</a:t>
            </a:r>
            <a:r>
              <a:rPr lang="en-US" altLang="zh-CN" sz="2400" b="1" dirty="0"/>
              <a:t>26</a:t>
            </a:r>
            <a:r>
              <a:rPr lang="zh-CN" altLang="en-US" sz="2400" b="1" dirty="0"/>
              <a:t>、</a:t>
            </a:r>
            <a:r>
              <a:rPr lang="en-US" altLang="zh-CN" sz="2400" b="1" dirty="0"/>
              <a:t>28</a:t>
            </a:r>
            <a:r>
              <a:rPr lang="zh-CN" altLang="en-US" sz="2400" b="1" dirty="0"/>
              <a:t>、</a:t>
            </a:r>
            <a:r>
              <a:rPr lang="en-US" altLang="zh-CN" sz="2400" b="1" dirty="0"/>
              <a:t>30</a:t>
            </a:r>
            <a:r>
              <a:rPr lang="zh-CN" altLang="en-US" sz="2400" b="1" dirty="0"/>
              <a:t>小题）、创造性思维的有</a:t>
            </a:r>
            <a:r>
              <a:rPr lang="en-US" altLang="zh-CN" sz="2400" b="1" dirty="0"/>
              <a:t>1</a:t>
            </a:r>
            <a:r>
              <a:rPr lang="zh-CN" altLang="en-US" sz="2400" b="1" dirty="0"/>
              <a:t>个小题（第</a:t>
            </a:r>
            <a:r>
              <a:rPr lang="en-US" altLang="zh-CN" sz="2400" b="1" dirty="0"/>
              <a:t>27</a:t>
            </a:r>
            <a:r>
              <a:rPr lang="zh-CN" altLang="en-US" sz="2400" b="1" dirty="0"/>
              <a:t>小题）。</a:t>
            </a:r>
          </a:p>
        </p:txBody>
      </p:sp>
    </p:spTree>
    <p:extLst>
      <p:ext uri="{BB962C8B-B14F-4D97-AF65-F5344CB8AC3E}">
        <p14:creationId xmlns:p14="http://schemas.microsoft.com/office/powerpoint/2010/main" val="2334950769"/>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233255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21756" y="271069"/>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373339" y="42595"/>
            <a:ext cx="8694496" cy="87531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2935281" y="258815"/>
            <a:ext cx="8859015"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月浙江卷阅读理解</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题目与原文的对应关系</a:t>
            </a:r>
          </a:p>
        </p:txBody>
      </p:sp>
      <p:graphicFrame>
        <p:nvGraphicFramePr>
          <p:cNvPr id="9" name="表格 8">
            <a:extLst>
              <a:ext uri="{FF2B5EF4-FFF2-40B4-BE49-F238E27FC236}">
                <a16:creationId xmlns:a16="http://schemas.microsoft.com/office/drawing/2014/main" xmlns="" id="{EDD1D55D-D8EC-42B3-929B-032B41986AB3}"/>
              </a:ext>
            </a:extLst>
          </p:cNvPr>
          <p:cNvGraphicFramePr>
            <a:graphicFrameLocks noGrp="1"/>
          </p:cNvGraphicFramePr>
          <p:nvPr>
            <p:extLst>
              <p:ext uri="{D42A27DB-BD31-4B8C-83A1-F6EECF244321}">
                <p14:modId xmlns:p14="http://schemas.microsoft.com/office/powerpoint/2010/main" val="3371308262"/>
              </p:ext>
            </p:extLst>
          </p:nvPr>
        </p:nvGraphicFramePr>
        <p:xfrm>
          <a:off x="1087820" y="1208043"/>
          <a:ext cx="10016360" cy="1097280"/>
        </p:xfrm>
        <a:graphic>
          <a:graphicData uri="http://schemas.openxmlformats.org/drawingml/2006/table">
            <a:tbl>
              <a:tblPr/>
              <a:tblGrid>
                <a:gridCol w="2243959">
                  <a:extLst>
                    <a:ext uri="{9D8B030D-6E8A-4147-A177-3AD203B41FA5}">
                      <a16:colId xmlns:a16="http://schemas.microsoft.com/office/drawing/2014/main" xmlns="" val="1216580999"/>
                    </a:ext>
                  </a:extLst>
                </a:gridCol>
                <a:gridCol w="3875190">
                  <a:extLst>
                    <a:ext uri="{9D8B030D-6E8A-4147-A177-3AD203B41FA5}">
                      <a16:colId xmlns:a16="http://schemas.microsoft.com/office/drawing/2014/main" xmlns="" val="655152510"/>
                    </a:ext>
                  </a:extLst>
                </a:gridCol>
                <a:gridCol w="1498927">
                  <a:extLst>
                    <a:ext uri="{9D8B030D-6E8A-4147-A177-3AD203B41FA5}">
                      <a16:colId xmlns:a16="http://schemas.microsoft.com/office/drawing/2014/main" xmlns="" val="422166732"/>
                    </a:ext>
                  </a:extLst>
                </a:gridCol>
                <a:gridCol w="2398284">
                  <a:extLst>
                    <a:ext uri="{9D8B030D-6E8A-4147-A177-3AD203B41FA5}">
                      <a16:colId xmlns:a16="http://schemas.microsoft.com/office/drawing/2014/main" xmlns="" val="1586757939"/>
                    </a:ext>
                  </a:extLst>
                </a:gridCol>
              </a:tblGrid>
              <a:tr h="0">
                <a:tc>
                  <a:txBody>
                    <a:bodyPr/>
                    <a:lstStyle/>
                    <a:p>
                      <a:pPr algn="ctr" latinLnBrk="1"/>
                      <a:r>
                        <a:rPr lang="zh-CN" altLang="en-US" b="1" dirty="0">
                          <a:effectLst/>
                        </a:rPr>
                        <a:t>题目与原文关系</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latinLnBrk="1"/>
                      <a:r>
                        <a:rPr lang="zh-CN" altLang="en-US" b="1">
                          <a:effectLst/>
                        </a:rPr>
                        <a:t>题号</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latinLnBrk="1"/>
                      <a:r>
                        <a:rPr lang="zh-CN" altLang="en-US" b="1">
                          <a:effectLst/>
                        </a:rPr>
                        <a:t>题数</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latinLnBrk="1"/>
                      <a:r>
                        <a:rPr lang="zh-CN" altLang="en-US" b="1" dirty="0">
                          <a:effectLst/>
                        </a:rPr>
                        <a:t>占比</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960942403"/>
                  </a:ext>
                </a:extLst>
              </a:tr>
              <a:tr h="0">
                <a:tc>
                  <a:txBody>
                    <a:bodyPr/>
                    <a:lstStyle/>
                    <a:p>
                      <a:pPr latinLnBrk="1"/>
                      <a:r>
                        <a:rPr lang="zh-CN" altLang="en-US">
                          <a:effectLst/>
                        </a:rPr>
                        <a:t>直接</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21</a:t>
                      </a:r>
                      <a:r>
                        <a:rPr lang="zh-CN" altLang="en-US">
                          <a:effectLst/>
                          <a:latin typeface="宋体" panose="02010600030101010101" pitchFamily="2" charset="-122"/>
                          <a:ea typeface="宋体" panose="02010600030101010101" pitchFamily="2" charset="-122"/>
                        </a:rPr>
                        <a:t>、</a:t>
                      </a:r>
                      <a:r>
                        <a:rPr lang="en-US" altLang="zh-CN">
                          <a:effectLst/>
                          <a:latin typeface="Times New Roman" panose="02020603050405020304" pitchFamily="18" charset="0"/>
                        </a:rPr>
                        <a:t>24</a:t>
                      </a:r>
                      <a:r>
                        <a:rPr lang="zh-CN" altLang="en-US">
                          <a:effectLst/>
                          <a:latin typeface="宋体" panose="02010600030101010101" pitchFamily="2" charset="-122"/>
                          <a:ea typeface="宋体" panose="02010600030101010101" pitchFamily="2" charset="-122"/>
                        </a:rPr>
                        <a:t>、</a:t>
                      </a:r>
                      <a:r>
                        <a:rPr lang="en-US" altLang="zh-CN">
                          <a:effectLst/>
                          <a:latin typeface="Times New Roman" panose="02020603050405020304" pitchFamily="18" charset="0"/>
                        </a:rPr>
                        <a:t>26</a:t>
                      </a:r>
                      <a:r>
                        <a:rPr lang="zh-CN" altLang="en-US">
                          <a:effectLst/>
                          <a:latin typeface="宋体" panose="02010600030101010101" pitchFamily="2" charset="-122"/>
                          <a:ea typeface="宋体" panose="02010600030101010101" pitchFamily="2" charset="-122"/>
                        </a:rPr>
                        <a:t>、</a:t>
                      </a:r>
                      <a:r>
                        <a:rPr lang="en-US" altLang="zh-CN">
                          <a:effectLst/>
                          <a:latin typeface="Times New Roman" panose="02020603050405020304" pitchFamily="18" charset="0"/>
                        </a:rPr>
                        <a:t>29</a:t>
                      </a:r>
                      <a:endParaRPr lang="zh-CN" alt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4</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40%</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44542040"/>
                  </a:ext>
                </a:extLst>
              </a:tr>
              <a:tr h="0">
                <a:tc>
                  <a:txBody>
                    <a:bodyPr/>
                    <a:lstStyle/>
                    <a:p>
                      <a:pPr latinLnBrk="1"/>
                      <a:r>
                        <a:rPr lang="zh-CN" altLang="en-US">
                          <a:effectLst/>
                        </a:rPr>
                        <a:t>间接</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22</a:t>
                      </a:r>
                      <a:r>
                        <a:rPr lang="zh-CN" altLang="en-US">
                          <a:effectLst/>
                          <a:latin typeface="宋体" panose="02010600030101010101" pitchFamily="2" charset="-122"/>
                          <a:ea typeface="宋体" panose="02010600030101010101" pitchFamily="2" charset="-122"/>
                        </a:rPr>
                        <a:t>、</a:t>
                      </a:r>
                      <a:r>
                        <a:rPr lang="en-US" altLang="zh-CN">
                          <a:effectLst/>
                          <a:latin typeface="Times New Roman" panose="02020603050405020304" pitchFamily="18" charset="0"/>
                        </a:rPr>
                        <a:t>23</a:t>
                      </a:r>
                      <a:r>
                        <a:rPr lang="zh-CN" altLang="en-US">
                          <a:effectLst/>
                          <a:latin typeface="宋体" panose="02010600030101010101" pitchFamily="2" charset="-122"/>
                          <a:ea typeface="宋体" panose="02010600030101010101" pitchFamily="2" charset="-122"/>
                        </a:rPr>
                        <a:t>、</a:t>
                      </a:r>
                      <a:r>
                        <a:rPr lang="en-US" altLang="zh-CN">
                          <a:effectLst/>
                          <a:latin typeface="Times New Roman" panose="02020603050405020304" pitchFamily="18" charset="0"/>
                        </a:rPr>
                        <a:t>25</a:t>
                      </a:r>
                      <a:r>
                        <a:rPr lang="zh-CN" altLang="en-US">
                          <a:effectLst/>
                          <a:latin typeface="宋体" panose="02010600030101010101" pitchFamily="2" charset="-122"/>
                          <a:ea typeface="宋体" panose="02010600030101010101" pitchFamily="2" charset="-122"/>
                        </a:rPr>
                        <a:t>、</a:t>
                      </a:r>
                      <a:r>
                        <a:rPr lang="en-US" altLang="zh-CN">
                          <a:effectLst/>
                          <a:latin typeface="Times New Roman" panose="02020603050405020304" pitchFamily="18" charset="0"/>
                        </a:rPr>
                        <a:t>27</a:t>
                      </a:r>
                      <a:r>
                        <a:rPr lang="zh-CN" altLang="en-US">
                          <a:effectLst/>
                          <a:latin typeface="宋体" panose="02010600030101010101" pitchFamily="2" charset="-122"/>
                          <a:ea typeface="宋体" panose="02010600030101010101" pitchFamily="2" charset="-122"/>
                        </a:rPr>
                        <a:t>、</a:t>
                      </a:r>
                      <a:r>
                        <a:rPr lang="en-US" altLang="zh-CN">
                          <a:effectLst/>
                          <a:latin typeface="Times New Roman" panose="02020603050405020304" pitchFamily="18" charset="0"/>
                        </a:rPr>
                        <a:t>28</a:t>
                      </a:r>
                      <a:r>
                        <a:rPr lang="zh-CN" altLang="en-US">
                          <a:effectLst/>
                          <a:latin typeface="宋体" panose="02010600030101010101" pitchFamily="2" charset="-122"/>
                          <a:ea typeface="宋体" panose="02010600030101010101" pitchFamily="2" charset="-122"/>
                        </a:rPr>
                        <a:t>、</a:t>
                      </a:r>
                      <a:r>
                        <a:rPr lang="en-US" altLang="zh-CN">
                          <a:effectLst/>
                          <a:latin typeface="Times New Roman" panose="02020603050405020304" pitchFamily="18" charset="0"/>
                        </a:rPr>
                        <a:t>30</a:t>
                      </a:r>
                      <a:endParaRPr lang="zh-CN" alt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a:effectLst/>
                        </a:rPr>
                        <a:t>6</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en-US" altLang="zh-CN" dirty="0">
                          <a:effectLst/>
                        </a:rPr>
                        <a:t>60%</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8280284"/>
                  </a:ext>
                </a:extLst>
              </a:tr>
            </a:tbl>
          </a:graphicData>
        </a:graphic>
      </p:graphicFrame>
      <p:sp>
        <p:nvSpPr>
          <p:cNvPr id="4" name="矩形 3">
            <a:extLst>
              <a:ext uri="{FF2B5EF4-FFF2-40B4-BE49-F238E27FC236}">
                <a16:creationId xmlns:a16="http://schemas.microsoft.com/office/drawing/2014/main" xmlns="" id="{81E60963-0D4A-41C9-A8B4-DD99DC4A2FF1}"/>
              </a:ext>
            </a:extLst>
          </p:cNvPr>
          <p:cNvSpPr/>
          <p:nvPr/>
        </p:nvSpPr>
        <p:spPr>
          <a:xfrm>
            <a:off x="966952" y="2845212"/>
            <a:ext cx="10137228" cy="2677656"/>
          </a:xfrm>
          <a:prstGeom prst="rect">
            <a:avLst/>
          </a:prstGeom>
        </p:spPr>
        <p:txBody>
          <a:bodyPr wrap="square">
            <a:spAutoFit/>
          </a:bodyPr>
          <a:lstStyle/>
          <a:p>
            <a:r>
              <a:rPr lang="zh-CN" altLang="en-US" sz="2400" b="1" dirty="0"/>
              <a:t>      直接性题目和间接性题目的比例为</a:t>
            </a:r>
            <a:r>
              <a:rPr lang="en-US" altLang="zh-CN" sz="2400" b="1" dirty="0"/>
              <a:t>4:6</a:t>
            </a:r>
            <a:r>
              <a:rPr lang="zh-CN" altLang="en-US" sz="2400" b="1" dirty="0"/>
              <a:t>，这充分说明了高考英语试题注重对考生推理判断能力的考查。</a:t>
            </a:r>
            <a:endParaRPr lang="en-US" altLang="zh-CN" sz="2400" b="1" dirty="0"/>
          </a:p>
          <a:p>
            <a:r>
              <a:rPr lang="en-US" altLang="zh-CN" sz="2400" b="1" dirty="0"/>
              <a:t>     </a:t>
            </a:r>
            <a:r>
              <a:rPr lang="zh-CN" altLang="en-US" sz="2400" b="1" dirty="0"/>
              <a:t>如果题目和原文的关系是直接的，那么学生就能从原文中直接找到答案，题目的难度自然就比较低。</a:t>
            </a:r>
            <a:endParaRPr lang="en-US" altLang="zh-CN" sz="2400" b="1" dirty="0"/>
          </a:p>
          <a:p>
            <a:r>
              <a:rPr lang="en-US" altLang="zh-CN" sz="2400" b="1" dirty="0"/>
              <a:t>     </a:t>
            </a:r>
            <a:r>
              <a:rPr lang="zh-CN" altLang="en-US" sz="2400" b="1" dirty="0"/>
              <a:t>如果题目和原文的关系是间接的，那么学生就不能直接从原文中找到答案，题目的难度自然就比较高。如果选项也是对原文的转述，那么题目的难度会更加大。</a:t>
            </a:r>
          </a:p>
        </p:txBody>
      </p:sp>
    </p:spTree>
    <p:extLst>
      <p:ext uri="{BB962C8B-B14F-4D97-AF65-F5344CB8AC3E}">
        <p14:creationId xmlns:p14="http://schemas.microsoft.com/office/powerpoint/2010/main" val="4142632296"/>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3.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894416" y="364724"/>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625711" y="344634"/>
            <a:ext cx="1005403"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听力</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5894416" y="134084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530270" y="1300872"/>
            <a:ext cx="1826141"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5894416" y="234095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598695" y="3213348"/>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完形填空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5885793" y="3227090"/>
            <a:ext cx="506412" cy="557293"/>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598695" y="2232605"/>
            <a:ext cx="1415773"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七选五</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5842794" y="4203214"/>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876703" y="2347819"/>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圆角矩形 12">
            <a:extLst>
              <a:ext uri="{FF2B5EF4-FFF2-40B4-BE49-F238E27FC236}">
                <a16:creationId xmlns:a16="http://schemas.microsoft.com/office/drawing/2014/main" xmlns="" id="{241CBCF0-297D-4EE9-BD0C-242188E8813F}"/>
              </a:ext>
            </a:extLst>
          </p:cNvPr>
          <p:cNvSpPr/>
          <p:nvPr/>
        </p:nvSpPr>
        <p:spPr>
          <a:xfrm>
            <a:off x="5894416" y="5185886"/>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6</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1" name="矩形 20">
            <a:extLst>
              <a:ext uri="{FF2B5EF4-FFF2-40B4-BE49-F238E27FC236}">
                <a16:creationId xmlns:a16="http://schemas.microsoft.com/office/drawing/2014/main" xmlns="" id="{5C06DFC9-B735-4126-8F09-4213A870606D}"/>
              </a:ext>
            </a:extLst>
          </p:cNvPr>
          <p:cNvSpPr/>
          <p:nvPr/>
        </p:nvSpPr>
        <p:spPr>
          <a:xfrm>
            <a:off x="6598695" y="4194091"/>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a:extLst>
              <a:ext uri="{FF2B5EF4-FFF2-40B4-BE49-F238E27FC236}">
                <a16:creationId xmlns:a16="http://schemas.microsoft.com/office/drawing/2014/main" xmlns="" id="{0FBAF1B7-E4AE-41A7-A375-2DCB22787485}"/>
              </a:ext>
            </a:extLst>
          </p:cNvPr>
          <p:cNvSpPr/>
          <p:nvPr/>
        </p:nvSpPr>
        <p:spPr>
          <a:xfrm>
            <a:off x="6625711" y="5145910"/>
            <a:ext cx="5208477" cy="1077218"/>
          </a:xfrm>
          <a:prstGeom prst="rect">
            <a:avLst/>
          </a:prstGeom>
        </p:spPr>
        <p:txBody>
          <a:bodyPr wrap="none">
            <a:spAutoFit/>
          </a:bodyPr>
          <a:lstStyle/>
          <a:p>
            <a:pPr lvl="0">
              <a:defRPr/>
            </a:pP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作文：</a:t>
            </a:r>
            <a:endParaRPr lang="en-US"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lvl="0">
              <a:defRPr/>
            </a:pP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应用文</a:t>
            </a:r>
            <a:r>
              <a:rPr lang="en-US"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读后续写</a:t>
            </a:r>
            <a:r>
              <a:rPr lang="en-US"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653612058"/>
      </p:ext>
    </p:extLst>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4"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7"/>
                                        </p:tgtEl>
                                        <p:attrNameLst>
                                          <p:attrName>ppt_x</p:attrName>
                                          <p:attrName>ppt_y</p:attrName>
                                        </p:attrNameLst>
                                      </p:cBhvr>
                                      <p:rCtr x="1862" y="-2060"/>
                                    </p:animMotion>
                                  </p:childTnLst>
                                </p:cTn>
                              </p:par>
                              <p:par>
                                <p:cTn id="18" presetID="22" presetClass="entr" presetSubtype="8"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9"/>
                                        </p:tgtEl>
                                        <p:attrNameLst>
                                          <p:attrName>ppt_x</p:attrName>
                                          <p:attrName>ppt_y</p:attrName>
                                        </p:attrNameLst>
                                      </p:cBhvr>
                                      <p:rCtr x="1862" y="-2060"/>
                                    </p:animMotion>
                                  </p:childTnLst>
                                </p:cTn>
                              </p:par>
                              <p:par>
                                <p:cTn id="26" presetID="22" presetClass="entr" presetSubtype="8" fill="hold" grpId="0" nodeType="withEffect">
                                  <p:stCondLst>
                                    <p:cond delay="75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11"/>
                                        </p:tgtEl>
                                        <p:attrNameLst>
                                          <p:attrName>ppt_x</p:attrName>
                                          <p:attrName>ppt_y</p:attrName>
                                        </p:attrNameLst>
                                      </p:cBhvr>
                                      <p:rCtr x="1862" y="-2060"/>
                                    </p:animMotion>
                                  </p:childTnLst>
                                </p:cTn>
                              </p:par>
                              <p:par>
                                <p:cTn id="34" presetID="22" presetClass="entr" presetSubtype="8"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par>
                                <p:cTn id="40" presetID="56" presetClass="path" presetSubtype="0" accel="50000" decel="50000" fill="hold" grpId="1" nodeType="withEffect">
                                  <p:stCondLst>
                                    <p:cond delay="1000"/>
                                  </p:stCondLst>
                                  <p:childTnLst>
                                    <p:animMotion origin="layout" path="M -0.03737 0.0412 L -6.25E-7 1.85185E-6 " pathEditMode="relative" rAng="0" ptsTypes="AA">
                                      <p:cBhvr>
                                        <p:cTn id="41" dur="700" fill="hold"/>
                                        <p:tgtEl>
                                          <p:spTgt spid="13"/>
                                        </p:tgtEl>
                                        <p:attrNameLst>
                                          <p:attrName>ppt_x</p:attrName>
                                          <p:attrName>ppt_y</p:attrName>
                                        </p:attrNameLst>
                                      </p:cBhvr>
                                      <p:rCtr x="1862" y="-2060"/>
                                    </p:animMotion>
                                  </p:childTnLst>
                                </p:cTn>
                              </p:par>
                              <p:par>
                                <p:cTn id="42" presetID="22" presetClass="entr" presetSubtype="8" fill="hold" grpId="0" nodeType="withEffect">
                                  <p:stCondLst>
                                    <p:cond delay="125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par>
                                <p:cTn id="45" presetID="22" presetClass="entr" presetSubtype="8" fill="hold" grpId="0" nodeType="withEffect">
                                  <p:stCondLst>
                                    <p:cond delay="125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par>
                                <p:cTn id="48" presetID="1" presetClass="entr" presetSubtype="0" fill="hold" grpId="0" nodeType="withEffect">
                                  <p:stCondLst>
                                    <p:cond delay="1250"/>
                                  </p:stCondLst>
                                  <p:childTnLst>
                                    <p:set>
                                      <p:cBhvr>
                                        <p:cTn id="49" dur="1" fill="hold">
                                          <p:stCondLst>
                                            <p:cond delay="0"/>
                                          </p:stCondLst>
                                        </p:cTn>
                                        <p:tgtEl>
                                          <p:spTgt spid="20"/>
                                        </p:tgtEl>
                                        <p:attrNameLst>
                                          <p:attrName>style.visibility</p:attrName>
                                        </p:attrNameLst>
                                      </p:cBhvr>
                                      <p:to>
                                        <p:strVal val="visible"/>
                                      </p:to>
                                    </p:set>
                                  </p:childTnLst>
                                </p:cTn>
                              </p:par>
                              <p:par>
                                <p:cTn id="50" presetID="1" presetClass="entr" presetSubtype="0" fill="hold" grpId="1" nodeType="withEffect">
                                  <p:stCondLst>
                                    <p:cond delay="125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P spid="8" grpId="0"/>
      <p:bldP spid="9" grpId="0" animBg="1"/>
      <p:bldP spid="9" grpId="1" animBg="1"/>
      <p:bldP spid="10" grpId="0"/>
      <p:bldP spid="11" grpId="0" animBg="1"/>
      <p:bldP spid="11" grpId="1" animBg="1"/>
      <p:bldP spid="12" grpId="0"/>
      <p:bldP spid="13" grpId="0" animBg="1"/>
      <p:bldP spid="13" grpId="1" animBg="1"/>
      <p:bldP spid="20" grpId="0" animBg="1"/>
      <p:bldP spid="20" grpId="1" animBg="1"/>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81656" y="238600"/>
            <a:ext cx="1005403"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听力</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3"/>
          <a:stretch>
            <a:fillRect/>
          </a:stretch>
        </p:blipFill>
        <p:spPr>
          <a:xfrm>
            <a:off x="11056882" y="4901015"/>
            <a:ext cx="1135118" cy="1956985"/>
          </a:xfrm>
          <a:prstGeom prst="rect">
            <a:avLst/>
          </a:prstGeom>
        </p:spPr>
      </p:pic>
      <p:sp>
        <p:nvSpPr>
          <p:cNvPr id="6" name="矩形 5">
            <a:extLst>
              <a:ext uri="{FF2B5EF4-FFF2-40B4-BE49-F238E27FC236}">
                <a16:creationId xmlns:a16="http://schemas.microsoft.com/office/drawing/2014/main" xmlns="" id="{016C4948-1F87-4AFB-9A73-EFFE369522A7}"/>
              </a:ext>
            </a:extLst>
          </p:cNvPr>
          <p:cNvSpPr/>
          <p:nvPr/>
        </p:nvSpPr>
        <p:spPr>
          <a:xfrm>
            <a:off x="2184868" y="279872"/>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7" name="矩形 6">
            <a:extLst>
              <a:ext uri="{FF2B5EF4-FFF2-40B4-BE49-F238E27FC236}">
                <a16:creationId xmlns:a16="http://schemas.microsoft.com/office/drawing/2014/main" xmlns="" id="{1A734843-191C-4DEE-82DA-5834AC7DBF67}"/>
              </a:ext>
            </a:extLst>
          </p:cNvPr>
          <p:cNvSpPr/>
          <p:nvPr/>
        </p:nvSpPr>
        <p:spPr>
          <a:xfrm>
            <a:off x="2366284" y="254476"/>
            <a:ext cx="4329806"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（一）考纲解读</a:t>
            </a:r>
          </a:p>
        </p:txBody>
      </p:sp>
      <p:sp>
        <p:nvSpPr>
          <p:cNvPr id="5" name="矩形 4">
            <a:extLst>
              <a:ext uri="{FF2B5EF4-FFF2-40B4-BE49-F238E27FC236}">
                <a16:creationId xmlns:a16="http://schemas.microsoft.com/office/drawing/2014/main" xmlns="" id="{47571887-9853-4B1F-8248-174BBA3C752E}"/>
              </a:ext>
            </a:extLst>
          </p:cNvPr>
          <p:cNvSpPr/>
          <p:nvPr/>
        </p:nvSpPr>
        <p:spPr>
          <a:xfrm>
            <a:off x="835600" y="1863071"/>
            <a:ext cx="9315845" cy="1938992"/>
          </a:xfrm>
          <a:prstGeom prst="rect">
            <a:avLst/>
          </a:prstGeom>
        </p:spPr>
        <p:txBody>
          <a:bodyPr wrap="square">
            <a:spAutoFit/>
          </a:bodyPr>
          <a:lstStyle/>
          <a:p>
            <a:r>
              <a:rPr lang="zh-CN" altLang="en-US" sz="2400" b="1" dirty="0"/>
              <a:t>高考考纲要求考生能听懂所熟悉话题的简短独白和对话。考生应能：</a:t>
            </a:r>
          </a:p>
          <a:p>
            <a:r>
              <a:rPr lang="zh-CN" altLang="en-US" sz="2400" b="1" dirty="0"/>
              <a:t>（</a:t>
            </a:r>
            <a:r>
              <a:rPr lang="en-US" altLang="zh-CN" sz="2400" b="1" dirty="0"/>
              <a:t>1</a:t>
            </a:r>
            <a:r>
              <a:rPr lang="zh-CN" altLang="en-US" sz="2400" b="1" dirty="0"/>
              <a:t>）理解主旨要义；</a:t>
            </a:r>
          </a:p>
          <a:p>
            <a:r>
              <a:rPr lang="zh-CN" altLang="en-US" sz="2400" b="1" dirty="0"/>
              <a:t>（</a:t>
            </a:r>
            <a:r>
              <a:rPr lang="en-US" altLang="zh-CN" sz="2400" b="1" dirty="0"/>
              <a:t>2</a:t>
            </a:r>
            <a:r>
              <a:rPr lang="zh-CN" altLang="en-US" sz="2400" b="1" dirty="0"/>
              <a:t>）获取具体的、事实性信息；</a:t>
            </a:r>
          </a:p>
          <a:p>
            <a:r>
              <a:rPr lang="zh-CN" altLang="en-US" sz="2400" b="1" dirty="0"/>
              <a:t>（</a:t>
            </a:r>
            <a:r>
              <a:rPr lang="en-US" altLang="zh-CN" sz="2400" b="1" dirty="0"/>
              <a:t>3</a:t>
            </a:r>
            <a:r>
              <a:rPr lang="zh-CN" altLang="en-US" sz="2400" b="1" dirty="0"/>
              <a:t>）对所听内容做出推断；</a:t>
            </a:r>
          </a:p>
          <a:p>
            <a:r>
              <a:rPr lang="zh-CN" altLang="en-US" sz="2400" b="1" dirty="0"/>
              <a:t>（</a:t>
            </a:r>
            <a:r>
              <a:rPr lang="en-US" altLang="zh-CN" sz="2400" b="1" dirty="0"/>
              <a:t>4</a:t>
            </a:r>
            <a:r>
              <a:rPr lang="zh-CN" altLang="en-US" sz="2400" b="1" dirty="0"/>
              <a:t>）理解说话者意图、观点或态度。</a:t>
            </a:r>
          </a:p>
        </p:txBody>
      </p:sp>
      <p:sp>
        <p:nvSpPr>
          <p:cNvPr id="10" name="矩形 9">
            <a:extLst>
              <a:ext uri="{FF2B5EF4-FFF2-40B4-BE49-F238E27FC236}">
                <a16:creationId xmlns:a16="http://schemas.microsoft.com/office/drawing/2014/main" xmlns="" id="{8AA5E0E2-E3A3-4CB5-AC85-B33455919C7E}"/>
              </a:ext>
            </a:extLst>
          </p:cNvPr>
          <p:cNvSpPr/>
          <p:nvPr/>
        </p:nvSpPr>
        <p:spPr>
          <a:xfrm>
            <a:off x="835600" y="4196237"/>
            <a:ext cx="9622442" cy="2308324"/>
          </a:xfrm>
          <a:prstGeom prst="rect">
            <a:avLst/>
          </a:prstGeom>
        </p:spPr>
        <p:txBody>
          <a:bodyPr wrap="square">
            <a:spAutoFit/>
          </a:bodyPr>
          <a:lstStyle/>
          <a:p>
            <a:r>
              <a:rPr lang="zh-CN" altLang="en-US" sz="2400" b="1" dirty="0"/>
              <a:t>从考试大纲对听力的要求及近几年听力测试的特点，我们可知，高考听力主要测试考生：</a:t>
            </a:r>
            <a:endParaRPr lang="en-US" altLang="zh-CN" sz="2400" b="1" dirty="0"/>
          </a:p>
          <a:p>
            <a:pPr marL="342900" indent="-342900">
              <a:buFont typeface="Wingdings" panose="05000000000000000000" pitchFamily="2" charset="2"/>
              <a:buChar char="Ø"/>
            </a:pPr>
            <a:r>
              <a:rPr lang="zh-CN" altLang="en-US" sz="2400" b="1" dirty="0">
                <a:solidFill>
                  <a:srgbClr val="002060"/>
                </a:solidFill>
              </a:rPr>
              <a:t>对材料内容、时间、地点、方式、人物关系等事实信息的把握能力；</a:t>
            </a:r>
            <a:endParaRPr lang="en-US" altLang="zh-CN" sz="2400" b="1" dirty="0">
              <a:solidFill>
                <a:srgbClr val="002060"/>
              </a:solidFill>
            </a:endParaRPr>
          </a:p>
          <a:p>
            <a:pPr marL="342900" indent="-342900">
              <a:buFont typeface="Wingdings" panose="05000000000000000000" pitchFamily="2" charset="2"/>
              <a:buChar char="Ø"/>
            </a:pPr>
            <a:r>
              <a:rPr lang="zh-CN" altLang="en-US" sz="2400" b="1" dirty="0">
                <a:solidFill>
                  <a:srgbClr val="002060"/>
                </a:solidFill>
              </a:rPr>
              <a:t>对话和短文内容的概括能力；</a:t>
            </a:r>
            <a:endParaRPr lang="en-US" altLang="zh-CN" sz="2400" b="1" dirty="0">
              <a:solidFill>
                <a:srgbClr val="002060"/>
              </a:solidFill>
            </a:endParaRPr>
          </a:p>
          <a:p>
            <a:pPr marL="342900" indent="-342900">
              <a:buFont typeface="Wingdings" panose="05000000000000000000" pitchFamily="2" charset="2"/>
              <a:buChar char="Ø"/>
            </a:pPr>
            <a:r>
              <a:rPr lang="zh-CN" altLang="en-US" sz="2400" b="1" dirty="0">
                <a:solidFill>
                  <a:srgbClr val="002060"/>
                </a:solidFill>
              </a:rPr>
              <a:t>通过用词、语音和语调、时间和人文背景，对说话人的情感、态度和意图的推断能力。</a:t>
            </a:r>
          </a:p>
        </p:txBody>
      </p:sp>
    </p:spTree>
    <p:extLst>
      <p:ext uri="{BB962C8B-B14F-4D97-AF65-F5344CB8AC3E}">
        <p14:creationId xmlns:p14="http://schemas.microsoft.com/office/powerpoint/2010/main" val="1012429049"/>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childTnLst>
                              </p:cTn>
                            </p:par>
                            <p:par>
                              <p:cTn id="10" fill="hold">
                                <p:stCondLst>
                                  <p:cond delay="1000"/>
                                </p:stCondLst>
                                <p:childTnLst>
                                  <p:par>
                                    <p:cTn id="11" presetID="2" presetClass="entr" presetSubtype="1" fill="hold" grpId="0" nodeType="afterEffect" p14:presetBounceEnd="50000">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14:bounceEnd="50000">
                                          <p:cBhvr additive="base">
                                            <p:cTn id="13"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par>
                                    <p:cTn id="19" presetID="22" presetClass="entr" presetSubtype="8" fill="hold" grpId="0" nodeType="withEffect">
                                      <p:stCondLst>
                                        <p:cond delay="25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par>
                                    <p:cTn id="19" presetID="22" presetClass="entr" presetSubtype="8" fill="hold" grpId="0" nodeType="withEffect">
                                      <p:stCondLst>
                                        <p:cond delay="25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6" grpId="0" animBg="1"/>
          <p:bldP spid="7" grpId="0" animBg="1"/>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190857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72457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七选五</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3"/>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28E0D88E-3E05-4772-9F38-A32EC5435D8A}"/>
              </a:ext>
            </a:extLst>
          </p:cNvPr>
          <p:cNvSpPr/>
          <p:nvPr/>
        </p:nvSpPr>
        <p:spPr>
          <a:xfrm>
            <a:off x="2306078" y="238600"/>
            <a:ext cx="8899611" cy="92617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2605850" y="102882"/>
            <a:ext cx="8451032"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月浙江卷七选五</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语篇导读</a:t>
            </a:r>
          </a:p>
        </p:txBody>
      </p:sp>
      <p:sp>
        <p:nvSpPr>
          <p:cNvPr id="8" name="矩形 7">
            <a:extLst>
              <a:ext uri="{FF2B5EF4-FFF2-40B4-BE49-F238E27FC236}">
                <a16:creationId xmlns:a16="http://schemas.microsoft.com/office/drawing/2014/main" xmlns="" id="{AFE2354C-9652-4BEE-9533-61ED4B39B73F}"/>
              </a:ext>
            </a:extLst>
          </p:cNvPr>
          <p:cNvSpPr/>
          <p:nvPr/>
        </p:nvSpPr>
        <p:spPr>
          <a:xfrm>
            <a:off x="311716" y="1555944"/>
            <a:ext cx="10893973" cy="4154984"/>
          </a:xfrm>
          <a:prstGeom prst="rect">
            <a:avLst/>
          </a:prstGeom>
        </p:spPr>
        <p:txBody>
          <a:bodyPr wrap="square">
            <a:spAutoFit/>
          </a:bodyPr>
          <a:lstStyle/>
          <a:p>
            <a:r>
              <a:rPr lang="zh-CN" altLang="en-US" dirty="0"/>
              <a:t>       </a:t>
            </a:r>
            <a:r>
              <a:rPr lang="zh-CN" altLang="en-US" sz="2400" dirty="0"/>
              <a:t>这篇文章的选材涉及学生熟悉的话题，内容贴近学生日常生活。选材理念符合</a:t>
            </a:r>
            <a:r>
              <a:rPr lang="en-US" altLang="zh-CN" sz="2400" dirty="0"/>
              <a:t>《</a:t>
            </a:r>
            <a:r>
              <a:rPr lang="zh-CN" altLang="en-US" sz="2400" dirty="0"/>
              <a:t>普通高中英语课程标准</a:t>
            </a:r>
            <a:r>
              <a:rPr lang="en-US" altLang="zh-CN" sz="2400" dirty="0"/>
              <a:t>》</a:t>
            </a:r>
            <a:r>
              <a:rPr lang="zh-CN" altLang="en-US" sz="2400" dirty="0"/>
              <a:t>（</a:t>
            </a:r>
            <a:r>
              <a:rPr lang="en-US" altLang="zh-CN" sz="2400" dirty="0"/>
              <a:t>2017</a:t>
            </a:r>
            <a:r>
              <a:rPr lang="zh-CN" altLang="en-US" sz="2400" dirty="0"/>
              <a:t>年版）当中提到的课程的基本理念之一“发展英语学科核心素养，落实立德树人根本任务”，指导青少年在日常生活当中如何进行邻里相处，体现了语言学习在德育方面的功能。</a:t>
            </a:r>
            <a:endParaRPr lang="en-US" altLang="zh-CN" sz="2400" dirty="0"/>
          </a:p>
          <a:p>
            <a:r>
              <a:rPr lang="en-US" altLang="zh-CN" sz="2400" dirty="0"/>
              <a:t>      </a:t>
            </a:r>
            <a:r>
              <a:rPr lang="zh-CN" altLang="en-US" sz="2400" dirty="0"/>
              <a:t>七选五阅读材料是一篇结构比较清晰的说明文，考查考生对文章的整体内容和结构以及上下文逻辑意义的理解和掌握。文章就乔迁新居后如何更好更快地融入新社区提出了几点建议，如保持清洁卫生、做个热情的有心人等。文章长度和难度适中。</a:t>
            </a:r>
          </a:p>
          <a:p>
            <a:r>
              <a:rPr lang="zh-CN" altLang="en-US" sz="2400" dirty="0"/>
              <a:t>     设题方面，层次分布较均匀。该题型考查了语篇衔接中的连接、同义等技能，体现了句与句之间的因果、顺序、举例、总分等关系，涉及了段落层次和语篇层次两种设题类型。</a:t>
            </a:r>
          </a:p>
        </p:txBody>
      </p:sp>
    </p:spTree>
    <p:extLst>
      <p:ext uri="{BB962C8B-B14F-4D97-AF65-F5344CB8AC3E}">
        <p14:creationId xmlns:p14="http://schemas.microsoft.com/office/powerpoint/2010/main" val="1558960205"/>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66667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66667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a:extLst>
              <a:ext uri="{FF2B5EF4-FFF2-40B4-BE49-F238E27FC236}">
                <a16:creationId xmlns:a16="http://schemas.microsoft.com/office/drawing/2014/main" xmlns="" id="{F0BB7669-C06A-4519-9513-EC0EFA2E90E3}"/>
              </a:ext>
            </a:extLst>
          </p:cNvPr>
          <p:cNvSpPr/>
          <p:nvPr/>
        </p:nvSpPr>
        <p:spPr>
          <a:xfrm>
            <a:off x="809908" y="5689085"/>
            <a:ext cx="1403847" cy="33107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C036AE4F-1FC8-4FF4-8FB6-C8F67526248B}"/>
              </a:ext>
            </a:extLst>
          </p:cNvPr>
          <p:cNvSpPr/>
          <p:nvPr/>
        </p:nvSpPr>
        <p:spPr>
          <a:xfrm>
            <a:off x="653588" y="4614042"/>
            <a:ext cx="1403847" cy="33107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F91134B8-FC06-45FF-B1F2-20F2F4D5039A}"/>
              </a:ext>
            </a:extLst>
          </p:cNvPr>
          <p:cNvSpPr/>
          <p:nvPr/>
        </p:nvSpPr>
        <p:spPr>
          <a:xfrm>
            <a:off x="329187" y="3678453"/>
            <a:ext cx="1105475" cy="294457"/>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E09E0976-D205-4192-864F-3F482C68782D}"/>
              </a:ext>
            </a:extLst>
          </p:cNvPr>
          <p:cNvSpPr/>
          <p:nvPr/>
        </p:nvSpPr>
        <p:spPr>
          <a:xfrm>
            <a:off x="2308575" y="2721482"/>
            <a:ext cx="3209356" cy="33107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4B99F2CE-E5DB-4E15-BA91-F42700BFEA90}"/>
              </a:ext>
            </a:extLst>
          </p:cNvPr>
          <p:cNvSpPr/>
          <p:nvPr/>
        </p:nvSpPr>
        <p:spPr>
          <a:xfrm>
            <a:off x="3010499" y="2317531"/>
            <a:ext cx="1403847" cy="33107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190857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72457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七选五</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010499" y="-16730"/>
            <a:ext cx="8456931" cy="1106390"/>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214509" y="163488"/>
            <a:ext cx="7979008"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月浙江卷七选五</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语篇结构和特征</a:t>
            </a:r>
          </a:p>
        </p:txBody>
      </p:sp>
      <p:sp>
        <p:nvSpPr>
          <p:cNvPr id="7" name="矩形 6">
            <a:extLst>
              <a:ext uri="{FF2B5EF4-FFF2-40B4-BE49-F238E27FC236}">
                <a16:creationId xmlns:a16="http://schemas.microsoft.com/office/drawing/2014/main" xmlns="" id="{92A771A1-07FB-4DDA-8629-52A19ABF341F}"/>
              </a:ext>
            </a:extLst>
          </p:cNvPr>
          <p:cNvSpPr/>
          <p:nvPr/>
        </p:nvSpPr>
        <p:spPr>
          <a:xfrm>
            <a:off x="178676" y="1254929"/>
            <a:ext cx="11834648" cy="5509200"/>
          </a:xfrm>
          <a:prstGeom prst="rect">
            <a:avLst/>
          </a:prstGeom>
        </p:spPr>
        <p:txBody>
          <a:bodyPr wrap="square">
            <a:spAutoFit/>
          </a:bodyPr>
          <a:lstStyle/>
          <a:p>
            <a:r>
              <a:rPr lang="en-US" altLang="zh-CN" sz="2200" b="1" dirty="0">
                <a:latin typeface="Times New Roman" panose="02020603050405020304" pitchFamily="18" charset="0"/>
                <a:cs typeface="Times New Roman" panose="02020603050405020304" pitchFamily="18" charset="0"/>
              </a:rPr>
              <a:t>    Moving into a new home in a new neighborhood is an exciting experience. Of course, you want to make sure that you become an accepted and valuable part of your neighborhood. The easiest way to accomplish this is to make sure you conduct yourself as a good neighbor should. _____31_____. </a:t>
            </a:r>
            <a:r>
              <a:rPr lang="en-US" altLang="zh-CN" sz="2200" b="1" dirty="0">
                <a:solidFill>
                  <a:srgbClr val="0070C0"/>
                </a:solidFill>
                <a:latin typeface="Times New Roman" panose="02020603050405020304" pitchFamily="18" charset="0"/>
                <a:cs typeface="Times New Roman" panose="02020603050405020304" pitchFamily="18" charset="0"/>
              </a:rPr>
              <a:t>Here are a few tips to help you win over everyone in the neighborhood quickly</a:t>
            </a:r>
          </a:p>
          <a:p>
            <a:r>
              <a:rPr lang="en-US" altLang="zh-CN" sz="2200" b="1" dirty="0">
                <a:latin typeface="Times New Roman" panose="02020603050405020304" pitchFamily="18" charset="0"/>
                <a:cs typeface="Times New Roman" panose="02020603050405020304" pitchFamily="18" charset="0"/>
              </a:rPr>
              <a:t>    Perhaps one of the most important things you can do as a good neighbor is to keep your property(</a:t>
            </a:r>
            <a:r>
              <a:rPr lang="zh-CN" altLang="en-US" sz="2200" b="1" dirty="0">
                <a:latin typeface="Times New Roman" panose="02020603050405020304" pitchFamily="18" charset="0"/>
                <a:cs typeface="Times New Roman" panose="02020603050405020304" pitchFamily="18" charset="0"/>
              </a:rPr>
              <a:t>房产</a:t>
            </a:r>
            <a:r>
              <a:rPr lang="en-US" altLang="zh-CN" sz="2200" b="1" dirty="0">
                <a:latin typeface="Times New Roman" panose="02020603050405020304" pitchFamily="18" charset="0"/>
                <a:cs typeface="Times New Roman" panose="02020603050405020304" pitchFamily="18" charset="0"/>
              </a:rPr>
              <a:t>) neat, clean, and in good repair. ____32____ By choosing to keep the outside of the home in great shape, you will help to improve the look and feel of the area.</a:t>
            </a:r>
          </a:p>
          <a:p>
            <a:r>
              <a:rPr lang="en-US" altLang="zh-CN" sz="2200" b="1" dirty="0">
                <a:latin typeface="Times New Roman" panose="02020603050405020304" pitchFamily="18" charset="0"/>
                <a:cs typeface="Times New Roman" panose="02020603050405020304" pitchFamily="18" charset="0"/>
              </a:rPr>
              <a:t>   Second, take the overall appearance of the neighborhood seriously. When going for a walk, take along a small garbage bag. _____33_____ This small act will let your neighbors know that you care about the area.</a:t>
            </a:r>
          </a:p>
          <a:p>
            <a:r>
              <a:rPr lang="en-US" altLang="zh-CN" sz="2200" b="1" dirty="0">
                <a:latin typeface="Times New Roman" panose="02020603050405020304" pitchFamily="18" charset="0"/>
                <a:cs typeface="Times New Roman" panose="02020603050405020304" pitchFamily="18" charset="0"/>
              </a:rPr>
              <a:t>    ______34______ If a neighbor is going to be out of town, offer to collect mail and newspapers. If a neighbor suffers an illness, offer to do the grocery shopping. Let them know that you are there to help in any way this acceptable, while still respecting the privacy of your neighbor.</a:t>
            </a:r>
          </a:p>
          <a:p>
            <a:r>
              <a:rPr lang="en-US" altLang="zh-CN" sz="2200" b="1" dirty="0">
                <a:latin typeface="Times New Roman" panose="02020603050405020304" pitchFamily="18" charset="0"/>
                <a:cs typeface="Times New Roman" panose="02020603050405020304" pitchFamily="18" charset="0"/>
              </a:rPr>
              <a:t>     ______35______ By following the basic rules of respecting others, taking care of what belongs to you, and taking pride in the appearance of the neighborhood in general, you will quickly become a good neighbor that everyone appreciate.</a:t>
            </a:r>
          </a:p>
        </p:txBody>
      </p:sp>
      <p:cxnSp>
        <p:nvCxnSpPr>
          <p:cNvPr id="13" name="直接箭头连接符 12">
            <a:extLst>
              <a:ext uri="{FF2B5EF4-FFF2-40B4-BE49-F238E27FC236}">
                <a16:creationId xmlns:a16="http://schemas.microsoft.com/office/drawing/2014/main" xmlns="" id="{53662DBF-2844-4FF7-8943-C749D1ADAFC5}"/>
              </a:ext>
            </a:extLst>
          </p:cNvPr>
          <p:cNvCxnSpPr>
            <a:cxnSpLocks/>
          </p:cNvCxnSpPr>
          <p:nvPr/>
        </p:nvCxnSpPr>
        <p:spPr>
          <a:xfrm flipH="1">
            <a:off x="2506717" y="2648607"/>
            <a:ext cx="639930" cy="181163"/>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xmlns="" id="{130F381B-CF55-4CD1-B605-87699542086B}"/>
              </a:ext>
            </a:extLst>
          </p:cNvPr>
          <p:cNvCxnSpPr>
            <a:cxnSpLocks/>
          </p:cNvCxnSpPr>
          <p:nvPr/>
        </p:nvCxnSpPr>
        <p:spPr>
          <a:xfrm flipH="1">
            <a:off x="1283474" y="2648607"/>
            <a:ext cx="1876798" cy="1062602"/>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xmlns="" id="{202BB643-F364-4825-864B-5EE2D7E1E419}"/>
              </a:ext>
            </a:extLst>
          </p:cNvPr>
          <p:cNvCxnSpPr>
            <a:cxnSpLocks/>
          </p:cNvCxnSpPr>
          <p:nvPr/>
        </p:nvCxnSpPr>
        <p:spPr>
          <a:xfrm flipH="1">
            <a:off x="1681659" y="2697089"/>
            <a:ext cx="1444569" cy="1916953"/>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xmlns="" id="{D1FB15B2-0759-478B-A68C-120B59073A4F}"/>
              </a:ext>
            </a:extLst>
          </p:cNvPr>
          <p:cNvCxnSpPr>
            <a:cxnSpLocks/>
          </p:cNvCxnSpPr>
          <p:nvPr/>
        </p:nvCxnSpPr>
        <p:spPr>
          <a:xfrm flipH="1">
            <a:off x="2057435" y="2658897"/>
            <a:ext cx="1119860" cy="3030188"/>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箭头: 下 20">
            <a:extLst>
              <a:ext uri="{FF2B5EF4-FFF2-40B4-BE49-F238E27FC236}">
                <a16:creationId xmlns:a16="http://schemas.microsoft.com/office/drawing/2014/main" xmlns="" id="{01AAE4CC-A88D-44D0-A019-A169B66AC116}"/>
              </a:ext>
            </a:extLst>
          </p:cNvPr>
          <p:cNvSpPr/>
          <p:nvPr/>
        </p:nvSpPr>
        <p:spPr>
          <a:xfrm>
            <a:off x="5167106" y="2323189"/>
            <a:ext cx="4822361" cy="2621929"/>
          </a:xfrm>
          <a:prstGeom prst="downArrow">
            <a:avLst>
              <a:gd name="adj1" fmla="val 52840"/>
              <a:gd name="adj2" fmla="val 59645"/>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a:p>
          <a:p>
            <a:pPr algn="ctr"/>
            <a:r>
              <a:rPr lang="zh-CN" altLang="en-US" sz="2400" b="1" dirty="0">
                <a:solidFill>
                  <a:schemeClr val="tx1"/>
                </a:solidFill>
                <a:latin typeface="Adobe 黑体 Std R" panose="020B0400000000000000" pitchFamily="34" charset="-122"/>
                <a:ea typeface="Adobe 黑体 Std R" panose="020B0400000000000000" pitchFamily="34" charset="-122"/>
              </a:rPr>
              <a:t>总分关系</a:t>
            </a:r>
            <a:endParaRPr lang="en-US" altLang="zh-CN" sz="2400" b="1" dirty="0">
              <a:solidFill>
                <a:schemeClr val="tx1"/>
              </a:solidFill>
              <a:latin typeface="Adobe 黑体 Std R" panose="020B0400000000000000" pitchFamily="34" charset="-122"/>
              <a:ea typeface="Adobe 黑体 Std R" panose="020B0400000000000000" pitchFamily="34" charset="-122"/>
            </a:endParaRPr>
          </a:p>
          <a:p>
            <a:pPr algn="ctr"/>
            <a:r>
              <a:rPr lang="zh-CN" altLang="en-US" sz="2400" b="1" dirty="0">
                <a:solidFill>
                  <a:schemeClr val="tx1"/>
                </a:solidFill>
                <a:latin typeface="Adobe 黑体 Std R" panose="020B0400000000000000" pitchFamily="34" charset="-122"/>
                <a:ea typeface="Adobe 黑体 Std R" panose="020B0400000000000000" pitchFamily="34" charset="-122"/>
              </a:rPr>
              <a:t>（说明文）</a:t>
            </a:r>
          </a:p>
        </p:txBody>
      </p:sp>
    </p:spTree>
    <p:extLst>
      <p:ext uri="{BB962C8B-B14F-4D97-AF65-F5344CB8AC3E}">
        <p14:creationId xmlns:p14="http://schemas.microsoft.com/office/powerpoint/2010/main" val="3631407222"/>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66667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par>
                                    <p:cTn id="54" presetID="16" presetClass="entr" presetSubtype="21"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par>
                                    <p:cTn id="57" presetID="16" presetClass="entr" presetSubtype="21"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par>
                                    <p:cTn id="60" presetID="16" presetClass="entr" presetSubtype="21"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par>
                                    <p:cTn id="63" presetID="47"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9" grpId="0" animBg="1"/>
          <p:bldP spid="8" grpId="0" animBg="1"/>
          <p:bldP spid="2" grpId="0" animBg="1"/>
          <p:bldP spid="2" grpId="1" animBg="1"/>
          <p:bldP spid="3" grpId="0"/>
          <p:bldP spid="5" grpId="0" animBg="1"/>
          <p:bldP spid="6"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66667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par>
                                    <p:cTn id="54" presetID="16" presetClass="entr" presetSubtype="21"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par>
                                    <p:cTn id="57" presetID="16" presetClass="entr" presetSubtype="21"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par>
                                    <p:cTn id="60" presetID="16" presetClass="entr" presetSubtype="21"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par>
                                    <p:cTn id="63" presetID="47"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9" grpId="0" animBg="1"/>
          <p:bldP spid="8" grpId="0" animBg="1"/>
          <p:bldP spid="2" grpId="0" animBg="1"/>
          <p:bldP spid="2" grpId="1" animBg="1"/>
          <p:bldP spid="3" grpId="0"/>
          <p:bldP spid="5" grpId="0" animBg="1"/>
          <p:bldP spid="6" grpId="0" animBg="1"/>
          <p:bldP spid="21" grpId="0" animBg="1"/>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xmlns="" id="{BDE38FB6-E76C-4E2B-B200-E4D6E707BD40}"/>
              </a:ext>
            </a:extLst>
          </p:cNvPr>
          <p:cNvSpPr/>
          <p:nvPr/>
        </p:nvSpPr>
        <p:spPr>
          <a:xfrm>
            <a:off x="640487" y="5309442"/>
            <a:ext cx="1062189" cy="49780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33B9F394-DA91-4DCE-A573-BB039F69706C}"/>
              </a:ext>
            </a:extLst>
          </p:cNvPr>
          <p:cNvSpPr/>
          <p:nvPr/>
        </p:nvSpPr>
        <p:spPr>
          <a:xfrm>
            <a:off x="1829779" y="4247613"/>
            <a:ext cx="4266221" cy="49780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8443BDB0-398C-4264-97D8-C9D8BBE4C6C9}"/>
              </a:ext>
            </a:extLst>
          </p:cNvPr>
          <p:cNvSpPr/>
          <p:nvPr/>
        </p:nvSpPr>
        <p:spPr>
          <a:xfrm>
            <a:off x="1986454" y="3429000"/>
            <a:ext cx="1371601" cy="41521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xmlns="" id="{034ABABA-0EE5-48E4-AB14-3EFF5363B374}"/>
              </a:ext>
            </a:extLst>
          </p:cNvPr>
          <p:cNvSpPr/>
          <p:nvPr/>
        </p:nvSpPr>
        <p:spPr>
          <a:xfrm>
            <a:off x="4698124" y="3416517"/>
            <a:ext cx="1397875" cy="44017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xmlns="" id="{4556821C-4CE4-4488-84F9-EABD7915A98D}"/>
              </a:ext>
            </a:extLst>
          </p:cNvPr>
          <p:cNvSpPr/>
          <p:nvPr/>
        </p:nvSpPr>
        <p:spPr>
          <a:xfrm>
            <a:off x="2237760" y="2317532"/>
            <a:ext cx="3858239" cy="39413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190857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72457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七选五</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2963202" y="395103"/>
            <a:ext cx="8504228" cy="859826"/>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214509" y="238600"/>
            <a:ext cx="7694287"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月浙江卷七选五</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sp>
        <p:nvSpPr>
          <p:cNvPr id="7" name="矩形 6">
            <a:extLst>
              <a:ext uri="{FF2B5EF4-FFF2-40B4-BE49-F238E27FC236}">
                <a16:creationId xmlns:a16="http://schemas.microsoft.com/office/drawing/2014/main" xmlns="" id="{92A771A1-07FB-4DDA-8629-52A19ABF341F}"/>
              </a:ext>
            </a:extLst>
          </p:cNvPr>
          <p:cNvSpPr/>
          <p:nvPr/>
        </p:nvSpPr>
        <p:spPr>
          <a:xfrm>
            <a:off x="143573" y="1548557"/>
            <a:ext cx="11834648" cy="1569660"/>
          </a:xfrm>
          <a:prstGeom prst="rect">
            <a:avLst/>
          </a:prstGeom>
        </p:spPr>
        <p:txBody>
          <a:bodyPr wrap="square">
            <a:spAutoFit/>
          </a:bodyPr>
          <a:lstStyle/>
          <a:p>
            <a:r>
              <a:rPr lang="en-US" altLang="zh-CN" sz="2400" b="1" dirty="0">
                <a:latin typeface="Times New Roman" panose="02020603050405020304" pitchFamily="18" charset="0"/>
                <a:cs typeface="Times New Roman" panose="02020603050405020304" pitchFamily="18" charset="0"/>
              </a:rPr>
              <a:t>    Moving into a new home in a new neighborhood is an exciting experience. Of course, you want to make sure that you become an accepted and valuable part of your neighborhood. The easiest way to accomplish this is to make sure you conduct yourself as a good neighbor should. _____31_____</a:t>
            </a:r>
          </a:p>
        </p:txBody>
      </p:sp>
      <p:sp>
        <p:nvSpPr>
          <p:cNvPr id="4" name="矩形 3">
            <a:extLst>
              <a:ext uri="{FF2B5EF4-FFF2-40B4-BE49-F238E27FC236}">
                <a16:creationId xmlns:a16="http://schemas.microsoft.com/office/drawing/2014/main" xmlns="" id="{3B2848D4-A652-4C38-9986-0E2B63B519CB}"/>
              </a:ext>
            </a:extLst>
          </p:cNvPr>
          <p:cNvSpPr/>
          <p:nvPr/>
        </p:nvSpPr>
        <p:spPr>
          <a:xfrm>
            <a:off x="329187" y="3382546"/>
            <a:ext cx="11463420" cy="461665"/>
          </a:xfrm>
          <a:prstGeom prst="rect">
            <a:avLst/>
          </a:prstGeom>
          <a:ln>
            <a:solidFill>
              <a:srgbClr val="4AA44A"/>
            </a:solidFill>
          </a:ln>
        </p:spPr>
        <p:txBody>
          <a:bodyPr wrap="square">
            <a:spAutoFit/>
          </a:bodyPr>
          <a:lstStyle/>
          <a:p>
            <a:pPr lvl="0"/>
            <a:r>
              <a:rPr lang="en-US" altLang="zh-CN" sz="2400" b="1" dirty="0">
                <a:solidFill>
                  <a:srgbClr val="C00000"/>
                </a:solidFill>
                <a:latin typeface="Times New Roman" panose="02020603050405020304" pitchFamily="18" charset="0"/>
                <a:cs typeface="Times New Roman" panose="02020603050405020304" pitchFamily="18" charset="0"/>
              </a:rPr>
              <a:t>G. </a:t>
            </a:r>
            <a:r>
              <a:rPr lang="en-US" altLang="zh-CN" sz="2400" b="1" dirty="0">
                <a:solidFill>
                  <a:prstClr val="black"/>
                </a:solidFill>
                <a:latin typeface="Times New Roman" panose="02020603050405020304" pitchFamily="18" charset="0"/>
                <a:cs typeface="Times New Roman" panose="02020603050405020304" pitchFamily="18" charset="0"/>
              </a:rPr>
              <a:t>Here are a few tips to help you win over everyone in the neighborhood quickly.</a:t>
            </a:r>
          </a:p>
        </p:txBody>
      </p:sp>
      <p:sp>
        <p:nvSpPr>
          <p:cNvPr id="8" name="矩形 7">
            <a:extLst>
              <a:ext uri="{FF2B5EF4-FFF2-40B4-BE49-F238E27FC236}">
                <a16:creationId xmlns:a16="http://schemas.microsoft.com/office/drawing/2014/main" xmlns="" id="{E1DDD505-90EF-4B4B-9B63-11A5186DE777}"/>
              </a:ext>
            </a:extLst>
          </p:cNvPr>
          <p:cNvSpPr/>
          <p:nvPr/>
        </p:nvSpPr>
        <p:spPr>
          <a:xfrm>
            <a:off x="271483" y="4247614"/>
            <a:ext cx="11649034" cy="2308324"/>
          </a:xfrm>
          <a:prstGeom prst="rect">
            <a:avLst/>
          </a:prstGeom>
        </p:spPr>
        <p:txBody>
          <a:bodyPr wrap="square">
            <a:spAutoFit/>
          </a:bodyPr>
          <a:lstStyle/>
          <a:p>
            <a:pPr lvl="0"/>
            <a:r>
              <a:rPr lang="en-US" altLang="zh-CN" sz="2400" b="1" dirty="0">
                <a:solidFill>
                  <a:prstClr val="black"/>
                </a:solidFill>
                <a:latin typeface="Times New Roman" panose="02020603050405020304" pitchFamily="18" charset="0"/>
                <a:cs typeface="Times New Roman" panose="02020603050405020304" pitchFamily="18" charset="0"/>
              </a:rPr>
              <a:t>     Perhaps one of the most important things you can do as a good neighbor is to keep your property(</a:t>
            </a:r>
            <a:r>
              <a:rPr lang="zh-CN" altLang="en-US" sz="2400" b="1" dirty="0">
                <a:solidFill>
                  <a:prstClr val="black"/>
                </a:solidFill>
                <a:latin typeface="Times New Roman" panose="02020603050405020304" pitchFamily="18" charset="0"/>
                <a:cs typeface="Times New Roman" panose="02020603050405020304" pitchFamily="18" charset="0"/>
              </a:rPr>
              <a:t>房产</a:t>
            </a:r>
            <a:r>
              <a:rPr lang="en-US" altLang="zh-CN" sz="2400" b="1" dirty="0">
                <a:solidFill>
                  <a:prstClr val="black"/>
                </a:solidFill>
                <a:latin typeface="Times New Roman" panose="02020603050405020304" pitchFamily="18" charset="0"/>
                <a:cs typeface="Times New Roman" panose="02020603050405020304" pitchFamily="18" charset="0"/>
              </a:rPr>
              <a:t>) neat, clean, and in good repair. ____32____ By choosing to keep the outside of the home in great shape, you will help to improve the look and feel of the area.</a:t>
            </a:r>
          </a:p>
          <a:p>
            <a:pPr lvl="0"/>
            <a:r>
              <a:rPr lang="en-US" altLang="zh-CN" sz="2400" b="1" dirty="0">
                <a:solidFill>
                  <a:prstClr val="black"/>
                </a:solidFill>
                <a:latin typeface="Times New Roman" panose="02020603050405020304" pitchFamily="18" charset="0"/>
                <a:cs typeface="Times New Roman" panose="02020603050405020304" pitchFamily="18" charset="0"/>
              </a:rPr>
              <a:t>    Second, take the overall appearance of the neighborhood seriously. When going for a walk, take along a small garbage bag. _____33_____ This small act will let your neighbors know that you care about the area.</a:t>
            </a:r>
            <a:endParaRPr lang="zh-CN" altLang="en-US" sz="2400" dirty="0"/>
          </a:p>
        </p:txBody>
      </p:sp>
      <p:cxnSp>
        <p:nvCxnSpPr>
          <p:cNvPr id="14" name="直接箭头连接符 13">
            <a:extLst>
              <a:ext uri="{FF2B5EF4-FFF2-40B4-BE49-F238E27FC236}">
                <a16:creationId xmlns:a16="http://schemas.microsoft.com/office/drawing/2014/main" xmlns="" id="{EECA35FE-3302-48EE-A21F-5ED2A5F6DF76}"/>
              </a:ext>
            </a:extLst>
          </p:cNvPr>
          <p:cNvCxnSpPr>
            <a:cxnSpLocks/>
          </p:cNvCxnSpPr>
          <p:nvPr/>
        </p:nvCxnSpPr>
        <p:spPr>
          <a:xfrm flipH="1" flipV="1">
            <a:off x="4698125" y="2711671"/>
            <a:ext cx="441434" cy="670875"/>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xmlns="" id="{FE6A1504-A8BE-47AF-9194-8ABD8A779F75}"/>
              </a:ext>
            </a:extLst>
          </p:cNvPr>
          <p:cNvCxnSpPr>
            <a:cxnSpLocks/>
            <a:stCxn id="11" idx="2"/>
          </p:cNvCxnSpPr>
          <p:nvPr/>
        </p:nvCxnSpPr>
        <p:spPr>
          <a:xfrm flipH="1">
            <a:off x="782825" y="3844211"/>
            <a:ext cx="1889430" cy="1493286"/>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xmlns="" id="{4D70FC39-729F-4A8C-BC37-2A62E8808ABE}"/>
              </a:ext>
            </a:extLst>
          </p:cNvPr>
          <p:cNvCxnSpPr>
            <a:cxnSpLocks/>
            <a:stCxn id="11" idx="2"/>
          </p:cNvCxnSpPr>
          <p:nvPr/>
        </p:nvCxnSpPr>
        <p:spPr>
          <a:xfrm flipH="1">
            <a:off x="2496023" y="3844211"/>
            <a:ext cx="176232" cy="540851"/>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圆角 23">
            <a:extLst>
              <a:ext uri="{FF2B5EF4-FFF2-40B4-BE49-F238E27FC236}">
                <a16:creationId xmlns:a16="http://schemas.microsoft.com/office/drawing/2014/main" xmlns="" id="{36C0902F-F950-43AE-BC3E-A77D8D0960C7}"/>
              </a:ext>
            </a:extLst>
          </p:cNvPr>
          <p:cNvSpPr/>
          <p:nvPr/>
        </p:nvSpPr>
        <p:spPr>
          <a:xfrm>
            <a:off x="6762243" y="1731290"/>
            <a:ext cx="4956813" cy="2383346"/>
          </a:xfrm>
          <a:prstGeom prst="roundRect">
            <a:avLst/>
          </a:prstGeom>
          <a:solidFill>
            <a:srgbClr val="40743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t>       7</a:t>
            </a:r>
            <a:r>
              <a:rPr lang="zh-CN" altLang="en-US" sz="2400" b="1" dirty="0"/>
              <a:t>选</a:t>
            </a:r>
            <a:r>
              <a:rPr lang="en-US" altLang="zh-CN" sz="2400" b="1" dirty="0"/>
              <a:t>5</a:t>
            </a:r>
            <a:r>
              <a:rPr lang="zh-CN" altLang="en-US" sz="2400" b="1" dirty="0"/>
              <a:t>考查的是语篇的连贯性和一致性，</a:t>
            </a:r>
            <a:r>
              <a:rPr lang="en-US" altLang="zh-CN" sz="2400" b="1" dirty="0">
                <a:solidFill>
                  <a:srgbClr val="00B0F0"/>
                </a:solidFill>
              </a:rPr>
              <a:t>TCL</a:t>
            </a:r>
            <a:r>
              <a:rPr lang="zh-CN" altLang="en-US" sz="2400" b="1" dirty="0">
                <a:solidFill>
                  <a:srgbClr val="00B0F0"/>
                </a:solidFill>
              </a:rPr>
              <a:t>：</a:t>
            </a:r>
            <a:r>
              <a:rPr lang="en-US" altLang="zh-CN" sz="2400" b="1" dirty="0">
                <a:solidFill>
                  <a:srgbClr val="00B0F0"/>
                </a:solidFill>
              </a:rPr>
              <a:t>Topic → Coherence</a:t>
            </a:r>
            <a:r>
              <a:rPr lang="zh-CN" altLang="en-US" sz="2400" b="1" dirty="0">
                <a:solidFill>
                  <a:srgbClr val="00B0F0"/>
                </a:solidFill>
              </a:rPr>
              <a:t>（一致性）→ </a:t>
            </a:r>
            <a:r>
              <a:rPr lang="en-US" altLang="zh-CN" sz="2400" b="1" dirty="0">
                <a:solidFill>
                  <a:srgbClr val="00B0F0"/>
                </a:solidFill>
              </a:rPr>
              <a:t>Logic</a:t>
            </a:r>
          </a:p>
          <a:p>
            <a:r>
              <a:rPr lang="zh-CN" altLang="en-US" sz="2400" b="1" dirty="0"/>
              <a:t>      因此就要使用到各种达到连贯目的的各种衔接手段，即：词汇衔接、逻辑衔接、结构衔接。</a:t>
            </a:r>
          </a:p>
        </p:txBody>
      </p:sp>
      <p:sp>
        <p:nvSpPr>
          <p:cNvPr id="25" name="椭圆 24">
            <a:extLst>
              <a:ext uri="{FF2B5EF4-FFF2-40B4-BE49-F238E27FC236}">
                <a16:creationId xmlns:a16="http://schemas.microsoft.com/office/drawing/2014/main" xmlns="" id="{0E9E7F16-6794-4D9C-A076-DA985FDFD48B}"/>
              </a:ext>
            </a:extLst>
          </p:cNvPr>
          <p:cNvSpPr/>
          <p:nvPr/>
        </p:nvSpPr>
        <p:spPr>
          <a:xfrm>
            <a:off x="9290925" y="3607789"/>
            <a:ext cx="1877818" cy="497807"/>
          </a:xfrm>
          <a:prstGeom prst="ellipse">
            <a:avLst/>
          </a:prstGeom>
          <a:no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箭头连接符 25">
            <a:extLst>
              <a:ext uri="{FF2B5EF4-FFF2-40B4-BE49-F238E27FC236}">
                <a16:creationId xmlns:a16="http://schemas.microsoft.com/office/drawing/2014/main" xmlns="" id="{635A2FC7-506D-4CFC-A316-BF83F61D2670}"/>
              </a:ext>
            </a:extLst>
          </p:cNvPr>
          <p:cNvCxnSpPr>
            <a:cxnSpLocks/>
          </p:cNvCxnSpPr>
          <p:nvPr/>
        </p:nvCxnSpPr>
        <p:spPr>
          <a:xfrm flipH="1">
            <a:off x="6351671" y="4137004"/>
            <a:ext cx="3344306" cy="608416"/>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252806"/>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66667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6" presetClass="entr" presetSubtype="21"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42"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16" presetClass="entr" presetSubtype="21"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par>
                                    <p:cTn id="51" presetID="16" presetClass="entr" presetSubtype="21"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circle(in)">
                                          <p:cBhvr>
                                            <p:cTn id="58" dur="20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heel(1)">
                                          <p:cBhvr>
                                            <p:cTn id="63" dur="2000"/>
                                            <p:tgtEl>
                                              <p:spTgt spid="25"/>
                                            </p:tgtEl>
                                          </p:cBhvr>
                                        </p:animEffect>
                                      </p:childTnLst>
                                    </p:cTn>
                                  </p:par>
                                  <p:par>
                                    <p:cTn id="64" presetID="16" presetClass="entr" presetSubtype="21"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barn(inVertical)">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2" grpId="0" animBg="1"/>
          <p:bldP spid="2" grpId="0" animBg="1"/>
          <p:bldP spid="2" grpId="1" animBg="1"/>
          <p:bldP spid="3" grpId="0"/>
          <p:bldP spid="5" grpId="0" animBg="1"/>
          <p:bldP spid="6" grpId="0" animBg="1"/>
          <p:bldP spid="24"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66667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6" presetClass="entr" presetSubtype="21"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42"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16" presetClass="entr" presetSubtype="21"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par>
                                    <p:cTn id="51" presetID="16" presetClass="entr" presetSubtype="21"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circle(in)">
                                          <p:cBhvr>
                                            <p:cTn id="58" dur="20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heel(1)">
                                          <p:cBhvr>
                                            <p:cTn id="63" dur="2000"/>
                                            <p:tgtEl>
                                              <p:spTgt spid="25"/>
                                            </p:tgtEl>
                                          </p:cBhvr>
                                        </p:animEffect>
                                      </p:childTnLst>
                                    </p:cTn>
                                  </p:par>
                                  <p:par>
                                    <p:cTn id="64" presetID="16" presetClass="entr" presetSubtype="21"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barn(inVertical)">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2" grpId="0" animBg="1"/>
          <p:bldP spid="2" grpId="0" animBg="1"/>
          <p:bldP spid="2" grpId="1" animBg="1"/>
          <p:bldP spid="3" grpId="0"/>
          <p:bldP spid="5" grpId="0" animBg="1"/>
          <p:bldP spid="6" grpId="0" animBg="1"/>
          <p:bldP spid="24" grpId="0" animBg="1"/>
          <p:bldP spid="25" grpId="0" animBg="1"/>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a:extLst>
              <a:ext uri="{FF2B5EF4-FFF2-40B4-BE49-F238E27FC236}">
                <a16:creationId xmlns:a16="http://schemas.microsoft.com/office/drawing/2014/main" xmlns="" id="{60E38062-C099-4116-B7CC-15CDB7A3D63F}"/>
              </a:ext>
            </a:extLst>
          </p:cNvPr>
          <p:cNvSpPr/>
          <p:nvPr/>
        </p:nvSpPr>
        <p:spPr>
          <a:xfrm>
            <a:off x="9029327" y="4511450"/>
            <a:ext cx="1454742" cy="45419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xmlns="" id="{2EF31F81-0386-4EC1-9F9F-D009879A9AC6}"/>
              </a:ext>
            </a:extLst>
          </p:cNvPr>
          <p:cNvSpPr/>
          <p:nvPr/>
        </p:nvSpPr>
        <p:spPr>
          <a:xfrm>
            <a:off x="5234151" y="3652518"/>
            <a:ext cx="1702677" cy="46166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xmlns="" id="{F293DD42-45D9-47D4-A07F-DFB22B99851B}"/>
              </a:ext>
            </a:extLst>
          </p:cNvPr>
          <p:cNvSpPr/>
          <p:nvPr/>
        </p:nvSpPr>
        <p:spPr>
          <a:xfrm>
            <a:off x="3737367" y="4515186"/>
            <a:ext cx="1685972" cy="454196"/>
          </a:xfrm>
          <a:prstGeom prst="roundRect">
            <a:avLst/>
          </a:prstGeom>
          <a:solidFill>
            <a:srgbClr val="EF2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xmlns="" id="{8855BB5A-2537-4CB0-A379-32F92D0168F2}"/>
              </a:ext>
            </a:extLst>
          </p:cNvPr>
          <p:cNvSpPr/>
          <p:nvPr/>
        </p:nvSpPr>
        <p:spPr>
          <a:xfrm>
            <a:off x="1860331" y="3652518"/>
            <a:ext cx="1529256" cy="461665"/>
          </a:xfrm>
          <a:prstGeom prst="roundRect">
            <a:avLst/>
          </a:prstGeom>
          <a:solidFill>
            <a:srgbClr val="EF2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xmlns="" id="{26525DFA-6466-4E07-990F-FD0A8172B4CB}"/>
              </a:ext>
            </a:extLst>
          </p:cNvPr>
          <p:cNvSpPr/>
          <p:nvPr/>
        </p:nvSpPr>
        <p:spPr>
          <a:xfrm>
            <a:off x="1019277" y="2066604"/>
            <a:ext cx="1629330" cy="383015"/>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xmlns="" id="{561CD7FB-FA66-4D16-B023-001D401907F9}"/>
              </a:ext>
            </a:extLst>
          </p:cNvPr>
          <p:cNvSpPr/>
          <p:nvPr/>
        </p:nvSpPr>
        <p:spPr>
          <a:xfrm>
            <a:off x="2112578" y="1628529"/>
            <a:ext cx="3627011" cy="389457"/>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xmlns="" id="{13B8B3DE-4E87-4BE6-A856-DB2CE33025D3}"/>
              </a:ext>
            </a:extLst>
          </p:cNvPr>
          <p:cNvSpPr/>
          <p:nvPr/>
        </p:nvSpPr>
        <p:spPr>
          <a:xfrm>
            <a:off x="8534400" y="2683299"/>
            <a:ext cx="2774731" cy="390977"/>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5FAD3A6B-2848-4354-BA24-0B94566A2748}"/>
              </a:ext>
            </a:extLst>
          </p:cNvPr>
          <p:cNvSpPr/>
          <p:nvPr/>
        </p:nvSpPr>
        <p:spPr>
          <a:xfrm>
            <a:off x="4152075" y="2664756"/>
            <a:ext cx="4382325" cy="393754"/>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xmlns="" id="{09B687C1-F6C1-43B0-BFF9-CC0A35DF77A8}"/>
              </a:ext>
            </a:extLst>
          </p:cNvPr>
          <p:cNvSpPr/>
          <p:nvPr/>
        </p:nvSpPr>
        <p:spPr>
          <a:xfrm>
            <a:off x="9174589" y="1688842"/>
            <a:ext cx="2758966" cy="38625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2A335FA7-54ED-4E84-9A5F-8E350E887808}"/>
              </a:ext>
            </a:extLst>
          </p:cNvPr>
          <p:cNvSpPr/>
          <p:nvPr/>
        </p:nvSpPr>
        <p:spPr>
          <a:xfrm>
            <a:off x="9380483" y="1257508"/>
            <a:ext cx="1528313" cy="38625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5EBE1F5E-C888-4162-99D1-CA9359A916CB}"/>
              </a:ext>
            </a:extLst>
          </p:cNvPr>
          <p:cNvSpPr/>
          <p:nvPr/>
        </p:nvSpPr>
        <p:spPr>
          <a:xfrm>
            <a:off x="178675" y="1621646"/>
            <a:ext cx="1933903" cy="40295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190857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72457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七选五</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2963202" y="395103"/>
            <a:ext cx="8504228" cy="859826"/>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214509" y="238600"/>
            <a:ext cx="7694287"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月浙江卷七选五</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sp>
        <p:nvSpPr>
          <p:cNvPr id="7" name="矩形 6">
            <a:extLst>
              <a:ext uri="{FF2B5EF4-FFF2-40B4-BE49-F238E27FC236}">
                <a16:creationId xmlns:a16="http://schemas.microsoft.com/office/drawing/2014/main" xmlns="" id="{92A771A1-07FB-4DDA-8629-52A19ABF341F}"/>
              </a:ext>
            </a:extLst>
          </p:cNvPr>
          <p:cNvSpPr/>
          <p:nvPr/>
        </p:nvSpPr>
        <p:spPr>
          <a:xfrm>
            <a:off x="178676" y="1254929"/>
            <a:ext cx="11834648" cy="3170099"/>
          </a:xfrm>
          <a:prstGeom prst="rect">
            <a:avLst/>
          </a:prstGeom>
        </p:spPr>
        <p:txBody>
          <a:bodyPr wrap="square">
            <a:spAutoFit/>
          </a:bodyPr>
          <a:lstStyle/>
          <a:p>
            <a:r>
              <a:rPr lang="en-US" altLang="zh-CN" sz="2200" b="1" dirty="0">
                <a:latin typeface="Times New Roman" panose="02020603050405020304" pitchFamily="18" charset="0"/>
                <a:cs typeface="Times New Roman" panose="02020603050405020304" pitchFamily="18" charset="0"/>
              </a:rPr>
              <a:t>   Perhaps one of the most important things you can do as a good neighbor is to keep your property(</a:t>
            </a:r>
            <a:r>
              <a:rPr lang="zh-CN" altLang="en-US" sz="2200" b="1" dirty="0">
                <a:latin typeface="Times New Roman" panose="02020603050405020304" pitchFamily="18" charset="0"/>
                <a:cs typeface="Times New Roman" panose="02020603050405020304" pitchFamily="18" charset="0"/>
              </a:rPr>
              <a:t>房产</a:t>
            </a:r>
            <a:r>
              <a:rPr lang="en-US" altLang="zh-CN" sz="2200" b="1" dirty="0">
                <a:latin typeface="Times New Roman" panose="02020603050405020304" pitchFamily="18" charset="0"/>
                <a:cs typeface="Times New Roman" panose="02020603050405020304" pitchFamily="18" charset="0"/>
              </a:rPr>
              <a:t>) neat, clean, and in good repair. ____32____ By choosing to keep the outside of the home in great shape, you will help to improve the look and feel of the area.</a:t>
            </a:r>
          </a:p>
          <a:p>
            <a:pPr lvl="0"/>
            <a:endParaRPr lang="en-US" altLang="zh-CN" sz="2400" b="1" dirty="0">
              <a:solidFill>
                <a:prstClr val="black"/>
              </a:solidFill>
              <a:latin typeface="Times New Roman" panose="02020603050405020304" pitchFamily="18" charset="0"/>
              <a:cs typeface="Times New Roman" panose="02020603050405020304" pitchFamily="18" charset="0"/>
            </a:endParaRPr>
          </a:p>
          <a:p>
            <a:endParaRPr lang="en-US" altLang="zh-CN" sz="2200" b="1" dirty="0">
              <a:latin typeface="Times New Roman" panose="02020603050405020304" pitchFamily="18" charset="0"/>
              <a:cs typeface="Times New Roman" panose="02020603050405020304" pitchFamily="18" charset="0"/>
            </a:endParaRPr>
          </a:p>
          <a:p>
            <a:r>
              <a:rPr lang="en-US" altLang="zh-CN" sz="2200" b="1" dirty="0">
                <a:latin typeface="Times New Roman" panose="02020603050405020304" pitchFamily="18" charset="0"/>
                <a:cs typeface="Times New Roman" panose="02020603050405020304" pitchFamily="18" charset="0"/>
              </a:rPr>
              <a:t>   </a:t>
            </a:r>
          </a:p>
          <a:p>
            <a:r>
              <a:rPr lang="en-US" altLang="zh-CN" sz="2200" b="1" dirty="0">
                <a:latin typeface="Times New Roman" panose="02020603050405020304" pitchFamily="18" charset="0"/>
                <a:cs typeface="Times New Roman" panose="02020603050405020304" pitchFamily="18" charset="0"/>
              </a:rPr>
              <a:t>   Second, take the overall appearance of the neighborhood seriously. When going for a walk, take along a small garbage bag. _____33_____ This small act will let your neighbors know that you care about the area.</a:t>
            </a:r>
          </a:p>
        </p:txBody>
      </p:sp>
      <p:sp>
        <p:nvSpPr>
          <p:cNvPr id="4" name="矩形 3">
            <a:extLst>
              <a:ext uri="{FF2B5EF4-FFF2-40B4-BE49-F238E27FC236}">
                <a16:creationId xmlns:a16="http://schemas.microsoft.com/office/drawing/2014/main" xmlns="" id="{30C6793E-9F30-4BA9-8A88-3024D1946056}"/>
              </a:ext>
            </a:extLst>
          </p:cNvPr>
          <p:cNvSpPr/>
          <p:nvPr/>
        </p:nvSpPr>
        <p:spPr>
          <a:xfrm>
            <a:off x="178676" y="2651639"/>
            <a:ext cx="11542247" cy="461665"/>
          </a:xfrm>
          <a:prstGeom prst="rect">
            <a:avLst/>
          </a:prstGeom>
          <a:ln>
            <a:solidFill>
              <a:srgbClr val="4AA44A"/>
            </a:solidFill>
          </a:ln>
        </p:spPr>
        <p:txBody>
          <a:bodyPr wrap="square">
            <a:spAutoFit/>
          </a:bodyPr>
          <a:lstStyle/>
          <a:p>
            <a:pPr lvl="0"/>
            <a:r>
              <a:rPr lang="en-US" altLang="zh-CN" sz="2400" b="1" dirty="0">
                <a:solidFill>
                  <a:srgbClr val="C00000"/>
                </a:solidFill>
                <a:latin typeface="Times New Roman" panose="02020603050405020304" pitchFamily="18" charset="0"/>
                <a:cs typeface="Times New Roman" panose="02020603050405020304" pitchFamily="18" charset="0"/>
              </a:rPr>
              <a:t>F. </a:t>
            </a:r>
            <a:r>
              <a:rPr lang="en-US" altLang="zh-CN" sz="2400" b="1" dirty="0">
                <a:solidFill>
                  <a:prstClr val="black"/>
                </a:solidFill>
                <a:latin typeface="Times New Roman" panose="02020603050405020304" pitchFamily="18" charset="0"/>
                <a:cs typeface="Times New Roman" panose="02020603050405020304" pitchFamily="18" charset="0"/>
              </a:rPr>
              <a:t>People tend to take pride in keeping everything in their street fresh and inviting.</a:t>
            </a:r>
          </a:p>
        </p:txBody>
      </p:sp>
      <p:sp>
        <p:nvSpPr>
          <p:cNvPr id="16" name="矩形 15">
            <a:extLst>
              <a:ext uri="{FF2B5EF4-FFF2-40B4-BE49-F238E27FC236}">
                <a16:creationId xmlns:a16="http://schemas.microsoft.com/office/drawing/2014/main" xmlns="" id="{F5ACE54E-F0AF-4783-9F09-A057EAED24E8}"/>
              </a:ext>
            </a:extLst>
          </p:cNvPr>
          <p:cNvSpPr/>
          <p:nvPr/>
        </p:nvSpPr>
        <p:spPr>
          <a:xfrm>
            <a:off x="178676" y="4507716"/>
            <a:ext cx="11542247" cy="461665"/>
          </a:xfrm>
          <a:prstGeom prst="rect">
            <a:avLst/>
          </a:prstGeom>
          <a:ln>
            <a:solidFill>
              <a:srgbClr val="4AA44A"/>
            </a:solidFill>
          </a:ln>
        </p:spPr>
        <p:txBody>
          <a:bodyPr wrap="square">
            <a:spAutoFit/>
          </a:bodyPr>
          <a:lstStyle/>
          <a:p>
            <a:pPr lvl="0"/>
            <a:r>
              <a:rPr lang="en-US" altLang="zh-CN" sz="2400" b="1" dirty="0">
                <a:solidFill>
                  <a:srgbClr val="C00000"/>
                </a:solidFill>
                <a:latin typeface="Times New Roman" panose="02020603050405020304" pitchFamily="18" charset="0"/>
                <a:cs typeface="Times New Roman" panose="02020603050405020304" pitchFamily="18" charset="0"/>
              </a:rPr>
              <a:t>E. </a:t>
            </a:r>
            <a:r>
              <a:rPr lang="en-US" altLang="zh-CN" sz="2400" b="1" dirty="0">
                <a:solidFill>
                  <a:prstClr val="black"/>
                </a:solidFill>
                <a:latin typeface="Times New Roman" panose="02020603050405020304" pitchFamily="18" charset="0"/>
                <a:cs typeface="Times New Roman" panose="02020603050405020304" pitchFamily="18" charset="0"/>
              </a:rPr>
              <a:t>Should you come across waste paper thrown out of a passing car, pick it up.</a:t>
            </a:r>
          </a:p>
        </p:txBody>
      </p:sp>
      <p:cxnSp>
        <p:nvCxnSpPr>
          <p:cNvPr id="21" name="直接箭头连接符 20">
            <a:extLst>
              <a:ext uri="{FF2B5EF4-FFF2-40B4-BE49-F238E27FC236}">
                <a16:creationId xmlns:a16="http://schemas.microsoft.com/office/drawing/2014/main" xmlns="" id="{89E5A4E6-2F24-4358-AB6F-5DE86D3711D6}"/>
              </a:ext>
            </a:extLst>
          </p:cNvPr>
          <p:cNvCxnSpPr>
            <a:cxnSpLocks/>
          </p:cNvCxnSpPr>
          <p:nvPr/>
        </p:nvCxnSpPr>
        <p:spPr>
          <a:xfrm flipH="1" flipV="1">
            <a:off x="6766279" y="4097018"/>
            <a:ext cx="2408311" cy="445029"/>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xmlns="" id="{A47F39BC-3AE3-4D68-A299-71AE84A3BFBA}"/>
              </a:ext>
            </a:extLst>
          </p:cNvPr>
          <p:cNvCxnSpPr>
            <a:cxnSpLocks/>
          </p:cNvCxnSpPr>
          <p:nvPr/>
        </p:nvCxnSpPr>
        <p:spPr>
          <a:xfrm>
            <a:off x="2905395" y="4117369"/>
            <a:ext cx="1456162" cy="362719"/>
          </a:xfrm>
          <a:prstGeom prst="straightConnector1">
            <a:avLst/>
          </a:prstGeom>
          <a:ln w="57150">
            <a:solidFill>
              <a:srgbClr val="EF27D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xmlns="" id="{9A56C8D7-C870-4C66-9861-408B3C0E6BC1}"/>
              </a:ext>
            </a:extLst>
          </p:cNvPr>
          <p:cNvCxnSpPr>
            <a:cxnSpLocks/>
          </p:cNvCxnSpPr>
          <p:nvPr/>
        </p:nvCxnSpPr>
        <p:spPr>
          <a:xfrm flipV="1">
            <a:off x="4952024" y="2114755"/>
            <a:ext cx="4428459" cy="506279"/>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xmlns="" id="{E849FDA0-5512-42D6-BB56-9B32B265D0B3}"/>
              </a:ext>
            </a:extLst>
          </p:cNvPr>
          <p:cNvCxnSpPr>
            <a:cxnSpLocks/>
          </p:cNvCxnSpPr>
          <p:nvPr/>
        </p:nvCxnSpPr>
        <p:spPr>
          <a:xfrm>
            <a:off x="1833942" y="1939922"/>
            <a:ext cx="3073431" cy="711716"/>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xmlns="" id="{0088A8A2-1A8E-4069-A3B4-799640D35C64}"/>
              </a:ext>
            </a:extLst>
          </p:cNvPr>
          <p:cNvCxnSpPr>
            <a:cxnSpLocks/>
          </p:cNvCxnSpPr>
          <p:nvPr/>
        </p:nvCxnSpPr>
        <p:spPr>
          <a:xfrm>
            <a:off x="4152075" y="1926012"/>
            <a:ext cx="5228408" cy="695022"/>
          </a:xfrm>
          <a:prstGeom prst="straightConnector1">
            <a:avLst/>
          </a:prstGeom>
          <a:ln w="57150">
            <a:solidFill>
              <a:srgbClr val="EDEA5C"/>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xmlns="" id="{236DEBCB-FED4-41D1-9C17-2D483D30FADF}"/>
              </a:ext>
            </a:extLst>
          </p:cNvPr>
          <p:cNvCxnSpPr>
            <a:cxnSpLocks/>
          </p:cNvCxnSpPr>
          <p:nvPr/>
        </p:nvCxnSpPr>
        <p:spPr>
          <a:xfrm flipH="1" flipV="1">
            <a:off x="2398953" y="2367895"/>
            <a:ext cx="6775636" cy="297653"/>
          </a:xfrm>
          <a:prstGeom prst="straightConnector1">
            <a:avLst/>
          </a:prstGeom>
          <a:ln w="57150">
            <a:solidFill>
              <a:srgbClr val="EDEA5C"/>
            </a:solidFill>
            <a:tailEnd type="triangle"/>
          </a:ln>
        </p:spPr>
        <p:style>
          <a:lnRef idx="1">
            <a:schemeClr val="accent1"/>
          </a:lnRef>
          <a:fillRef idx="0">
            <a:schemeClr val="accent1"/>
          </a:fillRef>
          <a:effectRef idx="0">
            <a:schemeClr val="accent1"/>
          </a:effectRef>
          <a:fontRef idx="minor">
            <a:schemeClr val="tx1"/>
          </a:fontRef>
        </p:style>
      </p:cxnSp>
      <p:sp>
        <p:nvSpPr>
          <p:cNvPr id="39" name="矩形: 圆角 38">
            <a:extLst>
              <a:ext uri="{FF2B5EF4-FFF2-40B4-BE49-F238E27FC236}">
                <a16:creationId xmlns:a16="http://schemas.microsoft.com/office/drawing/2014/main" xmlns="" id="{0CC9FC14-E5F9-49A2-8E12-28D96C7BB8EF}"/>
              </a:ext>
            </a:extLst>
          </p:cNvPr>
          <p:cNvSpPr/>
          <p:nvPr/>
        </p:nvSpPr>
        <p:spPr>
          <a:xfrm>
            <a:off x="178675" y="5284854"/>
            <a:ext cx="11714967" cy="1334546"/>
          </a:xfrm>
          <a:prstGeom prst="roundRect">
            <a:avLst/>
          </a:prstGeom>
          <a:solidFill>
            <a:srgbClr val="40743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t>词汇衔接</a:t>
            </a:r>
            <a:r>
              <a:rPr lang="en-US" altLang="zh-CN" sz="3200" b="1" dirty="0"/>
              <a:t>----</a:t>
            </a:r>
            <a:r>
              <a:rPr lang="zh-CN" altLang="en-US" sz="3200" b="1" dirty="0">
                <a:solidFill>
                  <a:srgbClr val="00B0F0"/>
                </a:solidFill>
              </a:rPr>
              <a:t>词汇同现法</a:t>
            </a:r>
            <a:r>
              <a:rPr lang="zh-CN" altLang="en-US" sz="3200" b="1" dirty="0"/>
              <a:t>：</a:t>
            </a:r>
            <a:r>
              <a:rPr lang="zh-CN" altLang="en-US" sz="2400" b="1" dirty="0"/>
              <a:t>属于同一词汇搭配范畴或者某一领域的词汇在文章中共同出现，达到语义衔接的目的。如，</a:t>
            </a:r>
            <a:r>
              <a:rPr lang="en-US" altLang="zh-CN" sz="2400" b="1" dirty="0"/>
              <a:t>32</a:t>
            </a:r>
            <a:r>
              <a:rPr lang="zh-CN" altLang="en-US" sz="2400" b="1" dirty="0"/>
              <a:t>题“</a:t>
            </a:r>
            <a:r>
              <a:rPr lang="en-US" altLang="zh-CN" sz="2400" b="1" dirty="0"/>
              <a:t>neat, clean, and in good repair</a:t>
            </a:r>
            <a:r>
              <a:rPr lang="zh-CN" altLang="en-US" sz="2400" b="1" dirty="0"/>
              <a:t>，</a:t>
            </a:r>
            <a:r>
              <a:rPr lang="en-US" altLang="zh-CN" sz="2400" b="1" dirty="0"/>
              <a:t>in great shape, fresh and inviting</a:t>
            </a:r>
            <a:r>
              <a:rPr lang="zh-CN" altLang="en-US" sz="2400" b="1" dirty="0"/>
              <a:t>”是同义复现，而三个“</a:t>
            </a:r>
            <a:r>
              <a:rPr lang="en-US" altLang="zh-CN" sz="2400" b="1" dirty="0"/>
              <a:t>keep</a:t>
            </a:r>
            <a:r>
              <a:rPr lang="zh-CN" altLang="en-US" sz="2400" b="1" dirty="0"/>
              <a:t>”是同词复现。</a:t>
            </a:r>
            <a:r>
              <a:rPr lang="en-US" altLang="zh-CN" sz="2400" b="1" dirty="0"/>
              <a:t>33</a:t>
            </a:r>
            <a:r>
              <a:rPr lang="zh-CN" altLang="en-US" sz="2400" b="1" dirty="0"/>
              <a:t>题同理。</a:t>
            </a:r>
          </a:p>
        </p:txBody>
      </p:sp>
    </p:spTree>
    <p:extLst>
      <p:ext uri="{BB962C8B-B14F-4D97-AF65-F5344CB8AC3E}">
        <p14:creationId xmlns:p14="http://schemas.microsoft.com/office/powerpoint/2010/main" val="1081000121"/>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66667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par>
                                    <p:cTn id="43" presetID="16" presetClass="entr" presetSubtype="21"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par>
                                    <p:cTn id="46" presetID="16" presetClass="entr" presetSubtype="21"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42"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16" presetClass="entr" presetSubtype="21"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arn(inVertical)">
                                          <p:cBhvr>
                                            <p:cTn id="65" dur="500"/>
                                            <p:tgtEl>
                                              <p:spTgt spid="29"/>
                                            </p:tgtEl>
                                          </p:cBhvr>
                                        </p:animEffect>
                                      </p:childTnLst>
                                    </p:cTn>
                                  </p:par>
                                  <p:par>
                                    <p:cTn id="66" presetID="16" presetClass="entr" presetSubtype="21"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arn(inVertical)">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par>
                                    <p:cTn id="73" presetID="42"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16" presetClass="entr" presetSubtype="21"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barn(inVertical)">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childTnLst>
                                    </p:cTn>
                                  </p:par>
                                  <p:par>
                                    <p:cTn id="85" presetID="42"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par>
                                    <p:cTn id="90" presetID="16" presetClass="entr" presetSubtype="21" fill="hold"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barn(inVertical)">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circle(in)">
                                          <p:cBhvr>
                                            <p:cTn id="9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8" grpId="0" animBg="1"/>
          <p:bldP spid="17" grpId="0" animBg="1"/>
          <p:bldP spid="13" grpId="0" animBg="1"/>
          <p:bldP spid="14" grpId="0" animBg="1"/>
          <p:bldP spid="15" grpId="0" animBg="1"/>
          <p:bldP spid="10" grpId="0" animBg="1"/>
          <p:bldP spid="12" grpId="0" animBg="1"/>
          <p:bldP spid="9" grpId="0" animBg="1"/>
          <p:bldP spid="8" grpId="0" animBg="1"/>
          <p:bldP spid="2" grpId="0" animBg="1"/>
          <p:bldP spid="2" grpId="1" animBg="1"/>
          <p:bldP spid="3" grpId="0"/>
          <p:bldP spid="5" grpId="0" animBg="1"/>
          <p:bldP spid="6" grpId="0" animBg="1"/>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66667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par>
                                    <p:cTn id="43" presetID="16" presetClass="entr" presetSubtype="21"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par>
                                    <p:cTn id="46" presetID="16" presetClass="entr" presetSubtype="21"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42"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16" presetClass="entr" presetSubtype="21"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arn(inVertical)">
                                          <p:cBhvr>
                                            <p:cTn id="65" dur="500"/>
                                            <p:tgtEl>
                                              <p:spTgt spid="29"/>
                                            </p:tgtEl>
                                          </p:cBhvr>
                                        </p:animEffect>
                                      </p:childTnLst>
                                    </p:cTn>
                                  </p:par>
                                  <p:par>
                                    <p:cTn id="66" presetID="16" presetClass="entr" presetSubtype="21"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arn(inVertical)">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par>
                                    <p:cTn id="73" presetID="42"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16" presetClass="entr" presetSubtype="21"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barn(inVertical)">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childTnLst>
                                    </p:cTn>
                                  </p:par>
                                  <p:par>
                                    <p:cTn id="85" presetID="42"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par>
                                    <p:cTn id="90" presetID="16" presetClass="entr" presetSubtype="21" fill="hold"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barn(inVertical)">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circle(in)">
                                          <p:cBhvr>
                                            <p:cTn id="9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8" grpId="0" animBg="1"/>
          <p:bldP spid="17" grpId="0" animBg="1"/>
          <p:bldP spid="13" grpId="0" animBg="1"/>
          <p:bldP spid="14" grpId="0" animBg="1"/>
          <p:bldP spid="15" grpId="0" animBg="1"/>
          <p:bldP spid="10" grpId="0" animBg="1"/>
          <p:bldP spid="12" grpId="0" animBg="1"/>
          <p:bldP spid="9" grpId="0" animBg="1"/>
          <p:bldP spid="8" grpId="0" animBg="1"/>
          <p:bldP spid="2" grpId="0" animBg="1"/>
          <p:bldP spid="2" grpId="1" animBg="1"/>
          <p:bldP spid="3" grpId="0"/>
          <p:bldP spid="5" grpId="0" animBg="1"/>
          <p:bldP spid="6" grpId="0" animBg="1"/>
          <p:bldP spid="39" grpId="0" animBg="1"/>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a:extLst>
              <a:ext uri="{FF2B5EF4-FFF2-40B4-BE49-F238E27FC236}">
                <a16:creationId xmlns:a16="http://schemas.microsoft.com/office/drawing/2014/main" xmlns="" id="{DABE70DE-2CCC-41ED-B2E7-1269058ED77D}"/>
              </a:ext>
            </a:extLst>
          </p:cNvPr>
          <p:cNvSpPr/>
          <p:nvPr/>
        </p:nvSpPr>
        <p:spPr>
          <a:xfrm>
            <a:off x="9146834" y="3486309"/>
            <a:ext cx="1898538" cy="256117"/>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xmlns="" id="{CF09A7E8-99EF-45CD-929F-D17112C9A0A6}"/>
              </a:ext>
            </a:extLst>
          </p:cNvPr>
          <p:cNvSpPr/>
          <p:nvPr/>
        </p:nvSpPr>
        <p:spPr>
          <a:xfrm>
            <a:off x="6444343" y="4773001"/>
            <a:ext cx="2774731" cy="449742"/>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xmlns="" id="{00D5FF87-B244-41CA-BB2D-BEA9679A072E}"/>
              </a:ext>
            </a:extLst>
          </p:cNvPr>
          <p:cNvSpPr/>
          <p:nvPr/>
        </p:nvSpPr>
        <p:spPr>
          <a:xfrm>
            <a:off x="2792476" y="3840920"/>
            <a:ext cx="2055295" cy="278280"/>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xmlns="" id="{CC9B1D8A-C422-4329-B0C1-728C1EB14E57}"/>
              </a:ext>
            </a:extLst>
          </p:cNvPr>
          <p:cNvSpPr/>
          <p:nvPr/>
        </p:nvSpPr>
        <p:spPr>
          <a:xfrm>
            <a:off x="3293413" y="3475493"/>
            <a:ext cx="3528301" cy="278279"/>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xmlns="" id="{77E7B625-2948-4638-B083-C7875554A651}"/>
              </a:ext>
            </a:extLst>
          </p:cNvPr>
          <p:cNvSpPr/>
          <p:nvPr/>
        </p:nvSpPr>
        <p:spPr>
          <a:xfrm>
            <a:off x="7053943" y="2882599"/>
            <a:ext cx="1799770" cy="46166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xmlns="" id="{3E2AA573-BD8A-4FBE-8E7D-4F609A22F8D2}"/>
              </a:ext>
            </a:extLst>
          </p:cNvPr>
          <p:cNvSpPr/>
          <p:nvPr/>
        </p:nvSpPr>
        <p:spPr>
          <a:xfrm>
            <a:off x="5834743" y="2904540"/>
            <a:ext cx="1219200" cy="46166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A0D5909B-0C62-4C42-9E17-B56CC5D72198}"/>
              </a:ext>
            </a:extLst>
          </p:cNvPr>
          <p:cNvSpPr/>
          <p:nvPr/>
        </p:nvSpPr>
        <p:spPr>
          <a:xfrm>
            <a:off x="4325257" y="2037133"/>
            <a:ext cx="1625600" cy="355903"/>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39CB7977-C2A9-4627-81B0-FD2126586717}"/>
              </a:ext>
            </a:extLst>
          </p:cNvPr>
          <p:cNvSpPr/>
          <p:nvPr/>
        </p:nvSpPr>
        <p:spPr>
          <a:xfrm>
            <a:off x="1979676" y="1748038"/>
            <a:ext cx="1625600" cy="36671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xmlns="" id="{55809724-E2F1-46CD-9DA9-401BC169E741}"/>
              </a:ext>
            </a:extLst>
          </p:cNvPr>
          <p:cNvSpPr/>
          <p:nvPr/>
        </p:nvSpPr>
        <p:spPr>
          <a:xfrm>
            <a:off x="7866745" y="1261887"/>
            <a:ext cx="682169" cy="41438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xmlns="" id="{743F46CD-17D4-40FC-843C-A2D85C1C3331}"/>
              </a:ext>
            </a:extLst>
          </p:cNvPr>
          <p:cNvSpPr/>
          <p:nvPr/>
        </p:nvSpPr>
        <p:spPr>
          <a:xfrm>
            <a:off x="6020745" y="1683233"/>
            <a:ext cx="650094" cy="36671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C3BBD1A7-2BBA-4267-B079-0232A2140B5B}"/>
              </a:ext>
            </a:extLst>
          </p:cNvPr>
          <p:cNvSpPr/>
          <p:nvPr/>
        </p:nvSpPr>
        <p:spPr>
          <a:xfrm>
            <a:off x="2699657" y="1282805"/>
            <a:ext cx="1625600" cy="37507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190857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72457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七选五</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2963202" y="395103"/>
            <a:ext cx="8504228" cy="859826"/>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214509" y="238600"/>
            <a:ext cx="7694287"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月浙江卷七选五</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sp>
        <p:nvSpPr>
          <p:cNvPr id="7" name="矩形 6">
            <a:extLst>
              <a:ext uri="{FF2B5EF4-FFF2-40B4-BE49-F238E27FC236}">
                <a16:creationId xmlns:a16="http://schemas.microsoft.com/office/drawing/2014/main" xmlns="" id="{92A771A1-07FB-4DDA-8629-52A19ABF341F}"/>
              </a:ext>
            </a:extLst>
          </p:cNvPr>
          <p:cNvSpPr/>
          <p:nvPr/>
        </p:nvSpPr>
        <p:spPr>
          <a:xfrm>
            <a:off x="178676" y="1254929"/>
            <a:ext cx="11684137" cy="3354765"/>
          </a:xfrm>
          <a:prstGeom prst="rect">
            <a:avLst/>
          </a:prstGeom>
        </p:spPr>
        <p:txBody>
          <a:bodyPr wrap="square">
            <a:spAutoFit/>
          </a:bodyPr>
          <a:lstStyle/>
          <a:p>
            <a:r>
              <a:rPr lang="en-US" altLang="zh-CN" sz="2400" b="1" dirty="0">
                <a:latin typeface="Times New Roman" panose="02020603050405020304" pitchFamily="18" charset="0"/>
                <a:cs typeface="Times New Roman" panose="02020603050405020304" pitchFamily="18" charset="0"/>
              </a:rPr>
              <a:t>   ______34______ If a neighbor is going to be out of town, offer to collect mail and newspapers. If a neighbor suffers an illness, offer to do the grocery shopping. Let them know that you are there to help in any way this acceptable, while still respecting the privacy of your neighbor.</a:t>
            </a:r>
          </a:p>
          <a:p>
            <a:endParaRPr lang="en-US" altLang="zh-CN" sz="2200" b="1" dirty="0">
              <a:latin typeface="Times New Roman" panose="02020603050405020304" pitchFamily="18" charset="0"/>
              <a:cs typeface="Times New Roman" panose="02020603050405020304" pitchFamily="18" charset="0"/>
            </a:endParaRPr>
          </a:p>
          <a:p>
            <a:endParaRPr lang="en-US" altLang="zh-CN" sz="22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     ______35______ By following the basic rules of respecting others, taking care of what belongs to you, and taking pride in the appearance of the neighborhood in general, you will quickly become a good neighbor that everyone appreciate.</a:t>
            </a:r>
          </a:p>
        </p:txBody>
      </p:sp>
      <p:sp>
        <p:nvSpPr>
          <p:cNvPr id="4" name="矩形 3">
            <a:extLst>
              <a:ext uri="{FF2B5EF4-FFF2-40B4-BE49-F238E27FC236}">
                <a16:creationId xmlns:a16="http://schemas.microsoft.com/office/drawing/2014/main" xmlns="" id="{BACDBB98-DDB4-4E32-AD2D-E8BC8A5BFCE2}"/>
              </a:ext>
            </a:extLst>
          </p:cNvPr>
          <p:cNvSpPr/>
          <p:nvPr/>
        </p:nvSpPr>
        <p:spPr>
          <a:xfrm>
            <a:off x="253932" y="2886145"/>
            <a:ext cx="11491378" cy="461665"/>
          </a:xfrm>
          <a:prstGeom prst="rect">
            <a:avLst/>
          </a:prstGeom>
          <a:ln>
            <a:solidFill>
              <a:srgbClr val="4AA44A"/>
            </a:solidFill>
          </a:ln>
        </p:spPr>
        <p:txBody>
          <a:bodyPr wrap="square">
            <a:spAutoFit/>
          </a:bodyPr>
          <a:lstStyle/>
          <a:p>
            <a:pPr lvl="0"/>
            <a:r>
              <a:rPr lang="en-US" altLang="zh-CN" sz="2400" b="1" dirty="0">
                <a:solidFill>
                  <a:srgbClr val="C00000"/>
                </a:solidFill>
                <a:latin typeface="Times New Roman" panose="02020603050405020304" pitchFamily="18" charset="0"/>
                <a:cs typeface="Times New Roman" panose="02020603050405020304" pitchFamily="18" charset="0"/>
              </a:rPr>
              <a:t>B. </a:t>
            </a:r>
            <a:r>
              <a:rPr lang="en-US" altLang="zh-CN" sz="2400" b="1" dirty="0">
                <a:solidFill>
                  <a:prstClr val="black"/>
                </a:solidFill>
                <a:latin typeface="Times New Roman" panose="02020603050405020304" pitchFamily="18" charset="0"/>
                <a:cs typeface="Times New Roman" panose="02020603050405020304" pitchFamily="18" charset="0"/>
              </a:rPr>
              <a:t>A good neighbor is also one who likes to help out in small ways.</a:t>
            </a:r>
          </a:p>
        </p:txBody>
      </p:sp>
      <p:sp>
        <p:nvSpPr>
          <p:cNvPr id="8" name="矩形 7">
            <a:extLst>
              <a:ext uri="{FF2B5EF4-FFF2-40B4-BE49-F238E27FC236}">
                <a16:creationId xmlns:a16="http://schemas.microsoft.com/office/drawing/2014/main" xmlns="" id="{039F93B3-F778-4DF0-BCAD-7391232F9600}"/>
              </a:ext>
            </a:extLst>
          </p:cNvPr>
          <p:cNvSpPr/>
          <p:nvPr/>
        </p:nvSpPr>
        <p:spPr>
          <a:xfrm>
            <a:off x="277579" y="4762094"/>
            <a:ext cx="11444084" cy="461665"/>
          </a:xfrm>
          <a:prstGeom prst="rect">
            <a:avLst/>
          </a:prstGeom>
          <a:ln>
            <a:solidFill>
              <a:srgbClr val="4AA44A"/>
            </a:solidFill>
          </a:ln>
        </p:spPr>
        <p:txBody>
          <a:bodyPr wrap="square">
            <a:spAutoFit/>
          </a:bodyPr>
          <a:lstStyle/>
          <a:p>
            <a:pPr lvl="0"/>
            <a:r>
              <a:rPr lang="en-US" altLang="zh-CN" sz="2400" b="1" dirty="0">
                <a:solidFill>
                  <a:srgbClr val="C00000"/>
                </a:solidFill>
                <a:latin typeface="Times New Roman" panose="02020603050405020304" pitchFamily="18" charset="0"/>
                <a:cs typeface="Times New Roman" panose="02020603050405020304" pitchFamily="18" charset="0"/>
              </a:rPr>
              <a:t>C. </a:t>
            </a:r>
            <a:r>
              <a:rPr lang="en-US" altLang="zh-CN" sz="2400" b="1" dirty="0">
                <a:solidFill>
                  <a:prstClr val="black"/>
                </a:solidFill>
                <a:latin typeface="Times New Roman" panose="02020603050405020304" pitchFamily="18" charset="0"/>
                <a:cs typeface="Times New Roman" panose="02020603050405020304" pitchFamily="18" charset="0"/>
              </a:rPr>
              <a:t>Being a good neighbor is more or less about considerate behavior.</a:t>
            </a:r>
          </a:p>
        </p:txBody>
      </p:sp>
      <p:cxnSp>
        <p:nvCxnSpPr>
          <p:cNvPr id="20" name="直接箭头连接符 19">
            <a:extLst>
              <a:ext uri="{FF2B5EF4-FFF2-40B4-BE49-F238E27FC236}">
                <a16:creationId xmlns:a16="http://schemas.microsoft.com/office/drawing/2014/main" xmlns="" id="{57505B18-C833-43A0-959B-ECEB32371BB0}"/>
              </a:ext>
            </a:extLst>
          </p:cNvPr>
          <p:cNvCxnSpPr>
            <a:cxnSpLocks/>
          </p:cNvCxnSpPr>
          <p:nvPr/>
        </p:nvCxnSpPr>
        <p:spPr>
          <a:xfrm flipH="1" flipV="1">
            <a:off x="4847771" y="4149350"/>
            <a:ext cx="3071026" cy="653801"/>
          </a:xfrm>
          <a:prstGeom prst="straightConnector1">
            <a:avLst/>
          </a:prstGeom>
          <a:ln w="57150">
            <a:solidFill>
              <a:srgbClr val="EDEA5C"/>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xmlns="" id="{3BD66B8E-62F4-4ABF-8D21-3BBE5E9CC693}"/>
              </a:ext>
            </a:extLst>
          </p:cNvPr>
          <p:cNvCxnSpPr>
            <a:cxnSpLocks/>
          </p:cNvCxnSpPr>
          <p:nvPr/>
        </p:nvCxnSpPr>
        <p:spPr>
          <a:xfrm flipV="1">
            <a:off x="8034909" y="3753772"/>
            <a:ext cx="1111925" cy="1019229"/>
          </a:xfrm>
          <a:prstGeom prst="straightConnector1">
            <a:avLst/>
          </a:prstGeom>
          <a:ln w="57150">
            <a:solidFill>
              <a:srgbClr val="EDEA5C"/>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xmlns="" id="{C5C42C8A-90F4-48AA-B23F-7D8383F2E28E}"/>
              </a:ext>
            </a:extLst>
          </p:cNvPr>
          <p:cNvCxnSpPr>
            <a:cxnSpLocks/>
          </p:cNvCxnSpPr>
          <p:nvPr/>
        </p:nvCxnSpPr>
        <p:spPr>
          <a:xfrm flipH="1" flipV="1">
            <a:off x="6598599" y="3797345"/>
            <a:ext cx="1364070" cy="932081"/>
          </a:xfrm>
          <a:prstGeom prst="straightConnector1">
            <a:avLst/>
          </a:prstGeom>
          <a:ln w="57150">
            <a:solidFill>
              <a:srgbClr val="EDEA5C"/>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xmlns="" id="{C9B242ED-F0C7-4208-BEB6-600BB185F25F}"/>
              </a:ext>
            </a:extLst>
          </p:cNvPr>
          <p:cNvCxnSpPr>
            <a:cxnSpLocks/>
          </p:cNvCxnSpPr>
          <p:nvPr/>
        </p:nvCxnSpPr>
        <p:spPr>
          <a:xfrm flipV="1">
            <a:off x="6312997" y="2056664"/>
            <a:ext cx="70287" cy="819004"/>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xmlns="" id="{A6FD6B66-EEB0-49E7-B0D8-76AFF47E1098}"/>
              </a:ext>
            </a:extLst>
          </p:cNvPr>
          <p:cNvCxnSpPr>
            <a:cxnSpLocks/>
          </p:cNvCxnSpPr>
          <p:nvPr/>
        </p:nvCxnSpPr>
        <p:spPr>
          <a:xfrm flipV="1">
            <a:off x="6368769" y="1721640"/>
            <a:ext cx="1531618" cy="1121896"/>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xmlns="" id="{8B1E1E44-C715-413A-808E-76B167E2F57B}"/>
              </a:ext>
            </a:extLst>
          </p:cNvPr>
          <p:cNvCxnSpPr>
            <a:cxnSpLocks/>
          </p:cNvCxnSpPr>
          <p:nvPr/>
        </p:nvCxnSpPr>
        <p:spPr>
          <a:xfrm flipH="1" flipV="1">
            <a:off x="4298731" y="1630270"/>
            <a:ext cx="3001227" cy="1240839"/>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xmlns="" id="{33B6E201-7750-45FE-88BE-FB80FCB8E963}"/>
              </a:ext>
            </a:extLst>
          </p:cNvPr>
          <p:cNvCxnSpPr>
            <a:cxnSpLocks/>
          </p:cNvCxnSpPr>
          <p:nvPr/>
        </p:nvCxnSpPr>
        <p:spPr>
          <a:xfrm flipH="1" flipV="1">
            <a:off x="2571372" y="2151023"/>
            <a:ext cx="4622083" cy="722364"/>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xmlns="" id="{E4162ED6-00C4-4DF7-94B4-06903D00227E}"/>
              </a:ext>
            </a:extLst>
          </p:cNvPr>
          <p:cNvCxnSpPr>
            <a:cxnSpLocks/>
            <a:endCxn id="9" idx="2"/>
          </p:cNvCxnSpPr>
          <p:nvPr/>
        </p:nvCxnSpPr>
        <p:spPr>
          <a:xfrm flipH="1" flipV="1">
            <a:off x="5138057" y="2393036"/>
            <a:ext cx="2189406" cy="478386"/>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矩形: 圆角 36">
            <a:extLst>
              <a:ext uri="{FF2B5EF4-FFF2-40B4-BE49-F238E27FC236}">
                <a16:creationId xmlns:a16="http://schemas.microsoft.com/office/drawing/2014/main" xmlns="" id="{F2D4E5C2-47FF-4ACB-86A7-01B166EE72AF}"/>
              </a:ext>
            </a:extLst>
          </p:cNvPr>
          <p:cNvSpPr/>
          <p:nvPr/>
        </p:nvSpPr>
        <p:spPr>
          <a:xfrm>
            <a:off x="277579" y="5469520"/>
            <a:ext cx="11684137" cy="1334546"/>
          </a:xfrm>
          <a:prstGeom prst="roundRect">
            <a:avLst/>
          </a:prstGeom>
          <a:solidFill>
            <a:srgbClr val="40743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t>逻辑衔接</a:t>
            </a:r>
            <a:r>
              <a:rPr lang="en-US" altLang="zh-CN" sz="3200" b="1" dirty="0"/>
              <a:t>----</a:t>
            </a:r>
            <a:r>
              <a:rPr lang="zh-CN" altLang="en-US" sz="3200" b="1" dirty="0">
                <a:solidFill>
                  <a:srgbClr val="00B0F0"/>
                </a:solidFill>
              </a:rPr>
              <a:t>逻辑关系线索</a:t>
            </a:r>
            <a:r>
              <a:rPr lang="zh-CN" altLang="en-US" sz="3200" b="1" dirty="0"/>
              <a:t>：</a:t>
            </a:r>
            <a:r>
              <a:rPr lang="zh-CN" altLang="en-US" sz="2400" b="1" dirty="0"/>
              <a:t>从行文逻辑上判断</a:t>
            </a:r>
            <a:r>
              <a:rPr lang="en-US" altLang="zh-CN" sz="2400" b="1" dirty="0"/>
              <a:t>:</a:t>
            </a:r>
            <a:r>
              <a:rPr lang="zh-CN" altLang="en-US" sz="2400" b="1" dirty="0"/>
              <a:t>总分、并列、递进、因果、转折、让步、时间或解释关系（上下义关系）。如，</a:t>
            </a:r>
            <a:r>
              <a:rPr lang="en-US" altLang="zh-CN" sz="2400" b="1" dirty="0"/>
              <a:t>34</a:t>
            </a:r>
            <a:r>
              <a:rPr lang="zh-CN" altLang="en-US" sz="2400" b="1" dirty="0"/>
              <a:t>、</a:t>
            </a:r>
            <a:r>
              <a:rPr lang="en-US" altLang="zh-CN" sz="2400" b="1" dirty="0"/>
              <a:t>35</a:t>
            </a:r>
            <a:r>
              <a:rPr lang="zh-CN" altLang="en-US" sz="2400" b="1" dirty="0"/>
              <a:t>题都是上义词“</a:t>
            </a:r>
            <a:r>
              <a:rPr lang="en-US" altLang="zh-CN" sz="2400" b="1" dirty="0"/>
              <a:t>in small ways</a:t>
            </a:r>
            <a:r>
              <a:rPr lang="zh-CN" altLang="en-US" sz="2400" b="1" dirty="0"/>
              <a:t>”、“</a:t>
            </a:r>
            <a:r>
              <a:rPr lang="en-US" altLang="zh-CN" sz="2400" b="1" dirty="0"/>
              <a:t>considerate behavior</a:t>
            </a:r>
            <a:r>
              <a:rPr lang="zh-CN" altLang="en-US" sz="2400" b="1" dirty="0"/>
              <a:t>”在段首句，统领段中的下义词，从而形成结构衔接。</a:t>
            </a:r>
          </a:p>
        </p:txBody>
      </p:sp>
    </p:spTree>
    <p:extLst>
      <p:ext uri="{BB962C8B-B14F-4D97-AF65-F5344CB8AC3E}">
        <p14:creationId xmlns:p14="http://schemas.microsoft.com/office/powerpoint/2010/main" val="1488622908"/>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66667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16" presetClass="entr" presetSubtype="21"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par>
                                    <p:cTn id="39" presetID="16" presetClass="entr" presetSubtype="21"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inVertical)">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par>
                                    <p:cTn id="61" presetID="16" presetClass="entr" presetSubtype="21"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inVertical)">
                                          <p:cBhvr>
                                            <p:cTn id="63" dur="500"/>
                                            <p:tgtEl>
                                              <p:spTgt spid="32"/>
                                            </p:tgtEl>
                                          </p:cBhvr>
                                        </p:animEffect>
                                      </p:childTnLst>
                                    </p:cTn>
                                  </p:par>
                                  <p:par>
                                    <p:cTn id="64" presetID="16" presetClass="entr" presetSubtype="21"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barn(inVertical)">
                                          <p:cBhvr>
                                            <p:cTn id="66" dur="500"/>
                                            <p:tgtEl>
                                              <p:spTgt spid="33"/>
                                            </p:tgtEl>
                                          </p:cBhvr>
                                        </p:animEffect>
                                      </p:childTnLst>
                                    </p:cTn>
                                  </p:par>
                                  <p:par>
                                    <p:cTn id="67" presetID="16" presetClass="entr" presetSubtype="21"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arn(inVertical)">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par>
                                    <p:cTn id="74" presetID="42"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par>
                                    <p:cTn id="89" presetID="16" presetClass="entr" presetSubtype="21" fill="hold"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barn(inVertical)">
                                          <p:cBhvr>
                                            <p:cTn id="91" dur="500"/>
                                            <p:tgtEl>
                                              <p:spTgt spid="20"/>
                                            </p:tgtEl>
                                          </p:cBhvr>
                                        </p:animEffect>
                                      </p:childTnLst>
                                    </p:cTn>
                                  </p:par>
                                  <p:par>
                                    <p:cTn id="92" presetID="16" presetClass="entr" presetSubtype="21" fill="hold"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barn(inVertical)">
                                          <p:cBhvr>
                                            <p:cTn id="94" dur="500"/>
                                            <p:tgtEl>
                                              <p:spTgt spid="22"/>
                                            </p:tgtEl>
                                          </p:cBhvr>
                                        </p:animEffect>
                                      </p:childTnLst>
                                    </p:cTn>
                                  </p:par>
                                  <p:par>
                                    <p:cTn id="95" presetID="16" presetClass="entr" presetSubtype="21"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barn(inVertical)">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circle(in)">
                                          <p:cBhvr>
                                            <p:cTn id="10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6" grpId="0" animBg="1"/>
          <p:bldP spid="18" grpId="0" animBg="1"/>
          <p:bldP spid="12" grpId="0" animBg="1"/>
          <p:bldP spid="13" grpId="0" animBg="1"/>
          <p:bldP spid="9" grpId="0" animBg="1"/>
          <p:bldP spid="10" grpId="0" animBg="1"/>
          <p:bldP spid="15" grpId="0" animBg="1"/>
          <p:bldP spid="14" grpId="0" animBg="1"/>
          <p:bldP spid="11" grpId="0" animBg="1"/>
          <p:bldP spid="2" grpId="0" animBg="1"/>
          <p:bldP spid="2" grpId="1" animBg="1"/>
          <p:bldP spid="3" grpId="0"/>
          <p:bldP spid="5" grpId="0" animBg="1"/>
          <p:bldP spid="6" grpId="0" animBg="1"/>
          <p:bldP spid="3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66667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16" presetClass="entr" presetSubtype="21"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par>
                                    <p:cTn id="39" presetID="16" presetClass="entr" presetSubtype="21"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inVertical)">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par>
                                    <p:cTn id="61" presetID="16" presetClass="entr" presetSubtype="21"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inVertical)">
                                          <p:cBhvr>
                                            <p:cTn id="63" dur="500"/>
                                            <p:tgtEl>
                                              <p:spTgt spid="32"/>
                                            </p:tgtEl>
                                          </p:cBhvr>
                                        </p:animEffect>
                                      </p:childTnLst>
                                    </p:cTn>
                                  </p:par>
                                  <p:par>
                                    <p:cTn id="64" presetID="16" presetClass="entr" presetSubtype="21"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barn(inVertical)">
                                          <p:cBhvr>
                                            <p:cTn id="66" dur="500"/>
                                            <p:tgtEl>
                                              <p:spTgt spid="33"/>
                                            </p:tgtEl>
                                          </p:cBhvr>
                                        </p:animEffect>
                                      </p:childTnLst>
                                    </p:cTn>
                                  </p:par>
                                  <p:par>
                                    <p:cTn id="67" presetID="16" presetClass="entr" presetSubtype="21"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arn(inVertical)">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par>
                                    <p:cTn id="74" presetID="42"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par>
                                    <p:cTn id="89" presetID="16" presetClass="entr" presetSubtype="21" fill="hold"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barn(inVertical)">
                                          <p:cBhvr>
                                            <p:cTn id="91" dur="500"/>
                                            <p:tgtEl>
                                              <p:spTgt spid="20"/>
                                            </p:tgtEl>
                                          </p:cBhvr>
                                        </p:animEffect>
                                      </p:childTnLst>
                                    </p:cTn>
                                  </p:par>
                                  <p:par>
                                    <p:cTn id="92" presetID="16" presetClass="entr" presetSubtype="21" fill="hold"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barn(inVertical)">
                                          <p:cBhvr>
                                            <p:cTn id="94" dur="500"/>
                                            <p:tgtEl>
                                              <p:spTgt spid="22"/>
                                            </p:tgtEl>
                                          </p:cBhvr>
                                        </p:animEffect>
                                      </p:childTnLst>
                                    </p:cTn>
                                  </p:par>
                                  <p:par>
                                    <p:cTn id="95" presetID="16" presetClass="entr" presetSubtype="21"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barn(inVertical)">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circle(in)">
                                          <p:cBhvr>
                                            <p:cTn id="10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6" grpId="0" animBg="1"/>
          <p:bldP spid="18" grpId="0" animBg="1"/>
          <p:bldP spid="12" grpId="0" animBg="1"/>
          <p:bldP spid="13" grpId="0" animBg="1"/>
          <p:bldP spid="9" grpId="0" animBg="1"/>
          <p:bldP spid="10" grpId="0" animBg="1"/>
          <p:bldP spid="15" grpId="0" animBg="1"/>
          <p:bldP spid="14" grpId="0" animBg="1"/>
          <p:bldP spid="11" grpId="0" animBg="1"/>
          <p:bldP spid="2" grpId="0" animBg="1"/>
          <p:bldP spid="2" grpId="1" animBg="1"/>
          <p:bldP spid="3" grpId="0"/>
          <p:bldP spid="5" grpId="0" animBg="1"/>
          <p:bldP spid="6" grpId="0" animBg="1"/>
          <p:bldP spid="37" grpId="0" animBg="1"/>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1908574"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72457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七选五</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3"/>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28E0D88E-3E05-4772-9F38-A32EC5435D8A}"/>
              </a:ext>
            </a:extLst>
          </p:cNvPr>
          <p:cNvSpPr/>
          <p:nvPr/>
        </p:nvSpPr>
        <p:spPr>
          <a:xfrm>
            <a:off x="2963202" y="491012"/>
            <a:ext cx="8899611" cy="92617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73409" y="280339"/>
            <a:ext cx="8451032"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月浙江卷七选五</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数据统计</a:t>
            </a:r>
          </a:p>
        </p:txBody>
      </p:sp>
      <p:pic>
        <p:nvPicPr>
          <p:cNvPr id="7" name="图片 6">
            <a:extLst>
              <a:ext uri="{FF2B5EF4-FFF2-40B4-BE49-F238E27FC236}">
                <a16:creationId xmlns:a16="http://schemas.microsoft.com/office/drawing/2014/main" xmlns="" id="{6089BB5C-DDE3-4418-841F-3119B7F111B6}"/>
              </a:ext>
            </a:extLst>
          </p:cNvPr>
          <p:cNvPicPr>
            <a:picLocks noChangeAspect="1"/>
          </p:cNvPicPr>
          <p:nvPr/>
        </p:nvPicPr>
        <p:blipFill>
          <a:blip r:embed="rId4"/>
          <a:stretch>
            <a:fillRect/>
          </a:stretch>
        </p:blipFill>
        <p:spPr>
          <a:xfrm>
            <a:off x="583323" y="1627856"/>
            <a:ext cx="10473559" cy="4567992"/>
          </a:xfrm>
          <a:prstGeom prst="rect">
            <a:avLst/>
          </a:prstGeom>
        </p:spPr>
      </p:pic>
    </p:spTree>
    <p:extLst>
      <p:ext uri="{BB962C8B-B14F-4D97-AF65-F5344CB8AC3E}">
        <p14:creationId xmlns:p14="http://schemas.microsoft.com/office/powerpoint/2010/main" val="190879516"/>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66667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66667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894416" y="364724"/>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625711" y="344634"/>
            <a:ext cx="1005403"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听力</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5894416" y="134084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530270" y="1300872"/>
            <a:ext cx="1826141"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5894416" y="234095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598695" y="3213348"/>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完形填空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5885793" y="3227090"/>
            <a:ext cx="506412" cy="557293"/>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598695" y="2232605"/>
            <a:ext cx="1415773"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七选五</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5842794" y="4203214"/>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876703" y="3256753"/>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圆角矩形 12">
            <a:extLst>
              <a:ext uri="{FF2B5EF4-FFF2-40B4-BE49-F238E27FC236}">
                <a16:creationId xmlns:a16="http://schemas.microsoft.com/office/drawing/2014/main" xmlns="" id="{241CBCF0-297D-4EE9-BD0C-242188E8813F}"/>
              </a:ext>
            </a:extLst>
          </p:cNvPr>
          <p:cNvSpPr/>
          <p:nvPr/>
        </p:nvSpPr>
        <p:spPr>
          <a:xfrm>
            <a:off x="5894416" y="5185886"/>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6</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1" name="矩形 20">
            <a:extLst>
              <a:ext uri="{FF2B5EF4-FFF2-40B4-BE49-F238E27FC236}">
                <a16:creationId xmlns:a16="http://schemas.microsoft.com/office/drawing/2014/main" xmlns="" id="{5C06DFC9-B735-4126-8F09-4213A870606D}"/>
              </a:ext>
            </a:extLst>
          </p:cNvPr>
          <p:cNvSpPr/>
          <p:nvPr/>
        </p:nvSpPr>
        <p:spPr>
          <a:xfrm>
            <a:off x="6598695" y="4194091"/>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a:extLst>
              <a:ext uri="{FF2B5EF4-FFF2-40B4-BE49-F238E27FC236}">
                <a16:creationId xmlns:a16="http://schemas.microsoft.com/office/drawing/2014/main" xmlns="" id="{0FBAF1B7-E4AE-41A7-A375-2DCB22787485}"/>
              </a:ext>
            </a:extLst>
          </p:cNvPr>
          <p:cNvSpPr/>
          <p:nvPr/>
        </p:nvSpPr>
        <p:spPr>
          <a:xfrm>
            <a:off x="6625711" y="5145910"/>
            <a:ext cx="5208477" cy="1077218"/>
          </a:xfrm>
          <a:prstGeom prst="rect">
            <a:avLst/>
          </a:prstGeom>
        </p:spPr>
        <p:txBody>
          <a:bodyPr wrap="none">
            <a:spAutoFit/>
          </a:bodyPr>
          <a:lstStyle/>
          <a:p>
            <a:pPr lvl="0">
              <a:defRPr/>
            </a:pP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作文：</a:t>
            </a:r>
            <a:endParaRPr lang="en-US"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lvl="0">
              <a:defRPr/>
            </a:pP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应用文</a:t>
            </a:r>
            <a:r>
              <a:rPr lang="en-US"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读后续写</a:t>
            </a:r>
            <a:r>
              <a:rPr lang="en-US"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529298308"/>
      </p:ext>
    </p:extLst>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4"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7"/>
                                        </p:tgtEl>
                                        <p:attrNameLst>
                                          <p:attrName>ppt_x</p:attrName>
                                          <p:attrName>ppt_y</p:attrName>
                                        </p:attrNameLst>
                                      </p:cBhvr>
                                      <p:rCtr x="1862" y="-2060"/>
                                    </p:animMotion>
                                  </p:childTnLst>
                                </p:cTn>
                              </p:par>
                              <p:par>
                                <p:cTn id="18" presetID="22" presetClass="entr" presetSubtype="8"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9"/>
                                        </p:tgtEl>
                                        <p:attrNameLst>
                                          <p:attrName>ppt_x</p:attrName>
                                          <p:attrName>ppt_y</p:attrName>
                                        </p:attrNameLst>
                                      </p:cBhvr>
                                      <p:rCtr x="1862" y="-2060"/>
                                    </p:animMotion>
                                  </p:childTnLst>
                                </p:cTn>
                              </p:par>
                              <p:par>
                                <p:cTn id="26" presetID="22" presetClass="entr" presetSubtype="8" fill="hold" grpId="0" nodeType="withEffect">
                                  <p:stCondLst>
                                    <p:cond delay="75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11"/>
                                        </p:tgtEl>
                                        <p:attrNameLst>
                                          <p:attrName>ppt_x</p:attrName>
                                          <p:attrName>ppt_y</p:attrName>
                                        </p:attrNameLst>
                                      </p:cBhvr>
                                      <p:rCtr x="1862" y="-2060"/>
                                    </p:animMotion>
                                  </p:childTnLst>
                                </p:cTn>
                              </p:par>
                              <p:par>
                                <p:cTn id="34" presetID="22" presetClass="entr" presetSubtype="8"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par>
                                <p:cTn id="40" presetID="56" presetClass="path" presetSubtype="0" accel="50000" decel="50000" fill="hold" grpId="1" nodeType="withEffect">
                                  <p:stCondLst>
                                    <p:cond delay="1000"/>
                                  </p:stCondLst>
                                  <p:childTnLst>
                                    <p:animMotion origin="layout" path="M -0.03737 0.0412 L -6.25E-7 1.85185E-6 " pathEditMode="relative" rAng="0" ptsTypes="AA">
                                      <p:cBhvr>
                                        <p:cTn id="41" dur="700" fill="hold"/>
                                        <p:tgtEl>
                                          <p:spTgt spid="13"/>
                                        </p:tgtEl>
                                        <p:attrNameLst>
                                          <p:attrName>ppt_x</p:attrName>
                                          <p:attrName>ppt_y</p:attrName>
                                        </p:attrNameLst>
                                      </p:cBhvr>
                                      <p:rCtr x="1862" y="-2060"/>
                                    </p:animMotion>
                                  </p:childTnLst>
                                </p:cTn>
                              </p:par>
                              <p:par>
                                <p:cTn id="42" presetID="22" presetClass="entr" presetSubtype="8" fill="hold" grpId="0" nodeType="withEffect">
                                  <p:stCondLst>
                                    <p:cond delay="125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par>
                                <p:cTn id="45" presetID="22" presetClass="entr" presetSubtype="8" fill="hold" grpId="0" nodeType="withEffect">
                                  <p:stCondLst>
                                    <p:cond delay="125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par>
                                <p:cTn id="48" presetID="1" presetClass="entr" presetSubtype="0" fill="hold" grpId="0" nodeType="withEffect">
                                  <p:stCondLst>
                                    <p:cond delay="1250"/>
                                  </p:stCondLst>
                                  <p:childTnLst>
                                    <p:set>
                                      <p:cBhvr>
                                        <p:cTn id="49" dur="1" fill="hold">
                                          <p:stCondLst>
                                            <p:cond delay="0"/>
                                          </p:stCondLst>
                                        </p:cTn>
                                        <p:tgtEl>
                                          <p:spTgt spid="20"/>
                                        </p:tgtEl>
                                        <p:attrNameLst>
                                          <p:attrName>style.visibility</p:attrName>
                                        </p:attrNameLst>
                                      </p:cBhvr>
                                      <p:to>
                                        <p:strVal val="visible"/>
                                      </p:to>
                                    </p:set>
                                  </p:childTnLst>
                                </p:cTn>
                              </p:par>
                              <p:par>
                                <p:cTn id="50" presetID="1" presetClass="entr" presetSubtype="0" fill="hold" grpId="1" nodeType="withEffect">
                                  <p:stCondLst>
                                    <p:cond delay="125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P spid="8" grpId="0"/>
      <p:bldP spid="9" grpId="0" animBg="1"/>
      <p:bldP spid="9" grpId="1" animBg="1"/>
      <p:bldP spid="10" grpId="0"/>
      <p:bldP spid="11" grpId="0" animBg="1"/>
      <p:bldP spid="11" grpId="1" animBg="1"/>
      <p:bldP spid="12" grpId="0"/>
      <p:bldP spid="13" grpId="0" animBg="1"/>
      <p:bldP spid="13" grpId="1" animBg="1"/>
      <p:bldP spid="20" grpId="0" animBg="1"/>
      <p:bldP spid="20" grpId="1" animBg="1"/>
      <p:bldP spid="21" grpId="0"/>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238248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4</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38191" y="238600"/>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完形填空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2963202" y="298734"/>
            <a:ext cx="7962301" cy="92617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68152" y="158796"/>
            <a:ext cx="7457804"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月浙江卷完形填空</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语篇导读</a:t>
            </a:r>
          </a:p>
        </p:txBody>
      </p:sp>
      <p:pic>
        <p:nvPicPr>
          <p:cNvPr id="7" name="图片 6">
            <a:extLst>
              <a:ext uri="{FF2B5EF4-FFF2-40B4-BE49-F238E27FC236}">
                <a16:creationId xmlns:a16="http://schemas.microsoft.com/office/drawing/2014/main" xmlns="" id="{B9FA49B5-529B-438B-9B9C-3F6B63964D78}"/>
              </a:ext>
            </a:extLst>
          </p:cNvPr>
          <p:cNvPicPr>
            <a:picLocks noChangeAspect="1"/>
          </p:cNvPicPr>
          <p:nvPr/>
        </p:nvPicPr>
        <p:blipFill>
          <a:blip r:embed="rId2"/>
          <a:stretch>
            <a:fillRect/>
          </a:stretch>
        </p:blipFill>
        <p:spPr>
          <a:xfrm>
            <a:off x="329188" y="1309276"/>
            <a:ext cx="11542246" cy="2803634"/>
          </a:xfrm>
          <a:prstGeom prst="rect">
            <a:avLst/>
          </a:prstGeom>
        </p:spPr>
      </p:pic>
      <p:sp>
        <p:nvSpPr>
          <p:cNvPr id="8" name="矩形 7">
            <a:extLst>
              <a:ext uri="{FF2B5EF4-FFF2-40B4-BE49-F238E27FC236}">
                <a16:creationId xmlns:a16="http://schemas.microsoft.com/office/drawing/2014/main" xmlns="" id="{805FE598-B809-48D7-8593-D24E019FDEBC}"/>
              </a:ext>
            </a:extLst>
          </p:cNvPr>
          <p:cNvSpPr/>
          <p:nvPr/>
        </p:nvSpPr>
        <p:spPr>
          <a:xfrm>
            <a:off x="126123" y="4146696"/>
            <a:ext cx="11918732" cy="2677656"/>
          </a:xfrm>
          <a:prstGeom prst="rect">
            <a:avLst/>
          </a:prstGeom>
        </p:spPr>
        <p:txBody>
          <a:bodyPr wrap="square">
            <a:spAutoFit/>
          </a:bodyPr>
          <a:lstStyle/>
          <a:p>
            <a:r>
              <a:rPr lang="zh-CN" altLang="en-US" sz="2400" b="1" dirty="0"/>
              <a:t>      这篇完形填空是一篇夹叙夹议文。作者认为，越忙的人越可能把事做好，时间“过多”反而可能使人淡化时间意识，患上“拖延症”。这篇文章的选材涉及学生熟悉的话题，内容贴近学生日常生活。如何进行有效的时间管理也是学生们生活当中面临的问题，因此该话题很容易在考生当中引起共鸣，考生可从中领会一些关于时间管理的艺术。</a:t>
            </a:r>
          </a:p>
          <a:p>
            <a:r>
              <a:rPr lang="zh-CN" altLang="en-US" sz="2400" b="1" dirty="0"/>
              <a:t>       该完形填空考点分布合理，不仅考查学生在语境中运用语言知识的能力，同时也考查学生分析、推断上下文逻辑关系的能力。考点覆盖全面，布局合理。涵盖了句子层次、段落层次和语篇层次的考查。考查以实词为主。</a:t>
            </a:r>
          </a:p>
        </p:txBody>
      </p:sp>
    </p:spTree>
    <p:extLst>
      <p:ext uri="{BB962C8B-B14F-4D97-AF65-F5344CB8AC3E}">
        <p14:creationId xmlns:p14="http://schemas.microsoft.com/office/powerpoint/2010/main" val="2067443920"/>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6.25E-7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6.25E-7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a:extLst>
              <a:ext uri="{FF2B5EF4-FFF2-40B4-BE49-F238E27FC236}">
                <a16:creationId xmlns:a16="http://schemas.microsoft.com/office/drawing/2014/main" xmlns="" id="{C55262A0-23D5-418F-A7C8-7B993CDC22FF}"/>
              </a:ext>
            </a:extLst>
          </p:cNvPr>
          <p:cNvSpPr/>
          <p:nvPr/>
        </p:nvSpPr>
        <p:spPr>
          <a:xfrm>
            <a:off x="5061902" y="2393079"/>
            <a:ext cx="3488540" cy="405484"/>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576609E0-7739-40E6-BD56-4959E6CAA107}"/>
              </a:ext>
            </a:extLst>
          </p:cNvPr>
          <p:cNvSpPr/>
          <p:nvPr/>
        </p:nvSpPr>
        <p:spPr>
          <a:xfrm>
            <a:off x="3184796" y="1772287"/>
            <a:ext cx="2403204" cy="257231"/>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E5731192-D2E9-4EB3-AF5E-E5B50664E2C1}"/>
              </a:ext>
            </a:extLst>
          </p:cNvPr>
          <p:cNvSpPr/>
          <p:nvPr/>
        </p:nvSpPr>
        <p:spPr>
          <a:xfrm>
            <a:off x="10235393" y="1701260"/>
            <a:ext cx="1392619" cy="328258"/>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30D5124D-ADD8-4DCF-BE11-8ACFFFE6AA1D}"/>
              </a:ext>
            </a:extLst>
          </p:cNvPr>
          <p:cNvSpPr/>
          <p:nvPr/>
        </p:nvSpPr>
        <p:spPr>
          <a:xfrm>
            <a:off x="10431336" y="2383597"/>
            <a:ext cx="1571976" cy="328258"/>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B0AD9789-E607-4DF8-94CA-545ACAB0B5B6}"/>
              </a:ext>
            </a:extLst>
          </p:cNvPr>
          <p:cNvSpPr/>
          <p:nvPr/>
        </p:nvSpPr>
        <p:spPr>
          <a:xfrm>
            <a:off x="3812821" y="5126414"/>
            <a:ext cx="1392619" cy="328258"/>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xmlns="" id="{E791DDEE-64B5-4D51-AD62-606D6A9D78A6}"/>
              </a:ext>
            </a:extLst>
          </p:cNvPr>
          <p:cNvSpPr/>
          <p:nvPr/>
        </p:nvSpPr>
        <p:spPr>
          <a:xfrm>
            <a:off x="1862838" y="4118675"/>
            <a:ext cx="1649619" cy="405484"/>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F89FE47E-43F1-4659-9840-5D003AD70899}"/>
              </a:ext>
            </a:extLst>
          </p:cNvPr>
          <p:cNvSpPr/>
          <p:nvPr/>
        </p:nvSpPr>
        <p:spPr>
          <a:xfrm>
            <a:off x="2728401" y="132969"/>
            <a:ext cx="8899611" cy="92617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238248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4</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38191" y="238600"/>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完形填空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a16="http://schemas.microsoft.com/office/drawing/2014/main" xmlns="" id="{8E1E6007-C857-4D36-B3A5-D365492DED67}"/>
              </a:ext>
            </a:extLst>
          </p:cNvPr>
          <p:cNvSpPr/>
          <p:nvPr/>
        </p:nvSpPr>
        <p:spPr>
          <a:xfrm>
            <a:off x="159656" y="1010245"/>
            <a:ext cx="11843657" cy="2800767"/>
          </a:xfrm>
          <a:prstGeom prst="rect">
            <a:avLst/>
          </a:prstGeom>
        </p:spPr>
        <p:txBody>
          <a:bodyPr wrap="square">
            <a:spAutoFit/>
          </a:bodyPr>
          <a:lstStyle/>
          <a:p>
            <a:pPr algn="just"/>
            <a:r>
              <a:rPr lang="en-US" altLang="zh-CN" sz="2200" b="1" dirty="0"/>
              <a:t>    We have all heard how time is more valuable than money, but is it ___36___ to have too much?</a:t>
            </a:r>
          </a:p>
          <a:p>
            <a:pPr algn="just"/>
            <a:r>
              <a:rPr lang="en-US" altLang="zh-CN" sz="2200" b="1" dirty="0"/>
              <a:t>    I___37___back in high school I spent most of my day at school since I also ___38___a team sport. By the time I got home, I only had a few hours to do my homework, and I had to do it ____39____</a:t>
            </a:r>
          </a:p>
          <a:p>
            <a:pPr algn="just"/>
            <a:r>
              <a:rPr lang="en-US" altLang="zh-CN" sz="2200" b="1" dirty="0"/>
              <a:t>    When I got into college, things ___40___. I suddenly found myself out of class before noon time. Because of all this ____41____ there was no sense of ____42____ to do my school work immediately. I was performing this action of waiting until it later became ___43___. Once that happened, I just kept___44___my studying further and further back in my day. Then I got to the point where I was_____45_____really late at night to get my work alone.</a:t>
            </a:r>
          </a:p>
        </p:txBody>
      </p:sp>
      <p:sp>
        <p:nvSpPr>
          <p:cNvPr id="5" name="矩形 4">
            <a:extLst>
              <a:ext uri="{FF2B5EF4-FFF2-40B4-BE49-F238E27FC236}">
                <a16:creationId xmlns:a16="http://schemas.microsoft.com/office/drawing/2014/main" xmlns="" id="{11207470-8D2C-401C-AD22-8F712C56D487}"/>
              </a:ext>
            </a:extLst>
          </p:cNvPr>
          <p:cNvSpPr/>
          <p:nvPr/>
        </p:nvSpPr>
        <p:spPr>
          <a:xfrm>
            <a:off x="2952691" y="37124"/>
            <a:ext cx="8451032"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月浙江卷完形填空</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解题点拨</a:t>
            </a:r>
          </a:p>
        </p:txBody>
      </p:sp>
      <p:sp>
        <p:nvSpPr>
          <p:cNvPr id="4" name="矩形 3">
            <a:extLst>
              <a:ext uri="{FF2B5EF4-FFF2-40B4-BE49-F238E27FC236}">
                <a16:creationId xmlns:a16="http://schemas.microsoft.com/office/drawing/2014/main" xmlns="" id="{A1959F33-642C-4929-AE61-D15626EC25AE}"/>
              </a:ext>
            </a:extLst>
          </p:cNvPr>
          <p:cNvSpPr/>
          <p:nvPr/>
        </p:nvSpPr>
        <p:spPr>
          <a:xfrm>
            <a:off x="188686" y="4101035"/>
            <a:ext cx="11843657" cy="2462213"/>
          </a:xfrm>
          <a:prstGeom prst="rect">
            <a:avLst/>
          </a:prstGeom>
          <a:ln>
            <a:solidFill>
              <a:srgbClr val="4AA44A"/>
            </a:solidFill>
          </a:ln>
        </p:spPr>
        <p:txBody>
          <a:bodyPr wrap="square">
            <a:spAutoFit/>
          </a:bodyPr>
          <a:lstStyle/>
          <a:p>
            <a:pPr lvl="0" algn="just"/>
            <a:r>
              <a:rPr lang="en-US" altLang="zh-CN" sz="2200" b="1" dirty="0">
                <a:solidFill>
                  <a:prstClr val="black"/>
                </a:solidFill>
              </a:rPr>
              <a:t>39. A. at last    B. right away    C. of course    D. mattered</a:t>
            </a:r>
          </a:p>
          <a:p>
            <a:pPr lvl="0" algn="just"/>
            <a:r>
              <a:rPr lang="en-US" altLang="zh-CN" sz="2200" b="1" dirty="0">
                <a:solidFill>
                  <a:prstClr val="black"/>
                </a:solidFill>
              </a:rPr>
              <a:t>40. A. happened    B. repeated    C. changed    D. mattered</a:t>
            </a:r>
          </a:p>
          <a:p>
            <a:pPr lvl="0" algn="just"/>
            <a:r>
              <a:rPr lang="en-US" altLang="zh-CN" sz="2200" b="1" dirty="0">
                <a:solidFill>
                  <a:prstClr val="black"/>
                </a:solidFill>
              </a:rPr>
              <a:t>41. A. extra    B. difficult    C. valuable    D. limited</a:t>
            </a:r>
          </a:p>
          <a:p>
            <a:pPr lvl="0" algn="just"/>
            <a:r>
              <a:rPr lang="en-US" altLang="zh-CN" sz="2200" b="1" dirty="0">
                <a:solidFill>
                  <a:prstClr val="black"/>
                </a:solidFill>
              </a:rPr>
              <a:t>42. A. duty    B. achievement    C. urgency    D. direction</a:t>
            </a:r>
          </a:p>
          <a:p>
            <a:pPr lvl="0" algn="just"/>
            <a:r>
              <a:rPr lang="en-US" altLang="zh-CN" sz="2200" b="1" dirty="0">
                <a:solidFill>
                  <a:prstClr val="black"/>
                </a:solidFill>
              </a:rPr>
              <a:t>43. A. burden    B. relief    C. risk    D. habit</a:t>
            </a:r>
          </a:p>
          <a:p>
            <a:pPr lvl="0" algn="just"/>
            <a:r>
              <a:rPr lang="en-US" altLang="zh-CN" sz="2200" b="1" dirty="0">
                <a:solidFill>
                  <a:prstClr val="black"/>
                </a:solidFill>
              </a:rPr>
              <a:t>44. A. pushing    B. taking    C. setting    D. calling</a:t>
            </a:r>
          </a:p>
          <a:p>
            <a:pPr lvl="0" algn="just"/>
            <a:r>
              <a:rPr lang="en-US" altLang="zh-CN" sz="2200" b="1" dirty="0">
                <a:solidFill>
                  <a:prstClr val="black"/>
                </a:solidFill>
              </a:rPr>
              <a:t>45. A. hanging out    B. staying up    C. jogging round    D. showing off</a:t>
            </a:r>
            <a:endParaRPr lang="zh-CN" altLang="en-US" dirty="0"/>
          </a:p>
        </p:txBody>
      </p:sp>
      <p:sp>
        <p:nvSpPr>
          <p:cNvPr id="15" name="矩形: 圆角 14">
            <a:extLst>
              <a:ext uri="{FF2B5EF4-FFF2-40B4-BE49-F238E27FC236}">
                <a16:creationId xmlns:a16="http://schemas.microsoft.com/office/drawing/2014/main" xmlns="" id="{DEA9EC9A-377E-4743-9A47-D6D866931786}"/>
              </a:ext>
            </a:extLst>
          </p:cNvPr>
          <p:cNvSpPr/>
          <p:nvPr/>
        </p:nvSpPr>
        <p:spPr>
          <a:xfrm>
            <a:off x="6110514" y="3026541"/>
            <a:ext cx="5936343" cy="3723087"/>
          </a:xfrm>
          <a:prstGeom prst="roundRect">
            <a:avLst/>
          </a:prstGeom>
          <a:solidFill>
            <a:srgbClr val="40743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a:solidFill>
                  <a:schemeClr val="bg1"/>
                </a:solidFill>
              </a:rPr>
              <a:t>1.</a:t>
            </a:r>
            <a:r>
              <a:rPr lang="zh-CN" altLang="en-US" sz="3200" b="1" dirty="0">
                <a:solidFill>
                  <a:schemeClr val="bg1"/>
                </a:solidFill>
              </a:rPr>
              <a:t>利用词语同现解题</a:t>
            </a:r>
            <a:r>
              <a:rPr lang="en-US" altLang="zh-CN" sz="3200" b="1" dirty="0">
                <a:solidFill>
                  <a:schemeClr val="bg1"/>
                </a:solidFill>
              </a:rPr>
              <a:t>: </a:t>
            </a:r>
            <a:r>
              <a:rPr lang="zh-CN" altLang="en-US" sz="2200" b="1" dirty="0">
                <a:solidFill>
                  <a:schemeClr val="bg1"/>
                </a:solidFill>
              </a:rPr>
              <a:t>某些语义相关联的词语在语篇中有同时出现的倾向性，叫词语同现。同现词之间有同类互补或相对关系等。如</a:t>
            </a:r>
            <a:r>
              <a:rPr lang="en-US" altLang="zh-CN" sz="2200" b="1" dirty="0">
                <a:solidFill>
                  <a:schemeClr val="bg1"/>
                </a:solidFill>
              </a:rPr>
              <a:t>ill, hospital, doctor, nurse, operation, medicine</a:t>
            </a:r>
            <a:r>
              <a:rPr lang="zh-CN" altLang="en-US" sz="2200" b="1" dirty="0">
                <a:solidFill>
                  <a:schemeClr val="bg1"/>
                </a:solidFill>
              </a:rPr>
              <a:t>等一群相互关联的词语就有同时出现在一个语篇中的可能性。根据这种“同现”关系可确定某一空格的答案。 </a:t>
            </a:r>
            <a:endParaRPr lang="en-US" altLang="zh-CN" sz="2200" b="1" dirty="0">
              <a:solidFill>
                <a:schemeClr val="bg1"/>
              </a:solidFill>
            </a:endParaRPr>
          </a:p>
          <a:p>
            <a:r>
              <a:rPr lang="en-US" altLang="zh-CN" sz="2200" b="1" dirty="0">
                <a:solidFill>
                  <a:schemeClr val="bg1"/>
                </a:solidFill>
              </a:rPr>
              <a:t>     </a:t>
            </a:r>
            <a:r>
              <a:rPr lang="zh-CN" altLang="en-US" sz="2200" b="1" dirty="0">
                <a:solidFill>
                  <a:schemeClr val="bg1"/>
                </a:solidFill>
              </a:rPr>
              <a:t>如本篇中“</a:t>
            </a:r>
            <a:r>
              <a:rPr lang="en-US" altLang="zh-CN" sz="2200" b="1" dirty="0">
                <a:solidFill>
                  <a:srgbClr val="00B0F0"/>
                </a:solidFill>
              </a:rPr>
              <a:t>only had a few hours , right away, immediately, urgency </a:t>
            </a:r>
            <a:r>
              <a:rPr lang="zh-CN" altLang="en-US" sz="2200" b="1" dirty="0">
                <a:solidFill>
                  <a:schemeClr val="bg1"/>
                </a:solidFill>
              </a:rPr>
              <a:t>”都是意思相近的表达方式，或者解释性的语言复现。</a:t>
            </a:r>
          </a:p>
        </p:txBody>
      </p:sp>
    </p:spTree>
    <p:extLst>
      <p:ext uri="{BB962C8B-B14F-4D97-AF65-F5344CB8AC3E}">
        <p14:creationId xmlns:p14="http://schemas.microsoft.com/office/powerpoint/2010/main" val="1791046987"/>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6.25E-7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5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2" grpId="1" animBg="1"/>
          <p:bldP spid="3" grpId="0"/>
          <p:bldP spid="5"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6.25E-7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2" grpId="1" animBg="1"/>
          <p:bldP spid="3" grpId="0"/>
          <p:bldP spid="5" grpId="0" animBg="1"/>
          <p:bldP spid="15" grpId="0" animBg="1"/>
        </p:bldLst>
      </p:timing>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xmlns="" id="{72228159-7CC4-495B-AACA-66843D6775E5}"/>
              </a:ext>
            </a:extLst>
          </p:cNvPr>
          <p:cNvSpPr/>
          <p:nvPr/>
        </p:nvSpPr>
        <p:spPr>
          <a:xfrm>
            <a:off x="2844275" y="5995073"/>
            <a:ext cx="1268081" cy="38625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xmlns="" id="{895DC57D-C9DE-43E3-9088-9667C521F52E}"/>
              </a:ext>
            </a:extLst>
          </p:cNvPr>
          <p:cNvSpPr/>
          <p:nvPr/>
        </p:nvSpPr>
        <p:spPr>
          <a:xfrm>
            <a:off x="811779" y="5639857"/>
            <a:ext cx="1167139" cy="33944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xmlns="" id="{93F08886-F927-4075-B29C-6E5EBBFE1149}"/>
              </a:ext>
            </a:extLst>
          </p:cNvPr>
          <p:cNvSpPr/>
          <p:nvPr/>
        </p:nvSpPr>
        <p:spPr>
          <a:xfrm>
            <a:off x="615224" y="4653475"/>
            <a:ext cx="1074234" cy="339439"/>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xmlns="" id="{8A16FB5C-EA96-41F9-B307-C3BFA01047B5}"/>
              </a:ext>
            </a:extLst>
          </p:cNvPr>
          <p:cNvSpPr/>
          <p:nvPr/>
        </p:nvSpPr>
        <p:spPr>
          <a:xfrm>
            <a:off x="3948874" y="4233506"/>
            <a:ext cx="1370339" cy="44283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xmlns="" id="{DED1710F-45FC-4CFF-9D85-77A678D68D5C}"/>
              </a:ext>
            </a:extLst>
          </p:cNvPr>
          <p:cNvSpPr/>
          <p:nvPr/>
        </p:nvSpPr>
        <p:spPr>
          <a:xfrm>
            <a:off x="984469" y="3454955"/>
            <a:ext cx="1104599" cy="38625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xmlns="" id="{F16A57D1-6408-4EBC-8FBE-80880498201F}"/>
              </a:ext>
            </a:extLst>
          </p:cNvPr>
          <p:cNvSpPr/>
          <p:nvPr/>
        </p:nvSpPr>
        <p:spPr>
          <a:xfrm>
            <a:off x="843050" y="3042745"/>
            <a:ext cx="5605876" cy="38625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xmlns="" id="{CECBC85C-3A78-45F8-9D09-C71FBE181669}"/>
              </a:ext>
            </a:extLst>
          </p:cNvPr>
          <p:cNvSpPr/>
          <p:nvPr/>
        </p:nvSpPr>
        <p:spPr>
          <a:xfrm>
            <a:off x="2844275" y="2680368"/>
            <a:ext cx="1999673" cy="38625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xmlns="" id="{BD31B466-B27E-4ABF-9F40-13B6CC997F7A}"/>
              </a:ext>
            </a:extLst>
          </p:cNvPr>
          <p:cNvSpPr/>
          <p:nvPr/>
        </p:nvSpPr>
        <p:spPr>
          <a:xfrm>
            <a:off x="4152074" y="2074632"/>
            <a:ext cx="1167139" cy="44283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F89FE47E-43F1-4659-9840-5D003AD70899}"/>
              </a:ext>
            </a:extLst>
          </p:cNvPr>
          <p:cNvSpPr/>
          <p:nvPr/>
        </p:nvSpPr>
        <p:spPr>
          <a:xfrm>
            <a:off x="2728401" y="132969"/>
            <a:ext cx="8899611" cy="92617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238248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4</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38191" y="238600"/>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完形填空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a16="http://schemas.microsoft.com/office/drawing/2014/main" xmlns="" id="{8E1E6007-C857-4D36-B3A5-D365492DED67}"/>
              </a:ext>
            </a:extLst>
          </p:cNvPr>
          <p:cNvSpPr/>
          <p:nvPr/>
        </p:nvSpPr>
        <p:spPr>
          <a:xfrm>
            <a:off x="159654" y="1076211"/>
            <a:ext cx="11843657" cy="2800767"/>
          </a:xfrm>
          <a:prstGeom prst="rect">
            <a:avLst/>
          </a:prstGeom>
        </p:spPr>
        <p:txBody>
          <a:bodyPr wrap="square">
            <a:spAutoFit/>
          </a:bodyPr>
          <a:lstStyle/>
          <a:p>
            <a:pPr algn="just"/>
            <a:r>
              <a:rPr lang="en-US" altLang="zh-CN" sz="2200" b="1" dirty="0"/>
              <a:t>    We have all heard how time is more valuable than money, but is it ___36___ to have too much?</a:t>
            </a:r>
          </a:p>
          <a:p>
            <a:pPr algn="just"/>
            <a:r>
              <a:rPr lang="en-US" altLang="zh-CN" sz="2200" b="1" dirty="0"/>
              <a:t>    I___37___back in high school I spent most of my day at school since I also ___38___a team sport. By the time I got home, I only had a few hours to do my homework, and I had to do it ____39____</a:t>
            </a:r>
          </a:p>
          <a:p>
            <a:pPr algn="just"/>
            <a:r>
              <a:rPr lang="en-US" altLang="zh-CN" sz="2200" b="1" dirty="0"/>
              <a:t>    When I got into college, things ___40___. I suddenly found myself out of class before noon time. Because of all this ____41____ there was no sense of ____42____ to do my school work immediately. I was performing this action of waiting until it later became ___43___. Once that happened, I just kept___44___my studying further and further back in my day. Then I got to the point where I was_____45_____really late at night to get my work alone.</a:t>
            </a:r>
          </a:p>
        </p:txBody>
      </p:sp>
      <p:sp>
        <p:nvSpPr>
          <p:cNvPr id="5" name="矩形 4">
            <a:extLst>
              <a:ext uri="{FF2B5EF4-FFF2-40B4-BE49-F238E27FC236}">
                <a16:creationId xmlns:a16="http://schemas.microsoft.com/office/drawing/2014/main" xmlns="" id="{11207470-8D2C-401C-AD22-8F712C56D487}"/>
              </a:ext>
            </a:extLst>
          </p:cNvPr>
          <p:cNvSpPr/>
          <p:nvPr/>
        </p:nvSpPr>
        <p:spPr>
          <a:xfrm>
            <a:off x="2952691" y="37124"/>
            <a:ext cx="8451032"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月浙江卷完形填空</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解题点拨</a:t>
            </a:r>
          </a:p>
        </p:txBody>
      </p:sp>
      <p:sp>
        <p:nvSpPr>
          <p:cNvPr id="4" name="矩形 3">
            <a:extLst>
              <a:ext uri="{FF2B5EF4-FFF2-40B4-BE49-F238E27FC236}">
                <a16:creationId xmlns:a16="http://schemas.microsoft.com/office/drawing/2014/main" xmlns="" id="{A1959F33-642C-4929-AE61-D15626EC25AE}"/>
              </a:ext>
            </a:extLst>
          </p:cNvPr>
          <p:cNvSpPr/>
          <p:nvPr/>
        </p:nvSpPr>
        <p:spPr>
          <a:xfrm>
            <a:off x="174171" y="3919115"/>
            <a:ext cx="11843657" cy="2462213"/>
          </a:xfrm>
          <a:prstGeom prst="rect">
            <a:avLst/>
          </a:prstGeom>
          <a:ln>
            <a:solidFill>
              <a:srgbClr val="4AA44A"/>
            </a:solidFill>
          </a:ln>
        </p:spPr>
        <p:txBody>
          <a:bodyPr wrap="square">
            <a:spAutoFit/>
          </a:bodyPr>
          <a:lstStyle/>
          <a:p>
            <a:pPr lvl="0" algn="just"/>
            <a:r>
              <a:rPr lang="en-US" altLang="zh-CN" sz="2200" b="1" dirty="0">
                <a:solidFill>
                  <a:prstClr val="black"/>
                </a:solidFill>
              </a:rPr>
              <a:t>39. A. at last    B. right away    C. of course    D. mattered</a:t>
            </a:r>
          </a:p>
          <a:p>
            <a:pPr lvl="0" algn="just"/>
            <a:r>
              <a:rPr lang="en-US" altLang="zh-CN" sz="2200" b="1" dirty="0">
                <a:solidFill>
                  <a:prstClr val="black"/>
                </a:solidFill>
              </a:rPr>
              <a:t>40. A. happened    B. repeated    C. changed    D. mattered</a:t>
            </a:r>
          </a:p>
          <a:p>
            <a:pPr lvl="0" algn="just"/>
            <a:r>
              <a:rPr lang="en-US" altLang="zh-CN" sz="2200" b="1" dirty="0">
                <a:solidFill>
                  <a:prstClr val="black"/>
                </a:solidFill>
              </a:rPr>
              <a:t>41. A. extra    B. difficult    C. valuable    D. limited</a:t>
            </a:r>
          </a:p>
          <a:p>
            <a:pPr lvl="0" algn="just"/>
            <a:r>
              <a:rPr lang="en-US" altLang="zh-CN" sz="2200" b="1" dirty="0">
                <a:solidFill>
                  <a:prstClr val="black"/>
                </a:solidFill>
              </a:rPr>
              <a:t>42. A. duty    B. achievement    C. urgency    D. direction</a:t>
            </a:r>
          </a:p>
          <a:p>
            <a:pPr lvl="0" algn="just"/>
            <a:r>
              <a:rPr lang="en-US" altLang="zh-CN" sz="2200" b="1" dirty="0">
                <a:solidFill>
                  <a:prstClr val="black"/>
                </a:solidFill>
              </a:rPr>
              <a:t>43. A. burden    B. relief    C. risk    D. habit</a:t>
            </a:r>
          </a:p>
          <a:p>
            <a:pPr lvl="0" algn="just"/>
            <a:r>
              <a:rPr lang="en-US" altLang="zh-CN" sz="2200" b="1" dirty="0">
                <a:solidFill>
                  <a:prstClr val="black"/>
                </a:solidFill>
              </a:rPr>
              <a:t>44. A. pushing    B. taking    C. setting    D. calling</a:t>
            </a:r>
          </a:p>
          <a:p>
            <a:pPr lvl="0" algn="just"/>
            <a:r>
              <a:rPr lang="en-US" altLang="zh-CN" sz="2200" b="1" dirty="0">
                <a:solidFill>
                  <a:prstClr val="black"/>
                </a:solidFill>
              </a:rPr>
              <a:t>45. A. hanging out    B. staying up    C. jogging round    D. showing off</a:t>
            </a:r>
            <a:endParaRPr lang="zh-CN" altLang="en-US" dirty="0"/>
          </a:p>
        </p:txBody>
      </p:sp>
      <p:sp>
        <p:nvSpPr>
          <p:cNvPr id="15" name="矩形: 圆角 14">
            <a:extLst>
              <a:ext uri="{FF2B5EF4-FFF2-40B4-BE49-F238E27FC236}">
                <a16:creationId xmlns:a16="http://schemas.microsoft.com/office/drawing/2014/main" xmlns="" id="{DEA9EC9A-377E-4743-9A47-D6D866931786}"/>
              </a:ext>
            </a:extLst>
          </p:cNvPr>
          <p:cNvSpPr/>
          <p:nvPr/>
        </p:nvSpPr>
        <p:spPr>
          <a:xfrm>
            <a:off x="7439861" y="3647493"/>
            <a:ext cx="4563450" cy="2600839"/>
          </a:xfrm>
          <a:prstGeom prst="roundRect">
            <a:avLst/>
          </a:prstGeom>
          <a:solidFill>
            <a:srgbClr val="40743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a:solidFill>
                  <a:schemeClr val="bg1"/>
                </a:solidFill>
              </a:rPr>
              <a:t>2.</a:t>
            </a:r>
            <a:r>
              <a:rPr lang="zh-CN" altLang="en-US" sz="3200" b="1" dirty="0">
                <a:solidFill>
                  <a:schemeClr val="bg1"/>
                </a:solidFill>
              </a:rPr>
              <a:t>利用逻辑关系解题：</a:t>
            </a:r>
            <a:r>
              <a:rPr lang="zh-CN" altLang="en-US" sz="2200" b="1" dirty="0">
                <a:solidFill>
                  <a:schemeClr val="bg1"/>
                </a:solidFill>
              </a:rPr>
              <a:t>从作者上大学前后变化“</a:t>
            </a:r>
            <a:r>
              <a:rPr lang="en-US" altLang="zh-CN" sz="2200" b="1" dirty="0">
                <a:solidFill>
                  <a:schemeClr val="bg1"/>
                </a:solidFill>
              </a:rPr>
              <a:t>change</a:t>
            </a:r>
            <a:r>
              <a:rPr lang="zh-CN" altLang="en-US" sz="2200" b="1" dirty="0">
                <a:solidFill>
                  <a:schemeClr val="bg1"/>
                </a:solidFill>
              </a:rPr>
              <a:t>”所带出的语境逻辑，与之前的“忙碌”截然相反的是“</a:t>
            </a:r>
            <a:r>
              <a:rPr lang="en-US" altLang="zh-CN" sz="2200" b="1" dirty="0">
                <a:solidFill>
                  <a:srgbClr val="00B0F0"/>
                </a:solidFill>
              </a:rPr>
              <a:t>extra, action of waiting , push back, staying up  </a:t>
            </a:r>
            <a:r>
              <a:rPr lang="zh-CN" altLang="en-US" sz="2200" b="1" dirty="0">
                <a:solidFill>
                  <a:schemeClr val="bg1"/>
                </a:solidFill>
              </a:rPr>
              <a:t>”等一些“松散拖延”的语域。</a:t>
            </a:r>
          </a:p>
        </p:txBody>
      </p:sp>
    </p:spTree>
    <p:extLst>
      <p:ext uri="{BB962C8B-B14F-4D97-AF65-F5344CB8AC3E}">
        <p14:creationId xmlns:p14="http://schemas.microsoft.com/office/powerpoint/2010/main" val="1499161135"/>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6.25E-7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5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2" grpId="1" animBg="1"/>
          <p:bldP spid="3" grpId="0"/>
          <p:bldP spid="5"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6.25E-7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2" grpId="1" animBg="1"/>
          <p:bldP spid="3" grpId="0"/>
          <p:bldP spid="5" grpId="0" animBg="1"/>
          <p:bldP spid="15"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81656" y="238600"/>
            <a:ext cx="1005403"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听力</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3"/>
          <a:stretch>
            <a:fillRect/>
          </a:stretch>
        </p:blipFill>
        <p:spPr>
          <a:xfrm>
            <a:off x="11056882" y="4901015"/>
            <a:ext cx="1135118" cy="1956985"/>
          </a:xfrm>
          <a:prstGeom prst="rect">
            <a:avLst/>
          </a:prstGeom>
        </p:spPr>
      </p:pic>
      <p:sp>
        <p:nvSpPr>
          <p:cNvPr id="5" name="Rectangle 3">
            <a:extLst>
              <a:ext uri="{FF2B5EF4-FFF2-40B4-BE49-F238E27FC236}">
                <a16:creationId xmlns:a16="http://schemas.microsoft.com/office/drawing/2014/main" xmlns="" id="{EAEF4870-E6DA-4697-AA1D-F509ACA9B4EA}"/>
              </a:ext>
            </a:extLst>
          </p:cNvPr>
          <p:cNvSpPr>
            <a:spLocks noChangeArrowheads="1"/>
          </p:cNvSpPr>
          <p:nvPr/>
        </p:nvSpPr>
        <p:spPr bwMode="auto">
          <a:xfrm>
            <a:off x="582394" y="1746036"/>
            <a:ext cx="1021698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26670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2800" b="1" dirty="0">
                <a:latin typeface="宋体" panose="02010600030101010101" pitchFamily="2" charset="-122"/>
                <a:ea typeface="+mn-ea"/>
              </a:rPr>
              <a:t>1</a:t>
            </a:r>
            <a:r>
              <a:rPr lang="zh-CN" altLang="en-US" sz="2800" b="1" dirty="0">
                <a:latin typeface="宋体" panose="02010600030101010101" pitchFamily="2" charset="-122"/>
                <a:ea typeface="+mn-ea"/>
              </a:rPr>
              <a:t>、不要抓每一个字，即不要奢望听懂每一个字，没有必要，  </a:t>
            </a:r>
            <a:endParaRPr lang="en-US" altLang="zh-CN" sz="2800" b="1" dirty="0">
              <a:latin typeface="宋体" panose="02010600030101010101" pitchFamily="2" charset="-122"/>
              <a:ea typeface="+mn-ea"/>
            </a:endParaRPr>
          </a:p>
          <a:p>
            <a:pPr marL="0" marR="0" lvl="0" indent="26670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2800" b="1" dirty="0">
                <a:latin typeface="宋体" panose="02010600030101010101" pitchFamily="2" charset="-122"/>
                <a:ea typeface="+mn-ea"/>
              </a:rPr>
              <a:t>    </a:t>
            </a:r>
            <a:r>
              <a:rPr lang="zh-CN" altLang="en-US" sz="2800" b="1" dirty="0">
                <a:latin typeface="宋体" panose="02010600030101010101" pitchFamily="2" charset="-122"/>
                <a:ea typeface="+mn-ea"/>
              </a:rPr>
              <a:t>也不可能。要做到对内容的整体理解。</a:t>
            </a:r>
          </a:p>
          <a:p>
            <a:pPr marL="0" marR="0" lvl="0" indent="26670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2800" b="1" dirty="0">
                <a:latin typeface="宋体" panose="02010600030101010101" pitchFamily="2" charset="-122"/>
                <a:ea typeface="+mn-ea"/>
              </a:rPr>
              <a:t>2</a:t>
            </a:r>
            <a:r>
              <a:rPr lang="zh-CN" altLang="en-US" sz="2800" b="1" dirty="0">
                <a:latin typeface="宋体" panose="02010600030101010101" pitchFamily="2" charset="-122"/>
                <a:ea typeface="+mn-ea"/>
              </a:rPr>
              <a:t>、拿到卷子的第一件事，就是抓紧时间阅读试题选项，预 </a:t>
            </a:r>
            <a:endParaRPr lang="en-US" altLang="zh-CN" sz="2800" b="1" dirty="0">
              <a:latin typeface="宋体" panose="02010600030101010101" pitchFamily="2" charset="-122"/>
              <a:ea typeface="+mn-ea"/>
            </a:endParaRPr>
          </a:p>
          <a:p>
            <a:pPr marL="0" marR="0" lvl="0" indent="26670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2800" b="1" dirty="0">
                <a:latin typeface="宋体" panose="02010600030101010101" pitchFamily="2" charset="-122"/>
                <a:ea typeface="+mn-ea"/>
              </a:rPr>
              <a:t>   </a:t>
            </a:r>
            <a:r>
              <a:rPr lang="zh-CN" altLang="en-US" sz="2800" b="1" dirty="0">
                <a:latin typeface="宋体" panose="02010600030101010101" pitchFamily="2" charset="-122"/>
                <a:ea typeface="+mn-ea"/>
              </a:rPr>
              <a:t>测谈话大致内容。</a:t>
            </a:r>
            <a:endParaRPr lang="en-US" altLang="zh-CN" sz="2800" b="1" dirty="0">
              <a:latin typeface="宋体" panose="02010600030101010101" pitchFamily="2" charset="-122"/>
              <a:ea typeface="+mn-ea"/>
            </a:endParaRPr>
          </a:p>
          <a:p>
            <a:pPr lvl="0" fontAlgn="base">
              <a:spcBef>
                <a:spcPct val="0"/>
              </a:spcBef>
              <a:spcAft>
                <a:spcPct val="0"/>
              </a:spcAft>
            </a:pPr>
            <a:r>
              <a:rPr lang="en-US" altLang="zh-CN" sz="2800" b="1" dirty="0">
                <a:latin typeface="宋体" panose="02010600030101010101" pitchFamily="2" charset="-122"/>
                <a:ea typeface="+mn-ea"/>
              </a:rPr>
              <a:t>3</a:t>
            </a:r>
            <a:r>
              <a:rPr lang="zh-CN" altLang="en-US" sz="2800" b="1" dirty="0">
                <a:latin typeface="宋体" panose="02010600030101010101" pitchFamily="2" charset="-122"/>
                <a:ea typeface="+mn-ea"/>
              </a:rPr>
              <a:t>、短对话，答案多在第二个人说话中出现；长对话，短文听   </a:t>
            </a:r>
            <a:endParaRPr lang="en-US" altLang="zh-CN" sz="2800" b="1" dirty="0">
              <a:latin typeface="宋体" panose="02010600030101010101" pitchFamily="2" charset="-122"/>
              <a:ea typeface="+mn-ea"/>
            </a:endParaRPr>
          </a:p>
          <a:p>
            <a:pPr lvl="0" fontAlgn="base">
              <a:spcBef>
                <a:spcPct val="0"/>
              </a:spcBef>
              <a:spcAft>
                <a:spcPct val="0"/>
              </a:spcAft>
            </a:pPr>
            <a:r>
              <a:rPr lang="en-US" altLang="zh-CN" sz="2800" b="1" dirty="0">
                <a:latin typeface="宋体" panose="02010600030101010101" pitchFamily="2" charset="-122"/>
                <a:ea typeface="+mn-ea"/>
              </a:rPr>
              <a:t>   </a:t>
            </a:r>
            <a:r>
              <a:rPr lang="zh-CN" altLang="en-US" sz="2800" b="1" dirty="0">
                <a:latin typeface="宋体" panose="02010600030101010101" pitchFamily="2" charset="-122"/>
                <a:ea typeface="+mn-ea"/>
              </a:rPr>
              <a:t>力，要先抓住开头的前几句，这一般是主旨题的答案所在，  </a:t>
            </a:r>
            <a:endParaRPr lang="en-US" altLang="zh-CN" sz="2800" b="1" dirty="0">
              <a:latin typeface="宋体" panose="02010600030101010101" pitchFamily="2" charset="-122"/>
              <a:ea typeface="+mn-ea"/>
            </a:endParaRPr>
          </a:p>
          <a:p>
            <a:pPr lvl="0" fontAlgn="base">
              <a:spcBef>
                <a:spcPct val="0"/>
              </a:spcBef>
              <a:spcAft>
                <a:spcPct val="0"/>
              </a:spcAft>
            </a:pPr>
            <a:r>
              <a:rPr lang="en-US" altLang="zh-CN" sz="2800" b="1" dirty="0">
                <a:latin typeface="宋体" panose="02010600030101010101" pitchFamily="2" charset="-122"/>
                <a:ea typeface="+mn-ea"/>
              </a:rPr>
              <a:t>   </a:t>
            </a:r>
            <a:r>
              <a:rPr lang="zh-CN" altLang="en-US" sz="2800" b="1" dirty="0">
                <a:latin typeface="宋体" panose="02010600030101010101" pitchFamily="2" charset="-122"/>
                <a:ea typeface="+mn-ea"/>
              </a:rPr>
              <a:t>而结尾处往往会再次呼应。中部往往是细节题。</a:t>
            </a:r>
          </a:p>
          <a:p>
            <a:pPr lvl="0" fontAlgn="base">
              <a:spcBef>
                <a:spcPct val="0"/>
              </a:spcBef>
              <a:spcAft>
                <a:spcPct val="0"/>
              </a:spcAft>
            </a:pPr>
            <a:r>
              <a:rPr lang="en-US" altLang="zh-CN" sz="2800" b="1" dirty="0">
                <a:latin typeface="宋体" panose="02010600030101010101" pitchFamily="2" charset="-122"/>
                <a:ea typeface="+mn-ea"/>
              </a:rPr>
              <a:t>4</a:t>
            </a:r>
            <a:r>
              <a:rPr lang="zh-CN" altLang="en-US" sz="2800" b="1" dirty="0">
                <a:latin typeface="宋体" panose="02010600030101010101" pitchFamily="2" charset="-122"/>
                <a:ea typeface="+mn-ea"/>
              </a:rPr>
              <a:t>、抓中心词，两次以上连续重复出现，对应某一题干选项中</a:t>
            </a:r>
            <a:endParaRPr lang="en-US" altLang="zh-CN" sz="2800" b="1" dirty="0">
              <a:latin typeface="宋体" panose="02010600030101010101" pitchFamily="2" charset="-122"/>
              <a:ea typeface="+mn-ea"/>
            </a:endParaRPr>
          </a:p>
          <a:p>
            <a:pPr lvl="0" fontAlgn="base">
              <a:spcBef>
                <a:spcPct val="0"/>
              </a:spcBef>
              <a:spcAft>
                <a:spcPct val="0"/>
              </a:spcAft>
            </a:pPr>
            <a:r>
              <a:rPr lang="en-US" altLang="zh-CN" sz="2800" b="1" dirty="0">
                <a:latin typeface="宋体" panose="02010600030101010101" pitchFamily="2" charset="-122"/>
                <a:ea typeface="+mn-ea"/>
              </a:rPr>
              <a:t>   </a:t>
            </a:r>
            <a:r>
              <a:rPr lang="zh-CN" altLang="en-US" sz="2800" b="1" dirty="0">
                <a:latin typeface="宋体" panose="02010600030101010101" pitchFamily="2" charset="-122"/>
                <a:ea typeface="+mn-ea"/>
              </a:rPr>
              <a:t>的答案，一定要提高警惕。</a:t>
            </a:r>
          </a:p>
          <a:p>
            <a:pPr lvl="0" fontAlgn="base">
              <a:spcBef>
                <a:spcPct val="0"/>
              </a:spcBef>
              <a:spcAft>
                <a:spcPct val="0"/>
              </a:spcAft>
            </a:pPr>
            <a:r>
              <a:rPr lang="en-US" altLang="zh-CN" sz="2800" b="1" dirty="0">
                <a:latin typeface="宋体" panose="02010600030101010101" pitchFamily="2" charset="-122"/>
                <a:ea typeface="+mn-ea"/>
              </a:rPr>
              <a:t>5</a:t>
            </a:r>
            <a:r>
              <a:rPr lang="zh-CN" altLang="en-US" sz="2800" b="1" dirty="0">
                <a:latin typeface="宋体" panose="02010600030101010101" pitchFamily="2" charset="-122"/>
                <a:ea typeface="+mn-ea"/>
              </a:rPr>
              <a:t>、遇到数字和时间等信息，要随手记笔记，有助于选项中的</a:t>
            </a:r>
            <a:endParaRPr lang="en-US" altLang="zh-CN" sz="2800" b="1" dirty="0">
              <a:latin typeface="宋体" panose="02010600030101010101" pitchFamily="2" charset="-122"/>
              <a:ea typeface="+mn-ea"/>
            </a:endParaRPr>
          </a:p>
          <a:p>
            <a:pPr lvl="0" fontAlgn="base">
              <a:spcBef>
                <a:spcPct val="0"/>
              </a:spcBef>
              <a:spcAft>
                <a:spcPct val="0"/>
              </a:spcAft>
            </a:pPr>
            <a:r>
              <a:rPr lang="en-US" altLang="zh-CN" sz="2800" b="1" dirty="0">
                <a:latin typeface="宋体" panose="02010600030101010101" pitchFamily="2" charset="-122"/>
                <a:ea typeface="+mn-ea"/>
              </a:rPr>
              <a:t>   </a:t>
            </a:r>
            <a:r>
              <a:rPr lang="zh-CN" altLang="en-US" sz="2800" b="1" dirty="0">
                <a:latin typeface="宋体" panose="02010600030101010101" pitchFamily="2" charset="-122"/>
                <a:ea typeface="+mn-ea"/>
              </a:rPr>
              <a:t>数字听力题答案的准确无误。</a:t>
            </a:r>
          </a:p>
        </p:txBody>
      </p:sp>
      <p:sp>
        <p:nvSpPr>
          <p:cNvPr id="6" name="矩形 5">
            <a:extLst>
              <a:ext uri="{FF2B5EF4-FFF2-40B4-BE49-F238E27FC236}">
                <a16:creationId xmlns:a16="http://schemas.microsoft.com/office/drawing/2014/main" xmlns="" id="{016C4948-1F87-4AFB-9A73-EFFE369522A7}"/>
              </a:ext>
            </a:extLst>
          </p:cNvPr>
          <p:cNvSpPr/>
          <p:nvPr/>
        </p:nvSpPr>
        <p:spPr>
          <a:xfrm>
            <a:off x="2184868" y="279872"/>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7" name="矩形 6">
            <a:extLst>
              <a:ext uri="{FF2B5EF4-FFF2-40B4-BE49-F238E27FC236}">
                <a16:creationId xmlns:a16="http://schemas.microsoft.com/office/drawing/2014/main" xmlns="" id="{1A734843-191C-4DEE-82DA-5834AC7DBF67}"/>
              </a:ext>
            </a:extLst>
          </p:cNvPr>
          <p:cNvSpPr/>
          <p:nvPr/>
        </p:nvSpPr>
        <p:spPr>
          <a:xfrm>
            <a:off x="2366284" y="254476"/>
            <a:ext cx="4329806"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（二）注意事项</a:t>
            </a:r>
          </a:p>
        </p:txBody>
      </p:sp>
    </p:spTree>
    <p:extLst>
      <p:ext uri="{BB962C8B-B14F-4D97-AF65-F5344CB8AC3E}">
        <p14:creationId xmlns:p14="http://schemas.microsoft.com/office/powerpoint/2010/main" val="1118334238"/>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childTnLst>
                              </p:cTn>
                            </p:par>
                            <p:par>
                              <p:cTn id="10" fill="hold">
                                <p:stCondLst>
                                  <p:cond delay="1000"/>
                                </p:stCondLst>
                                <p:childTnLst>
                                  <p:par>
                                    <p:cTn id="11" presetID="2" presetClass="entr" presetSubtype="1" fill="hold" grpId="0" nodeType="afterEffect" p14:presetBounceEnd="50000">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14:bounceEnd="50000">
                                          <p:cBhvr additive="base">
                                            <p:cTn id="13"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par>
                                    <p:cTn id="19" presetID="22" presetClass="entr" presetSubtype="8" fill="hold" grpId="0" nodeType="withEffect">
                                      <p:stCondLst>
                                        <p:cond delay="25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blinds(horizontal)">
                                          <p:cBhvr>
                                            <p:cTn id="26" dur="1050"/>
                                            <p:tgtEl>
                                              <p:spTgt spid="5">
                                                <p:txEl>
                                                  <p:pRg st="2" end="2"/>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blinds(horizontal)">
                                          <p:cBhvr>
                                            <p:cTn id="29" dur="500"/>
                                            <p:tgtEl>
                                              <p:spTgt spid="5">
                                                <p:txEl>
                                                  <p:pRg st="3" end="3"/>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linds(horizontal)">
                                          <p:cBhvr>
                                            <p:cTn id="35" dur="500"/>
                                            <p:tgtEl>
                                              <p:spTgt spid="5">
                                                <p:txEl>
                                                  <p:pRg st="5" end="5"/>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blinds(horizontal)">
                                          <p:cBhvr>
                                            <p:cTn id="38" dur="500"/>
                                            <p:tgtEl>
                                              <p:spTgt spid="5">
                                                <p:txEl>
                                                  <p:pRg st="6" end="6"/>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blinds(horizontal)">
                                          <p:cBhvr>
                                            <p:cTn id="41" dur="500"/>
                                            <p:tgtEl>
                                              <p:spTgt spid="5">
                                                <p:txEl>
                                                  <p:pRg st="7" end="7"/>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Effect transition="in" filter="blinds(horizontal)">
                                          <p:cBhvr>
                                            <p:cTn id="44" dur="500"/>
                                            <p:tgtEl>
                                              <p:spTgt spid="5">
                                                <p:txEl>
                                                  <p:pRg st="8" end="8"/>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blinds(horizontal)">
                                          <p:cBhvr>
                                            <p:cTn id="47" dur="500"/>
                                            <p:tgtEl>
                                              <p:spTgt spid="5">
                                                <p:txEl>
                                                  <p:pRg st="9" end="9"/>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5">
                                                <p:txEl>
                                                  <p:pRg st="10" end="10"/>
                                                </p:txEl>
                                              </p:spTgt>
                                            </p:tgtEl>
                                            <p:attrNameLst>
                                              <p:attrName>style.visibility</p:attrName>
                                            </p:attrNameLst>
                                          </p:cBhvr>
                                          <p:to>
                                            <p:strVal val="visible"/>
                                          </p:to>
                                        </p:set>
                                        <p:animEffect transition="in" filter="blinds(horizontal)">
                                          <p:cBhvr>
                                            <p:cTn id="50"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par>
                                    <p:cTn id="19" presetID="22" presetClass="entr" presetSubtype="8" fill="hold" grpId="0" nodeType="withEffect">
                                      <p:stCondLst>
                                        <p:cond delay="25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blinds(horizontal)">
                                          <p:cBhvr>
                                            <p:cTn id="26" dur="1050"/>
                                            <p:tgtEl>
                                              <p:spTgt spid="5">
                                                <p:txEl>
                                                  <p:pRg st="2" end="2"/>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blinds(horizontal)">
                                          <p:cBhvr>
                                            <p:cTn id="29" dur="500"/>
                                            <p:tgtEl>
                                              <p:spTgt spid="5">
                                                <p:txEl>
                                                  <p:pRg st="3" end="3"/>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linds(horizontal)">
                                          <p:cBhvr>
                                            <p:cTn id="35" dur="500"/>
                                            <p:tgtEl>
                                              <p:spTgt spid="5">
                                                <p:txEl>
                                                  <p:pRg st="5" end="5"/>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blinds(horizontal)">
                                          <p:cBhvr>
                                            <p:cTn id="38" dur="500"/>
                                            <p:tgtEl>
                                              <p:spTgt spid="5">
                                                <p:txEl>
                                                  <p:pRg st="6" end="6"/>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blinds(horizontal)">
                                          <p:cBhvr>
                                            <p:cTn id="41" dur="500"/>
                                            <p:tgtEl>
                                              <p:spTgt spid="5">
                                                <p:txEl>
                                                  <p:pRg st="7" end="7"/>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Effect transition="in" filter="blinds(horizontal)">
                                          <p:cBhvr>
                                            <p:cTn id="44" dur="500"/>
                                            <p:tgtEl>
                                              <p:spTgt spid="5">
                                                <p:txEl>
                                                  <p:pRg st="8" end="8"/>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blinds(horizontal)">
                                          <p:cBhvr>
                                            <p:cTn id="47" dur="500"/>
                                            <p:tgtEl>
                                              <p:spTgt spid="5">
                                                <p:txEl>
                                                  <p:pRg st="9" end="9"/>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5">
                                                <p:txEl>
                                                  <p:pRg st="10" end="10"/>
                                                </p:txEl>
                                              </p:spTgt>
                                            </p:tgtEl>
                                            <p:attrNameLst>
                                              <p:attrName>style.visibility</p:attrName>
                                            </p:attrNameLst>
                                          </p:cBhvr>
                                          <p:to>
                                            <p:strVal val="visible"/>
                                          </p:to>
                                        </p:set>
                                        <p:animEffect transition="in" filter="blinds(horizontal)">
                                          <p:cBhvr>
                                            <p:cTn id="50"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6" grpId="0" animBg="1"/>
          <p:bldP spid="7" grpId="0" animBg="1"/>
        </p:bldLst>
      </p:timing>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下箭头 48">
            <a:extLst>
              <a:ext uri="{FF2B5EF4-FFF2-40B4-BE49-F238E27FC236}">
                <a16:creationId xmlns:a16="http://schemas.microsoft.com/office/drawing/2014/main" xmlns="" id="{AED14EA9-5ADC-4034-9D24-FDE238065C2F}"/>
              </a:ext>
            </a:extLst>
          </p:cNvPr>
          <p:cNvSpPr>
            <a:spLocks noChangeArrowheads="1"/>
          </p:cNvSpPr>
          <p:nvPr/>
        </p:nvSpPr>
        <p:spPr bwMode="auto">
          <a:xfrm>
            <a:off x="6802333" y="3194219"/>
            <a:ext cx="950745" cy="661058"/>
          </a:xfrm>
          <a:prstGeom prst="downArrow">
            <a:avLst>
              <a:gd name="adj1" fmla="val 50000"/>
              <a:gd name="adj2" fmla="val 50000"/>
            </a:avLst>
          </a:prstGeom>
          <a:solidFill>
            <a:srgbClr val="568D11"/>
          </a:solidFill>
          <a:ln>
            <a:noFill/>
          </a:ln>
          <a:effectLst>
            <a:outerShdw dist="38100" algn="l" rotWithShape="0">
              <a:srgbClr val="000000">
                <a:alpha val="39999"/>
              </a:srgbClr>
            </a:outerShdw>
          </a:effectLst>
          <a:ex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itchFamily="34" charset="-122"/>
              <a:ea typeface="微软雅黑" pitchFamily="34" charset="-122"/>
            </a:endParaRPr>
          </a:p>
        </p:txBody>
      </p:sp>
      <p:sp>
        <p:nvSpPr>
          <p:cNvPr id="16" name="下箭头 48">
            <a:extLst>
              <a:ext uri="{FF2B5EF4-FFF2-40B4-BE49-F238E27FC236}">
                <a16:creationId xmlns:a16="http://schemas.microsoft.com/office/drawing/2014/main" xmlns="" id="{2B52E2A2-FAC8-467A-B869-B47F78CD0810}"/>
              </a:ext>
            </a:extLst>
          </p:cNvPr>
          <p:cNvSpPr>
            <a:spLocks noChangeArrowheads="1"/>
          </p:cNvSpPr>
          <p:nvPr/>
        </p:nvSpPr>
        <p:spPr bwMode="auto">
          <a:xfrm>
            <a:off x="2253028" y="3194219"/>
            <a:ext cx="950745" cy="661058"/>
          </a:xfrm>
          <a:prstGeom prst="downArrow">
            <a:avLst>
              <a:gd name="adj1" fmla="val 50000"/>
              <a:gd name="adj2" fmla="val 50000"/>
            </a:avLst>
          </a:prstGeom>
          <a:solidFill>
            <a:srgbClr val="568D11"/>
          </a:solidFill>
          <a:ln>
            <a:noFill/>
          </a:ln>
          <a:effectLst>
            <a:outerShdw dist="38100" algn="l" rotWithShape="0">
              <a:srgbClr val="000000">
                <a:alpha val="39999"/>
              </a:srgbClr>
            </a:outerShdw>
          </a:effectLst>
          <a:ex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itchFamily="34" charset="-122"/>
              <a:ea typeface="微软雅黑" pitchFamily="34" charset="-122"/>
            </a:endParaRPr>
          </a:p>
        </p:txBody>
      </p:sp>
      <p:sp>
        <p:nvSpPr>
          <p:cNvPr id="6" name="矩形 5">
            <a:extLst>
              <a:ext uri="{FF2B5EF4-FFF2-40B4-BE49-F238E27FC236}">
                <a16:creationId xmlns:a16="http://schemas.microsoft.com/office/drawing/2014/main" xmlns="" id="{F89FE47E-43F1-4659-9840-5D003AD70899}"/>
              </a:ext>
            </a:extLst>
          </p:cNvPr>
          <p:cNvSpPr/>
          <p:nvPr/>
        </p:nvSpPr>
        <p:spPr>
          <a:xfrm>
            <a:off x="2728401" y="132969"/>
            <a:ext cx="8899611" cy="92617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238248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4</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38191" y="238600"/>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完形填空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11207470-8D2C-401C-AD22-8F712C56D487}"/>
              </a:ext>
            </a:extLst>
          </p:cNvPr>
          <p:cNvSpPr/>
          <p:nvPr/>
        </p:nvSpPr>
        <p:spPr>
          <a:xfrm>
            <a:off x="2952691" y="37124"/>
            <a:ext cx="8451032"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月浙江卷完形填空</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解题点拨</a:t>
            </a:r>
          </a:p>
        </p:txBody>
      </p:sp>
      <p:sp>
        <p:nvSpPr>
          <p:cNvPr id="8" name="右箭头 38">
            <a:extLst>
              <a:ext uri="{FF2B5EF4-FFF2-40B4-BE49-F238E27FC236}">
                <a16:creationId xmlns:a16="http://schemas.microsoft.com/office/drawing/2014/main" xmlns="" id="{20328475-4D78-4B57-9B4B-3AD4DC3A90D6}"/>
              </a:ext>
            </a:extLst>
          </p:cNvPr>
          <p:cNvSpPr>
            <a:spLocks noChangeArrowheads="1"/>
          </p:cNvSpPr>
          <p:nvPr/>
        </p:nvSpPr>
        <p:spPr bwMode="auto">
          <a:xfrm>
            <a:off x="4120650" y="1752379"/>
            <a:ext cx="5140484" cy="441965"/>
          </a:xfrm>
          <a:prstGeom prst="rightArrow">
            <a:avLst>
              <a:gd name="adj1" fmla="val 50000"/>
              <a:gd name="adj2" fmla="val 50092"/>
            </a:avLst>
          </a:prstGeom>
          <a:solidFill>
            <a:srgbClr val="568D11"/>
          </a:solidFill>
          <a:ln>
            <a:noFill/>
          </a:ln>
          <a:effectLst>
            <a:outerShdw dist="38100" algn="l" rotWithShape="0">
              <a:srgbClr val="000000">
                <a:alpha val="39999"/>
              </a:srgbClr>
            </a:outerShdw>
          </a:effectLst>
          <a:ex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itchFamily="34" charset="-122"/>
              <a:ea typeface="微软雅黑" pitchFamily="34" charset="-122"/>
            </a:endParaRPr>
          </a:p>
        </p:txBody>
      </p:sp>
      <p:sp>
        <p:nvSpPr>
          <p:cNvPr id="9" name="右箭头 39">
            <a:extLst>
              <a:ext uri="{FF2B5EF4-FFF2-40B4-BE49-F238E27FC236}">
                <a16:creationId xmlns:a16="http://schemas.microsoft.com/office/drawing/2014/main" xmlns="" id="{E819226F-9B61-41D4-9FD1-43F2F0955613}"/>
              </a:ext>
            </a:extLst>
          </p:cNvPr>
          <p:cNvSpPr>
            <a:spLocks noChangeArrowheads="1"/>
          </p:cNvSpPr>
          <p:nvPr/>
        </p:nvSpPr>
        <p:spPr bwMode="auto">
          <a:xfrm rot="10800000" flipH="1">
            <a:off x="3978132" y="2323719"/>
            <a:ext cx="5283002" cy="440077"/>
          </a:xfrm>
          <a:prstGeom prst="rightArrow">
            <a:avLst>
              <a:gd name="adj1" fmla="val 50000"/>
              <a:gd name="adj2" fmla="val 50064"/>
            </a:avLst>
          </a:prstGeom>
          <a:solidFill>
            <a:srgbClr val="568D11"/>
          </a:solidFill>
          <a:ln>
            <a:noFill/>
          </a:ln>
          <a:effectLst>
            <a:outerShdw dist="38100" algn="l" rotWithShape="0">
              <a:srgbClr val="000000">
                <a:alpha val="39999"/>
              </a:srgbClr>
            </a:outerShdw>
          </a:effectLst>
          <a:ex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itchFamily="34" charset="-122"/>
              <a:ea typeface="微软雅黑" pitchFamily="34" charset="-122"/>
            </a:endParaRPr>
          </a:p>
        </p:txBody>
      </p:sp>
      <p:sp>
        <p:nvSpPr>
          <p:cNvPr id="10" name="椭圆 9">
            <a:extLst>
              <a:ext uri="{FF2B5EF4-FFF2-40B4-BE49-F238E27FC236}">
                <a16:creationId xmlns:a16="http://schemas.microsoft.com/office/drawing/2014/main" xmlns="" id="{712BEA37-4EDA-4D31-AA3C-75659DF7EA46}"/>
              </a:ext>
            </a:extLst>
          </p:cNvPr>
          <p:cNvSpPr>
            <a:spLocks noChangeArrowheads="1"/>
          </p:cNvSpPr>
          <p:nvPr/>
        </p:nvSpPr>
        <p:spPr bwMode="auto">
          <a:xfrm>
            <a:off x="1387006" y="1200868"/>
            <a:ext cx="2881787" cy="2132385"/>
          </a:xfrm>
          <a:prstGeom prst="ellipse">
            <a:avLst/>
          </a:prstGeom>
          <a:solidFill>
            <a:srgbClr val="568D11"/>
          </a:solidFill>
          <a:ln>
            <a:noFill/>
          </a:ln>
          <a:effectLst>
            <a:outerShdw dist="38100" algn="l" rotWithShape="0">
              <a:srgbClr val="000000">
                <a:alpha val="39999"/>
              </a:srgbClr>
            </a:outerShdw>
          </a:effectLst>
          <a:extLst/>
        </p:spPr>
        <p:txBody>
          <a:bodyPr lIns="108283" tIns="54141" rIns="108283" bIns="54141" anchor="ctr"/>
          <a:lstStyle/>
          <a:p>
            <a:pPr algn="ctr">
              <a:lnSpc>
                <a:spcPct val="120000"/>
              </a:lnSpc>
              <a:defRPr/>
            </a:pPr>
            <a:r>
              <a:rPr lang="zh-CN" altLang="en-US" sz="2800" kern="0" dirty="0">
                <a:solidFill>
                  <a:srgbClr val="FFFFFF"/>
                </a:solidFill>
                <a:latin typeface="微软雅黑" pitchFamily="34" charset="-122"/>
                <a:ea typeface="微软雅黑" pitchFamily="34" charset="-122"/>
              </a:rPr>
              <a:t>利用</a:t>
            </a:r>
            <a:endParaRPr lang="en-US" altLang="zh-CN" sz="2800" kern="0" dirty="0">
              <a:solidFill>
                <a:srgbClr val="FFFFFF"/>
              </a:solidFill>
              <a:latin typeface="微软雅黑" pitchFamily="34" charset="-122"/>
              <a:ea typeface="微软雅黑" pitchFamily="34" charset="-122"/>
            </a:endParaRPr>
          </a:p>
          <a:p>
            <a:pPr algn="ctr">
              <a:lnSpc>
                <a:spcPct val="120000"/>
              </a:lnSpc>
              <a:defRPr/>
            </a:pPr>
            <a:r>
              <a:rPr lang="zh-CN" altLang="en-US" sz="2800" kern="0" dirty="0">
                <a:solidFill>
                  <a:srgbClr val="FFFFFF"/>
                </a:solidFill>
                <a:latin typeface="微软雅黑" pitchFamily="34" charset="-122"/>
                <a:ea typeface="微软雅黑" pitchFamily="34" charset="-122"/>
              </a:rPr>
              <a:t>逻辑关系语</a:t>
            </a:r>
            <a:endParaRPr lang="en-US" altLang="zh-CN" sz="2800" kern="0" dirty="0">
              <a:solidFill>
                <a:srgbClr val="FFFFFF"/>
              </a:solidFill>
              <a:latin typeface="微软雅黑" pitchFamily="34" charset="-122"/>
              <a:ea typeface="微软雅黑" pitchFamily="34" charset="-122"/>
            </a:endParaRPr>
          </a:p>
          <a:p>
            <a:pPr algn="ctr">
              <a:lnSpc>
                <a:spcPct val="120000"/>
              </a:lnSpc>
              <a:defRPr/>
            </a:pPr>
            <a:r>
              <a:rPr lang="zh-CN" altLang="en-US" sz="2800" kern="0" dirty="0">
                <a:solidFill>
                  <a:srgbClr val="FFFFFF"/>
                </a:solidFill>
                <a:latin typeface="微软雅黑" pitchFamily="34" charset="-122"/>
                <a:ea typeface="微软雅黑" pitchFamily="34" charset="-122"/>
              </a:rPr>
              <a:t>解题</a:t>
            </a:r>
          </a:p>
        </p:txBody>
      </p:sp>
      <p:sp>
        <p:nvSpPr>
          <p:cNvPr id="11" name="椭圆 10">
            <a:extLst>
              <a:ext uri="{FF2B5EF4-FFF2-40B4-BE49-F238E27FC236}">
                <a16:creationId xmlns:a16="http://schemas.microsoft.com/office/drawing/2014/main" xmlns="" id="{A83ED260-AA67-452C-8A42-5D115B20C56B}"/>
              </a:ext>
            </a:extLst>
          </p:cNvPr>
          <p:cNvSpPr>
            <a:spLocks noChangeArrowheads="1"/>
          </p:cNvSpPr>
          <p:nvPr/>
        </p:nvSpPr>
        <p:spPr bwMode="auto">
          <a:xfrm>
            <a:off x="5737313" y="1200868"/>
            <a:ext cx="2881786" cy="2132385"/>
          </a:xfrm>
          <a:prstGeom prst="ellipse">
            <a:avLst/>
          </a:prstGeom>
          <a:solidFill>
            <a:srgbClr val="568D11"/>
          </a:solidFill>
          <a:ln>
            <a:noFill/>
          </a:ln>
          <a:effectLst>
            <a:outerShdw dist="38100" algn="l" rotWithShape="0">
              <a:srgbClr val="000000">
                <a:alpha val="39999"/>
              </a:srgbClr>
            </a:outerShdw>
          </a:effectLst>
          <a:extLst/>
        </p:spPr>
        <p:txBody>
          <a:bodyPr lIns="108283" tIns="54141" rIns="108283" bIns="54141" anchor="ctr"/>
          <a:lstStyle/>
          <a:p>
            <a:pPr algn="ctr">
              <a:lnSpc>
                <a:spcPct val="120000"/>
              </a:lnSpc>
              <a:defRPr/>
            </a:pPr>
            <a:r>
              <a:rPr lang="zh-CN" altLang="en-US" sz="2800" kern="0" dirty="0">
                <a:solidFill>
                  <a:srgbClr val="FFFFFF"/>
                </a:solidFill>
                <a:latin typeface="微软雅黑" pitchFamily="34" charset="-122"/>
                <a:ea typeface="微软雅黑" pitchFamily="34" charset="-122"/>
              </a:rPr>
              <a:t>利用</a:t>
            </a:r>
            <a:endParaRPr lang="en-US" altLang="zh-CN" sz="2800" kern="0" dirty="0">
              <a:solidFill>
                <a:srgbClr val="FFFFFF"/>
              </a:solidFill>
              <a:latin typeface="微软雅黑" pitchFamily="34" charset="-122"/>
              <a:ea typeface="微软雅黑" pitchFamily="34" charset="-122"/>
            </a:endParaRPr>
          </a:p>
          <a:p>
            <a:pPr algn="ctr">
              <a:lnSpc>
                <a:spcPct val="120000"/>
              </a:lnSpc>
              <a:defRPr/>
            </a:pPr>
            <a:r>
              <a:rPr lang="zh-CN" altLang="en-US" sz="2800" kern="0" dirty="0">
                <a:solidFill>
                  <a:srgbClr val="FFFFFF"/>
                </a:solidFill>
                <a:latin typeface="微软雅黑" pitchFamily="34" charset="-122"/>
                <a:ea typeface="微软雅黑" pitchFamily="34" charset="-122"/>
              </a:rPr>
              <a:t>上下文暗示</a:t>
            </a:r>
            <a:endParaRPr lang="en-US" altLang="zh-CN" sz="2800" kern="0" dirty="0">
              <a:solidFill>
                <a:srgbClr val="FFFFFF"/>
              </a:solidFill>
              <a:latin typeface="微软雅黑" pitchFamily="34" charset="-122"/>
              <a:ea typeface="微软雅黑" pitchFamily="34" charset="-122"/>
            </a:endParaRPr>
          </a:p>
          <a:p>
            <a:pPr algn="ctr">
              <a:lnSpc>
                <a:spcPct val="120000"/>
              </a:lnSpc>
              <a:defRPr/>
            </a:pPr>
            <a:r>
              <a:rPr lang="zh-CN" altLang="en-US" sz="2800" kern="0" dirty="0">
                <a:solidFill>
                  <a:srgbClr val="FFFFFF"/>
                </a:solidFill>
                <a:latin typeface="微软雅黑" pitchFamily="34" charset="-122"/>
                <a:ea typeface="微软雅黑" pitchFamily="34" charset="-122"/>
              </a:rPr>
              <a:t>解题</a:t>
            </a:r>
          </a:p>
        </p:txBody>
      </p:sp>
      <p:sp>
        <p:nvSpPr>
          <p:cNvPr id="12" name="矩形 11">
            <a:extLst>
              <a:ext uri="{FF2B5EF4-FFF2-40B4-BE49-F238E27FC236}">
                <a16:creationId xmlns:a16="http://schemas.microsoft.com/office/drawing/2014/main" xmlns="" id="{E09FEAB0-AEA5-4EB2-A2DE-EB2ECB785700}"/>
              </a:ext>
            </a:extLst>
          </p:cNvPr>
          <p:cNvSpPr/>
          <p:nvPr/>
        </p:nvSpPr>
        <p:spPr>
          <a:xfrm>
            <a:off x="9402558" y="1496455"/>
            <a:ext cx="2119015" cy="169776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08283" tIns="54141" rIns="108283" bIns="54141" anchor="ctr"/>
          <a:lstStyle/>
          <a:p>
            <a:pPr algn="ctr">
              <a:lnSpc>
                <a:spcPct val="120000"/>
              </a:lnSpc>
              <a:defRPr/>
            </a:pPr>
            <a:r>
              <a:rPr lang="zh-CN" altLang="en-US" sz="3200" kern="0" dirty="0">
                <a:solidFill>
                  <a:srgbClr val="414455"/>
                </a:solidFill>
                <a:latin typeface="微软雅黑" pitchFamily="34" charset="-122"/>
                <a:ea typeface="微软雅黑" pitchFamily="34" charset="-122"/>
              </a:rPr>
              <a:t>利用</a:t>
            </a:r>
            <a:endParaRPr lang="en-US" altLang="zh-CN" sz="3200" kern="0" dirty="0">
              <a:solidFill>
                <a:srgbClr val="414455"/>
              </a:solidFill>
              <a:latin typeface="微软雅黑" pitchFamily="34" charset="-122"/>
              <a:ea typeface="微软雅黑" pitchFamily="34" charset="-122"/>
            </a:endParaRPr>
          </a:p>
          <a:p>
            <a:pPr algn="ctr">
              <a:lnSpc>
                <a:spcPct val="120000"/>
              </a:lnSpc>
              <a:defRPr/>
            </a:pPr>
            <a:r>
              <a:rPr lang="zh-CN" altLang="en-US" sz="3200" kern="0" dirty="0">
                <a:solidFill>
                  <a:srgbClr val="414455"/>
                </a:solidFill>
                <a:latin typeface="微软雅黑" pitchFamily="34" charset="-122"/>
                <a:ea typeface="微软雅黑" pitchFamily="34" charset="-122"/>
              </a:rPr>
              <a:t>逻辑关系解题</a:t>
            </a:r>
          </a:p>
        </p:txBody>
      </p:sp>
      <p:sp>
        <p:nvSpPr>
          <p:cNvPr id="14" name="矩形 13">
            <a:extLst>
              <a:ext uri="{FF2B5EF4-FFF2-40B4-BE49-F238E27FC236}">
                <a16:creationId xmlns:a16="http://schemas.microsoft.com/office/drawing/2014/main" xmlns="" id="{786223CC-9660-4147-BF41-3A522B03AC59}"/>
              </a:ext>
            </a:extLst>
          </p:cNvPr>
          <p:cNvSpPr/>
          <p:nvPr/>
        </p:nvSpPr>
        <p:spPr>
          <a:xfrm>
            <a:off x="101796" y="3845858"/>
            <a:ext cx="5529747" cy="287917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08283" tIns="54141" rIns="108283" bIns="54141" anchor="ctr"/>
          <a:lstStyle/>
          <a:p>
            <a:pPr>
              <a:lnSpc>
                <a:spcPct val="120000"/>
              </a:lnSpc>
              <a:defRPr/>
            </a:pPr>
            <a:r>
              <a:rPr lang="zh-CN" altLang="en-US" b="1" kern="0" dirty="0">
                <a:solidFill>
                  <a:srgbClr val="0070C0"/>
                </a:solidFill>
                <a:latin typeface="微软雅黑" pitchFamily="34" charset="-122"/>
                <a:ea typeface="微软雅黑" pitchFamily="34" charset="-122"/>
              </a:rPr>
              <a:t>逻辑关系语</a:t>
            </a:r>
            <a:r>
              <a:rPr lang="zh-CN" altLang="en-US" b="1" kern="0" dirty="0">
                <a:solidFill>
                  <a:srgbClr val="414455"/>
                </a:solidFill>
                <a:latin typeface="微软雅黑" pitchFamily="34" charset="-122"/>
                <a:ea typeface="微软雅黑" pitchFamily="34" charset="-122"/>
              </a:rPr>
              <a:t>指表示各种逻辑意义的连接成分，主要有：</a:t>
            </a:r>
            <a:r>
              <a:rPr lang="zh-CN" altLang="en-US" b="1" kern="0" dirty="0">
                <a:solidFill>
                  <a:srgbClr val="0070C0"/>
                </a:solidFill>
                <a:latin typeface="微软雅黑" pitchFamily="34" charset="-122"/>
                <a:ea typeface="微软雅黑" pitchFamily="34" charset="-122"/>
              </a:rPr>
              <a:t>①词</a:t>
            </a:r>
            <a:r>
              <a:rPr lang="en-US" altLang="zh-CN" b="1" kern="0" dirty="0">
                <a:solidFill>
                  <a:srgbClr val="0070C0"/>
                </a:solidFill>
                <a:latin typeface="微软雅黑" pitchFamily="34" charset="-122"/>
                <a:ea typeface="微软雅黑" pitchFamily="34" charset="-122"/>
              </a:rPr>
              <a:t>(</a:t>
            </a:r>
            <a:r>
              <a:rPr lang="zh-CN" altLang="en-US" b="1" kern="0" dirty="0">
                <a:solidFill>
                  <a:srgbClr val="0070C0"/>
                </a:solidFill>
                <a:latin typeface="微软雅黑" pitchFamily="34" charset="-122"/>
                <a:ea typeface="微软雅黑" pitchFamily="34" charset="-122"/>
              </a:rPr>
              <a:t>包括连词、副词和少数介词</a:t>
            </a:r>
            <a:r>
              <a:rPr lang="en-US" altLang="zh-CN" b="1" kern="0" dirty="0">
                <a:solidFill>
                  <a:srgbClr val="0070C0"/>
                </a:solidFill>
                <a:latin typeface="微软雅黑" pitchFamily="34" charset="-122"/>
                <a:ea typeface="微软雅黑" pitchFamily="34" charset="-122"/>
              </a:rPr>
              <a:t>)</a:t>
            </a:r>
            <a:r>
              <a:rPr lang="zh-CN" altLang="en-US" b="1" kern="0" dirty="0">
                <a:solidFill>
                  <a:srgbClr val="414455"/>
                </a:solidFill>
                <a:latin typeface="微软雅黑" pitchFamily="34" charset="-122"/>
                <a:ea typeface="微软雅黑" pitchFamily="34" charset="-122"/>
              </a:rPr>
              <a:t>，如</a:t>
            </a:r>
            <a:r>
              <a:rPr lang="en-US" altLang="zh-CN" b="1" kern="0" dirty="0">
                <a:solidFill>
                  <a:srgbClr val="414455"/>
                </a:solidFill>
                <a:latin typeface="微软雅黑" pitchFamily="34" charset="-122"/>
                <a:ea typeface="微软雅黑" pitchFamily="34" charset="-122"/>
              </a:rPr>
              <a:t>and, but, or, because, though, however, yet, therefore, otherwise, despite</a:t>
            </a:r>
            <a:r>
              <a:rPr lang="zh-CN" altLang="en-US" b="1" kern="0" dirty="0">
                <a:solidFill>
                  <a:srgbClr val="414455"/>
                </a:solidFill>
                <a:latin typeface="微软雅黑" pitchFamily="34" charset="-122"/>
                <a:ea typeface="微软雅黑" pitchFamily="34" charset="-122"/>
              </a:rPr>
              <a:t>等。</a:t>
            </a:r>
            <a:r>
              <a:rPr lang="zh-CN" altLang="en-US" b="1" kern="0" dirty="0">
                <a:solidFill>
                  <a:srgbClr val="0070C0"/>
                </a:solidFill>
                <a:latin typeface="微软雅黑" pitchFamily="34" charset="-122"/>
                <a:ea typeface="微软雅黑" pitchFamily="34" charset="-122"/>
              </a:rPr>
              <a:t>②短语</a:t>
            </a:r>
            <a:r>
              <a:rPr lang="zh-CN" altLang="en-US" b="1" kern="0" dirty="0">
                <a:solidFill>
                  <a:srgbClr val="414455"/>
                </a:solidFill>
                <a:latin typeface="微软雅黑" pitchFamily="34" charset="-122"/>
                <a:ea typeface="微软雅黑" pitchFamily="34" charset="-122"/>
              </a:rPr>
              <a:t>，如</a:t>
            </a:r>
            <a:r>
              <a:rPr lang="en-US" altLang="zh-CN" b="1" kern="0" dirty="0">
                <a:solidFill>
                  <a:srgbClr val="414455"/>
                </a:solidFill>
                <a:latin typeface="微软雅黑" pitchFamily="34" charset="-122"/>
                <a:ea typeface="微软雅黑" pitchFamily="34" charset="-122"/>
              </a:rPr>
              <a:t>in other words, in addition, as a result, on the contrary, instead of </a:t>
            </a:r>
            <a:r>
              <a:rPr lang="zh-CN" altLang="en-US" b="1" kern="0" dirty="0">
                <a:solidFill>
                  <a:srgbClr val="414455"/>
                </a:solidFill>
                <a:latin typeface="微软雅黑" pitchFamily="34" charset="-122"/>
                <a:ea typeface="微软雅黑" pitchFamily="34" charset="-122"/>
              </a:rPr>
              <a:t>等。</a:t>
            </a:r>
            <a:r>
              <a:rPr lang="zh-CN" altLang="en-US" b="1" kern="0" dirty="0">
                <a:solidFill>
                  <a:srgbClr val="0070C0"/>
                </a:solidFill>
                <a:latin typeface="微软雅黑" pitchFamily="34" charset="-122"/>
                <a:ea typeface="微软雅黑" pitchFamily="34" charset="-122"/>
              </a:rPr>
              <a:t>③分句和独立结构</a:t>
            </a:r>
            <a:r>
              <a:rPr lang="zh-CN" altLang="en-US" b="1" kern="0" dirty="0">
                <a:solidFill>
                  <a:srgbClr val="414455"/>
                </a:solidFill>
                <a:latin typeface="微软雅黑" pitchFamily="34" charset="-122"/>
                <a:ea typeface="微软雅黑" pitchFamily="34" charset="-122"/>
              </a:rPr>
              <a:t>，如</a:t>
            </a:r>
            <a:r>
              <a:rPr lang="en-US" altLang="zh-CN" b="1" kern="0" dirty="0">
                <a:solidFill>
                  <a:srgbClr val="414455"/>
                </a:solidFill>
                <a:latin typeface="微软雅黑" pitchFamily="34" charset="-122"/>
                <a:ea typeface="微软雅黑" pitchFamily="34" charset="-122"/>
              </a:rPr>
              <a:t>that is to say, what is more, generally speaking</a:t>
            </a:r>
            <a:r>
              <a:rPr lang="zh-CN" altLang="en-US" b="1" kern="0" dirty="0">
                <a:solidFill>
                  <a:srgbClr val="414455"/>
                </a:solidFill>
                <a:latin typeface="微软雅黑" pitchFamily="34" charset="-122"/>
                <a:ea typeface="微软雅黑" pitchFamily="34" charset="-122"/>
              </a:rPr>
              <a:t>等。</a:t>
            </a:r>
            <a:r>
              <a:rPr lang="zh-CN" altLang="en-US" b="1" kern="0" dirty="0">
                <a:solidFill>
                  <a:srgbClr val="0070C0"/>
                </a:solidFill>
                <a:latin typeface="微软雅黑" pitchFamily="34" charset="-122"/>
                <a:ea typeface="微软雅黑" pitchFamily="34" charset="-122"/>
              </a:rPr>
              <a:t>在解题时要充分利用这些逻辑关系语，找到与文中某些词、短语有密切关系的选项。</a:t>
            </a:r>
          </a:p>
        </p:txBody>
      </p:sp>
      <p:sp>
        <p:nvSpPr>
          <p:cNvPr id="17" name="矩形 16">
            <a:extLst>
              <a:ext uri="{FF2B5EF4-FFF2-40B4-BE49-F238E27FC236}">
                <a16:creationId xmlns:a16="http://schemas.microsoft.com/office/drawing/2014/main" xmlns="" id="{1D5B88F1-ED04-4794-8F28-9FE496319C4D}"/>
              </a:ext>
            </a:extLst>
          </p:cNvPr>
          <p:cNvSpPr/>
          <p:nvPr/>
        </p:nvSpPr>
        <p:spPr>
          <a:xfrm>
            <a:off x="5873977" y="3860800"/>
            <a:ext cx="5283002" cy="2864232"/>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08283" tIns="54141" rIns="108283" bIns="54141" anchor="ctr"/>
          <a:lstStyle/>
          <a:p>
            <a:pPr>
              <a:lnSpc>
                <a:spcPct val="120000"/>
              </a:lnSpc>
              <a:defRPr/>
            </a:pPr>
            <a:r>
              <a:rPr lang="zh-CN" altLang="en-US" b="1" kern="0" dirty="0">
                <a:latin typeface="微软雅黑" pitchFamily="34" charset="-122"/>
                <a:ea typeface="微软雅黑" pitchFamily="34" charset="-122"/>
              </a:rPr>
              <a:t>在完形填空选项的设置上多考查考生通过</a:t>
            </a:r>
            <a:r>
              <a:rPr lang="zh-CN" altLang="en-US" b="1" kern="0" dirty="0">
                <a:solidFill>
                  <a:srgbClr val="0070C0"/>
                </a:solidFill>
                <a:latin typeface="微软雅黑" pitchFamily="34" charset="-122"/>
                <a:ea typeface="微软雅黑" pitchFamily="34" charset="-122"/>
              </a:rPr>
              <a:t>上下文的前后提示或暗示</a:t>
            </a:r>
            <a:r>
              <a:rPr lang="zh-CN" altLang="en-US" b="1" kern="0" dirty="0">
                <a:latin typeface="微软雅黑" pitchFamily="34" charset="-122"/>
                <a:ea typeface="微软雅黑" pitchFamily="34" charset="-122"/>
              </a:rPr>
              <a:t>，对</a:t>
            </a:r>
            <a:r>
              <a:rPr lang="zh-CN" altLang="en-US" b="1" kern="0" dirty="0">
                <a:solidFill>
                  <a:srgbClr val="0070C0"/>
                </a:solidFill>
                <a:latin typeface="微软雅黑" pitchFamily="34" charset="-122"/>
                <a:ea typeface="微软雅黑" pitchFamily="34" charset="-122"/>
              </a:rPr>
              <a:t>整体文意进行把握的能力</a:t>
            </a:r>
            <a:r>
              <a:rPr lang="zh-CN" altLang="en-US" b="1" kern="0" dirty="0">
                <a:latin typeface="微软雅黑" pitchFamily="34" charset="-122"/>
                <a:ea typeface="微软雅黑" pitchFamily="34" charset="-122"/>
              </a:rPr>
              <a:t>。因此，在做题时要有全局观念，进行</a:t>
            </a:r>
            <a:r>
              <a:rPr lang="zh-CN" altLang="en-US" b="1" kern="0" dirty="0">
                <a:solidFill>
                  <a:srgbClr val="0070C0"/>
                </a:solidFill>
                <a:latin typeface="微软雅黑" pitchFamily="34" charset="-122"/>
                <a:ea typeface="微软雅黑" pitchFamily="34" charset="-122"/>
              </a:rPr>
              <a:t>连贯性思维</a:t>
            </a:r>
            <a:r>
              <a:rPr lang="zh-CN" altLang="en-US" b="1" kern="0" dirty="0">
                <a:latin typeface="微软雅黑" pitchFamily="34" charset="-122"/>
                <a:ea typeface="微软雅黑" pitchFamily="34" charset="-122"/>
              </a:rPr>
              <a:t>，要</a:t>
            </a:r>
            <a:r>
              <a:rPr lang="zh-CN" altLang="en-US" b="1" kern="0" dirty="0">
                <a:solidFill>
                  <a:srgbClr val="0070C0"/>
                </a:solidFill>
                <a:latin typeface="微软雅黑" pitchFamily="34" charset="-122"/>
                <a:ea typeface="微软雅黑" pitchFamily="34" charset="-122"/>
              </a:rPr>
              <a:t>把每个空白处的含义与前后句的意思联系起来理解，进行合乎逻辑的推理判断</a:t>
            </a:r>
            <a:r>
              <a:rPr lang="zh-CN" altLang="en-US" b="1" kern="0" dirty="0">
                <a:latin typeface="微软雅黑" pitchFamily="34" charset="-122"/>
                <a:ea typeface="微软雅黑" pitchFamily="34" charset="-122"/>
              </a:rPr>
              <a:t>。开头的题目需要从下文查找信息；中间或最后的题目需要从上下文查找信息，信息常见的有单个的词、短语、句子，但有时是语境暗示。</a:t>
            </a:r>
          </a:p>
        </p:txBody>
      </p:sp>
    </p:spTree>
    <p:extLst>
      <p:ext uri="{BB962C8B-B14F-4D97-AF65-F5344CB8AC3E}">
        <p14:creationId xmlns:p14="http://schemas.microsoft.com/office/powerpoint/2010/main" val="416754986"/>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6.25E-7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5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49" presetClass="entr" presetSubtype="0" decel="10000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 calcmode="lin" valueType="num">
                                          <p:cBhvr>
                                            <p:cTn id="27" dur="500" fill="hold"/>
                                            <p:tgtEl>
                                              <p:spTgt spid="10"/>
                                            </p:tgtEl>
                                            <p:attrNameLst>
                                              <p:attrName>style.rotation</p:attrName>
                                            </p:attrNameLst>
                                          </p:cBhvr>
                                          <p:tavLst>
                                            <p:tav tm="0">
                                              <p:val>
                                                <p:fltVal val="360"/>
                                              </p:val>
                                            </p:tav>
                                            <p:tav tm="100000">
                                              <p:val>
                                                <p:fltVal val="0"/>
                                              </p:val>
                                            </p:tav>
                                          </p:tavLst>
                                        </p:anim>
                                        <p:animEffect transition="in" filter="fade">
                                          <p:cBhvr>
                                            <p:cTn id="28" dur="500"/>
                                            <p:tgtEl>
                                              <p:spTgt spid="10"/>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par>
                              <p:cTn id="35" fill="hold">
                                <p:stCondLst>
                                  <p:cond delay="2500"/>
                                </p:stCondLst>
                                <p:childTnLst>
                                  <p:par>
                                    <p:cTn id="36" presetID="1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lide(fromLeft)">
                                          <p:cBhvr>
                                            <p:cTn id="38" dur="500"/>
                                            <p:tgtEl>
                                              <p:spTgt spid="8"/>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slide(fromRight)">
                                          <p:cBhvr>
                                            <p:cTn id="41" dur="500"/>
                                            <p:tgtEl>
                                              <p:spTgt spid="9"/>
                                            </p:tgtEl>
                                          </p:cBhvr>
                                        </p:animEffect>
                                      </p:childTnLst>
                                    </p:cTn>
                                  </p:par>
                                </p:childTnLst>
                              </p:cTn>
                            </p:par>
                            <p:par>
                              <p:cTn id="42" fill="hold">
                                <p:stCondLst>
                                  <p:cond delay="3000"/>
                                </p:stCondLst>
                                <p:childTnLst>
                                  <p:par>
                                    <p:cTn id="43" presetID="17" presetClass="entr" presetSubtype="1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17" presetClass="entr" presetSubtype="1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17" presetClass="entr" presetSubtype="1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 grpId="0" animBg="1"/>
          <p:bldP spid="2" grpId="0" animBg="1"/>
          <p:bldP spid="2" grpId="1" animBg="1"/>
          <p:bldP spid="3" grpId="0"/>
          <p:bldP spid="5" grpId="0" animBg="1"/>
          <p:bldP spid="8" grpId="0" animBg="1"/>
          <p:bldP spid="9" grpId="0" animBg="1"/>
          <p:bldP spid="10" grpId="0" animBg="1"/>
          <p:bldP spid="11" grpId="0" animBg="1"/>
          <p:bldP spid="12" grpId="0" animBg="1"/>
          <p:bldP spid="14"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6.25E-7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49" presetClass="entr" presetSubtype="0" decel="10000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 calcmode="lin" valueType="num">
                                          <p:cBhvr>
                                            <p:cTn id="27" dur="500" fill="hold"/>
                                            <p:tgtEl>
                                              <p:spTgt spid="10"/>
                                            </p:tgtEl>
                                            <p:attrNameLst>
                                              <p:attrName>style.rotation</p:attrName>
                                            </p:attrNameLst>
                                          </p:cBhvr>
                                          <p:tavLst>
                                            <p:tav tm="0">
                                              <p:val>
                                                <p:fltVal val="360"/>
                                              </p:val>
                                            </p:tav>
                                            <p:tav tm="100000">
                                              <p:val>
                                                <p:fltVal val="0"/>
                                              </p:val>
                                            </p:tav>
                                          </p:tavLst>
                                        </p:anim>
                                        <p:animEffect transition="in" filter="fade">
                                          <p:cBhvr>
                                            <p:cTn id="28" dur="500"/>
                                            <p:tgtEl>
                                              <p:spTgt spid="10"/>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par>
                              <p:cTn id="35" fill="hold">
                                <p:stCondLst>
                                  <p:cond delay="2500"/>
                                </p:stCondLst>
                                <p:childTnLst>
                                  <p:par>
                                    <p:cTn id="36" presetID="1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lide(fromLeft)">
                                          <p:cBhvr>
                                            <p:cTn id="38" dur="500"/>
                                            <p:tgtEl>
                                              <p:spTgt spid="8"/>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slide(fromRight)">
                                          <p:cBhvr>
                                            <p:cTn id="41" dur="500"/>
                                            <p:tgtEl>
                                              <p:spTgt spid="9"/>
                                            </p:tgtEl>
                                          </p:cBhvr>
                                        </p:animEffect>
                                      </p:childTnLst>
                                    </p:cTn>
                                  </p:par>
                                </p:childTnLst>
                              </p:cTn>
                            </p:par>
                            <p:par>
                              <p:cTn id="42" fill="hold">
                                <p:stCondLst>
                                  <p:cond delay="3000"/>
                                </p:stCondLst>
                                <p:childTnLst>
                                  <p:par>
                                    <p:cTn id="43" presetID="17" presetClass="entr" presetSubtype="1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17" presetClass="entr" presetSubtype="1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17" presetClass="entr" presetSubtype="1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 grpId="0" animBg="1"/>
          <p:bldP spid="2" grpId="0" animBg="1"/>
          <p:bldP spid="2" grpId="1" animBg="1"/>
          <p:bldP spid="3" grpId="0"/>
          <p:bldP spid="5" grpId="0" animBg="1"/>
          <p:bldP spid="8" grpId="0" animBg="1"/>
          <p:bldP spid="9" grpId="0" animBg="1"/>
          <p:bldP spid="10" grpId="0" animBg="1"/>
          <p:bldP spid="11" grpId="0" animBg="1"/>
          <p:bldP spid="12" grpId="0" animBg="1"/>
          <p:bldP spid="14" grpId="0" animBg="1"/>
          <p:bldP spid="17" grpId="0" animBg="1"/>
        </p:bldLst>
      </p:timing>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圆角 29">
            <a:extLst>
              <a:ext uri="{FF2B5EF4-FFF2-40B4-BE49-F238E27FC236}">
                <a16:creationId xmlns:a16="http://schemas.microsoft.com/office/drawing/2014/main" xmlns="" id="{8EBB61DC-2470-4903-B25E-8D8E508730A3}"/>
              </a:ext>
            </a:extLst>
          </p:cNvPr>
          <p:cNvSpPr/>
          <p:nvPr/>
        </p:nvSpPr>
        <p:spPr>
          <a:xfrm>
            <a:off x="3652893" y="3734432"/>
            <a:ext cx="1561209" cy="247227"/>
          </a:xfrm>
          <a:prstGeom prst="roundRect">
            <a:avLst/>
          </a:prstGeom>
          <a:solidFill>
            <a:srgbClr val="EF2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a:extLst>
              <a:ext uri="{FF2B5EF4-FFF2-40B4-BE49-F238E27FC236}">
                <a16:creationId xmlns:a16="http://schemas.microsoft.com/office/drawing/2014/main" xmlns="" id="{7B689B7E-7A26-461A-AE62-A6EBCD1A76A4}"/>
              </a:ext>
            </a:extLst>
          </p:cNvPr>
          <p:cNvSpPr/>
          <p:nvPr/>
        </p:nvSpPr>
        <p:spPr>
          <a:xfrm>
            <a:off x="1823675" y="5779275"/>
            <a:ext cx="1561209" cy="247227"/>
          </a:xfrm>
          <a:prstGeom prst="roundRect">
            <a:avLst/>
          </a:prstGeom>
          <a:solidFill>
            <a:srgbClr val="EF2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角 30">
            <a:extLst>
              <a:ext uri="{FF2B5EF4-FFF2-40B4-BE49-F238E27FC236}">
                <a16:creationId xmlns:a16="http://schemas.microsoft.com/office/drawing/2014/main" xmlns="" id="{8C2867E8-1D41-49C4-9EA1-8941F89A352D}"/>
              </a:ext>
            </a:extLst>
          </p:cNvPr>
          <p:cNvSpPr/>
          <p:nvPr/>
        </p:nvSpPr>
        <p:spPr>
          <a:xfrm>
            <a:off x="1977458" y="6175925"/>
            <a:ext cx="995221" cy="235199"/>
          </a:xfrm>
          <a:prstGeom prst="roundRect">
            <a:avLst/>
          </a:prstGeom>
          <a:solidFill>
            <a:srgbClr val="EF2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a:extLst>
              <a:ext uri="{FF2B5EF4-FFF2-40B4-BE49-F238E27FC236}">
                <a16:creationId xmlns:a16="http://schemas.microsoft.com/office/drawing/2014/main" xmlns="" id="{4F4A4F84-C653-4FEE-A0D5-30570AC0075E}"/>
              </a:ext>
            </a:extLst>
          </p:cNvPr>
          <p:cNvSpPr/>
          <p:nvPr/>
        </p:nvSpPr>
        <p:spPr>
          <a:xfrm>
            <a:off x="528058" y="5103504"/>
            <a:ext cx="1044068" cy="325840"/>
          </a:xfrm>
          <a:prstGeom prst="roundRect">
            <a:avLst/>
          </a:prstGeom>
          <a:solidFill>
            <a:srgbClr val="EF2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xmlns="" id="{79B45357-3010-40B0-8B1C-E7143099C58D}"/>
              </a:ext>
            </a:extLst>
          </p:cNvPr>
          <p:cNvSpPr/>
          <p:nvPr/>
        </p:nvSpPr>
        <p:spPr>
          <a:xfrm>
            <a:off x="2287759" y="4789694"/>
            <a:ext cx="1369841" cy="264829"/>
          </a:xfrm>
          <a:prstGeom prst="roundRect">
            <a:avLst/>
          </a:prstGeom>
          <a:solidFill>
            <a:srgbClr val="EF2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xmlns="" id="{AD801243-6CF2-41CC-A290-D44050FC1197}"/>
              </a:ext>
            </a:extLst>
          </p:cNvPr>
          <p:cNvSpPr/>
          <p:nvPr/>
        </p:nvSpPr>
        <p:spPr>
          <a:xfrm>
            <a:off x="256669" y="2990397"/>
            <a:ext cx="2696022" cy="316988"/>
          </a:xfrm>
          <a:prstGeom prst="roundRect">
            <a:avLst/>
          </a:prstGeom>
          <a:solidFill>
            <a:srgbClr val="EF2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xmlns="" id="{F69E5372-88EB-4779-B4BD-9A8A5E469C60}"/>
              </a:ext>
            </a:extLst>
          </p:cNvPr>
          <p:cNvSpPr/>
          <p:nvPr/>
        </p:nvSpPr>
        <p:spPr>
          <a:xfrm>
            <a:off x="8165584" y="2693634"/>
            <a:ext cx="2497967" cy="312547"/>
          </a:xfrm>
          <a:prstGeom prst="roundRect">
            <a:avLst/>
          </a:prstGeom>
          <a:solidFill>
            <a:srgbClr val="EF2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a:extLst>
              <a:ext uri="{FF2B5EF4-FFF2-40B4-BE49-F238E27FC236}">
                <a16:creationId xmlns:a16="http://schemas.microsoft.com/office/drawing/2014/main" xmlns="" id="{D35949E5-8AEA-47BF-BBD1-0EECDD5FC546}"/>
              </a:ext>
            </a:extLst>
          </p:cNvPr>
          <p:cNvSpPr/>
          <p:nvPr/>
        </p:nvSpPr>
        <p:spPr>
          <a:xfrm>
            <a:off x="3887996" y="2635480"/>
            <a:ext cx="2031090" cy="316988"/>
          </a:xfrm>
          <a:prstGeom prst="roundRect">
            <a:avLst/>
          </a:prstGeom>
          <a:solidFill>
            <a:srgbClr val="EF2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xmlns="" id="{EF85FC29-462A-4088-A837-16A93B985ECF}"/>
              </a:ext>
            </a:extLst>
          </p:cNvPr>
          <p:cNvSpPr/>
          <p:nvPr/>
        </p:nvSpPr>
        <p:spPr>
          <a:xfrm>
            <a:off x="4704498" y="4448399"/>
            <a:ext cx="1664217" cy="316988"/>
          </a:xfrm>
          <a:prstGeom prst="roundRect">
            <a:avLst/>
          </a:prstGeom>
          <a:solidFill>
            <a:srgbClr val="EF2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xmlns="" id="{2CFFDB61-5FC7-4558-A6F4-7A79D5B4FF6B}"/>
              </a:ext>
            </a:extLst>
          </p:cNvPr>
          <p:cNvSpPr/>
          <p:nvPr/>
        </p:nvSpPr>
        <p:spPr>
          <a:xfrm>
            <a:off x="7178205" y="2335451"/>
            <a:ext cx="4225517" cy="312547"/>
          </a:xfrm>
          <a:prstGeom prst="roundRect">
            <a:avLst/>
          </a:prstGeom>
          <a:solidFill>
            <a:srgbClr val="EF2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xmlns="" id="{3B80CB32-C7D6-47BD-99E4-159C56259A5A}"/>
              </a:ext>
            </a:extLst>
          </p:cNvPr>
          <p:cNvSpPr/>
          <p:nvPr/>
        </p:nvSpPr>
        <p:spPr>
          <a:xfrm>
            <a:off x="697311" y="2331010"/>
            <a:ext cx="2031090" cy="316988"/>
          </a:xfrm>
          <a:prstGeom prst="roundRect">
            <a:avLst/>
          </a:prstGeom>
          <a:solidFill>
            <a:srgbClr val="EF2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xmlns="" id="{2B8F52E6-03B7-41A3-87A9-AC44E7CF760F}"/>
              </a:ext>
            </a:extLst>
          </p:cNvPr>
          <p:cNvSpPr/>
          <p:nvPr/>
        </p:nvSpPr>
        <p:spPr>
          <a:xfrm>
            <a:off x="4555481" y="4097668"/>
            <a:ext cx="1861837" cy="313123"/>
          </a:xfrm>
          <a:prstGeom prst="roundRect">
            <a:avLst/>
          </a:prstGeom>
          <a:solidFill>
            <a:srgbClr val="EF2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xmlns="" id="{8C1E75E2-1BFC-47BC-84AD-24148C92FC8A}"/>
              </a:ext>
            </a:extLst>
          </p:cNvPr>
          <p:cNvSpPr/>
          <p:nvPr/>
        </p:nvSpPr>
        <p:spPr>
          <a:xfrm>
            <a:off x="6095999" y="1976692"/>
            <a:ext cx="1861837" cy="313123"/>
          </a:xfrm>
          <a:prstGeom prst="roundRect">
            <a:avLst/>
          </a:prstGeom>
          <a:solidFill>
            <a:srgbClr val="EF2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DE95A28E-FF55-4523-B303-B476D8258CF6}"/>
              </a:ext>
            </a:extLst>
          </p:cNvPr>
          <p:cNvSpPr/>
          <p:nvPr/>
        </p:nvSpPr>
        <p:spPr>
          <a:xfrm>
            <a:off x="937072" y="3365424"/>
            <a:ext cx="5431643" cy="31698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6472CD14-229D-44A0-9863-EE6EBF435886}"/>
              </a:ext>
            </a:extLst>
          </p:cNvPr>
          <p:cNvSpPr/>
          <p:nvPr/>
        </p:nvSpPr>
        <p:spPr>
          <a:xfrm>
            <a:off x="7688022" y="987870"/>
            <a:ext cx="3956722" cy="313122"/>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F89FE47E-43F1-4659-9840-5D003AD70899}"/>
              </a:ext>
            </a:extLst>
          </p:cNvPr>
          <p:cNvSpPr/>
          <p:nvPr/>
        </p:nvSpPr>
        <p:spPr>
          <a:xfrm>
            <a:off x="2728401" y="132969"/>
            <a:ext cx="8899611" cy="92617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238248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4</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38191" y="238600"/>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完形填空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11207470-8D2C-401C-AD22-8F712C56D487}"/>
              </a:ext>
            </a:extLst>
          </p:cNvPr>
          <p:cNvSpPr/>
          <p:nvPr/>
        </p:nvSpPr>
        <p:spPr>
          <a:xfrm>
            <a:off x="2952691" y="37124"/>
            <a:ext cx="8451032"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月浙江卷完形填空</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解题点拨</a:t>
            </a:r>
          </a:p>
        </p:txBody>
      </p:sp>
      <p:sp>
        <p:nvSpPr>
          <p:cNvPr id="4" name="矩形 3">
            <a:extLst>
              <a:ext uri="{FF2B5EF4-FFF2-40B4-BE49-F238E27FC236}">
                <a16:creationId xmlns:a16="http://schemas.microsoft.com/office/drawing/2014/main" xmlns="" id="{A1959F33-642C-4929-AE61-D15626EC25AE}"/>
              </a:ext>
            </a:extLst>
          </p:cNvPr>
          <p:cNvSpPr/>
          <p:nvPr/>
        </p:nvSpPr>
        <p:spPr>
          <a:xfrm>
            <a:off x="174171" y="4020109"/>
            <a:ext cx="11843657" cy="2462213"/>
          </a:xfrm>
          <a:prstGeom prst="rect">
            <a:avLst/>
          </a:prstGeom>
          <a:ln>
            <a:solidFill>
              <a:srgbClr val="4AA44A"/>
            </a:solidFill>
          </a:ln>
        </p:spPr>
        <p:txBody>
          <a:bodyPr wrap="square">
            <a:spAutoFit/>
          </a:bodyPr>
          <a:lstStyle/>
          <a:p>
            <a:pPr lvl="0" algn="just"/>
            <a:r>
              <a:rPr lang="en-US" altLang="zh-CN" sz="2200" b="1" dirty="0">
                <a:solidFill>
                  <a:prstClr val="black"/>
                </a:solidFill>
              </a:rPr>
              <a:t>48. A. safe    B. important    C. boring    D. rewarding</a:t>
            </a:r>
          </a:p>
          <a:p>
            <a:pPr lvl="0" algn="just"/>
            <a:r>
              <a:rPr lang="en-US" altLang="zh-CN" sz="2200" b="1" dirty="0">
                <a:solidFill>
                  <a:prstClr val="black"/>
                </a:solidFill>
              </a:rPr>
              <a:t>49. A. luckily    B. hardly    C. hopefully    D. simply</a:t>
            </a:r>
          </a:p>
          <a:p>
            <a:pPr lvl="0" algn="just"/>
            <a:r>
              <a:rPr lang="en-US" altLang="zh-CN" sz="2200" b="1" dirty="0">
                <a:solidFill>
                  <a:prstClr val="black"/>
                </a:solidFill>
              </a:rPr>
              <a:t>50. A. childhood    B. college    C. town    D. business</a:t>
            </a:r>
          </a:p>
          <a:p>
            <a:pPr lvl="0" algn="just"/>
            <a:r>
              <a:rPr lang="en-US" altLang="zh-CN" sz="2200" b="1" dirty="0">
                <a:solidFill>
                  <a:prstClr val="black"/>
                </a:solidFill>
              </a:rPr>
              <a:t>51. A. quit    B. found    C. accepted    D. kept</a:t>
            </a:r>
          </a:p>
          <a:p>
            <a:pPr lvl="0" algn="just"/>
            <a:r>
              <a:rPr lang="en-US" altLang="zh-CN" sz="2200" b="1" dirty="0">
                <a:solidFill>
                  <a:prstClr val="black"/>
                </a:solidFill>
              </a:rPr>
              <a:t>52. A. heart    B. chance    C. drive    D. way</a:t>
            </a:r>
          </a:p>
          <a:p>
            <a:pPr lvl="0" algn="just"/>
            <a:r>
              <a:rPr lang="en-US" altLang="zh-CN" sz="2200" b="1" dirty="0">
                <a:solidFill>
                  <a:prstClr val="black"/>
                </a:solidFill>
              </a:rPr>
              <a:t>53. A. saving    B. filling up    C. giving up    D. trading</a:t>
            </a:r>
          </a:p>
          <a:p>
            <a:pPr lvl="0" algn="just"/>
            <a:r>
              <a:rPr lang="en-US" altLang="zh-CN" sz="2200" b="1" dirty="0">
                <a:solidFill>
                  <a:prstClr val="black"/>
                </a:solidFill>
              </a:rPr>
              <a:t>55. A. careful    B. busy    C. reliable    D. kind</a:t>
            </a:r>
            <a:endParaRPr lang="zh-CN" altLang="en-US" dirty="0"/>
          </a:p>
        </p:txBody>
      </p:sp>
      <p:sp>
        <p:nvSpPr>
          <p:cNvPr id="8" name="矩形 7">
            <a:extLst>
              <a:ext uri="{FF2B5EF4-FFF2-40B4-BE49-F238E27FC236}">
                <a16:creationId xmlns:a16="http://schemas.microsoft.com/office/drawing/2014/main" xmlns="" id="{D904C651-13CF-42AB-A4F4-4B1E77D38965}"/>
              </a:ext>
            </a:extLst>
          </p:cNvPr>
          <p:cNvSpPr/>
          <p:nvPr/>
        </p:nvSpPr>
        <p:spPr>
          <a:xfrm>
            <a:off x="174171" y="917912"/>
            <a:ext cx="11843657" cy="3139321"/>
          </a:xfrm>
          <a:prstGeom prst="rect">
            <a:avLst/>
          </a:prstGeom>
        </p:spPr>
        <p:txBody>
          <a:bodyPr wrap="square">
            <a:spAutoFit/>
          </a:bodyPr>
          <a:lstStyle/>
          <a:p>
            <a:pPr algn="just"/>
            <a:r>
              <a:rPr lang="en-US" altLang="zh-CN" sz="2200" b="1" dirty="0">
                <a:solidFill>
                  <a:prstClr val="black"/>
                </a:solidFill>
              </a:rPr>
              <a:t>   </a:t>
            </a:r>
            <a:r>
              <a:rPr lang="en-US" altLang="zh-CN" sz="2200" b="1" dirty="0"/>
              <a:t>We have all heard how time is more valuable than money, but is it ___36___ to have too much?</a:t>
            </a:r>
          </a:p>
          <a:p>
            <a:pPr lvl="0" algn="just"/>
            <a:r>
              <a:rPr lang="en-US" altLang="zh-CN" sz="2200" b="1" dirty="0">
                <a:solidFill>
                  <a:prstClr val="black"/>
                </a:solidFill>
              </a:rPr>
              <a:t>     … …</a:t>
            </a:r>
          </a:p>
          <a:p>
            <a:pPr lvl="0" algn="just"/>
            <a:r>
              <a:rPr lang="en-US" altLang="zh-CN" sz="2200" b="1" dirty="0">
                <a:solidFill>
                  <a:prstClr val="black"/>
                </a:solidFill>
              </a:rPr>
              <a:t>    One day I _____46_____ a former classmate of mine who was _____47_____ a lot of money running a sideline(</a:t>
            </a:r>
            <a:r>
              <a:rPr lang="zh-CN" altLang="en-US" sz="2200" b="1" dirty="0">
                <a:solidFill>
                  <a:prstClr val="black"/>
                </a:solidFill>
              </a:rPr>
              <a:t>副业</a:t>
            </a:r>
            <a:r>
              <a:rPr lang="en-US" altLang="zh-CN" sz="2200" b="1" dirty="0">
                <a:solidFill>
                  <a:prstClr val="black"/>
                </a:solidFill>
              </a:rPr>
              <a:t>). Since his regular job was _____48_____, I asked him why he just didn't do his sideline full-time. He said without the job, he would _____49_____ have too much time and would just do what I did back in _____50_____. He said that if he _____51_____the job, he would lose his _____52_____ to work and succeed.</a:t>
            </a:r>
          </a:p>
          <a:p>
            <a:pPr lvl="0" algn="just"/>
            <a:r>
              <a:rPr lang="en-US" altLang="zh-CN" sz="2200" b="1" dirty="0">
                <a:solidFill>
                  <a:prstClr val="black"/>
                </a:solidFill>
              </a:rPr>
              <a:t>    So, try _____53_____ your time with other work. This is why there is a _____54_____ that if you want something done, ask a _____55_____person to do it.</a:t>
            </a:r>
            <a:endParaRPr lang="zh-CN" altLang="en-US" dirty="0"/>
          </a:p>
        </p:txBody>
      </p:sp>
      <p:cxnSp>
        <p:nvCxnSpPr>
          <p:cNvPr id="12" name="直接箭头连接符 11">
            <a:extLst>
              <a:ext uri="{FF2B5EF4-FFF2-40B4-BE49-F238E27FC236}">
                <a16:creationId xmlns:a16="http://schemas.microsoft.com/office/drawing/2014/main" xmlns="" id="{FDFEC21C-BE92-4FA6-A16A-01EE47847F81}"/>
              </a:ext>
            </a:extLst>
          </p:cNvPr>
          <p:cNvCxnSpPr>
            <a:cxnSpLocks/>
          </p:cNvCxnSpPr>
          <p:nvPr/>
        </p:nvCxnSpPr>
        <p:spPr>
          <a:xfrm flipH="1">
            <a:off x="5486400" y="1332619"/>
            <a:ext cx="2419153" cy="2060657"/>
          </a:xfrm>
          <a:prstGeom prst="straightConnector1">
            <a:avLst/>
          </a:prstGeom>
          <a:ln w="57150">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xmlns="" id="{DEBF39D5-9922-4376-9D02-8DB6A852AD75}"/>
              </a:ext>
            </a:extLst>
          </p:cNvPr>
          <p:cNvCxnSpPr>
            <a:cxnSpLocks/>
          </p:cNvCxnSpPr>
          <p:nvPr/>
        </p:nvCxnSpPr>
        <p:spPr>
          <a:xfrm flipH="1">
            <a:off x="2728401" y="2877144"/>
            <a:ext cx="5489466" cy="303205"/>
          </a:xfrm>
          <a:prstGeom prst="straightConnector1">
            <a:avLst/>
          </a:prstGeom>
          <a:ln w="57150">
            <a:solidFill>
              <a:srgbClr val="EF27D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矩形: 圆角 14">
            <a:extLst>
              <a:ext uri="{FF2B5EF4-FFF2-40B4-BE49-F238E27FC236}">
                <a16:creationId xmlns:a16="http://schemas.microsoft.com/office/drawing/2014/main" xmlns="" id="{DEA9EC9A-377E-4743-9A47-D6D866931786}"/>
              </a:ext>
            </a:extLst>
          </p:cNvPr>
          <p:cNvSpPr/>
          <p:nvPr/>
        </p:nvSpPr>
        <p:spPr>
          <a:xfrm>
            <a:off x="6567583" y="3652024"/>
            <a:ext cx="5450245" cy="3053322"/>
          </a:xfrm>
          <a:prstGeom prst="roundRect">
            <a:avLst/>
          </a:prstGeom>
          <a:solidFill>
            <a:srgbClr val="40743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a:solidFill>
                  <a:schemeClr val="bg1"/>
                </a:solidFill>
              </a:rPr>
              <a:t>3.</a:t>
            </a:r>
            <a:r>
              <a:rPr lang="zh-CN" altLang="en-US" sz="3200" b="1" dirty="0">
                <a:solidFill>
                  <a:schemeClr val="bg1"/>
                </a:solidFill>
              </a:rPr>
              <a:t>利用语篇文脉解题：</a:t>
            </a:r>
            <a:r>
              <a:rPr lang="zh-CN" altLang="en-US" sz="2200" b="1" dirty="0">
                <a:solidFill>
                  <a:schemeClr val="bg1"/>
                </a:solidFill>
              </a:rPr>
              <a:t>从开篇点题</a:t>
            </a:r>
            <a:r>
              <a:rPr lang="en-US" altLang="zh-CN" sz="2200" b="1" dirty="0">
                <a:solidFill>
                  <a:schemeClr val="bg1"/>
                </a:solidFill>
              </a:rPr>
              <a:t>but is it possible to have too much time?</a:t>
            </a:r>
            <a:r>
              <a:rPr lang="zh-CN" altLang="en-US" sz="2200" b="1" dirty="0">
                <a:solidFill>
                  <a:schemeClr val="bg1"/>
                </a:solidFill>
              </a:rPr>
              <a:t>到尾段呼应</a:t>
            </a:r>
            <a:r>
              <a:rPr lang="en-US" altLang="zh-CN" sz="2200" b="1" dirty="0">
                <a:solidFill>
                  <a:schemeClr val="bg1"/>
                </a:solidFill>
              </a:rPr>
              <a:t>try filling up your time with other work</a:t>
            </a:r>
            <a:r>
              <a:rPr lang="zh-CN" altLang="en-US" sz="2200" b="1" dirty="0">
                <a:solidFill>
                  <a:schemeClr val="bg1"/>
                </a:solidFill>
              </a:rPr>
              <a:t>，全文以“对时间利用的经历感悟”为主线。</a:t>
            </a:r>
            <a:r>
              <a:rPr lang="en-US" altLang="zh-CN" sz="2200" b="1" dirty="0">
                <a:solidFill>
                  <a:schemeClr val="bg1"/>
                </a:solidFill>
              </a:rPr>
              <a:t> </a:t>
            </a:r>
            <a:r>
              <a:rPr lang="zh-CN" altLang="en-US" sz="2200" b="1" dirty="0">
                <a:solidFill>
                  <a:schemeClr val="bg1"/>
                </a:solidFill>
              </a:rPr>
              <a:t>从“</a:t>
            </a:r>
            <a:r>
              <a:rPr lang="en-US" altLang="zh-CN" sz="2200" b="1" dirty="0">
                <a:solidFill>
                  <a:schemeClr val="bg1"/>
                </a:solidFill>
              </a:rPr>
              <a:t>quit the job</a:t>
            </a:r>
            <a:r>
              <a:rPr lang="zh-CN" altLang="en-US" sz="2200" b="1" dirty="0">
                <a:solidFill>
                  <a:schemeClr val="bg1"/>
                </a:solidFill>
              </a:rPr>
              <a:t>”到“</a:t>
            </a:r>
            <a:r>
              <a:rPr lang="en-US" altLang="zh-CN" sz="2200" b="1" dirty="0">
                <a:solidFill>
                  <a:schemeClr val="bg1"/>
                </a:solidFill>
              </a:rPr>
              <a:t>lose his drive</a:t>
            </a:r>
            <a:r>
              <a:rPr lang="zh-CN" altLang="en-US" sz="2200" b="1" dirty="0">
                <a:solidFill>
                  <a:schemeClr val="bg1"/>
                </a:solidFill>
              </a:rPr>
              <a:t>”，从“</a:t>
            </a:r>
            <a:r>
              <a:rPr lang="en-US" altLang="zh-CN" sz="2200" b="1" dirty="0">
                <a:solidFill>
                  <a:schemeClr val="bg1"/>
                </a:solidFill>
              </a:rPr>
              <a:t>filling up your time </a:t>
            </a:r>
            <a:r>
              <a:rPr lang="zh-CN" altLang="en-US" sz="2200" b="1" dirty="0">
                <a:solidFill>
                  <a:schemeClr val="bg1"/>
                </a:solidFill>
              </a:rPr>
              <a:t>”到“</a:t>
            </a:r>
            <a:r>
              <a:rPr lang="en-US" altLang="zh-CN" sz="2200" b="1" dirty="0">
                <a:solidFill>
                  <a:schemeClr val="bg1"/>
                </a:solidFill>
              </a:rPr>
              <a:t>a busy person </a:t>
            </a:r>
            <a:r>
              <a:rPr lang="zh-CN" altLang="en-US" sz="2200" b="1" dirty="0">
                <a:solidFill>
                  <a:schemeClr val="bg1"/>
                </a:solidFill>
              </a:rPr>
              <a:t>”，文脉通畅，一气呵成。</a:t>
            </a:r>
            <a:endParaRPr lang="en-US" altLang="zh-CN" sz="2200" b="1" dirty="0">
              <a:solidFill>
                <a:schemeClr val="bg1"/>
              </a:solidFill>
            </a:endParaRPr>
          </a:p>
        </p:txBody>
      </p:sp>
    </p:spTree>
    <p:extLst>
      <p:ext uri="{BB962C8B-B14F-4D97-AF65-F5344CB8AC3E}">
        <p14:creationId xmlns:p14="http://schemas.microsoft.com/office/powerpoint/2010/main" val="1077585803"/>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6.25E-7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5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2" grpId="1" animBg="1"/>
          <p:bldP spid="3" grpId="0"/>
          <p:bldP spid="5"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6.25E-7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2" grpId="1" animBg="1"/>
          <p:bldP spid="3" grpId="0"/>
          <p:bldP spid="5" grpId="0" animBg="1"/>
          <p:bldP spid="15" grpId="0" animBg="1"/>
        </p:bld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下箭头 48">
            <a:extLst>
              <a:ext uri="{FF2B5EF4-FFF2-40B4-BE49-F238E27FC236}">
                <a16:creationId xmlns:a16="http://schemas.microsoft.com/office/drawing/2014/main" xmlns="" id="{AED14EA9-5ADC-4034-9D24-FDE238065C2F}"/>
              </a:ext>
            </a:extLst>
          </p:cNvPr>
          <p:cNvSpPr>
            <a:spLocks noChangeArrowheads="1"/>
          </p:cNvSpPr>
          <p:nvPr/>
        </p:nvSpPr>
        <p:spPr bwMode="auto">
          <a:xfrm>
            <a:off x="6560459" y="3184800"/>
            <a:ext cx="950745" cy="661058"/>
          </a:xfrm>
          <a:prstGeom prst="downArrow">
            <a:avLst>
              <a:gd name="adj1" fmla="val 50000"/>
              <a:gd name="adj2" fmla="val 50000"/>
            </a:avLst>
          </a:prstGeom>
          <a:solidFill>
            <a:srgbClr val="568D11"/>
          </a:solidFill>
          <a:ln>
            <a:noFill/>
          </a:ln>
          <a:effectLst>
            <a:outerShdw dist="38100" algn="l" rotWithShape="0">
              <a:srgbClr val="000000">
                <a:alpha val="39999"/>
              </a:srgbClr>
            </a:outerShdw>
          </a:effectLst>
          <a:ex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itchFamily="34" charset="-122"/>
              <a:ea typeface="微软雅黑" pitchFamily="34" charset="-122"/>
            </a:endParaRPr>
          </a:p>
        </p:txBody>
      </p:sp>
      <p:sp>
        <p:nvSpPr>
          <p:cNvPr id="16" name="下箭头 48">
            <a:extLst>
              <a:ext uri="{FF2B5EF4-FFF2-40B4-BE49-F238E27FC236}">
                <a16:creationId xmlns:a16="http://schemas.microsoft.com/office/drawing/2014/main" xmlns="" id="{2B52E2A2-FAC8-467A-B869-B47F78CD0810}"/>
              </a:ext>
            </a:extLst>
          </p:cNvPr>
          <p:cNvSpPr>
            <a:spLocks noChangeArrowheads="1"/>
          </p:cNvSpPr>
          <p:nvPr/>
        </p:nvSpPr>
        <p:spPr bwMode="auto">
          <a:xfrm>
            <a:off x="2253028" y="3194219"/>
            <a:ext cx="950745" cy="661058"/>
          </a:xfrm>
          <a:prstGeom prst="downArrow">
            <a:avLst>
              <a:gd name="adj1" fmla="val 50000"/>
              <a:gd name="adj2" fmla="val 50000"/>
            </a:avLst>
          </a:prstGeom>
          <a:solidFill>
            <a:srgbClr val="568D11"/>
          </a:solidFill>
          <a:ln>
            <a:noFill/>
          </a:ln>
          <a:effectLst>
            <a:outerShdw dist="38100" algn="l" rotWithShape="0">
              <a:srgbClr val="000000">
                <a:alpha val="39999"/>
              </a:srgbClr>
            </a:outerShdw>
          </a:effectLst>
          <a:ex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itchFamily="34" charset="-122"/>
              <a:ea typeface="微软雅黑" pitchFamily="34" charset="-122"/>
            </a:endParaRPr>
          </a:p>
        </p:txBody>
      </p:sp>
      <p:sp>
        <p:nvSpPr>
          <p:cNvPr id="6" name="矩形 5">
            <a:extLst>
              <a:ext uri="{FF2B5EF4-FFF2-40B4-BE49-F238E27FC236}">
                <a16:creationId xmlns:a16="http://schemas.microsoft.com/office/drawing/2014/main" xmlns="" id="{F89FE47E-43F1-4659-9840-5D003AD70899}"/>
              </a:ext>
            </a:extLst>
          </p:cNvPr>
          <p:cNvSpPr/>
          <p:nvPr/>
        </p:nvSpPr>
        <p:spPr>
          <a:xfrm>
            <a:off x="2728401" y="132969"/>
            <a:ext cx="8899611" cy="92617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238248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4</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38191" y="238600"/>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完形填空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11207470-8D2C-401C-AD22-8F712C56D487}"/>
              </a:ext>
            </a:extLst>
          </p:cNvPr>
          <p:cNvSpPr/>
          <p:nvPr/>
        </p:nvSpPr>
        <p:spPr>
          <a:xfrm>
            <a:off x="2952691" y="37124"/>
            <a:ext cx="8451032"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月浙江卷完形填空</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解题点拨</a:t>
            </a:r>
          </a:p>
        </p:txBody>
      </p:sp>
      <p:sp>
        <p:nvSpPr>
          <p:cNvPr id="8" name="右箭头 38">
            <a:extLst>
              <a:ext uri="{FF2B5EF4-FFF2-40B4-BE49-F238E27FC236}">
                <a16:creationId xmlns:a16="http://schemas.microsoft.com/office/drawing/2014/main" xmlns="" id="{20328475-4D78-4B57-9B4B-3AD4DC3A90D6}"/>
              </a:ext>
            </a:extLst>
          </p:cNvPr>
          <p:cNvSpPr>
            <a:spLocks noChangeArrowheads="1"/>
          </p:cNvSpPr>
          <p:nvPr/>
        </p:nvSpPr>
        <p:spPr bwMode="auto">
          <a:xfrm>
            <a:off x="4120650" y="1752379"/>
            <a:ext cx="5140484" cy="441965"/>
          </a:xfrm>
          <a:prstGeom prst="rightArrow">
            <a:avLst>
              <a:gd name="adj1" fmla="val 50000"/>
              <a:gd name="adj2" fmla="val 50092"/>
            </a:avLst>
          </a:prstGeom>
          <a:solidFill>
            <a:srgbClr val="568D11"/>
          </a:solidFill>
          <a:ln>
            <a:noFill/>
          </a:ln>
          <a:effectLst>
            <a:outerShdw dist="38100" algn="l" rotWithShape="0">
              <a:srgbClr val="000000">
                <a:alpha val="39999"/>
              </a:srgbClr>
            </a:outerShdw>
          </a:effectLst>
          <a:ex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itchFamily="34" charset="-122"/>
              <a:ea typeface="微软雅黑" pitchFamily="34" charset="-122"/>
            </a:endParaRPr>
          </a:p>
        </p:txBody>
      </p:sp>
      <p:sp>
        <p:nvSpPr>
          <p:cNvPr id="9" name="右箭头 39">
            <a:extLst>
              <a:ext uri="{FF2B5EF4-FFF2-40B4-BE49-F238E27FC236}">
                <a16:creationId xmlns:a16="http://schemas.microsoft.com/office/drawing/2014/main" xmlns="" id="{E819226F-9B61-41D4-9FD1-43F2F0955613}"/>
              </a:ext>
            </a:extLst>
          </p:cNvPr>
          <p:cNvSpPr>
            <a:spLocks noChangeArrowheads="1"/>
          </p:cNvSpPr>
          <p:nvPr/>
        </p:nvSpPr>
        <p:spPr bwMode="auto">
          <a:xfrm rot="10800000" flipH="1">
            <a:off x="3978132" y="2323719"/>
            <a:ext cx="5283002" cy="440077"/>
          </a:xfrm>
          <a:prstGeom prst="rightArrow">
            <a:avLst>
              <a:gd name="adj1" fmla="val 50000"/>
              <a:gd name="adj2" fmla="val 50064"/>
            </a:avLst>
          </a:prstGeom>
          <a:solidFill>
            <a:srgbClr val="568D11"/>
          </a:solidFill>
          <a:ln>
            <a:noFill/>
          </a:ln>
          <a:effectLst>
            <a:outerShdw dist="38100" algn="l" rotWithShape="0">
              <a:srgbClr val="000000">
                <a:alpha val="39999"/>
              </a:srgbClr>
            </a:outerShdw>
          </a:effectLst>
          <a:ex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itchFamily="34" charset="-122"/>
              <a:ea typeface="微软雅黑" pitchFamily="34" charset="-122"/>
            </a:endParaRPr>
          </a:p>
        </p:txBody>
      </p:sp>
      <p:sp>
        <p:nvSpPr>
          <p:cNvPr id="10" name="椭圆 9">
            <a:extLst>
              <a:ext uri="{FF2B5EF4-FFF2-40B4-BE49-F238E27FC236}">
                <a16:creationId xmlns:a16="http://schemas.microsoft.com/office/drawing/2014/main" xmlns="" id="{712BEA37-4EDA-4D31-AA3C-75659DF7EA46}"/>
              </a:ext>
            </a:extLst>
          </p:cNvPr>
          <p:cNvSpPr>
            <a:spLocks noChangeArrowheads="1"/>
          </p:cNvSpPr>
          <p:nvPr/>
        </p:nvSpPr>
        <p:spPr bwMode="auto">
          <a:xfrm>
            <a:off x="1221035" y="1179325"/>
            <a:ext cx="3330602" cy="2132385"/>
          </a:xfrm>
          <a:prstGeom prst="ellipse">
            <a:avLst/>
          </a:prstGeom>
          <a:solidFill>
            <a:srgbClr val="568D11"/>
          </a:solidFill>
          <a:ln>
            <a:noFill/>
          </a:ln>
          <a:effectLst>
            <a:outerShdw dist="38100" algn="l" rotWithShape="0">
              <a:srgbClr val="000000">
                <a:alpha val="39999"/>
              </a:srgbClr>
            </a:outerShdw>
          </a:effectLst>
          <a:extLst/>
        </p:spPr>
        <p:txBody>
          <a:bodyPr lIns="108283" tIns="54141" rIns="108283" bIns="54141" anchor="ctr"/>
          <a:lstStyle/>
          <a:p>
            <a:pPr algn="ctr">
              <a:lnSpc>
                <a:spcPct val="120000"/>
              </a:lnSpc>
              <a:defRPr/>
            </a:pPr>
            <a:r>
              <a:rPr lang="zh-CN" altLang="en-US" sz="2800" kern="0" dirty="0">
                <a:solidFill>
                  <a:srgbClr val="FFFFFF"/>
                </a:solidFill>
                <a:latin typeface="微软雅黑" pitchFamily="34" charset="-122"/>
                <a:ea typeface="微软雅黑" pitchFamily="34" charset="-122"/>
              </a:rPr>
              <a:t>利用</a:t>
            </a:r>
            <a:endParaRPr lang="en-US" altLang="zh-CN" sz="2800" kern="0" dirty="0">
              <a:solidFill>
                <a:srgbClr val="FFFFFF"/>
              </a:solidFill>
              <a:latin typeface="微软雅黑" pitchFamily="34" charset="-122"/>
              <a:ea typeface="微软雅黑" pitchFamily="34" charset="-122"/>
            </a:endParaRPr>
          </a:p>
          <a:p>
            <a:pPr algn="ctr">
              <a:lnSpc>
                <a:spcPct val="120000"/>
              </a:lnSpc>
              <a:defRPr/>
            </a:pPr>
            <a:r>
              <a:rPr lang="zh-CN" altLang="en-US" sz="2800" kern="0" dirty="0">
                <a:solidFill>
                  <a:srgbClr val="FFFFFF"/>
                </a:solidFill>
                <a:latin typeface="微软雅黑" pitchFamily="34" charset="-122"/>
                <a:ea typeface="微软雅黑" pitchFamily="34" charset="-122"/>
              </a:rPr>
              <a:t>首尾呼应关系</a:t>
            </a:r>
            <a:endParaRPr lang="en-US" altLang="zh-CN" sz="2800" kern="0" dirty="0">
              <a:solidFill>
                <a:srgbClr val="FFFFFF"/>
              </a:solidFill>
              <a:latin typeface="微软雅黑" pitchFamily="34" charset="-122"/>
              <a:ea typeface="微软雅黑" pitchFamily="34" charset="-122"/>
            </a:endParaRPr>
          </a:p>
          <a:p>
            <a:pPr algn="ctr">
              <a:lnSpc>
                <a:spcPct val="120000"/>
              </a:lnSpc>
              <a:defRPr/>
            </a:pPr>
            <a:r>
              <a:rPr lang="zh-CN" altLang="en-US" sz="2800" kern="0" dirty="0">
                <a:solidFill>
                  <a:srgbClr val="FFFFFF"/>
                </a:solidFill>
                <a:latin typeface="微软雅黑" pitchFamily="34" charset="-122"/>
                <a:ea typeface="微软雅黑" pitchFamily="34" charset="-122"/>
              </a:rPr>
              <a:t>解题</a:t>
            </a:r>
          </a:p>
        </p:txBody>
      </p:sp>
      <p:sp>
        <p:nvSpPr>
          <p:cNvPr id="11" name="椭圆 10">
            <a:extLst>
              <a:ext uri="{FF2B5EF4-FFF2-40B4-BE49-F238E27FC236}">
                <a16:creationId xmlns:a16="http://schemas.microsoft.com/office/drawing/2014/main" xmlns="" id="{A83ED260-AA67-452C-8A42-5D115B20C56B}"/>
              </a:ext>
            </a:extLst>
          </p:cNvPr>
          <p:cNvSpPr>
            <a:spLocks noChangeArrowheads="1"/>
          </p:cNvSpPr>
          <p:nvPr/>
        </p:nvSpPr>
        <p:spPr bwMode="auto">
          <a:xfrm>
            <a:off x="5288497" y="1200868"/>
            <a:ext cx="3330602" cy="2132385"/>
          </a:xfrm>
          <a:prstGeom prst="ellipse">
            <a:avLst/>
          </a:prstGeom>
          <a:solidFill>
            <a:srgbClr val="568D11"/>
          </a:solidFill>
          <a:ln>
            <a:noFill/>
          </a:ln>
          <a:effectLst>
            <a:outerShdw dist="38100" algn="l" rotWithShape="0">
              <a:srgbClr val="000000">
                <a:alpha val="39999"/>
              </a:srgbClr>
            </a:outerShdw>
          </a:effectLst>
          <a:extLst/>
        </p:spPr>
        <p:txBody>
          <a:bodyPr lIns="108283" tIns="54141" rIns="108283" bIns="54141" anchor="ctr"/>
          <a:lstStyle/>
          <a:p>
            <a:pPr algn="ctr">
              <a:lnSpc>
                <a:spcPct val="120000"/>
              </a:lnSpc>
              <a:defRPr/>
            </a:pPr>
            <a:r>
              <a:rPr lang="zh-CN" altLang="en-US" sz="2800" kern="0" dirty="0">
                <a:solidFill>
                  <a:srgbClr val="FFFFFF"/>
                </a:solidFill>
                <a:latin typeface="微软雅黑" pitchFamily="34" charset="-122"/>
                <a:ea typeface="微软雅黑" pitchFamily="34" charset="-122"/>
              </a:rPr>
              <a:t>利用</a:t>
            </a:r>
            <a:endParaRPr lang="en-US" altLang="zh-CN" sz="2800" kern="0" dirty="0">
              <a:solidFill>
                <a:srgbClr val="FFFFFF"/>
              </a:solidFill>
              <a:latin typeface="微软雅黑" pitchFamily="34" charset="-122"/>
              <a:ea typeface="微软雅黑" pitchFamily="34" charset="-122"/>
            </a:endParaRPr>
          </a:p>
          <a:p>
            <a:pPr algn="ctr">
              <a:lnSpc>
                <a:spcPct val="120000"/>
              </a:lnSpc>
              <a:defRPr/>
            </a:pPr>
            <a:r>
              <a:rPr lang="zh-CN" altLang="en-US" sz="2800" kern="0" dirty="0">
                <a:solidFill>
                  <a:srgbClr val="FFFFFF"/>
                </a:solidFill>
                <a:latin typeface="微软雅黑" pitchFamily="34" charset="-122"/>
                <a:ea typeface="微软雅黑" pitchFamily="34" charset="-122"/>
              </a:rPr>
              <a:t>文章发展脉络</a:t>
            </a:r>
            <a:endParaRPr lang="en-US" altLang="zh-CN" sz="2800" kern="0" dirty="0">
              <a:solidFill>
                <a:srgbClr val="FFFFFF"/>
              </a:solidFill>
              <a:latin typeface="微软雅黑" pitchFamily="34" charset="-122"/>
              <a:ea typeface="微软雅黑" pitchFamily="34" charset="-122"/>
            </a:endParaRPr>
          </a:p>
          <a:p>
            <a:pPr algn="ctr">
              <a:lnSpc>
                <a:spcPct val="120000"/>
              </a:lnSpc>
              <a:defRPr/>
            </a:pPr>
            <a:r>
              <a:rPr lang="zh-CN" altLang="en-US" sz="2800" kern="0" dirty="0">
                <a:solidFill>
                  <a:srgbClr val="FFFFFF"/>
                </a:solidFill>
                <a:latin typeface="微软雅黑" pitchFamily="34" charset="-122"/>
                <a:ea typeface="微软雅黑" pitchFamily="34" charset="-122"/>
              </a:rPr>
              <a:t>解题</a:t>
            </a:r>
          </a:p>
        </p:txBody>
      </p:sp>
      <p:sp>
        <p:nvSpPr>
          <p:cNvPr id="12" name="矩形 11">
            <a:extLst>
              <a:ext uri="{FF2B5EF4-FFF2-40B4-BE49-F238E27FC236}">
                <a16:creationId xmlns:a16="http://schemas.microsoft.com/office/drawing/2014/main" xmlns="" id="{E09FEAB0-AEA5-4EB2-A2DE-EB2ECB785700}"/>
              </a:ext>
            </a:extLst>
          </p:cNvPr>
          <p:cNvSpPr/>
          <p:nvPr/>
        </p:nvSpPr>
        <p:spPr>
          <a:xfrm>
            <a:off x="9402558" y="1496455"/>
            <a:ext cx="2119015" cy="169776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08283" tIns="54141" rIns="108283" bIns="54141" anchor="ctr"/>
          <a:lstStyle/>
          <a:p>
            <a:pPr algn="ctr">
              <a:lnSpc>
                <a:spcPct val="120000"/>
              </a:lnSpc>
              <a:defRPr/>
            </a:pPr>
            <a:r>
              <a:rPr lang="zh-CN" altLang="en-US" sz="3200" kern="0" dirty="0">
                <a:solidFill>
                  <a:srgbClr val="414455"/>
                </a:solidFill>
                <a:latin typeface="微软雅黑" pitchFamily="34" charset="-122"/>
                <a:ea typeface="微软雅黑" pitchFamily="34" charset="-122"/>
              </a:rPr>
              <a:t>利用</a:t>
            </a:r>
            <a:endParaRPr lang="en-US" altLang="zh-CN" sz="3200" kern="0" dirty="0">
              <a:solidFill>
                <a:srgbClr val="414455"/>
              </a:solidFill>
              <a:latin typeface="微软雅黑" pitchFamily="34" charset="-122"/>
              <a:ea typeface="微软雅黑" pitchFamily="34" charset="-122"/>
            </a:endParaRPr>
          </a:p>
          <a:p>
            <a:pPr algn="ctr">
              <a:lnSpc>
                <a:spcPct val="120000"/>
              </a:lnSpc>
              <a:defRPr/>
            </a:pPr>
            <a:r>
              <a:rPr lang="zh-CN" altLang="en-US" sz="3200" kern="0" dirty="0">
                <a:solidFill>
                  <a:srgbClr val="414455"/>
                </a:solidFill>
                <a:latin typeface="微软雅黑" pitchFamily="34" charset="-122"/>
                <a:ea typeface="微软雅黑" pitchFamily="34" charset="-122"/>
              </a:rPr>
              <a:t>语篇文脉解题</a:t>
            </a:r>
          </a:p>
        </p:txBody>
      </p:sp>
      <p:sp>
        <p:nvSpPr>
          <p:cNvPr id="14" name="矩形 13">
            <a:extLst>
              <a:ext uri="{FF2B5EF4-FFF2-40B4-BE49-F238E27FC236}">
                <a16:creationId xmlns:a16="http://schemas.microsoft.com/office/drawing/2014/main" xmlns="" id="{786223CC-9660-4147-BF41-3A522B03AC59}"/>
              </a:ext>
            </a:extLst>
          </p:cNvPr>
          <p:cNvSpPr/>
          <p:nvPr/>
        </p:nvSpPr>
        <p:spPr>
          <a:xfrm>
            <a:off x="101796" y="3845858"/>
            <a:ext cx="5529747" cy="287917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08283" tIns="54141" rIns="108283" bIns="54141" anchor="ctr"/>
          <a:lstStyle/>
          <a:p>
            <a:pPr>
              <a:lnSpc>
                <a:spcPct val="120000"/>
              </a:lnSpc>
              <a:defRPr/>
            </a:pPr>
            <a:r>
              <a:rPr lang="zh-CN" altLang="en-US" sz="2000" b="1" kern="0" dirty="0">
                <a:latin typeface="微软雅黑" pitchFamily="34" charset="-122"/>
                <a:ea typeface="微软雅黑" pitchFamily="34" charset="-122"/>
              </a:rPr>
              <a:t>     记叙文类的完形填空在很多情况下不仅仅是在讲一个故事，而是要通过故事来升华主题，而</a:t>
            </a:r>
            <a:r>
              <a:rPr lang="zh-CN" altLang="en-US" sz="2000" b="1" kern="0" dirty="0">
                <a:solidFill>
                  <a:srgbClr val="0070C0"/>
                </a:solidFill>
                <a:latin typeface="微软雅黑" pitchFamily="34" charset="-122"/>
                <a:ea typeface="微软雅黑" pitchFamily="34" charset="-122"/>
              </a:rPr>
              <a:t>升华的内容往往在文章结尾处，与首段内容形成首尾呼应关系</a:t>
            </a:r>
            <a:r>
              <a:rPr lang="zh-CN" altLang="en-US" sz="2000" b="1" kern="0" dirty="0">
                <a:latin typeface="微软雅黑" pitchFamily="34" charset="-122"/>
                <a:ea typeface="微软雅黑" pitchFamily="34" charset="-122"/>
              </a:rPr>
              <a:t>。因此，我们做题不是只看到最后一空，而是要看到最后一个词，而且要学会</a:t>
            </a:r>
            <a:r>
              <a:rPr lang="zh-CN" altLang="en-US" sz="2000" b="1" kern="0" dirty="0">
                <a:solidFill>
                  <a:srgbClr val="0070C0"/>
                </a:solidFill>
                <a:latin typeface="微软雅黑" pitchFamily="34" charset="-122"/>
                <a:ea typeface="微软雅黑" pitchFamily="34" charset="-122"/>
              </a:rPr>
              <a:t>“回头看”</a:t>
            </a:r>
            <a:r>
              <a:rPr lang="en-US" altLang="zh-CN" sz="2000" b="1" kern="0" dirty="0">
                <a:solidFill>
                  <a:srgbClr val="0070C0"/>
                </a:solidFill>
                <a:latin typeface="微软雅黑" pitchFamily="34" charset="-122"/>
                <a:ea typeface="微软雅黑" pitchFamily="34" charset="-122"/>
              </a:rPr>
              <a:t>(</a:t>
            </a:r>
            <a:r>
              <a:rPr lang="zh-CN" altLang="en-US" sz="2000" b="1" kern="0" dirty="0">
                <a:solidFill>
                  <a:srgbClr val="0070C0"/>
                </a:solidFill>
                <a:latin typeface="微软雅黑" pitchFamily="34" charset="-122"/>
                <a:ea typeface="微软雅黑" pitchFamily="34" charset="-122"/>
              </a:rPr>
              <a:t>重点看首段</a:t>
            </a:r>
            <a:r>
              <a:rPr lang="en-US" altLang="zh-CN" sz="2000" b="1" kern="0" dirty="0">
                <a:solidFill>
                  <a:srgbClr val="0070C0"/>
                </a:solidFill>
                <a:latin typeface="微软雅黑" pitchFamily="34" charset="-122"/>
                <a:ea typeface="微软雅黑" pitchFamily="34" charset="-122"/>
              </a:rPr>
              <a:t>)</a:t>
            </a:r>
            <a:r>
              <a:rPr lang="zh-CN" altLang="en-US" sz="2000" b="1" kern="0" dirty="0">
                <a:latin typeface="微软雅黑" pitchFamily="34" charset="-122"/>
                <a:ea typeface="微软雅黑" pitchFamily="34" charset="-122"/>
              </a:rPr>
              <a:t>。不要因我们过早地放松，忽略了首尾呼应关系，在最后一两道题上留下遗憾。</a:t>
            </a:r>
          </a:p>
        </p:txBody>
      </p:sp>
      <p:sp>
        <p:nvSpPr>
          <p:cNvPr id="17" name="矩形 16">
            <a:extLst>
              <a:ext uri="{FF2B5EF4-FFF2-40B4-BE49-F238E27FC236}">
                <a16:creationId xmlns:a16="http://schemas.microsoft.com/office/drawing/2014/main" xmlns="" id="{1D5B88F1-ED04-4794-8F28-9FE496319C4D}"/>
              </a:ext>
            </a:extLst>
          </p:cNvPr>
          <p:cNvSpPr/>
          <p:nvPr/>
        </p:nvSpPr>
        <p:spPr>
          <a:xfrm>
            <a:off x="5873977" y="3860800"/>
            <a:ext cx="5283002" cy="2864232"/>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08283" tIns="54141" rIns="108283" bIns="54141" anchor="ctr"/>
          <a:lstStyle/>
          <a:p>
            <a:pPr>
              <a:lnSpc>
                <a:spcPct val="120000"/>
              </a:lnSpc>
              <a:defRPr/>
            </a:pPr>
            <a:r>
              <a:rPr lang="zh-CN" altLang="en-US" sz="2000" b="1" kern="0" dirty="0">
                <a:latin typeface="微软雅黑" pitchFamily="34" charset="-122"/>
                <a:ea typeface="微软雅黑" pitchFamily="34" charset="-122"/>
              </a:rPr>
              <a:t>我们主张在做完形填空的时候要合理想象，其实就是</a:t>
            </a:r>
            <a:r>
              <a:rPr lang="zh-CN" altLang="en-US" sz="2000" b="1" kern="0" dirty="0">
                <a:solidFill>
                  <a:srgbClr val="0070C0"/>
                </a:solidFill>
                <a:latin typeface="微软雅黑" pitchFamily="34" charset="-122"/>
                <a:ea typeface="微软雅黑" pitchFamily="34" charset="-122"/>
              </a:rPr>
              <a:t>合理思考和推理</a:t>
            </a:r>
            <a:r>
              <a:rPr lang="zh-CN" altLang="en-US" sz="2000" b="1" kern="0" dirty="0">
                <a:latin typeface="微软雅黑" pitchFamily="34" charset="-122"/>
                <a:ea typeface="微软雅黑" pitchFamily="34" charset="-122"/>
              </a:rPr>
              <a:t>，不能“胡思乱想”，应“随文应变”，不可“一意孤行”，</a:t>
            </a:r>
            <a:r>
              <a:rPr lang="zh-CN" altLang="en-US" sz="2000" b="1" kern="0" dirty="0">
                <a:solidFill>
                  <a:srgbClr val="0070C0"/>
                </a:solidFill>
                <a:latin typeface="微软雅黑" pitchFamily="34" charset="-122"/>
                <a:ea typeface="微软雅黑" pitchFamily="34" charset="-122"/>
              </a:rPr>
              <a:t>要随着文段发展脉络，把握情感态度，调整预测偏差</a:t>
            </a:r>
            <a:r>
              <a:rPr lang="zh-CN" altLang="en-US" sz="2000" b="1" kern="0" dirty="0">
                <a:latin typeface="微软雅黑" pitchFamily="34" charset="-122"/>
                <a:ea typeface="微软雅黑" pitchFamily="34" charset="-122"/>
              </a:rPr>
              <a:t>。</a:t>
            </a:r>
          </a:p>
        </p:txBody>
      </p:sp>
    </p:spTree>
    <p:extLst>
      <p:ext uri="{BB962C8B-B14F-4D97-AF65-F5344CB8AC3E}">
        <p14:creationId xmlns:p14="http://schemas.microsoft.com/office/powerpoint/2010/main" val="2343315017"/>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6.25E-7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5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49" presetClass="entr" presetSubtype="0" decel="10000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 calcmode="lin" valueType="num">
                                          <p:cBhvr>
                                            <p:cTn id="27" dur="500" fill="hold"/>
                                            <p:tgtEl>
                                              <p:spTgt spid="10"/>
                                            </p:tgtEl>
                                            <p:attrNameLst>
                                              <p:attrName>style.rotation</p:attrName>
                                            </p:attrNameLst>
                                          </p:cBhvr>
                                          <p:tavLst>
                                            <p:tav tm="0">
                                              <p:val>
                                                <p:fltVal val="360"/>
                                              </p:val>
                                            </p:tav>
                                            <p:tav tm="100000">
                                              <p:val>
                                                <p:fltVal val="0"/>
                                              </p:val>
                                            </p:tav>
                                          </p:tavLst>
                                        </p:anim>
                                        <p:animEffect transition="in" filter="fade">
                                          <p:cBhvr>
                                            <p:cTn id="28" dur="500"/>
                                            <p:tgtEl>
                                              <p:spTgt spid="10"/>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par>
                              <p:cTn id="35" fill="hold">
                                <p:stCondLst>
                                  <p:cond delay="2500"/>
                                </p:stCondLst>
                                <p:childTnLst>
                                  <p:par>
                                    <p:cTn id="36" presetID="1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lide(fromLeft)">
                                          <p:cBhvr>
                                            <p:cTn id="38" dur="500"/>
                                            <p:tgtEl>
                                              <p:spTgt spid="8"/>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slide(fromRight)">
                                          <p:cBhvr>
                                            <p:cTn id="41" dur="500"/>
                                            <p:tgtEl>
                                              <p:spTgt spid="9"/>
                                            </p:tgtEl>
                                          </p:cBhvr>
                                        </p:animEffect>
                                      </p:childTnLst>
                                    </p:cTn>
                                  </p:par>
                                </p:childTnLst>
                              </p:cTn>
                            </p:par>
                            <p:par>
                              <p:cTn id="42" fill="hold">
                                <p:stCondLst>
                                  <p:cond delay="3000"/>
                                </p:stCondLst>
                                <p:childTnLst>
                                  <p:par>
                                    <p:cTn id="43" presetID="17" presetClass="entr" presetSubtype="1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17" presetClass="entr" presetSubtype="1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17" presetClass="entr" presetSubtype="1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 grpId="0" animBg="1"/>
          <p:bldP spid="2" grpId="0" animBg="1"/>
          <p:bldP spid="2" grpId="1" animBg="1"/>
          <p:bldP spid="3" grpId="0"/>
          <p:bldP spid="5" grpId="0" animBg="1"/>
          <p:bldP spid="8" grpId="0" animBg="1"/>
          <p:bldP spid="9" grpId="0" animBg="1"/>
          <p:bldP spid="10" grpId="0" animBg="1"/>
          <p:bldP spid="11" grpId="0" animBg="1"/>
          <p:bldP spid="12" grpId="0" animBg="1"/>
          <p:bldP spid="14"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6.25E-7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49" presetClass="entr" presetSubtype="0" decel="10000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 calcmode="lin" valueType="num">
                                          <p:cBhvr>
                                            <p:cTn id="27" dur="500" fill="hold"/>
                                            <p:tgtEl>
                                              <p:spTgt spid="10"/>
                                            </p:tgtEl>
                                            <p:attrNameLst>
                                              <p:attrName>style.rotation</p:attrName>
                                            </p:attrNameLst>
                                          </p:cBhvr>
                                          <p:tavLst>
                                            <p:tav tm="0">
                                              <p:val>
                                                <p:fltVal val="360"/>
                                              </p:val>
                                            </p:tav>
                                            <p:tav tm="100000">
                                              <p:val>
                                                <p:fltVal val="0"/>
                                              </p:val>
                                            </p:tav>
                                          </p:tavLst>
                                        </p:anim>
                                        <p:animEffect transition="in" filter="fade">
                                          <p:cBhvr>
                                            <p:cTn id="28" dur="500"/>
                                            <p:tgtEl>
                                              <p:spTgt spid="10"/>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par>
                              <p:cTn id="35" fill="hold">
                                <p:stCondLst>
                                  <p:cond delay="2500"/>
                                </p:stCondLst>
                                <p:childTnLst>
                                  <p:par>
                                    <p:cTn id="36" presetID="1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lide(fromLeft)">
                                          <p:cBhvr>
                                            <p:cTn id="38" dur="500"/>
                                            <p:tgtEl>
                                              <p:spTgt spid="8"/>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slide(fromRight)">
                                          <p:cBhvr>
                                            <p:cTn id="41" dur="500"/>
                                            <p:tgtEl>
                                              <p:spTgt spid="9"/>
                                            </p:tgtEl>
                                          </p:cBhvr>
                                        </p:animEffect>
                                      </p:childTnLst>
                                    </p:cTn>
                                  </p:par>
                                </p:childTnLst>
                              </p:cTn>
                            </p:par>
                            <p:par>
                              <p:cTn id="42" fill="hold">
                                <p:stCondLst>
                                  <p:cond delay="3000"/>
                                </p:stCondLst>
                                <p:childTnLst>
                                  <p:par>
                                    <p:cTn id="43" presetID="17" presetClass="entr" presetSubtype="1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17" presetClass="entr" presetSubtype="1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17" presetClass="entr" presetSubtype="1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 grpId="0" animBg="1"/>
          <p:bldP spid="2" grpId="0" animBg="1"/>
          <p:bldP spid="2" grpId="1" animBg="1"/>
          <p:bldP spid="3" grpId="0"/>
          <p:bldP spid="5" grpId="0" animBg="1"/>
          <p:bldP spid="8" grpId="0" animBg="1"/>
          <p:bldP spid="9" grpId="0" animBg="1"/>
          <p:bldP spid="10" grpId="0" animBg="1"/>
          <p:bldP spid="11" grpId="0" animBg="1"/>
          <p:bldP spid="12" grpId="0" animBg="1"/>
          <p:bldP spid="14" grpId="0" animBg="1"/>
          <p:bldP spid="17" grpId="0" animBg="1"/>
        </p:bldLst>
      </p:timing>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238248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4</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38191" y="238600"/>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完形填空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2"/>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28E0D88E-3E05-4772-9F38-A32EC5435D8A}"/>
              </a:ext>
            </a:extLst>
          </p:cNvPr>
          <p:cNvSpPr/>
          <p:nvPr/>
        </p:nvSpPr>
        <p:spPr>
          <a:xfrm>
            <a:off x="3006745" y="405997"/>
            <a:ext cx="5260199" cy="1030918"/>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471941" y="298734"/>
            <a:ext cx="4329806"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完形填空失分原因小结</a:t>
            </a:r>
          </a:p>
        </p:txBody>
      </p:sp>
      <p:sp>
        <p:nvSpPr>
          <p:cNvPr id="7" name="矩形 6">
            <a:extLst>
              <a:ext uri="{FF2B5EF4-FFF2-40B4-BE49-F238E27FC236}">
                <a16:creationId xmlns:a16="http://schemas.microsoft.com/office/drawing/2014/main" xmlns="" id="{25E546E1-0674-4021-A56D-FB60DCC0A2C1}"/>
              </a:ext>
            </a:extLst>
          </p:cNvPr>
          <p:cNvSpPr/>
          <p:nvPr/>
        </p:nvSpPr>
        <p:spPr>
          <a:xfrm>
            <a:off x="156724" y="1595021"/>
            <a:ext cx="11194447" cy="5262979"/>
          </a:xfrm>
          <a:prstGeom prst="rect">
            <a:avLst/>
          </a:prstGeom>
        </p:spPr>
        <p:txBody>
          <a:bodyPr wrap="square">
            <a:spAutoFit/>
          </a:bodyPr>
          <a:lstStyle/>
          <a:p>
            <a:r>
              <a:rPr lang="en-US" altLang="zh-CN" sz="2800" b="1" dirty="0">
                <a:solidFill>
                  <a:srgbClr val="002060"/>
                </a:solidFill>
              </a:rPr>
              <a:t>1.</a:t>
            </a:r>
            <a:r>
              <a:rPr lang="zh-CN" altLang="en-US" sz="2800" b="1" dirty="0">
                <a:solidFill>
                  <a:srgbClr val="002060"/>
                </a:solidFill>
              </a:rPr>
              <a:t>没有严格遵循答题步骤</a:t>
            </a:r>
            <a:r>
              <a:rPr lang="en-US" altLang="zh-CN" sz="2800" b="1" dirty="0">
                <a:solidFill>
                  <a:srgbClr val="002060"/>
                </a:solidFill>
              </a:rPr>
              <a:t>:</a:t>
            </a:r>
          </a:p>
          <a:p>
            <a:r>
              <a:rPr lang="en-US" altLang="zh-CN" sz="2800" b="1" dirty="0"/>
              <a:t>      </a:t>
            </a:r>
            <a:r>
              <a:rPr lang="zh-CN" altLang="en-US" sz="2800" b="1" dirty="0"/>
              <a:t>多数同学考试时担心时间紧</a:t>
            </a:r>
            <a:r>
              <a:rPr lang="en-US" altLang="zh-CN" sz="2800" b="1" dirty="0"/>
              <a:t>,</a:t>
            </a:r>
            <a:r>
              <a:rPr lang="zh-CN" altLang="en-US" sz="2800" b="1" dirty="0"/>
              <a:t>在没有弄清短文的中心和文章的情节线索的情况下匆忙答题。事实上我们用在这一题上的时间可以达到</a:t>
            </a:r>
            <a:r>
              <a:rPr lang="en-US" altLang="zh-CN" sz="2800" b="1" dirty="0"/>
              <a:t>15-16</a:t>
            </a:r>
            <a:r>
              <a:rPr lang="zh-CN" altLang="en-US" sz="2800" b="1" dirty="0"/>
              <a:t>分钟</a:t>
            </a:r>
            <a:r>
              <a:rPr lang="en-US" altLang="zh-CN" sz="2800" b="1" dirty="0"/>
              <a:t>.</a:t>
            </a:r>
            <a:r>
              <a:rPr lang="zh-CN" altLang="en-US" sz="2800" b="1" dirty="0"/>
              <a:t>切记</a:t>
            </a:r>
            <a:r>
              <a:rPr lang="en-US" altLang="zh-CN" sz="2800" b="1" dirty="0"/>
              <a:t>: </a:t>
            </a:r>
            <a:r>
              <a:rPr lang="zh-CN" altLang="en-US" sz="2800" b="1" dirty="0">
                <a:solidFill>
                  <a:srgbClr val="0070C0"/>
                </a:solidFill>
              </a:rPr>
              <a:t>一定要用</a:t>
            </a:r>
            <a:r>
              <a:rPr lang="en-US" altLang="zh-CN" sz="2800" b="1" dirty="0">
                <a:solidFill>
                  <a:srgbClr val="0070C0"/>
                </a:solidFill>
              </a:rPr>
              <a:t>2-3</a:t>
            </a:r>
            <a:r>
              <a:rPr lang="zh-CN" altLang="en-US" sz="2800" b="1" dirty="0">
                <a:solidFill>
                  <a:srgbClr val="0070C0"/>
                </a:solidFill>
              </a:rPr>
              <a:t>分钟时间进行缺词阅读</a:t>
            </a:r>
            <a:r>
              <a:rPr lang="en-US" altLang="zh-CN" sz="2800" b="1" dirty="0">
                <a:solidFill>
                  <a:srgbClr val="0070C0"/>
                </a:solidFill>
              </a:rPr>
              <a:t>,</a:t>
            </a:r>
            <a:r>
              <a:rPr lang="zh-CN" altLang="en-US" sz="2800" b="1" dirty="0">
                <a:solidFill>
                  <a:srgbClr val="0070C0"/>
                </a:solidFill>
              </a:rPr>
              <a:t>弄清文章大意和基本脉络后再着手逐个填空</a:t>
            </a:r>
            <a:r>
              <a:rPr lang="en-US" altLang="zh-CN" sz="2800" b="1" dirty="0">
                <a:solidFill>
                  <a:srgbClr val="0070C0"/>
                </a:solidFill>
              </a:rPr>
              <a:t>.</a:t>
            </a:r>
          </a:p>
          <a:p>
            <a:r>
              <a:rPr lang="en-US" altLang="zh-CN" sz="2800" b="1" dirty="0">
                <a:solidFill>
                  <a:srgbClr val="002060"/>
                </a:solidFill>
              </a:rPr>
              <a:t>2. </a:t>
            </a:r>
            <a:r>
              <a:rPr lang="zh-CN" altLang="en-US" sz="2800" b="1" dirty="0">
                <a:solidFill>
                  <a:srgbClr val="002060"/>
                </a:solidFill>
              </a:rPr>
              <a:t>不注意积累答题技巧</a:t>
            </a:r>
            <a:r>
              <a:rPr lang="en-US" altLang="zh-CN" sz="2800" b="1" dirty="0">
                <a:solidFill>
                  <a:srgbClr val="002060"/>
                </a:solidFill>
              </a:rPr>
              <a:t>:</a:t>
            </a:r>
          </a:p>
          <a:p>
            <a:r>
              <a:rPr lang="en-US" altLang="zh-CN" sz="2800" b="1" dirty="0"/>
              <a:t>   a. </a:t>
            </a:r>
            <a:r>
              <a:rPr lang="zh-CN" altLang="en-US" sz="2800" b="1" dirty="0"/>
              <a:t>忽略文章中上下文之间的照应关系</a:t>
            </a:r>
            <a:r>
              <a:rPr lang="en-US" altLang="zh-CN" sz="2800" b="1" dirty="0"/>
              <a:t>;</a:t>
            </a:r>
          </a:p>
          <a:p>
            <a:r>
              <a:rPr lang="en-US" altLang="zh-CN" sz="2800" b="1" dirty="0"/>
              <a:t>   b. </a:t>
            </a:r>
            <a:r>
              <a:rPr lang="zh-CN" altLang="en-US" sz="2800" b="1" dirty="0"/>
              <a:t>遇到长句不注意分析句子结构</a:t>
            </a:r>
            <a:r>
              <a:rPr lang="en-US" altLang="zh-CN" sz="2800" b="1" dirty="0"/>
              <a:t>,</a:t>
            </a:r>
            <a:r>
              <a:rPr lang="zh-CN" altLang="en-US" sz="2800" b="1" dirty="0"/>
              <a:t>在语义模糊时抱碰运气的心理随意作出选择</a:t>
            </a:r>
            <a:r>
              <a:rPr lang="en-US" altLang="zh-CN" sz="2800" b="1" dirty="0"/>
              <a:t>.</a:t>
            </a:r>
          </a:p>
          <a:p>
            <a:r>
              <a:rPr lang="en-US" altLang="zh-CN" sz="2800" b="1" dirty="0">
                <a:solidFill>
                  <a:srgbClr val="002060"/>
                </a:solidFill>
              </a:rPr>
              <a:t>3. </a:t>
            </a:r>
            <a:r>
              <a:rPr lang="zh-CN" altLang="en-US" sz="2800" b="1" dirty="0">
                <a:solidFill>
                  <a:srgbClr val="002060"/>
                </a:solidFill>
              </a:rPr>
              <a:t>考前需强化五种意识</a:t>
            </a:r>
            <a:r>
              <a:rPr lang="en-US" altLang="zh-CN" sz="2800" b="1" dirty="0">
                <a:solidFill>
                  <a:srgbClr val="002060"/>
                </a:solidFill>
              </a:rPr>
              <a:t>:</a:t>
            </a:r>
          </a:p>
          <a:p>
            <a:r>
              <a:rPr lang="en-US" altLang="zh-CN" sz="2800" b="1" dirty="0"/>
              <a:t>     </a:t>
            </a:r>
            <a:r>
              <a:rPr lang="zh-CN" altLang="en-US" sz="2800" b="1" dirty="0"/>
              <a:t>词汇语法意识，上下文意识，主题思想意识，社会生活体验意识，跨文化意识。</a:t>
            </a:r>
          </a:p>
        </p:txBody>
      </p:sp>
    </p:spTree>
    <p:extLst>
      <p:ext uri="{BB962C8B-B14F-4D97-AF65-F5344CB8AC3E}">
        <p14:creationId xmlns:p14="http://schemas.microsoft.com/office/powerpoint/2010/main" val="4116716958"/>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6.25E-7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6.25E-7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7" grpId="0"/>
        </p:bldLst>
      </p:timing>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894416" y="364724"/>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625711" y="344634"/>
            <a:ext cx="1005403"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听力</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5894416" y="134084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530270" y="1300872"/>
            <a:ext cx="1826141"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5894416" y="234095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598695" y="3213348"/>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完形填空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5885793" y="3227090"/>
            <a:ext cx="506412" cy="557293"/>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598695" y="2232605"/>
            <a:ext cx="1415773"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七选五</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5842794" y="4203214"/>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675441" y="4206644"/>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圆角矩形 12">
            <a:extLst>
              <a:ext uri="{FF2B5EF4-FFF2-40B4-BE49-F238E27FC236}">
                <a16:creationId xmlns:a16="http://schemas.microsoft.com/office/drawing/2014/main" xmlns="" id="{241CBCF0-297D-4EE9-BD0C-242188E8813F}"/>
              </a:ext>
            </a:extLst>
          </p:cNvPr>
          <p:cNvSpPr/>
          <p:nvPr/>
        </p:nvSpPr>
        <p:spPr>
          <a:xfrm>
            <a:off x="5894416" y="5185886"/>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6</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1" name="矩形 20">
            <a:extLst>
              <a:ext uri="{FF2B5EF4-FFF2-40B4-BE49-F238E27FC236}">
                <a16:creationId xmlns:a16="http://schemas.microsoft.com/office/drawing/2014/main" xmlns="" id="{5C06DFC9-B735-4126-8F09-4213A870606D}"/>
              </a:ext>
            </a:extLst>
          </p:cNvPr>
          <p:cNvSpPr/>
          <p:nvPr/>
        </p:nvSpPr>
        <p:spPr>
          <a:xfrm>
            <a:off x="6598695" y="4194091"/>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a:extLst>
              <a:ext uri="{FF2B5EF4-FFF2-40B4-BE49-F238E27FC236}">
                <a16:creationId xmlns:a16="http://schemas.microsoft.com/office/drawing/2014/main" xmlns="" id="{0FBAF1B7-E4AE-41A7-A375-2DCB22787485}"/>
              </a:ext>
            </a:extLst>
          </p:cNvPr>
          <p:cNvSpPr/>
          <p:nvPr/>
        </p:nvSpPr>
        <p:spPr>
          <a:xfrm>
            <a:off x="6625711" y="5145910"/>
            <a:ext cx="5208477" cy="1077218"/>
          </a:xfrm>
          <a:prstGeom prst="rect">
            <a:avLst/>
          </a:prstGeom>
        </p:spPr>
        <p:txBody>
          <a:bodyPr wrap="none">
            <a:spAutoFit/>
          </a:bodyPr>
          <a:lstStyle/>
          <a:p>
            <a:pPr lvl="0">
              <a:defRPr/>
            </a:pP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作文：</a:t>
            </a:r>
            <a:endParaRPr lang="en-US"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lvl="0">
              <a:defRPr/>
            </a:pP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应用文</a:t>
            </a:r>
            <a:r>
              <a:rPr lang="en-US"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读后续写</a:t>
            </a:r>
            <a:r>
              <a:rPr lang="en-US"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886112373"/>
      </p:ext>
    </p:extLst>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4"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7"/>
                                        </p:tgtEl>
                                        <p:attrNameLst>
                                          <p:attrName>ppt_x</p:attrName>
                                          <p:attrName>ppt_y</p:attrName>
                                        </p:attrNameLst>
                                      </p:cBhvr>
                                      <p:rCtr x="1862" y="-2060"/>
                                    </p:animMotion>
                                  </p:childTnLst>
                                </p:cTn>
                              </p:par>
                              <p:par>
                                <p:cTn id="18" presetID="22" presetClass="entr" presetSubtype="8"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9"/>
                                        </p:tgtEl>
                                        <p:attrNameLst>
                                          <p:attrName>ppt_x</p:attrName>
                                          <p:attrName>ppt_y</p:attrName>
                                        </p:attrNameLst>
                                      </p:cBhvr>
                                      <p:rCtr x="1862" y="-2060"/>
                                    </p:animMotion>
                                  </p:childTnLst>
                                </p:cTn>
                              </p:par>
                              <p:par>
                                <p:cTn id="26" presetID="22" presetClass="entr" presetSubtype="8" fill="hold" grpId="0" nodeType="withEffect">
                                  <p:stCondLst>
                                    <p:cond delay="75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11"/>
                                        </p:tgtEl>
                                        <p:attrNameLst>
                                          <p:attrName>ppt_x</p:attrName>
                                          <p:attrName>ppt_y</p:attrName>
                                        </p:attrNameLst>
                                      </p:cBhvr>
                                      <p:rCtr x="1862" y="-2060"/>
                                    </p:animMotion>
                                  </p:childTnLst>
                                </p:cTn>
                              </p:par>
                              <p:par>
                                <p:cTn id="34" presetID="22" presetClass="entr" presetSubtype="8"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par>
                                <p:cTn id="40" presetID="56" presetClass="path" presetSubtype="0" accel="50000" decel="50000" fill="hold" grpId="1" nodeType="withEffect">
                                  <p:stCondLst>
                                    <p:cond delay="1000"/>
                                  </p:stCondLst>
                                  <p:childTnLst>
                                    <p:animMotion origin="layout" path="M -0.03737 0.0412 L -6.25E-7 1.85185E-6 " pathEditMode="relative" rAng="0" ptsTypes="AA">
                                      <p:cBhvr>
                                        <p:cTn id="41" dur="700" fill="hold"/>
                                        <p:tgtEl>
                                          <p:spTgt spid="13"/>
                                        </p:tgtEl>
                                        <p:attrNameLst>
                                          <p:attrName>ppt_x</p:attrName>
                                          <p:attrName>ppt_y</p:attrName>
                                        </p:attrNameLst>
                                      </p:cBhvr>
                                      <p:rCtr x="1862" y="-2060"/>
                                    </p:animMotion>
                                  </p:childTnLst>
                                </p:cTn>
                              </p:par>
                              <p:par>
                                <p:cTn id="42" presetID="22" presetClass="entr" presetSubtype="8" fill="hold" grpId="0" nodeType="withEffect">
                                  <p:stCondLst>
                                    <p:cond delay="125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par>
                                <p:cTn id="45" presetID="22" presetClass="entr" presetSubtype="8" fill="hold" grpId="0" nodeType="withEffect">
                                  <p:stCondLst>
                                    <p:cond delay="125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par>
                                <p:cTn id="48" presetID="1" presetClass="entr" presetSubtype="0" fill="hold" grpId="0" nodeType="withEffect">
                                  <p:stCondLst>
                                    <p:cond delay="1250"/>
                                  </p:stCondLst>
                                  <p:childTnLst>
                                    <p:set>
                                      <p:cBhvr>
                                        <p:cTn id="49" dur="1" fill="hold">
                                          <p:stCondLst>
                                            <p:cond delay="0"/>
                                          </p:stCondLst>
                                        </p:cTn>
                                        <p:tgtEl>
                                          <p:spTgt spid="20"/>
                                        </p:tgtEl>
                                        <p:attrNameLst>
                                          <p:attrName>style.visibility</p:attrName>
                                        </p:attrNameLst>
                                      </p:cBhvr>
                                      <p:to>
                                        <p:strVal val="visible"/>
                                      </p:to>
                                    </p:set>
                                  </p:childTnLst>
                                </p:cTn>
                              </p:par>
                              <p:par>
                                <p:cTn id="50" presetID="1" presetClass="entr" presetSubtype="0" fill="hold" grpId="1" nodeType="withEffect">
                                  <p:stCondLst>
                                    <p:cond delay="125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P spid="8" grpId="0"/>
      <p:bldP spid="9" grpId="0" animBg="1"/>
      <p:bldP spid="9" grpId="1" animBg="1"/>
      <p:bldP spid="10" grpId="0"/>
      <p:bldP spid="11" grpId="0" animBg="1"/>
      <p:bldP spid="11" grpId="1" animBg="1"/>
      <p:bldP spid="12" grpId="0"/>
      <p:bldP spid="13" grpId="0" animBg="1"/>
      <p:bldP spid="13" grpId="1" animBg="1"/>
      <p:bldP spid="20" grpId="0" animBg="1"/>
      <p:bldP spid="20" grpId="1" animBg="1"/>
      <p:bldP spid="21" grpId="0"/>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a:extLst>
              <a:ext uri="{FF2B5EF4-FFF2-40B4-BE49-F238E27FC236}">
                <a16:creationId xmlns:a16="http://schemas.microsoft.com/office/drawing/2014/main" xmlns="" id="{3B03C87F-809B-47C1-8902-03ED46D2F219}"/>
              </a:ext>
            </a:extLst>
          </p:cNvPr>
          <p:cNvSpPr/>
          <p:nvPr/>
        </p:nvSpPr>
        <p:spPr>
          <a:xfrm>
            <a:off x="285431" y="278574"/>
            <a:ext cx="2113525"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5</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777999" y="269376"/>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060727" y="-11089"/>
            <a:ext cx="4686561" cy="94125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2908219" y="106929"/>
            <a:ext cx="4329806" cy="685668"/>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（一）</a:t>
            </a:r>
            <a:r>
              <a:rPr lang="en-US" altLang="zh-CN" sz="2800" b="1" dirty="0">
                <a:latin typeface="微软雅黑" pitchFamily="34" charset="-122"/>
                <a:ea typeface="微软雅黑" pitchFamily="34" charset="-122"/>
              </a:rPr>
              <a:t>2016</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10</a:t>
            </a:r>
            <a:r>
              <a:rPr lang="zh-CN" altLang="en-US" sz="2800" b="1" dirty="0">
                <a:latin typeface="微软雅黑" pitchFamily="34" charset="-122"/>
                <a:ea typeface="微软雅黑" pitchFamily="34" charset="-122"/>
              </a:rPr>
              <a:t>月浙江卷</a:t>
            </a:r>
          </a:p>
        </p:txBody>
      </p:sp>
      <p:sp>
        <p:nvSpPr>
          <p:cNvPr id="4" name="矩形 3">
            <a:extLst>
              <a:ext uri="{FF2B5EF4-FFF2-40B4-BE49-F238E27FC236}">
                <a16:creationId xmlns:a16="http://schemas.microsoft.com/office/drawing/2014/main" xmlns="" id="{D8CF0B44-2C89-48F7-B821-1927DEAB7F3C}"/>
              </a:ext>
            </a:extLst>
          </p:cNvPr>
          <p:cNvSpPr/>
          <p:nvPr/>
        </p:nvSpPr>
        <p:spPr>
          <a:xfrm>
            <a:off x="215462" y="792596"/>
            <a:ext cx="11761076" cy="6001643"/>
          </a:xfrm>
          <a:prstGeom prst="rect">
            <a:avLst/>
          </a:prstGeom>
        </p:spPr>
        <p:txBody>
          <a:bodyPr wrap="square">
            <a:spAutoFit/>
          </a:bodyPr>
          <a:lstStyle/>
          <a:p>
            <a:pPr algn="just"/>
            <a:r>
              <a:rPr lang="en-US" altLang="zh-CN" sz="2400" b="1" dirty="0">
                <a:latin typeface="Times New Roman" panose="02020603050405020304" pitchFamily="18" charset="0"/>
                <a:cs typeface="Times New Roman" panose="02020603050405020304" pitchFamily="18" charset="0"/>
              </a:rPr>
              <a:t>                                                         Magic Touch</a:t>
            </a:r>
          </a:p>
          <a:p>
            <a:pPr algn="just"/>
            <a:r>
              <a:rPr lang="en-US" altLang="zh-CN" sz="2400" b="1" dirty="0">
                <a:latin typeface="Times New Roman" panose="02020603050405020304" pitchFamily="18" charset="0"/>
                <a:cs typeface="Times New Roman" panose="02020603050405020304" pitchFamily="18" charset="0"/>
              </a:rPr>
              <a:t>     From my hotel room window, I could see a large advertisement board with his face on it: Jason, the Great Magician.</a:t>
            </a:r>
          </a:p>
          <a:p>
            <a:pPr algn="just"/>
            <a:r>
              <a:rPr lang="en-US" altLang="zh-CN" sz="2400" b="1" dirty="0">
                <a:latin typeface="Times New Roman" panose="02020603050405020304" pitchFamily="18" charset="0"/>
                <a:cs typeface="Times New Roman" panose="02020603050405020304" pitchFamily="18" charset="0"/>
              </a:rPr>
              <a:t>     I absent-mindedly turned the  </a:t>
            </a:r>
            <a:r>
              <a:rPr lang="en-US" altLang="zh-CN" sz="2400" b="1" u="sng" dirty="0">
                <a:latin typeface="Times New Roman" panose="02020603050405020304" pitchFamily="18" charset="0"/>
                <a:cs typeface="Times New Roman" panose="02020603050405020304" pitchFamily="18" charset="0"/>
              </a:rPr>
              <a:t> 56  </a:t>
            </a:r>
            <a:r>
              <a:rPr lang="en-US" altLang="zh-CN" sz="2400" b="1" dirty="0">
                <a:latin typeface="Times New Roman" panose="02020603050405020304" pitchFamily="18" charset="0"/>
                <a:cs typeface="Times New Roman" panose="02020603050405020304" pitchFamily="18" charset="0"/>
              </a:rPr>
              <a:t> (page) of the phone book and came across a city map. Drinking my iced coffee I ran my fingers along the streets   57   the hotel to the opera hall. Not more  58   a half-hour walk, I thought.</a:t>
            </a:r>
          </a:p>
          <a:p>
            <a:pPr algn="just"/>
            <a:r>
              <a:rPr lang="en-US" altLang="zh-CN" sz="2400" b="1" dirty="0">
                <a:latin typeface="Times New Roman" panose="02020603050405020304" pitchFamily="18" charset="0"/>
                <a:cs typeface="Times New Roman" panose="02020603050405020304" pitchFamily="18" charset="0"/>
              </a:rPr>
              <a:t>     I looked  59   (quick) at the clock. The show starts in one hour</a:t>
            </a:r>
            <a:r>
              <a:rPr lang="zh-CN" altLang="en-US" sz="2400" b="1" dirty="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plenty of time! I drank the rest of my coffee and went to take a shower. Soon after, I was on my way to the show,   60  (carry) a fancy black handbag and a happy smile.</a:t>
            </a:r>
          </a:p>
          <a:p>
            <a:pPr algn="just"/>
            <a:r>
              <a:rPr lang="en-US" altLang="zh-CN" sz="2400" b="1" dirty="0">
                <a:latin typeface="Times New Roman" panose="02020603050405020304" pitchFamily="18" charset="0"/>
                <a:cs typeface="Times New Roman" panose="02020603050405020304" pitchFamily="18" charset="0"/>
              </a:rPr>
              <a:t>    The hall was dark when I came in; the show was about   61   (begin). I made my way backstage just   62   the great magician was putting on his hot hat.</a:t>
            </a:r>
          </a:p>
          <a:p>
            <a:pPr algn="just"/>
            <a:r>
              <a:rPr lang="en-US" altLang="zh-CN" sz="2400" b="1" dirty="0">
                <a:latin typeface="Times New Roman" panose="02020603050405020304" pitchFamily="18" charset="0"/>
                <a:cs typeface="Times New Roman" panose="02020603050405020304" pitchFamily="18" charset="0"/>
              </a:rPr>
              <a:t>    “Daddy, I’m so glad to see you, ” I   63   (whisper). “I’m in town for the writer’s class, but I just couldn’t miss your show.” I gave him a quick hug and went back into the seating area, leaving him with a   64   (surprise) smile. I settled down in the darkness, and the curtains opened.</a:t>
            </a:r>
          </a:p>
          <a:p>
            <a:pPr algn="just"/>
            <a:r>
              <a:rPr lang="en-US" altLang="zh-CN" sz="2400" b="1" dirty="0">
                <a:latin typeface="Times New Roman" panose="02020603050405020304" pitchFamily="18" charset="0"/>
                <a:cs typeface="Times New Roman" panose="02020603050405020304" pitchFamily="18" charset="0"/>
              </a:rPr>
              <a:t>    Magically, that show remains the Great Jason’s best   65   (perform) to this day.</a:t>
            </a:r>
          </a:p>
        </p:txBody>
      </p:sp>
    </p:spTree>
    <p:extLst>
      <p:ext uri="{BB962C8B-B14F-4D97-AF65-F5344CB8AC3E}">
        <p14:creationId xmlns:p14="http://schemas.microsoft.com/office/powerpoint/2010/main" val="2952556026"/>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56" presetClass="path" presetSubtype="0" accel="50000" decel="50000" fill="hold" grpId="1" nodeType="withEffect">
                                      <p:stCondLst>
                                        <p:cond delay="0"/>
                                      </p:stCondLst>
                                      <p:childTnLst>
                                        <p:animMotion origin="layout" path="M -0.03737 0.04121 L 3.95833E-6 -4.81481E-6 " pathEditMode="relative" rAng="0" ptsTypes="AA">
                                          <p:cBhvr>
                                            <p:cTn id="21" dur="700" fill="hold"/>
                                            <p:tgtEl>
                                              <p:spTgt spid="8"/>
                                            </p:tgtEl>
                                            <p:attrNameLst>
                                              <p:attrName>ppt_x</p:attrName>
                                              <p:attrName>ppt_y</p:attrName>
                                            </p:attrNameLst>
                                          </p:cBhvr>
                                          <p:rCtr x="1862"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56" presetClass="path" presetSubtype="0" accel="50000" decel="50000" fill="hold" grpId="1" nodeType="withEffect">
                                      <p:stCondLst>
                                        <p:cond delay="0"/>
                                      </p:stCondLst>
                                      <p:childTnLst>
                                        <p:animMotion origin="layout" path="M -0.03737 0.04121 L 3.95833E-6 -4.81481E-6 " pathEditMode="relative" rAng="0" ptsTypes="AA">
                                          <p:cBhvr>
                                            <p:cTn id="21" dur="700" fill="hold"/>
                                            <p:tgtEl>
                                              <p:spTgt spid="8"/>
                                            </p:tgtEl>
                                            <p:attrNameLst>
                                              <p:attrName>ppt_x</p:attrName>
                                              <p:attrName>ppt_y</p:attrName>
                                            </p:attrNameLst>
                                          </p:cBhvr>
                                          <p:rCtr x="1862"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p:bldP spid="5" grpId="0" animBg="1"/>
          <p:bldP spid="6" grpId="0" animBg="1"/>
        </p:bldLst>
      </p:timing>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a:extLst>
              <a:ext uri="{FF2B5EF4-FFF2-40B4-BE49-F238E27FC236}">
                <a16:creationId xmlns:a16="http://schemas.microsoft.com/office/drawing/2014/main" xmlns="" id="{3B03C87F-809B-47C1-8902-03ED46D2F219}"/>
              </a:ext>
            </a:extLst>
          </p:cNvPr>
          <p:cNvSpPr/>
          <p:nvPr/>
        </p:nvSpPr>
        <p:spPr>
          <a:xfrm>
            <a:off x="285431" y="278574"/>
            <a:ext cx="2113525"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5</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777999" y="269376"/>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294993" y="17128"/>
            <a:ext cx="8245366" cy="92880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2891525" y="148555"/>
            <a:ext cx="8522476" cy="64404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（一）</a:t>
            </a:r>
            <a:r>
              <a:rPr lang="en-US" altLang="zh-CN" sz="2800" b="1" dirty="0">
                <a:latin typeface="微软雅黑" pitchFamily="34" charset="-122"/>
                <a:ea typeface="微软雅黑" pitchFamily="34" charset="-122"/>
              </a:rPr>
              <a:t>2016</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10</a:t>
            </a:r>
            <a:r>
              <a:rPr lang="zh-CN" altLang="en-US" sz="2800" b="1" dirty="0">
                <a:latin typeface="微软雅黑" pitchFamily="34" charset="-122"/>
                <a:ea typeface="微软雅黑" pitchFamily="34" charset="-122"/>
              </a:rPr>
              <a:t>月浙江卷 </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答题分析和语篇解读</a:t>
            </a:r>
          </a:p>
        </p:txBody>
      </p:sp>
      <p:sp>
        <p:nvSpPr>
          <p:cNvPr id="2" name="矩形 1">
            <a:extLst>
              <a:ext uri="{FF2B5EF4-FFF2-40B4-BE49-F238E27FC236}">
                <a16:creationId xmlns:a16="http://schemas.microsoft.com/office/drawing/2014/main" xmlns="" id="{F316AB73-D33E-4793-BC37-5A14728E7026}"/>
              </a:ext>
            </a:extLst>
          </p:cNvPr>
          <p:cNvSpPr/>
          <p:nvPr/>
        </p:nvSpPr>
        <p:spPr>
          <a:xfrm>
            <a:off x="397441" y="801794"/>
            <a:ext cx="11621138" cy="5970865"/>
          </a:xfrm>
          <a:prstGeom prst="rect">
            <a:avLst/>
          </a:prstGeom>
        </p:spPr>
        <p:txBody>
          <a:bodyPr wrap="square">
            <a:spAutoFit/>
          </a:bodyPr>
          <a:lstStyle/>
          <a:p>
            <a:r>
              <a:rPr lang="en-US" altLang="zh-CN" dirty="0"/>
              <a:t>56.pages         </a:t>
            </a:r>
            <a:r>
              <a:rPr lang="zh-CN" altLang="en-US" dirty="0"/>
              <a:t>正答率</a:t>
            </a:r>
            <a:r>
              <a:rPr lang="en-US" altLang="zh-CN" dirty="0"/>
              <a:t>95.4%</a:t>
            </a:r>
          </a:p>
          <a:p>
            <a:r>
              <a:rPr lang="en-US" altLang="zh-CN" dirty="0"/>
              <a:t>57.from          </a:t>
            </a:r>
            <a:r>
              <a:rPr lang="zh-CN" altLang="en-US" dirty="0"/>
              <a:t>正答率</a:t>
            </a:r>
            <a:r>
              <a:rPr lang="en-US" altLang="zh-CN" dirty="0"/>
              <a:t>72.7%</a:t>
            </a:r>
            <a:r>
              <a:rPr lang="zh-CN" altLang="en-US" dirty="0"/>
              <a:t>， 错误答案：</a:t>
            </a:r>
            <a:r>
              <a:rPr lang="en-US" altLang="zh-CN" dirty="0">
                <a:solidFill>
                  <a:srgbClr val="002060"/>
                </a:solidFill>
              </a:rPr>
              <a:t>to      </a:t>
            </a:r>
            <a:r>
              <a:rPr lang="zh-CN" altLang="en-US" dirty="0">
                <a:solidFill>
                  <a:srgbClr val="002060"/>
                </a:solidFill>
              </a:rPr>
              <a:t>错因：没有深入理解“我的手指沿着地图从</a:t>
            </a:r>
            <a:r>
              <a:rPr lang="en-US" altLang="zh-CN" dirty="0">
                <a:solidFill>
                  <a:srgbClr val="002060"/>
                </a:solidFill>
              </a:rPr>
              <a:t>…</a:t>
            </a:r>
            <a:r>
              <a:rPr lang="zh-CN" altLang="en-US" dirty="0">
                <a:solidFill>
                  <a:srgbClr val="002060"/>
                </a:solidFill>
              </a:rPr>
              <a:t>直到</a:t>
            </a:r>
            <a:r>
              <a:rPr lang="en-US" altLang="zh-CN" dirty="0">
                <a:solidFill>
                  <a:srgbClr val="002060"/>
                </a:solidFill>
              </a:rPr>
              <a:t>…, </a:t>
            </a:r>
            <a:r>
              <a:rPr lang="zh-CN" altLang="en-US" dirty="0">
                <a:solidFill>
                  <a:srgbClr val="002060"/>
                </a:solidFill>
              </a:rPr>
              <a:t>不足半个小时步</a:t>
            </a:r>
            <a:endParaRPr lang="en-US" altLang="zh-CN" dirty="0">
              <a:solidFill>
                <a:srgbClr val="002060"/>
              </a:solidFill>
            </a:endParaRPr>
          </a:p>
          <a:p>
            <a:r>
              <a:rPr lang="en-US" altLang="zh-CN" dirty="0">
                <a:solidFill>
                  <a:srgbClr val="002060"/>
                </a:solidFill>
              </a:rPr>
              <a:t>      </a:t>
            </a:r>
            <a:r>
              <a:rPr lang="zh-CN" altLang="en-US" dirty="0">
                <a:solidFill>
                  <a:srgbClr val="002060"/>
                </a:solidFill>
              </a:rPr>
              <a:t>行路程”，</a:t>
            </a:r>
            <a:r>
              <a:rPr lang="en-US" altLang="zh-CN" dirty="0">
                <a:solidFill>
                  <a:srgbClr val="002060"/>
                </a:solidFill>
              </a:rPr>
              <a:t>from…to…</a:t>
            </a:r>
            <a:r>
              <a:rPr lang="zh-CN" altLang="en-US" dirty="0">
                <a:solidFill>
                  <a:srgbClr val="002060"/>
                </a:solidFill>
              </a:rPr>
              <a:t>句意连贯没弄清，跨句际的逻辑关联和推理能力较弱。</a:t>
            </a:r>
          </a:p>
          <a:p>
            <a:r>
              <a:rPr lang="en-US" altLang="zh-CN" dirty="0"/>
              <a:t>58.than          </a:t>
            </a:r>
            <a:r>
              <a:rPr lang="zh-CN" altLang="en-US" dirty="0"/>
              <a:t>正答率</a:t>
            </a:r>
            <a:r>
              <a:rPr lang="en-US" altLang="zh-CN" dirty="0"/>
              <a:t>98.9%     </a:t>
            </a:r>
          </a:p>
          <a:p>
            <a:r>
              <a:rPr lang="en-US" altLang="zh-CN" dirty="0"/>
              <a:t>59.quickly      </a:t>
            </a:r>
            <a:r>
              <a:rPr lang="zh-CN" altLang="en-US" dirty="0"/>
              <a:t>正答率</a:t>
            </a:r>
            <a:r>
              <a:rPr lang="en-US" altLang="zh-CN" dirty="0"/>
              <a:t>98.9%</a:t>
            </a:r>
          </a:p>
          <a:p>
            <a:r>
              <a:rPr lang="en-US" altLang="zh-CN" dirty="0"/>
              <a:t>60.carrying    </a:t>
            </a:r>
            <a:r>
              <a:rPr lang="zh-CN" altLang="en-US" dirty="0"/>
              <a:t>正答率</a:t>
            </a:r>
            <a:r>
              <a:rPr lang="en-US" altLang="zh-CN" dirty="0"/>
              <a:t>86.4%        </a:t>
            </a:r>
            <a:r>
              <a:rPr lang="zh-CN" altLang="en-US" dirty="0">
                <a:solidFill>
                  <a:srgbClr val="002060"/>
                </a:solidFill>
              </a:rPr>
              <a:t>错因：词形变化混淆，变</a:t>
            </a:r>
            <a:r>
              <a:rPr lang="en-US" altLang="zh-CN" dirty="0">
                <a:solidFill>
                  <a:srgbClr val="002060"/>
                </a:solidFill>
              </a:rPr>
              <a:t>y</a:t>
            </a:r>
            <a:r>
              <a:rPr lang="zh-CN" altLang="en-US" dirty="0">
                <a:solidFill>
                  <a:srgbClr val="002060"/>
                </a:solidFill>
              </a:rPr>
              <a:t>为</a:t>
            </a:r>
            <a:r>
              <a:rPr lang="en-US" altLang="zh-CN" dirty="0" err="1">
                <a:solidFill>
                  <a:srgbClr val="002060"/>
                </a:solidFill>
              </a:rPr>
              <a:t>i</a:t>
            </a:r>
            <a:r>
              <a:rPr lang="zh-CN" altLang="en-US" dirty="0">
                <a:solidFill>
                  <a:srgbClr val="002060"/>
                </a:solidFill>
              </a:rPr>
              <a:t>加</a:t>
            </a:r>
            <a:r>
              <a:rPr lang="en-US" altLang="zh-CN" dirty="0" err="1">
                <a:solidFill>
                  <a:srgbClr val="002060"/>
                </a:solidFill>
              </a:rPr>
              <a:t>carriing</a:t>
            </a:r>
            <a:r>
              <a:rPr lang="zh-CN" altLang="en-US" dirty="0">
                <a:solidFill>
                  <a:srgbClr val="002060"/>
                </a:solidFill>
              </a:rPr>
              <a:t>；分词做状语，主动和被动分不清，</a:t>
            </a:r>
            <a:r>
              <a:rPr lang="en-US" altLang="zh-CN" dirty="0">
                <a:solidFill>
                  <a:srgbClr val="002060"/>
                </a:solidFill>
              </a:rPr>
              <a:t>carried</a:t>
            </a:r>
          </a:p>
          <a:p>
            <a:r>
              <a:rPr lang="en-US" altLang="zh-CN" dirty="0"/>
              <a:t>61.to begin    </a:t>
            </a:r>
            <a:r>
              <a:rPr lang="zh-CN" altLang="en-US" dirty="0"/>
              <a:t>正答率</a:t>
            </a:r>
            <a:r>
              <a:rPr lang="en-US" altLang="zh-CN" dirty="0"/>
              <a:t>40.9%        </a:t>
            </a:r>
            <a:r>
              <a:rPr lang="zh-CN" altLang="en-US" dirty="0">
                <a:solidFill>
                  <a:srgbClr val="002060"/>
                </a:solidFill>
              </a:rPr>
              <a:t>错因：没有深入语篇阅读，仅靠思维定式，介词后加动名词</a:t>
            </a:r>
            <a:r>
              <a:rPr lang="en-US" altLang="zh-CN" dirty="0">
                <a:solidFill>
                  <a:srgbClr val="002060"/>
                </a:solidFill>
              </a:rPr>
              <a:t>beginning</a:t>
            </a:r>
          </a:p>
          <a:p>
            <a:r>
              <a:rPr lang="en-US" altLang="zh-CN" dirty="0"/>
              <a:t>62.as/when   </a:t>
            </a:r>
            <a:r>
              <a:rPr lang="zh-CN" altLang="en-US" dirty="0"/>
              <a:t>正答率</a:t>
            </a:r>
            <a:r>
              <a:rPr lang="en-US" altLang="zh-CN" dirty="0"/>
              <a:t>40.9%       </a:t>
            </a:r>
            <a:r>
              <a:rPr lang="zh-CN" altLang="en-US" dirty="0">
                <a:solidFill>
                  <a:srgbClr val="002060"/>
                </a:solidFill>
              </a:rPr>
              <a:t>错因：</a:t>
            </a:r>
            <a:r>
              <a:rPr lang="en-US" altLang="zh-CN" dirty="0">
                <a:solidFill>
                  <a:srgbClr val="002060"/>
                </a:solidFill>
              </a:rPr>
              <a:t>before/where/which, </a:t>
            </a:r>
            <a:r>
              <a:rPr lang="zh-CN" altLang="en-US" dirty="0">
                <a:solidFill>
                  <a:srgbClr val="002060"/>
                </a:solidFill>
              </a:rPr>
              <a:t>对从句及连接词的辨析是学生最大的问题。从语篇的角度，      </a:t>
            </a:r>
            <a:endParaRPr lang="en-US" altLang="zh-CN" dirty="0">
              <a:solidFill>
                <a:srgbClr val="002060"/>
              </a:solidFill>
            </a:endParaRPr>
          </a:p>
          <a:p>
            <a:r>
              <a:rPr lang="en-US" altLang="zh-CN" dirty="0">
                <a:solidFill>
                  <a:srgbClr val="002060"/>
                </a:solidFill>
              </a:rPr>
              <a:t>      </a:t>
            </a:r>
            <a:r>
              <a:rPr lang="zh-CN" altLang="en-US" dirty="0">
                <a:solidFill>
                  <a:srgbClr val="002060"/>
                </a:solidFill>
              </a:rPr>
              <a:t>上题“演出正要开始”与此题“正在此时</a:t>
            </a:r>
            <a:r>
              <a:rPr lang="en-US" altLang="zh-CN" dirty="0">
                <a:solidFill>
                  <a:srgbClr val="002060"/>
                </a:solidFill>
              </a:rPr>
              <a:t>…”</a:t>
            </a:r>
            <a:r>
              <a:rPr lang="zh-CN" altLang="en-US" dirty="0">
                <a:solidFill>
                  <a:srgbClr val="002060"/>
                </a:solidFill>
              </a:rPr>
              <a:t>形成了一个语义上的连贯，通过 “</a:t>
            </a:r>
            <a:r>
              <a:rPr lang="en-US" altLang="zh-CN" dirty="0">
                <a:solidFill>
                  <a:srgbClr val="002060"/>
                </a:solidFill>
              </a:rPr>
              <a:t>be about to do…when…”</a:t>
            </a:r>
            <a:r>
              <a:rPr lang="zh-CN" altLang="en-US" dirty="0">
                <a:solidFill>
                  <a:srgbClr val="002060"/>
                </a:solidFill>
              </a:rPr>
              <a:t>搭配进行</a:t>
            </a:r>
            <a:endParaRPr lang="en-US" altLang="zh-CN" dirty="0">
              <a:solidFill>
                <a:srgbClr val="002060"/>
              </a:solidFill>
            </a:endParaRPr>
          </a:p>
          <a:p>
            <a:r>
              <a:rPr lang="en-US" altLang="zh-CN" dirty="0">
                <a:solidFill>
                  <a:srgbClr val="002060"/>
                </a:solidFill>
              </a:rPr>
              <a:t>       </a:t>
            </a:r>
            <a:r>
              <a:rPr lang="zh-CN" altLang="en-US" dirty="0">
                <a:solidFill>
                  <a:srgbClr val="002060"/>
                </a:solidFill>
              </a:rPr>
              <a:t>形式上的衔接。</a:t>
            </a:r>
          </a:p>
          <a:p>
            <a:r>
              <a:rPr lang="en-US" altLang="zh-CN" dirty="0"/>
              <a:t>63.whispered </a:t>
            </a:r>
            <a:r>
              <a:rPr lang="zh-CN" altLang="en-US" dirty="0"/>
              <a:t>正答率</a:t>
            </a:r>
            <a:r>
              <a:rPr lang="en-US" altLang="zh-CN" dirty="0"/>
              <a:t>96.6%</a:t>
            </a:r>
          </a:p>
          <a:p>
            <a:r>
              <a:rPr lang="en-US" altLang="zh-CN" dirty="0"/>
              <a:t>64.surprised  </a:t>
            </a:r>
            <a:r>
              <a:rPr lang="zh-CN" altLang="en-US" dirty="0"/>
              <a:t>正答率</a:t>
            </a:r>
            <a:r>
              <a:rPr lang="en-US" altLang="zh-CN" dirty="0"/>
              <a:t>85.2%      </a:t>
            </a:r>
            <a:r>
              <a:rPr lang="zh-CN" altLang="en-US" dirty="0">
                <a:solidFill>
                  <a:srgbClr val="002060"/>
                </a:solidFill>
              </a:rPr>
              <a:t>错因：特殊用法</a:t>
            </a:r>
            <a:r>
              <a:rPr lang="en-US" altLang="zh-CN" dirty="0">
                <a:solidFill>
                  <a:srgbClr val="002060"/>
                </a:solidFill>
              </a:rPr>
              <a:t>: -ed </a:t>
            </a:r>
            <a:r>
              <a:rPr lang="zh-CN" altLang="en-US" dirty="0">
                <a:solidFill>
                  <a:srgbClr val="002060"/>
                </a:solidFill>
              </a:rPr>
              <a:t>形容词通常直接用于说明人，若修饰事物，则多为 </a:t>
            </a:r>
            <a:r>
              <a:rPr lang="en-US" altLang="zh-CN" dirty="0">
                <a:solidFill>
                  <a:srgbClr val="002060"/>
                </a:solidFill>
              </a:rPr>
              <a:t>air(</a:t>
            </a:r>
            <a:r>
              <a:rPr lang="zh-CN" altLang="en-US" dirty="0">
                <a:solidFill>
                  <a:srgbClr val="002060"/>
                </a:solidFill>
              </a:rPr>
              <a:t>神态</a:t>
            </a:r>
            <a:r>
              <a:rPr lang="en-US" altLang="zh-CN" dirty="0">
                <a:solidFill>
                  <a:srgbClr val="002060"/>
                </a:solidFill>
              </a:rPr>
              <a:t>) </a:t>
            </a:r>
          </a:p>
          <a:p>
            <a:r>
              <a:rPr lang="en-US" altLang="zh-CN" dirty="0">
                <a:solidFill>
                  <a:srgbClr val="002060"/>
                </a:solidFill>
              </a:rPr>
              <a:t>      /appearance(</a:t>
            </a:r>
            <a:r>
              <a:rPr lang="zh-CN" altLang="en-US" dirty="0">
                <a:solidFill>
                  <a:srgbClr val="002060"/>
                </a:solidFill>
              </a:rPr>
              <a:t>外貌</a:t>
            </a:r>
            <a:r>
              <a:rPr lang="en-US" altLang="zh-CN" dirty="0">
                <a:solidFill>
                  <a:srgbClr val="002060"/>
                </a:solidFill>
              </a:rPr>
              <a:t>)/ cry/ laughter/ tears/ face /smiles /expression/ voice/ mood(</a:t>
            </a:r>
            <a:r>
              <a:rPr lang="zh-CN" altLang="en-US" dirty="0">
                <a:solidFill>
                  <a:srgbClr val="002060"/>
                </a:solidFill>
              </a:rPr>
              <a:t>情绪</a:t>
            </a:r>
            <a:r>
              <a:rPr lang="en-US" altLang="zh-CN" dirty="0">
                <a:solidFill>
                  <a:srgbClr val="002060"/>
                </a:solidFill>
              </a:rPr>
              <a:t>)</a:t>
            </a:r>
            <a:r>
              <a:rPr lang="zh-CN" altLang="en-US" dirty="0">
                <a:solidFill>
                  <a:srgbClr val="002060"/>
                </a:solidFill>
              </a:rPr>
              <a:t>等显示某人的情感状况的名词。</a:t>
            </a:r>
          </a:p>
          <a:p>
            <a:r>
              <a:rPr lang="en-US" altLang="zh-CN" dirty="0"/>
              <a:t>65.performance </a:t>
            </a:r>
            <a:r>
              <a:rPr lang="zh-CN" altLang="en-US" dirty="0"/>
              <a:t>正答率</a:t>
            </a:r>
            <a:r>
              <a:rPr lang="en-US" altLang="zh-CN" dirty="0"/>
              <a:t>76.1%   </a:t>
            </a:r>
            <a:r>
              <a:rPr lang="zh-CN" altLang="en-US" dirty="0">
                <a:solidFill>
                  <a:srgbClr val="002060"/>
                </a:solidFill>
              </a:rPr>
              <a:t>错因：词形变化记忆混乱，单词拼写错误。</a:t>
            </a:r>
            <a:endParaRPr lang="en-US" altLang="zh-CN" dirty="0"/>
          </a:p>
          <a:p>
            <a:r>
              <a:rPr lang="zh-CN" altLang="en-US" dirty="0"/>
              <a:t>      </a:t>
            </a:r>
            <a:r>
              <a:rPr lang="zh-CN" altLang="en-US" sz="2000" b="1" dirty="0">
                <a:solidFill>
                  <a:srgbClr val="407434"/>
                </a:solidFill>
              </a:rPr>
              <a:t>答题分析：</a:t>
            </a:r>
            <a:r>
              <a:rPr lang="zh-CN" altLang="en-US" dirty="0"/>
              <a:t>词形变换、从句、非谓语动词、谓语动词时态语态、没有提示词的纯空格逻辑分析题（通常考查冠词、介词、代词和连接词以及功能性结构副词）是学生语言知识点复习的难点；语法填空（</a:t>
            </a:r>
            <a:r>
              <a:rPr lang="en-US" altLang="zh-CN" dirty="0"/>
              <a:t>Rational cloze</a:t>
            </a:r>
            <a:r>
              <a:rPr lang="zh-CN" altLang="en-US" dirty="0"/>
              <a:t>）中的“</a:t>
            </a:r>
            <a:r>
              <a:rPr lang="en-US" altLang="zh-CN" dirty="0"/>
              <a:t>Rational”</a:t>
            </a:r>
            <a:r>
              <a:rPr lang="zh-CN" altLang="en-US" dirty="0"/>
              <a:t>是基于理性的语篇型完形填空，语篇的衔接连贯和理解语篇的深层意义是学生语法填空题提分的关键。        </a:t>
            </a:r>
            <a:endParaRPr lang="en-US" altLang="zh-CN" dirty="0"/>
          </a:p>
          <a:p>
            <a:r>
              <a:rPr lang="en-US" altLang="zh-CN" dirty="0"/>
              <a:t>      </a:t>
            </a:r>
            <a:r>
              <a:rPr lang="zh-CN" altLang="en-US" sz="2000" b="1" dirty="0">
                <a:solidFill>
                  <a:srgbClr val="407434"/>
                </a:solidFill>
              </a:rPr>
              <a:t>语篇解读：</a:t>
            </a:r>
            <a:r>
              <a:rPr lang="zh-CN" altLang="en-US" dirty="0"/>
              <a:t>本文首段埋下伏笔，逐步制造父子之间的一场美丽的遇见，渲染亲情，心理活动描写细腻，文字优美（</a:t>
            </a:r>
            <a:r>
              <a:rPr lang="en-US" altLang="zh-CN" dirty="0"/>
              <a:t>absent-mindedly</a:t>
            </a:r>
            <a:r>
              <a:rPr lang="zh-CN" altLang="en-US" dirty="0"/>
              <a:t>，</a:t>
            </a:r>
            <a:r>
              <a:rPr lang="en-US" altLang="zh-CN" dirty="0"/>
              <a:t>ran my fingers</a:t>
            </a:r>
            <a:r>
              <a:rPr lang="zh-CN" altLang="en-US" dirty="0"/>
              <a:t>，</a:t>
            </a:r>
            <a:r>
              <a:rPr lang="en-US" altLang="zh-CN" dirty="0"/>
              <a:t>made my way</a:t>
            </a:r>
            <a:r>
              <a:rPr lang="zh-CN" altLang="en-US" dirty="0"/>
              <a:t>， </a:t>
            </a:r>
            <a:r>
              <a:rPr lang="en-US" altLang="zh-CN" dirty="0"/>
              <a:t>leaving him with a surprised smile, settled down in the darkness, Magically</a:t>
            </a:r>
            <a:r>
              <a:rPr lang="zh-CN" altLang="en-US" dirty="0"/>
              <a:t>），语篇选材具有很高的思想性和艺术性。“</a:t>
            </a:r>
            <a:r>
              <a:rPr lang="en-US" altLang="zh-CN" dirty="0"/>
              <a:t>but I just couldn’t miss your show”, </a:t>
            </a:r>
            <a:r>
              <a:rPr lang="zh-CN" altLang="en-US" dirty="0"/>
              <a:t>让人潸然泪下，我们会思考，在我们每个人的生命里，都会遇到各种各样的陪伴，你会怎样陪伴你生命中最重要的人呢？</a:t>
            </a:r>
          </a:p>
        </p:txBody>
      </p:sp>
    </p:spTree>
    <p:extLst>
      <p:ext uri="{BB962C8B-B14F-4D97-AF65-F5344CB8AC3E}">
        <p14:creationId xmlns:p14="http://schemas.microsoft.com/office/powerpoint/2010/main" val="418284188"/>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56" presetClass="path" presetSubtype="0" accel="50000" decel="50000" fill="hold" grpId="1" nodeType="withEffect">
                                      <p:stCondLst>
                                        <p:cond delay="0"/>
                                      </p:stCondLst>
                                      <p:childTnLst>
                                        <p:animMotion origin="layout" path="M -0.03737 0.04121 L 3.95833E-6 -4.81481E-6 " pathEditMode="relative" rAng="0" ptsTypes="AA">
                                          <p:cBhvr>
                                            <p:cTn id="21" dur="700" fill="hold"/>
                                            <p:tgtEl>
                                              <p:spTgt spid="8"/>
                                            </p:tgtEl>
                                            <p:attrNameLst>
                                              <p:attrName>ppt_x</p:attrName>
                                              <p:attrName>ppt_y</p:attrName>
                                            </p:attrNameLst>
                                          </p:cBhvr>
                                          <p:rCtr x="1862"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56" presetClass="path" presetSubtype="0" accel="50000" decel="50000" fill="hold" grpId="1" nodeType="withEffect">
                                      <p:stCondLst>
                                        <p:cond delay="0"/>
                                      </p:stCondLst>
                                      <p:childTnLst>
                                        <p:animMotion origin="layout" path="M -0.03737 0.04121 L 3.95833E-6 -4.81481E-6 " pathEditMode="relative" rAng="0" ptsTypes="AA">
                                          <p:cBhvr>
                                            <p:cTn id="21" dur="700" fill="hold"/>
                                            <p:tgtEl>
                                              <p:spTgt spid="8"/>
                                            </p:tgtEl>
                                            <p:attrNameLst>
                                              <p:attrName>ppt_x</p:attrName>
                                              <p:attrName>ppt_y</p:attrName>
                                            </p:attrNameLst>
                                          </p:cBhvr>
                                          <p:rCtr x="1862"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p:bldP spid="5" grpId="0" animBg="1"/>
          <p:bldP spid="6" grpId="0" animBg="1"/>
        </p:bldLst>
      </p:timing>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a:extLst>
              <a:ext uri="{FF2B5EF4-FFF2-40B4-BE49-F238E27FC236}">
                <a16:creationId xmlns:a16="http://schemas.microsoft.com/office/drawing/2014/main" xmlns="" id="{3B03C87F-809B-47C1-8902-03ED46D2F219}"/>
              </a:ext>
            </a:extLst>
          </p:cNvPr>
          <p:cNvSpPr/>
          <p:nvPr/>
        </p:nvSpPr>
        <p:spPr>
          <a:xfrm>
            <a:off x="285431" y="278574"/>
            <a:ext cx="2113525"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5</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777999" y="269376"/>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060727" y="-11089"/>
            <a:ext cx="4686561"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2908219" y="106928"/>
            <a:ext cx="4329806"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（二）</a:t>
            </a:r>
            <a:r>
              <a:rPr lang="en-US" altLang="zh-CN" sz="2800" b="1" dirty="0">
                <a:latin typeface="微软雅黑" pitchFamily="34" charset="-122"/>
                <a:ea typeface="微软雅黑" pitchFamily="34" charset="-122"/>
              </a:rPr>
              <a:t>2017</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a:t>
            </a:r>
          </a:p>
        </p:txBody>
      </p:sp>
      <p:sp>
        <p:nvSpPr>
          <p:cNvPr id="4" name="矩形 3">
            <a:extLst>
              <a:ext uri="{FF2B5EF4-FFF2-40B4-BE49-F238E27FC236}">
                <a16:creationId xmlns:a16="http://schemas.microsoft.com/office/drawing/2014/main" xmlns="" id="{D8CF0B44-2C89-48F7-B821-1927DEAB7F3C}"/>
              </a:ext>
            </a:extLst>
          </p:cNvPr>
          <p:cNvSpPr/>
          <p:nvPr/>
        </p:nvSpPr>
        <p:spPr>
          <a:xfrm>
            <a:off x="215462" y="1182448"/>
            <a:ext cx="11761076" cy="5632311"/>
          </a:xfrm>
          <a:prstGeom prst="rect">
            <a:avLst/>
          </a:prstGeom>
        </p:spPr>
        <p:txBody>
          <a:bodyPr wrap="square">
            <a:spAutoFit/>
          </a:bodyPr>
          <a:lstStyle/>
          <a:p>
            <a:pPr algn="just"/>
            <a:r>
              <a:rPr lang="en-US" altLang="zh-CN" sz="2400" b="1" dirty="0">
                <a:latin typeface="Times New Roman" panose="02020603050405020304" pitchFamily="18" charset="0"/>
                <a:cs typeface="Times New Roman" panose="02020603050405020304" pitchFamily="18" charset="0"/>
              </a:rPr>
              <a:t>     Last October, while tending her garden in Mora, Sweden, Lena </a:t>
            </a:r>
            <a:r>
              <a:rPr lang="en-US" altLang="zh-CN" sz="2400" b="1" dirty="0" err="1">
                <a:latin typeface="Times New Roman" panose="02020603050405020304" pitchFamily="18" charset="0"/>
                <a:cs typeface="Times New Roman" panose="02020603050405020304" pitchFamily="18" charset="0"/>
              </a:rPr>
              <a:t>Pahlsson</a:t>
            </a:r>
            <a:r>
              <a:rPr lang="en-US" altLang="zh-CN" sz="2400" b="1" dirty="0">
                <a:latin typeface="Times New Roman" panose="02020603050405020304" pitchFamily="18" charset="0"/>
                <a:cs typeface="Times New Roman" panose="02020603050405020304" pitchFamily="18" charset="0"/>
              </a:rPr>
              <a:t> pulled out a handful of small  </a:t>
            </a:r>
            <a:r>
              <a:rPr lang="en-US" altLang="zh-CN" sz="2400" b="1" u="sng" dirty="0">
                <a:latin typeface="Times New Roman" panose="02020603050405020304" pitchFamily="18" charset="0"/>
                <a:cs typeface="Times New Roman" panose="02020603050405020304" pitchFamily="18" charset="0"/>
              </a:rPr>
              <a:t>      56     </a:t>
            </a:r>
            <a:r>
              <a:rPr lang="en-US" altLang="zh-CN" sz="2400" b="1" dirty="0">
                <a:latin typeface="Times New Roman" panose="02020603050405020304" pitchFamily="18" charset="0"/>
                <a:cs typeface="Times New Roman" panose="02020603050405020304" pitchFamily="18" charset="0"/>
              </a:rPr>
              <a:t>(carrot) and was about to throw them away. But something made her look closer, and she noticed a </a:t>
            </a:r>
            <a:r>
              <a:rPr lang="en-US" altLang="zh-CN" sz="2400" b="1" u="sng" dirty="0">
                <a:latin typeface="Times New Roman" panose="02020603050405020304" pitchFamily="18" charset="0"/>
                <a:cs typeface="Times New Roman" panose="02020603050405020304" pitchFamily="18" charset="0"/>
              </a:rPr>
              <a:t>     57     </a:t>
            </a:r>
            <a:r>
              <a:rPr lang="en-US" altLang="zh-CN" sz="2400" b="1" dirty="0">
                <a:latin typeface="Times New Roman" panose="02020603050405020304" pitchFamily="18" charset="0"/>
                <a:cs typeface="Times New Roman" panose="02020603050405020304" pitchFamily="18" charset="0"/>
              </a:rPr>
              <a:t>(shine) object. Yes, there beneath the leafy top of one tiny carrot was her long-lost wedding ring.</a:t>
            </a:r>
          </a:p>
          <a:p>
            <a:pPr algn="just"/>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Pahlsson</a:t>
            </a:r>
            <a:r>
              <a:rPr lang="en-US" altLang="zh-CN" sz="2400" b="1" dirty="0">
                <a:latin typeface="Times New Roman" panose="02020603050405020304" pitchFamily="18" charset="0"/>
                <a:cs typeface="Times New Roman" panose="02020603050405020304" pitchFamily="18" charset="0"/>
              </a:rPr>
              <a:t> screamed  </a:t>
            </a:r>
            <a:r>
              <a:rPr lang="en-US" altLang="zh-CN" sz="2400" b="1" u="sng" dirty="0">
                <a:latin typeface="Times New Roman" panose="02020603050405020304" pitchFamily="18" charset="0"/>
                <a:cs typeface="Times New Roman" panose="02020603050405020304" pitchFamily="18" charset="0"/>
              </a:rPr>
              <a:t>     58     </a:t>
            </a:r>
            <a:r>
              <a:rPr lang="en-US" altLang="zh-CN" sz="2400" b="1" dirty="0">
                <a:latin typeface="Times New Roman" panose="02020603050405020304" pitchFamily="18" charset="0"/>
                <a:cs typeface="Times New Roman" panose="02020603050405020304" pitchFamily="18" charset="0"/>
              </a:rPr>
              <a:t> loudly that her daughter came running from the house. “She thought I had hurt  </a:t>
            </a:r>
            <a:r>
              <a:rPr lang="en-US" altLang="zh-CN" sz="2400" b="1" u="sng" dirty="0">
                <a:latin typeface="Times New Roman" panose="02020603050405020304" pitchFamily="18" charset="0"/>
                <a:cs typeface="Times New Roman" panose="02020603050405020304" pitchFamily="18" charset="0"/>
              </a:rPr>
              <a:t>      59    </a:t>
            </a:r>
            <a:r>
              <a:rPr lang="en-US" altLang="zh-CN" sz="2400" b="1" dirty="0">
                <a:latin typeface="Times New Roman" panose="02020603050405020304" pitchFamily="18" charset="0"/>
                <a:cs typeface="Times New Roman" panose="02020603050405020304" pitchFamily="18" charset="0"/>
              </a:rPr>
              <a:t>(I),” says </a:t>
            </a:r>
            <a:r>
              <a:rPr lang="en-US" altLang="zh-CN" sz="2400" b="1" dirty="0" err="1">
                <a:latin typeface="Times New Roman" panose="02020603050405020304" pitchFamily="18" charset="0"/>
                <a:cs typeface="Times New Roman" panose="02020603050405020304" pitchFamily="18" charset="0"/>
              </a:rPr>
              <a:t>Pahlsson</a:t>
            </a:r>
            <a:r>
              <a:rPr lang="en-US" altLang="zh-CN" sz="2400" b="1" dirty="0">
                <a:latin typeface="Times New Roman" panose="02020603050405020304" pitchFamily="18" charset="0"/>
                <a:cs typeface="Times New Roman" panose="02020603050405020304" pitchFamily="18" charset="0"/>
              </a:rPr>
              <a:t>. Sixteen years  </a:t>
            </a:r>
            <a:r>
              <a:rPr lang="en-US" altLang="zh-CN" sz="2400" b="1" u="sng" dirty="0">
                <a:latin typeface="Times New Roman" panose="02020603050405020304" pitchFamily="18" charset="0"/>
                <a:cs typeface="Times New Roman" panose="02020603050405020304" pitchFamily="18" charset="0"/>
              </a:rPr>
              <a:t>     60     </a:t>
            </a:r>
            <a:r>
              <a:rPr lang="en-US" altLang="zh-CN" sz="2400" b="1" dirty="0">
                <a:latin typeface="Times New Roman" panose="02020603050405020304" pitchFamily="18" charset="0"/>
                <a:cs typeface="Times New Roman" panose="02020603050405020304" pitchFamily="18" charset="0"/>
              </a:rPr>
              <a:t>(early), </a:t>
            </a:r>
            <a:r>
              <a:rPr lang="en-US" altLang="zh-CN" sz="2400" b="1" dirty="0" err="1">
                <a:latin typeface="Times New Roman" panose="02020603050405020304" pitchFamily="18" charset="0"/>
                <a:cs typeface="Times New Roman" panose="02020603050405020304" pitchFamily="18" charset="0"/>
              </a:rPr>
              <a:t>Pahlsson</a:t>
            </a:r>
            <a:r>
              <a:rPr lang="en-US" altLang="zh-CN" sz="2400" b="1" dirty="0">
                <a:latin typeface="Times New Roman" panose="02020603050405020304" pitchFamily="18" charset="0"/>
                <a:cs typeface="Times New Roman" panose="02020603050405020304" pitchFamily="18" charset="0"/>
              </a:rPr>
              <a:t> had removed the diamond ring </a:t>
            </a:r>
            <a:r>
              <a:rPr lang="en-US" altLang="zh-CN" sz="2400" b="1" u="sng" dirty="0">
                <a:latin typeface="Times New Roman" panose="02020603050405020304" pitchFamily="18" charset="0"/>
                <a:cs typeface="Times New Roman" panose="02020603050405020304" pitchFamily="18" charset="0"/>
              </a:rPr>
              <a:t>      61     </a:t>
            </a:r>
            <a:r>
              <a:rPr lang="en-US" altLang="zh-CN" sz="2400" b="1" dirty="0">
                <a:latin typeface="Times New Roman" panose="02020603050405020304" pitchFamily="18" charset="0"/>
                <a:cs typeface="Times New Roman" panose="02020603050405020304" pitchFamily="18" charset="0"/>
              </a:rPr>
              <a:t>(cook) a meal. When she wanted to put the ring back on later, it was gone. She suspected that one of her three daughters-then ten. eight, and six- had picked it up, but the girls said they hadn‘t. </a:t>
            </a:r>
            <a:r>
              <a:rPr lang="en-US" altLang="zh-CN" sz="2400" b="1" dirty="0" err="1">
                <a:latin typeface="Times New Roman" panose="02020603050405020304" pitchFamily="18" charset="0"/>
                <a:cs typeface="Times New Roman" panose="02020603050405020304" pitchFamily="18" charset="0"/>
              </a:rPr>
              <a:t>Pahlsson</a:t>
            </a:r>
            <a:r>
              <a:rPr lang="en-US" altLang="zh-CN" sz="2400" b="1" dirty="0">
                <a:latin typeface="Times New Roman" panose="02020603050405020304" pitchFamily="18" charset="0"/>
                <a:cs typeface="Times New Roman" panose="02020603050405020304" pitchFamily="18" charset="0"/>
              </a:rPr>
              <a:t> and her husband </a:t>
            </a:r>
            <a:r>
              <a:rPr lang="en-US" altLang="zh-CN" sz="2400" b="1" u="sng" dirty="0">
                <a:latin typeface="Times New Roman" panose="02020603050405020304" pitchFamily="18" charset="0"/>
                <a:cs typeface="Times New Roman" panose="02020603050405020304" pitchFamily="18" charset="0"/>
              </a:rPr>
              <a:t>    62    </a:t>
            </a:r>
            <a:r>
              <a:rPr lang="en-US" altLang="zh-CN" sz="2400" b="1" dirty="0">
                <a:latin typeface="Times New Roman" panose="02020603050405020304" pitchFamily="18" charset="0"/>
                <a:cs typeface="Times New Roman" panose="02020603050405020304" pitchFamily="18" charset="0"/>
              </a:rPr>
              <a:t> (search) the kitchen, checking every corner, but turned up nothing. "I gave up hope of finding my ring again," she says. She never replaced it. </a:t>
            </a:r>
          </a:p>
          <a:p>
            <a:pPr algn="just"/>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Pahlsson</a:t>
            </a:r>
            <a:r>
              <a:rPr lang="en-US" altLang="zh-CN" sz="2400" b="1" dirty="0">
                <a:latin typeface="Times New Roman" panose="02020603050405020304" pitchFamily="18" charset="0"/>
                <a:cs typeface="Times New Roman" panose="02020603050405020304" pitchFamily="18" charset="0"/>
              </a:rPr>
              <a:t> and her husband now think the ring probably got </a:t>
            </a:r>
            <a:r>
              <a:rPr lang="en-US" altLang="zh-CN" sz="2400" b="1" u="sng" dirty="0">
                <a:latin typeface="Times New Roman" panose="02020603050405020304" pitchFamily="18" charset="0"/>
                <a:cs typeface="Times New Roman" panose="02020603050405020304" pitchFamily="18" charset="0"/>
              </a:rPr>
              <a:t>      63      </a:t>
            </a:r>
            <a:r>
              <a:rPr lang="en-US" altLang="zh-CN" sz="2400" b="1" dirty="0">
                <a:latin typeface="Times New Roman" panose="02020603050405020304" pitchFamily="18" charset="0"/>
                <a:cs typeface="Times New Roman" panose="02020603050405020304" pitchFamily="18" charset="0"/>
              </a:rPr>
              <a:t>(sweep) into a pile of kitchen rubbish and was spread over the garden, </a:t>
            </a:r>
            <a:r>
              <a:rPr lang="en-US" altLang="zh-CN" sz="2400" b="1" u="sng" dirty="0">
                <a:latin typeface="Times New Roman" panose="02020603050405020304" pitchFamily="18" charset="0"/>
                <a:cs typeface="Times New Roman" panose="02020603050405020304" pitchFamily="18" charset="0"/>
              </a:rPr>
              <a:t>     64     </a:t>
            </a:r>
            <a:r>
              <a:rPr lang="en-US" altLang="zh-CN" sz="2400" b="1" dirty="0">
                <a:latin typeface="Times New Roman" panose="02020603050405020304" pitchFamily="18" charset="0"/>
                <a:cs typeface="Times New Roman" panose="02020603050405020304" pitchFamily="18" charset="0"/>
              </a:rPr>
              <a:t>it remained until the carrot's leafy top accidentally sprouted (</a:t>
            </a:r>
            <a:r>
              <a:rPr lang="zh-CN" altLang="en-US" sz="2400" b="1" dirty="0">
                <a:latin typeface="Times New Roman" panose="02020603050405020304" pitchFamily="18" charset="0"/>
                <a:cs typeface="Times New Roman" panose="02020603050405020304" pitchFamily="18" charset="0"/>
              </a:rPr>
              <a:t>生长</a:t>
            </a:r>
            <a:r>
              <a:rPr lang="en-US" altLang="zh-CN" sz="2400" b="1" dirty="0">
                <a:latin typeface="Times New Roman" panose="02020603050405020304" pitchFamily="18" charset="0"/>
                <a:cs typeface="Times New Roman" panose="02020603050405020304" pitchFamily="18" charset="0"/>
              </a:rPr>
              <a:t>) through it. For </a:t>
            </a:r>
            <a:r>
              <a:rPr lang="en-US" altLang="zh-CN" sz="2400" b="1" dirty="0" err="1">
                <a:latin typeface="Times New Roman" panose="02020603050405020304" pitchFamily="18" charset="0"/>
                <a:cs typeface="Times New Roman" panose="02020603050405020304" pitchFamily="18" charset="0"/>
              </a:rPr>
              <a:t>Pahlsson</a:t>
            </a:r>
            <a:r>
              <a:rPr lang="en-US" altLang="zh-CN" sz="2400" b="1" dirty="0">
                <a:latin typeface="Times New Roman" panose="02020603050405020304" pitchFamily="18" charset="0"/>
                <a:cs typeface="Times New Roman" panose="02020603050405020304" pitchFamily="18" charset="0"/>
              </a:rPr>
              <a:t>, its return was  </a:t>
            </a:r>
            <a:r>
              <a:rPr lang="en-US" altLang="zh-CN" sz="2400" b="1" u="sng" dirty="0">
                <a:latin typeface="Times New Roman" panose="02020603050405020304" pitchFamily="18" charset="0"/>
                <a:cs typeface="Times New Roman" panose="02020603050405020304" pitchFamily="18" charset="0"/>
              </a:rPr>
              <a:t>        </a:t>
            </a:r>
          </a:p>
          <a:p>
            <a:pPr algn="just"/>
            <a:r>
              <a:rPr lang="en-US" altLang="zh-CN" sz="2400" b="1" u="sng" dirty="0">
                <a:latin typeface="Times New Roman" panose="02020603050405020304" pitchFamily="18" charset="0"/>
                <a:cs typeface="Times New Roman" panose="02020603050405020304" pitchFamily="18" charset="0"/>
              </a:rPr>
              <a:t>       65     </a:t>
            </a:r>
            <a:r>
              <a:rPr lang="en-US" altLang="zh-CN" sz="2400" b="1" dirty="0">
                <a:latin typeface="Times New Roman" panose="02020603050405020304" pitchFamily="18" charset="0"/>
                <a:cs typeface="Times New Roman" panose="02020603050405020304" pitchFamily="18" charset="0"/>
              </a:rPr>
              <a:t>wonder. </a:t>
            </a:r>
          </a:p>
        </p:txBody>
      </p:sp>
      <p:sp>
        <p:nvSpPr>
          <p:cNvPr id="7" name="矩形 6">
            <a:extLst>
              <a:ext uri="{FF2B5EF4-FFF2-40B4-BE49-F238E27FC236}">
                <a16:creationId xmlns:a16="http://schemas.microsoft.com/office/drawing/2014/main" xmlns="" id="{FABD8C0C-6003-44F2-B5EF-1475DB00C9FD}"/>
              </a:ext>
            </a:extLst>
          </p:cNvPr>
          <p:cNvSpPr/>
          <p:nvPr/>
        </p:nvSpPr>
        <p:spPr>
          <a:xfrm>
            <a:off x="7899796" y="31730"/>
            <a:ext cx="3963016" cy="1200329"/>
          </a:xfrm>
          <a:prstGeom prst="rect">
            <a:avLst/>
          </a:prstGeom>
        </p:spPr>
        <p:txBody>
          <a:bodyPr wrap="square">
            <a:spAutoFit/>
          </a:bodyPr>
          <a:lstStyle/>
          <a:p>
            <a:r>
              <a:rPr lang="en-US" altLang="zh-CN" b="1" dirty="0">
                <a:solidFill>
                  <a:srgbClr val="407434"/>
                </a:solidFill>
              </a:rPr>
              <a:t>56. carrots    57. shiny/shining</a:t>
            </a:r>
          </a:p>
          <a:p>
            <a:r>
              <a:rPr lang="en-US" altLang="zh-CN" b="1" dirty="0">
                <a:solidFill>
                  <a:srgbClr val="407434"/>
                </a:solidFill>
              </a:rPr>
              <a:t>58. so            59. myself       60. earlier</a:t>
            </a:r>
          </a:p>
          <a:p>
            <a:r>
              <a:rPr lang="en-US" altLang="zh-CN" b="1" dirty="0">
                <a:solidFill>
                  <a:srgbClr val="407434"/>
                </a:solidFill>
              </a:rPr>
              <a:t>61. to cook   62. searched    </a:t>
            </a:r>
          </a:p>
          <a:p>
            <a:r>
              <a:rPr lang="en-US" altLang="zh-CN" b="1" dirty="0">
                <a:solidFill>
                  <a:srgbClr val="407434"/>
                </a:solidFill>
              </a:rPr>
              <a:t>63. swept     64. where     65. a</a:t>
            </a:r>
          </a:p>
        </p:txBody>
      </p:sp>
    </p:spTree>
    <p:extLst>
      <p:ext uri="{BB962C8B-B14F-4D97-AF65-F5344CB8AC3E}">
        <p14:creationId xmlns:p14="http://schemas.microsoft.com/office/powerpoint/2010/main" val="2466896759"/>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56" presetClass="path" presetSubtype="0" accel="50000" decel="50000" fill="hold" grpId="1" nodeType="withEffect">
                                      <p:stCondLst>
                                        <p:cond delay="0"/>
                                      </p:stCondLst>
                                      <p:childTnLst>
                                        <p:animMotion origin="layout" path="M -0.03737 0.04121 L 3.95833E-6 -4.81481E-6 " pathEditMode="relative" rAng="0" ptsTypes="AA">
                                          <p:cBhvr>
                                            <p:cTn id="21" dur="700" fill="hold"/>
                                            <p:tgtEl>
                                              <p:spTgt spid="8"/>
                                            </p:tgtEl>
                                            <p:attrNameLst>
                                              <p:attrName>ppt_x</p:attrName>
                                              <p:attrName>ppt_y</p:attrName>
                                            </p:attrNameLst>
                                          </p:cBhvr>
                                          <p:rCtr x="1862" y="-2060"/>
                                        </p:animMotion>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p:bldP spid="5" grpId="0" animBg="1"/>
          <p:bldP spid="6" grpId="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56" presetClass="path" presetSubtype="0" accel="50000" decel="50000" fill="hold" grpId="1" nodeType="withEffect">
                                      <p:stCondLst>
                                        <p:cond delay="0"/>
                                      </p:stCondLst>
                                      <p:childTnLst>
                                        <p:animMotion origin="layout" path="M -0.03737 0.04121 L 3.95833E-6 -4.81481E-6 " pathEditMode="relative" rAng="0" ptsTypes="AA">
                                          <p:cBhvr>
                                            <p:cTn id="21" dur="700" fill="hold"/>
                                            <p:tgtEl>
                                              <p:spTgt spid="8"/>
                                            </p:tgtEl>
                                            <p:attrNameLst>
                                              <p:attrName>ppt_x</p:attrName>
                                              <p:attrName>ppt_y</p:attrName>
                                            </p:attrNameLst>
                                          </p:cBhvr>
                                          <p:rCtr x="1862" y="-2060"/>
                                        </p:animMotion>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p:bldP spid="5" grpId="0" animBg="1"/>
          <p:bldP spid="6" grpId="0" animBg="1"/>
          <p:bldP spid="7" grpId="0"/>
        </p:bldLst>
      </p:timing>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5">
            <a:extLst>
              <a:ext uri="{FF2B5EF4-FFF2-40B4-BE49-F238E27FC236}">
                <a16:creationId xmlns:a16="http://schemas.microsoft.com/office/drawing/2014/main" xmlns="" id="{0D1E7549-F597-41DB-973F-526CF8C5F9AC}"/>
              </a:ext>
            </a:extLst>
          </p:cNvPr>
          <p:cNvSpPr/>
          <p:nvPr/>
        </p:nvSpPr>
        <p:spPr>
          <a:xfrm>
            <a:off x="2444115" y="4453584"/>
            <a:ext cx="1197444" cy="433137"/>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xmlns="" id="{83D47175-ECF3-449D-B0B5-64B0CB62F963}"/>
              </a:ext>
            </a:extLst>
          </p:cNvPr>
          <p:cNvSpPr/>
          <p:nvPr/>
        </p:nvSpPr>
        <p:spPr>
          <a:xfrm>
            <a:off x="4959868" y="3985954"/>
            <a:ext cx="2272264" cy="433137"/>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xmlns="" id="{5FD8E037-046F-45F5-998B-FD4BA62F8EBF}"/>
              </a:ext>
            </a:extLst>
          </p:cNvPr>
          <p:cNvSpPr/>
          <p:nvPr/>
        </p:nvSpPr>
        <p:spPr>
          <a:xfrm>
            <a:off x="641314" y="5843723"/>
            <a:ext cx="3112539" cy="492909"/>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a:extLst>
              <a:ext uri="{FF2B5EF4-FFF2-40B4-BE49-F238E27FC236}">
                <a16:creationId xmlns:a16="http://schemas.microsoft.com/office/drawing/2014/main" xmlns="" id="{370FA09F-D3F9-4FA7-BE13-BFF56C92F750}"/>
              </a:ext>
            </a:extLst>
          </p:cNvPr>
          <p:cNvSpPr/>
          <p:nvPr/>
        </p:nvSpPr>
        <p:spPr>
          <a:xfrm>
            <a:off x="6683837" y="5331929"/>
            <a:ext cx="2107238" cy="60365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圆角 9">
            <a:extLst>
              <a:ext uri="{FF2B5EF4-FFF2-40B4-BE49-F238E27FC236}">
                <a16:creationId xmlns:a16="http://schemas.microsoft.com/office/drawing/2014/main" xmlns="" id="{995EBDC3-73A7-40BD-B18A-9D1BA783F4AC}"/>
              </a:ext>
            </a:extLst>
          </p:cNvPr>
          <p:cNvSpPr/>
          <p:nvPr/>
        </p:nvSpPr>
        <p:spPr>
          <a:xfrm>
            <a:off x="9095872" y="2574204"/>
            <a:ext cx="2326479" cy="52322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F60ED567-BF59-4F5E-B5A8-535C93BEC590}"/>
              </a:ext>
            </a:extLst>
          </p:cNvPr>
          <p:cNvSpPr/>
          <p:nvPr/>
        </p:nvSpPr>
        <p:spPr>
          <a:xfrm>
            <a:off x="641314" y="3018513"/>
            <a:ext cx="1155401" cy="52322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4">
            <a:extLst>
              <a:ext uri="{FF2B5EF4-FFF2-40B4-BE49-F238E27FC236}">
                <a16:creationId xmlns:a16="http://schemas.microsoft.com/office/drawing/2014/main" xmlns="" id="{3B03C87F-809B-47C1-8902-03ED46D2F219}"/>
              </a:ext>
            </a:extLst>
          </p:cNvPr>
          <p:cNvSpPr/>
          <p:nvPr/>
        </p:nvSpPr>
        <p:spPr>
          <a:xfrm>
            <a:off x="285431" y="278574"/>
            <a:ext cx="2113525"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5</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777999" y="269376"/>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060727" y="-11089"/>
            <a:ext cx="7907989" cy="118216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2908219" y="106928"/>
            <a:ext cx="7551234"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2017</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重视句子分析</a:t>
            </a:r>
          </a:p>
        </p:txBody>
      </p:sp>
      <p:sp>
        <p:nvSpPr>
          <p:cNvPr id="9" name="矩形 8">
            <a:extLst>
              <a:ext uri="{FF2B5EF4-FFF2-40B4-BE49-F238E27FC236}">
                <a16:creationId xmlns:a16="http://schemas.microsoft.com/office/drawing/2014/main" xmlns="" id="{0E5C855F-D568-4870-8069-D988089AE90D}"/>
              </a:ext>
            </a:extLst>
          </p:cNvPr>
          <p:cNvSpPr/>
          <p:nvPr/>
        </p:nvSpPr>
        <p:spPr>
          <a:xfrm>
            <a:off x="248473" y="1574440"/>
            <a:ext cx="11638727" cy="4797724"/>
          </a:xfrm>
          <a:prstGeom prst="rect">
            <a:avLst/>
          </a:prstGeom>
        </p:spPr>
        <p:txBody>
          <a:bodyPr wrap="square">
            <a:spAutoFit/>
          </a:bodyPr>
          <a:lstStyle/>
          <a:p>
            <a:pPr lvl="0" fontAlgn="base">
              <a:lnSpc>
                <a:spcPct val="110000"/>
              </a:lnSpc>
              <a:spcBef>
                <a:spcPct val="0"/>
              </a:spcBef>
              <a:spcAft>
                <a:spcPct val="0"/>
              </a:spcAft>
            </a:pPr>
            <a:r>
              <a:rPr lang="en-US" altLang="zh-CN" sz="2800" b="1" dirty="0">
                <a:latin typeface="Times New Roman" panose="02020603050405020304" pitchFamily="18" charset="0"/>
                <a:ea typeface="黑体" panose="02010609060101010101" pitchFamily="49" charset="-122"/>
              </a:rPr>
              <a:t>1.</a:t>
            </a:r>
            <a:r>
              <a:rPr lang="zh-CN" altLang="en-US" sz="2800" b="1" dirty="0">
                <a:latin typeface="Times New Roman" panose="02020603050405020304" pitchFamily="18" charset="0"/>
                <a:ea typeface="黑体" panose="02010609060101010101" pitchFamily="49" charset="-122"/>
              </a:rPr>
              <a:t>充分了解英语中各种词性的用途，如形容词修饰名词，副词 修饰动词、形容词、副词以及句子。</a:t>
            </a:r>
            <a:endParaRPr lang="en-US" altLang="zh-CN" sz="2800" b="1" dirty="0">
              <a:latin typeface="Times New Roman" panose="02020603050405020304" pitchFamily="18" charset="0"/>
              <a:ea typeface="黑体" panose="02010609060101010101" pitchFamily="49" charset="-122"/>
            </a:endParaRPr>
          </a:p>
          <a:p>
            <a:pPr marL="457200" lvl="0" indent="-457200" fontAlgn="base">
              <a:lnSpc>
                <a:spcPct val="110000"/>
              </a:lnSpc>
              <a:spcBef>
                <a:spcPct val="0"/>
              </a:spcBef>
              <a:spcAft>
                <a:spcPct val="0"/>
              </a:spcAft>
              <a:buFont typeface="Wingdings" panose="05000000000000000000" pitchFamily="2" charset="2"/>
              <a:buChar char="Ø"/>
            </a:pPr>
            <a:r>
              <a:rPr lang="en-US" altLang="zh-CN" sz="2800" b="1" dirty="0">
                <a:solidFill>
                  <a:prstClr val="black"/>
                </a:solidFill>
                <a:latin typeface="Times New Roman" panose="02020603050405020304" pitchFamily="18" charset="0"/>
                <a:cs typeface="Times New Roman" panose="02020603050405020304" pitchFamily="18" charset="0"/>
              </a:rPr>
              <a:t>But something made her look closer, and she noticed a </a:t>
            </a:r>
            <a:r>
              <a:rPr lang="en-US" altLang="zh-CN" sz="2800" b="1" u="sng" dirty="0">
                <a:solidFill>
                  <a:prstClr val="black"/>
                </a:solidFill>
                <a:latin typeface="Times New Roman" panose="02020603050405020304" pitchFamily="18" charset="0"/>
                <a:cs typeface="Times New Roman" panose="02020603050405020304" pitchFamily="18" charset="0"/>
              </a:rPr>
              <a:t>     57     </a:t>
            </a:r>
            <a:r>
              <a:rPr lang="en-US" altLang="zh-CN" sz="2800" b="1" dirty="0">
                <a:solidFill>
                  <a:prstClr val="black"/>
                </a:solidFill>
                <a:latin typeface="Times New Roman" panose="02020603050405020304" pitchFamily="18" charset="0"/>
                <a:cs typeface="Times New Roman" panose="02020603050405020304" pitchFamily="18" charset="0"/>
              </a:rPr>
              <a:t>(shine) object.</a:t>
            </a:r>
            <a:r>
              <a:rPr lang="zh-CN" altLang="en-US" sz="2800" b="1" dirty="0">
                <a:solidFill>
                  <a:prstClr val="black"/>
                </a:solidFill>
                <a:latin typeface="Times New Roman" panose="02020603050405020304" pitchFamily="18" charset="0"/>
                <a:cs typeface="Times New Roman" panose="02020603050405020304" pitchFamily="18" charset="0"/>
              </a:rPr>
              <a:t>（形容词修饰名词）</a:t>
            </a:r>
            <a:endParaRPr lang="zh-CN" altLang="en-US" sz="2800" b="1" dirty="0">
              <a:latin typeface="Times New Roman" panose="02020603050405020304" pitchFamily="18" charset="0"/>
              <a:ea typeface="黑体" panose="02010609060101010101" pitchFamily="49" charset="-122"/>
            </a:endParaRPr>
          </a:p>
          <a:p>
            <a:pPr lvl="0" fontAlgn="base">
              <a:lnSpc>
                <a:spcPct val="110000"/>
              </a:lnSpc>
              <a:spcBef>
                <a:spcPct val="0"/>
              </a:spcBef>
              <a:spcAft>
                <a:spcPct val="0"/>
              </a:spcAft>
            </a:pPr>
            <a:r>
              <a:rPr lang="en-US" altLang="zh-CN" sz="2800" b="1" dirty="0">
                <a:latin typeface="Times New Roman" panose="02020603050405020304" pitchFamily="18" charset="0"/>
                <a:ea typeface="黑体" panose="02010609060101010101" pitchFamily="49" charset="-122"/>
              </a:rPr>
              <a:t>2.</a:t>
            </a:r>
            <a:r>
              <a:rPr lang="zh-CN" altLang="en-US" sz="2800" b="1" dirty="0">
                <a:latin typeface="Times New Roman" panose="02020603050405020304" pitchFamily="18" charset="0"/>
                <a:ea typeface="黑体" panose="02010609060101010101" pitchFamily="49" charset="-122"/>
              </a:rPr>
              <a:t>熟练掌握各种语法知识，尤其是时态语态、非谓语动词和复合句。</a:t>
            </a:r>
            <a:endParaRPr lang="en-US" altLang="zh-CN" sz="2800" b="1" dirty="0">
              <a:latin typeface="Times New Roman" panose="02020603050405020304" pitchFamily="18" charset="0"/>
              <a:ea typeface="黑体" panose="02010609060101010101" pitchFamily="49" charset="-122"/>
            </a:endParaRPr>
          </a:p>
          <a:p>
            <a:pPr marL="457200" lvl="0" indent="-457200" fontAlgn="base">
              <a:lnSpc>
                <a:spcPct val="110000"/>
              </a:lnSpc>
              <a:spcBef>
                <a:spcPct val="0"/>
              </a:spcBef>
              <a:spcAft>
                <a:spcPct val="0"/>
              </a:spcAft>
              <a:buFont typeface="Wingdings" panose="05000000000000000000" pitchFamily="2" charset="2"/>
              <a:buChar char="Ø"/>
            </a:pPr>
            <a:r>
              <a:rPr lang="en-US" altLang="zh-CN" sz="2800" b="1" dirty="0" err="1">
                <a:solidFill>
                  <a:prstClr val="black"/>
                </a:solidFill>
                <a:latin typeface="Times New Roman" panose="02020603050405020304" pitchFamily="18" charset="0"/>
                <a:cs typeface="Times New Roman" panose="02020603050405020304" pitchFamily="18" charset="0"/>
              </a:rPr>
              <a:t>Pahlsson</a:t>
            </a:r>
            <a:r>
              <a:rPr lang="en-US" altLang="zh-CN" sz="2800" b="1" dirty="0">
                <a:solidFill>
                  <a:prstClr val="black"/>
                </a:solidFill>
                <a:latin typeface="Times New Roman" panose="02020603050405020304" pitchFamily="18" charset="0"/>
                <a:cs typeface="Times New Roman" panose="02020603050405020304" pitchFamily="18" charset="0"/>
              </a:rPr>
              <a:t> and her husband </a:t>
            </a:r>
            <a:r>
              <a:rPr lang="en-US" altLang="zh-CN" sz="2800" b="1" u="sng" dirty="0">
                <a:solidFill>
                  <a:prstClr val="black"/>
                </a:solidFill>
                <a:latin typeface="Times New Roman" panose="02020603050405020304" pitchFamily="18" charset="0"/>
                <a:cs typeface="Times New Roman" panose="02020603050405020304" pitchFamily="18" charset="0"/>
              </a:rPr>
              <a:t>    62    </a:t>
            </a:r>
            <a:r>
              <a:rPr lang="en-US" altLang="zh-CN" sz="2800" b="1" dirty="0">
                <a:solidFill>
                  <a:prstClr val="black"/>
                </a:solidFill>
                <a:latin typeface="Times New Roman" panose="02020603050405020304" pitchFamily="18" charset="0"/>
                <a:cs typeface="Times New Roman" panose="02020603050405020304" pitchFamily="18" charset="0"/>
              </a:rPr>
              <a:t> (search) the kitchen, checking every corner, but turned up nothing.</a:t>
            </a:r>
            <a:r>
              <a:rPr lang="zh-CN" altLang="en-US" sz="2800" b="1" dirty="0">
                <a:solidFill>
                  <a:prstClr val="black"/>
                </a:solidFill>
                <a:latin typeface="Times New Roman" panose="02020603050405020304" pitchFamily="18" charset="0"/>
                <a:cs typeface="Times New Roman" panose="02020603050405020304" pitchFamily="18" charset="0"/>
              </a:rPr>
              <a:t>（时态一致性）</a:t>
            </a:r>
            <a:endParaRPr lang="zh-CN" altLang="en-US" sz="2800" b="1" dirty="0">
              <a:latin typeface="Times New Roman" panose="02020603050405020304" pitchFamily="18" charset="0"/>
              <a:ea typeface="黑体" panose="02010609060101010101" pitchFamily="49" charset="-122"/>
            </a:endParaRPr>
          </a:p>
          <a:p>
            <a:pPr lvl="0" fontAlgn="base">
              <a:lnSpc>
                <a:spcPct val="110000"/>
              </a:lnSpc>
              <a:spcBef>
                <a:spcPct val="0"/>
              </a:spcBef>
              <a:spcAft>
                <a:spcPct val="0"/>
              </a:spcAft>
            </a:pPr>
            <a:r>
              <a:rPr lang="en-US" altLang="zh-CN" sz="2800" b="1" dirty="0">
                <a:latin typeface="Times New Roman" panose="02020603050405020304" pitchFamily="18" charset="0"/>
                <a:ea typeface="黑体" panose="02010609060101010101" pitchFamily="49" charset="-122"/>
              </a:rPr>
              <a:t>3. </a:t>
            </a:r>
            <a:r>
              <a:rPr lang="zh-CN" altLang="en-US" sz="2800" b="1" dirty="0">
                <a:latin typeface="Times New Roman" panose="02020603050405020304" pitchFamily="18" charset="0"/>
                <a:ea typeface="黑体" panose="02010609060101010101" pitchFamily="49" charset="-122"/>
              </a:rPr>
              <a:t>认真读题分析句子成分，切忌图快而忽视了一些显而易见的结构。</a:t>
            </a:r>
            <a:endParaRPr lang="en-US" altLang="zh-CN" sz="2800" b="1" dirty="0">
              <a:latin typeface="Times New Roman" panose="02020603050405020304" pitchFamily="18" charset="0"/>
              <a:ea typeface="黑体" panose="02010609060101010101" pitchFamily="49" charset="-122"/>
            </a:endParaRPr>
          </a:p>
          <a:p>
            <a:pPr marL="342900" lvl="0" indent="-342900" fontAlgn="base">
              <a:lnSpc>
                <a:spcPct val="110000"/>
              </a:lnSpc>
              <a:spcBef>
                <a:spcPct val="0"/>
              </a:spcBef>
              <a:spcAft>
                <a:spcPct val="0"/>
              </a:spcAft>
              <a:buFont typeface="Wingdings" panose="05000000000000000000" pitchFamily="2" charset="2"/>
              <a:buChar char="Ø"/>
            </a:pPr>
            <a:r>
              <a:rPr lang="en-US" altLang="zh-CN" sz="2800" b="1" dirty="0">
                <a:solidFill>
                  <a:prstClr val="black"/>
                </a:solidFill>
                <a:latin typeface="Times New Roman" panose="02020603050405020304" pitchFamily="18" charset="0"/>
                <a:cs typeface="Times New Roman" panose="02020603050405020304" pitchFamily="18" charset="0"/>
              </a:rPr>
              <a:t>Sixteen years  </a:t>
            </a:r>
            <a:r>
              <a:rPr lang="en-US" altLang="zh-CN" sz="2800" b="1" u="sng" dirty="0">
                <a:solidFill>
                  <a:prstClr val="black"/>
                </a:solidFill>
                <a:latin typeface="Times New Roman" panose="02020603050405020304" pitchFamily="18" charset="0"/>
                <a:cs typeface="Times New Roman" panose="02020603050405020304" pitchFamily="18" charset="0"/>
              </a:rPr>
              <a:t>     60     </a:t>
            </a:r>
            <a:r>
              <a:rPr lang="en-US" altLang="zh-CN" sz="2800" b="1" dirty="0">
                <a:solidFill>
                  <a:prstClr val="black"/>
                </a:solidFill>
                <a:latin typeface="Times New Roman" panose="02020603050405020304" pitchFamily="18" charset="0"/>
                <a:cs typeface="Times New Roman" panose="02020603050405020304" pitchFamily="18" charset="0"/>
              </a:rPr>
              <a:t>(early), </a:t>
            </a:r>
            <a:r>
              <a:rPr lang="en-US" altLang="zh-CN" sz="2800" b="1" dirty="0" err="1">
                <a:solidFill>
                  <a:prstClr val="black"/>
                </a:solidFill>
                <a:latin typeface="Times New Roman" panose="02020603050405020304" pitchFamily="18" charset="0"/>
                <a:cs typeface="Times New Roman" panose="02020603050405020304" pitchFamily="18" charset="0"/>
              </a:rPr>
              <a:t>Pahlsson</a:t>
            </a:r>
            <a:r>
              <a:rPr lang="en-US" altLang="zh-CN" sz="2800" b="1" dirty="0">
                <a:solidFill>
                  <a:prstClr val="black"/>
                </a:solidFill>
                <a:latin typeface="Times New Roman" panose="02020603050405020304" pitchFamily="18" charset="0"/>
                <a:cs typeface="Times New Roman" panose="02020603050405020304" pitchFamily="18" charset="0"/>
              </a:rPr>
              <a:t> had removed the diamond ring </a:t>
            </a:r>
            <a:r>
              <a:rPr lang="en-US" altLang="zh-CN" sz="2800" b="1" u="sng" dirty="0">
                <a:solidFill>
                  <a:prstClr val="black"/>
                </a:solidFill>
                <a:latin typeface="Times New Roman" panose="02020603050405020304" pitchFamily="18" charset="0"/>
                <a:cs typeface="Times New Roman" panose="02020603050405020304" pitchFamily="18" charset="0"/>
              </a:rPr>
              <a:t>      61     </a:t>
            </a:r>
            <a:r>
              <a:rPr lang="en-US" altLang="zh-CN" sz="2800" b="1" dirty="0">
                <a:solidFill>
                  <a:prstClr val="black"/>
                </a:solidFill>
                <a:latin typeface="Times New Roman" panose="02020603050405020304" pitchFamily="18" charset="0"/>
                <a:cs typeface="Times New Roman" panose="02020603050405020304" pitchFamily="18" charset="0"/>
              </a:rPr>
              <a:t>(cook) a meal.(</a:t>
            </a:r>
            <a:r>
              <a:rPr lang="zh-CN" altLang="en-US" sz="2800" b="1" dirty="0">
                <a:solidFill>
                  <a:prstClr val="black"/>
                </a:solidFill>
                <a:latin typeface="Times New Roman" panose="02020603050405020304" pitchFamily="18" charset="0"/>
                <a:cs typeface="Times New Roman" panose="02020603050405020304" pitchFamily="18" charset="0"/>
              </a:rPr>
              <a:t>摘下戒指的目的是为了做饭</a:t>
            </a:r>
            <a:r>
              <a:rPr lang="en-US" altLang="zh-CN" sz="2800" b="1" dirty="0">
                <a:solidFill>
                  <a:prstClr val="black"/>
                </a:solidFill>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ea typeface="黑体" panose="02010609060101010101" pitchFamily="49" charset="-122"/>
            </a:endParaRPr>
          </a:p>
        </p:txBody>
      </p:sp>
      <p:cxnSp>
        <p:nvCxnSpPr>
          <p:cNvPr id="12" name="直接箭头连接符 11">
            <a:extLst>
              <a:ext uri="{FF2B5EF4-FFF2-40B4-BE49-F238E27FC236}">
                <a16:creationId xmlns:a16="http://schemas.microsoft.com/office/drawing/2014/main" xmlns="" id="{875FE382-507E-434D-8CCA-08E37F251915}"/>
              </a:ext>
            </a:extLst>
          </p:cNvPr>
          <p:cNvCxnSpPr>
            <a:cxnSpLocks/>
          </p:cNvCxnSpPr>
          <p:nvPr/>
        </p:nvCxnSpPr>
        <p:spPr>
          <a:xfrm flipH="1">
            <a:off x="1796715" y="2871537"/>
            <a:ext cx="7491664" cy="433137"/>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358135"/>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56" presetClass="path" presetSubtype="0" accel="50000" decel="50000" fill="hold" grpId="1" nodeType="withEffect">
                                      <p:stCondLst>
                                        <p:cond delay="0"/>
                                      </p:stCondLst>
                                      <p:childTnLst>
                                        <p:animMotion origin="layout" path="M -0.03737 0.04121 L 3.95833E-6 -4.81481E-6 " pathEditMode="relative" rAng="0" ptsTypes="AA">
                                          <p:cBhvr>
                                            <p:cTn id="21" dur="700" fill="hold"/>
                                            <p:tgtEl>
                                              <p:spTgt spid="8"/>
                                            </p:tgtEl>
                                            <p:attrNameLst>
                                              <p:attrName>ppt_x</p:attrName>
                                              <p:attrName>ppt_y</p:attrName>
                                            </p:attrNameLst>
                                          </p:cBhvr>
                                          <p:rCtr x="1862"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56" presetClass="path" presetSubtype="0" accel="50000" decel="50000" fill="hold" grpId="1" nodeType="withEffect">
                                      <p:stCondLst>
                                        <p:cond delay="0"/>
                                      </p:stCondLst>
                                      <p:childTnLst>
                                        <p:animMotion origin="layout" path="M -0.03737 0.04121 L 3.95833E-6 -4.81481E-6 " pathEditMode="relative" rAng="0" ptsTypes="AA">
                                          <p:cBhvr>
                                            <p:cTn id="21" dur="700" fill="hold"/>
                                            <p:tgtEl>
                                              <p:spTgt spid="8"/>
                                            </p:tgtEl>
                                            <p:attrNameLst>
                                              <p:attrName>ppt_x</p:attrName>
                                              <p:attrName>ppt_y</p:attrName>
                                            </p:attrNameLst>
                                          </p:cBhvr>
                                          <p:rCtr x="1862"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p:bldP spid="5" grpId="0" animBg="1"/>
          <p:bldP spid="6" grpId="0" animBg="1"/>
        </p:bldLst>
      </p:timing>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35599" y="238600"/>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2"/>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28E0D88E-3E05-4772-9F38-A32EC5435D8A}"/>
              </a:ext>
            </a:extLst>
          </p:cNvPr>
          <p:cNvSpPr/>
          <p:nvPr/>
        </p:nvSpPr>
        <p:spPr>
          <a:xfrm>
            <a:off x="2931671" y="148912"/>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68154" y="360289"/>
            <a:ext cx="4329806"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（一）</a:t>
            </a:r>
            <a:r>
              <a:rPr lang="en-US" altLang="zh-CN" sz="2800" b="1" dirty="0">
                <a:latin typeface="微软雅黑" pitchFamily="34" charset="-122"/>
                <a:ea typeface="微软雅黑" pitchFamily="34" charset="-122"/>
              </a:rPr>
              <a:t>Where</a:t>
            </a:r>
            <a:r>
              <a:rPr lang="zh-CN" altLang="en-US" sz="2800" b="1" dirty="0">
                <a:latin typeface="微软雅黑" pitchFamily="34" charset="-122"/>
                <a:ea typeface="微软雅黑" pitchFamily="34" charset="-122"/>
              </a:rPr>
              <a:t>引导定从</a:t>
            </a:r>
          </a:p>
        </p:txBody>
      </p:sp>
      <p:pic>
        <p:nvPicPr>
          <p:cNvPr id="7" name="图片 6">
            <a:extLst>
              <a:ext uri="{FF2B5EF4-FFF2-40B4-BE49-F238E27FC236}">
                <a16:creationId xmlns:a16="http://schemas.microsoft.com/office/drawing/2014/main" xmlns="" id="{64D1CB7B-944E-459E-BDB2-343F0517573D}"/>
              </a:ext>
            </a:extLst>
          </p:cNvPr>
          <p:cNvPicPr>
            <a:picLocks noChangeAspect="1"/>
          </p:cNvPicPr>
          <p:nvPr/>
        </p:nvPicPr>
        <p:blipFill>
          <a:blip r:embed="rId3"/>
          <a:stretch>
            <a:fillRect/>
          </a:stretch>
        </p:blipFill>
        <p:spPr>
          <a:xfrm>
            <a:off x="5261812" y="1341639"/>
            <a:ext cx="6549856" cy="2441175"/>
          </a:xfrm>
          <a:prstGeom prst="rect">
            <a:avLst/>
          </a:prstGeom>
        </p:spPr>
      </p:pic>
      <p:pic>
        <p:nvPicPr>
          <p:cNvPr id="8" name="图片 7">
            <a:extLst>
              <a:ext uri="{FF2B5EF4-FFF2-40B4-BE49-F238E27FC236}">
                <a16:creationId xmlns:a16="http://schemas.microsoft.com/office/drawing/2014/main" xmlns="" id="{21F836B6-FB5E-4DDA-9B79-86791FA27A2C}"/>
              </a:ext>
            </a:extLst>
          </p:cNvPr>
          <p:cNvPicPr>
            <a:picLocks noChangeAspect="1"/>
          </p:cNvPicPr>
          <p:nvPr/>
        </p:nvPicPr>
        <p:blipFill>
          <a:blip r:embed="rId4"/>
          <a:stretch>
            <a:fillRect/>
          </a:stretch>
        </p:blipFill>
        <p:spPr>
          <a:xfrm>
            <a:off x="5261812" y="3686651"/>
            <a:ext cx="6688288" cy="3042210"/>
          </a:xfrm>
          <a:prstGeom prst="rect">
            <a:avLst/>
          </a:prstGeom>
        </p:spPr>
      </p:pic>
      <p:sp>
        <p:nvSpPr>
          <p:cNvPr id="9" name="矩形 8">
            <a:extLst>
              <a:ext uri="{FF2B5EF4-FFF2-40B4-BE49-F238E27FC236}">
                <a16:creationId xmlns:a16="http://schemas.microsoft.com/office/drawing/2014/main" xmlns="" id="{84C85349-77FA-4707-9367-5FF314010B3F}"/>
              </a:ext>
            </a:extLst>
          </p:cNvPr>
          <p:cNvSpPr/>
          <p:nvPr/>
        </p:nvSpPr>
        <p:spPr>
          <a:xfrm>
            <a:off x="241900" y="1459574"/>
            <a:ext cx="4690724" cy="5249514"/>
          </a:xfrm>
          <a:prstGeom prst="rect">
            <a:avLst/>
          </a:prstGeom>
          <a:ln>
            <a:solidFill>
              <a:srgbClr val="4AA44A"/>
            </a:solidFill>
          </a:ln>
        </p:spPr>
        <p:txBody>
          <a:bodyPr wrap="square">
            <a:spAutoFit/>
          </a:bodyPr>
          <a:lstStyle/>
          <a:p>
            <a:pPr algn="just">
              <a:lnSpc>
                <a:spcPts val="3700"/>
              </a:lnSpc>
            </a:pPr>
            <a:r>
              <a:rPr lang="en-US" altLang="zh-CN" sz="2400" b="1" dirty="0" err="1">
                <a:solidFill>
                  <a:prstClr val="black"/>
                </a:solidFill>
                <a:latin typeface="Times New Roman" panose="02020603050405020304" pitchFamily="18" charset="0"/>
                <a:cs typeface="Times New Roman" panose="02020603050405020304" pitchFamily="18" charset="0"/>
              </a:rPr>
              <a:t>Pahlsson</a:t>
            </a:r>
            <a:r>
              <a:rPr lang="en-US" altLang="zh-CN" sz="2400" b="1" dirty="0">
                <a:solidFill>
                  <a:prstClr val="black"/>
                </a:solidFill>
                <a:latin typeface="Times New Roman" panose="02020603050405020304" pitchFamily="18" charset="0"/>
                <a:cs typeface="Times New Roman" panose="02020603050405020304" pitchFamily="18" charset="0"/>
              </a:rPr>
              <a:t> and her husband now think the ring probably got </a:t>
            </a:r>
            <a:r>
              <a:rPr lang="en-US" altLang="zh-CN" sz="2400" b="1" u="sng" dirty="0">
                <a:solidFill>
                  <a:prstClr val="black"/>
                </a:solidFill>
                <a:latin typeface="Times New Roman" panose="02020603050405020304" pitchFamily="18" charset="0"/>
                <a:cs typeface="Times New Roman" panose="02020603050405020304" pitchFamily="18" charset="0"/>
              </a:rPr>
              <a:t>      63      </a:t>
            </a:r>
            <a:r>
              <a:rPr lang="en-US" altLang="zh-CN" sz="2400" b="1" dirty="0">
                <a:solidFill>
                  <a:prstClr val="black"/>
                </a:solidFill>
                <a:latin typeface="Times New Roman" panose="02020603050405020304" pitchFamily="18" charset="0"/>
                <a:cs typeface="Times New Roman" panose="02020603050405020304" pitchFamily="18" charset="0"/>
              </a:rPr>
              <a:t>(sweep) into a pile of kitchen rubbish and was spread over the garden, </a:t>
            </a:r>
            <a:r>
              <a:rPr lang="en-US" altLang="zh-CN" sz="2400" b="1" u="sng" dirty="0">
                <a:solidFill>
                  <a:prstClr val="black"/>
                </a:solidFill>
                <a:latin typeface="Times New Roman" panose="02020603050405020304" pitchFamily="18" charset="0"/>
                <a:cs typeface="Times New Roman" panose="02020603050405020304" pitchFamily="18" charset="0"/>
              </a:rPr>
              <a:t>     64     </a:t>
            </a:r>
            <a:r>
              <a:rPr lang="en-US" altLang="zh-CN" sz="2400" b="1" dirty="0">
                <a:solidFill>
                  <a:prstClr val="black"/>
                </a:solidFill>
                <a:latin typeface="Times New Roman" panose="02020603050405020304" pitchFamily="18" charset="0"/>
                <a:cs typeface="Times New Roman" panose="02020603050405020304" pitchFamily="18" charset="0"/>
              </a:rPr>
              <a:t>it remained until the carrot's leafy top accidentally sprouted (</a:t>
            </a:r>
            <a:r>
              <a:rPr lang="zh-CN" altLang="en-US" sz="2400" b="1" dirty="0">
                <a:solidFill>
                  <a:prstClr val="black"/>
                </a:solidFill>
                <a:latin typeface="Times New Roman" panose="02020603050405020304" pitchFamily="18" charset="0"/>
                <a:cs typeface="Times New Roman" panose="02020603050405020304" pitchFamily="18" charset="0"/>
              </a:rPr>
              <a:t>生长</a:t>
            </a:r>
            <a:r>
              <a:rPr lang="en-US" altLang="zh-CN" sz="2400" b="1" dirty="0">
                <a:solidFill>
                  <a:prstClr val="black"/>
                </a:solidFill>
                <a:latin typeface="Times New Roman" panose="02020603050405020304" pitchFamily="18" charset="0"/>
                <a:cs typeface="Times New Roman" panose="02020603050405020304" pitchFamily="18" charset="0"/>
              </a:rPr>
              <a:t>) through it. </a:t>
            </a:r>
          </a:p>
          <a:p>
            <a:pPr algn="just">
              <a:lnSpc>
                <a:spcPts val="3700"/>
              </a:lnSpc>
            </a:pPr>
            <a:r>
              <a:rPr lang="zh-CN" altLang="en-US" b="1" dirty="0"/>
              <a:t>帕尔松和她的丈夫现在认为，这枚戒指可能是被扫进了一堆厨房垃圾里，并散落在花园里，一直留在那里，直到胡萝卜叶子茂盛的顶端不小心从里面长出来。</a:t>
            </a:r>
          </a:p>
        </p:txBody>
      </p:sp>
    </p:spTree>
    <p:extLst>
      <p:ext uri="{BB962C8B-B14F-4D97-AF65-F5344CB8AC3E}">
        <p14:creationId xmlns:p14="http://schemas.microsoft.com/office/powerpoint/2010/main" val="4119794296"/>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27B52B4C-5B99-46A4-AB82-C1CAFE1F9142}"/>
              </a:ext>
            </a:extLst>
          </p:cNvPr>
          <p:cNvPicPr>
            <a:picLocks noChangeAspect="1"/>
          </p:cNvPicPr>
          <p:nvPr/>
        </p:nvPicPr>
        <p:blipFill>
          <a:blip r:embed="rId2"/>
          <a:stretch>
            <a:fillRect/>
          </a:stretch>
        </p:blipFill>
        <p:spPr>
          <a:xfrm>
            <a:off x="-14461" y="-18390"/>
            <a:ext cx="12206461" cy="6857999"/>
          </a:xfrm>
          <a:prstGeom prst="rect">
            <a:avLst/>
          </a:prstGeom>
        </p:spPr>
      </p:pic>
      <p:sp>
        <p:nvSpPr>
          <p:cNvPr id="10244" name="Rectangle 4">
            <a:extLst>
              <a:ext uri="{FF2B5EF4-FFF2-40B4-BE49-F238E27FC236}">
                <a16:creationId xmlns:a16="http://schemas.microsoft.com/office/drawing/2014/main" xmlns="" id="{2E89E941-7836-4228-806F-51E3678C4F8D}"/>
              </a:ext>
            </a:extLst>
          </p:cNvPr>
          <p:cNvSpPr>
            <a:spLocks noGrp="1" noChangeArrowheads="1"/>
          </p:cNvSpPr>
          <p:nvPr>
            <p:ph type="body" idx="1"/>
          </p:nvPr>
        </p:nvSpPr>
        <p:spPr>
          <a:xfrm>
            <a:off x="1516637" y="1888704"/>
            <a:ext cx="9158725" cy="4619625"/>
          </a:xfrm>
        </p:spPr>
        <p:txBody>
          <a:bodyPr/>
          <a:lstStyle/>
          <a:p>
            <a:pPr>
              <a:lnSpc>
                <a:spcPct val="90000"/>
              </a:lnSpc>
            </a:pPr>
            <a:r>
              <a:rPr lang="zh-CN" altLang="en-US" b="1" dirty="0">
                <a:latin typeface="宋体" panose="02010600030101010101" pitchFamily="2" charset="-122"/>
              </a:rPr>
              <a:t>听力是非常快的考试，头脑中</a:t>
            </a:r>
            <a:r>
              <a:rPr lang="zh-CN" altLang="en-US" b="1" dirty="0">
                <a:solidFill>
                  <a:srgbClr val="0070C0"/>
                </a:solidFill>
                <a:latin typeface="宋体" panose="02010600030101010101" pitchFamily="2" charset="-122"/>
              </a:rPr>
              <a:t>不应该有杂念</a:t>
            </a:r>
            <a:r>
              <a:rPr lang="zh-CN" altLang="en-US" b="1" dirty="0">
                <a:latin typeface="宋体" panose="02010600030101010101" pitchFamily="2" charset="-122"/>
              </a:rPr>
              <a:t>，也来不及有杂念。</a:t>
            </a:r>
          </a:p>
          <a:p>
            <a:pPr>
              <a:lnSpc>
                <a:spcPct val="90000"/>
              </a:lnSpc>
            </a:pPr>
            <a:r>
              <a:rPr lang="zh-CN" altLang="en-US" b="1" dirty="0">
                <a:latin typeface="宋体" panose="02010600030101010101" pitchFamily="2" charset="-122"/>
              </a:rPr>
              <a:t>边听、边理解、边记录、边推测、边选择。保持良好心态，</a:t>
            </a:r>
            <a:r>
              <a:rPr lang="zh-CN" altLang="en-US" b="1" dirty="0">
                <a:solidFill>
                  <a:srgbClr val="0070C0"/>
                </a:solidFill>
                <a:latin typeface="宋体" panose="02010600030101010101" pitchFamily="2" charset="-122"/>
              </a:rPr>
              <a:t>切忌因急躁而影响听后面的内容。</a:t>
            </a:r>
          </a:p>
          <a:p>
            <a:pPr>
              <a:lnSpc>
                <a:spcPct val="90000"/>
              </a:lnSpc>
            </a:pPr>
            <a:r>
              <a:rPr lang="zh-CN" altLang="en-US" b="1" dirty="0">
                <a:latin typeface="宋体" panose="02010600030101010101" pitchFamily="2" charset="-122"/>
              </a:rPr>
              <a:t>把握复听，侧重难点和漏点。</a:t>
            </a:r>
          </a:p>
          <a:p>
            <a:pPr>
              <a:lnSpc>
                <a:spcPct val="90000"/>
              </a:lnSpc>
            </a:pPr>
            <a:r>
              <a:rPr lang="zh-CN" altLang="en-US" b="1" dirty="0">
                <a:latin typeface="宋体" panose="02010600030101010101" pitchFamily="2" charset="-122"/>
              </a:rPr>
              <a:t>根据前后几道题所提供的信息，</a:t>
            </a:r>
            <a:r>
              <a:rPr lang="zh-CN" altLang="en-US" b="1" dirty="0">
                <a:solidFill>
                  <a:srgbClr val="0070C0"/>
                </a:solidFill>
                <a:latin typeface="宋体" panose="02010600030101010101" pitchFamily="2" charset="-122"/>
              </a:rPr>
              <a:t>运用阅读理解的推理手段处理未听清的内容</a:t>
            </a:r>
            <a:r>
              <a:rPr lang="zh-CN" altLang="en-US" b="1" dirty="0">
                <a:latin typeface="宋体" panose="02010600030101010101" pitchFamily="2" charset="-122"/>
              </a:rPr>
              <a:t>。</a:t>
            </a:r>
            <a:endParaRPr lang="zh-CN" altLang="en-US" dirty="0">
              <a:latin typeface="宋体" panose="02010600030101010101" pitchFamily="2" charset="-122"/>
            </a:endParaRPr>
          </a:p>
        </p:txBody>
      </p:sp>
      <p:sp>
        <p:nvSpPr>
          <p:cNvPr id="10246" name="Text Box 6">
            <a:extLst>
              <a:ext uri="{FF2B5EF4-FFF2-40B4-BE49-F238E27FC236}">
                <a16:creationId xmlns:a16="http://schemas.microsoft.com/office/drawing/2014/main" xmlns="" id="{DB6DBF66-7220-4D30-81E3-5814404DF7BB}"/>
              </a:ext>
            </a:extLst>
          </p:cNvPr>
          <p:cNvSpPr txBox="1">
            <a:spLocks noChangeArrowheads="1"/>
          </p:cNvSpPr>
          <p:nvPr/>
        </p:nvSpPr>
        <p:spPr bwMode="auto">
          <a:xfrm>
            <a:off x="1516637" y="5389181"/>
            <a:ext cx="7808858"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800" b="1" dirty="0">
                <a:solidFill>
                  <a:srgbClr val="0070C0"/>
                </a:solidFill>
                <a:ea typeface="黑体" panose="02010609060101010101" pitchFamily="49" charset="-122"/>
              </a:rPr>
              <a:t>听完后把答案填涂到答题卡上，涂卡过程中同时对身心作调整。</a:t>
            </a:r>
            <a:r>
              <a:rPr lang="zh-CN" altLang="en-US" sz="4000" dirty="0">
                <a:solidFill>
                  <a:schemeClr val="tx2"/>
                </a:solidFill>
                <a:ea typeface="黑体" panose="02010609060101010101" pitchFamily="49" charset="-122"/>
              </a:rPr>
              <a:t>切记！！</a:t>
            </a:r>
          </a:p>
        </p:txBody>
      </p:sp>
      <p:sp>
        <p:nvSpPr>
          <p:cNvPr id="8" name="矩形 7">
            <a:extLst>
              <a:ext uri="{FF2B5EF4-FFF2-40B4-BE49-F238E27FC236}">
                <a16:creationId xmlns:a16="http://schemas.microsoft.com/office/drawing/2014/main" xmlns="" id="{1B2E11CF-2FBB-453F-A45E-1691AEC143AF}"/>
              </a:ext>
            </a:extLst>
          </p:cNvPr>
          <p:cNvSpPr/>
          <p:nvPr/>
        </p:nvSpPr>
        <p:spPr>
          <a:xfrm>
            <a:off x="2184868" y="279872"/>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9" name="矩形 8">
            <a:extLst>
              <a:ext uri="{FF2B5EF4-FFF2-40B4-BE49-F238E27FC236}">
                <a16:creationId xmlns:a16="http://schemas.microsoft.com/office/drawing/2014/main" xmlns="" id="{D8198683-8A0F-4DF7-A534-6F27B5D5792E}"/>
              </a:ext>
            </a:extLst>
          </p:cNvPr>
          <p:cNvSpPr/>
          <p:nvPr/>
        </p:nvSpPr>
        <p:spPr>
          <a:xfrm>
            <a:off x="2366284" y="254476"/>
            <a:ext cx="4329806"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（三）录音未听清怎么办？</a:t>
            </a:r>
          </a:p>
        </p:txBody>
      </p:sp>
    </p:spTree>
  </p:cSld>
  <p:clrMapOvr>
    <a:masterClrMapping/>
  </p:clrMapOv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nodeType="clickEffect">
                                      <p:stCondLst>
                                        <p:cond delay="0"/>
                                      </p:stCondLst>
                                      <p:iterate type="lt">
                                        <p:tmPct val="10000"/>
                                      </p:iterate>
                                      <p:childTnLst>
                                        <p:set>
                                          <p:cBhvr>
                                            <p:cTn id="16" dur="1" fill="hold">
                                              <p:stCondLst>
                                                <p:cond delay="0"/>
                                              </p:stCondLst>
                                            </p:cTn>
                                            <p:tgtEl>
                                              <p:spTgt spid="10244">
                                                <p:txEl>
                                                  <p:pRg st="0" end="0"/>
                                                </p:txEl>
                                              </p:spTgt>
                                            </p:tgtEl>
                                            <p:attrNameLst>
                                              <p:attrName>style.visibility</p:attrName>
                                            </p:attrNameLst>
                                          </p:cBhvr>
                                          <p:to>
                                            <p:strVal val="visible"/>
                                          </p:to>
                                        </p:set>
                                        <p:animEffect transition="in" filter="fade">
                                          <p:cBhvr>
                                            <p:cTn id="17" dur="1000"/>
                                            <p:tgtEl>
                                              <p:spTgt spid="10244">
                                                <p:txEl>
                                                  <p:pRg st="0" end="0"/>
                                                </p:txEl>
                                              </p:spTgt>
                                            </p:tgtEl>
                                          </p:cBhvr>
                                        </p:animEffect>
                                        <p:anim calcmode="lin" valueType="num">
                                          <p:cBhvr>
                                            <p:cTn id="18" dur="1000" fill="hold"/>
                                            <p:tgtEl>
                                              <p:spTgt spid="10244">
                                                <p:txEl>
                                                  <p:pRg st="0" end="0"/>
                                                </p:txEl>
                                              </p:spTgt>
                                            </p:tgtEl>
                                            <p:attrNameLst>
                                              <p:attrName>ppt_x</p:attrName>
                                            </p:attrNameLst>
                                          </p:cBhvr>
                                          <p:tavLst>
                                            <p:tav tm="0">
                                              <p:val>
                                                <p:strVal val="#ppt_x-.1"/>
                                              </p:val>
                                            </p:tav>
                                            <p:tav tm="100000">
                                              <p:val>
                                                <p:strVal val="#ppt_x"/>
                                              </p:val>
                                            </p:tav>
                                          </p:tavLst>
                                        </p:anim>
                                        <p:anim calcmode="lin" valueType="num">
                                          <p:cBhvr>
                                            <p:cTn id="19" dur="10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nodeType="clickEffect">
                                      <p:stCondLst>
                                        <p:cond delay="0"/>
                                      </p:stCondLst>
                                      <p:iterate type="lt">
                                        <p:tmPct val="10000"/>
                                      </p:iterate>
                                      <p:childTnLst>
                                        <p:set>
                                          <p:cBhvr>
                                            <p:cTn id="23" dur="1" fill="hold">
                                              <p:stCondLst>
                                                <p:cond delay="0"/>
                                              </p:stCondLst>
                                            </p:cTn>
                                            <p:tgtEl>
                                              <p:spTgt spid="10244">
                                                <p:txEl>
                                                  <p:pRg st="1" end="1"/>
                                                </p:txEl>
                                              </p:spTgt>
                                            </p:tgtEl>
                                            <p:attrNameLst>
                                              <p:attrName>style.visibility</p:attrName>
                                            </p:attrNameLst>
                                          </p:cBhvr>
                                          <p:to>
                                            <p:strVal val="visible"/>
                                          </p:to>
                                        </p:set>
                                        <p:animEffect transition="in" filter="fade">
                                          <p:cBhvr>
                                            <p:cTn id="24" dur="1000"/>
                                            <p:tgtEl>
                                              <p:spTgt spid="10244">
                                                <p:txEl>
                                                  <p:pRg st="1" end="1"/>
                                                </p:txEl>
                                              </p:spTgt>
                                            </p:tgtEl>
                                          </p:cBhvr>
                                        </p:animEffect>
                                        <p:anim calcmode="lin" valueType="num">
                                          <p:cBhvr>
                                            <p:cTn id="25" dur="1000" fill="hold"/>
                                            <p:tgtEl>
                                              <p:spTgt spid="10244">
                                                <p:txEl>
                                                  <p:pRg st="1" end="1"/>
                                                </p:txEl>
                                              </p:spTgt>
                                            </p:tgtEl>
                                            <p:attrNameLst>
                                              <p:attrName>ppt_x</p:attrName>
                                            </p:attrNameLst>
                                          </p:cBhvr>
                                          <p:tavLst>
                                            <p:tav tm="0">
                                              <p:val>
                                                <p:strVal val="#ppt_x-.1"/>
                                              </p:val>
                                            </p:tav>
                                            <p:tav tm="100000">
                                              <p:val>
                                                <p:strVal val="#ppt_x"/>
                                              </p:val>
                                            </p:tav>
                                          </p:tavLst>
                                        </p:anim>
                                        <p:anim calcmode="lin" valueType="num">
                                          <p:cBhvr>
                                            <p:cTn id="26" dur="1000" fill="hold"/>
                                            <p:tgtEl>
                                              <p:spTgt spid="102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0" presetClass="entr" presetSubtype="0" fill="hold" nodeType="clickEffect">
                                      <p:stCondLst>
                                        <p:cond delay="0"/>
                                      </p:stCondLst>
                                      <p:iterate type="lt">
                                        <p:tmPct val="10000"/>
                                      </p:iterate>
                                      <p:childTnLst>
                                        <p:set>
                                          <p:cBhvr>
                                            <p:cTn id="30" dur="1" fill="hold">
                                              <p:stCondLst>
                                                <p:cond delay="0"/>
                                              </p:stCondLst>
                                            </p:cTn>
                                            <p:tgtEl>
                                              <p:spTgt spid="10244">
                                                <p:txEl>
                                                  <p:pRg st="2" end="2"/>
                                                </p:txEl>
                                              </p:spTgt>
                                            </p:tgtEl>
                                            <p:attrNameLst>
                                              <p:attrName>style.visibility</p:attrName>
                                            </p:attrNameLst>
                                          </p:cBhvr>
                                          <p:to>
                                            <p:strVal val="visible"/>
                                          </p:to>
                                        </p:set>
                                        <p:animEffect transition="in" filter="fade">
                                          <p:cBhvr>
                                            <p:cTn id="31" dur="1000"/>
                                            <p:tgtEl>
                                              <p:spTgt spid="10244">
                                                <p:txEl>
                                                  <p:pRg st="2" end="2"/>
                                                </p:txEl>
                                              </p:spTgt>
                                            </p:tgtEl>
                                          </p:cBhvr>
                                        </p:animEffect>
                                        <p:anim calcmode="lin" valueType="num">
                                          <p:cBhvr>
                                            <p:cTn id="32" dur="1000" fill="hold"/>
                                            <p:tgtEl>
                                              <p:spTgt spid="10244">
                                                <p:txEl>
                                                  <p:pRg st="2" end="2"/>
                                                </p:txEl>
                                              </p:spTgt>
                                            </p:tgtEl>
                                            <p:attrNameLst>
                                              <p:attrName>ppt_x</p:attrName>
                                            </p:attrNameLst>
                                          </p:cBhvr>
                                          <p:tavLst>
                                            <p:tav tm="0">
                                              <p:val>
                                                <p:strVal val="#ppt_x-.1"/>
                                              </p:val>
                                            </p:tav>
                                            <p:tav tm="100000">
                                              <p:val>
                                                <p:strVal val="#ppt_x"/>
                                              </p:val>
                                            </p:tav>
                                          </p:tavLst>
                                        </p:anim>
                                        <p:anim calcmode="lin" valueType="num">
                                          <p:cBhvr>
                                            <p:cTn id="33" dur="1000" fill="hold"/>
                                            <p:tgtEl>
                                              <p:spTgt spid="102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10244">
                                                <p:txEl>
                                                  <p:pRg st="3" end="3"/>
                                                </p:txEl>
                                              </p:spTgt>
                                            </p:tgtEl>
                                            <p:attrNameLst>
                                              <p:attrName>style.visibility</p:attrName>
                                            </p:attrNameLst>
                                          </p:cBhvr>
                                          <p:to>
                                            <p:strVal val="visible"/>
                                          </p:to>
                                        </p:set>
                                        <p:anim calcmode="lin" valueType="num">
                                          <p:cBhvr>
                                            <p:cTn id="38" dur="1000" fill="hold"/>
                                            <p:tgtEl>
                                              <p:spTgt spid="10244">
                                                <p:txEl>
                                                  <p:pRg st="3" end="3"/>
                                                </p:txEl>
                                              </p:spTgt>
                                            </p:tgtEl>
                                            <p:attrNameLst>
                                              <p:attrName>ppt_w</p:attrName>
                                            </p:attrNameLst>
                                          </p:cBhvr>
                                          <p:tavLst>
                                            <p:tav tm="0">
                                              <p:val>
                                                <p:strVal val="#ppt_w*0.70"/>
                                              </p:val>
                                            </p:tav>
                                            <p:tav tm="100000">
                                              <p:val>
                                                <p:strVal val="#ppt_w"/>
                                              </p:val>
                                            </p:tav>
                                          </p:tavLst>
                                        </p:anim>
                                        <p:anim calcmode="lin" valueType="num">
                                          <p:cBhvr>
                                            <p:cTn id="39" dur="1000" fill="hold"/>
                                            <p:tgtEl>
                                              <p:spTgt spid="1024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1024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246">
                                                <p:txEl>
                                                  <p:pRg st="0" end="0"/>
                                                </p:txEl>
                                              </p:spTgt>
                                            </p:tgtEl>
                                            <p:attrNameLst>
                                              <p:attrName>style.visibility</p:attrName>
                                            </p:attrNameLst>
                                          </p:cBhvr>
                                          <p:to>
                                            <p:strVal val="visible"/>
                                          </p:to>
                                        </p:set>
                                        <p:anim calcmode="lin" valueType="num">
                                          <p:cBhvr additive="base">
                                            <p:cTn id="45" dur="500" fill="hold"/>
                                            <p:tgtEl>
                                              <p:spTgt spid="1024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24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nodeType="clickEffect">
                                      <p:stCondLst>
                                        <p:cond delay="0"/>
                                      </p:stCondLst>
                                      <p:iterate type="lt">
                                        <p:tmPct val="10000"/>
                                      </p:iterate>
                                      <p:childTnLst>
                                        <p:set>
                                          <p:cBhvr>
                                            <p:cTn id="16" dur="1" fill="hold">
                                              <p:stCondLst>
                                                <p:cond delay="0"/>
                                              </p:stCondLst>
                                            </p:cTn>
                                            <p:tgtEl>
                                              <p:spTgt spid="10244">
                                                <p:txEl>
                                                  <p:pRg st="0" end="0"/>
                                                </p:txEl>
                                              </p:spTgt>
                                            </p:tgtEl>
                                            <p:attrNameLst>
                                              <p:attrName>style.visibility</p:attrName>
                                            </p:attrNameLst>
                                          </p:cBhvr>
                                          <p:to>
                                            <p:strVal val="visible"/>
                                          </p:to>
                                        </p:set>
                                        <p:animEffect transition="in" filter="fade">
                                          <p:cBhvr>
                                            <p:cTn id="17" dur="1000"/>
                                            <p:tgtEl>
                                              <p:spTgt spid="10244">
                                                <p:txEl>
                                                  <p:pRg st="0" end="0"/>
                                                </p:txEl>
                                              </p:spTgt>
                                            </p:tgtEl>
                                          </p:cBhvr>
                                        </p:animEffect>
                                        <p:anim calcmode="lin" valueType="num">
                                          <p:cBhvr>
                                            <p:cTn id="18" dur="1000" fill="hold"/>
                                            <p:tgtEl>
                                              <p:spTgt spid="10244">
                                                <p:txEl>
                                                  <p:pRg st="0" end="0"/>
                                                </p:txEl>
                                              </p:spTgt>
                                            </p:tgtEl>
                                            <p:attrNameLst>
                                              <p:attrName>ppt_x</p:attrName>
                                            </p:attrNameLst>
                                          </p:cBhvr>
                                          <p:tavLst>
                                            <p:tav tm="0">
                                              <p:val>
                                                <p:strVal val="#ppt_x-.1"/>
                                              </p:val>
                                            </p:tav>
                                            <p:tav tm="100000">
                                              <p:val>
                                                <p:strVal val="#ppt_x"/>
                                              </p:val>
                                            </p:tav>
                                          </p:tavLst>
                                        </p:anim>
                                        <p:anim calcmode="lin" valueType="num">
                                          <p:cBhvr>
                                            <p:cTn id="19" dur="10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nodeType="clickEffect">
                                      <p:stCondLst>
                                        <p:cond delay="0"/>
                                      </p:stCondLst>
                                      <p:iterate type="lt">
                                        <p:tmPct val="10000"/>
                                      </p:iterate>
                                      <p:childTnLst>
                                        <p:set>
                                          <p:cBhvr>
                                            <p:cTn id="23" dur="1" fill="hold">
                                              <p:stCondLst>
                                                <p:cond delay="0"/>
                                              </p:stCondLst>
                                            </p:cTn>
                                            <p:tgtEl>
                                              <p:spTgt spid="10244">
                                                <p:txEl>
                                                  <p:pRg st="1" end="1"/>
                                                </p:txEl>
                                              </p:spTgt>
                                            </p:tgtEl>
                                            <p:attrNameLst>
                                              <p:attrName>style.visibility</p:attrName>
                                            </p:attrNameLst>
                                          </p:cBhvr>
                                          <p:to>
                                            <p:strVal val="visible"/>
                                          </p:to>
                                        </p:set>
                                        <p:animEffect transition="in" filter="fade">
                                          <p:cBhvr>
                                            <p:cTn id="24" dur="1000"/>
                                            <p:tgtEl>
                                              <p:spTgt spid="10244">
                                                <p:txEl>
                                                  <p:pRg st="1" end="1"/>
                                                </p:txEl>
                                              </p:spTgt>
                                            </p:tgtEl>
                                          </p:cBhvr>
                                        </p:animEffect>
                                        <p:anim calcmode="lin" valueType="num">
                                          <p:cBhvr>
                                            <p:cTn id="25" dur="1000" fill="hold"/>
                                            <p:tgtEl>
                                              <p:spTgt spid="10244">
                                                <p:txEl>
                                                  <p:pRg st="1" end="1"/>
                                                </p:txEl>
                                              </p:spTgt>
                                            </p:tgtEl>
                                            <p:attrNameLst>
                                              <p:attrName>ppt_x</p:attrName>
                                            </p:attrNameLst>
                                          </p:cBhvr>
                                          <p:tavLst>
                                            <p:tav tm="0">
                                              <p:val>
                                                <p:strVal val="#ppt_x-.1"/>
                                              </p:val>
                                            </p:tav>
                                            <p:tav tm="100000">
                                              <p:val>
                                                <p:strVal val="#ppt_x"/>
                                              </p:val>
                                            </p:tav>
                                          </p:tavLst>
                                        </p:anim>
                                        <p:anim calcmode="lin" valueType="num">
                                          <p:cBhvr>
                                            <p:cTn id="26" dur="1000" fill="hold"/>
                                            <p:tgtEl>
                                              <p:spTgt spid="102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0" presetClass="entr" presetSubtype="0" fill="hold" nodeType="clickEffect">
                                      <p:stCondLst>
                                        <p:cond delay="0"/>
                                      </p:stCondLst>
                                      <p:iterate type="lt">
                                        <p:tmPct val="10000"/>
                                      </p:iterate>
                                      <p:childTnLst>
                                        <p:set>
                                          <p:cBhvr>
                                            <p:cTn id="30" dur="1" fill="hold">
                                              <p:stCondLst>
                                                <p:cond delay="0"/>
                                              </p:stCondLst>
                                            </p:cTn>
                                            <p:tgtEl>
                                              <p:spTgt spid="10244">
                                                <p:txEl>
                                                  <p:pRg st="2" end="2"/>
                                                </p:txEl>
                                              </p:spTgt>
                                            </p:tgtEl>
                                            <p:attrNameLst>
                                              <p:attrName>style.visibility</p:attrName>
                                            </p:attrNameLst>
                                          </p:cBhvr>
                                          <p:to>
                                            <p:strVal val="visible"/>
                                          </p:to>
                                        </p:set>
                                        <p:animEffect transition="in" filter="fade">
                                          <p:cBhvr>
                                            <p:cTn id="31" dur="1000"/>
                                            <p:tgtEl>
                                              <p:spTgt spid="10244">
                                                <p:txEl>
                                                  <p:pRg st="2" end="2"/>
                                                </p:txEl>
                                              </p:spTgt>
                                            </p:tgtEl>
                                          </p:cBhvr>
                                        </p:animEffect>
                                        <p:anim calcmode="lin" valueType="num">
                                          <p:cBhvr>
                                            <p:cTn id="32" dur="1000" fill="hold"/>
                                            <p:tgtEl>
                                              <p:spTgt spid="10244">
                                                <p:txEl>
                                                  <p:pRg st="2" end="2"/>
                                                </p:txEl>
                                              </p:spTgt>
                                            </p:tgtEl>
                                            <p:attrNameLst>
                                              <p:attrName>ppt_x</p:attrName>
                                            </p:attrNameLst>
                                          </p:cBhvr>
                                          <p:tavLst>
                                            <p:tav tm="0">
                                              <p:val>
                                                <p:strVal val="#ppt_x-.1"/>
                                              </p:val>
                                            </p:tav>
                                            <p:tav tm="100000">
                                              <p:val>
                                                <p:strVal val="#ppt_x"/>
                                              </p:val>
                                            </p:tav>
                                          </p:tavLst>
                                        </p:anim>
                                        <p:anim calcmode="lin" valueType="num">
                                          <p:cBhvr>
                                            <p:cTn id="33" dur="1000" fill="hold"/>
                                            <p:tgtEl>
                                              <p:spTgt spid="102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10244">
                                                <p:txEl>
                                                  <p:pRg st="3" end="3"/>
                                                </p:txEl>
                                              </p:spTgt>
                                            </p:tgtEl>
                                            <p:attrNameLst>
                                              <p:attrName>style.visibility</p:attrName>
                                            </p:attrNameLst>
                                          </p:cBhvr>
                                          <p:to>
                                            <p:strVal val="visible"/>
                                          </p:to>
                                        </p:set>
                                        <p:anim calcmode="lin" valueType="num">
                                          <p:cBhvr>
                                            <p:cTn id="38" dur="1000" fill="hold"/>
                                            <p:tgtEl>
                                              <p:spTgt spid="10244">
                                                <p:txEl>
                                                  <p:pRg st="3" end="3"/>
                                                </p:txEl>
                                              </p:spTgt>
                                            </p:tgtEl>
                                            <p:attrNameLst>
                                              <p:attrName>ppt_w</p:attrName>
                                            </p:attrNameLst>
                                          </p:cBhvr>
                                          <p:tavLst>
                                            <p:tav tm="0">
                                              <p:val>
                                                <p:strVal val="#ppt_w*0.70"/>
                                              </p:val>
                                            </p:tav>
                                            <p:tav tm="100000">
                                              <p:val>
                                                <p:strVal val="#ppt_w"/>
                                              </p:val>
                                            </p:tav>
                                          </p:tavLst>
                                        </p:anim>
                                        <p:anim calcmode="lin" valueType="num">
                                          <p:cBhvr>
                                            <p:cTn id="39" dur="1000" fill="hold"/>
                                            <p:tgtEl>
                                              <p:spTgt spid="1024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1024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246">
                                                <p:txEl>
                                                  <p:pRg st="0" end="0"/>
                                                </p:txEl>
                                              </p:spTgt>
                                            </p:tgtEl>
                                            <p:attrNameLst>
                                              <p:attrName>style.visibility</p:attrName>
                                            </p:attrNameLst>
                                          </p:cBhvr>
                                          <p:to>
                                            <p:strVal val="visible"/>
                                          </p:to>
                                        </p:set>
                                        <p:anim calcmode="lin" valueType="num">
                                          <p:cBhvr additive="base">
                                            <p:cTn id="45" dur="500" fill="hold"/>
                                            <p:tgtEl>
                                              <p:spTgt spid="1024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24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35599" y="238600"/>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2"/>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28E0D88E-3E05-4772-9F38-A32EC5435D8A}"/>
              </a:ext>
            </a:extLst>
          </p:cNvPr>
          <p:cNvSpPr/>
          <p:nvPr/>
        </p:nvSpPr>
        <p:spPr>
          <a:xfrm>
            <a:off x="2963202" y="491012"/>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68154" y="360289"/>
            <a:ext cx="4856494"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（二）括号内提供的是动词</a:t>
            </a:r>
          </a:p>
        </p:txBody>
      </p:sp>
      <p:pic>
        <p:nvPicPr>
          <p:cNvPr id="7" name="图片 6">
            <a:extLst>
              <a:ext uri="{FF2B5EF4-FFF2-40B4-BE49-F238E27FC236}">
                <a16:creationId xmlns:a16="http://schemas.microsoft.com/office/drawing/2014/main" xmlns="" id="{BFB7E937-5785-417F-9679-D9FF9AA60C07}"/>
              </a:ext>
            </a:extLst>
          </p:cNvPr>
          <p:cNvPicPr>
            <a:picLocks noChangeAspect="1"/>
          </p:cNvPicPr>
          <p:nvPr/>
        </p:nvPicPr>
        <p:blipFill>
          <a:blip r:embed="rId3"/>
          <a:stretch>
            <a:fillRect/>
          </a:stretch>
        </p:blipFill>
        <p:spPr>
          <a:xfrm>
            <a:off x="488730" y="1810760"/>
            <a:ext cx="10294883" cy="4808640"/>
          </a:xfrm>
          <a:prstGeom prst="rect">
            <a:avLst/>
          </a:prstGeom>
        </p:spPr>
      </p:pic>
    </p:spTree>
    <p:extLst>
      <p:ext uri="{BB962C8B-B14F-4D97-AF65-F5344CB8AC3E}">
        <p14:creationId xmlns:p14="http://schemas.microsoft.com/office/powerpoint/2010/main" val="3545620180"/>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pattFill prst="dotGrid">
          <a:fgClr>
            <a:schemeClr val="bg1"/>
          </a:fgClr>
          <a:bgClr>
            <a:schemeClr val="bg1">
              <a:lumMod val="95000"/>
            </a:schemeClr>
          </a:bgClr>
        </a:patt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3"/>
          <a:stretch>
            <a:fillRect/>
          </a:stretch>
        </p:blipFill>
        <p:spPr>
          <a:xfrm>
            <a:off x="11056882" y="0"/>
            <a:ext cx="1135118" cy="1956985"/>
          </a:xfrm>
          <a:prstGeom prst="rect">
            <a:avLst/>
          </a:prstGeom>
        </p:spPr>
      </p:pic>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35599" y="238600"/>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2919003" y="162796"/>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68153" y="360289"/>
            <a:ext cx="4761901"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（三）主从与定从中连接词</a:t>
            </a:r>
            <a:r>
              <a:rPr lang="en-US" altLang="zh-CN" sz="2800" b="1" dirty="0">
                <a:latin typeface="微软雅黑" pitchFamily="34" charset="-122"/>
                <a:ea typeface="微软雅黑" pitchFamily="34" charset="-122"/>
              </a:rPr>
              <a:t>what</a:t>
            </a:r>
            <a:r>
              <a:rPr lang="zh-CN" altLang="en-US" sz="2800" b="1" dirty="0">
                <a:latin typeface="微软雅黑" pitchFamily="34" charset="-122"/>
                <a:ea typeface="微软雅黑" pitchFamily="34" charset="-122"/>
              </a:rPr>
              <a:t>、</a:t>
            </a:r>
            <a:r>
              <a:rPr lang="en-US" altLang="zh-CN" sz="2800" b="1" dirty="0">
                <a:latin typeface="微软雅黑" pitchFamily="34" charset="-122"/>
                <a:ea typeface="微软雅黑" pitchFamily="34" charset="-122"/>
              </a:rPr>
              <a:t>that</a:t>
            </a:r>
            <a:r>
              <a:rPr lang="zh-CN" altLang="en-US" sz="2800" b="1" dirty="0">
                <a:latin typeface="微软雅黑" pitchFamily="34" charset="-122"/>
                <a:ea typeface="微软雅黑" pitchFamily="34" charset="-122"/>
              </a:rPr>
              <a:t>、</a:t>
            </a:r>
            <a:r>
              <a:rPr lang="en-US" altLang="zh-CN" sz="2800" b="1" dirty="0">
                <a:latin typeface="微软雅黑" pitchFamily="34" charset="-122"/>
                <a:ea typeface="微软雅黑" pitchFamily="34" charset="-122"/>
              </a:rPr>
              <a:t>which</a:t>
            </a:r>
            <a:r>
              <a:rPr lang="zh-CN" altLang="en-US" sz="2800" b="1" dirty="0">
                <a:latin typeface="微软雅黑" pitchFamily="34" charset="-122"/>
                <a:ea typeface="微软雅黑" pitchFamily="34" charset="-122"/>
              </a:rPr>
              <a:t>的误用</a:t>
            </a:r>
          </a:p>
        </p:txBody>
      </p:sp>
      <p:graphicFrame>
        <p:nvGraphicFramePr>
          <p:cNvPr id="7" name="表格 6">
            <a:extLst>
              <a:ext uri="{FF2B5EF4-FFF2-40B4-BE49-F238E27FC236}">
                <a16:creationId xmlns:a16="http://schemas.microsoft.com/office/drawing/2014/main" xmlns="" id="{4081A3E6-0227-4755-A892-D84C33CCC64F}"/>
              </a:ext>
            </a:extLst>
          </p:cNvPr>
          <p:cNvGraphicFramePr>
            <a:graphicFrameLocks noGrp="1"/>
          </p:cNvGraphicFramePr>
          <p:nvPr>
            <p:extLst>
              <p:ext uri="{D42A27DB-BD31-4B8C-83A1-F6EECF244321}">
                <p14:modId xmlns:p14="http://schemas.microsoft.com/office/powerpoint/2010/main" val="1498794999"/>
              </p:ext>
            </p:extLst>
          </p:nvPr>
        </p:nvGraphicFramePr>
        <p:xfrm>
          <a:off x="331076" y="1417183"/>
          <a:ext cx="11293365" cy="5313878"/>
        </p:xfrm>
        <a:graphic>
          <a:graphicData uri="http://schemas.openxmlformats.org/drawingml/2006/table">
            <a:tbl>
              <a:tblPr firstRow="1" firstCol="1" bandRow="1"/>
              <a:tblGrid>
                <a:gridCol w="1277007">
                  <a:extLst>
                    <a:ext uri="{9D8B030D-6E8A-4147-A177-3AD203B41FA5}">
                      <a16:colId xmlns:a16="http://schemas.microsoft.com/office/drawing/2014/main" xmlns="" val="4044858540"/>
                    </a:ext>
                  </a:extLst>
                </a:gridCol>
                <a:gridCol w="4786843">
                  <a:extLst>
                    <a:ext uri="{9D8B030D-6E8A-4147-A177-3AD203B41FA5}">
                      <a16:colId xmlns:a16="http://schemas.microsoft.com/office/drawing/2014/main" xmlns="" val="890855432"/>
                    </a:ext>
                  </a:extLst>
                </a:gridCol>
                <a:gridCol w="5229515">
                  <a:extLst>
                    <a:ext uri="{9D8B030D-6E8A-4147-A177-3AD203B41FA5}">
                      <a16:colId xmlns:a16="http://schemas.microsoft.com/office/drawing/2014/main" xmlns="" val="3332018705"/>
                    </a:ext>
                  </a:extLst>
                </a:gridCol>
              </a:tblGrid>
              <a:tr h="695396">
                <a:tc>
                  <a:txBody>
                    <a:bodyPr/>
                    <a:lstStyle/>
                    <a:p>
                      <a:pPr>
                        <a:lnSpc>
                          <a:spcPts val="1500"/>
                        </a:lnSpc>
                        <a:spcAft>
                          <a:spcPts val="0"/>
                        </a:spcAft>
                      </a:pPr>
                      <a:r>
                        <a:rPr lang="en-US" sz="2800" b="1" dirty="0">
                          <a:effectLst/>
                          <a:latin typeface="Times New Roman" panose="02020603050405020304" pitchFamily="18" charset="0"/>
                          <a:ea typeface="宋体" panose="02010600030101010101" pitchFamily="2" charset="-122"/>
                        </a:rPr>
                        <a:t> </a:t>
                      </a:r>
                    </a:p>
                    <a:p>
                      <a:pPr>
                        <a:lnSpc>
                          <a:spcPts val="1500"/>
                        </a:lnSpc>
                        <a:spcAft>
                          <a:spcPts val="0"/>
                        </a:spcAft>
                      </a:pPr>
                      <a:endParaRPr lang="en-US" altLang="zh-CN" sz="2800" b="1" dirty="0">
                        <a:effectLst/>
                        <a:latin typeface="Times New Roman" panose="02020603050405020304" pitchFamily="18" charset="0"/>
                        <a:ea typeface="宋体" panose="02010600030101010101" pitchFamily="2" charset="-122"/>
                      </a:endParaRPr>
                    </a:p>
                    <a:p>
                      <a:pPr>
                        <a:lnSpc>
                          <a:spcPts val="1500"/>
                        </a:lnSpc>
                        <a:spcAft>
                          <a:spcPts val="0"/>
                        </a:spcAft>
                      </a:pPr>
                      <a:endParaRPr lang="zh-CN" sz="28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en-US" altLang="zh-CN" sz="2800" b="1" dirty="0">
                        <a:effectLst/>
                        <a:latin typeface="Times New Roman" panose="02020603050405020304" pitchFamily="18" charset="0"/>
                        <a:ea typeface="宋体" panose="02010600030101010101" pitchFamily="2" charset="-122"/>
                      </a:endParaRPr>
                    </a:p>
                    <a:p>
                      <a:pPr algn="ctr">
                        <a:lnSpc>
                          <a:spcPts val="1500"/>
                        </a:lnSpc>
                        <a:spcAft>
                          <a:spcPts val="0"/>
                        </a:spcAft>
                      </a:pPr>
                      <a:endParaRPr lang="en-US" altLang="zh-CN" sz="2800" b="1" dirty="0">
                        <a:effectLst/>
                        <a:latin typeface="Times New Roman" panose="02020603050405020304" pitchFamily="18" charset="0"/>
                        <a:ea typeface="宋体" panose="02010600030101010101" pitchFamily="2" charset="-122"/>
                      </a:endParaRPr>
                    </a:p>
                    <a:p>
                      <a:pPr algn="ctr">
                        <a:lnSpc>
                          <a:spcPts val="1500"/>
                        </a:lnSpc>
                        <a:spcAft>
                          <a:spcPts val="0"/>
                        </a:spcAft>
                      </a:pPr>
                      <a:r>
                        <a:rPr lang="zh-CN" sz="2800" b="1" dirty="0">
                          <a:effectLst/>
                          <a:latin typeface="Times New Roman" panose="02020603050405020304" pitchFamily="18" charset="0"/>
                          <a:ea typeface="宋体" panose="02010600030101010101" pitchFamily="2" charset="-122"/>
                        </a:rPr>
                        <a:t>名词性从句</a:t>
                      </a:r>
                      <a:endParaRPr lang="zh-CN" sz="28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en-US" altLang="zh-CN" sz="2800" b="1" dirty="0">
                        <a:effectLst/>
                        <a:latin typeface="Times New Roman" panose="02020603050405020304" pitchFamily="18" charset="0"/>
                        <a:ea typeface="宋体" panose="02010600030101010101" pitchFamily="2" charset="-122"/>
                      </a:endParaRPr>
                    </a:p>
                    <a:p>
                      <a:pPr algn="ctr">
                        <a:lnSpc>
                          <a:spcPts val="1500"/>
                        </a:lnSpc>
                        <a:spcAft>
                          <a:spcPts val="0"/>
                        </a:spcAft>
                      </a:pPr>
                      <a:endParaRPr lang="en-US" altLang="zh-CN" sz="2800" b="1" dirty="0">
                        <a:effectLst/>
                        <a:latin typeface="Times New Roman" panose="02020603050405020304" pitchFamily="18" charset="0"/>
                        <a:ea typeface="宋体" panose="02010600030101010101" pitchFamily="2" charset="-122"/>
                      </a:endParaRPr>
                    </a:p>
                    <a:p>
                      <a:pPr algn="ctr">
                        <a:lnSpc>
                          <a:spcPts val="1500"/>
                        </a:lnSpc>
                        <a:spcAft>
                          <a:spcPts val="0"/>
                        </a:spcAft>
                      </a:pPr>
                      <a:r>
                        <a:rPr lang="zh-CN" sz="2800" b="1" dirty="0">
                          <a:effectLst/>
                          <a:latin typeface="Times New Roman" panose="02020603050405020304" pitchFamily="18" charset="0"/>
                          <a:ea typeface="宋体" panose="02010600030101010101" pitchFamily="2" charset="-122"/>
                        </a:rPr>
                        <a:t>定语从句</a:t>
                      </a:r>
                      <a:endParaRPr lang="zh-CN" sz="28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3843009"/>
                  </a:ext>
                </a:extLst>
              </a:tr>
              <a:tr h="1467425">
                <a:tc>
                  <a:txBody>
                    <a:bodyPr/>
                    <a:lstStyle/>
                    <a:p>
                      <a:pPr algn="ctr">
                        <a:lnSpc>
                          <a:spcPts val="1500"/>
                        </a:lnSpc>
                        <a:spcAft>
                          <a:spcPts val="0"/>
                        </a:spcAft>
                      </a:pPr>
                      <a:endParaRPr lang="en-US" sz="2800" b="1" dirty="0">
                        <a:effectLst/>
                        <a:latin typeface="Times New Roman" panose="02020603050405020304" pitchFamily="18" charset="0"/>
                        <a:ea typeface="宋体" panose="02010600030101010101" pitchFamily="2" charset="-122"/>
                      </a:endParaRPr>
                    </a:p>
                    <a:p>
                      <a:pPr algn="ctr">
                        <a:lnSpc>
                          <a:spcPts val="1500"/>
                        </a:lnSpc>
                        <a:spcAft>
                          <a:spcPts val="0"/>
                        </a:spcAft>
                      </a:pPr>
                      <a:endParaRPr lang="en-US" sz="2800" b="1" dirty="0">
                        <a:effectLst/>
                        <a:latin typeface="Times New Roman" panose="02020603050405020304" pitchFamily="18" charset="0"/>
                        <a:ea typeface="宋体" panose="02010600030101010101" pitchFamily="2" charset="-122"/>
                      </a:endParaRPr>
                    </a:p>
                    <a:p>
                      <a:pPr algn="ctr">
                        <a:lnSpc>
                          <a:spcPts val="1500"/>
                        </a:lnSpc>
                        <a:spcAft>
                          <a:spcPts val="0"/>
                        </a:spcAft>
                      </a:pPr>
                      <a:endParaRPr lang="en-US" sz="2800" b="1" dirty="0">
                        <a:effectLst/>
                        <a:latin typeface="Times New Roman" panose="02020603050405020304" pitchFamily="18" charset="0"/>
                        <a:ea typeface="宋体" panose="02010600030101010101" pitchFamily="2" charset="-122"/>
                      </a:endParaRPr>
                    </a:p>
                    <a:p>
                      <a:pPr algn="ctr">
                        <a:lnSpc>
                          <a:spcPts val="1500"/>
                        </a:lnSpc>
                        <a:spcAft>
                          <a:spcPts val="0"/>
                        </a:spcAft>
                      </a:pPr>
                      <a:endParaRPr lang="en-US" sz="2800" b="1" dirty="0">
                        <a:effectLst/>
                        <a:latin typeface="Times New Roman" panose="02020603050405020304" pitchFamily="18" charset="0"/>
                        <a:ea typeface="宋体" panose="02010600030101010101" pitchFamily="2" charset="-122"/>
                      </a:endParaRPr>
                    </a:p>
                    <a:p>
                      <a:pPr algn="ctr">
                        <a:lnSpc>
                          <a:spcPts val="1500"/>
                        </a:lnSpc>
                        <a:spcAft>
                          <a:spcPts val="0"/>
                        </a:spcAft>
                      </a:pPr>
                      <a:r>
                        <a:rPr lang="en-US" sz="2800" b="1" dirty="0">
                          <a:effectLst/>
                          <a:latin typeface="Times New Roman" panose="02020603050405020304" pitchFamily="18" charset="0"/>
                          <a:ea typeface="宋体" panose="02010600030101010101" pitchFamily="2" charset="-122"/>
                        </a:rPr>
                        <a:t>what</a:t>
                      </a:r>
                      <a:endParaRPr lang="zh-CN" sz="28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4000"/>
                        </a:lnSpc>
                        <a:spcAft>
                          <a:spcPts val="0"/>
                        </a:spcAft>
                      </a:pPr>
                      <a:r>
                        <a:rPr lang="zh-CN" sz="2800" dirty="0">
                          <a:effectLst/>
                          <a:latin typeface="Times New Roman" panose="02020603050405020304" pitchFamily="18" charset="0"/>
                          <a:ea typeface="宋体" panose="02010600030101010101" pitchFamily="2" charset="-122"/>
                        </a:rPr>
                        <a:t>有意义，泛指</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的东西</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事情</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话语</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地方</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时候</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等。在从句中常作主语、宾语、定语。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2800" dirty="0">
                          <a:effectLst/>
                          <a:latin typeface="Times New Roman" panose="02020603050405020304" pitchFamily="18" charset="0"/>
                          <a:ea typeface="宋体" panose="02010600030101010101" pitchFamily="2" charset="-122"/>
                        </a:rPr>
                        <a:t>what </a:t>
                      </a:r>
                      <a:r>
                        <a:rPr lang="zh-CN" sz="2800" dirty="0">
                          <a:effectLst/>
                          <a:latin typeface="Times New Roman" panose="02020603050405020304" pitchFamily="18" charset="0"/>
                          <a:ea typeface="宋体" panose="02010600030101010101" pitchFamily="2" charset="-122"/>
                        </a:rPr>
                        <a:t>不能引导定从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3269653341"/>
                  </a:ext>
                </a:extLst>
              </a:tr>
              <a:tr h="962893">
                <a:tc>
                  <a:txBody>
                    <a:bodyPr/>
                    <a:lstStyle/>
                    <a:p>
                      <a:pPr algn="ctr">
                        <a:lnSpc>
                          <a:spcPts val="1500"/>
                        </a:lnSpc>
                        <a:spcAft>
                          <a:spcPts val="0"/>
                        </a:spcAft>
                      </a:pPr>
                      <a:endParaRPr lang="en-US" sz="2800" b="1" dirty="0">
                        <a:effectLst/>
                        <a:latin typeface="Times New Roman" panose="02020603050405020304" pitchFamily="18" charset="0"/>
                        <a:ea typeface="宋体" panose="02010600030101010101" pitchFamily="2" charset="-122"/>
                      </a:endParaRPr>
                    </a:p>
                    <a:p>
                      <a:pPr algn="ctr">
                        <a:lnSpc>
                          <a:spcPts val="1500"/>
                        </a:lnSpc>
                        <a:spcAft>
                          <a:spcPts val="0"/>
                        </a:spcAft>
                      </a:pPr>
                      <a:endParaRPr lang="en-US" sz="2800" b="1" dirty="0">
                        <a:effectLst/>
                        <a:latin typeface="Times New Roman" panose="02020603050405020304" pitchFamily="18" charset="0"/>
                        <a:ea typeface="宋体" panose="02010600030101010101" pitchFamily="2" charset="-122"/>
                      </a:endParaRPr>
                    </a:p>
                    <a:p>
                      <a:pPr algn="ctr">
                        <a:lnSpc>
                          <a:spcPts val="1500"/>
                        </a:lnSpc>
                        <a:spcAft>
                          <a:spcPts val="0"/>
                        </a:spcAft>
                      </a:pPr>
                      <a:r>
                        <a:rPr lang="en-US" sz="2800" b="1" dirty="0">
                          <a:effectLst/>
                          <a:latin typeface="Times New Roman" panose="02020603050405020304" pitchFamily="18" charset="0"/>
                          <a:ea typeface="宋体" panose="02010600030101010101" pitchFamily="2" charset="-122"/>
                        </a:rPr>
                        <a:t>that</a:t>
                      </a:r>
                      <a:endParaRPr lang="zh-CN" sz="28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4000"/>
                        </a:lnSpc>
                        <a:spcAft>
                          <a:spcPts val="0"/>
                        </a:spcAft>
                      </a:pPr>
                      <a:r>
                        <a:rPr lang="zh-CN" altLang="en-US" sz="2800" kern="1200" dirty="0">
                          <a:solidFill>
                            <a:schemeClr val="tx1"/>
                          </a:solidFill>
                          <a:effectLst/>
                          <a:latin typeface="Times New Roman" panose="02020603050405020304" pitchFamily="18" charset="0"/>
                          <a:ea typeface="宋体" panose="02010600030101010101" pitchFamily="2" charset="-122"/>
                          <a:cs typeface="+mn-cs"/>
                        </a:rPr>
                        <a:t>不充当任何成分且无意义，只起连接作用，常可省略。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nSpc>
                          <a:spcPts val="4000"/>
                        </a:lnSpc>
                        <a:spcAft>
                          <a:spcPts val="0"/>
                        </a:spcAft>
                      </a:pPr>
                      <a:r>
                        <a:rPr lang="zh-CN" altLang="en-US" sz="2800" kern="1200" dirty="0">
                          <a:solidFill>
                            <a:schemeClr val="tx1"/>
                          </a:solidFill>
                          <a:effectLst/>
                          <a:latin typeface="Times New Roman" panose="02020603050405020304" pitchFamily="18" charset="0"/>
                          <a:ea typeface="宋体" panose="02010600030101010101" pitchFamily="2" charset="-122"/>
                          <a:cs typeface="+mn-cs"/>
                        </a:rPr>
                        <a:t>有意义，指代先行词（人或物），在从句中常作主语、宾语。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2403707"/>
                  </a:ext>
                </a:extLst>
              </a:tr>
              <a:tr h="1468261">
                <a:tc>
                  <a:txBody>
                    <a:bodyPr/>
                    <a:lstStyle/>
                    <a:p>
                      <a:pPr algn="ctr">
                        <a:lnSpc>
                          <a:spcPts val="1500"/>
                        </a:lnSpc>
                        <a:spcAft>
                          <a:spcPts val="0"/>
                        </a:spcAft>
                      </a:pPr>
                      <a:endParaRPr lang="en-US" sz="2800" b="1" dirty="0">
                        <a:effectLst/>
                        <a:latin typeface="Times New Roman" panose="02020603050405020304" pitchFamily="18" charset="0"/>
                        <a:ea typeface="宋体" panose="02010600030101010101" pitchFamily="2" charset="-122"/>
                      </a:endParaRPr>
                    </a:p>
                    <a:p>
                      <a:pPr algn="ctr">
                        <a:lnSpc>
                          <a:spcPts val="1500"/>
                        </a:lnSpc>
                        <a:spcAft>
                          <a:spcPts val="0"/>
                        </a:spcAft>
                      </a:pPr>
                      <a:endParaRPr lang="en-US" sz="2800" b="1" dirty="0">
                        <a:effectLst/>
                        <a:latin typeface="Times New Roman" panose="02020603050405020304" pitchFamily="18" charset="0"/>
                        <a:ea typeface="宋体" panose="02010600030101010101" pitchFamily="2" charset="-122"/>
                      </a:endParaRPr>
                    </a:p>
                    <a:p>
                      <a:pPr algn="ctr">
                        <a:lnSpc>
                          <a:spcPts val="1500"/>
                        </a:lnSpc>
                        <a:spcAft>
                          <a:spcPts val="0"/>
                        </a:spcAft>
                      </a:pPr>
                      <a:r>
                        <a:rPr lang="en-US" sz="2800" b="1" dirty="0">
                          <a:effectLst/>
                          <a:latin typeface="Times New Roman" panose="02020603050405020304" pitchFamily="18" charset="0"/>
                          <a:ea typeface="宋体" panose="02010600030101010101" pitchFamily="2" charset="-122"/>
                        </a:rPr>
                        <a:t>which</a:t>
                      </a:r>
                      <a:endParaRPr lang="zh-CN" sz="2800" dirty="0">
                        <a:effectLst/>
                        <a:latin typeface="Times New Roman" panose="02020603050405020304" pitchFamily="18" charset="0"/>
                        <a:ea typeface="宋体"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Aft>
                          <a:spcPts val="0"/>
                        </a:spcAft>
                      </a:pPr>
                      <a:endParaRPr lang="en-US" altLang="zh-CN" sz="2800" dirty="0">
                        <a:effectLst/>
                        <a:latin typeface="Times New Roman" panose="02020603050405020304" pitchFamily="18" charset="0"/>
                        <a:ea typeface="宋体" panose="02010600030101010101" pitchFamily="2" charset="-122"/>
                      </a:endParaRPr>
                    </a:p>
                    <a:p>
                      <a:pPr>
                        <a:lnSpc>
                          <a:spcPts val="4000"/>
                        </a:lnSpc>
                        <a:spcAft>
                          <a:spcPts val="0"/>
                        </a:spcAft>
                      </a:pPr>
                      <a:r>
                        <a:rPr lang="zh-CN" sz="2800" dirty="0">
                          <a:effectLst/>
                          <a:latin typeface="Times New Roman" panose="02020603050405020304" pitchFamily="18" charset="0"/>
                          <a:ea typeface="宋体" panose="02010600030101010101" pitchFamily="2" charset="-122"/>
                        </a:rPr>
                        <a:t>有意义，具体指代</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的东西</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事情</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等。在从句中常作主语、宾语、定语。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Aft>
                          <a:spcPts val="0"/>
                        </a:spcAft>
                      </a:pPr>
                      <a:endParaRPr lang="en-US" altLang="zh-CN" sz="2800" dirty="0">
                        <a:effectLst/>
                        <a:latin typeface="Times New Roman" panose="02020603050405020304" pitchFamily="18" charset="0"/>
                        <a:ea typeface="宋体" panose="02010600030101010101" pitchFamily="2" charset="-122"/>
                      </a:endParaRPr>
                    </a:p>
                    <a:p>
                      <a:pPr>
                        <a:lnSpc>
                          <a:spcPts val="4000"/>
                        </a:lnSpc>
                        <a:spcAft>
                          <a:spcPts val="0"/>
                        </a:spcAft>
                      </a:pPr>
                      <a:r>
                        <a:rPr lang="zh-CN" sz="2800" dirty="0">
                          <a:effectLst/>
                          <a:latin typeface="Times New Roman" panose="02020603050405020304" pitchFamily="18" charset="0"/>
                          <a:ea typeface="宋体" panose="02010600030101010101" pitchFamily="2" charset="-122"/>
                        </a:rPr>
                        <a:t>有意义，指代先行词（物），在从句中常作主语、宾语。可引导非限制性定语从句；可位于介词之后。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9508650"/>
                  </a:ext>
                </a:extLst>
              </a:tr>
            </a:tbl>
          </a:graphicData>
        </a:graphic>
      </p:graphicFrame>
      <p:sp>
        <p:nvSpPr>
          <p:cNvPr id="8" name="AutoShape 1">
            <a:extLst>
              <a:ext uri="{FF2B5EF4-FFF2-40B4-BE49-F238E27FC236}">
                <a16:creationId xmlns:a16="http://schemas.microsoft.com/office/drawing/2014/main" xmlns="" id="{49585E9C-C460-4808-9205-195BFDB92CDA}"/>
              </a:ext>
            </a:extLst>
          </p:cNvPr>
          <p:cNvSpPr>
            <a:spLocks noChangeShapeType="1"/>
          </p:cNvSpPr>
          <p:nvPr/>
        </p:nvSpPr>
        <p:spPr bwMode="auto">
          <a:xfrm flipH="1">
            <a:off x="6479629" y="2155951"/>
            <a:ext cx="5144812" cy="136798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562066599"/>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5A337AA0-AF39-4B13-8BFC-7F883767F5A8}"/>
              </a:ext>
            </a:extLst>
          </p:cNvPr>
          <p:cNvPicPr>
            <a:picLocks noChangeAspect="1"/>
          </p:cNvPicPr>
          <p:nvPr/>
        </p:nvPicPr>
        <p:blipFill>
          <a:blip r:embed="rId3"/>
          <a:stretch>
            <a:fillRect/>
          </a:stretch>
        </p:blipFill>
        <p:spPr>
          <a:xfrm>
            <a:off x="-1" y="0"/>
            <a:ext cx="12192001" cy="7189076"/>
          </a:xfrm>
          <a:prstGeom prst="rect">
            <a:avLst/>
          </a:prstGeom>
        </p:spPr>
      </p:pic>
      <p:sp>
        <p:nvSpPr>
          <p:cNvPr id="37" name="Freeform 8">
            <a:extLst>
              <a:ext uri="{FF2B5EF4-FFF2-40B4-BE49-F238E27FC236}">
                <a16:creationId xmlns:a16="http://schemas.microsoft.com/office/drawing/2014/main" xmlns="" id="{26C5C309-5A14-4F99-B3CE-6C2AE82CEC27}"/>
              </a:ext>
            </a:extLst>
          </p:cNvPr>
          <p:cNvSpPr>
            <a:spLocks/>
          </p:cNvSpPr>
          <p:nvPr/>
        </p:nvSpPr>
        <p:spPr bwMode="gray">
          <a:xfrm flipH="1">
            <a:off x="2703045" y="1424376"/>
            <a:ext cx="4179650"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headEnd/>
            <a:tailEnd/>
          </a:ln>
          <a:effectLst/>
        </p:spPr>
        <p:txBody>
          <a:bodyPr lIns="108046" tIns="72031" rIns="108046" bIns="144062" anchor="b" anchorCtr="0"/>
          <a:lstStyle/>
          <a:p>
            <a:pPr lvl="0"/>
            <a:r>
              <a:rPr lang="en-US" altLang="zh-CN" sz="2800" b="1" dirty="0">
                <a:solidFill>
                  <a:sysClr val="windowText" lastClr="000000"/>
                </a:solidFill>
                <a:latin typeface="微软雅黑" pitchFamily="34" charset="-122"/>
                <a:ea typeface="微软雅黑" pitchFamily="34" charset="-122"/>
              </a:rPr>
              <a:t>A… ./; B…</a:t>
            </a:r>
            <a:endParaRPr lang="en-US" altLang="zh-CN" sz="2400" dirty="0">
              <a:solidFill>
                <a:sysClr val="windowText" lastClr="000000"/>
              </a:solidFill>
              <a:latin typeface="微软雅黑" pitchFamily="34" charset="-122"/>
              <a:ea typeface="微软雅黑" pitchFamily="34" charset="-122"/>
            </a:endParaRPr>
          </a:p>
          <a:p>
            <a:pPr lvl="0"/>
            <a:r>
              <a:rPr lang="zh-CN" altLang="en-US" sz="2800" b="1" dirty="0">
                <a:solidFill>
                  <a:srgbClr val="0062AC"/>
                </a:solidFill>
                <a:latin typeface="微软雅黑" pitchFamily="34" charset="-122"/>
                <a:ea typeface="微软雅黑" pitchFamily="34" charset="-122"/>
              </a:rPr>
              <a:t>逗号粘连错误</a:t>
            </a:r>
            <a:endParaRPr lang="en-US" altLang="zh-CN" sz="2800" b="1" dirty="0">
              <a:solidFill>
                <a:srgbClr val="0062AC"/>
              </a:solidFill>
              <a:latin typeface="微软雅黑" pitchFamily="34" charset="-122"/>
              <a:ea typeface="微软雅黑" pitchFamily="34" charset="-122"/>
            </a:endParaRPr>
          </a:p>
          <a:p>
            <a:pPr lvl="0"/>
            <a:endParaRPr lang="en-US" altLang="zh-CN" sz="2400" dirty="0">
              <a:solidFill>
                <a:sysClr val="windowText" lastClr="000000"/>
              </a:solidFill>
              <a:latin typeface="微软雅黑" pitchFamily="34" charset="-122"/>
              <a:ea typeface="微软雅黑" pitchFamily="34" charset="-122"/>
            </a:endParaRPr>
          </a:p>
          <a:p>
            <a:pPr lvl="0"/>
            <a:endParaRPr lang="zh-CN" altLang="en-US" sz="2400" dirty="0">
              <a:solidFill>
                <a:sysClr val="windowText" lastClr="000000"/>
              </a:solidFill>
              <a:latin typeface="微软雅黑" pitchFamily="34" charset="-122"/>
              <a:ea typeface="微软雅黑" pitchFamily="34" charset="-122"/>
            </a:endParaRPr>
          </a:p>
        </p:txBody>
      </p:sp>
      <p:sp>
        <p:nvSpPr>
          <p:cNvPr id="38" name="Freeform 9">
            <a:extLst>
              <a:ext uri="{FF2B5EF4-FFF2-40B4-BE49-F238E27FC236}">
                <a16:creationId xmlns:a16="http://schemas.microsoft.com/office/drawing/2014/main" xmlns="" id="{8EB960FB-47E1-4634-95D1-3C8CA029B6FA}"/>
              </a:ext>
            </a:extLst>
          </p:cNvPr>
          <p:cNvSpPr>
            <a:spLocks/>
          </p:cNvSpPr>
          <p:nvPr/>
        </p:nvSpPr>
        <p:spPr bwMode="gray">
          <a:xfrm>
            <a:off x="2685074" y="3556987"/>
            <a:ext cx="4179650" cy="2059185"/>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headEnd/>
            <a:tailEnd/>
          </a:ln>
          <a:effectLst/>
        </p:spPr>
        <p:txBody>
          <a:bodyPr lIns="108046" tIns="144062" rIns="108046" bIns="144062" anchor="t" anchorCtr="0"/>
          <a:lstStyle/>
          <a:p>
            <a:endParaRPr lang="en-US" altLang="zh-CN" sz="2400" dirty="0">
              <a:solidFill>
                <a:sysClr val="windowText" lastClr="000000"/>
              </a:solidFill>
              <a:latin typeface="微软雅黑" pitchFamily="34" charset="-122"/>
              <a:ea typeface="微软雅黑" pitchFamily="34" charset="-122"/>
            </a:endParaRPr>
          </a:p>
          <a:p>
            <a:endParaRPr lang="en-US" altLang="zh-CN" sz="2400" dirty="0">
              <a:solidFill>
                <a:sysClr val="windowText" lastClr="000000"/>
              </a:solidFill>
              <a:latin typeface="微软雅黑" pitchFamily="34" charset="-122"/>
              <a:ea typeface="微软雅黑" pitchFamily="34" charset="-122"/>
            </a:endParaRPr>
          </a:p>
          <a:p>
            <a:r>
              <a:rPr lang="en-US" altLang="zh-CN" sz="2800" b="1" dirty="0">
                <a:solidFill>
                  <a:sysClr val="windowText" lastClr="000000"/>
                </a:solidFill>
                <a:latin typeface="微软雅黑" pitchFamily="34" charset="-122"/>
                <a:ea typeface="微软雅黑" pitchFamily="34" charset="-122"/>
              </a:rPr>
              <a:t>A… , </a:t>
            </a:r>
            <a:r>
              <a:rPr lang="zh-CN" altLang="en-US" sz="2800" b="1" dirty="0">
                <a:solidFill>
                  <a:sysClr val="windowText" lastClr="000000"/>
                </a:solidFill>
                <a:latin typeface="微软雅黑" pitchFamily="34" charset="-122"/>
                <a:ea typeface="微软雅黑" pitchFamily="34" charset="-122"/>
              </a:rPr>
              <a:t>（主语一致）</a:t>
            </a:r>
            <a:r>
              <a:rPr lang="en-US" altLang="zh-CN" sz="2800" b="1" dirty="0">
                <a:solidFill>
                  <a:sysClr val="windowText" lastClr="000000"/>
                </a:solidFill>
                <a:latin typeface="微软雅黑" pitchFamily="34" charset="-122"/>
                <a:ea typeface="微软雅黑" pitchFamily="34" charset="-122"/>
              </a:rPr>
              <a:t>B</a:t>
            </a:r>
            <a:endParaRPr lang="en-US" altLang="zh-CN" sz="2400" dirty="0">
              <a:solidFill>
                <a:sysClr val="windowText" lastClr="000000"/>
              </a:solidFill>
              <a:latin typeface="微软雅黑" pitchFamily="34" charset="-122"/>
              <a:ea typeface="微软雅黑" pitchFamily="34" charset="-122"/>
            </a:endParaRPr>
          </a:p>
          <a:p>
            <a:pPr lvl="0"/>
            <a:r>
              <a:rPr lang="zh-CN" altLang="en-US" sz="2800" b="1" dirty="0">
                <a:solidFill>
                  <a:srgbClr val="0062AC"/>
                </a:solidFill>
                <a:latin typeface="微软雅黑" pitchFamily="34" charset="-122"/>
                <a:ea typeface="微软雅黑" pitchFamily="34" charset="-122"/>
              </a:rPr>
              <a:t>悬垂修饰语</a:t>
            </a:r>
          </a:p>
        </p:txBody>
      </p:sp>
      <p:sp>
        <p:nvSpPr>
          <p:cNvPr id="39" name="Freeform 10">
            <a:extLst>
              <a:ext uri="{FF2B5EF4-FFF2-40B4-BE49-F238E27FC236}">
                <a16:creationId xmlns:a16="http://schemas.microsoft.com/office/drawing/2014/main" xmlns="" id="{33CFB999-2FFA-48A7-B99B-655F11EBD761}"/>
              </a:ext>
            </a:extLst>
          </p:cNvPr>
          <p:cNvSpPr>
            <a:spLocks/>
          </p:cNvSpPr>
          <p:nvPr/>
        </p:nvSpPr>
        <p:spPr bwMode="gray">
          <a:xfrm>
            <a:off x="7007356" y="3575926"/>
            <a:ext cx="4179650" cy="2059185"/>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headEnd/>
            <a:tailEnd/>
          </a:ln>
          <a:effectLst/>
        </p:spPr>
        <p:txBody>
          <a:bodyPr lIns="108046" tIns="144062" rIns="108046" bIns="144062" anchor="t" anchorCtr="0"/>
          <a:lstStyle/>
          <a:p>
            <a:pPr lvl="0" algn="r"/>
            <a:endParaRPr lang="en-US" altLang="zh-CN" sz="2400" dirty="0">
              <a:solidFill>
                <a:sysClr val="windowText" lastClr="000000"/>
              </a:solidFill>
              <a:latin typeface="微软雅黑" pitchFamily="34" charset="-122"/>
              <a:ea typeface="微软雅黑" pitchFamily="34" charset="-122"/>
            </a:endParaRPr>
          </a:p>
          <a:p>
            <a:pPr lvl="0" algn="r"/>
            <a:endParaRPr lang="en-US" altLang="zh-CN" sz="2400" dirty="0">
              <a:solidFill>
                <a:sysClr val="windowText" lastClr="000000"/>
              </a:solidFill>
              <a:latin typeface="微软雅黑" pitchFamily="34" charset="-122"/>
              <a:ea typeface="微软雅黑" pitchFamily="34" charset="-122"/>
            </a:endParaRPr>
          </a:p>
          <a:p>
            <a:pPr lvl="0" algn="r"/>
            <a:r>
              <a:rPr lang="en-US" altLang="zh-CN" sz="2800" b="1" dirty="0">
                <a:solidFill>
                  <a:sysClr val="windowText" lastClr="000000"/>
                </a:solidFill>
                <a:latin typeface="微软雅黑" pitchFamily="34" charset="-122"/>
                <a:ea typeface="微软雅黑" pitchFamily="34" charset="-122"/>
              </a:rPr>
              <a:t>A… , </a:t>
            </a:r>
            <a:r>
              <a:rPr lang="zh-CN" altLang="en-US" sz="2800" b="1" dirty="0">
                <a:solidFill>
                  <a:sysClr val="windowText" lastClr="000000"/>
                </a:solidFill>
                <a:latin typeface="微软雅黑" pitchFamily="34" charset="-122"/>
                <a:ea typeface="微软雅黑" pitchFamily="34" charset="-122"/>
              </a:rPr>
              <a:t>（主语不一致）</a:t>
            </a:r>
            <a:r>
              <a:rPr lang="en-US" altLang="zh-CN" sz="2800" b="1" dirty="0">
                <a:solidFill>
                  <a:sysClr val="windowText" lastClr="000000"/>
                </a:solidFill>
                <a:latin typeface="微软雅黑" pitchFamily="34" charset="-122"/>
                <a:ea typeface="微软雅黑" pitchFamily="34" charset="-122"/>
              </a:rPr>
              <a:t>B</a:t>
            </a:r>
            <a:endParaRPr lang="en-US" altLang="zh-CN" sz="2400" dirty="0">
              <a:solidFill>
                <a:sysClr val="windowText" lastClr="000000"/>
              </a:solidFill>
              <a:latin typeface="微软雅黑" pitchFamily="34" charset="-122"/>
              <a:ea typeface="微软雅黑" pitchFamily="34" charset="-122"/>
            </a:endParaRPr>
          </a:p>
          <a:p>
            <a:pPr lvl="0" algn="r"/>
            <a:r>
              <a:rPr lang="zh-CN" altLang="en-US" sz="2800" b="1" dirty="0">
                <a:solidFill>
                  <a:srgbClr val="0062AC"/>
                </a:solidFill>
                <a:latin typeface="微软雅黑" pitchFamily="34" charset="-122"/>
                <a:ea typeface="微软雅黑" pitchFamily="34" charset="-122"/>
              </a:rPr>
              <a:t>独立主格</a:t>
            </a:r>
            <a:r>
              <a:rPr lang="en-US" altLang="zh-CN" sz="2800" b="1" dirty="0">
                <a:solidFill>
                  <a:srgbClr val="0062AC"/>
                </a:solidFill>
                <a:latin typeface="微软雅黑" pitchFamily="34" charset="-122"/>
                <a:ea typeface="微软雅黑" pitchFamily="34" charset="-122"/>
              </a:rPr>
              <a:t>/with</a:t>
            </a:r>
            <a:r>
              <a:rPr lang="zh-CN" altLang="en-US" sz="2800" b="1" dirty="0">
                <a:solidFill>
                  <a:srgbClr val="0062AC"/>
                </a:solidFill>
                <a:latin typeface="微软雅黑" pitchFamily="34" charset="-122"/>
                <a:ea typeface="微软雅黑" pitchFamily="34" charset="-122"/>
              </a:rPr>
              <a:t>复合结构</a:t>
            </a:r>
          </a:p>
          <a:p>
            <a:pPr lvl="0" algn="r"/>
            <a:endParaRPr lang="en-US" altLang="zh-CN" sz="2400" dirty="0">
              <a:solidFill>
                <a:sysClr val="windowText" lastClr="000000"/>
              </a:solidFill>
              <a:latin typeface="微软雅黑" pitchFamily="34" charset="-122"/>
              <a:ea typeface="微软雅黑" pitchFamily="34" charset="-122"/>
            </a:endParaRPr>
          </a:p>
        </p:txBody>
      </p:sp>
      <p:sp>
        <p:nvSpPr>
          <p:cNvPr id="40" name="Freeform 8">
            <a:extLst>
              <a:ext uri="{FF2B5EF4-FFF2-40B4-BE49-F238E27FC236}">
                <a16:creationId xmlns:a16="http://schemas.microsoft.com/office/drawing/2014/main" xmlns="" id="{A255C8E2-D59A-457E-A202-6AD72B822FA8}"/>
              </a:ext>
            </a:extLst>
          </p:cNvPr>
          <p:cNvSpPr>
            <a:spLocks/>
          </p:cNvSpPr>
          <p:nvPr/>
        </p:nvSpPr>
        <p:spPr bwMode="gray">
          <a:xfrm>
            <a:off x="6981795" y="1456354"/>
            <a:ext cx="4178719"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headEnd/>
            <a:tailEnd/>
          </a:ln>
          <a:effectLst/>
        </p:spPr>
        <p:txBody>
          <a:bodyPr lIns="108046" tIns="72031" rIns="108046" bIns="144062" anchor="b" anchorCtr="0"/>
          <a:lstStyle/>
          <a:p>
            <a:pPr algn="r"/>
            <a:r>
              <a:rPr lang="en-US" altLang="zh-CN" sz="2800" b="1" dirty="0">
                <a:solidFill>
                  <a:sysClr val="windowText" lastClr="000000"/>
                </a:solidFill>
                <a:latin typeface="微软雅黑" pitchFamily="34" charset="-122"/>
                <a:ea typeface="微软雅黑" pitchFamily="34" charset="-122"/>
              </a:rPr>
              <a:t>A… , </a:t>
            </a:r>
            <a:r>
              <a:rPr lang="zh-CN" altLang="en-US" sz="2800" b="1" dirty="0">
                <a:solidFill>
                  <a:sysClr val="windowText" lastClr="000000"/>
                </a:solidFill>
                <a:latin typeface="微软雅黑" pitchFamily="34" charset="-122"/>
                <a:ea typeface="微软雅黑" pitchFamily="34" charset="-122"/>
              </a:rPr>
              <a:t>（连词）</a:t>
            </a:r>
            <a:r>
              <a:rPr lang="en-US" altLang="zh-CN" sz="2800" b="1" dirty="0">
                <a:solidFill>
                  <a:sysClr val="windowText" lastClr="000000"/>
                </a:solidFill>
                <a:latin typeface="微软雅黑" pitchFamily="34" charset="-122"/>
                <a:ea typeface="微软雅黑" pitchFamily="34" charset="-122"/>
              </a:rPr>
              <a:t>B</a:t>
            </a:r>
            <a:endParaRPr lang="en-US" altLang="zh-CN" sz="2400" dirty="0">
              <a:solidFill>
                <a:sysClr val="windowText" lastClr="000000"/>
              </a:solidFill>
              <a:latin typeface="微软雅黑" pitchFamily="34" charset="-122"/>
              <a:ea typeface="微软雅黑" pitchFamily="34" charset="-122"/>
            </a:endParaRPr>
          </a:p>
          <a:p>
            <a:pPr lvl="0" algn="r"/>
            <a:r>
              <a:rPr lang="zh-CN" altLang="en-US" sz="2800" b="1" dirty="0">
                <a:solidFill>
                  <a:srgbClr val="0062AC"/>
                </a:solidFill>
                <a:latin typeface="微软雅黑" pitchFamily="34" charset="-122"/>
                <a:ea typeface="微软雅黑" pitchFamily="34" charset="-122"/>
              </a:rPr>
              <a:t>逗号使用</a:t>
            </a:r>
            <a:endParaRPr lang="en-US" altLang="zh-CN" sz="2800" b="1" dirty="0">
              <a:solidFill>
                <a:srgbClr val="0062AC"/>
              </a:solidFill>
              <a:latin typeface="微软雅黑" pitchFamily="34" charset="-122"/>
              <a:ea typeface="微软雅黑" pitchFamily="34" charset="-122"/>
            </a:endParaRPr>
          </a:p>
          <a:p>
            <a:pPr lvl="0" algn="r"/>
            <a:endParaRPr lang="en-US" altLang="zh-CN" sz="2400" dirty="0">
              <a:solidFill>
                <a:sysClr val="windowText" lastClr="000000"/>
              </a:solidFill>
              <a:latin typeface="微软雅黑" pitchFamily="34" charset="-122"/>
              <a:ea typeface="微软雅黑" pitchFamily="34" charset="-122"/>
            </a:endParaRPr>
          </a:p>
          <a:p>
            <a:pPr lvl="0" algn="r"/>
            <a:endParaRPr lang="zh-CN" altLang="en-US" sz="2400" dirty="0">
              <a:solidFill>
                <a:sysClr val="windowText" lastClr="000000"/>
              </a:solidFill>
              <a:latin typeface="微软雅黑" pitchFamily="34" charset="-122"/>
              <a:ea typeface="微软雅黑" pitchFamily="34" charset="-122"/>
            </a:endParaRPr>
          </a:p>
        </p:txBody>
      </p:sp>
      <p:sp>
        <p:nvSpPr>
          <p:cNvPr id="41" name="Rectangle 19">
            <a:extLst>
              <a:ext uri="{FF2B5EF4-FFF2-40B4-BE49-F238E27FC236}">
                <a16:creationId xmlns:a16="http://schemas.microsoft.com/office/drawing/2014/main" xmlns="" id="{0D1D129D-77A4-49A1-BE23-0DE318732C3F}"/>
              </a:ext>
            </a:extLst>
          </p:cNvPr>
          <p:cNvSpPr>
            <a:spLocks noChangeArrowheads="1"/>
          </p:cNvSpPr>
          <p:nvPr/>
        </p:nvSpPr>
        <p:spPr bwMode="gray">
          <a:xfrm>
            <a:off x="2721285" y="5255726"/>
            <a:ext cx="4172082" cy="360446"/>
          </a:xfrm>
          <a:prstGeom prst="rect">
            <a:avLst/>
          </a:prstGeom>
          <a:solidFill>
            <a:srgbClr val="568D11"/>
          </a:solidFill>
          <a:ln w="12700">
            <a:noFill/>
            <a:miter lim="800000"/>
            <a:headEnd/>
            <a:tailEnd/>
          </a:ln>
          <a:effectLst/>
        </p:spPr>
        <p:txBody>
          <a:bodyPr lIns="108046" tIns="72031" rIns="108046" bIns="72031" anchor="ctr"/>
          <a:lstStyle/>
          <a:p>
            <a:pPr defTabSz="802031" eaLnBrk="0" hangingPunct="0"/>
            <a:r>
              <a:rPr lang="zh-CN" altLang="en-US" sz="1600" b="1" noProof="1">
                <a:solidFill>
                  <a:srgbClr val="FFFFFF"/>
                </a:solidFill>
                <a:latin typeface="微软雅黑" pitchFamily="34" charset="-122"/>
                <a:ea typeface="微软雅黑" pitchFamily="34" charset="-122"/>
                <a:cs typeface="Arial" charset="0"/>
              </a:rPr>
              <a:t>三</a:t>
            </a:r>
            <a:endParaRPr lang="de-DE" altLang="zh-CN" sz="1600" b="1" noProof="1">
              <a:solidFill>
                <a:srgbClr val="FFFFFF"/>
              </a:solidFill>
              <a:latin typeface="微软雅黑" pitchFamily="34" charset="-122"/>
              <a:ea typeface="微软雅黑" pitchFamily="34" charset="-122"/>
              <a:cs typeface="Arial" charset="0"/>
            </a:endParaRPr>
          </a:p>
        </p:txBody>
      </p:sp>
      <p:sp>
        <p:nvSpPr>
          <p:cNvPr id="42" name="Rectangle 19">
            <a:extLst>
              <a:ext uri="{FF2B5EF4-FFF2-40B4-BE49-F238E27FC236}">
                <a16:creationId xmlns:a16="http://schemas.microsoft.com/office/drawing/2014/main" xmlns="" id="{9479D62C-536E-4EE3-901F-7632AA811220}"/>
              </a:ext>
            </a:extLst>
          </p:cNvPr>
          <p:cNvSpPr>
            <a:spLocks noChangeArrowheads="1"/>
          </p:cNvSpPr>
          <p:nvPr/>
        </p:nvSpPr>
        <p:spPr bwMode="gray">
          <a:xfrm>
            <a:off x="7035999" y="5274665"/>
            <a:ext cx="4172082" cy="360446"/>
          </a:xfrm>
          <a:prstGeom prst="rect">
            <a:avLst/>
          </a:prstGeom>
          <a:solidFill>
            <a:srgbClr val="568D11"/>
          </a:solidFill>
          <a:ln w="12700">
            <a:noFill/>
            <a:miter lim="800000"/>
            <a:headEnd/>
            <a:tailEnd/>
          </a:ln>
          <a:effectLst/>
        </p:spPr>
        <p:txBody>
          <a:bodyPr lIns="108046" tIns="72031" rIns="108046" bIns="72031" anchor="ctr"/>
          <a:lstStyle/>
          <a:p>
            <a:pPr defTabSz="802031" eaLnBrk="0" hangingPunct="0"/>
            <a:r>
              <a:rPr lang="zh-CN" altLang="en-US" sz="1600" b="1" noProof="1">
                <a:solidFill>
                  <a:srgbClr val="FFFFFF"/>
                </a:solidFill>
                <a:latin typeface="微软雅黑" pitchFamily="34" charset="-122"/>
                <a:ea typeface="微软雅黑" pitchFamily="34" charset="-122"/>
                <a:cs typeface="Arial" charset="0"/>
              </a:rPr>
              <a:t>四</a:t>
            </a:r>
            <a:endParaRPr lang="de-DE" altLang="zh-CN" sz="1600" b="1" noProof="1">
              <a:solidFill>
                <a:srgbClr val="FFFFFF"/>
              </a:solidFill>
              <a:latin typeface="微软雅黑" pitchFamily="34" charset="-122"/>
              <a:ea typeface="微软雅黑" pitchFamily="34" charset="-122"/>
              <a:cs typeface="Arial" charset="0"/>
            </a:endParaRPr>
          </a:p>
        </p:txBody>
      </p:sp>
      <p:sp>
        <p:nvSpPr>
          <p:cNvPr id="43" name="Rectangle 19">
            <a:extLst>
              <a:ext uri="{FF2B5EF4-FFF2-40B4-BE49-F238E27FC236}">
                <a16:creationId xmlns:a16="http://schemas.microsoft.com/office/drawing/2014/main" xmlns="" id="{B9E82440-E0E1-42A1-B738-F13A2B28178A}"/>
              </a:ext>
            </a:extLst>
          </p:cNvPr>
          <p:cNvSpPr>
            <a:spLocks noChangeArrowheads="1"/>
          </p:cNvSpPr>
          <p:nvPr/>
        </p:nvSpPr>
        <p:spPr bwMode="gray">
          <a:xfrm>
            <a:off x="6988432" y="1424386"/>
            <a:ext cx="4172082" cy="360446"/>
          </a:xfrm>
          <a:prstGeom prst="rect">
            <a:avLst/>
          </a:prstGeom>
          <a:solidFill>
            <a:srgbClr val="568D11"/>
          </a:solidFill>
          <a:ln w="12700">
            <a:noFill/>
            <a:miter lim="800000"/>
            <a:headEnd/>
            <a:tailEnd/>
          </a:ln>
          <a:effectLst/>
        </p:spPr>
        <p:txBody>
          <a:bodyPr lIns="108046" tIns="72031" rIns="108046" bIns="72031" anchor="ctr"/>
          <a:lstStyle/>
          <a:p>
            <a:pPr defTabSz="802031" eaLnBrk="0" hangingPunct="0"/>
            <a:r>
              <a:rPr lang="zh-CN" altLang="en-US" sz="1600" b="1" noProof="1">
                <a:solidFill>
                  <a:srgbClr val="FFFFFF"/>
                </a:solidFill>
                <a:latin typeface="微软雅黑" pitchFamily="34" charset="-122"/>
                <a:ea typeface="微软雅黑" pitchFamily="34" charset="-122"/>
                <a:cs typeface="Arial" charset="0"/>
              </a:rPr>
              <a:t>二</a:t>
            </a:r>
          </a:p>
        </p:txBody>
      </p:sp>
      <p:sp>
        <p:nvSpPr>
          <p:cNvPr id="44" name="Rectangle 19">
            <a:extLst>
              <a:ext uri="{FF2B5EF4-FFF2-40B4-BE49-F238E27FC236}">
                <a16:creationId xmlns:a16="http://schemas.microsoft.com/office/drawing/2014/main" xmlns="" id="{2FD9A3E1-2499-48E7-9AE5-D946DC7757A1}"/>
              </a:ext>
            </a:extLst>
          </p:cNvPr>
          <p:cNvSpPr>
            <a:spLocks noChangeArrowheads="1"/>
          </p:cNvSpPr>
          <p:nvPr/>
        </p:nvSpPr>
        <p:spPr bwMode="gray">
          <a:xfrm>
            <a:off x="2685500" y="1423468"/>
            <a:ext cx="4172082" cy="360446"/>
          </a:xfrm>
          <a:prstGeom prst="rect">
            <a:avLst/>
          </a:prstGeom>
          <a:solidFill>
            <a:srgbClr val="568D11"/>
          </a:solidFill>
          <a:ln w="12700">
            <a:noFill/>
            <a:round/>
            <a:headEnd/>
            <a:tailEnd/>
          </a:ln>
          <a:effectLst/>
        </p:spPr>
        <p:txBody>
          <a:bodyPr wrap="none" lIns="91479" tIns="45740" rIns="91479" bIns="45740" anchor="ctr"/>
          <a:lstStyle/>
          <a:p>
            <a:r>
              <a:rPr lang="zh-CN" altLang="en-US" sz="1600" b="1" noProof="1">
                <a:solidFill>
                  <a:schemeClr val="bg1"/>
                </a:solidFill>
                <a:latin typeface="微软雅黑" pitchFamily="34" charset="-122"/>
                <a:ea typeface="微软雅黑" pitchFamily="34" charset="-122"/>
              </a:rPr>
              <a:t>一</a:t>
            </a:r>
            <a:endParaRPr lang="de-DE" sz="1600" b="1" noProof="1">
              <a:solidFill>
                <a:schemeClr val="bg1"/>
              </a:solidFill>
              <a:latin typeface="微软雅黑" pitchFamily="34" charset="-122"/>
              <a:ea typeface="微软雅黑" pitchFamily="34" charset="-122"/>
            </a:endParaRPr>
          </a:p>
        </p:txBody>
      </p:sp>
      <p:sp>
        <p:nvSpPr>
          <p:cNvPr id="49" name="文本框 48">
            <a:extLst>
              <a:ext uri="{FF2B5EF4-FFF2-40B4-BE49-F238E27FC236}">
                <a16:creationId xmlns:a16="http://schemas.microsoft.com/office/drawing/2014/main" xmlns="" id="{2E70E441-4054-42B6-A4D9-BEB9A069218A}"/>
              </a:ext>
            </a:extLst>
          </p:cNvPr>
          <p:cNvSpPr txBox="1"/>
          <p:nvPr/>
        </p:nvSpPr>
        <p:spPr>
          <a:xfrm>
            <a:off x="5903470" y="2713069"/>
            <a:ext cx="2035486" cy="156966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4800" b="1" dirty="0">
                <a:ln/>
                <a:solidFill>
                  <a:schemeClr val="accent3"/>
                </a:solidFill>
                <a:latin typeface="黑体" panose="02010609060101010101" pitchFamily="49" charset="-122"/>
                <a:ea typeface="黑体" panose="02010609060101010101" pitchFamily="49" charset="-122"/>
              </a:rPr>
              <a:t>懂句法明句理</a:t>
            </a:r>
          </a:p>
        </p:txBody>
      </p:sp>
      <p:sp>
        <p:nvSpPr>
          <p:cNvPr id="13" name="矩形 12">
            <a:extLst>
              <a:ext uri="{FF2B5EF4-FFF2-40B4-BE49-F238E27FC236}">
                <a16:creationId xmlns:a16="http://schemas.microsoft.com/office/drawing/2014/main" xmlns="" id="{C20B47DD-2E02-434B-A851-A96188774BF1}"/>
              </a:ext>
            </a:extLst>
          </p:cNvPr>
          <p:cNvSpPr/>
          <p:nvPr/>
        </p:nvSpPr>
        <p:spPr>
          <a:xfrm>
            <a:off x="2970630" y="128136"/>
            <a:ext cx="8018212" cy="1094754"/>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2" name="矩形 11">
            <a:extLst>
              <a:ext uri="{FF2B5EF4-FFF2-40B4-BE49-F238E27FC236}">
                <a16:creationId xmlns:a16="http://schemas.microsoft.com/office/drawing/2014/main" xmlns="" id="{B35CC58F-9994-4433-8356-1AB40A180A5D}"/>
              </a:ext>
            </a:extLst>
          </p:cNvPr>
          <p:cNvSpPr/>
          <p:nvPr/>
        </p:nvSpPr>
        <p:spPr>
          <a:xfrm>
            <a:off x="3180476" y="267329"/>
            <a:ext cx="7423356"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（四）重视句子的学习，标点符号的作用</a:t>
            </a:r>
          </a:p>
        </p:txBody>
      </p:sp>
      <p:sp>
        <p:nvSpPr>
          <p:cNvPr id="14" name="矩形 13">
            <a:extLst>
              <a:ext uri="{FF2B5EF4-FFF2-40B4-BE49-F238E27FC236}">
                <a16:creationId xmlns:a16="http://schemas.microsoft.com/office/drawing/2014/main" xmlns="" id="{6DCA0B57-5B44-4996-BCBC-5F0DC15E3E6D}"/>
              </a:ext>
            </a:extLst>
          </p:cNvPr>
          <p:cNvSpPr/>
          <p:nvPr/>
        </p:nvSpPr>
        <p:spPr>
          <a:xfrm>
            <a:off x="835599" y="238600"/>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圆角矩形 4">
            <a:extLst>
              <a:ext uri="{FF2B5EF4-FFF2-40B4-BE49-F238E27FC236}">
                <a16:creationId xmlns:a16="http://schemas.microsoft.com/office/drawing/2014/main" xmlns="" id="{CA1144D3-A4EB-45DA-B0E8-769E30669159}"/>
              </a:ext>
            </a:extLst>
          </p:cNvPr>
          <p:cNvSpPr/>
          <p:nvPr/>
        </p:nvSpPr>
        <p:spPr>
          <a:xfrm>
            <a:off x="329188" y="23860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pic>
        <p:nvPicPr>
          <p:cNvPr id="16" name="图片 15">
            <a:extLst>
              <a:ext uri="{FF2B5EF4-FFF2-40B4-BE49-F238E27FC236}">
                <a16:creationId xmlns:a16="http://schemas.microsoft.com/office/drawing/2014/main" xmlns="" id="{8F79D9BD-185D-4158-B6C1-A361F896C00C}"/>
              </a:ext>
            </a:extLst>
          </p:cNvPr>
          <p:cNvPicPr>
            <a:picLocks noChangeAspect="1"/>
          </p:cNvPicPr>
          <p:nvPr/>
        </p:nvPicPr>
        <p:blipFill>
          <a:blip r:embed="rId4"/>
          <a:stretch>
            <a:fillRect/>
          </a:stretch>
        </p:blipFill>
        <p:spPr>
          <a:xfrm>
            <a:off x="14835" y="5232091"/>
            <a:ext cx="1135118" cy="1956985"/>
          </a:xfrm>
          <a:prstGeom prst="rect">
            <a:avLst/>
          </a:prstGeom>
        </p:spPr>
      </p:pic>
      <p:sp>
        <p:nvSpPr>
          <p:cNvPr id="3" name="矩形 2">
            <a:extLst>
              <a:ext uri="{FF2B5EF4-FFF2-40B4-BE49-F238E27FC236}">
                <a16:creationId xmlns:a16="http://schemas.microsoft.com/office/drawing/2014/main" xmlns="" id="{C45F03D9-1992-4F89-9613-A196FC85F1CD}"/>
              </a:ext>
            </a:extLst>
          </p:cNvPr>
          <p:cNvSpPr/>
          <p:nvPr/>
        </p:nvSpPr>
        <p:spPr>
          <a:xfrm>
            <a:off x="1308528" y="5657671"/>
            <a:ext cx="10862138" cy="1200329"/>
          </a:xfrm>
          <a:prstGeom prst="rect">
            <a:avLst/>
          </a:prstGeom>
        </p:spPr>
        <p:txBody>
          <a:bodyPr wrap="square">
            <a:spAutoFit/>
          </a:bodyPr>
          <a:lstStyle/>
          <a:p>
            <a:r>
              <a:rPr lang="zh-CN" altLang="en-US" sz="2400" b="1" dirty="0">
                <a:solidFill>
                  <a:srgbClr val="FF0000"/>
                </a:solidFill>
              </a:rPr>
              <a:t>逗号粘连错误</a:t>
            </a:r>
            <a:r>
              <a:rPr lang="en-US" altLang="zh-CN" sz="2400" b="1" dirty="0">
                <a:solidFill>
                  <a:srgbClr val="FF0000"/>
                </a:solidFill>
              </a:rPr>
              <a:t>: </a:t>
            </a:r>
            <a:r>
              <a:rPr lang="zh-CN" altLang="en-US" sz="2400" b="1" dirty="0"/>
              <a:t>在英语写作标点符号的使用中，出错概率最高的是关于逗号的误用，而且该错误是句子结构中的最严重的问题。主要体现在用逗号连接两个独立的句子、用逗号连接两个谓语动词。</a:t>
            </a:r>
          </a:p>
        </p:txBody>
      </p:sp>
    </p:spTree>
    <p:extLst>
      <p:ext uri="{BB962C8B-B14F-4D97-AF65-F5344CB8AC3E}">
        <p14:creationId xmlns:p14="http://schemas.microsoft.com/office/powerpoint/2010/main" val="1370272453"/>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outVertical)">
                                          <p:cBhvr>
                                            <p:cTn id="18" dur="500"/>
                                            <p:tgtEl>
                                              <p:spTgt spid="12"/>
                                            </p:tgtEl>
                                          </p:cBhvr>
                                        </p:animEffect>
                                      </p:childTnLst>
                                    </p:cTn>
                                  </p:par>
                                  <p:par>
                                    <p:cTn id="19" presetID="56" presetClass="path" presetSubtype="0" accel="50000" decel="50000" fill="hold" grpId="1" nodeType="withEffect">
                                      <p:stCondLst>
                                        <p:cond delay="0"/>
                                      </p:stCondLst>
                                      <p:childTnLst>
                                        <p:animMotion origin="layout" path="M -0.03737 0.04121 L -6.25E-7 -3.33333E-6 " pathEditMode="relative" rAng="0" ptsTypes="AA">
                                          <p:cBhvr>
                                            <p:cTn id="20" dur="700" fill="hold"/>
                                            <p:tgtEl>
                                              <p:spTgt spid="15"/>
                                            </p:tgtEl>
                                            <p:attrNameLst>
                                              <p:attrName>ppt_x</p:attrName>
                                              <p:attrName>ppt_y</p:attrName>
                                            </p:attrNameLst>
                                          </p:cBhvr>
                                          <p:rCtr x="1862" y="-2060"/>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0-#ppt_w/2"/>
                                              </p:val>
                                            </p:tav>
                                            <p:tav tm="100000">
                                              <p:val>
                                                <p:strVal val="#ppt_x"/>
                                              </p:val>
                                            </p:tav>
                                          </p:tavLst>
                                        </p:anim>
                                        <p:anim calcmode="lin" valueType="num">
                                          <p:cBhvr additive="base">
                                            <p:cTn id="26" dur="500" fill="hold"/>
                                            <p:tgtEl>
                                              <p:spTgt spid="37"/>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randombar(horizontal)">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1+#ppt_w/2"/>
                                              </p:val>
                                            </p:tav>
                                            <p:tav tm="100000">
                                              <p:val>
                                                <p:strVal val="#ppt_x"/>
                                              </p:val>
                                            </p:tav>
                                          </p:tavLst>
                                        </p:anim>
                                        <p:anim calcmode="lin" valueType="num">
                                          <p:cBhvr additive="base">
                                            <p:cTn id="36" dur="500" fill="hold"/>
                                            <p:tgtEl>
                                              <p:spTgt spid="40"/>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randombar(horizontal)">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12"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0-#ppt_w/2"/>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4" presetClass="entr" presetSubtype="1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randombar(horizontal)">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1+#ppt_w/2"/>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par>
                                    <p:cTn id="57" presetID="14" presetClass="entr" presetSubtype="10" fill="hold" grpId="0" nodeType="withEffect">
                                      <p:stCondLst>
                                        <p:cond delay="60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fltVal val="0"/>
                                              </p:val>
                                            </p:tav>
                                            <p:tav tm="100000">
                                              <p:val>
                                                <p:strVal val="#ppt_w"/>
                                              </p:val>
                                            </p:tav>
                                          </p:tavLst>
                                        </p:anim>
                                        <p:anim calcmode="lin" valueType="num">
                                          <p:cBhvr>
                                            <p:cTn id="65" dur="1000" fill="hold"/>
                                            <p:tgtEl>
                                              <p:spTgt spid="16"/>
                                            </p:tgtEl>
                                            <p:attrNameLst>
                                              <p:attrName>ppt_h</p:attrName>
                                            </p:attrNameLst>
                                          </p:cBhvr>
                                          <p:tavLst>
                                            <p:tav tm="0">
                                              <p:val>
                                                <p:fltVal val="0"/>
                                              </p:val>
                                            </p:tav>
                                            <p:tav tm="100000">
                                              <p:val>
                                                <p:strVal val="#ppt_h"/>
                                              </p:val>
                                            </p:tav>
                                          </p:tavLst>
                                        </p:anim>
                                        <p:anim calcmode="lin" valueType="num">
                                          <p:cBhvr>
                                            <p:cTn id="66" dur="1000" fill="hold"/>
                                            <p:tgtEl>
                                              <p:spTgt spid="16"/>
                                            </p:tgtEl>
                                            <p:attrNameLst>
                                              <p:attrName>style.rotation</p:attrName>
                                            </p:attrNameLst>
                                          </p:cBhvr>
                                          <p:tavLst>
                                            <p:tav tm="0">
                                              <p:val>
                                                <p:fltVal val="90"/>
                                              </p:val>
                                            </p:tav>
                                            <p:tav tm="100000">
                                              <p:val>
                                                <p:fltVal val="0"/>
                                              </p:val>
                                            </p:tav>
                                          </p:tavLst>
                                        </p:anim>
                                        <p:animEffect transition="in" filter="fade">
                                          <p:cBhvr>
                                            <p:cTn id="6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13" grpId="0" animBg="1"/>
          <p:bldP spid="12" grpId="0" animBg="1"/>
          <p:bldP spid="14" grpId="0"/>
          <p:bldP spid="15" grpId="0" animBg="1"/>
          <p:bldP spid="1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outVertical)">
                                          <p:cBhvr>
                                            <p:cTn id="18" dur="500"/>
                                            <p:tgtEl>
                                              <p:spTgt spid="12"/>
                                            </p:tgtEl>
                                          </p:cBhvr>
                                        </p:animEffect>
                                      </p:childTnLst>
                                    </p:cTn>
                                  </p:par>
                                  <p:par>
                                    <p:cTn id="19" presetID="56" presetClass="path" presetSubtype="0" accel="50000" decel="50000" fill="hold" grpId="1" nodeType="withEffect">
                                      <p:stCondLst>
                                        <p:cond delay="0"/>
                                      </p:stCondLst>
                                      <p:childTnLst>
                                        <p:animMotion origin="layout" path="M -0.03737 0.04121 L -6.25E-7 -3.33333E-6 " pathEditMode="relative" rAng="0" ptsTypes="AA">
                                          <p:cBhvr>
                                            <p:cTn id="20" dur="700" fill="hold"/>
                                            <p:tgtEl>
                                              <p:spTgt spid="15"/>
                                            </p:tgtEl>
                                            <p:attrNameLst>
                                              <p:attrName>ppt_x</p:attrName>
                                              <p:attrName>ppt_y</p:attrName>
                                            </p:attrNameLst>
                                          </p:cBhvr>
                                          <p:rCtr x="1862" y="-2060"/>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0-#ppt_w/2"/>
                                              </p:val>
                                            </p:tav>
                                            <p:tav tm="100000">
                                              <p:val>
                                                <p:strVal val="#ppt_x"/>
                                              </p:val>
                                            </p:tav>
                                          </p:tavLst>
                                        </p:anim>
                                        <p:anim calcmode="lin" valueType="num">
                                          <p:cBhvr additive="base">
                                            <p:cTn id="26" dur="500" fill="hold"/>
                                            <p:tgtEl>
                                              <p:spTgt spid="37"/>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randombar(horizontal)">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1+#ppt_w/2"/>
                                              </p:val>
                                            </p:tav>
                                            <p:tav tm="100000">
                                              <p:val>
                                                <p:strVal val="#ppt_x"/>
                                              </p:val>
                                            </p:tav>
                                          </p:tavLst>
                                        </p:anim>
                                        <p:anim calcmode="lin" valueType="num">
                                          <p:cBhvr additive="base">
                                            <p:cTn id="36" dur="500" fill="hold"/>
                                            <p:tgtEl>
                                              <p:spTgt spid="40"/>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randombar(horizontal)">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12"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0-#ppt_w/2"/>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4" presetClass="entr" presetSubtype="1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randombar(horizontal)">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1+#ppt_w/2"/>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par>
                                    <p:cTn id="57" presetID="14" presetClass="entr" presetSubtype="10" fill="hold" grpId="0" nodeType="withEffect">
                                      <p:stCondLst>
                                        <p:cond delay="60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fltVal val="0"/>
                                              </p:val>
                                            </p:tav>
                                            <p:tav tm="100000">
                                              <p:val>
                                                <p:strVal val="#ppt_w"/>
                                              </p:val>
                                            </p:tav>
                                          </p:tavLst>
                                        </p:anim>
                                        <p:anim calcmode="lin" valueType="num">
                                          <p:cBhvr>
                                            <p:cTn id="65" dur="1000" fill="hold"/>
                                            <p:tgtEl>
                                              <p:spTgt spid="16"/>
                                            </p:tgtEl>
                                            <p:attrNameLst>
                                              <p:attrName>ppt_h</p:attrName>
                                            </p:attrNameLst>
                                          </p:cBhvr>
                                          <p:tavLst>
                                            <p:tav tm="0">
                                              <p:val>
                                                <p:fltVal val="0"/>
                                              </p:val>
                                            </p:tav>
                                            <p:tav tm="100000">
                                              <p:val>
                                                <p:strVal val="#ppt_h"/>
                                              </p:val>
                                            </p:tav>
                                          </p:tavLst>
                                        </p:anim>
                                        <p:anim calcmode="lin" valueType="num">
                                          <p:cBhvr>
                                            <p:cTn id="66" dur="1000" fill="hold"/>
                                            <p:tgtEl>
                                              <p:spTgt spid="16"/>
                                            </p:tgtEl>
                                            <p:attrNameLst>
                                              <p:attrName>style.rotation</p:attrName>
                                            </p:attrNameLst>
                                          </p:cBhvr>
                                          <p:tavLst>
                                            <p:tav tm="0">
                                              <p:val>
                                                <p:fltVal val="90"/>
                                              </p:val>
                                            </p:tav>
                                            <p:tav tm="100000">
                                              <p:val>
                                                <p:fltVal val="0"/>
                                              </p:val>
                                            </p:tav>
                                          </p:tavLst>
                                        </p:anim>
                                        <p:animEffect transition="in" filter="fade">
                                          <p:cBhvr>
                                            <p:cTn id="6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13" grpId="0" animBg="1"/>
          <p:bldP spid="12" grpId="0" animBg="1"/>
          <p:bldP spid="14" grpId="0"/>
          <p:bldP spid="15" grpId="0" animBg="1"/>
          <p:bldP spid="15" grpId="1" animBg="1"/>
        </p:bldLst>
      </p:timing>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35599" y="238600"/>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3"/>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28E0D88E-3E05-4772-9F38-A32EC5435D8A}"/>
              </a:ext>
            </a:extLst>
          </p:cNvPr>
          <p:cNvSpPr/>
          <p:nvPr/>
        </p:nvSpPr>
        <p:spPr>
          <a:xfrm>
            <a:off x="2998606" y="81741"/>
            <a:ext cx="607043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202122" y="232359"/>
            <a:ext cx="5613240"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（四）重视句子的学习，一句多译：</a:t>
            </a:r>
          </a:p>
        </p:txBody>
      </p:sp>
      <p:sp>
        <p:nvSpPr>
          <p:cNvPr id="7" name="矩形 6">
            <a:extLst>
              <a:ext uri="{FF2B5EF4-FFF2-40B4-BE49-F238E27FC236}">
                <a16:creationId xmlns:a16="http://schemas.microsoft.com/office/drawing/2014/main" xmlns="" id="{FA037DC3-A0C3-40EF-8FBC-B0F78618D569}"/>
              </a:ext>
            </a:extLst>
          </p:cNvPr>
          <p:cNvSpPr/>
          <p:nvPr/>
        </p:nvSpPr>
        <p:spPr>
          <a:xfrm>
            <a:off x="340941" y="1130320"/>
            <a:ext cx="11510117" cy="5574603"/>
          </a:xfrm>
          <a:prstGeom prst="rect">
            <a:avLst/>
          </a:prstGeom>
        </p:spPr>
        <p:txBody>
          <a:bodyPr wrap="square">
            <a:spAutoFit/>
          </a:bodyPr>
          <a:lstStyle/>
          <a:p>
            <a:pPr algn="just">
              <a:lnSpc>
                <a:spcPts val="4800"/>
              </a:lnSpc>
              <a:spcAft>
                <a:spcPts val="0"/>
              </a:spcAft>
            </a:pPr>
            <a:r>
              <a:rPr lang="en-US" altLang="zh-CN" sz="3200" b="1" kern="100" dirty="0">
                <a:latin typeface="Times New Roman" panose="02020603050405020304" pitchFamily="18" charset="0"/>
              </a:rPr>
              <a:t>The student wasn’t paying attention in class, </a:t>
            </a:r>
            <a:r>
              <a:rPr lang="en-US" altLang="zh-CN" sz="3200" b="1" u="sng" kern="100" dirty="0">
                <a:latin typeface="Times New Roman" panose="02020603050405020304" pitchFamily="18" charset="0"/>
              </a:rPr>
              <a:t>         </a:t>
            </a:r>
            <a:r>
              <a:rPr lang="en-US" altLang="zh-CN" sz="3200" b="1" kern="100" dirty="0">
                <a:latin typeface="Times New Roman" panose="02020603050405020304" pitchFamily="18" charset="0"/>
              </a:rPr>
              <a:t> (</a:t>
            </a:r>
            <a:r>
              <a:rPr lang="zh-CN" altLang="zh-CN" sz="3200" b="1" kern="100" dirty="0">
                <a:latin typeface="Times New Roman" panose="02020603050405020304" pitchFamily="18" charset="0"/>
              </a:rPr>
              <a:t>眼睛盯着</a:t>
            </a:r>
            <a:r>
              <a:rPr lang="en-US" altLang="zh-CN" sz="3200" b="1" kern="100" dirty="0">
                <a:latin typeface="Times New Roman" panose="02020603050405020304" pitchFamily="18" charset="0"/>
              </a:rPr>
              <a:t>)the tree in front of the classroom.(fix)</a:t>
            </a:r>
            <a:endParaRPr lang="zh-CN" altLang="zh-CN" sz="3200" b="1" kern="100" dirty="0">
              <a:latin typeface="Times New Roman" panose="02020603050405020304" pitchFamily="18" charset="0"/>
            </a:endParaRPr>
          </a:p>
          <a:p>
            <a:pPr marL="342900" lvl="0" indent="-342900" algn="just">
              <a:lnSpc>
                <a:spcPts val="4800"/>
              </a:lnSpc>
              <a:spcAft>
                <a:spcPts val="0"/>
              </a:spcAft>
              <a:buFont typeface="宋体" panose="02010600030101010101" pitchFamily="2" charset="-122"/>
              <a:buAutoNum type="circleNumDbPlain"/>
            </a:pPr>
            <a:r>
              <a:rPr lang="en-US" altLang="zh-CN" sz="3200" b="1" kern="100" dirty="0">
                <a:latin typeface="Times New Roman" panose="02020603050405020304" pitchFamily="18" charset="0"/>
                <a:ea typeface="Times New Roman" panose="02020603050405020304" pitchFamily="18" charset="0"/>
                <a:cs typeface="宋体" panose="02010600030101010101" pitchFamily="2" charset="-122"/>
              </a:rPr>
              <a:t>with his eyes</a:t>
            </a:r>
            <a:r>
              <a:rPr lang="en-US" altLang="zh-CN" sz="3200" b="1" u="sng" kern="100" dirty="0">
                <a:latin typeface="Times New Roman" panose="02020603050405020304" pitchFamily="18" charset="0"/>
                <a:ea typeface="Times New Roman" panose="02020603050405020304" pitchFamily="18" charset="0"/>
                <a:cs typeface="宋体" panose="02010600030101010101" pitchFamily="2" charset="-122"/>
              </a:rPr>
              <a:t>                             </a:t>
            </a:r>
            <a:r>
              <a:rPr lang="en-US" altLang="zh-CN" sz="3200" b="1" kern="100" dirty="0">
                <a:latin typeface="Times New Roman" panose="02020603050405020304" pitchFamily="18" charset="0"/>
                <a:ea typeface="Times New Roman" panose="02020603050405020304" pitchFamily="18" charset="0"/>
                <a:cs typeface="宋体" panose="02010600030101010101" pitchFamily="2" charset="-122"/>
              </a:rPr>
              <a:t> on        </a:t>
            </a:r>
          </a:p>
          <a:p>
            <a:pPr lvl="0" algn="just">
              <a:lnSpc>
                <a:spcPts val="4800"/>
              </a:lnSpc>
              <a:spcAft>
                <a:spcPts val="0"/>
              </a:spcAft>
            </a:pPr>
            <a:r>
              <a:rPr lang="zh-CN" altLang="zh-CN" sz="3200" b="1" kern="100" dirty="0">
                <a:latin typeface="Times New Roman" panose="02020603050405020304" pitchFamily="18" charset="0"/>
                <a:cs typeface="宋体" panose="02010600030101010101" pitchFamily="2" charset="-122"/>
              </a:rPr>
              <a:t>②</a:t>
            </a:r>
            <a:r>
              <a:rPr lang="en-US" altLang="zh-CN" sz="3200" b="1" kern="100" dirty="0">
                <a:latin typeface="Times New Roman" panose="02020603050405020304" pitchFamily="18" charset="0"/>
                <a:ea typeface="Times New Roman" panose="02020603050405020304" pitchFamily="18" charset="0"/>
                <a:cs typeface="宋体" panose="02010600030101010101" pitchFamily="2" charset="-122"/>
              </a:rPr>
              <a:t>his eyes</a:t>
            </a:r>
            <a:r>
              <a:rPr lang="en-US" altLang="zh-CN" sz="3200" b="1" u="sng" kern="100" dirty="0">
                <a:latin typeface="Times New Roman" panose="02020603050405020304" pitchFamily="18" charset="0"/>
                <a:ea typeface="Times New Roman" panose="02020603050405020304" pitchFamily="18" charset="0"/>
                <a:cs typeface="宋体" panose="02010600030101010101" pitchFamily="2" charset="-122"/>
              </a:rPr>
              <a:t>                           </a:t>
            </a:r>
            <a:r>
              <a:rPr lang="en-US" altLang="zh-CN" sz="3200" b="1" kern="100" dirty="0">
                <a:latin typeface="Times New Roman" panose="02020603050405020304" pitchFamily="18" charset="0"/>
                <a:ea typeface="Times New Roman" panose="02020603050405020304" pitchFamily="18" charset="0"/>
                <a:cs typeface="宋体" panose="02010600030101010101" pitchFamily="2" charset="-122"/>
              </a:rPr>
              <a:t>on         </a:t>
            </a:r>
          </a:p>
          <a:p>
            <a:pPr lvl="0" algn="just">
              <a:lnSpc>
                <a:spcPts val="4800"/>
              </a:lnSpc>
              <a:spcAft>
                <a:spcPts val="0"/>
              </a:spcAft>
            </a:pPr>
            <a:r>
              <a:rPr lang="zh-CN" altLang="zh-CN" sz="3200" b="1" kern="100" dirty="0">
                <a:latin typeface="Times New Roman" panose="02020603050405020304" pitchFamily="18" charset="0"/>
                <a:cs typeface="宋体" panose="02010600030101010101" pitchFamily="2" charset="-122"/>
              </a:rPr>
              <a:t>③</a:t>
            </a:r>
            <a:r>
              <a:rPr lang="en-US" altLang="zh-CN" sz="3200" b="1" u="sng" kern="100" dirty="0">
                <a:latin typeface="Times New Roman" panose="02020603050405020304" pitchFamily="18" charset="0"/>
                <a:ea typeface="Times New Roman" panose="02020603050405020304" pitchFamily="18" charset="0"/>
                <a:cs typeface="宋体" panose="02010600030101010101" pitchFamily="2" charset="-122"/>
              </a:rPr>
              <a:t>                       </a:t>
            </a:r>
            <a:r>
              <a:rPr lang="en-US" altLang="zh-CN" sz="3200" b="1" kern="100" dirty="0">
                <a:latin typeface="Times New Roman" panose="02020603050405020304" pitchFamily="18" charset="0"/>
                <a:ea typeface="Times New Roman" panose="02020603050405020304" pitchFamily="18" charset="0"/>
                <a:cs typeface="宋体" panose="02010600030101010101" pitchFamily="2" charset="-122"/>
              </a:rPr>
              <a:t> his eyes on</a:t>
            </a:r>
            <a:r>
              <a:rPr lang="en-US" altLang="zh-CN" sz="3200" b="1" u="sng" kern="100" dirty="0">
                <a:latin typeface="Times New Roman" panose="02020603050405020304" pitchFamily="18" charset="0"/>
                <a:ea typeface="Times New Roman" panose="02020603050405020304" pitchFamily="18" charset="0"/>
                <a:cs typeface="宋体" panose="02010600030101010101" pitchFamily="2" charset="-122"/>
              </a:rPr>
              <a:t>   </a:t>
            </a:r>
            <a:r>
              <a:rPr lang="en-US" altLang="zh-CN" sz="3200" b="1" kern="100" dirty="0">
                <a:latin typeface="Times New Roman" panose="02020603050405020304" pitchFamily="18" charset="0"/>
                <a:ea typeface="Times New Roman" panose="02020603050405020304" pitchFamily="18" charset="0"/>
                <a:cs typeface="宋体" panose="02010600030101010101" pitchFamily="2" charset="-122"/>
              </a:rPr>
              <a:t> </a:t>
            </a:r>
            <a:endParaRPr lang="zh-CN" altLang="zh-CN" sz="3200" b="1" kern="100" dirty="0">
              <a:latin typeface="Times New Roman" panose="02020603050405020304" pitchFamily="18" charset="0"/>
              <a:ea typeface="Times New Roman" panose="02020603050405020304" pitchFamily="18" charset="0"/>
              <a:cs typeface="宋体" panose="02010600030101010101" pitchFamily="2" charset="-122"/>
            </a:endParaRPr>
          </a:p>
          <a:p>
            <a:pPr algn="just">
              <a:lnSpc>
                <a:spcPts val="4800"/>
              </a:lnSpc>
              <a:spcAft>
                <a:spcPts val="0"/>
              </a:spcAft>
            </a:pPr>
            <a:r>
              <a:rPr lang="zh-CN" altLang="zh-CN" sz="3200" b="1" kern="100" dirty="0">
                <a:latin typeface="Times New Roman" panose="02020603050405020304" pitchFamily="18" charset="0"/>
                <a:cs typeface="宋体" panose="02010600030101010101" pitchFamily="2" charset="-122"/>
              </a:rPr>
              <a:t>④</a:t>
            </a:r>
            <a:r>
              <a:rPr lang="en-US" altLang="zh-CN" sz="3200" b="1" kern="100" dirty="0">
                <a:latin typeface="Times New Roman" panose="02020603050405020304" pitchFamily="18" charset="0"/>
              </a:rPr>
              <a:t>but his eyes </a:t>
            </a:r>
            <a:r>
              <a:rPr lang="en-US" altLang="zh-CN" sz="3200" b="1" u="sng" kern="100" dirty="0">
                <a:latin typeface="Times New Roman" panose="02020603050405020304" pitchFamily="18" charset="0"/>
              </a:rPr>
              <a:t>               </a:t>
            </a:r>
            <a:r>
              <a:rPr lang="en-US" altLang="zh-CN" sz="3200" b="1" kern="100" dirty="0">
                <a:latin typeface="Times New Roman" panose="02020603050405020304" pitchFamily="18" charset="0"/>
              </a:rPr>
              <a:t> on /he </a:t>
            </a:r>
            <a:r>
              <a:rPr lang="en-US" altLang="zh-CN" sz="3200" b="1" u="sng" kern="100" dirty="0">
                <a:latin typeface="Times New Roman" panose="02020603050405020304" pitchFamily="18" charset="0"/>
              </a:rPr>
              <a:t>                 </a:t>
            </a:r>
            <a:r>
              <a:rPr lang="en-US" altLang="zh-CN" sz="3200" b="1" kern="100" dirty="0">
                <a:latin typeface="Times New Roman" panose="02020603050405020304" pitchFamily="18" charset="0"/>
              </a:rPr>
              <a:t> his eyes on  </a:t>
            </a:r>
          </a:p>
          <a:p>
            <a:pPr algn="just">
              <a:lnSpc>
                <a:spcPts val="4200"/>
              </a:lnSpc>
              <a:spcAft>
                <a:spcPts val="0"/>
              </a:spcAft>
            </a:pPr>
            <a:r>
              <a:rPr lang="en-US" altLang="zh-CN" sz="3200" b="1" kern="100" dirty="0">
                <a:latin typeface="Times New Roman" panose="02020603050405020304" pitchFamily="18" charset="0"/>
              </a:rPr>
              <a:t>               </a:t>
            </a:r>
          </a:p>
          <a:p>
            <a:pPr algn="just">
              <a:lnSpc>
                <a:spcPts val="4800"/>
              </a:lnSpc>
              <a:spcAft>
                <a:spcPts val="0"/>
              </a:spcAft>
            </a:pPr>
            <a:r>
              <a:rPr lang="zh-CN" altLang="zh-CN" sz="3200" b="1" kern="100" dirty="0">
                <a:latin typeface="Times New Roman" panose="02020603050405020304" pitchFamily="18" charset="0"/>
                <a:cs typeface="宋体" panose="02010600030101010101" pitchFamily="2" charset="-122"/>
              </a:rPr>
              <a:t>⑤</a:t>
            </a:r>
            <a:r>
              <a:rPr lang="en-US" altLang="zh-CN" sz="3200" b="1" kern="100" dirty="0">
                <a:latin typeface="Times New Roman" panose="02020603050405020304" pitchFamily="18" charset="0"/>
              </a:rPr>
              <a:t>whose eyes </a:t>
            </a:r>
            <a:r>
              <a:rPr lang="en-US" altLang="zh-CN" sz="3200" b="1" u="sng" kern="100" dirty="0">
                <a:latin typeface="Times New Roman" panose="02020603050405020304" pitchFamily="18" charset="0"/>
              </a:rPr>
              <a:t>                </a:t>
            </a:r>
            <a:r>
              <a:rPr lang="en-US" altLang="zh-CN" sz="3200" b="1" kern="100" dirty="0">
                <a:latin typeface="Times New Roman" panose="02020603050405020304" pitchFamily="18" charset="0"/>
              </a:rPr>
              <a:t> on /who</a:t>
            </a:r>
            <a:r>
              <a:rPr lang="en-US" altLang="zh-CN" sz="3200" b="1" u="sng" kern="100" dirty="0">
                <a:latin typeface="Times New Roman" panose="02020603050405020304" pitchFamily="18" charset="0"/>
              </a:rPr>
              <a:t>                 </a:t>
            </a:r>
            <a:r>
              <a:rPr lang="en-US" altLang="zh-CN" sz="3200" b="1" kern="100" dirty="0">
                <a:latin typeface="Times New Roman" panose="02020603050405020304" pitchFamily="18" charset="0"/>
              </a:rPr>
              <a:t> his eyes on</a:t>
            </a:r>
          </a:p>
          <a:p>
            <a:pPr algn="just">
              <a:lnSpc>
                <a:spcPts val="4800"/>
              </a:lnSpc>
              <a:spcAft>
                <a:spcPts val="0"/>
              </a:spcAft>
            </a:pPr>
            <a:endParaRPr lang="zh-CN" altLang="zh-CN" sz="2400" b="1" dirty="0">
              <a:solidFill>
                <a:srgbClr val="407434"/>
              </a:solidFill>
            </a:endParaRPr>
          </a:p>
        </p:txBody>
      </p:sp>
      <p:sp>
        <p:nvSpPr>
          <p:cNvPr id="8" name="矩形 7">
            <a:extLst>
              <a:ext uri="{FF2B5EF4-FFF2-40B4-BE49-F238E27FC236}">
                <a16:creationId xmlns:a16="http://schemas.microsoft.com/office/drawing/2014/main" xmlns="" id="{585A7634-E524-4CE5-ACDB-9EDC55F50E89}"/>
              </a:ext>
            </a:extLst>
          </p:cNvPr>
          <p:cNvSpPr/>
          <p:nvPr/>
        </p:nvSpPr>
        <p:spPr>
          <a:xfrm>
            <a:off x="6782515" y="2465155"/>
            <a:ext cx="3753976" cy="523220"/>
          </a:xfrm>
          <a:prstGeom prst="rect">
            <a:avLst/>
          </a:prstGeom>
        </p:spPr>
        <p:txBody>
          <a:bodyPr wrap="none">
            <a:spAutoFit/>
          </a:bodyPr>
          <a:lstStyle/>
          <a:p>
            <a:r>
              <a:rPr lang="en-US" altLang="zh-CN" sz="2800" b="1" dirty="0">
                <a:solidFill>
                  <a:srgbClr val="407434"/>
                </a:solidFill>
              </a:rPr>
              <a:t>fixed</a:t>
            </a:r>
            <a:r>
              <a:rPr lang="zh-CN" altLang="en-US" sz="2800" b="1" dirty="0">
                <a:solidFill>
                  <a:srgbClr val="407434"/>
                </a:solidFill>
              </a:rPr>
              <a:t>（</a:t>
            </a:r>
            <a:r>
              <a:rPr lang="en-US" altLang="zh-CN" sz="2800" b="1" dirty="0">
                <a:solidFill>
                  <a:srgbClr val="407434"/>
                </a:solidFill>
              </a:rPr>
              <a:t>with</a:t>
            </a:r>
            <a:r>
              <a:rPr lang="zh-CN" altLang="en-US" sz="2800" b="1" dirty="0">
                <a:solidFill>
                  <a:srgbClr val="407434"/>
                </a:solidFill>
              </a:rPr>
              <a:t>复合结构）</a:t>
            </a:r>
          </a:p>
        </p:txBody>
      </p:sp>
      <p:sp>
        <p:nvSpPr>
          <p:cNvPr id="9" name="矩形 8">
            <a:extLst>
              <a:ext uri="{FF2B5EF4-FFF2-40B4-BE49-F238E27FC236}">
                <a16:creationId xmlns:a16="http://schemas.microsoft.com/office/drawing/2014/main" xmlns="" id="{3AE49A19-F998-4550-9EDF-A05AD178D5DF}"/>
              </a:ext>
            </a:extLst>
          </p:cNvPr>
          <p:cNvSpPr/>
          <p:nvPr/>
        </p:nvSpPr>
        <p:spPr>
          <a:xfrm>
            <a:off x="5593301" y="3120342"/>
            <a:ext cx="3440340" cy="523220"/>
          </a:xfrm>
          <a:prstGeom prst="rect">
            <a:avLst/>
          </a:prstGeom>
        </p:spPr>
        <p:txBody>
          <a:bodyPr wrap="square">
            <a:spAutoFit/>
          </a:bodyPr>
          <a:lstStyle/>
          <a:p>
            <a:r>
              <a:rPr lang="en-US" altLang="zh-CN" sz="2800" b="1" dirty="0">
                <a:solidFill>
                  <a:srgbClr val="407434"/>
                </a:solidFill>
              </a:rPr>
              <a:t>fixed</a:t>
            </a:r>
            <a:r>
              <a:rPr lang="zh-CN" altLang="en-US" sz="2800" b="1" dirty="0">
                <a:solidFill>
                  <a:srgbClr val="407434"/>
                </a:solidFill>
              </a:rPr>
              <a:t>（独立主格结构）</a:t>
            </a:r>
          </a:p>
        </p:txBody>
      </p:sp>
      <p:sp>
        <p:nvSpPr>
          <p:cNvPr id="10" name="矩形 9">
            <a:extLst>
              <a:ext uri="{FF2B5EF4-FFF2-40B4-BE49-F238E27FC236}">
                <a16:creationId xmlns:a16="http://schemas.microsoft.com/office/drawing/2014/main" xmlns="" id="{BB5205E5-3E41-43F6-A6A5-4338ADC6C262}"/>
              </a:ext>
            </a:extLst>
          </p:cNvPr>
          <p:cNvSpPr/>
          <p:nvPr/>
        </p:nvSpPr>
        <p:spPr>
          <a:xfrm>
            <a:off x="5609196" y="3719063"/>
            <a:ext cx="6412333" cy="523220"/>
          </a:xfrm>
          <a:prstGeom prst="rect">
            <a:avLst/>
          </a:prstGeom>
        </p:spPr>
        <p:txBody>
          <a:bodyPr wrap="none">
            <a:spAutoFit/>
          </a:bodyPr>
          <a:lstStyle/>
          <a:p>
            <a:r>
              <a:rPr lang="en-US" altLang="zh-CN" sz="2800" b="1" dirty="0">
                <a:solidFill>
                  <a:srgbClr val="407434"/>
                </a:solidFill>
              </a:rPr>
              <a:t>fixing</a:t>
            </a:r>
            <a:r>
              <a:rPr lang="zh-CN" altLang="en-US" sz="2800" b="1" dirty="0">
                <a:solidFill>
                  <a:srgbClr val="407434"/>
                </a:solidFill>
              </a:rPr>
              <a:t>（现在分词作伴随状语，表主动）</a:t>
            </a:r>
          </a:p>
        </p:txBody>
      </p:sp>
      <p:sp>
        <p:nvSpPr>
          <p:cNvPr id="11" name="矩形 10">
            <a:extLst>
              <a:ext uri="{FF2B5EF4-FFF2-40B4-BE49-F238E27FC236}">
                <a16:creationId xmlns:a16="http://schemas.microsoft.com/office/drawing/2014/main" xmlns="" id="{9D9C85AE-56DB-42D4-BB9E-D7830CFB5721}"/>
              </a:ext>
            </a:extLst>
          </p:cNvPr>
          <p:cNvSpPr/>
          <p:nvPr/>
        </p:nvSpPr>
        <p:spPr>
          <a:xfrm>
            <a:off x="3074930" y="4900685"/>
            <a:ext cx="7415171" cy="523220"/>
          </a:xfrm>
          <a:prstGeom prst="rect">
            <a:avLst/>
          </a:prstGeom>
        </p:spPr>
        <p:txBody>
          <a:bodyPr wrap="none">
            <a:spAutoFit/>
          </a:bodyPr>
          <a:lstStyle/>
          <a:p>
            <a:r>
              <a:rPr lang="en-US" altLang="zh-CN" sz="2800" b="1" dirty="0">
                <a:solidFill>
                  <a:srgbClr val="407434"/>
                </a:solidFill>
              </a:rPr>
              <a:t>were fixed; fixed/ was fixing</a:t>
            </a:r>
            <a:r>
              <a:rPr lang="zh-CN" altLang="en-US" sz="2800" b="1" dirty="0">
                <a:solidFill>
                  <a:srgbClr val="407434"/>
                </a:solidFill>
              </a:rPr>
              <a:t>（</a:t>
            </a:r>
            <a:r>
              <a:rPr lang="en-US" altLang="zh-CN" sz="2800" b="1" dirty="0">
                <a:solidFill>
                  <a:srgbClr val="407434"/>
                </a:solidFill>
              </a:rPr>
              <a:t>but</a:t>
            </a:r>
            <a:r>
              <a:rPr lang="zh-CN" altLang="en-US" sz="2800" b="1" dirty="0">
                <a:solidFill>
                  <a:srgbClr val="407434"/>
                </a:solidFill>
              </a:rPr>
              <a:t>连接并列句</a:t>
            </a:r>
            <a:r>
              <a:rPr lang="zh-CN" altLang="en-US" sz="2800" b="1" dirty="0"/>
              <a:t>）</a:t>
            </a:r>
          </a:p>
        </p:txBody>
      </p:sp>
      <p:sp>
        <p:nvSpPr>
          <p:cNvPr id="12" name="矩形 11">
            <a:extLst>
              <a:ext uri="{FF2B5EF4-FFF2-40B4-BE49-F238E27FC236}">
                <a16:creationId xmlns:a16="http://schemas.microsoft.com/office/drawing/2014/main" xmlns="" id="{635D7FDB-8CAF-472B-B7FB-965F75B5192F}"/>
              </a:ext>
            </a:extLst>
          </p:cNvPr>
          <p:cNvSpPr/>
          <p:nvPr/>
        </p:nvSpPr>
        <p:spPr>
          <a:xfrm>
            <a:off x="2963202" y="6082307"/>
            <a:ext cx="6546344" cy="523220"/>
          </a:xfrm>
          <a:prstGeom prst="rect">
            <a:avLst/>
          </a:prstGeom>
        </p:spPr>
        <p:txBody>
          <a:bodyPr wrap="none">
            <a:spAutoFit/>
          </a:bodyPr>
          <a:lstStyle/>
          <a:p>
            <a:r>
              <a:rPr lang="en-US" altLang="zh-CN" sz="2800" b="1" dirty="0">
                <a:solidFill>
                  <a:srgbClr val="407434"/>
                </a:solidFill>
              </a:rPr>
              <a:t>were fixed; fixed/ was fixing</a:t>
            </a:r>
            <a:r>
              <a:rPr lang="zh-CN" altLang="en-US" sz="2800" b="1" dirty="0">
                <a:solidFill>
                  <a:srgbClr val="407434"/>
                </a:solidFill>
              </a:rPr>
              <a:t>（定语从句）</a:t>
            </a:r>
          </a:p>
        </p:txBody>
      </p:sp>
    </p:spTree>
    <p:extLst>
      <p:ext uri="{BB962C8B-B14F-4D97-AF65-F5344CB8AC3E}">
        <p14:creationId xmlns:p14="http://schemas.microsoft.com/office/powerpoint/2010/main" val="282301323"/>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1000" fill="hold"/>
                                            <p:tgtEl>
                                              <p:spTgt spid="4"/>
                                            </p:tgtEl>
                                            <p:attrNameLst>
                                              <p:attrName>ppt_w</p:attrName>
                                            </p:attrNameLst>
                                          </p:cBhvr>
                                          <p:tavLst>
                                            <p:tav tm="0">
                                              <p:val>
                                                <p:fltVal val="0"/>
                                              </p:val>
                                            </p:tav>
                                            <p:tav tm="100000">
                                              <p:val>
                                                <p:strVal val="#ppt_w"/>
                                              </p:val>
                                            </p:tav>
                                          </p:tavLst>
                                        </p:anim>
                                        <p:anim calcmode="lin" valueType="num">
                                          <p:cBhvr>
                                            <p:cTn id="52" dur="1000" fill="hold"/>
                                            <p:tgtEl>
                                              <p:spTgt spid="4"/>
                                            </p:tgtEl>
                                            <p:attrNameLst>
                                              <p:attrName>ppt_h</p:attrName>
                                            </p:attrNameLst>
                                          </p:cBhvr>
                                          <p:tavLst>
                                            <p:tav tm="0">
                                              <p:val>
                                                <p:fltVal val="0"/>
                                              </p:val>
                                            </p:tav>
                                            <p:tav tm="100000">
                                              <p:val>
                                                <p:strVal val="#ppt_h"/>
                                              </p:val>
                                            </p:tav>
                                          </p:tavLst>
                                        </p:anim>
                                        <p:anim calcmode="lin" valueType="num">
                                          <p:cBhvr>
                                            <p:cTn id="53" dur="1000" fill="hold"/>
                                            <p:tgtEl>
                                              <p:spTgt spid="4"/>
                                            </p:tgtEl>
                                            <p:attrNameLst>
                                              <p:attrName>style.rotation</p:attrName>
                                            </p:attrNameLst>
                                          </p:cBhvr>
                                          <p:tavLst>
                                            <p:tav tm="0">
                                              <p:val>
                                                <p:fltVal val="90"/>
                                              </p:val>
                                            </p:tav>
                                            <p:tav tm="100000">
                                              <p:val>
                                                <p:fltVal val="0"/>
                                              </p:val>
                                            </p:tav>
                                          </p:tavLst>
                                        </p:anim>
                                        <p:animEffect transition="in" filter="fade">
                                          <p:cBhvr>
                                            <p:cTn id="5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8" grpId="0"/>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1000" fill="hold"/>
                                            <p:tgtEl>
                                              <p:spTgt spid="4"/>
                                            </p:tgtEl>
                                            <p:attrNameLst>
                                              <p:attrName>ppt_w</p:attrName>
                                            </p:attrNameLst>
                                          </p:cBhvr>
                                          <p:tavLst>
                                            <p:tav tm="0">
                                              <p:val>
                                                <p:fltVal val="0"/>
                                              </p:val>
                                            </p:tav>
                                            <p:tav tm="100000">
                                              <p:val>
                                                <p:strVal val="#ppt_w"/>
                                              </p:val>
                                            </p:tav>
                                          </p:tavLst>
                                        </p:anim>
                                        <p:anim calcmode="lin" valueType="num">
                                          <p:cBhvr>
                                            <p:cTn id="52" dur="1000" fill="hold"/>
                                            <p:tgtEl>
                                              <p:spTgt spid="4"/>
                                            </p:tgtEl>
                                            <p:attrNameLst>
                                              <p:attrName>ppt_h</p:attrName>
                                            </p:attrNameLst>
                                          </p:cBhvr>
                                          <p:tavLst>
                                            <p:tav tm="0">
                                              <p:val>
                                                <p:fltVal val="0"/>
                                              </p:val>
                                            </p:tav>
                                            <p:tav tm="100000">
                                              <p:val>
                                                <p:strVal val="#ppt_h"/>
                                              </p:val>
                                            </p:tav>
                                          </p:tavLst>
                                        </p:anim>
                                        <p:anim calcmode="lin" valueType="num">
                                          <p:cBhvr>
                                            <p:cTn id="53" dur="1000" fill="hold"/>
                                            <p:tgtEl>
                                              <p:spTgt spid="4"/>
                                            </p:tgtEl>
                                            <p:attrNameLst>
                                              <p:attrName>style.rotation</p:attrName>
                                            </p:attrNameLst>
                                          </p:cBhvr>
                                          <p:tavLst>
                                            <p:tav tm="0">
                                              <p:val>
                                                <p:fltVal val="90"/>
                                              </p:val>
                                            </p:tav>
                                            <p:tav tm="100000">
                                              <p:val>
                                                <p:fltVal val="0"/>
                                              </p:val>
                                            </p:tav>
                                          </p:tavLst>
                                        </p:anim>
                                        <p:animEffect transition="in" filter="fade">
                                          <p:cBhvr>
                                            <p:cTn id="5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8" grpId="0"/>
          <p:bldP spid="9" grpId="0"/>
          <p:bldP spid="10" grpId="0"/>
          <p:bldP spid="11" grpId="0"/>
          <p:bldP spid="12" grpId="0"/>
        </p:bldLst>
      </p:timing>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a:extLst>
              <a:ext uri="{FF2B5EF4-FFF2-40B4-BE49-F238E27FC236}">
                <a16:creationId xmlns:a16="http://schemas.microsoft.com/office/drawing/2014/main" xmlns="" id="{3B03C87F-809B-47C1-8902-03ED46D2F219}"/>
              </a:ext>
            </a:extLst>
          </p:cNvPr>
          <p:cNvSpPr/>
          <p:nvPr/>
        </p:nvSpPr>
        <p:spPr>
          <a:xfrm>
            <a:off x="285431" y="278574"/>
            <a:ext cx="2113525"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5</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777999" y="269376"/>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060727" y="-11089"/>
            <a:ext cx="4686561"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2908219" y="106928"/>
            <a:ext cx="4329806"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（四）</a:t>
            </a:r>
            <a:r>
              <a:rPr lang="en-US" altLang="zh-CN" sz="2800" b="1" dirty="0">
                <a:latin typeface="微软雅黑" pitchFamily="34" charset="-122"/>
                <a:ea typeface="微软雅黑" pitchFamily="34" charset="-122"/>
              </a:rPr>
              <a:t>2017</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11</a:t>
            </a:r>
            <a:r>
              <a:rPr lang="zh-CN" altLang="en-US" sz="2800" b="1" dirty="0">
                <a:latin typeface="微软雅黑" pitchFamily="34" charset="-122"/>
                <a:ea typeface="微软雅黑" pitchFamily="34" charset="-122"/>
              </a:rPr>
              <a:t>月浙江卷</a:t>
            </a:r>
          </a:p>
        </p:txBody>
      </p:sp>
      <p:sp>
        <p:nvSpPr>
          <p:cNvPr id="4" name="矩形 3">
            <a:extLst>
              <a:ext uri="{FF2B5EF4-FFF2-40B4-BE49-F238E27FC236}">
                <a16:creationId xmlns:a16="http://schemas.microsoft.com/office/drawing/2014/main" xmlns="" id="{D8CF0B44-2C89-48F7-B821-1927DEAB7F3C}"/>
              </a:ext>
            </a:extLst>
          </p:cNvPr>
          <p:cNvSpPr/>
          <p:nvPr/>
        </p:nvSpPr>
        <p:spPr>
          <a:xfrm>
            <a:off x="215462" y="1322773"/>
            <a:ext cx="11761076" cy="5262979"/>
          </a:xfrm>
          <a:prstGeom prst="rect">
            <a:avLst/>
          </a:prstGeom>
        </p:spPr>
        <p:txBody>
          <a:bodyPr wrap="square">
            <a:spAutoFit/>
          </a:bodyPr>
          <a:lstStyle/>
          <a:p>
            <a:pPr algn="just"/>
            <a:r>
              <a:rPr lang="en-US" altLang="zh-CN" sz="2400" b="1" dirty="0">
                <a:latin typeface="Times New Roman" panose="02020603050405020304" pitchFamily="18" charset="0"/>
                <a:cs typeface="Times New Roman" panose="02020603050405020304" pitchFamily="18" charset="0"/>
              </a:rPr>
              <a:t>                                       Easy Ways to Build Vocabulary</a:t>
            </a:r>
          </a:p>
          <a:p>
            <a:pPr algn="just"/>
            <a:r>
              <a:rPr lang="en-US" altLang="zh-CN" sz="2400" b="1" dirty="0">
                <a:latin typeface="Times New Roman" panose="02020603050405020304" pitchFamily="18" charset="0"/>
                <a:cs typeface="Times New Roman" panose="02020603050405020304" pitchFamily="18" charset="0"/>
              </a:rPr>
              <a:t>     It’s not all that hard to build an advanced and large vocabulary. Like many things in life, it’s __56__ongoing process, and the best part of the process is that there’s enough room for improvement, __57__means you’ll just keep getting better and better. Of course you have to work at it. You wouldn’t think that a few __58__(month) of exercise in your teens would be enough __59__ the rest of your life, and that’s also true for building your vocabulary--you have to keep at it daily, and pretty soon you will find that you have an excellent vocabulary.</a:t>
            </a:r>
          </a:p>
          <a:p>
            <a:pPr algn="just"/>
            <a:r>
              <a:rPr lang="en-US" altLang="zh-CN" sz="2400" b="1" dirty="0">
                <a:latin typeface="Times New Roman" panose="02020603050405020304" pitchFamily="18" charset="0"/>
                <a:cs typeface="Times New Roman" panose="02020603050405020304" pitchFamily="18" charset="0"/>
              </a:rPr>
              <a:t>     One of the __60__(effect) ways to build vocabulary is to read good books. You need to __61__(real) read at least one good book a week, preferably a classic. This isn’t as hard as it __62__(sound), and it is far better than any other method because you improve your vocabulary while __63__(read) an interesting piece of literature. Another nice thing is that you learn both new words and __64__(they) use unconsciously, meaning that you will tend to use the words __65__(learn) this way in conversations almost automatically.</a:t>
            </a:r>
          </a:p>
        </p:txBody>
      </p:sp>
      <p:sp>
        <p:nvSpPr>
          <p:cNvPr id="7" name="矩形 6">
            <a:extLst>
              <a:ext uri="{FF2B5EF4-FFF2-40B4-BE49-F238E27FC236}">
                <a16:creationId xmlns:a16="http://schemas.microsoft.com/office/drawing/2014/main" xmlns="" id="{FABD8C0C-6003-44F2-B5EF-1475DB00C9FD}"/>
              </a:ext>
            </a:extLst>
          </p:cNvPr>
          <p:cNvSpPr/>
          <p:nvPr/>
        </p:nvSpPr>
        <p:spPr>
          <a:xfrm>
            <a:off x="7943553" y="54904"/>
            <a:ext cx="3963016" cy="1200329"/>
          </a:xfrm>
          <a:prstGeom prst="rect">
            <a:avLst/>
          </a:prstGeom>
        </p:spPr>
        <p:txBody>
          <a:bodyPr wrap="square">
            <a:spAutoFit/>
          </a:bodyPr>
          <a:lstStyle/>
          <a:p>
            <a:r>
              <a:rPr lang="en-US" altLang="zh-CN" b="1" dirty="0">
                <a:solidFill>
                  <a:srgbClr val="407434"/>
                </a:solidFill>
              </a:rPr>
              <a:t>56. an              57. which         </a:t>
            </a:r>
          </a:p>
          <a:p>
            <a:r>
              <a:rPr lang="en-US" altLang="zh-CN" b="1" dirty="0">
                <a:solidFill>
                  <a:srgbClr val="407434"/>
                </a:solidFill>
              </a:rPr>
              <a:t>58. months     59. for        </a:t>
            </a:r>
          </a:p>
          <a:p>
            <a:r>
              <a:rPr lang="en-US" altLang="zh-CN" b="1" dirty="0">
                <a:solidFill>
                  <a:srgbClr val="407434"/>
                </a:solidFill>
              </a:rPr>
              <a:t>60. effective   61. really     62. sounds      63. reading     64. their       65. learnt</a:t>
            </a:r>
          </a:p>
        </p:txBody>
      </p:sp>
    </p:spTree>
    <p:extLst>
      <p:ext uri="{BB962C8B-B14F-4D97-AF65-F5344CB8AC3E}">
        <p14:creationId xmlns:p14="http://schemas.microsoft.com/office/powerpoint/2010/main" val="817770066"/>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56" presetClass="path" presetSubtype="0" accel="50000" decel="50000" fill="hold" grpId="1" nodeType="withEffect">
                                      <p:stCondLst>
                                        <p:cond delay="0"/>
                                      </p:stCondLst>
                                      <p:childTnLst>
                                        <p:animMotion origin="layout" path="M -0.03737 0.04121 L 3.95833E-6 -4.81481E-6 " pathEditMode="relative" rAng="0" ptsTypes="AA">
                                          <p:cBhvr>
                                            <p:cTn id="21" dur="700" fill="hold"/>
                                            <p:tgtEl>
                                              <p:spTgt spid="8"/>
                                            </p:tgtEl>
                                            <p:attrNameLst>
                                              <p:attrName>ppt_x</p:attrName>
                                              <p:attrName>ppt_y</p:attrName>
                                            </p:attrNameLst>
                                          </p:cBhvr>
                                          <p:rCtr x="1862" y="-2060"/>
                                        </p:animMotion>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p:bldP spid="5" grpId="0" animBg="1"/>
          <p:bldP spid="6" grpId="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56" presetClass="path" presetSubtype="0" accel="50000" decel="50000" fill="hold" grpId="1" nodeType="withEffect">
                                      <p:stCondLst>
                                        <p:cond delay="0"/>
                                      </p:stCondLst>
                                      <p:childTnLst>
                                        <p:animMotion origin="layout" path="M -0.03737 0.04121 L 3.95833E-6 -4.81481E-6 " pathEditMode="relative" rAng="0" ptsTypes="AA">
                                          <p:cBhvr>
                                            <p:cTn id="21" dur="700" fill="hold"/>
                                            <p:tgtEl>
                                              <p:spTgt spid="8"/>
                                            </p:tgtEl>
                                            <p:attrNameLst>
                                              <p:attrName>ppt_x</p:attrName>
                                              <p:attrName>ppt_y</p:attrName>
                                            </p:attrNameLst>
                                          </p:cBhvr>
                                          <p:rCtr x="1862" y="-2060"/>
                                        </p:animMotion>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p:bldP spid="5" grpId="0" animBg="1"/>
          <p:bldP spid="6" grpId="0" animBg="1"/>
          <p:bldP spid="7" grpId="0"/>
        </p:bldLst>
      </p:timing>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C9E390F0-5AA7-4268-A300-178B2F7C5D37}"/>
              </a:ext>
            </a:extLst>
          </p:cNvPr>
          <p:cNvSpPr/>
          <p:nvPr/>
        </p:nvSpPr>
        <p:spPr>
          <a:xfrm>
            <a:off x="3666705" y="117686"/>
            <a:ext cx="8312630" cy="809116"/>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pic>
        <p:nvPicPr>
          <p:cNvPr id="2" name="图片 1">
            <a:extLst>
              <a:ext uri="{FF2B5EF4-FFF2-40B4-BE49-F238E27FC236}">
                <a16:creationId xmlns:a16="http://schemas.microsoft.com/office/drawing/2014/main" xmlns="" id="{9C7FDBC5-9A96-4937-AC12-95A24480FEA2}"/>
              </a:ext>
            </a:extLst>
          </p:cNvPr>
          <p:cNvPicPr>
            <a:picLocks noChangeAspect="1"/>
          </p:cNvPicPr>
          <p:nvPr/>
        </p:nvPicPr>
        <p:blipFill rotWithShape="1">
          <a:blip r:embed="rId2"/>
          <a:srcRect l="30002"/>
          <a:stretch/>
        </p:blipFill>
        <p:spPr>
          <a:xfrm>
            <a:off x="124273" y="1024759"/>
            <a:ext cx="5971727" cy="5572593"/>
          </a:xfrm>
          <a:prstGeom prst="rect">
            <a:avLst/>
          </a:prstGeom>
        </p:spPr>
      </p:pic>
      <p:sp>
        <p:nvSpPr>
          <p:cNvPr id="4" name="椭圆 3">
            <a:extLst>
              <a:ext uri="{FF2B5EF4-FFF2-40B4-BE49-F238E27FC236}">
                <a16:creationId xmlns:a16="http://schemas.microsoft.com/office/drawing/2014/main" xmlns="" id="{93592E9A-D95C-43E7-AA23-73F8F9A2CEDC}"/>
              </a:ext>
            </a:extLst>
          </p:cNvPr>
          <p:cNvSpPr/>
          <p:nvPr/>
        </p:nvSpPr>
        <p:spPr>
          <a:xfrm>
            <a:off x="456817" y="4773149"/>
            <a:ext cx="5297597" cy="18242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kern="0" dirty="0">
                <a:ln w="22225">
                  <a:solidFill>
                    <a:srgbClr val="1C9494"/>
                  </a:solidFill>
                  <a:prstDash val="solid"/>
                </a:ln>
                <a:solidFill>
                  <a:srgbClr val="FF0000"/>
                </a:solidFill>
                <a:latin typeface="Times New Roman"/>
                <a:ea typeface="微软雅黑"/>
              </a:rPr>
              <a:t>尽管有提示词，</a:t>
            </a:r>
            <a:endParaRPr lang="en-US" altLang="zh-CN" sz="3600" b="1" kern="0" dirty="0">
              <a:ln w="22225">
                <a:solidFill>
                  <a:srgbClr val="1C9494"/>
                </a:solidFill>
                <a:prstDash val="solid"/>
              </a:ln>
              <a:solidFill>
                <a:srgbClr val="FF0000"/>
              </a:solidFill>
              <a:latin typeface="Times New Roman"/>
              <a:ea typeface="微软雅黑"/>
            </a:endParaRPr>
          </a:p>
          <a:p>
            <a:pPr algn="ctr"/>
            <a:r>
              <a:rPr lang="zh-CN" altLang="en-US" sz="3600" b="1" kern="0" dirty="0">
                <a:ln w="22225">
                  <a:solidFill>
                    <a:srgbClr val="1C9494"/>
                  </a:solidFill>
                  <a:prstDash val="solid"/>
                </a:ln>
                <a:solidFill>
                  <a:srgbClr val="FF0000"/>
                </a:solidFill>
                <a:latin typeface="Times New Roman"/>
                <a:ea typeface="微软雅黑"/>
              </a:rPr>
              <a:t>拼写仍要小心！</a:t>
            </a:r>
          </a:p>
        </p:txBody>
      </p:sp>
      <p:cxnSp>
        <p:nvCxnSpPr>
          <p:cNvPr id="8" name="直接箭头连接符 7">
            <a:extLst>
              <a:ext uri="{FF2B5EF4-FFF2-40B4-BE49-F238E27FC236}">
                <a16:creationId xmlns:a16="http://schemas.microsoft.com/office/drawing/2014/main" xmlns="" id="{E971252C-6586-4288-BD7A-45F59E7CCB2F}"/>
              </a:ext>
            </a:extLst>
          </p:cNvPr>
          <p:cNvCxnSpPr>
            <a:cxnSpLocks/>
          </p:cNvCxnSpPr>
          <p:nvPr/>
        </p:nvCxnSpPr>
        <p:spPr>
          <a:xfrm flipV="1">
            <a:off x="3882187" y="2084852"/>
            <a:ext cx="1068185" cy="268829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xmlns="" id="{4FB4B778-688C-498B-838A-273CE66BC53A}"/>
              </a:ext>
            </a:extLst>
          </p:cNvPr>
          <p:cNvCxnSpPr>
            <a:cxnSpLocks/>
          </p:cNvCxnSpPr>
          <p:nvPr/>
        </p:nvCxnSpPr>
        <p:spPr>
          <a:xfrm flipH="1" flipV="1">
            <a:off x="3300495" y="2610921"/>
            <a:ext cx="249148" cy="216222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a16="http://schemas.microsoft.com/office/drawing/2014/main" xmlns="" id="{6FB7CAFE-8574-493F-B451-678E558901E2}"/>
              </a:ext>
            </a:extLst>
          </p:cNvPr>
          <p:cNvPicPr>
            <a:picLocks noChangeAspect="1"/>
          </p:cNvPicPr>
          <p:nvPr/>
        </p:nvPicPr>
        <p:blipFill rotWithShape="1">
          <a:blip r:embed="rId3"/>
          <a:srcRect l="29058" t="3255"/>
          <a:stretch/>
        </p:blipFill>
        <p:spPr>
          <a:xfrm>
            <a:off x="6260379" y="1048406"/>
            <a:ext cx="5807348" cy="5548945"/>
          </a:xfrm>
          <a:prstGeom prst="rect">
            <a:avLst/>
          </a:prstGeom>
        </p:spPr>
      </p:pic>
      <p:sp>
        <p:nvSpPr>
          <p:cNvPr id="13" name="椭圆 12">
            <a:extLst>
              <a:ext uri="{FF2B5EF4-FFF2-40B4-BE49-F238E27FC236}">
                <a16:creationId xmlns:a16="http://schemas.microsoft.com/office/drawing/2014/main" xmlns="" id="{E2A64577-4568-4B35-A350-E5A32ED5293F}"/>
              </a:ext>
            </a:extLst>
          </p:cNvPr>
          <p:cNvSpPr/>
          <p:nvPr/>
        </p:nvSpPr>
        <p:spPr>
          <a:xfrm>
            <a:off x="6515111" y="4805227"/>
            <a:ext cx="5220072" cy="1760044"/>
          </a:xfrm>
          <a:prstGeom prst="ellipse">
            <a:avLst/>
          </a:prstGeom>
          <a:solidFill>
            <a:srgbClr val="FAC14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600" b="1" i="0" u="none" strike="noStrike" kern="0" cap="none" spc="0" normalizeH="0" baseline="0" noProof="0" dirty="0">
                <a:ln w="22225">
                  <a:solidFill>
                    <a:srgbClr val="1C9494"/>
                  </a:solidFill>
                  <a:prstDash val="solid"/>
                </a:ln>
                <a:solidFill>
                  <a:srgbClr val="FF0000"/>
                </a:solidFill>
                <a:effectLst/>
                <a:uLnTx/>
                <a:uFillTx/>
                <a:latin typeface="Times New Roman"/>
                <a:ea typeface="微软雅黑"/>
                <a:cs typeface="+mn-cs"/>
              </a:rPr>
              <a:t>多检查大小写，</a:t>
            </a:r>
            <a:endParaRPr kumimoji="0" lang="en-US" altLang="zh-CN" sz="3600" b="1" i="0" u="none" strike="noStrike" kern="0" cap="none" spc="0" normalizeH="0" baseline="0" noProof="0" dirty="0">
              <a:ln w="22225">
                <a:solidFill>
                  <a:srgbClr val="1C9494"/>
                </a:solidFill>
                <a:prstDash val="solid"/>
              </a:ln>
              <a:solidFill>
                <a:srgbClr val="FF0000"/>
              </a:solidFill>
              <a:effectLst/>
              <a:uLnTx/>
              <a:uFillTx/>
              <a:latin typeface="Times New Roman"/>
              <a:ea typeface="微软雅黑"/>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600" b="1" i="0" u="none" strike="noStrike" kern="0" cap="none" spc="0" normalizeH="0" baseline="0" noProof="0" dirty="0">
                <a:ln w="22225">
                  <a:solidFill>
                    <a:srgbClr val="1C9494"/>
                  </a:solidFill>
                  <a:prstDash val="solid"/>
                </a:ln>
                <a:solidFill>
                  <a:srgbClr val="FF0000"/>
                </a:solidFill>
                <a:effectLst/>
                <a:uLnTx/>
                <a:uFillTx/>
                <a:latin typeface="Times New Roman"/>
                <a:ea typeface="微软雅黑"/>
                <a:cs typeface="+mn-cs"/>
              </a:rPr>
              <a:t>尤其是</a:t>
            </a:r>
            <a:r>
              <a:rPr kumimoji="0" lang="en-US" altLang="zh-CN" sz="3600" b="1" i="0" u="none" strike="noStrike" kern="0" cap="none" spc="0" normalizeH="0" baseline="0" noProof="0" dirty="0" err="1">
                <a:ln w="22225">
                  <a:solidFill>
                    <a:srgbClr val="1C9494"/>
                  </a:solidFill>
                  <a:prstDash val="solid"/>
                </a:ln>
                <a:solidFill>
                  <a:srgbClr val="FF0000"/>
                </a:solidFill>
                <a:effectLst/>
                <a:uLnTx/>
                <a:uFillTx/>
                <a:latin typeface="Times New Roman"/>
                <a:ea typeface="微软雅黑"/>
                <a:cs typeface="+mn-cs"/>
              </a:rPr>
              <a:t>CcSsWwIi</a:t>
            </a:r>
            <a:r>
              <a:rPr kumimoji="0" lang="zh-CN" altLang="en-US" sz="3600" b="1" i="0" u="none" strike="noStrike" kern="0" cap="none" spc="0" normalizeH="0" baseline="0" noProof="0" dirty="0">
                <a:ln w="22225">
                  <a:solidFill>
                    <a:srgbClr val="1C9494"/>
                  </a:solidFill>
                  <a:prstDash val="solid"/>
                </a:ln>
                <a:solidFill>
                  <a:srgbClr val="FF0000"/>
                </a:solidFill>
                <a:effectLst/>
                <a:uLnTx/>
                <a:uFillTx/>
                <a:latin typeface="Times New Roman"/>
                <a:ea typeface="微软雅黑"/>
                <a:cs typeface="+mn-cs"/>
              </a:rPr>
              <a:t>！</a:t>
            </a:r>
          </a:p>
        </p:txBody>
      </p:sp>
      <p:cxnSp>
        <p:nvCxnSpPr>
          <p:cNvPr id="14" name="直接箭头连接符 13">
            <a:extLst>
              <a:ext uri="{FF2B5EF4-FFF2-40B4-BE49-F238E27FC236}">
                <a16:creationId xmlns:a16="http://schemas.microsoft.com/office/drawing/2014/main" xmlns="" id="{2D4771AD-4383-46A8-8925-20B0455A564C}"/>
              </a:ext>
            </a:extLst>
          </p:cNvPr>
          <p:cNvCxnSpPr/>
          <p:nvPr/>
        </p:nvCxnSpPr>
        <p:spPr>
          <a:xfrm flipH="1" flipV="1">
            <a:off x="8781393" y="2084851"/>
            <a:ext cx="378373" cy="268829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xmlns="" id="{C15DEEDD-CDB0-4A62-9BAC-D43F15F9353C}"/>
              </a:ext>
            </a:extLst>
          </p:cNvPr>
          <p:cNvCxnSpPr>
            <a:cxnSpLocks/>
          </p:cNvCxnSpPr>
          <p:nvPr/>
        </p:nvCxnSpPr>
        <p:spPr>
          <a:xfrm flipH="1" flipV="1">
            <a:off x="6778291" y="3310759"/>
            <a:ext cx="2152345" cy="146239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xmlns="" id="{F1F60AF2-C9EC-44D7-90A1-AE368DE46DC2}"/>
              </a:ext>
            </a:extLst>
          </p:cNvPr>
          <p:cNvSpPr/>
          <p:nvPr/>
        </p:nvSpPr>
        <p:spPr>
          <a:xfrm>
            <a:off x="3549643" y="183563"/>
            <a:ext cx="7990716" cy="645948"/>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r>
              <a:rPr lang="zh-CN" altLang="en-US" sz="2800" b="1" dirty="0">
                <a:latin typeface="微软雅黑" pitchFamily="34" charset="-122"/>
                <a:ea typeface="微软雅黑" pitchFamily="34" charset="-122"/>
              </a:rPr>
              <a:t>（四）</a:t>
            </a:r>
            <a:r>
              <a:rPr lang="en-US" altLang="zh-CN" sz="2800" b="1" dirty="0">
                <a:latin typeface="微软雅黑" pitchFamily="34" charset="-122"/>
                <a:ea typeface="微软雅黑" pitchFamily="34" charset="-122"/>
              </a:rPr>
              <a:t>2017</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11</a:t>
            </a:r>
            <a:r>
              <a:rPr lang="zh-CN" altLang="en-US" sz="2800" b="1" dirty="0">
                <a:latin typeface="微软雅黑" pitchFamily="34" charset="-122"/>
                <a:ea typeface="微软雅黑" pitchFamily="34" charset="-122"/>
              </a:rPr>
              <a:t>月浙江卷  </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   从拼写到书写</a:t>
            </a:r>
          </a:p>
        </p:txBody>
      </p:sp>
      <p:sp>
        <p:nvSpPr>
          <p:cNvPr id="23" name="圆角矩形 4">
            <a:extLst>
              <a:ext uri="{FF2B5EF4-FFF2-40B4-BE49-F238E27FC236}">
                <a16:creationId xmlns:a16="http://schemas.microsoft.com/office/drawing/2014/main" xmlns="" id="{8F9F9071-051E-430E-83C0-329E538B38E4}"/>
              </a:ext>
            </a:extLst>
          </p:cNvPr>
          <p:cNvSpPr/>
          <p:nvPr/>
        </p:nvSpPr>
        <p:spPr>
          <a:xfrm>
            <a:off x="285431" y="278574"/>
            <a:ext cx="2113525"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5</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24" name="矩形 23">
            <a:extLst>
              <a:ext uri="{FF2B5EF4-FFF2-40B4-BE49-F238E27FC236}">
                <a16:creationId xmlns:a16="http://schemas.microsoft.com/office/drawing/2014/main" xmlns="" id="{A94AEAE1-E640-4C72-AD27-D39D638FC213}"/>
              </a:ext>
            </a:extLst>
          </p:cNvPr>
          <p:cNvSpPr/>
          <p:nvPr/>
        </p:nvSpPr>
        <p:spPr>
          <a:xfrm>
            <a:off x="777999" y="269376"/>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7413237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0000">
                                          <p:cBhvr additive="base">
                                            <p:cTn id="7"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par>
                                    <p:cTn id="12" presetID="56" presetClass="path" presetSubtype="0" accel="50000" decel="50000" fill="hold" grpId="1" nodeType="withEffect">
                                      <p:stCondLst>
                                        <p:cond delay="0"/>
                                      </p:stCondLst>
                                      <p:childTnLst>
                                        <p:animMotion origin="layout" path="M -0.03737 0.04121 L 3.95833E-6 -4.81481E-6 " pathEditMode="relative" rAng="0" ptsTypes="AA">
                                          <p:cBhvr>
                                            <p:cTn id="13" dur="700" fill="hold"/>
                                            <p:tgtEl>
                                              <p:spTgt spid="23"/>
                                            </p:tgtEl>
                                            <p:attrNameLst>
                                              <p:attrName>ppt_x</p:attrName>
                                              <p:attrName>ppt_y</p:attrName>
                                            </p:attrNameLst>
                                          </p:cBhvr>
                                          <p:rCtr x="1862" y="-2060"/>
                                        </p:animMotion>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outVertical)">
                                          <p:cBhvr>
                                            <p:cTn id="17" dur="500"/>
                                            <p:tgtEl>
                                              <p:spTgt spid="2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animBg="1"/>
          <p:bldP spid="13" grpId="0" animBg="1"/>
          <p:bldP spid="21" grpId="0" animBg="1"/>
          <p:bldP spid="23" grpId="0" animBg="1"/>
          <p:bldP spid="23" grpId="1" animBg="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par>
                                    <p:cTn id="12" presetID="56" presetClass="path" presetSubtype="0" accel="50000" decel="50000" fill="hold" grpId="1" nodeType="withEffect">
                                      <p:stCondLst>
                                        <p:cond delay="0"/>
                                      </p:stCondLst>
                                      <p:childTnLst>
                                        <p:animMotion origin="layout" path="M -0.03737 0.04121 L 3.95833E-6 -4.81481E-6 " pathEditMode="relative" rAng="0" ptsTypes="AA">
                                          <p:cBhvr>
                                            <p:cTn id="13" dur="700" fill="hold"/>
                                            <p:tgtEl>
                                              <p:spTgt spid="23"/>
                                            </p:tgtEl>
                                            <p:attrNameLst>
                                              <p:attrName>ppt_x</p:attrName>
                                              <p:attrName>ppt_y</p:attrName>
                                            </p:attrNameLst>
                                          </p:cBhvr>
                                          <p:rCtr x="1862" y="-2060"/>
                                        </p:animMotion>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outVertical)">
                                          <p:cBhvr>
                                            <p:cTn id="17" dur="500"/>
                                            <p:tgtEl>
                                              <p:spTgt spid="2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animBg="1"/>
          <p:bldP spid="13" grpId="0" animBg="1"/>
          <p:bldP spid="21" grpId="0" animBg="1"/>
          <p:bldP spid="23" grpId="0" animBg="1"/>
          <p:bldP spid="23" grpId="1" animBg="1"/>
          <p:bldP spid="24" grpId="0"/>
        </p:bldLst>
      </p:timing>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a:extLst>
              <a:ext uri="{FF2B5EF4-FFF2-40B4-BE49-F238E27FC236}">
                <a16:creationId xmlns:a16="http://schemas.microsoft.com/office/drawing/2014/main" xmlns="" id="{3B03C87F-809B-47C1-8902-03ED46D2F219}"/>
              </a:ext>
            </a:extLst>
          </p:cNvPr>
          <p:cNvSpPr/>
          <p:nvPr/>
        </p:nvSpPr>
        <p:spPr>
          <a:xfrm>
            <a:off x="285431" y="278574"/>
            <a:ext cx="2113525"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5</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777999" y="269376"/>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060727" y="-11089"/>
            <a:ext cx="4686561"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2908219" y="106928"/>
            <a:ext cx="4329806"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（四）</a:t>
            </a: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a:t>
            </a:r>
          </a:p>
        </p:txBody>
      </p:sp>
      <p:sp>
        <p:nvSpPr>
          <p:cNvPr id="4" name="矩形 3">
            <a:extLst>
              <a:ext uri="{FF2B5EF4-FFF2-40B4-BE49-F238E27FC236}">
                <a16:creationId xmlns:a16="http://schemas.microsoft.com/office/drawing/2014/main" xmlns="" id="{D8CF0B44-2C89-48F7-B821-1927DEAB7F3C}"/>
              </a:ext>
            </a:extLst>
          </p:cNvPr>
          <p:cNvSpPr/>
          <p:nvPr/>
        </p:nvSpPr>
        <p:spPr>
          <a:xfrm>
            <a:off x="215462" y="1118761"/>
            <a:ext cx="11761076" cy="5632311"/>
          </a:xfrm>
          <a:prstGeom prst="rect">
            <a:avLst/>
          </a:prstGeom>
        </p:spPr>
        <p:txBody>
          <a:bodyPr wrap="square">
            <a:spAutoFit/>
          </a:bodyPr>
          <a:lstStyle/>
          <a:p>
            <a:pPr algn="just"/>
            <a:r>
              <a:rPr lang="en-US" altLang="zh-CN" sz="2400" b="1" dirty="0">
                <a:latin typeface="Times New Roman" panose="02020603050405020304" pitchFamily="18" charset="0"/>
                <a:cs typeface="Times New Roman" panose="02020603050405020304" pitchFamily="18" charset="0"/>
              </a:rPr>
              <a:t>       Few people I know seem to have much desire or time to cook. Making Chinese ___56___(dish) is seen as especially troublesome. Many westerners ___57___ come to China cook much less than in their own countries once they realize how cheap ___58___ can be to eat out. I still remember ___59___ (visit) a friend who’d lived here for five years and I ___60___(shock) when I learnt she hadn’t cooked once in all that time.</a:t>
            </a:r>
          </a:p>
          <a:p>
            <a:pPr algn="just"/>
            <a:r>
              <a:rPr lang="en-US" altLang="zh-CN" sz="2400" b="1" dirty="0">
                <a:latin typeface="Times New Roman" panose="02020603050405020304" pitchFamily="18" charset="0"/>
                <a:cs typeface="Times New Roman" panose="02020603050405020304" pitchFamily="18" charset="0"/>
              </a:rPr>
              <a:t>      While regularly eating out seems to ___61___(become) common for many young people in recent years, it’s not without a cost. The obvious one is money; eating out once or twice a week may be ___62___(afford) but doing this most days adds up. There could be an even ___63___ (high) cost on your health. Researchers have found that there is a direct link between the increase in food eaten outside the home and the rise in ___64___(weigh) problems.</a:t>
            </a:r>
          </a:p>
          <a:p>
            <a:pPr algn="just"/>
            <a:r>
              <a:rPr lang="en-US" altLang="zh-CN" sz="2400" b="1" dirty="0">
                <a:latin typeface="Times New Roman" panose="02020603050405020304" pitchFamily="18" charset="0"/>
                <a:cs typeface="Times New Roman" panose="02020603050405020304" pitchFamily="18" charset="0"/>
              </a:rPr>
              <a:t>     If you are not going to suffer this problem, then I suggest that the next time you go to your mum’s home ____65____ dinner, get a few cooking tips from her. Cooking food can be fun. You might also begin to notice the effects not only on your health but in your pocket.</a:t>
            </a:r>
          </a:p>
        </p:txBody>
      </p:sp>
      <p:sp>
        <p:nvSpPr>
          <p:cNvPr id="7" name="矩形 6">
            <a:extLst>
              <a:ext uri="{FF2B5EF4-FFF2-40B4-BE49-F238E27FC236}">
                <a16:creationId xmlns:a16="http://schemas.microsoft.com/office/drawing/2014/main" xmlns="" id="{FABD8C0C-6003-44F2-B5EF-1475DB00C9FD}"/>
              </a:ext>
            </a:extLst>
          </p:cNvPr>
          <p:cNvSpPr/>
          <p:nvPr/>
        </p:nvSpPr>
        <p:spPr>
          <a:xfrm>
            <a:off x="7899796" y="23774"/>
            <a:ext cx="4229250" cy="1200329"/>
          </a:xfrm>
          <a:prstGeom prst="rect">
            <a:avLst/>
          </a:prstGeom>
        </p:spPr>
        <p:txBody>
          <a:bodyPr wrap="square">
            <a:spAutoFit/>
          </a:bodyPr>
          <a:lstStyle/>
          <a:p>
            <a:r>
              <a:rPr lang="en-US" altLang="zh-CN" b="1" dirty="0">
                <a:solidFill>
                  <a:srgbClr val="407434"/>
                </a:solidFill>
              </a:rPr>
              <a:t>56. dishes     57. who/that         58. it            59. visiting    60. was shocked    </a:t>
            </a:r>
          </a:p>
          <a:p>
            <a:r>
              <a:rPr lang="en-US" altLang="zh-CN" b="1" dirty="0">
                <a:solidFill>
                  <a:srgbClr val="407434"/>
                </a:solidFill>
              </a:rPr>
              <a:t>61. have become        62. affordable    </a:t>
            </a:r>
          </a:p>
          <a:p>
            <a:r>
              <a:rPr lang="en-US" altLang="zh-CN" b="1" dirty="0">
                <a:solidFill>
                  <a:srgbClr val="407434"/>
                </a:solidFill>
              </a:rPr>
              <a:t>63. higher     64. weight            65. for</a:t>
            </a:r>
          </a:p>
        </p:txBody>
      </p:sp>
    </p:spTree>
    <p:extLst>
      <p:ext uri="{BB962C8B-B14F-4D97-AF65-F5344CB8AC3E}">
        <p14:creationId xmlns:p14="http://schemas.microsoft.com/office/powerpoint/2010/main" val="236674867"/>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56" presetClass="path" presetSubtype="0" accel="50000" decel="50000" fill="hold" grpId="1" nodeType="withEffect">
                                      <p:stCondLst>
                                        <p:cond delay="0"/>
                                      </p:stCondLst>
                                      <p:childTnLst>
                                        <p:animMotion origin="layout" path="M -0.03737 0.04121 L 3.95833E-6 -4.81481E-6 " pathEditMode="relative" rAng="0" ptsTypes="AA">
                                          <p:cBhvr>
                                            <p:cTn id="21" dur="700" fill="hold"/>
                                            <p:tgtEl>
                                              <p:spTgt spid="8"/>
                                            </p:tgtEl>
                                            <p:attrNameLst>
                                              <p:attrName>ppt_x</p:attrName>
                                              <p:attrName>ppt_y</p:attrName>
                                            </p:attrNameLst>
                                          </p:cBhvr>
                                          <p:rCtr x="1862" y="-2060"/>
                                        </p:animMotion>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p:bldP spid="5" grpId="0" animBg="1"/>
          <p:bldP spid="6" grpId="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56" presetClass="path" presetSubtype="0" accel="50000" decel="50000" fill="hold" grpId="1" nodeType="withEffect">
                                      <p:stCondLst>
                                        <p:cond delay="0"/>
                                      </p:stCondLst>
                                      <p:childTnLst>
                                        <p:animMotion origin="layout" path="M -0.03737 0.04121 L 3.95833E-6 -4.81481E-6 " pathEditMode="relative" rAng="0" ptsTypes="AA">
                                          <p:cBhvr>
                                            <p:cTn id="21" dur="700" fill="hold"/>
                                            <p:tgtEl>
                                              <p:spTgt spid="8"/>
                                            </p:tgtEl>
                                            <p:attrNameLst>
                                              <p:attrName>ppt_x</p:attrName>
                                              <p:attrName>ppt_y</p:attrName>
                                            </p:attrNameLst>
                                          </p:cBhvr>
                                          <p:rCtr x="1862" y="-2060"/>
                                        </p:animMotion>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p:bldP spid="5" grpId="0" animBg="1"/>
          <p:bldP spid="6" grpId="0" animBg="1"/>
          <p:bldP spid="7" grpId="0"/>
        </p:bldLst>
      </p:timing>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a:extLst>
              <a:ext uri="{FF2B5EF4-FFF2-40B4-BE49-F238E27FC236}">
                <a16:creationId xmlns:a16="http://schemas.microsoft.com/office/drawing/2014/main" xmlns="" id="{3B03C87F-809B-47C1-8902-03ED46D2F219}"/>
              </a:ext>
            </a:extLst>
          </p:cNvPr>
          <p:cNvSpPr/>
          <p:nvPr/>
        </p:nvSpPr>
        <p:spPr>
          <a:xfrm>
            <a:off x="285431" y="278574"/>
            <a:ext cx="2113525"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5</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777999" y="269376"/>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060727" y="-11089"/>
            <a:ext cx="8845842" cy="92548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2908219" y="106928"/>
            <a:ext cx="8269532" cy="6764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（二）</a:t>
            </a: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 </a:t>
            </a:r>
            <a:r>
              <a:rPr lang="en-US" altLang="zh-CN" sz="2800" b="1" dirty="0">
                <a:latin typeface="微软雅黑" pitchFamily="34" charset="-122"/>
                <a:ea typeface="微软雅黑" pitchFamily="34" charset="-122"/>
              </a:rPr>
              <a:t>—— </a:t>
            </a:r>
            <a:r>
              <a:rPr lang="zh-CN" altLang="en-US" sz="2800" b="1" dirty="0">
                <a:latin typeface="微软雅黑" pitchFamily="34" charset="-122"/>
                <a:ea typeface="微软雅黑" pitchFamily="34" charset="-122"/>
              </a:rPr>
              <a:t>重视构词法的复习</a:t>
            </a:r>
          </a:p>
        </p:txBody>
      </p:sp>
      <p:sp>
        <p:nvSpPr>
          <p:cNvPr id="9" name="矩形 8">
            <a:extLst>
              <a:ext uri="{FF2B5EF4-FFF2-40B4-BE49-F238E27FC236}">
                <a16:creationId xmlns:a16="http://schemas.microsoft.com/office/drawing/2014/main" xmlns="" id="{A1542AD0-FCED-4D8E-8ABC-E4BB2A7B5440}"/>
              </a:ext>
            </a:extLst>
          </p:cNvPr>
          <p:cNvSpPr/>
          <p:nvPr/>
        </p:nvSpPr>
        <p:spPr>
          <a:xfrm>
            <a:off x="567558" y="1187134"/>
            <a:ext cx="10610193" cy="5139869"/>
          </a:xfrm>
          <a:prstGeom prst="rect">
            <a:avLst/>
          </a:prstGeom>
        </p:spPr>
        <p:txBody>
          <a:bodyPr wrap="square">
            <a:spAutoFit/>
          </a:bodyPr>
          <a:lstStyle/>
          <a:p>
            <a:pPr lvl="0" fontAlgn="base">
              <a:spcBef>
                <a:spcPct val="20000"/>
              </a:spcBef>
              <a:spcAft>
                <a:spcPct val="0"/>
              </a:spcAft>
              <a:buClr>
                <a:srgbClr val="FFFFCC"/>
              </a:buClr>
              <a:buSzPct val="75000"/>
              <a:defRPr/>
            </a:pPr>
            <a:r>
              <a:rPr kumimoji="0" lang="en-US" altLang="zh-CN" sz="4000" b="1" i="0" u="none" strike="noStrike" kern="0" cap="none" spc="0" normalizeH="0" baseline="0" noProof="0" dirty="0">
                <a:ln>
                  <a:noFill/>
                </a:ln>
                <a:uLnTx/>
                <a:uFillTx/>
                <a:latin typeface="Arial"/>
                <a:ea typeface="宋体"/>
              </a:rPr>
              <a:t>1.</a:t>
            </a:r>
            <a:r>
              <a:rPr kumimoji="0" lang="zh-CN" altLang="en-US" sz="4000" b="1" i="0" u="none" strike="noStrike" kern="0" cap="none" spc="0" normalizeH="0" baseline="0" noProof="0" dirty="0">
                <a:ln>
                  <a:noFill/>
                </a:ln>
                <a:uLnTx/>
                <a:uFillTx/>
                <a:latin typeface="Arial"/>
                <a:ea typeface="宋体"/>
              </a:rPr>
              <a:t>词形变换</a:t>
            </a:r>
            <a:r>
              <a:rPr lang="zh-CN" altLang="en-US" sz="4000" b="1" kern="0" dirty="0">
                <a:solidFill>
                  <a:srgbClr val="FF0000"/>
                </a:solidFill>
                <a:latin typeface="Arial"/>
                <a:ea typeface="宋体"/>
                <a:sym typeface="Wingdings" pitchFamily="2" charset="2"/>
              </a:rPr>
              <a:t>（</a:t>
            </a:r>
            <a:r>
              <a:rPr lang="en-US" altLang="zh-CN" sz="4000" b="1" kern="0" dirty="0">
                <a:solidFill>
                  <a:srgbClr val="FF0000"/>
                </a:solidFill>
                <a:latin typeface="Arial"/>
                <a:ea typeface="宋体"/>
                <a:sym typeface="Wingdings" pitchFamily="2" charset="2"/>
              </a:rPr>
              <a:t>3</a:t>
            </a:r>
            <a:r>
              <a:rPr lang="zh-CN" altLang="en-US" sz="4000" b="1" kern="0" dirty="0">
                <a:solidFill>
                  <a:srgbClr val="FF0000"/>
                </a:solidFill>
                <a:latin typeface="Arial"/>
                <a:ea typeface="宋体"/>
                <a:sym typeface="Wingdings" pitchFamily="2" charset="2"/>
              </a:rPr>
              <a:t>题）</a:t>
            </a:r>
            <a:r>
              <a:rPr lang="en-US" altLang="zh-CN" sz="4000" b="1" kern="0" dirty="0">
                <a:latin typeface="Arial"/>
                <a:ea typeface="宋体"/>
              </a:rPr>
              <a:t> </a:t>
            </a:r>
            <a:r>
              <a:rPr kumimoji="0" lang="zh-CN" altLang="en-US" sz="3200" b="1" i="0" u="none" strike="noStrike" kern="0" cap="none" spc="0" normalizeH="0" baseline="0" noProof="0" dirty="0">
                <a:ln>
                  <a:noFill/>
                </a:ln>
                <a:uLnTx/>
                <a:uFillTx/>
                <a:latin typeface="Arial"/>
                <a:ea typeface="宋体"/>
              </a:rPr>
              <a:t>后缀：        </a:t>
            </a:r>
            <a:r>
              <a:rPr lang="en-US" altLang="zh-CN" sz="3200" b="1" kern="0" dirty="0">
                <a:latin typeface="Arial"/>
                <a:ea typeface="宋体"/>
              </a:rPr>
              <a:t>62. afford</a:t>
            </a:r>
            <a:r>
              <a:rPr lang="en-US" altLang="zh-CN" sz="3200" b="1" kern="0" dirty="0">
                <a:solidFill>
                  <a:srgbClr val="7030A0"/>
                </a:solidFill>
                <a:latin typeface="Arial"/>
                <a:ea typeface="宋体"/>
              </a:rPr>
              <a:t>able</a:t>
            </a:r>
            <a:r>
              <a:rPr lang="en-US" altLang="zh-CN" sz="3200" b="1" kern="0" dirty="0">
                <a:latin typeface="Arial"/>
                <a:ea typeface="宋体"/>
              </a:rPr>
              <a:t> </a:t>
            </a:r>
            <a:endParaRPr lang="en-US" altLang="zh-CN" sz="3200" b="1" kern="0" dirty="0">
              <a:latin typeface="Arial"/>
              <a:ea typeface="宋体"/>
              <a:sym typeface="Wingdings" pitchFamily="2" charset="2"/>
            </a:endParaRPr>
          </a:p>
          <a:p>
            <a:pPr lvl="0" fontAlgn="base">
              <a:spcBef>
                <a:spcPct val="20000"/>
              </a:spcBef>
              <a:spcAft>
                <a:spcPct val="0"/>
              </a:spcAft>
              <a:buClr>
                <a:srgbClr val="FFFFCC"/>
              </a:buClr>
              <a:buSzPct val="75000"/>
              <a:defRPr/>
            </a:pPr>
            <a:r>
              <a:rPr lang="en-US" altLang="zh-CN" sz="3200" b="1" kern="0" dirty="0">
                <a:latin typeface="Arial"/>
                <a:ea typeface="宋体"/>
                <a:sym typeface="Wingdings" pitchFamily="2" charset="2"/>
              </a:rPr>
              <a:t>                                       </a:t>
            </a:r>
            <a:r>
              <a:rPr lang="zh-CN" altLang="en-US" sz="3200" b="1" kern="0" dirty="0">
                <a:latin typeface="Arial"/>
                <a:ea typeface="宋体"/>
                <a:sym typeface="Wingdings" pitchFamily="2" charset="2"/>
              </a:rPr>
              <a:t>比较级 ：  </a:t>
            </a:r>
            <a:r>
              <a:rPr lang="en-US" altLang="zh-CN" sz="3200" b="1" kern="0" dirty="0">
                <a:latin typeface="Arial"/>
                <a:ea typeface="宋体"/>
                <a:sym typeface="Wingdings" pitchFamily="2" charset="2"/>
              </a:rPr>
              <a:t>63. high</a:t>
            </a:r>
            <a:r>
              <a:rPr lang="en-US" altLang="zh-CN" sz="3200" b="1" kern="0" dirty="0">
                <a:solidFill>
                  <a:srgbClr val="7030A0"/>
                </a:solidFill>
                <a:latin typeface="Arial"/>
                <a:ea typeface="宋体"/>
                <a:sym typeface="Wingdings" pitchFamily="2" charset="2"/>
              </a:rPr>
              <a:t>er</a:t>
            </a:r>
            <a:r>
              <a:rPr lang="en-US" altLang="zh-CN" sz="3200" b="1" kern="0" dirty="0">
                <a:latin typeface="Arial"/>
                <a:ea typeface="宋体"/>
                <a:sym typeface="Wingdings" pitchFamily="2" charset="2"/>
              </a:rPr>
              <a:t> </a:t>
            </a:r>
          </a:p>
          <a:p>
            <a:pPr lvl="0" fontAlgn="base">
              <a:spcBef>
                <a:spcPct val="20000"/>
              </a:spcBef>
              <a:spcAft>
                <a:spcPct val="0"/>
              </a:spcAft>
              <a:buClr>
                <a:srgbClr val="FFFFCC"/>
              </a:buClr>
              <a:buSzPct val="75000"/>
              <a:defRPr/>
            </a:pPr>
            <a:r>
              <a:rPr kumimoji="0" lang="en-US" altLang="zh-CN" sz="3200" b="1" i="0" u="none" strike="noStrike" kern="0" cap="none" spc="0" normalizeH="0" baseline="0" noProof="0" dirty="0">
                <a:ln>
                  <a:noFill/>
                </a:ln>
                <a:uLnTx/>
                <a:uFillTx/>
                <a:latin typeface="Arial"/>
                <a:ea typeface="宋体"/>
                <a:sym typeface="Wingdings" pitchFamily="2" charset="2"/>
              </a:rPr>
              <a:t>                                       </a:t>
            </a:r>
            <a:r>
              <a:rPr kumimoji="0" lang="zh-CN" altLang="en-US" sz="3200" b="1" i="0" u="none" strike="noStrike" kern="0" cap="none" spc="0" normalizeH="0" baseline="0" noProof="0" dirty="0">
                <a:ln>
                  <a:noFill/>
                </a:ln>
                <a:uLnTx/>
                <a:uFillTx/>
                <a:latin typeface="Arial"/>
                <a:ea typeface="宋体"/>
                <a:sym typeface="Wingdings" pitchFamily="2" charset="2"/>
              </a:rPr>
              <a:t>词性转换：</a:t>
            </a:r>
            <a:r>
              <a:rPr lang="en-US" altLang="zh-CN" sz="3200" b="1" kern="0" dirty="0">
                <a:latin typeface="Arial"/>
                <a:ea typeface="宋体"/>
                <a:sym typeface="Wingdings" pitchFamily="2" charset="2"/>
              </a:rPr>
              <a:t>64. weigh</a:t>
            </a:r>
            <a:r>
              <a:rPr lang="en-US" altLang="zh-CN" sz="3200" b="1" kern="0" dirty="0">
                <a:solidFill>
                  <a:srgbClr val="7030A0"/>
                </a:solidFill>
                <a:latin typeface="Arial"/>
                <a:ea typeface="宋体"/>
                <a:sym typeface="Wingdings" pitchFamily="2" charset="2"/>
              </a:rPr>
              <a:t>t</a:t>
            </a:r>
            <a:r>
              <a:rPr lang="en-US" altLang="zh-CN" sz="3200" b="1" kern="0" dirty="0">
                <a:latin typeface="Arial"/>
                <a:ea typeface="宋体"/>
                <a:sym typeface="Wingdings" pitchFamily="2" charset="2"/>
              </a:rPr>
              <a:t> </a:t>
            </a:r>
            <a:endParaRPr kumimoji="0" lang="en-US" altLang="zh-CN" sz="3200" b="1" i="0" u="none" strike="noStrike" kern="0" cap="none" spc="0" normalizeH="0" baseline="0" noProof="0" dirty="0">
              <a:ln>
                <a:noFill/>
              </a:ln>
              <a:uLnTx/>
              <a:uFillTx/>
              <a:latin typeface="Arial"/>
              <a:ea typeface="宋体"/>
              <a:sym typeface="Wingdings" pitchFamily="2" charset="2"/>
            </a:endParaRPr>
          </a:p>
          <a:p>
            <a:pPr lvl="0" fontAlgn="base">
              <a:spcBef>
                <a:spcPct val="20000"/>
              </a:spcBef>
              <a:spcAft>
                <a:spcPct val="0"/>
              </a:spcAft>
              <a:buClr>
                <a:srgbClr val="FFFFCC"/>
              </a:buClr>
              <a:buSzPct val="75000"/>
              <a:defRPr/>
            </a:pPr>
            <a:r>
              <a:rPr lang="en-US" altLang="zh-CN" sz="4000" b="1" kern="0" dirty="0">
                <a:latin typeface="Arial"/>
                <a:ea typeface="宋体"/>
                <a:sym typeface="Wingdings" pitchFamily="2" charset="2"/>
              </a:rPr>
              <a:t>2.</a:t>
            </a:r>
            <a:r>
              <a:rPr lang="zh-CN" altLang="en-US" sz="4000" b="1" kern="0" dirty="0">
                <a:latin typeface="Arial"/>
                <a:ea typeface="宋体"/>
                <a:sym typeface="Wingdings" pitchFamily="2" charset="2"/>
              </a:rPr>
              <a:t>名词复数</a:t>
            </a:r>
            <a:r>
              <a:rPr lang="zh-CN" altLang="en-US" sz="4000" b="1" kern="0" dirty="0">
                <a:solidFill>
                  <a:srgbClr val="FF0000"/>
                </a:solidFill>
                <a:latin typeface="Arial"/>
                <a:ea typeface="宋体"/>
                <a:sym typeface="Wingdings" pitchFamily="2" charset="2"/>
              </a:rPr>
              <a:t>（</a:t>
            </a:r>
            <a:r>
              <a:rPr lang="en-US" altLang="zh-CN" sz="4000" b="1" kern="0" dirty="0">
                <a:solidFill>
                  <a:srgbClr val="FF0000"/>
                </a:solidFill>
                <a:latin typeface="Arial"/>
                <a:ea typeface="宋体"/>
                <a:sym typeface="Wingdings" pitchFamily="2" charset="2"/>
              </a:rPr>
              <a:t>1</a:t>
            </a:r>
            <a:r>
              <a:rPr lang="zh-CN" altLang="en-US" sz="4000" b="1" kern="0" dirty="0">
                <a:solidFill>
                  <a:srgbClr val="FF0000"/>
                </a:solidFill>
                <a:latin typeface="Arial"/>
                <a:ea typeface="宋体"/>
                <a:sym typeface="Wingdings" pitchFamily="2" charset="2"/>
              </a:rPr>
              <a:t>题）  </a:t>
            </a:r>
            <a:r>
              <a:rPr lang="en-US" altLang="zh-CN" sz="3200" b="1" kern="0" dirty="0">
                <a:latin typeface="Arial"/>
                <a:ea typeface="宋体"/>
                <a:sym typeface="Wingdings" pitchFamily="2" charset="2"/>
              </a:rPr>
              <a:t>56. dish</a:t>
            </a:r>
            <a:r>
              <a:rPr lang="en-US" altLang="zh-CN" sz="3200" b="1" kern="0" dirty="0">
                <a:solidFill>
                  <a:srgbClr val="7030A0"/>
                </a:solidFill>
                <a:latin typeface="Arial"/>
                <a:ea typeface="宋体"/>
                <a:sym typeface="Wingdings" pitchFamily="2" charset="2"/>
              </a:rPr>
              <a:t>es</a:t>
            </a:r>
            <a:r>
              <a:rPr lang="en-US" altLang="zh-CN" sz="3200" b="1" kern="0" dirty="0">
                <a:latin typeface="Arial"/>
                <a:ea typeface="宋体"/>
                <a:sym typeface="Wingdings" pitchFamily="2" charset="2"/>
              </a:rPr>
              <a:t> </a:t>
            </a:r>
          </a:p>
          <a:p>
            <a:pPr lvl="0" fontAlgn="base">
              <a:spcBef>
                <a:spcPct val="20000"/>
              </a:spcBef>
              <a:spcAft>
                <a:spcPct val="0"/>
              </a:spcAft>
              <a:buClr>
                <a:srgbClr val="FFFFCC"/>
              </a:buClr>
              <a:buSzPct val="75000"/>
              <a:defRPr/>
            </a:pPr>
            <a:r>
              <a:rPr kumimoji="0" lang="en-US" altLang="zh-CN" sz="4000" b="1" i="0" u="none" strike="noStrike" kern="0" cap="none" spc="0" normalizeH="0" baseline="0" noProof="0" dirty="0">
                <a:ln>
                  <a:noFill/>
                </a:ln>
                <a:uLnTx/>
                <a:uFillTx/>
                <a:latin typeface="Arial"/>
                <a:ea typeface="宋体"/>
                <a:sym typeface="Wingdings" pitchFamily="2" charset="2"/>
              </a:rPr>
              <a:t>3.</a:t>
            </a:r>
            <a:r>
              <a:rPr kumimoji="0" lang="zh-CN" altLang="en-US" sz="4000" b="1" i="0" u="none" strike="noStrike" kern="0" cap="none" spc="0" normalizeH="0" baseline="0" noProof="0" dirty="0">
                <a:ln>
                  <a:noFill/>
                </a:ln>
                <a:uLnTx/>
                <a:uFillTx/>
                <a:latin typeface="Arial"/>
                <a:ea typeface="宋体"/>
                <a:sym typeface="Wingdings" pitchFamily="2" charset="2"/>
              </a:rPr>
              <a:t>动词四式 </a:t>
            </a:r>
            <a:r>
              <a:rPr lang="zh-CN" altLang="en-US" sz="4000" b="1" kern="0" dirty="0">
                <a:solidFill>
                  <a:srgbClr val="FF0000"/>
                </a:solidFill>
                <a:latin typeface="Arial"/>
                <a:ea typeface="宋体"/>
                <a:sym typeface="Wingdings" pitchFamily="2" charset="2"/>
              </a:rPr>
              <a:t>（</a:t>
            </a:r>
            <a:r>
              <a:rPr lang="en-US" altLang="zh-CN" sz="4000" b="1" kern="0" dirty="0">
                <a:solidFill>
                  <a:srgbClr val="FF0000"/>
                </a:solidFill>
                <a:latin typeface="Arial"/>
                <a:ea typeface="宋体"/>
                <a:sym typeface="Wingdings" pitchFamily="2" charset="2"/>
              </a:rPr>
              <a:t>3</a:t>
            </a:r>
            <a:r>
              <a:rPr lang="zh-CN" altLang="en-US" sz="4000" b="1" kern="0" dirty="0">
                <a:solidFill>
                  <a:srgbClr val="FF0000"/>
                </a:solidFill>
                <a:latin typeface="Arial"/>
                <a:ea typeface="宋体"/>
                <a:sym typeface="Wingdings" pitchFamily="2" charset="2"/>
              </a:rPr>
              <a:t>题） </a:t>
            </a:r>
            <a:endParaRPr lang="en-US" altLang="zh-CN" sz="4000" b="1" kern="0" dirty="0">
              <a:solidFill>
                <a:srgbClr val="FF0000"/>
              </a:solidFill>
              <a:latin typeface="Arial"/>
              <a:ea typeface="宋体"/>
              <a:sym typeface="Wingdings" pitchFamily="2" charset="2"/>
            </a:endParaRPr>
          </a:p>
          <a:p>
            <a:pPr lvl="0" fontAlgn="base">
              <a:spcBef>
                <a:spcPct val="20000"/>
              </a:spcBef>
              <a:spcAft>
                <a:spcPct val="0"/>
              </a:spcAft>
              <a:buClr>
                <a:srgbClr val="FFFFCC"/>
              </a:buClr>
              <a:buSzPct val="75000"/>
              <a:defRPr/>
            </a:pPr>
            <a:r>
              <a:rPr lang="zh-CN" altLang="en-US" sz="3200" b="1" kern="0" dirty="0">
                <a:solidFill>
                  <a:srgbClr val="FF0000"/>
                </a:solidFill>
                <a:latin typeface="Arial"/>
                <a:ea typeface="宋体"/>
                <a:sym typeface="Wingdings" pitchFamily="2" charset="2"/>
              </a:rPr>
              <a:t>非谓动词（</a:t>
            </a:r>
            <a:r>
              <a:rPr lang="en-US" altLang="zh-CN" sz="3200" b="1" kern="0" dirty="0">
                <a:solidFill>
                  <a:srgbClr val="FF0000"/>
                </a:solidFill>
                <a:latin typeface="Arial"/>
                <a:ea typeface="宋体"/>
                <a:sym typeface="Wingdings" pitchFamily="2" charset="2"/>
              </a:rPr>
              <a:t>1</a:t>
            </a:r>
            <a:r>
              <a:rPr lang="zh-CN" altLang="en-US" sz="3200" b="1" kern="0" dirty="0">
                <a:solidFill>
                  <a:srgbClr val="FF0000"/>
                </a:solidFill>
                <a:latin typeface="Arial"/>
                <a:ea typeface="宋体"/>
                <a:sym typeface="Wingdings" pitchFamily="2" charset="2"/>
              </a:rPr>
              <a:t>题）            </a:t>
            </a:r>
            <a:r>
              <a:rPr lang="en-US" altLang="zh-CN" sz="3200" b="1" kern="0" dirty="0">
                <a:latin typeface="Arial"/>
                <a:ea typeface="宋体"/>
                <a:sym typeface="Wingdings" pitchFamily="2" charset="2"/>
              </a:rPr>
              <a:t>59. visit</a:t>
            </a:r>
            <a:r>
              <a:rPr lang="en-US" altLang="zh-CN" sz="3200" b="1" kern="0" dirty="0">
                <a:solidFill>
                  <a:srgbClr val="7030A0"/>
                </a:solidFill>
                <a:latin typeface="Arial"/>
                <a:ea typeface="宋体"/>
                <a:sym typeface="Wingdings" pitchFamily="2" charset="2"/>
              </a:rPr>
              <a:t>ing</a:t>
            </a:r>
            <a:r>
              <a:rPr lang="en-US" altLang="zh-CN" sz="3200" b="1" kern="0" dirty="0">
                <a:latin typeface="Arial"/>
                <a:ea typeface="宋体"/>
                <a:sym typeface="Wingdings" pitchFamily="2" charset="2"/>
              </a:rPr>
              <a:t> </a:t>
            </a:r>
          </a:p>
          <a:p>
            <a:pPr lvl="0" fontAlgn="base">
              <a:spcBef>
                <a:spcPct val="20000"/>
              </a:spcBef>
              <a:spcAft>
                <a:spcPct val="0"/>
              </a:spcAft>
              <a:buClr>
                <a:srgbClr val="FFFFCC"/>
              </a:buClr>
              <a:buSzPct val="75000"/>
              <a:defRPr/>
            </a:pPr>
            <a:r>
              <a:rPr lang="en-US" altLang="zh-CN" sz="3200" b="1" kern="0" dirty="0">
                <a:solidFill>
                  <a:srgbClr val="FF0000"/>
                </a:solidFill>
                <a:latin typeface="Arial"/>
                <a:ea typeface="宋体"/>
                <a:sym typeface="Wingdings" pitchFamily="2" charset="2"/>
              </a:rPr>
              <a:t> </a:t>
            </a:r>
            <a:r>
              <a:rPr lang="zh-CN" altLang="en-US" sz="3200" b="1" kern="0" dirty="0">
                <a:solidFill>
                  <a:srgbClr val="FF0000"/>
                </a:solidFill>
                <a:latin typeface="Arial"/>
                <a:ea typeface="宋体"/>
                <a:sym typeface="Wingdings" pitchFamily="2" charset="2"/>
              </a:rPr>
              <a:t>时态语态（</a:t>
            </a:r>
            <a:r>
              <a:rPr lang="en-US" altLang="zh-CN" sz="3200" b="1" kern="0" dirty="0">
                <a:solidFill>
                  <a:srgbClr val="FF0000"/>
                </a:solidFill>
                <a:latin typeface="Arial"/>
                <a:ea typeface="宋体"/>
                <a:sym typeface="Wingdings" pitchFamily="2" charset="2"/>
              </a:rPr>
              <a:t>2</a:t>
            </a:r>
            <a:r>
              <a:rPr lang="zh-CN" altLang="en-US" sz="3200" b="1" kern="0" dirty="0">
                <a:solidFill>
                  <a:srgbClr val="FF0000"/>
                </a:solidFill>
                <a:latin typeface="Arial"/>
                <a:ea typeface="宋体"/>
                <a:sym typeface="Wingdings" pitchFamily="2" charset="2"/>
              </a:rPr>
              <a:t>题）           </a:t>
            </a:r>
            <a:r>
              <a:rPr lang="en-US" altLang="zh-CN" sz="3200" b="1" kern="0" dirty="0">
                <a:latin typeface="Arial"/>
                <a:ea typeface="宋体"/>
                <a:sym typeface="Wingdings" pitchFamily="2" charset="2"/>
              </a:rPr>
              <a:t>60. was shock</a:t>
            </a:r>
            <a:r>
              <a:rPr lang="en-US" altLang="zh-CN" sz="3200" b="1" kern="0" dirty="0">
                <a:solidFill>
                  <a:srgbClr val="7030A0"/>
                </a:solidFill>
                <a:latin typeface="Arial"/>
                <a:ea typeface="宋体"/>
                <a:sym typeface="Wingdings" pitchFamily="2" charset="2"/>
              </a:rPr>
              <a:t>ed</a:t>
            </a:r>
            <a:r>
              <a:rPr lang="zh-CN" altLang="en-US" sz="3200" b="1" kern="0" dirty="0">
                <a:latin typeface="Arial"/>
                <a:ea typeface="宋体"/>
                <a:sym typeface="Wingdings" pitchFamily="2" charset="2"/>
              </a:rPr>
              <a:t>（被动语态）</a:t>
            </a:r>
            <a:endParaRPr lang="en-US" altLang="zh-CN" sz="3200" b="1" kern="0" dirty="0">
              <a:latin typeface="Arial"/>
              <a:ea typeface="宋体"/>
              <a:sym typeface="Wingdings" pitchFamily="2" charset="2"/>
            </a:endParaRPr>
          </a:p>
          <a:p>
            <a:pPr lvl="0" fontAlgn="base">
              <a:spcBef>
                <a:spcPct val="20000"/>
              </a:spcBef>
              <a:spcAft>
                <a:spcPct val="0"/>
              </a:spcAft>
              <a:buClr>
                <a:srgbClr val="FFFFCC"/>
              </a:buClr>
              <a:buSzPct val="75000"/>
              <a:defRPr/>
            </a:pPr>
            <a:r>
              <a:rPr lang="en-US" altLang="zh-CN" sz="3200" b="1" kern="0" dirty="0">
                <a:solidFill>
                  <a:srgbClr val="FF0000"/>
                </a:solidFill>
                <a:latin typeface="Arial"/>
                <a:ea typeface="宋体"/>
                <a:sym typeface="Wingdings" pitchFamily="2" charset="2"/>
              </a:rPr>
              <a:t>                                       </a:t>
            </a:r>
            <a:r>
              <a:rPr lang="en-US" altLang="zh-CN" sz="3200" b="1" kern="0" dirty="0">
                <a:latin typeface="Arial"/>
                <a:ea typeface="宋体"/>
                <a:sym typeface="Wingdings" pitchFamily="2" charset="2"/>
              </a:rPr>
              <a:t>61. have bec</a:t>
            </a:r>
            <a:r>
              <a:rPr lang="en-US" altLang="zh-CN" sz="3200" b="1" kern="0" dirty="0">
                <a:solidFill>
                  <a:srgbClr val="7030A0"/>
                </a:solidFill>
                <a:latin typeface="Arial"/>
                <a:ea typeface="宋体"/>
                <a:sym typeface="Wingdings" pitchFamily="2" charset="2"/>
              </a:rPr>
              <a:t>o</a:t>
            </a:r>
            <a:r>
              <a:rPr lang="en-US" altLang="zh-CN" sz="3200" b="1" kern="0" dirty="0">
                <a:latin typeface="Arial"/>
                <a:ea typeface="宋体"/>
                <a:sym typeface="Wingdings" pitchFamily="2" charset="2"/>
              </a:rPr>
              <a:t>me </a:t>
            </a:r>
            <a:r>
              <a:rPr lang="zh-CN" altLang="en-US" sz="3200" b="1" kern="0" dirty="0">
                <a:latin typeface="Arial"/>
                <a:ea typeface="宋体"/>
                <a:sym typeface="Wingdings" pitchFamily="2" charset="2"/>
              </a:rPr>
              <a:t>（时态）</a:t>
            </a:r>
            <a:r>
              <a:rPr lang="en-US" altLang="zh-CN" sz="3200" b="1" kern="0" dirty="0">
                <a:latin typeface="Arial"/>
                <a:ea typeface="宋体"/>
                <a:sym typeface="Wingdings" pitchFamily="2" charset="2"/>
              </a:rPr>
              <a:t> </a:t>
            </a:r>
            <a:endParaRPr lang="zh-CN" altLang="en-US" sz="3200" b="1" kern="0" dirty="0">
              <a:latin typeface="Arial"/>
              <a:ea typeface="宋体"/>
              <a:sym typeface="Wingdings" pitchFamily="2" charset="2"/>
            </a:endParaRPr>
          </a:p>
        </p:txBody>
      </p:sp>
    </p:spTree>
    <p:extLst>
      <p:ext uri="{BB962C8B-B14F-4D97-AF65-F5344CB8AC3E}">
        <p14:creationId xmlns:p14="http://schemas.microsoft.com/office/powerpoint/2010/main" val="4058462488"/>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56" presetClass="path" presetSubtype="0" accel="50000" decel="50000" fill="hold" grpId="1" nodeType="withEffect">
                                      <p:stCondLst>
                                        <p:cond delay="0"/>
                                      </p:stCondLst>
                                      <p:childTnLst>
                                        <p:animMotion origin="layout" path="M -0.03737 0.04121 L 3.95833E-6 -4.81481E-6 " pathEditMode="relative" rAng="0" ptsTypes="AA">
                                          <p:cBhvr>
                                            <p:cTn id="21" dur="700" fill="hold"/>
                                            <p:tgtEl>
                                              <p:spTgt spid="8"/>
                                            </p:tgtEl>
                                            <p:attrNameLst>
                                              <p:attrName>ppt_x</p:attrName>
                                              <p:attrName>ppt_y</p:attrName>
                                            </p:attrNameLst>
                                          </p:cBhvr>
                                          <p:rCtr x="1862"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56" presetClass="path" presetSubtype="0" accel="50000" decel="50000" fill="hold" grpId="1" nodeType="withEffect">
                                      <p:stCondLst>
                                        <p:cond delay="0"/>
                                      </p:stCondLst>
                                      <p:childTnLst>
                                        <p:animMotion origin="layout" path="M -0.03737 0.04121 L 3.95833E-6 -4.81481E-6 " pathEditMode="relative" rAng="0" ptsTypes="AA">
                                          <p:cBhvr>
                                            <p:cTn id="21" dur="700" fill="hold"/>
                                            <p:tgtEl>
                                              <p:spTgt spid="8"/>
                                            </p:tgtEl>
                                            <p:attrNameLst>
                                              <p:attrName>ppt_x</p:attrName>
                                              <p:attrName>ppt_y</p:attrName>
                                            </p:attrNameLst>
                                          </p:cBhvr>
                                          <p:rCtr x="1862"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p:bldP spid="5" grpId="0" animBg="1"/>
          <p:bldP spid="6" grpId="0" animBg="1"/>
        </p:bldLst>
      </p:timing>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35599" y="238600"/>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2"/>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28E0D88E-3E05-4772-9F38-A32EC5435D8A}"/>
              </a:ext>
            </a:extLst>
          </p:cNvPr>
          <p:cNvSpPr/>
          <p:nvPr/>
        </p:nvSpPr>
        <p:spPr>
          <a:xfrm>
            <a:off x="3459074" y="491012"/>
            <a:ext cx="8403737" cy="75753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68153" y="360290"/>
            <a:ext cx="8403737" cy="75753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重视构词法的复习</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容易拼写错误的单词</a:t>
            </a:r>
          </a:p>
        </p:txBody>
      </p:sp>
      <p:sp>
        <p:nvSpPr>
          <p:cNvPr id="8" name="矩形 7">
            <a:extLst>
              <a:ext uri="{FF2B5EF4-FFF2-40B4-BE49-F238E27FC236}">
                <a16:creationId xmlns:a16="http://schemas.microsoft.com/office/drawing/2014/main" xmlns="" id="{93D00EF1-69C2-495B-9883-89689E55E785}"/>
              </a:ext>
            </a:extLst>
          </p:cNvPr>
          <p:cNvSpPr/>
          <p:nvPr/>
        </p:nvSpPr>
        <p:spPr>
          <a:xfrm>
            <a:off x="329188" y="1356421"/>
            <a:ext cx="11242702" cy="5262979"/>
          </a:xfrm>
          <a:prstGeom prst="rect">
            <a:avLst/>
          </a:prstGeom>
        </p:spPr>
        <p:txBody>
          <a:bodyPr wrap="square">
            <a:spAutoFit/>
          </a:bodyPr>
          <a:lstStyle/>
          <a:p>
            <a:r>
              <a:rPr lang="en-US" altLang="zh-CN" sz="2800" b="1" dirty="0">
                <a:solidFill>
                  <a:srgbClr val="002060"/>
                </a:solidFill>
              </a:rPr>
              <a:t> 1</a:t>
            </a:r>
            <a:r>
              <a:rPr lang="zh-CN" altLang="en-US" sz="2800" b="1" dirty="0">
                <a:solidFill>
                  <a:srgbClr val="002060"/>
                </a:solidFill>
              </a:rPr>
              <a:t>．该双写却没有双写的单词</a:t>
            </a:r>
            <a:r>
              <a:rPr lang="zh-CN" altLang="en-US" sz="2800" b="1" dirty="0">
                <a:solidFill>
                  <a:srgbClr val="FF0000"/>
                </a:solidFill>
              </a:rPr>
              <a:t/>
            </a:r>
            <a:br>
              <a:rPr lang="zh-CN" altLang="en-US" sz="2800" b="1" dirty="0">
                <a:solidFill>
                  <a:srgbClr val="FF0000"/>
                </a:solidFill>
              </a:rPr>
            </a:br>
            <a:r>
              <a:rPr lang="zh-CN" altLang="en-US" sz="2800" b="1" dirty="0">
                <a:solidFill>
                  <a:srgbClr val="FF0000"/>
                </a:solidFill>
              </a:rPr>
              <a:t>  </a:t>
            </a:r>
            <a:r>
              <a:rPr lang="zh-CN" altLang="en-US" sz="2800" b="1" dirty="0"/>
              <a:t> </a:t>
            </a:r>
            <a:r>
              <a:rPr lang="en-US" altLang="zh-CN" sz="2800" b="1" dirty="0"/>
              <a:t>unforge</a:t>
            </a:r>
            <a:r>
              <a:rPr lang="en-US" altLang="zh-CN" sz="2800" b="1" dirty="0">
                <a:solidFill>
                  <a:srgbClr val="7030A0"/>
                </a:solidFill>
              </a:rPr>
              <a:t>tt</a:t>
            </a:r>
            <a:r>
              <a:rPr lang="en-US" altLang="zh-CN" sz="2800" b="1" dirty="0"/>
              <a:t>able, written ,</a:t>
            </a:r>
          </a:p>
          <a:p>
            <a:r>
              <a:rPr lang="en-US" altLang="zh-CN" sz="2800" b="1" dirty="0"/>
              <a:t>   inferred, referred , occurred, regretting, robbed , permitted, forgetting, wrapping, preferred, begged, hugged; planned; dropped, winning, cutting, beginning,  hitting  </a:t>
            </a:r>
            <a:r>
              <a:rPr lang="en-US" altLang="zh-CN" sz="2800" b="1" dirty="0">
                <a:solidFill>
                  <a:srgbClr val="FF0000"/>
                </a:solidFill>
              </a:rPr>
              <a:t/>
            </a:r>
            <a:br>
              <a:rPr lang="en-US" altLang="zh-CN" sz="2800" b="1" dirty="0">
                <a:solidFill>
                  <a:srgbClr val="FF0000"/>
                </a:solidFill>
              </a:rPr>
            </a:br>
            <a:r>
              <a:rPr lang="en-US" altLang="zh-CN" sz="2800" b="1" dirty="0">
                <a:solidFill>
                  <a:srgbClr val="002060"/>
                </a:solidFill>
              </a:rPr>
              <a:t>2</a:t>
            </a:r>
            <a:r>
              <a:rPr lang="zh-CN" altLang="en-US" sz="2800" b="1" dirty="0">
                <a:solidFill>
                  <a:srgbClr val="002060"/>
                </a:solidFill>
              </a:rPr>
              <a:t>．不该双写却双写的单词（括号中为错词）</a:t>
            </a:r>
            <a:r>
              <a:rPr lang="zh-CN" altLang="en-US" sz="2800" b="1" dirty="0">
                <a:solidFill>
                  <a:srgbClr val="FF0000"/>
                </a:solidFill>
              </a:rPr>
              <a:t/>
            </a:r>
            <a:br>
              <a:rPr lang="zh-CN" altLang="en-US" sz="2800" b="1" dirty="0">
                <a:solidFill>
                  <a:srgbClr val="FF0000"/>
                </a:solidFill>
              </a:rPr>
            </a:br>
            <a:r>
              <a:rPr lang="zh-CN" altLang="en-US" sz="2800" b="1" dirty="0">
                <a:solidFill>
                  <a:srgbClr val="FF0000"/>
                </a:solidFill>
              </a:rPr>
              <a:t>   </a:t>
            </a:r>
            <a:r>
              <a:rPr lang="en-US" altLang="zh-CN" sz="2800" b="1" dirty="0"/>
              <a:t>writing (</a:t>
            </a:r>
            <a:r>
              <a:rPr lang="en-US" altLang="zh-CN" sz="2800" b="1" dirty="0" err="1"/>
              <a:t>writting</a:t>
            </a:r>
            <a:r>
              <a:rPr lang="en-US" altLang="zh-CN" sz="2800" b="1" dirty="0"/>
              <a:t>) , eaten (</a:t>
            </a:r>
            <a:r>
              <a:rPr lang="en-US" altLang="zh-CN" sz="2800" b="1" dirty="0" err="1"/>
              <a:t>eatten</a:t>
            </a:r>
            <a:r>
              <a:rPr lang="en-US" altLang="zh-CN" sz="2800" b="1" dirty="0"/>
              <a:t>) , suffer (</a:t>
            </a:r>
            <a:r>
              <a:rPr lang="en-US" altLang="zh-CN" sz="2800" b="1" dirty="0" err="1"/>
              <a:t>sufferred</a:t>
            </a:r>
            <a:r>
              <a:rPr lang="en-US" altLang="zh-CN" sz="2800" b="1" dirty="0"/>
              <a:t>)</a:t>
            </a:r>
            <a:br>
              <a:rPr lang="en-US" altLang="zh-CN" sz="2800" b="1" dirty="0"/>
            </a:br>
            <a:r>
              <a:rPr lang="en-US" altLang="zh-CN" sz="2800" b="1" dirty="0">
                <a:solidFill>
                  <a:srgbClr val="002060"/>
                </a:solidFill>
              </a:rPr>
              <a:t>3</a:t>
            </a:r>
            <a:r>
              <a:rPr lang="zh-CN" altLang="en-US" sz="2800" b="1" dirty="0">
                <a:solidFill>
                  <a:srgbClr val="002060"/>
                </a:solidFill>
              </a:rPr>
              <a:t>．词性变化时必须去掉字母</a:t>
            </a:r>
            <a:r>
              <a:rPr lang="en-US" altLang="zh-CN" sz="2800" b="1" dirty="0">
                <a:solidFill>
                  <a:srgbClr val="002060"/>
                </a:solidFill>
              </a:rPr>
              <a:t>e</a:t>
            </a:r>
            <a:r>
              <a:rPr lang="zh-CN" altLang="en-US" sz="2800" b="1" dirty="0">
                <a:solidFill>
                  <a:srgbClr val="002060"/>
                </a:solidFill>
              </a:rPr>
              <a:t>的单词</a:t>
            </a:r>
            <a:r>
              <a:rPr lang="zh-CN" altLang="en-US" sz="2800" b="1" dirty="0">
                <a:solidFill>
                  <a:srgbClr val="FF0000"/>
                </a:solidFill>
              </a:rPr>
              <a:t/>
            </a:r>
            <a:br>
              <a:rPr lang="zh-CN" altLang="en-US" sz="2800" b="1" dirty="0">
                <a:solidFill>
                  <a:srgbClr val="FF0000"/>
                </a:solidFill>
              </a:rPr>
            </a:br>
            <a:r>
              <a:rPr lang="zh-CN" altLang="en-US" sz="2800" b="1" dirty="0"/>
              <a:t>  </a:t>
            </a:r>
            <a:r>
              <a:rPr lang="en-US" altLang="zh-CN" sz="2800" b="1" dirty="0"/>
              <a:t>unbelievable, valuable, argument, truly, gent</a:t>
            </a:r>
            <a:r>
              <a:rPr lang="en-US" altLang="zh-CN" sz="2800" b="1" dirty="0">
                <a:solidFill>
                  <a:srgbClr val="7030A0"/>
                </a:solidFill>
              </a:rPr>
              <a:t>ly</a:t>
            </a:r>
            <a:r>
              <a:rPr lang="en-US" altLang="zh-CN" sz="2800" b="1" dirty="0"/>
              <a:t> </a:t>
            </a:r>
            <a:r>
              <a:rPr lang="en-US" altLang="zh-CN" sz="2800" b="1" dirty="0">
                <a:solidFill>
                  <a:srgbClr val="FF0000"/>
                </a:solidFill>
              </a:rPr>
              <a:t/>
            </a:r>
            <a:br>
              <a:rPr lang="en-US" altLang="zh-CN" sz="2800" b="1" dirty="0">
                <a:solidFill>
                  <a:srgbClr val="FF0000"/>
                </a:solidFill>
              </a:rPr>
            </a:br>
            <a:r>
              <a:rPr lang="en-US" altLang="zh-CN" sz="2800" b="1" dirty="0">
                <a:solidFill>
                  <a:srgbClr val="002060"/>
                </a:solidFill>
              </a:rPr>
              <a:t>4</a:t>
            </a:r>
            <a:r>
              <a:rPr lang="zh-CN" altLang="en-US" sz="2800" b="1" dirty="0">
                <a:solidFill>
                  <a:srgbClr val="002060"/>
                </a:solidFill>
              </a:rPr>
              <a:t>．词性变化时不能去掉字母</a:t>
            </a:r>
            <a:r>
              <a:rPr lang="en-US" altLang="zh-CN" sz="2800" b="1" dirty="0">
                <a:solidFill>
                  <a:srgbClr val="002060"/>
                </a:solidFill>
              </a:rPr>
              <a:t>e</a:t>
            </a:r>
            <a:r>
              <a:rPr lang="zh-CN" altLang="en-US" sz="2800" b="1" dirty="0">
                <a:solidFill>
                  <a:srgbClr val="002060"/>
                </a:solidFill>
              </a:rPr>
              <a:t>的单词</a:t>
            </a:r>
            <a:r>
              <a:rPr lang="zh-CN" altLang="en-US" sz="2800" b="1" dirty="0">
                <a:solidFill>
                  <a:srgbClr val="FF0000"/>
                </a:solidFill>
              </a:rPr>
              <a:t/>
            </a:r>
            <a:br>
              <a:rPr lang="zh-CN" altLang="en-US" sz="2800" b="1" dirty="0">
                <a:solidFill>
                  <a:srgbClr val="FF0000"/>
                </a:solidFill>
              </a:rPr>
            </a:br>
            <a:r>
              <a:rPr lang="zh-CN" altLang="en-US" sz="2800" b="1" dirty="0">
                <a:solidFill>
                  <a:srgbClr val="FF0000"/>
                </a:solidFill>
              </a:rPr>
              <a:t>  </a:t>
            </a:r>
            <a:r>
              <a:rPr lang="zh-CN" altLang="en-US" sz="2800" b="1" dirty="0"/>
              <a:t> </a:t>
            </a:r>
            <a:r>
              <a:rPr lang="en-US" altLang="zh-CN" sz="2800" b="1" dirty="0"/>
              <a:t>(un) chang</a:t>
            </a:r>
            <a:r>
              <a:rPr lang="en-US" altLang="zh-CN" sz="2800" b="1" dirty="0">
                <a:solidFill>
                  <a:srgbClr val="7030A0"/>
                </a:solidFill>
              </a:rPr>
              <a:t>e</a:t>
            </a:r>
            <a:r>
              <a:rPr lang="en-US" altLang="zh-CN" sz="2800" b="1" dirty="0"/>
              <a:t>able,  (re) charg</a:t>
            </a:r>
            <a:r>
              <a:rPr lang="en-US" altLang="zh-CN" sz="2800" b="1" dirty="0">
                <a:solidFill>
                  <a:srgbClr val="7030A0"/>
                </a:solidFill>
              </a:rPr>
              <a:t>e</a:t>
            </a:r>
            <a:r>
              <a:rPr lang="en-US" altLang="zh-CN" sz="2800" b="1" dirty="0"/>
              <a:t>able, hop</a:t>
            </a:r>
            <a:r>
              <a:rPr lang="en-US" altLang="zh-CN" sz="2800" b="1" dirty="0">
                <a:solidFill>
                  <a:srgbClr val="7030A0"/>
                </a:solidFill>
              </a:rPr>
              <a:t>e</a:t>
            </a:r>
            <a:r>
              <a:rPr lang="en-US" altLang="zh-CN" sz="2800" b="1" dirty="0"/>
              <a:t>ful, envelope</a:t>
            </a:r>
            <a:r>
              <a:rPr lang="zh-CN" altLang="en-US" sz="2800" b="1" dirty="0"/>
              <a:t>，</a:t>
            </a:r>
            <a:r>
              <a:rPr lang="en-US" altLang="zh-CN" sz="2800" b="1" dirty="0"/>
              <a:t>mov</a:t>
            </a:r>
            <a:r>
              <a:rPr lang="en-US" altLang="zh-CN" sz="2800" b="1" dirty="0">
                <a:solidFill>
                  <a:srgbClr val="7030A0"/>
                </a:solidFill>
              </a:rPr>
              <a:t>e</a:t>
            </a:r>
            <a:r>
              <a:rPr lang="en-US" altLang="zh-CN" sz="2800" b="1" dirty="0"/>
              <a:t>able</a:t>
            </a:r>
            <a:r>
              <a:rPr lang="en-US" altLang="zh-CN" sz="2800" b="1" dirty="0">
                <a:solidFill>
                  <a:srgbClr val="FF0000"/>
                </a:solidFill>
              </a:rPr>
              <a:t/>
            </a:r>
            <a:br>
              <a:rPr lang="en-US" altLang="zh-CN" sz="2800" b="1" dirty="0">
                <a:solidFill>
                  <a:srgbClr val="FF0000"/>
                </a:solidFill>
              </a:rPr>
            </a:br>
            <a:r>
              <a:rPr lang="en-US" altLang="zh-CN" sz="2800" b="1" dirty="0">
                <a:solidFill>
                  <a:srgbClr val="002060"/>
                </a:solidFill>
              </a:rPr>
              <a:t>5</a:t>
            </a:r>
            <a:r>
              <a:rPr lang="zh-CN" altLang="en-US" sz="2800" b="1" dirty="0">
                <a:solidFill>
                  <a:srgbClr val="002060"/>
                </a:solidFill>
              </a:rPr>
              <a:t>．变化非常特别的单词</a:t>
            </a:r>
            <a:r>
              <a:rPr lang="zh-CN" altLang="en-US" sz="2800" b="1" dirty="0">
                <a:solidFill>
                  <a:srgbClr val="FF0000"/>
                </a:solidFill>
              </a:rPr>
              <a:t>  </a:t>
            </a:r>
            <a:r>
              <a:rPr lang="en-US" altLang="zh-CN" sz="2800" b="1" dirty="0"/>
              <a:t>panic-panic</a:t>
            </a:r>
            <a:r>
              <a:rPr lang="en-US" altLang="zh-CN" sz="2800" b="1" dirty="0">
                <a:solidFill>
                  <a:srgbClr val="7030A0"/>
                </a:solidFill>
              </a:rPr>
              <a:t>k</a:t>
            </a:r>
            <a:r>
              <a:rPr lang="en-US" altLang="zh-CN" sz="2800" b="1" dirty="0"/>
              <a:t>ed-panic</a:t>
            </a:r>
            <a:r>
              <a:rPr lang="en-US" altLang="zh-CN" sz="2800" b="1" dirty="0">
                <a:solidFill>
                  <a:srgbClr val="7030A0"/>
                </a:solidFill>
              </a:rPr>
              <a:t>k</a:t>
            </a:r>
            <a:r>
              <a:rPr lang="en-US" altLang="zh-CN" sz="2800" b="1" dirty="0"/>
              <a:t>ing</a:t>
            </a:r>
          </a:p>
        </p:txBody>
      </p:sp>
    </p:spTree>
    <p:extLst>
      <p:ext uri="{BB962C8B-B14F-4D97-AF65-F5344CB8AC3E}">
        <p14:creationId xmlns:p14="http://schemas.microsoft.com/office/powerpoint/2010/main" val="1456888633"/>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1)">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1)">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8" grpId="0"/>
        </p:bldLst>
      </p:timing>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35599" y="238600"/>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3"/>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28E0D88E-3E05-4772-9F38-A32EC5435D8A}"/>
              </a:ext>
            </a:extLst>
          </p:cNvPr>
          <p:cNvSpPr/>
          <p:nvPr/>
        </p:nvSpPr>
        <p:spPr>
          <a:xfrm>
            <a:off x="3469614" y="0"/>
            <a:ext cx="8031588" cy="105682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68153" y="191650"/>
            <a:ext cx="7826636" cy="770047"/>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重视构词法的复习</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需强化记忆的词形变化</a:t>
            </a:r>
          </a:p>
        </p:txBody>
      </p:sp>
      <p:sp>
        <p:nvSpPr>
          <p:cNvPr id="8" name="矩形 7">
            <a:extLst>
              <a:ext uri="{FF2B5EF4-FFF2-40B4-BE49-F238E27FC236}">
                <a16:creationId xmlns:a16="http://schemas.microsoft.com/office/drawing/2014/main" xmlns="" id="{93D00EF1-69C2-495B-9883-89689E55E785}"/>
              </a:ext>
            </a:extLst>
          </p:cNvPr>
          <p:cNvSpPr/>
          <p:nvPr/>
        </p:nvSpPr>
        <p:spPr>
          <a:xfrm>
            <a:off x="191814" y="1356421"/>
            <a:ext cx="11808372" cy="5262979"/>
          </a:xfrm>
          <a:prstGeom prst="rect">
            <a:avLst/>
          </a:prstGeom>
        </p:spPr>
        <p:txBody>
          <a:bodyPr wrap="square">
            <a:spAutoFit/>
          </a:bodyPr>
          <a:lstStyle/>
          <a:p>
            <a:r>
              <a:rPr lang="en-US" altLang="zh-CN" sz="2800" b="1" dirty="0">
                <a:solidFill>
                  <a:srgbClr val="FF0000"/>
                </a:solidFill>
              </a:rPr>
              <a:t> </a:t>
            </a:r>
            <a:r>
              <a:rPr lang="en-US" altLang="zh-CN" sz="2800" b="1" dirty="0">
                <a:solidFill>
                  <a:srgbClr val="002060"/>
                </a:solidFill>
              </a:rPr>
              <a:t>1</a:t>
            </a:r>
            <a:r>
              <a:rPr lang="zh-CN" altLang="en-US" sz="2800" b="1" dirty="0">
                <a:solidFill>
                  <a:srgbClr val="002060"/>
                </a:solidFill>
              </a:rPr>
              <a:t>．动词变名词</a:t>
            </a:r>
          </a:p>
          <a:p>
            <a:r>
              <a:rPr lang="en-US" altLang="zh-CN" sz="2800" b="1" dirty="0"/>
              <a:t>pronounce                                , explain                           , prepare</a:t>
            </a:r>
          </a:p>
          <a:p>
            <a:r>
              <a:rPr lang="en-US" altLang="zh-CN" sz="2800" b="1" dirty="0"/>
              <a:t>combine                            </a:t>
            </a:r>
            <a:r>
              <a:rPr lang="en-US" altLang="zh-CN" sz="2800" b="1" dirty="0">
                <a:solidFill>
                  <a:srgbClr val="002060"/>
                </a:solidFill>
              </a:rPr>
              <a:t>, </a:t>
            </a:r>
            <a:r>
              <a:rPr lang="en-US" altLang="zh-CN" sz="2800" b="1" dirty="0"/>
              <a:t>recommend                                      </a:t>
            </a:r>
            <a:r>
              <a:rPr lang="en-US" altLang="zh-CN" sz="2800" b="1" dirty="0">
                <a:solidFill>
                  <a:srgbClr val="002060"/>
                </a:solidFill>
              </a:rPr>
              <a:t>,</a:t>
            </a:r>
            <a:r>
              <a:rPr lang="en-US" altLang="zh-CN" sz="2800" b="1" dirty="0"/>
              <a:t> laugh             consider </a:t>
            </a:r>
            <a:r>
              <a:rPr lang="en-US" altLang="zh-CN" sz="2800" b="1" dirty="0">
                <a:solidFill>
                  <a:srgbClr val="002060"/>
                </a:solidFill>
              </a:rPr>
              <a:t>→ consideration, </a:t>
            </a:r>
            <a:r>
              <a:rPr lang="en-US" altLang="zh-CN" sz="2800" b="1" dirty="0"/>
              <a:t>recognize</a:t>
            </a:r>
            <a:r>
              <a:rPr lang="en-US" altLang="zh-CN" sz="2800" b="1" dirty="0">
                <a:solidFill>
                  <a:srgbClr val="002060"/>
                </a:solidFill>
              </a:rPr>
              <a:t> →recognition, </a:t>
            </a:r>
            <a:r>
              <a:rPr lang="en-US" altLang="zh-CN" sz="2800" b="1" dirty="0"/>
              <a:t>occupy </a:t>
            </a:r>
            <a:r>
              <a:rPr lang="en-US" altLang="zh-CN" sz="2800" b="1" dirty="0">
                <a:solidFill>
                  <a:srgbClr val="002060"/>
                </a:solidFill>
              </a:rPr>
              <a:t>→ occupation</a:t>
            </a:r>
          </a:p>
          <a:p>
            <a:r>
              <a:rPr lang="en-US" altLang="zh-CN" sz="2800" b="1" dirty="0"/>
              <a:t>permit </a:t>
            </a:r>
            <a:r>
              <a:rPr lang="en-US" altLang="zh-CN" sz="2800" b="1" dirty="0">
                <a:solidFill>
                  <a:srgbClr val="002060"/>
                </a:solidFill>
              </a:rPr>
              <a:t>→ permission</a:t>
            </a:r>
            <a:r>
              <a:rPr lang="en-US" altLang="zh-CN" sz="2800" b="1" dirty="0"/>
              <a:t>, admit </a:t>
            </a:r>
            <a:r>
              <a:rPr lang="en-US" altLang="zh-CN" sz="2800" b="1" dirty="0">
                <a:solidFill>
                  <a:srgbClr val="002060"/>
                </a:solidFill>
              </a:rPr>
              <a:t>→admission,</a:t>
            </a:r>
            <a:r>
              <a:rPr lang="en-US" altLang="zh-CN" sz="2800" b="1" dirty="0"/>
              <a:t> </a:t>
            </a:r>
            <a:endParaRPr lang="en-US" altLang="zh-CN" sz="2800" b="1" dirty="0">
              <a:solidFill>
                <a:srgbClr val="002060"/>
              </a:solidFill>
            </a:endParaRPr>
          </a:p>
          <a:p>
            <a:r>
              <a:rPr lang="en-US" altLang="zh-CN" sz="2800" b="1" dirty="0"/>
              <a:t>conclude </a:t>
            </a:r>
            <a:r>
              <a:rPr lang="en-US" altLang="zh-CN" sz="2800" b="1" dirty="0">
                <a:solidFill>
                  <a:srgbClr val="002060"/>
                </a:solidFill>
              </a:rPr>
              <a:t>→ conclusion</a:t>
            </a:r>
            <a:r>
              <a:rPr lang="en-US" altLang="zh-CN" sz="2800" b="1" dirty="0"/>
              <a:t>, decide </a:t>
            </a:r>
            <a:r>
              <a:rPr lang="en-US" altLang="zh-CN" sz="2800" b="1" dirty="0">
                <a:solidFill>
                  <a:srgbClr val="002060"/>
                </a:solidFill>
              </a:rPr>
              <a:t>→ decision</a:t>
            </a:r>
            <a:r>
              <a:rPr lang="en-US" altLang="zh-CN" sz="2800" b="1" dirty="0"/>
              <a:t>, describe </a:t>
            </a:r>
            <a:r>
              <a:rPr lang="en-US" altLang="zh-CN" sz="2800" b="1" dirty="0">
                <a:solidFill>
                  <a:srgbClr val="002060"/>
                </a:solidFill>
              </a:rPr>
              <a:t>→</a:t>
            </a:r>
            <a:r>
              <a:rPr lang="en-US" altLang="zh-CN" sz="2800" b="1" dirty="0"/>
              <a:t> </a:t>
            </a:r>
            <a:r>
              <a:rPr lang="zh-CN" altLang="en-US" sz="2800" b="1" dirty="0"/>
              <a:t> </a:t>
            </a:r>
            <a:r>
              <a:rPr lang="en-US" altLang="zh-CN" sz="2800" b="1" dirty="0">
                <a:solidFill>
                  <a:srgbClr val="002060"/>
                </a:solidFill>
              </a:rPr>
              <a:t>description</a:t>
            </a:r>
            <a:endParaRPr lang="en-US" altLang="zh-CN" sz="2800" b="1" dirty="0"/>
          </a:p>
          <a:p>
            <a:r>
              <a:rPr lang="en-US" altLang="zh-CN" sz="2800" b="1" dirty="0"/>
              <a:t>survive </a:t>
            </a:r>
            <a:r>
              <a:rPr lang="en-US" altLang="zh-CN" sz="2800" b="1" dirty="0">
                <a:solidFill>
                  <a:srgbClr val="002060"/>
                </a:solidFill>
              </a:rPr>
              <a:t>→ survival→ survivor,</a:t>
            </a:r>
            <a:r>
              <a:rPr lang="en-US" altLang="zh-CN" sz="2800" b="1" dirty="0"/>
              <a:t> arrive </a:t>
            </a:r>
            <a:r>
              <a:rPr lang="en-US" altLang="zh-CN" sz="2800" b="1" dirty="0">
                <a:solidFill>
                  <a:srgbClr val="002060"/>
                </a:solidFill>
              </a:rPr>
              <a:t>→ arrival, </a:t>
            </a:r>
            <a:r>
              <a:rPr lang="en-US" altLang="zh-CN" sz="2800" b="1" dirty="0"/>
              <a:t>approve </a:t>
            </a:r>
            <a:r>
              <a:rPr lang="en-US" altLang="zh-CN" sz="2800" b="1" dirty="0">
                <a:solidFill>
                  <a:srgbClr val="002060"/>
                </a:solidFill>
              </a:rPr>
              <a:t>→ approval</a:t>
            </a:r>
          </a:p>
          <a:p>
            <a:r>
              <a:rPr lang="en-US" altLang="zh-CN" sz="2800" b="1" dirty="0"/>
              <a:t>perform </a:t>
            </a:r>
            <a:r>
              <a:rPr lang="en-US" altLang="zh-CN" sz="2800" b="1" dirty="0">
                <a:solidFill>
                  <a:srgbClr val="002060"/>
                </a:solidFill>
              </a:rPr>
              <a:t>→ performance, </a:t>
            </a:r>
            <a:r>
              <a:rPr lang="en-US" altLang="zh-CN" sz="2800" b="1" dirty="0"/>
              <a:t>apologize </a:t>
            </a:r>
            <a:r>
              <a:rPr lang="en-US" altLang="zh-CN" sz="2800" b="1" dirty="0">
                <a:solidFill>
                  <a:srgbClr val="002060"/>
                </a:solidFill>
              </a:rPr>
              <a:t>→ apology, </a:t>
            </a:r>
            <a:r>
              <a:rPr lang="en-US" altLang="zh-CN" sz="2800" b="1" dirty="0"/>
              <a:t>acquire </a:t>
            </a:r>
            <a:r>
              <a:rPr lang="en-US" altLang="zh-CN" sz="2800" b="1" dirty="0">
                <a:solidFill>
                  <a:srgbClr val="002060"/>
                </a:solidFill>
              </a:rPr>
              <a:t>→ acquisition</a:t>
            </a:r>
          </a:p>
          <a:p>
            <a:r>
              <a:rPr lang="en-US" altLang="zh-CN" sz="2800" b="1" dirty="0"/>
              <a:t>apply </a:t>
            </a:r>
            <a:r>
              <a:rPr lang="en-US" altLang="zh-CN" sz="2800" b="1" dirty="0">
                <a:solidFill>
                  <a:srgbClr val="002060"/>
                </a:solidFill>
              </a:rPr>
              <a:t>→ applicant</a:t>
            </a:r>
            <a:r>
              <a:rPr lang="zh-CN" altLang="en-US" sz="2800" b="1" dirty="0">
                <a:solidFill>
                  <a:srgbClr val="002060"/>
                </a:solidFill>
              </a:rPr>
              <a:t>申请人</a:t>
            </a:r>
            <a:r>
              <a:rPr lang="en-US" altLang="zh-CN" sz="2800" b="1" dirty="0">
                <a:solidFill>
                  <a:srgbClr val="002060"/>
                </a:solidFill>
              </a:rPr>
              <a:t>→ application-</a:t>
            </a:r>
            <a:r>
              <a:rPr lang="zh-CN" altLang="en-US" sz="2800" b="1" dirty="0">
                <a:solidFill>
                  <a:srgbClr val="002060"/>
                </a:solidFill>
              </a:rPr>
              <a:t>申请</a:t>
            </a:r>
            <a:endParaRPr lang="en-US" altLang="zh-CN" sz="2800" b="1" dirty="0">
              <a:solidFill>
                <a:srgbClr val="002060"/>
              </a:solidFill>
            </a:endParaRPr>
          </a:p>
          <a:p>
            <a:r>
              <a:rPr lang="en-US" altLang="zh-CN" sz="2800" b="1" dirty="0"/>
              <a:t>to one’s </a:t>
            </a:r>
            <a:r>
              <a:rPr lang="en-US" altLang="zh-CN" sz="2800" b="1" u="sng" dirty="0"/>
              <a:t>       </a:t>
            </a:r>
            <a:r>
              <a:rPr lang="en-US" altLang="zh-CN" sz="2800" b="1" dirty="0"/>
              <a:t>(satisfy/astonish/annoy/amaze/disappoint/relieve/embarrass)</a:t>
            </a:r>
          </a:p>
          <a:p>
            <a:r>
              <a:rPr lang="en-US" altLang="zh-CN" sz="2800" b="1" dirty="0">
                <a:solidFill>
                  <a:srgbClr val="002060"/>
                </a:solidFill>
              </a:rPr>
              <a:t>→satisfaction/ astonishment/annoyance /amazement / disappointment/ relief/ embarrassment)   </a:t>
            </a:r>
            <a:r>
              <a:rPr lang="zh-CN" altLang="en-US" sz="2800" b="1" dirty="0">
                <a:solidFill>
                  <a:srgbClr val="002060"/>
                </a:solidFill>
              </a:rPr>
              <a:t>→→  “</a:t>
            </a:r>
            <a:r>
              <a:rPr lang="en-US" altLang="zh-CN" sz="2800" b="1" dirty="0">
                <a:solidFill>
                  <a:srgbClr val="002060"/>
                </a:solidFill>
              </a:rPr>
              <a:t>in + </a:t>
            </a:r>
            <a:r>
              <a:rPr lang="zh-CN" altLang="en-US" sz="2800" b="1" dirty="0">
                <a:solidFill>
                  <a:srgbClr val="002060"/>
                </a:solidFill>
              </a:rPr>
              <a:t>上述名词”，表“处于</a:t>
            </a:r>
            <a:r>
              <a:rPr lang="en-US" altLang="zh-CN" sz="2800" b="1" dirty="0">
                <a:solidFill>
                  <a:srgbClr val="002060"/>
                </a:solidFill>
              </a:rPr>
              <a:t>…</a:t>
            </a:r>
            <a:r>
              <a:rPr lang="zh-CN" altLang="en-US" sz="2800" b="1" dirty="0">
                <a:solidFill>
                  <a:srgbClr val="002060"/>
                </a:solidFill>
              </a:rPr>
              <a:t>状态”</a:t>
            </a:r>
            <a:endParaRPr lang="en-US" altLang="zh-CN" sz="2800" b="1" dirty="0">
              <a:solidFill>
                <a:srgbClr val="002060"/>
              </a:solidFill>
            </a:endParaRPr>
          </a:p>
        </p:txBody>
      </p:sp>
      <p:sp>
        <p:nvSpPr>
          <p:cNvPr id="7" name="矩形 6">
            <a:extLst>
              <a:ext uri="{FF2B5EF4-FFF2-40B4-BE49-F238E27FC236}">
                <a16:creationId xmlns:a16="http://schemas.microsoft.com/office/drawing/2014/main" xmlns="" id="{1CF539C8-941A-4E3E-887B-0993DA6D4539}"/>
              </a:ext>
            </a:extLst>
          </p:cNvPr>
          <p:cNvSpPr/>
          <p:nvPr/>
        </p:nvSpPr>
        <p:spPr>
          <a:xfrm>
            <a:off x="1823714" y="1809062"/>
            <a:ext cx="2688878" cy="523220"/>
          </a:xfrm>
          <a:prstGeom prst="rect">
            <a:avLst/>
          </a:prstGeom>
        </p:spPr>
        <p:txBody>
          <a:bodyPr wrap="none">
            <a:spAutoFit/>
          </a:bodyPr>
          <a:lstStyle/>
          <a:p>
            <a:r>
              <a:rPr lang="en-US" altLang="zh-CN" sz="2800" b="1" dirty="0">
                <a:solidFill>
                  <a:srgbClr val="002060"/>
                </a:solidFill>
              </a:rPr>
              <a:t>→</a:t>
            </a:r>
            <a:r>
              <a:rPr lang="zh-CN" altLang="en-US" sz="2800" b="1" dirty="0">
                <a:solidFill>
                  <a:prstClr val="black"/>
                </a:solidFill>
              </a:rPr>
              <a:t> </a:t>
            </a:r>
            <a:r>
              <a:rPr lang="en-US" altLang="zh-CN" sz="2800" b="1" dirty="0">
                <a:solidFill>
                  <a:srgbClr val="002060"/>
                </a:solidFill>
              </a:rPr>
              <a:t>pronunciation</a:t>
            </a:r>
            <a:endParaRPr lang="zh-CN" altLang="en-US" dirty="0"/>
          </a:p>
        </p:txBody>
      </p:sp>
      <p:sp>
        <p:nvSpPr>
          <p:cNvPr id="9" name="矩形 8">
            <a:extLst>
              <a:ext uri="{FF2B5EF4-FFF2-40B4-BE49-F238E27FC236}">
                <a16:creationId xmlns:a16="http://schemas.microsoft.com/office/drawing/2014/main" xmlns="" id="{6C83B48D-C09B-4D95-9B81-6DC7AA898F0C}"/>
              </a:ext>
            </a:extLst>
          </p:cNvPr>
          <p:cNvSpPr/>
          <p:nvPr/>
        </p:nvSpPr>
        <p:spPr>
          <a:xfrm>
            <a:off x="5643327" y="1809062"/>
            <a:ext cx="2355773" cy="523220"/>
          </a:xfrm>
          <a:prstGeom prst="rect">
            <a:avLst/>
          </a:prstGeom>
        </p:spPr>
        <p:txBody>
          <a:bodyPr wrap="none">
            <a:spAutoFit/>
          </a:bodyPr>
          <a:lstStyle/>
          <a:p>
            <a:r>
              <a:rPr lang="en-US" altLang="zh-CN" sz="2800" b="1" dirty="0">
                <a:solidFill>
                  <a:srgbClr val="002060"/>
                </a:solidFill>
              </a:rPr>
              <a:t>→</a:t>
            </a:r>
            <a:r>
              <a:rPr lang="zh-CN" altLang="en-US" sz="2800" b="1" dirty="0">
                <a:solidFill>
                  <a:prstClr val="black"/>
                </a:solidFill>
              </a:rPr>
              <a:t> </a:t>
            </a:r>
            <a:r>
              <a:rPr lang="en-US" altLang="zh-CN" sz="2800" b="1" dirty="0">
                <a:solidFill>
                  <a:srgbClr val="002060"/>
                </a:solidFill>
              </a:rPr>
              <a:t>explanation</a:t>
            </a:r>
            <a:endParaRPr lang="zh-CN" altLang="en-US" dirty="0"/>
          </a:p>
        </p:txBody>
      </p:sp>
      <p:sp>
        <p:nvSpPr>
          <p:cNvPr id="11" name="矩形 10">
            <a:extLst>
              <a:ext uri="{FF2B5EF4-FFF2-40B4-BE49-F238E27FC236}">
                <a16:creationId xmlns:a16="http://schemas.microsoft.com/office/drawing/2014/main" xmlns="" id="{08275E2D-B027-42FD-A977-04BEAFA9FEA3}"/>
              </a:ext>
            </a:extLst>
          </p:cNvPr>
          <p:cNvSpPr/>
          <p:nvPr/>
        </p:nvSpPr>
        <p:spPr>
          <a:xfrm>
            <a:off x="9191938" y="1809062"/>
            <a:ext cx="2352695" cy="523220"/>
          </a:xfrm>
          <a:prstGeom prst="rect">
            <a:avLst/>
          </a:prstGeom>
        </p:spPr>
        <p:txBody>
          <a:bodyPr wrap="none">
            <a:spAutoFit/>
          </a:bodyPr>
          <a:lstStyle/>
          <a:p>
            <a:r>
              <a:rPr lang="en-US" altLang="zh-CN" sz="2800" b="1" dirty="0">
                <a:solidFill>
                  <a:srgbClr val="002060"/>
                </a:solidFill>
              </a:rPr>
              <a:t>→ preparation</a:t>
            </a:r>
            <a:endParaRPr lang="zh-CN" altLang="en-US" dirty="0"/>
          </a:p>
        </p:txBody>
      </p:sp>
      <p:sp>
        <p:nvSpPr>
          <p:cNvPr id="12" name="矩形 11">
            <a:extLst>
              <a:ext uri="{FF2B5EF4-FFF2-40B4-BE49-F238E27FC236}">
                <a16:creationId xmlns:a16="http://schemas.microsoft.com/office/drawing/2014/main" xmlns="" id="{10F61ECF-C685-49E4-B2AB-74F17B7C3908}"/>
              </a:ext>
            </a:extLst>
          </p:cNvPr>
          <p:cNvSpPr/>
          <p:nvPr/>
        </p:nvSpPr>
        <p:spPr>
          <a:xfrm>
            <a:off x="1458921" y="2229743"/>
            <a:ext cx="2470292" cy="523220"/>
          </a:xfrm>
          <a:prstGeom prst="rect">
            <a:avLst/>
          </a:prstGeom>
        </p:spPr>
        <p:txBody>
          <a:bodyPr wrap="none">
            <a:spAutoFit/>
          </a:bodyPr>
          <a:lstStyle/>
          <a:p>
            <a:r>
              <a:rPr lang="en-US" altLang="zh-CN" sz="2800" b="1" dirty="0">
                <a:solidFill>
                  <a:srgbClr val="002060"/>
                </a:solidFill>
              </a:rPr>
              <a:t>→ combination</a:t>
            </a:r>
            <a:endParaRPr lang="zh-CN" altLang="en-US" dirty="0"/>
          </a:p>
        </p:txBody>
      </p:sp>
      <p:sp>
        <p:nvSpPr>
          <p:cNvPr id="13" name="矩形 12">
            <a:extLst>
              <a:ext uri="{FF2B5EF4-FFF2-40B4-BE49-F238E27FC236}">
                <a16:creationId xmlns:a16="http://schemas.microsoft.com/office/drawing/2014/main" xmlns="" id="{2B78EA75-0B6E-4603-9F88-F95EFD9406EB}"/>
              </a:ext>
            </a:extLst>
          </p:cNvPr>
          <p:cNvSpPr/>
          <p:nvPr/>
        </p:nvSpPr>
        <p:spPr>
          <a:xfrm>
            <a:off x="5705430" y="2229743"/>
            <a:ext cx="3160352" cy="523220"/>
          </a:xfrm>
          <a:prstGeom prst="rect">
            <a:avLst/>
          </a:prstGeom>
        </p:spPr>
        <p:txBody>
          <a:bodyPr wrap="none">
            <a:spAutoFit/>
          </a:bodyPr>
          <a:lstStyle/>
          <a:p>
            <a:r>
              <a:rPr lang="en-US" altLang="zh-CN" sz="2800" b="1" dirty="0">
                <a:solidFill>
                  <a:srgbClr val="002060"/>
                </a:solidFill>
              </a:rPr>
              <a:t>→ recommendation</a:t>
            </a:r>
            <a:endParaRPr lang="zh-CN" altLang="en-US" dirty="0"/>
          </a:p>
        </p:txBody>
      </p:sp>
      <p:sp>
        <p:nvSpPr>
          <p:cNvPr id="14" name="矩形 13">
            <a:extLst>
              <a:ext uri="{FF2B5EF4-FFF2-40B4-BE49-F238E27FC236}">
                <a16:creationId xmlns:a16="http://schemas.microsoft.com/office/drawing/2014/main" xmlns="" id="{CA3988DE-68D0-4042-9C8A-BA1BD1789F23}"/>
              </a:ext>
            </a:extLst>
          </p:cNvPr>
          <p:cNvSpPr/>
          <p:nvPr/>
        </p:nvSpPr>
        <p:spPr>
          <a:xfrm>
            <a:off x="9772559" y="2214622"/>
            <a:ext cx="1921039" cy="523220"/>
          </a:xfrm>
          <a:prstGeom prst="rect">
            <a:avLst/>
          </a:prstGeom>
        </p:spPr>
        <p:txBody>
          <a:bodyPr wrap="none">
            <a:spAutoFit/>
          </a:bodyPr>
          <a:lstStyle/>
          <a:p>
            <a:r>
              <a:rPr lang="en-US" altLang="zh-CN" sz="2800" b="1" dirty="0">
                <a:solidFill>
                  <a:srgbClr val="002060"/>
                </a:solidFill>
              </a:rPr>
              <a:t>→ laughter </a:t>
            </a:r>
            <a:endParaRPr lang="zh-CN" altLang="en-US" dirty="0"/>
          </a:p>
        </p:txBody>
      </p:sp>
    </p:spTree>
    <p:extLst>
      <p:ext uri="{BB962C8B-B14F-4D97-AF65-F5344CB8AC3E}">
        <p14:creationId xmlns:p14="http://schemas.microsoft.com/office/powerpoint/2010/main" val="1895367518"/>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1)">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8" grpId="0"/>
          <p:bldP spid="7" grpId="0"/>
          <p:bldP spid="9" grpId="0"/>
          <p:bldP spid="11" grpId="0"/>
          <p:bldP spid="12" grpId="0"/>
          <p:bldP spid="1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1)">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8" grpId="0"/>
          <p:bldP spid="7" grpId="0"/>
          <p:bldP spid="9" grpId="0"/>
          <p:bldP spid="11" grpId="0"/>
          <p:bldP spid="12" grpId="0"/>
          <p:bldP spid="13" grpId="0"/>
          <p:bldP spid="1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xmlns="" id="{60CC597E-5B54-40D6-99CC-53703A018C62}"/>
              </a:ext>
            </a:extLst>
          </p:cNvPr>
          <p:cNvSpPr/>
          <p:nvPr/>
        </p:nvSpPr>
        <p:spPr>
          <a:xfrm>
            <a:off x="2224194" y="5021179"/>
            <a:ext cx="2556354" cy="4287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a:extLst>
              <a:ext uri="{FF2B5EF4-FFF2-40B4-BE49-F238E27FC236}">
                <a16:creationId xmlns:a16="http://schemas.microsoft.com/office/drawing/2014/main" xmlns="" id="{8C49955D-D482-4D64-91D5-0732E465674D}"/>
              </a:ext>
            </a:extLst>
          </p:cNvPr>
          <p:cNvSpPr/>
          <p:nvPr/>
        </p:nvSpPr>
        <p:spPr>
          <a:xfrm>
            <a:off x="601475" y="2520386"/>
            <a:ext cx="2858325" cy="42870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圆角 9">
            <a:extLst>
              <a:ext uri="{FF2B5EF4-FFF2-40B4-BE49-F238E27FC236}">
                <a16:creationId xmlns:a16="http://schemas.microsoft.com/office/drawing/2014/main" xmlns="" id="{4C0E2BB9-50D6-4208-AAC3-0A9EC30DD9B8}"/>
              </a:ext>
            </a:extLst>
          </p:cNvPr>
          <p:cNvSpPr/>
          <p:nvPr/>
        </p:nvSpPr>
        <p:spPr>
          <a:xfrm>
            <a:off x="3502372" y="1753026"/>
            <a:ext cx="1534850" cy="4287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xmlns="" id="{D9E16BDC-503C-40F6-B0A4-783709D357B2}"/>
              </a:ext>
            </a:extLst>
          </p:cNvPr>
          <p:cNvSpPr/>
          <p:nvPr/>
        </p:nvSpPr>
        <p:spPr>
          <a:xfrm>
            <a:off x="3154310" y="220798"/>
            <a:ext cx="8245219" cy="7585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1657871"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38359" y="272577"/>
            <a:ext cx="902811"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听力</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3"/>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CF0C3D74-8CFB-4EF0-95BB-F4B873D5C8C1}"/>
              </a:ext>
            </a:extLst>
          </p:cNvPr>
          <p:cNvSpPr/>
          <p:nvPr/>
        </p:nvSpPr>
        <p:spPr>
          <a:xfrm>
            <a:off x="601475" y="1724523"/>
            <a:ext cx="6096000" cy="4154984"/>
          </a:xfrm>
          <a:prstGeom prst="rect">
            <a:avLst/>
          </a:prstGeom>
        </p:spPr>
        <p:txBody>
          <a:bodyPr>
            <a:spAutoFit/>
          </a:bodyPr>
          <a:lstStyle/>
          <a:p>
            <a:r>
              <a:rPr lang="en-US" altLang="zh-CN" sz="2400" b="1" dirty="0"/>
              <a:t>1. What will James do tomorrow?</a:t>
            </a:r>
          </a:p>
          <a:p>
            <a:r>
              <a:rPr lang="en-US" altLang="zh-CN" sz="2400" b="1" dirty="0"/>
              <a:t>A. Watch a TV program.</a:t>
            </a:r>
          </a:p>
          <a:p>
            <a:r>
              <a:rPr lang="en-US" altLang="zh-CN" sz="2400" b="1" dirty="0"/>
              <a:t>B. Give a talk.</a:t>
            </a:r>
          </a:p>
          <a:p>
            <a:r>
              <a:rPr lang="en-US" altLang="zh-CN" sz="2400" b="1" dirty="0"/>
              <a:t>C. Write a report.</a:t>
            </a:r>
          </a:p>
          <a:p>
            <a:r>
              <a:rPr lang="en-US" altLang="zh-CN" sz="2400" b="1" dirty="0"/>
              <a:t>【</a:t>
            </a:r>
            <a:r>
              <a:rPr lang="zh-CN" altLang="en-US" sz="2400" b="1" dirty="0"/>
              <a:t>答案</a:t>
            </a:r>
            <a:r>
              <a:rPr lang="en-US" altLang="zh-CN" sz="2400" b="1" dirty="0"/>
              <a:t>】B</a:t>
            </a:r>
          </a:p>
          <a:p>
            <a:r>
              <a:rPr lang="en-US" altLang="zh-CN" sz="2400" b="1" dirty="0"/>
              <a:t>【</a:t>
            </a:r>
            <a:r>
              <a:rPr lang="zh-CN" altLang="en-US" sz="2400" b="1" dirty="0"/>
              <a:t>录音稿</a:t>
            </a:r>
            <a:r>
              <a:rPr lang="en-US" altLang="zh-CN" sz="2400" b="1" dirty="0"/>
              <a:t>】Text 1</a:t>
            </a:r>
          </a:p>
          <a:p>
            <a:r>
              <a:rPr lang="en-US" altLang="zh-CN" sz="2400" b="1" dirty="0">
                <a:solidFill>
                  <a:srgbClr val="C00000"/>
                </a:solidFill>
              </a:rPr>
              <a:t>W: </a:t>
            </a:r>
            <a:r>
              <a:rPr lang="en-US" altLang="zh-CN" sz="2400" b="1" dirty="0"/>
              <a:t>James, you've been watching TV for the whole evening. What's on?</a:t>
            </a:r>
          </a:p>
          <a:p>
            <a:r>
              <a:rPr lang="en-US" altLang="zh-CN" sz="2400" b="1" dirty="0">
                <a:solidFill>
                  <a:srgbClr val="C00000"/>
                </a:solidFill>
              </a:rPr>
              <a:t>M: </a:t>
            </a:r>
            <a:r>
              <a:rPr lang="en-US" altLang="zh-CN" sz="2400" b="1" dirty="0"/>
              <a:t>It's a science program on the origin of the universe. I'll give a presentation on it in my class tomorrow.</a:t>
            </a:r>
          </a:p>
        </p:txBody>
      </p:sp>
      <p:sp>
        <p:nvSpPr>
          <p:cNvPr id="6" name="矩形 5">
            <a:extLst>
              <a:ext uri="{FF2B5EF4-FFF2-40B4-BE49-F238E27FC236}">
                <a16:creationId xmlns:a16="http://schemas.microsoft.com/office/drawing/2014/main" xmlns="" id="{5F759FB3-B1A2-4B71-8A2E-4253893AC7DB}"/>
              </a:ext>
            </a:extLst>
          </p:cNvPr>
          <p:cNvSpPr/>
          <p:nvPr/>
        </p:nvSpPr>
        <p:spPr>
          <a:xfrm>
            <a:off x="3154310" y="159353"/>
            <a:ext cx="7694052"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月浙江卷听力</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cxnSp>
        <p:nvCxnSpPr>
          <p:cNvPr id="11" name="直接箭头连接符 10">
            <a:extLst>
              <a:ext uri="{FF2B5EF4-FFF2-40B4-BE49-F238E27FC236}">
                <a16:creationId xmlns:a16="http://schemas.microsoft.com/office/drawing/2014/main" xmlns="" id="{7037277A-8951-411A-9882-C2B13936D8F4}"/>
              </a:ext>
            </a:extLst>
          </p:cNvPr>
          <p:cNvCxnSpPr>
            <a:cxnSpLocks/>
          </p:cNvCxnSpPr>
          <p:nvPr/>
        </p:nvCxnSpPr>
        <p:spPr>
          <a:xfrm>
            <a:off x="3154310" y="2949087"/>
            <a:ext cx="495165" cy="1951928"/>
          </a:xfrm>
          <a:prstGeom prst="straightConnector1">
            <a:avLst/>
          </a:prstGeom>
          <a:ln w="5715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矩形: 圆角 13">
            <a:extLst>
              <a:ext uri="{FF2B5EF4-FFF2-40B4-BE49-F238E27FC236}">
                <a16:creationId xmlns:a16="http://schemas.microsoft.com/office/drawing/2014/main" xmlns="" id="{1A97E574-24C1-4A14-BACE-D62E62116D83}"/>
              </a:ext>
            </a:extLst>
          </p:cNvPr>
          <p:cNvSpPr/>
          <p:nvPr/>
        </p:nvSpPr>
        <p:spPr>
          <a:xfrm>
            <a:off x="7001336" y="1671960"/>
            <a:ext cx="4003208" cy="3268153"/>
          </a:xfrm>
          <a:prstGeom prst="round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solidFill>
              </a:rPr>
              <a:t>     高考听力对词汇的广度、深度和宽度都有要求，基本词汇量可以促进听力理解，词汇的解释要学会英英解释（同义词替换），会利用语境排除干扰项，选择正确的单词。</a:t>
            </a:r>
          </a:p>
        </p:txBody>
      </p:sp>
    </p:spTree>
    <p:extLst>
      <p:ext uri="{BB962C8B-B14F-4D97-AF65-F5344CB8AC3E}">
        <p14:creationId xmlns:p14="http://schemas.microsoft.com/office/powerpoint/2010/main" val="4000823514"/>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8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14:bounceEnd="50000">
                                          <p:cBhvr additive="base">
                                            <p:cTn id="20"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16" presetClass="entr" presetSubtype="2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7" grpId="0" animBg="1"/>
          <p:bldP spid="2" grpId="0" animBg="1"/>
          <p:bldP spid="2" grpId="1" animBg="1"/>
          <p:bldP spid="3" grpId="0"/>
          <p:bldP spid="6"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8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16" presetClass="entr" presetSubtype="2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7" grpId="0" animBg="1"/>
          <p:bldP spid="2" grpId="0" animBg="1"/>
          <p:bldP spid="2" grpId="1" animBg="1"/>
          <p:bldP spid="3" grpId="0"/>
          <p:bldP spid="6" grpId="0" animBg="1"/>
          <p:bldP spid="14" grpId="0" animBg="1"/>
        </p:bldLst>
      </p:timing>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35599" y="238600"/>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462470" y="1"/>
            <a:ext cx="8393199" cy="111576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8" name="矩形 7">
            <a:extLst>
              <a:ext uri="{FF2B5EF4-FFF2-40B4-BE49-F238E27FC236}">
                <a16:creationId xmlns:a16="http://schemas.microsoft.com/office/drawing/2014/main" xmlns="" id="{93D00EF1-69C2-495B-9883-89689E55E785}"/>
              </a:ext>
            </a:extLst>
          </p:cNvPr>
          <p:cNvSpPr/>
          <p:nvPr/>
        </p:nvSpPr>
        <p:spPr>
          <a:xfrm>
            <a:off x="329188" y="972484"/>
            <a:ext cx="11526481" cy="5693866"/>
          </a:xfrm>
          <a:prstGeom prst="rect">
            <a:avLst/>
          </a:prstGeom>
        </p:spPr>
        <p:txBody>
          <a:bodyPr wrap="square">
            <a:spAutoFit/>
          </a:bodyPr>
          <a:lstStyle/>
          <a:p>
            <a:pPr lvl="0"/>
            <a:r>
              <a:rPr lang="en-US" altLang="zh-CN" sz="2800" b="1" dirty="0">
                <a:solidFill>
                  <a:srgbClr val="002060"/>
                </a:solidFill>
              </a:rPr>
              <a:t>2.</a:t>
            </a:r>
            <a:r>
              <a:rPr lang="zh-CN" altLang="en-US" sz="2800" b="1" dirty="0">
                <a:solidFill>
                  <a:srgbClr val="002060"/>
                </a:solidFill>
              </a:rPr>
              <a:t>名词变形容词</a:t>
            </a:r>
          </a:p>
          <a:p>
            <a:pPr lvl="0"/>
            <a:r>
              <a:rPr lang="zh-CN" altLang="en-US" sz="2800" b="1" dirty="0">
                <a:solidFill>
                  <a:prstClr val="black"/>
                </a:solidFill>
              </a:rPr>
              <a:t> </a:t>
            </a:r>
            <a:r>
              <a:rPr lang="en-US" altLang="zh-CN" sz="2800" b="1" dirty="0">
                <a:solidFill>
                  <a:prstClr val="black"/>
                </a:solidFill>
              </a:rPr>
              <a:t>nature </a:t>
            </a:r>
            <a:r>
              <a:rPr lang="en-US" altLang="zh-CN" sz="2800" b="1" dirty="0">
                <a:solidFill>
                  <a:srgbClr val="002060"/>
                </a:solidFill>
              </a:rPr>
              <a:t>→ natural, </a:t>
            </a:r>
            <a:r>
              <a:rPr lang="en-US" altLang="zh-CN" sz="2800" b="1" dirty="0">
                <a:solidFill>
                  <a:prstClr val="black"/>
                </a:solidFill>
              </a:rPr>
              <a:t>benefit </a:t>
            </a:r>
            <a:r>
              <a:rPr lang="en-US" altLang="zh-CN" sz="2800" b="1" dirty="0">
                <a:solidFill>
                  <a:srgbClr val="002060"/>
                </a:solidFill>
              </a:rPr>
              <a:t>→ beneficial </a:t>
            </a:r>
          </a:p>
          <a:p>
            <a:pPr lvl="0"/>
            <a:r>
              <a:rPr lang="en-US" altLang="zh-CN" sz="2800" b="1" dirty="0">
                <a:solidFill>
                  <a:srgbClr val="002060"/>
                </a:solidFill>
              </a:rPr>
              <a:t>3.</a:t>
            </a:r>
            <a:r>
              <a:rPr lang="zh-CN" altLang="en-US" sz="2800" b="1" dirty="0">
                <a:solidFill>
                  <a:srgbClr val="002060"/>
                </a:solidFill>
              </a:rPr>
              <a:t>形容词变名词</a:t>
            </a:r>
            <a:endParaRPr lang="en-US" altLang="zh-CN" sz="2800" b="1" dirty="0">
              <a:solidFill>
                <a:srgbClr val="002060"/>
              </a:solidFill>
            </a:endParaRPr>
          </a:p>
          <a:p>
            <a:pPr lvl="0"/>
            <a:r>
              <a:rPr lang="zh-CN" altLang="en-US" sz="2800" b="1" dirty="0">
                <a:solidFill>
                  <a:srgbClr val="FF0000"/>
                </a:solidFill>
              </a:rPr>
              <a:t> </a:t>
            </a:r>
            <a:r>
              <a:rPr lang="en-US" altLang="zh-CN" sz="2800" b="1" dirty="0">
                <a:solidFill>
                  <a:prstClr val="black"/>
                </a:solidFill>
              </a:rPr>
              <a:t>wise/free </a:t>
            </a:r>
            <a:r>
              <a:rPr lang="zh-CN" altLang="en-US" sz="2800" b="1" dirty="0">
                <a:solidFill>
                  <a:prstClr val="black"/>
                </a:solidFill>
              </a:rPr>
              <a:t>→→</a:t>
            </a:r>
            <a:r>
              <a:rPr lang="en-US" altLang="zh-CN" sz="2800" b="1" dirty="0">
                <a:solidFill>
                  <a:srgbClr val="002060"/>
                </a:solidFill>
              </a:rPr>
              <a:t>wisdom/freedom</a:t>
            </a:r>
          </a:p>
          <a:p>
            <a:r>
              <a:rPr lang="en-US" altLang="zh-CN" sz="2800" b="1" dirty="0">
                <a:solidFill>
                  <a:prstClr val="black"/>
                </a:solidFill>
              </a:rPr>
              <a:t>high/weigh</a:t>
            </a:r>
            <a:r>
              <a:rPr lang="zh-CN" altLang="en-US" sz="2800" b="1" dirty="0">
                <a:solidFill>
                  <a:prstClr val="black"/>
                </a:solidFill>
              </a:rPr>
              <a:t>→→</a:t>
            </a:r>
            <a:r>
              <a:rPr lang="en-US" altLang="zh-CN" sz="2800" b="1" dirty="0">
                <a:solidFill>
                  <a:srgbClr val="002060"/>
                </a:solidFill>
              </a:rPr>
              <a:t>height/weight</a:t>
            </a:r>
          </a:p>
          <a:p>
            <a:r>
              <a:rPr lang="en-US" altLang="zh-CN" sz="2800" b="1" dirty="0">
                <a:solidFill>
                  <a:prstClr val="black"/>
                </a:solidFill>
              </a:rPr>
              <a:t>short/marry </a:t>
            </a:r>
            <a:r>
              <a:rPr lang="zh-CN" altLang="en-US" sz="2800" b="1" dirty="0">
                <a:solidFill>
                  <a:prstClr val="black"/>
                </a:solidFill>
              </a:rPr>
              <a:t>→→</a:t>
            </a:r>
            <a:r>
              <a:rPr lang="en-US" altLang="zh-CN" sz="2800" b="1" dirty="0">
                <a:solidFill>
                  <a:srgbClr val="002060"/>
                </a:solidFill>
              </a:rPr>
              <a:t>shortage /marriage</a:t>
            </a:r>
          </a:p>
          <a:p>
            <a:pPr lvl="0"/>
            <a:r>
              <a:rPr lang="en-US" altLang="zh-CN" sz="2800" b="1" dirty="0">
                <a:solidFill>
                  <a:prstClr val="black"/>
                </a:solidFill>
              </a:rPr>
              <a:t>strong/long/deep/wide/grow/dead/warm</a:t>
            </a:r>
            <a:r>
              <a:rPr lang="zh-CN" altLang="en-US" sz="2800" b="1" dirty="0">
                <a:solidFill>
                  <a:prstClr val="black"/>
                </a:solidFill>
              </a:rPr>
              <a:t>→→</a:t>
            </a:r>
            <a:endParaRPr lang="en-US" altLang="zh-CN" sz="2800" b="1" dirty="0">
              <a:solidFill>
                <a:prstClr val="black"/>
              </a:solidFill>
            </a:endParaRPr>
          </a:p>
          <a:p>
            <a:pPr lvl="0"/>
            <a:r>
              <a:rPr lang="en-US" altLang="zh-CN" sz="2800" b="1" dirty="0">
                <a:solidFill>
                  <a:prstClr val="black"/>
                </a:solidFill>
              </a:rPr>
              <a:t>                        </a:t>
            </a:r>
            <a:r>
              <a:rPr lang="en-US" altLang="zh-CN" sz="2800" b="1" dirty="0">
                <a:solidFill>
                  <a:srgbClr val="002060"/>
                </a:solidFill>
              </a:rPr>
              <a:t>strength/length/depth/width/growth/death/warmth</a:t>
            </a:r>
          </a:p>
          <a:p>
            <a:pPr lvl="0"/>
            <a:r>
              <a:rPr lang="en-US" altLang="zh-CN" sz="2800" b="1" dirty="0">
                <a:solidFill>
                  <a:prstClr val="black"/>
                </a:solidFill>
              </a:rPr>
              <a:t>curious/ various/anxious/able/responsible/popular</a:t>
            </a:r>
            <a:r>
              <a:rPr lang="zh-CN" altLang="en-US" sz="2800" b="1" dirty="0">
                <a:solidFill>
                  <a:prstClr val="black"/>
                </a:solidFill>
              </a:rPr>
              <a:t>→→</a:t>
            </a:r>
            <a:endParaRPr lang="en-US" altLang="zh-CN" sz="2800" b="1" dirty="0">
              <a:solidFill>
                <a:prstClr val="black"/>
              </a:solidFill>
            </a:endParaRPr>
          </a:p>
          <a:p>
            <a:pPr lvl="0"/>
            <a:r>
              <a:rPr lang="en-US" altLang="zh-CN" sz="2800" b="1" dirty="0">
                <a:solidFill>
                  <a:prstClr val="black"/>
                </a:solidFill>
              </a:rPr>
              <a:t>  </a:t>
            </a:r>
            <a:r>
              <a:rPr lang="zh-CN" altLang="en-US" sz="2800" b="1" dirty="0">
                <a:solidFill>
                  <a:prstClr val="black"/>
                </a:solidFill>
              </a:rPr>
              <a:t>                     </a:t>
            </a:r>
            <a:r>
              <a:rPr lang="en-US" altLang="zh-CN" sz="2800" b="1" dirty="0">
                <a:solidFill>
                  <a:srgbClr val="002060"/>
                </a:solidFill>
              </a:rPr>
              <a:t>curiosity/variety/anxiety/ability/responsibility/popularity</a:t>
            </a:r>
          </a:p>
          <a:p>
            <a:pPr lvl="0"/>
            <a:r>
              <a:rPr lang="en-US" altLang="zh-CN" sz="2800" b="1" dirty="0">
                <a:solidFill>
                  <a:srgbClr val="002060"/>
                </a:solidFill>
              </a:rPr>
              <a:t>4. </a:t>
            </a:r>
            <a:r>
              <a:rPr lang="zh-CN" altLang="en-US" sz="2800" b="1" dirty="0">
                <a:solidFill>
                  <a:srgbClr val="002060"/>
                </a:solidFill>
              </a:rPr>
              <a:t>形容词变动词</a:t>
            </a:r>
          </a:p>
          <a:p>
            <a:pPr lvl="0"/>
            <a:r>
              <a:rPr lang="en-US" altLang="zh-CN" sz="2800" b="1" dirty="0">
                <a:solidFill>
                  <a:prstClr val="black"/>
                </a:solidFill>
              </a:rPr>
              <a:t>deep/ fast/ class/ identity/ beauty/ simple/ modern/ popular</a:t>
            </a:r>
            <a:r>
              <a:rPr lang="zh-CN" altLang="en-US" sz="2800" b="1" dirty="0">
                <a:solidFill>
                  <a:prstClr val="black"/>
                </a:solidFill>
              </a:rPr>
              <a:t>→→</a:t>
            </a:r>
            <a:endParaRPr lang="en-US" altLang="zh-CN" sz="2800" b="1" dirty="0">
              <a:solidFill>
                <a:prstClr val="black"/>
              </a:solidFill>
            </a:endParaRPr>
          </a:p>
          <a:p>
            <a:pPr lvl="0"/>
            <a:r>
              <a:rPr lang="en-US" altLang="zh-CN" sz="2800" b="1" dirty="0">
                <a:solidFill>
                  <a:srgbClr val="002060"/>
                </a:solidFill>
              </a:rPr>
              <a:t>deepen/ fasten/ classify/ identify/ beautify/simplify/modernize/ popularize</a:t>
            </a:r>
          </a:p>
        </p:txBody>
      </p:sp>
      <p:sp>
        <p:nvSpPr>
          <p:cNvPr id="9" name="矩形 8">
            <a:extLst>
              <a:ext uri="{FF2B5EF4-FFF2-40B4-BE49-F238E27FC236}">
                <a16:creationId xmlns:a16="http://schemas.microsoft.com/office/drawing/2014/main" xmlns="" id="{009B73F6-34AB-49AB-9E52-145E50E84461}"/>
              </a:ext>
            </a:extLst>
          </p:cNvPr>
          <p:cNvSpPr/>
          <p:nvPr/>
        </p:nvSpPr>
        <p:spPr>
          <a:xfrm>
            <a:off x="3168153" y="191650"/>
            <a:ext cx="7826636" cy="770047"/>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重视构词法的复习</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需强化记忆的词形变化</a:t>
            </a:r>
          </a:p>
        </p:txBody>
      </p:sp>
    </p:spTree>
    <p:extLst>
      <p:ext uri="{BB962C8B-B14F-4D97-AF65-F5344CB8AC3E}">
        <p14:creationId xmlns:p14="http://schemas.microsoft.com/office/powerpoint/2010/main" val="3536792768"/>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6" presetClass="entr" presetSubtype="37"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out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8"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6" presetClass="entr" presetSubtype="37"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out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8" grpId="0"/>
          <p:bldP spid="9" grpId="0" animBg="1"/>
        </p:bldLst>
      </p:timing>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8" y="23860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835599" y="238600"/>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2"/>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28E0D88E-3E05-4772-9F38-A32EC5435D8A}"/>
              </a:ext>
            </a:extLst>
          </p:cNvPr>
          <p:cNvSpPr/>
          <p:nvPr/>
        </p:nvSpPr>
        <p:spPr>
          <a:xfrm>
            <a:off x="3465900" y="1"/>
            <a:ext cx="8216348" cy="1182414"/>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8" name="矩形 7">
            <a:extLst>
              <a:ext uri="{FF2B5EF4-FFF2-40B4-BE49-F238E27FC236}">
                <a16:creationId xmlns:a16="http://schemas.microsoft.com/office/drawing/2014/main" xmlns="" id="{93D00EF1-69C2-495B-9883-89689E55E785}"/>
              </a:ext>
            </a:extLst>
          </p:cNvPr>
          <p:cNvSpPr/>
          <p:nvPr/>
        </p:nvSpPr>
        <p:spPr>
          <a:xfrm>
            <a:off x="281918" y="1312529"/>
            <a:ext cx="11526481" cy="5262979"/>
          </a:xfrm>
          <a:prstGeom prst="rect">
            <a:avLst/>
          </a:prstGeom>
        </p:spPr>
        <p:txBody>
          <a:bodyPr wrap="square">
            <a:spAutoFit/>
          </a:bodyPr>
          <a:lstStyle/>
          <a:p>
            <a:r>
              <a:rPr lang="en-US" altLang="zh-CN" sz="2800" b="1" dirty="0">
                <a:solidFill>
                  <a:srgbClr val="002060"/>
                </a:solidFill>
              </a:rPr>
              <a:t>7</a:t>
            </a:r>
            <a:r>
              <a:rPr lang="zh-CN" altLang="en-US" sz="2800" b="1" dirty="0">
                <a:solidFill>
                  <a:srgbClr val="002060"/>
                </a:solidFill>
              </a:rPr>
              <a:t>．形容词变副词，不去</a:t>
            </a:r>
            <a:r>
              <a:rPr lang="en-US" altLang="zh-CN" sz="2800" b="1" dirty="0">
                <a:solidFill>
                  <a:srgbClr val="002060"/>
                </a:solidFill>
              </a:rPr>
              <a:t>e</a:t>
            </a:r>
            <a:r>
              <a:rPr lang="zh-CN" altLang="en-US" sz="2800" b="1" dirty="0">
                <a:solidFill>
                  <a:srgbClr val="002060"/>
                </a:solidFill>
              </a:rPr>
              <a:t>的单词</a:t>
            </a:r>
            <a:r>
              <a:rPr lang="en-US" altLang="zh-CN" sz="2800" b="1" dirty="0">
                <a:solidFill>
                  <a:srgbClr val="002060"/>
                </a:solidFill>
              </a:rPr>
              <a:t>(</a:t>
            </a:r>
            <a:r>
              <a:rPr lang="zh-CN" altLang="en-US" sz="2800" b="1" dirty="0">
                <a:solidFill>
                  <a:srgbClr val="002060"/>
                </a:solidFill>
              </a:rPr>
              <a:t>绝大多数辅音字母加</a:t>
            </a:r>
            <a:r>
              <a:rPr lang="en-US" altLang="zh-CN" sz="2800" b="1" dirty="0">
                <a:solidFill>
                  <a:srgbClr val="002060"/>
                </a:solidFill>
              </a:rPr>
              <a:t>e</a:t>
            </a:r>
            <a:r>
              <a:rPr lang="zh-CN" altLang="en-US" sz="2800" b="1" dirty="0">
                <a:solidFill>
                  <a:srgbClr val="002060"/>
                </a:solidFill>
              </a:rPr>
              <a:t>结尾的直接加</a:t>
            </a:r>
            <a:r>
              <a:rPr lang="en-US" altLang="zh-CN" sz="2800" b="1" dirty="0">
                <a:solidFill>
                  <a:srgbClr val="002060"/>
                </a:solidFill>
              </a:rPr>
              <a:t>-</a:t>
            </a:r>
            <a:r>
              <a:rPr lang="en-US" altLang="zh-CN" sz="2800" b="1" dirty="0" err="1">
                <a:solidFill>
                  <a:srgbClr val="002060"/>
                </a:solidFill>
              </a:rPr>
              <a:t>ly</a:t>
            </a:r>
            <a:r>
              <a:rPr lang="en-US" altLang="zh-CN" sz="2800" b="1" dirty="0">
                <a:solidFill>
                  <a:srgbClr val="002060"/>
                </a:solidFill>
              </a:rPr>
              <a:t>)</a:t>
            </a:r>
            <a:endParaRPr lang="zh-CN" altLang="en-US" sz="2800" b="1" dirty="0">
              <a:solidFill>
                <a:srgbClr val="002060"/>
              </a:solidFill>
            </a:endParaRPr>
          </a:p>
          <a:p>
            <a:r>
              <a:rPr lang="zh-CN" altLang="en-US" sz="2800" b="1" dirty="0">
                <a:solidFill>
                  <a:srgbClr val="FF0000"/>
                </a:solidFill>
              </a:rPr>
              <a:t>   </a:t>
            </a:r>
            <a:r>
              <a:rPr lang="zh-CN" altLang="en-US" sz="2800" b="1" dirty="0">
                <a:solidFill>
                  <a:srgbClr val="002060"/>
                </a:solidFill>
              </a:rPr>
              <a:t> </a:t>
            </a:r>
            <a:r>
              <a:rPr lang="zh-CN" altLang="en-US" sz="2800" b="1" dirty="0"/>
              <a:t> </a:t>
            </a:r>
            <a:r>
              <a:rPr lang="en-US" altLang="zh-CN" sz="2800" b="1" dirty="0">
                <a:solidFill>
                  <a:schemeClr val="bg1">
                    <a:lumMod val="65000"/>
                  </a:schemeClr>
                </a:solidFill>
              </a:rPr>
              <a:t>un</a:t>
            </a:r>
            <a:r>
              <a:rPr lang="en-US" altLang="zh-CN" sz="2800" b="1" dirty="0"/>
              <a:t>fortunate</a:t>
            </a:r>
            <a:r>
              <a:rPr lang="en-US" altLang="zh-CN" sz="2800" b="1" dirty="0">
                <a:solidFill>
                  <a:srgbClr val="002060"/>
                </a:solidFill>
              </a:rPr>
              <a:t> </a:t>
            </a:r>
            <a:r>
              <a:rPr lang="zh-CN" altLang="en-US" sz="2800" b="1" dirty="0">
                <a:solidFill>
                  <a:srgbClr val="002060"/>
                </a:solidFill>
              </a:rPr>
              <a:t>→</a:t>
            </a:r>
            <a:r>
              <a:rPr lang="en-US" altLang="zh-CN" sz="2800" b="1" dirty="0">
                <a:solidFill>
                  <a:schemeClr val="bg1">
                    <a:lumMod val="65000"/>
                  </a:schemeClr>
                </a:solidFill>
              </a:rPr>
              <a:t>un</a:t>
            </a:r>
            <a:r>
              <a:rPr lang="en-US" altLang="zh-CN" sz="2800" b="1" dirty="0">
                <a:solidFill>
                  <a:srgbClr val="002060"/>
                </a:solidFill>
              </a:rPr>
              <a:t>fortunately,   </a:t>
            </a:r>
            <a:r>
              <a:rPr lang="en-US" altLang="zh-CN" sz="2800" b="1" dirty="0"/>
              <a:t>immediate </a:t>
            </a:r>
            <a:r>
              <a:rPr lang="zh-CN" altLang="en-US" sz="2800" b="1" dirty="0">
                <a:solidFill>
                  <a:srgbClr val="002060"/>
                </a:solidFill>
              </a:rPr>
              <a:t>→ </a:t>
            </a:r>
            <a:r>
              <a:rPr lang="en-US" altLang="zh-CN" sz="2800" b="1" dirty="0">
                <a:solidFill>
                  <a:srgbClr val="002060"/>
                </a:solidFill>
              </a:rPr>
              <a:t>immediately, </a:t>
            </a:r>
          </a:p>
          <a:p>
            <a:r>
              <a:rPr lang="en-US" altLang="zh-CN" sz="2800" b="1" dirty="0">
                <a:solidFill>
                  <a:srgbClr val="002060"/>
                </a:solidFill>
              </a:rPr>
              <a:t>   </a:t>
            </a:r>
            <a:r>
              <a:rPr lang="en-US" altLang="zh-CN" sz="2800" b="1" dirty="0"/>
              <a:t>absolute</a:t>
            </a:r>
            <a:r>
              <a:rPr lang="zh-CN" altLang="en-US" sz="2800" b="1" dirty="0">
                <a:solidFill>
                  <a:srgbClr val="002060"/>
                </a:solidFill>
              </a:rPr>
              <a:t>→</a:t>
            </a:r>
            <a:r>
              <a:rPr lang="en-US" altLang="zh-CN" sz="2800" b="1" dirty="0">
                <a:solidFill>
                  <a:srgbClr val="002060"/>
                </a:solidFill>
              </a:rPr>
              <a:t>absolutely,     </a:t>
            </a:r>
            <a:r>
              <a:rPr lang="en-US" altLang="zh-CN" sz="2800" b="1" dirty="0"/>
              <a:t>rude </a:t>
            </a:r>
            <a:r>
              <a:rPr lang="zh-CN" altLang="en-US" sz="2800" b="1" dirty="0">
                <a:solidFill>
                  <a:srgbClr val="002060"/>
                </a:solidFill>
              </a:rPr>
              <a:t>→ </a:t>
            </a:r>
            <a:r>
              <a:rPr lang="en-US" altLang="zh-CN" sz="2800" b="1" dirty="0">
                <a:solidFill>
                  <a:srgbClr val="002060"/>
                </a:solidFill>
              </a:rPr>
              <a:t>rudely,     </a:t>
            </a:r>
            <a:r>
              <a:rPr lang="en-US" altLang="zh-CN" sz="2800" b="1" dirty="0"/>
              <a:t>approximate </a:t>
            </a:r>
            <a:r>
              <a:rPr lang="zh-CN" altLang="en-US" sz="2800" b="1" dirty="0">
                <a:solidFill>
                  <a:srgbClr val="002060"/>
                </a:solidFill>
              </a:rPr>
              <a:t>→ </a:t>
            </a:r>
            <a:r>
              <a:rPr lang="en-US" altLang="zh-CN" sz="2800" b="1" dirty="0">
                <a:solidFill>
                  <a:srgbClr val="002060"/>
                </a:solidFill>
              </a:rPr>
              <a:t>approximately,   </a:t>
            </a:r>
          </a:p>
          <a:p>
            <a:r>
              <a:rPr lang="en-US" altLang="zh-CN" sz="2800" b="1" dirty="0"/>
              <a:t>  desperate</a:t>
            </a:r>
            <a:r>
              <a:rPr lang="zh-CN" altLang="en-US" sz="2800" b="1" dirty="0">
                <a:solidFill>
                  <a:srgbClr val="002060"/>
                </a:solidFill>
              </a:rPr>
              <a:t>→</a:t>
            </a:r>
            <a:r>
              <a:rPr lang="en-US" altLang="zh-CN" sz="2800" b="1" dirty="0">
                <a:solidFill>
                  <a:srgbClr val="002060"/>
                </a:solidFill>
              </a:rPr>
              <a:t>desperately, </a:t>
            </a:r>
            <a:r>
              <a:rPr lang="en-US" altLang="zh-CN" sz="2800" b="1" dirty="0"/>
              <a:t>large </a:t>
            </a:r>
            <a:r>
              <a:rPr lang="zh-CN" altLang="en-US" sz="2800" b="1" dirty="0">
                <a:solidFill>
                  <a:srgbClr val="002060"/>
                </a:solidFill>
              </a:rPr>
              <a:t>→ </a:t>
            </a:r>
            <a:r>
              <a:rPr lang="en-US" altLang="zh-CN" sz="2800" b="1" dirty="0">
                <a:solidFill>
                  <a:srgbClr val="002060"/>
                </a:solidFill>
              </a:rPr>
              <a:t>largely,    </a:t>
            </a:r>
            <a:r>
              <a:rPr lang="en-US" altLang="zh-CN" sz="2800" b="1" dirty="0"/>
              <a:t>accurate </a:t>
            </a:r>
            <a:r>
              <a:rPr lang="zh-CN" altLang="en-US" sz="2800" b="1" dirty="0">
                <a:solidFill>
                  <a:srgbClr val="002060"/>
                </a:solidFill>
              </a:rPr>
              <a:t>→ </a:t>
            </a:r>
            <a:r>
              <a:rPr lang="en-US" altLang="zh-CN" sz="2800" b="1" dirty="0">
                <a:solidFill>
                  <a:srgbClr val="002060"/>
                </a:solidFill>
              </a:rPr>
              <a:t>accurately</a:t>
            </a:r>
          </a:p>
          <a:p>
            <a:r>
              <a:rPr lang="en-US" altLang="zh-CN" sz="2800" b="1" dirty="0">
                <a:solidFill>
                  <a:srgbClr val="002060"/>
                </a:solidFill>
              </a:rPr>
              <a:t>    </a:t>
            </a:r>
            <a:r>
              <a:rPr lang="zh-CN" altLang="en-US" sz="2800" b="1" dirty="0">
                <a:solidFill>
                  <a:srgbClr val="407434"/>
                </a:solidFill>
              </a:rPr>
              <a:t>但</a:t>
            </a:r>
            <a:r>
              <a:rPr lang="en-US" altLang="zh-CN" sz="2800" b="1" dirty="0">
                <a:solidFill>
                  <a:srgbClr val="407434"/>
                </a:solidFill>
              </a:rPr>
              <a:t>true-truly, whole-wholly !</a:t>
            </a:r>
          </a:p>
          <a:p>
            <a:r>
              <a:rPr lang="en-US" altLang="zh-CN" sz="2800" b="1" dirty="0">
                <a:solidFill>
                  <a:srgbClr val="002060"/>
                </a:solidFill>
              </a:rPr>
              <a:t>8</a:t>
            </a:r>
            <a:r>
              <a:rPr lang="zh-CN" altLang="en-US" sz="2800" b="1" dirty="0">
                <a:solidFill>
                  <a:srgbClr val="002060"/>
                </a:solidFill>
              </a:rPr>
              <a:t>．形容词变副词，以辅音字母加</a:t>
            </a:r>
            <a:r>
              <a:rPr lang="en-US" altLang="zh-CN" sz="2800" b="1" dirty="0">
                <a:solidFill>
                  <a:srgbClr val="002060"/>
                </a:solidFill>
              </a:rPr>
              <a:t>le</a:t>
            </a:r>
            <a:r>
              <a:rPr lang="zh-CN" altLang="en-US" sz="2800" b="1" dirty="0">
                <a:solidFill>
                  <a:srgbClr val="002060"/>
                </a:solidFill>
              </a:rPr>
              <a:t>结尾时</a:t>
            </a:r>
            <a:r>
              <a:rPr lang="en-US" altLang="zh-CN" sz="2800" b="1" dirty="0">
                <a:solidFill>
                  <a:srgbClr val="002060"/>
                </a:solidFill>
              </a:rPr>
              <a:t>,</a:t>
            </a:r>
            <a:r>
              <a:rPr lang="zh-CN" altLang="en-US" sz="2800" b="1" dirty="0">
                <a:solidFill>
                  <a:srgbClr val="002060"/>
                </a:solidFill>
              </a:rPr>
              <a:t> 去</a:t>
            </a:r>
            <a:r>
              <a:rPr lang="en-US" altLang="zh-CN" sz="2800" b="1" dirty="0">
                <a:solidFill>
                  <a:srgbClr val="002060"/>
                </a:solidFill>
              </a:rPr>
              <a:t>e</a:t>
            </a:r>
            <a:r>
              <a:rPr lang="zh-CN" altLang="en-US" sz="2800" b="1" dirty="0">
                <a:solidFill>
                  <a:srgbClr val="002060"/>
                </a:solidFill>
              </a:rPr>
              <a:t>加</a:t>
            </a:r>
            <a:r>
              <a:rPr lang="en-US" altLang="zh-CN" sz="2800" b="1" dirty="0">
                <a:solidFill>
                  <a:srgbClr val="002060"/>
                </a:solidFill>
              </a:rPr>
              <a:t>y (</a:t>
            </a:r>
            <a:r>
              <a:rPr lang="zh-CN" altLang="en-US" sz="2800" b="1" dirty="0">
                <a:solidFill>
                  <a:srgbClr val="002060"/>
                </a:solidFill>
              </a:rPr>
              <a:t>以</a:t>
            </a:r>
            <a:r>
              <a:rPr lang="en-US" altLang="zh-CN" sz="2800" b="1" dirty="0">
                <a:solidFill>
                  <a:srgbClr val="002060"/>
                </a:solidFill>
              </a:rPr>
              <a:t>-</a:t>
            </a:r>
            <a:r>
              <a:rPr lang="en-US" altLang="zh-CN" sz="2800" b="1" dirty="0" err="1">
                <a:solidFill>
                  <a:srgbClr val="002060"/>
                </a:solidFill>
              </a:rPr>
              <a:t>ble</a:t>
            </a:r>
            <a:r>
              <a:rPr lang="zh-CN" altLang="en-US" sz="2800" b="1" dirty="0">
                <a:solidFill>
                  <a:srgbClr val="002060"/>
                </a:solidFill>
              </a:rPr>
              <a:t>，</a:t>
            </a:r>
            <a:r>
              <a:rPr lang="en-US" altLang="zh-CN" sz="2800" b="1" dirty="0" err="1">
                <a:solidFill>
                  <a:srgbClr val="002060"/>
                </a:solidFill>
              </a:rPr>
              <a:t>pIe</a:t>
            </a:r>
            <a:r>
              <a:rPr lang="zh-CN" altLang="en-US" sz="2800" b="1" dirty="0">
                <a:solidFill>
                  <a:srgbClr val="002060"/>
                </a:solidFill>
              </a:rPr>
              <a:t>结尾 </a:t>
            </a:r>
            <a:r>
              <a:rPr lang="en-US" altLang="zh-CN" sz="2800" b="1" dirty="0">
                <a:solidFill>
                  <a:srgbClr val="002060"/>
                </a:solidFill>
              </a:rPr>
              <a:t>)</a:t>
            </a:r>
            <a:endParaRPr lang="zh-CN" altLang="en-US" sz="2800" b="1" dirty="0">
              <a:solidFill>
                <a:srgbClr val="002060"/>
              </a:solidFill>
            </a:endParaRPr>
          </a:p>
          <a:p>
            <a:r>
              <a:rPr lang="zh-CN" altLang="en-US" sz="2800" b="1" dirty="0">
                <a:solidFill>
                  <a:srgbClr val="002060"/>
                </a:solidFill>
              </a:rPr>
              <a:t>    </a:t>
            </a:r>
            <a:r>
              <a:rPr lang="en-US" altLang="zh-CN" sz="2800" b="1" dirty="0"/>
              <a:t>simple </a:t>
            </a:r>
            <a:r>
              <a:rPr lang="zh-CN" altLang="en-US" sz="2800" b="1" dirty="0">
                <a:solidFill>
                  <a:srgbClr val="002060"/>
                </a:solidFill>
              </a:rPr>
              <a:t>→ </a:t>
            </a:r>
            <a:r>
              <a:rPr lang="en-US" altLang="zh-CN" sz="2800" b="1" dirty="0">
                <a:solidFill>
                  <a:srgbClr val="002060"/>
                </a:solidFill>
              </a:rPr>
              <a:t>simply,</a:t>
            </a:r>
            <a:r>
              <a:rPr lang="zh-CN" altLang="en-US" sz="2800" b="1" dirty="0"/>
              <a:t>       </a:t>
            </a:r>
            <a:r>
              <a:rPr lang="en-US" altLang="zh-CN" sz="2800" b="1" dirty="0">
                <a:solidFill>
                  <a:schemeClr val="bg1">
                    <a:lumMod val="65000"/>
                  </a:schemeClr>
                </a:solidFill>
              </a:rPr>
              <a:t>im</a:t>
            </a:r>
            <a:r>
              <a:rPr lang="en-US" altLang="zh-CN" sz="2800" b="1" dirty="0"/>
              <a:t>possible </a:t>
            </a:r>
            <a:r>
              <a:rPr lang="zh-CN" altLang="en-US" sz="2800" b="1" dirty="0">
                <a:solidFill>
                  <a:srgbClr val="002060"/>
                </a:solidFill>
              </a:rPr>
              <a:t>→ </a:t>
            </a:r>
            <a:r>
              <a:rPr lang="en-US" altLang="zh-CN" sz="2800" b="1" dirty="0">
                <a:solidFill>
                  <a:schemeClr val="bg1">
                    <a:lumMod val="65000"/>
                  </a:schemeClr>
                </a:solidFill>
              </a:rPr>
              <a:t>im</a:t>
            </a:r>
            <a:r>
              <a:rPr lang="en-US" altLang="zh-CN" sz="2800" b="1" dirty="0">
                <a:solidFill>
                  <a:srgbClr val="002060"/>
                </a:solidFill>
              </a:rPr>
              <a:t>possibly</a:t>
            </a:r>
            <a:r>
              <a:rPr lang="zh-CN" altLang="en-US" sz="2800" b="1" dirty="0"/>
              <a:t>，</a:t>
            </a:r>
            <a:endParaRPr lang="en-US" altLang="zh-CN" sz="2800" b="1" dirty="0"/>
          </a:p>
          <a:p>
            <a:r>
              <a:rPr lang="en-US" altLang="zh-CN" sz="2800" b="1" dirty="0"/>
              <a:t>  </a:t>
            </a:r>
            <a:r>
              <a:rPr lang="zh-CN" altLang="en-US" sz="2800" b="1" dirty="0"/>
              <a:t> </a:t>
            </a:r>
            <a:r>
              <a:rPr lang="en-US" altLang="zh-CN" sz="2800" b="1" dirty="0"/>
              <a:t>probable </a:t>
            </a:r>
            <a:r>
              <a:rPr lang="zh-CN" altLang="en-US" sz="2800" b="1" dirty="0">
                <a:solidFill>
                  <a:srgbClr val="002060"/>
                </a:solidFill>
              </a:rPr>
              <a:t>→ </a:t>
            </a:r>
            <a:r>
              <a:rPr lang="en-US" altLang="zh-CN" sz="2800" b="1" dirty="0">
                <a:solidFill>
                  <a:srgbClr val="002060"/>
                </a:solidFill>
              </a:rPr>
              <a:t>probably</a:t>
            </a:r>
            <a:r>
              <a:rPr lang="zh-CN" altLang="en-US" sz="2800" b="1" dirty="0"/>
              <a:t>，</a:t>
            </a:r>
            <a:r>
              <a:rPr lang="en-US" altLang="zh-CN" sz="2800" b="1" dirty="0">
                <a:solidFill>
                  <a:schemeClr val="bg1">
                    <a:lumMod val="65000"/>
                  </a:schemeClr>
                </a:solidFill>
              </a:rPr>
              <a:t>un</a:t>
            </a:r>
            <a:r>
              <a:rPr lang="en-US" altLang="zh-CN" sz="2800" b="1" dirty="0"/>
              <a:t>comfortable </a:t>
            </a:r>
            <a:r>
              <a:rPr lang="zh-CN" altLang="en-US" sz="2800" b="1" dirty="0"/>
              <a:t>→ </a:t>
            </a:r>
            <a:r>
              <a:rPr lang="en-US" altLang="zh-CN" sz="2800" b="1" dirty="0">
                <a:solidFill>
                  <a:schemeClr val="bg1">
                    <a:lumMod val="65000"/>
                  </a:schemeClr>
                </a:solidFill>
              </a:rPr>
              <a:t>un</a:t>
            </a:r>
            <a:r>
              <a:rPr lang="en-US" altLang="zh-CN" sz="2800" b="1" dirty="0">
                <a:solidFill>
                  <a:srgbClr val="002060"/>
                </a:solidFill>
              </a:rPr>
              <a:t>comfortably</a:t>
            </a:r>
          </a:p>
          <a:p>
            <a:r>
              <a:rPr lang="en-US" altLang="zh-CN" sz="2800" b="1" dirty="0">
                <a:solidFill>
                  <a:srgbClr val="002060"/>
                </a:solidFill>
              </a:rPr>
              <a:t>9.</a:t>
            </a:r>
            <a:r>
              <a:rPr lang="zh-CN" altLang="en-US" sz="2800" b="1" dirty="0">
                <a:solidFill>
                  <a:srgbClr val="002060"/>
                </a:solidFill>
              </a:rPr>
              <a:t>形容词变副词，以</a:t>
            </a:r>
            <a:r>
              <a:rPr lang="en-US" altLang="zh-CN" sz="2800" b="1" dirty="0" err="1">
                <a:solidFill>
                  <a:srgbClr val="002060"/>
                </a:solidFill>
              </a:rPr>
              <a:t>ic</a:t>
            </a:r>
            <a:r>
              <a:rPr lang="en-US" altLang="zh-CN" sz="2800" b="1" dirty="0">
                <a:solidFill>
                  <a:srgbClr val="002060"/>
                </a:solidFill>
              </a:rPr>
              <a:t> </a:t>
            </a:r>
            <a:r>
              <a:rPr lang="zh-CN" altLang="en-US" sz="2800" b="1" dirty="0">
                <a:solidFill>
                  <a:srgbClr val="002060"/>
                </a:solidFill>
              </a:rPr>
              <a:t>结尾的词，加</a:t>
            </a:r>
            <a:r>
              <a:rPr lang="en-US" altLang="zh-CN" sz="2800" b="1" dirty="0">
                <a:solidFill>
                  <a:srgbClr val="002060"/>
                </a:solidFill>
              </a:rPr>
              <a:t>ally</a:t>
            </a:r>
          </a:p>
          <a:p>
            <a:r>
              <a:rPr lang="en-US" altLang="zh-CN" sz="2800" b="1" dirty="0">
                <a:solidFill>
                  <a:srgbClr val="002060"/>
                </a:solidFill>
              </a:rPr>
              <a:t>    </a:t>
            </a:r>
            <a:r>
              <a:rPr lang="en-US" altLang="zh-CN" sz="2800" b="1" dirty="0"/>
              <a:t>economic </a:t>
            </a:r>
            <a:r>
              <a:rPr lang="zh-CN" altLang="en-US" sz="2800" b="1" dirty="0">
                <a:solidFill>
                  <a:srgbClr val="002060"/>
                </a:solidFill>
              </a:rPr>
              <a:t>→</a:t>
            </a:r>
            <a:r>
              <a:rPr lang="en-US" altLang="zh-CN" sz="2800" b="1" dirty="0">
                <a:solidFill>
                  <a:srgbClr val="002060"/>
                </a:solidFill>
              </a:rPr>
              <a:t> economically;   </a:t>
            </a:r>
            <a:r>
              <a:rPr lang="en-US" altLang="zh-CN" sz="2800" b="1" dirty="0"/>
              <a:t>basic</a:t>
            </a:r>
            <a:r>
              <a:rPr lang="en-US" altLang="zh-CN" sz="2800" b="1" dirty="0">
                <a:solidFill>
                  <a:srgbClr val="002060"/>
                </a:solidFill>
              </a:rPr>
              <a:t> </a:t>
            </a:r>
            <a:r>
              <a:rPr lang="zh-CN" altLang="en-US" sz="2800" b="1" dirty="0">
                <a:solidFill>
                  <a:srgbClr val="002060"/>
                </a:solidFill>
              </a:rPr>
              <a:t>→</a:t>
            </a:r>
            <a:r>
              <a:rPr lang="en-US" altLang="zh-CN" sz="2800" b="1" dirty="0">
                <a:solidFill>
                  <a:srgbClr val="002060"/>
                </a:solidFill>
              </a:rPr>
              <a:t>basically;    </a:t>
            </a:r>
            <a:r>
              <a:rPr lang="en-US" altLang="zh-CN" sz="2800" b="1" dirty="0"/>
              <a:t>scientific</a:t>
            </a:r>
            <a:r>
              <a:rPr lang="en-US" altLang="zh-CN" sz="2800" b="1" dirty="0">
                <a:solidFill>
                  <a:srgbClr val="002060"/>
                </a:solidFill>
              </a:rPr>
              <a:t> </a:t>
            </a:r>
            <a:r>
              <a:rPr lang="zh-CN" altLang="en-US" sz="2800" b="1" dirty="0">
                <a:solidFill>
                  <a:srgbClr val="002060"/>
                </a:solidFill>
              </a:rPr>
              <a:t>→</a:t>
            </a:r>
            <a:r>
              <a:rPr lang="en-US" altLang="zh-CN" sz="2800" b="1" dirty="0">
                <a:solidFill>
                  <a:srgbClr val="002060"/>
                </a:solidFill>
              </a:rPr>
              <a:t> scientifically; </a:t>
            </a:r>
          </a:p>
          <a:p>
            <a:r>
              <a:rPr lang="en-US" altLang="zh-CN" sz="2800" b="1" dirty="0"/>
              <a:t>     automatic</a:t>
            </a:r>
            <a:r>
              <a:rPr lang="en-US" altLang="zh-CN" sz="2800" b="1" dirty="0">
                <a:solidFill>
                  <a:srgbClr val="002060"/>
                </a:solidFill>
              </a:rPr>
              <a:t> </a:t>
            </a:r>
            <a:r>
              <a:rPr lang="zh-CN" altLang="en-US" sz="2800" b="1" dirty="0">
                <a:solidFill>
                  <a:srgbClr val="002060"/>
                </a:solidFill>
              </a:rPr>
              <a:t>→</a:t>
            </a:r>
            <a:r>
              <a:rPr lang="en-US" altLang="zh-CN" sz="2800" b="1" dirty="0">
                <a:solidFill>
                  <a:srgbClr val="002060"/>
                </a:solidFill>
              </a:rPr>
              <a:t> automatically;    </a:t>
            </a:r>
            <a:r>
              <a:rPr lang="en-US" altLang="zh-CN" sz="2800" b="1" dirty="0"/>
              <a:t>energetic</a:t>
            </a:r>
            <a:r>
              <a:rPr lang="en-US" altLang="zh-CN" sz="2800" b="1" dirty="0">
                <a:solidFill>
                  <a:srgbClr val="002060"/>
                </a:solidFill>
              </a:rPr>
              <a:t> </a:t>
            </a:r>
            <a:r>
              <a:rPr lang="zh-CN" altLang="en-US" sz="2800" b="1" dirty="0">
                <a:solidFill>
                  <a:srgbClr val="002060"/>
                </a:solidFill>
              </a:rPr>
              <a:t>→</a:t>
            </a:r>
            <a:r>
              <a:rPr lang="en-US" altLang="zh-CN" sz="2800" b="1" dirty="0">
                <a:solidFill>
                  <a:srgbClr val="002060"/>
                </a:solidFill>
              </a:rPr>
              <a:t> energetically;</a:t>
            </a:r>
          </a:p>
          <a:p>
            <a:r>
              <a:rPr lang="zh-CN" altLang="en-US" sz="2800" b="1" dirty="0">
                <a:solidFill>
                  <a:srgbClr val="002060"/>
                </a:solidFill>
              </a:rPr>
              <a:t>    但是</a:t>
            </a:r>
            <a:r>
              <a:rPr lang="en-US" altLang="zh-CN" sz="2800" b="1" dirty="0"/>
              <a:t>public </a:t>
            </a:r>
            <a:r>
              <a:rPr lang="zh-CN" altLang="en-US" sz="2800" b="1" dirty="0"/>
              <a:t>→</a:t>
            </a:r>
            <a:r>
              <a:rPr lang="en-US" altLang="zh-CN" sz="2800" b="1" dirty="0"/>
              <a:t> </a:t>
            </a:r>
            <a:r>
              <a:rPr lang="en-US" altLang="zh-CN" sz="2800" b="1" dirty="0">
                <a:solidFill>
                  <a:srgbClr val="002060"/>
                </a:solidFill>
              </a:rPr>
              <a:t>publicly </a:t>
            </a:r>
            <a:r>
              <a:rPr lang="zh-CN" altLang="en-US" sz="2800" b="1" dirty="0">
                <a:solidFill>
                  <a:srgbClr val="002060"/>
                </a:solidFill>
              </a:rPr>
              <a:t>例外</a:t>
            </a:r>
            <a:endParaRPr lang="en-US" altLang="zh-CN" sz="2800" b="1" dirty="0">
              <a:solidFill>
                <a:srgbClr val="002060"/>
              </a:solidFill>
            </a:endParaRPr>
          </a:p>
        </p:txBody>
      </p:sp>
      <p:sp>
        <p:nvSpPr>
          <p:cNvPr id="9" name="矩形 8">
            <a:extLst>
              <a:ext uri="{FF2B5EF4-FFF2-40B4-BE49-F238E27FC236}">
                <a16:creationId xmlns:a16="http://schemas.microsoft.com/office/drawing/2014/main" xmlns="" id="{7BA34BA5-9478-44DE-B9F0-5BAC6C30216C}"/>
              </a:ext>
            </a:extLst>
          </p:cNvPr>
          <p:cNvSpPr/>
          <p:nvPr/>
        </p:nvSpPr>
        <p:spPr>
          <a:xfrm>
            <a:off x="3168153" y="191650"/>
            <a:ext cx="7826636" cy="770047"/>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重视构词法的复习</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特殊的词形变化</a:t>
            </a:r>
          </a:p>
        </p:txBody>
      </p:sp>
    </p:spTree>
    <p:extLst>
      <p:ext uri="{BB962C8B-B14F-4D97-AF65-F5344CB8AC3E}">
        <p14:creationId xmlns:p14="http://schemas.microsoft.com/office/powerpoint/2010/main" val="2339643065"/>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par>
                              <p:cTn id="30" fill="hold">
                                <p:stCondLst>
                                  <p:cond delay="2000"/>
                                </p:stCondLst>
                                <p:childTnLst>
                                  <p:par>
                                    <p:cTn id="31" presetID="16" presetClass="entr" presetSubtype="37"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out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8"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par>
                              <p:cTn id="30" fill="hold">
                                <p:stCondLst>
                                  <p:cond delay="2000"/>
                                </p:stCondLst>
                                <p:childTnLst>
                                  <p:par>
                                    <p:cTn id="31" presetID="16" presetClass="entr" presetSubtype="37"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out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8" grpId="0"/>
          <p:bldP spid="9" grpId="0" animBg="1"/>
        </p:bldLst>
      </p:timing>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4">
            <a:extLst>
              <a:ext uri="{FF2B5EF4-FFF2-40B4-BE49-F238E27FC236}">
                <a16:creationId xmlns:a16="http://schemas.microsoft.com/office/drawing/2014/main" xmlns="" id="{D966F3C0-104C-4C55-B0A9-C6823C1985DA}"/>
              </a:ext>
            </a:extLst>
          </p:cNvPr>
          <p:cNvSpPr/>
          <p:nvPr/>
        </p:nvSpPr>
        <p:spPr>
          <a:xfrm>
            <a:off x="329185" y="238600"/>
            <a:ext cx="2113525"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5</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786872" y="238600"/>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317812" y="0"/>
            <a:ext cx="4686561"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68154" y="67901"/>
            <a:ext cx="4329806"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（五）</a:t>
            </a: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11</a:t>
            </a:r>
            <a:r>
              <a:rPr lang="zh-CN" altLang="en-US" sz="2800" b="1" dirty="0">
                <a:latin typeface="微软雅黑" pitchFamily="34" charset="-122"/>
                <a:ea typeface="微软雅黑" pitchFamily="34" charset="-122"/>
              </a:rPr>
              <a:t>月浙江卷</a:t>
            </a:r>
          </a:p>
        </p:txBody>
      </p:sp>
      <p:sp>
        <p:nvSpPr>
          <p:cNvPr id="9" name="矩形 8">
            <a:extLst>
              <a:ext uri="{FF2B5EF4-FFF2-40B4-BE49-F238E27FC236}">
                <a16:creationId xmlns:a16="http://schemas.microsoft.com/office/drawing/2014/main" xmlns="" id="{31FEE823-4F49-4874-81C0-039E2C35585D}"/>
              </a:ext>
            </a:extLst>
          </p:cNvPr>
          <p:cNvSpPr/>
          <p:nvPr/>
        </p:nvSpPr>
        <p:spPr>
          <a:xfrm>
            <a:off x="176205" y="1155671"/>
            <a:ext cx="11839590" cy="5632311"/>
          </a:xfrm>
          <a:prstGeom prst="rect">
            <a:avLst/>
          </a:prstGeom>
        </p:spPr>
        <p:txBody>
          <a:bodyPr wrap="square">
            <a:spAutoFit/>
          </a:bodyPr>
          <a:lstStyle/>
          <a:p>
            <a:pPr algn="just"/>
            <a:r>
              <a:rPr lang="en-US" altLang="zh-CN" dirty="0"/>
              <a:t>     </a:t>
            </a:r>
            <a:r>
              <a:rPr lang="en-US" altLang="zh-CN" sz="2400" b="1" dirty="0">
                <a:latin typeface="Times New Roman" panose="02020603050405020304" pitchFamily="18" charset="0"/>
                <a:cs typeface="Times New Roman" panose="02020603050405020304" pitchFamily="18" charset="0"/>
              </a:rPr>
              <a:t>Caffeine, a chemical typically found in coffee, has caused a lot of concern because it is one of the few drugs that show up regularly in our food supply. You probably 56_______(use) caffeine since childhood. Caffeine 57_______(be) in your first Coke. If you ever enjoyed a chocolate bar, you ate caffeine. Soft drinks are the major source (</a:t>
            </a:r>
            <a:r>
              <a:rPr lang="zh-CN" altLang="en-US" sz="2400" b="1" dirty="0">
                <a:latin typeface="Times New Roman" panose="02020603050405020304" pitchFamily="18" charset="0"/>
                <a:cs typeface="Times New Roman" panose="02020603050405020304" pitchFamily="18" charset="0"/>
              </a:rPr>
              <a:t>来源</a:t>
            </a:r>
            <a:r>
              <a:rPr lang="en-US" altLang="zh-CN" sz="2400" b="1" dirty="0">
                <a:latin typeface="Times New Roman" panose="02020603050405020304" pitchFamily="18" charset="0"/>
                <a:cs typeface="Times New Roman" panose="02020603050405020304" pitchFamily="18" charset="0"/>
              </a:rPr>
              <a:t>) of caffeine for most children and even some adults. 58_______(recent), caffeine has found its way into orange, apple, and other flavored drinks.</a:t>
            </a:r>
          </a:p>
          <a:p>
            <a:pPr algn="just"/>
            <a:r>
              <a:rPr lang="en-US" altLang="zh-CN" sz="2400" b="1" dirty="0">
                <a:latin typeface="Times New Roman" panose="02020603050405020304" pitchFamily="18" charset="0"/>
                <a:cs typeface="Times New Roman" panose="02020603050405020304" pitchFamily="18" charset="0"/>
              </a:rPr>
              <a:t>     Small amounts of caffeine ---- a cup 59_______ two of coffee a day ---- seem safe for most people. However, some people have trouble with even small amounts. One cup of coffee 60_______ the late afternoon or evening will cause 61_______(they) to stay awake almost all night. Larger amounts of caffeine can cause a problem 62_______(call) caffeinism. You get very nervous and you can’t sleep.</a:t>
            </a:r>
          </a:p>
          <a:p>
            <a:pPr algn="just"/>
            <a:r>
              <a:rPr lang="en-US" altLang="zh-CN" sz="2400" b="1" dirty="0">
                <a:latin typeface="Times New Roman" panose="02020603050405020304" pitchFamily="18" charset="0"/>
                <a:cs typeface="Times New Roman" panose="02020603050405020304" pitchFamily="18" charset="0"/>
              </a:rPr>
              <a:t>     It is possible 63_______ caffeine may cause birth defects (</a:t>
            </a:r>
            <a:r>
              <a:rPr lang="zh-CN" altLang="en-US" sz="2400" b="1" dirty="0">
                <a:latin typeface="Times New Roman" panose="02020603050405020304" pitchFamily="18" charset="0"/>
                <a:cs typeface="Times New Roman" panose="02020603050405020304" pitchFamily="18" charset="0"/>
              </a:rPr>
              <a:t>缺陷</a:t>
            </a:r>
            <a:r>
              <a:rPr lang="en-US" altLang="zh-CN" sz="2400" b="1" dirty="0">
                <a:latin typeface="Times New Roman" panose="02020603050405020304" pitchFamily="18" charset="0"/>
                <a:cs typeface="Times New Roman" panose="02020603050405020304" pitchFamily="18" charset="0"/>
              </a:rPr>
              <a:t>) in humans, too. One study showed that 64_______(woman) who drank a lot of coffee, like eight or more cups per day, while they were pregnant were more likely 65_______(have) children with birth defects.</a:t>
            </a:r>
          </a:p>
        </p:txBody>
      </p:sp>
      <p:sp>
        <p:nvSpPr>
          <p:cNvPr id="2" name="矩形 1">
            <a:extLst>
              <a:ext uri="{FF2B5EF4-FFF2-40B4-BE49-F238E27FC236}">
                <a16:creationId xmlns:a16="http://schemas.microsoft.com/office/drawing/2014/main" xmlns="" id="{B8DDD2A0-F604-4C72-8E0D-D75BCFA123CD}"/>
              </a:ext>
            </a:extLst>
          </p:cNvPr>
          <p:cNvSpPr/>
          <p:nvPr/>
        </p:nvSpPr>
        <p:spPr>
          <a:xfrm>
            <a:off x="8004373" y="67901"/>
            <a:ext cx="4011422" cy="1200329"/>
          </a:xfrm>
          <a:prstGeom prst="rect">
            <a:avLst/>
          </a:prstGeom>
        </p:spPr>
        <p:txBody>
          <a:bodyPr wrap="square">
            <a:spAutoFit/>
          </a:bodyPr>
          <a:lstStyle/>
          <a:p>
            <a:r>
              <a:rPr lang="en-US" altLang="zh-CN" b="1" dirty="0">
                <a:solidFill>
                  <a:srgbClr val="407434"/>
                </a:solidFill>
              </a:rPr>
              <a:t>56. have been using/have used</a:t>
            </a:r>
            <a:r>
              <a:rPr lang="zh-CN" altLang="en-US" b="1" dirty="0">
                <a:solidFill>
                  <a:srgbClr val="407434"/>
                </a:solidFill>
              </a:rPr>
              <a:t>  </a:t>
            </a:r>
            <a:r>
              <a:rPr lang="en-US" altLang="zh-CN" b="1" dirty="0">
                <a:solidFill>
                  <a:srgbClr val="407434"/>
                </a:solidFill>
              </a:rPr>
              <a:t> 57. was</a:t>
            </a:r>
            <a:endParaRPr lang="zh-CN" altLang="en-US" b="1" dirty="0">
              <a:solidFill>
                <a:srgbClr val="407434"/>
              </a:solidFill>
            </a:endParaRPr>
          </a:p>
          <a:p>
            <a:r>
              <a:rPr lang="en-US" altLang="zh-CN" b="1" dirty="0">
                <a:solidFill>
                  <a:srgbClr val="407434"/>
                </a:solidFill>
              </a:rPr>
              <a:t>58.</a:t>
            </a:r>
            <a:r>
              <a:rPr lang="zh-CN" altLang="en-US" b="1" dirty="0">
                <a:solidFill>
                  <a:srgbClr val="407434"/>
                </a:solidFill>
              </a:rPr>
              <a:t> </a:t>
            </a:r>
            <a:r>
              <a:rPr lang="en-US" altLang="zh-CN" b="1" dirty="0">
                <a:solidFill>
                  <a:srgbClr val="407434"/>
                </a:solidFill>
              </a:rPr>
              <a:t>Recently</a:t>
            </a:r>
            <a:r>
              <a:rPr lang="zh-CN" altLang="en-US" b="1" dirty="0">
                <a:solidFill>
                  <a:srgbClr val="407434"/>
                </a:solidFill>
              </a:rPr>
              <a:t>      </a:t>
            </a:r>
            <a:r>
              <a:rPr lang="en-US" altLang="zh-CN" b="1" dirty="0">
                <a:solidFill>
                  <a:srgbClr val="407434"/>
                </a:solidFill>
              </a:rPr>
              <a:t>59. or                    60.in</a:t>
            </a:r>
            <a:endParaRPr lang="zh-CN" altLang="en-US" b="1" dirty="0">
              <a:solidFill>
                <a:srgbClr val="407434"/>
              </a:solidFill>
            </a:endParaRPr>
          </a:p>
          <a:p>
            <a:r>
              <a:rPr lang="en-US" altLang="zh-CN" b="1" dirty="0">
                <a:solidFill>
                  <a:srgbClr val="407434"/>
                </a:solidFill>
              </a:rPr>
              <a:t>61.</a:t>
            </a:r>
            <a:r>
              <a:rPr lang="zh-CN" altLang="en-US" b="1" dirty="0">
                <a:solidFill>
                  <a:srgbClr val="407434"/>
                </a:solidFill>
              </a:rPr>
              <a:t> </a:t>
            </a:r>
            <a:r>
              <a:rPr lang="en-US" altLang="zh-CN" b="1" dirty="0">
                <a:solidFill>
                  <a:srgbClr val="407434"/>
                </a:solidFill>
              </a:rPr>
              <a:t>them</a:t>
            </a:r>
            <a:r>
              <a:rPr lang="zh-CN" altLang="en-US" b="1" dirty="0">
                <a:solidFill>
                  <a:srgbClr val="407434"/>
                </a:solidFill>
              </a:rPr>
              <a:t>           </a:t>
            </a:r>
            <a:r>
              <a:rPr lang="en-US" altLang="zh-CN" b="1" dirty="0">
                <a:solidFill>
                  <a:srgbClr val="407434"/>
                </a:solidFill>
              </a:rPr>
              <a:t>62. called</a:t>
            </a:r>
            <a:r>
              <a:rPr lang="zh-CN" altLang="en-US" b="1" dirty="0">
                <a:solidFill>
                  <a:srgbClr val="407434"/>
                </a:solidFill>
              </a:rPr>
              <a:t>              </a:t>
            </a:r>
            <a:r>
              <a:rPr lang="en-US" altLang="zh-CN" b="1" dirty="0">
                <a:solidFill>
                  <a:srgbClr val="407434"/>
                </a:solidFill>
              </a:rPr>
              <a:t>63. that</a:t>
            </a:r>
            <a:endParaRPr lang="zh-CN" altLang="en-US" b="1" dirty="0">
              <a:solidFill>
                <a:srgbClr val="407434"/>
              </a:solidFill>
            </a:endParaRPr>
          </a:p>
          <a:p>
            <a:r>
              <a:rPr lang="en-US" altLang="zh-CN" b="1" dirty="0">
                <a:solidFill>
                  <a:srgbClr val="407434"/>
                </a:solidFill>
              </a:rPr>
              <a:t>64.</a:t>
            </a:r>
            <a:r>
              <a:rPr lang="zh-CN" altLang="en-US" b="1" dirty="0">
                <a:solidFill>
                  <a:srgbClr val="407434"/>
                </a:solidFill>
              </a:rPr>
              <a:t> </a:t>
            </a:r>
            <a:r>
              <a:rPr lang="en-US" altLang="zh-CN" b="1" dirty="0">
                <a:solidFill>
                  <a:srgbClr val="407434"/>
                </a:solidFill>
              </a:rPr>
              <a:t>women</a:t>
            </a:r>
            <a:r>
              <a:rPr lang="zh-CN" altLang="en-US" b="1" dirty="0">
                <a:solidFill>
                  <a:srgbClr val="407434"/>
                </a:solidFill>
              </a:rPr>
              <a:t>       </a:t>
            </a:r>
            <a:r>
              <a:rPr lang="en-US" altLang="zh-CN" b="1" dirty="0">
                <a:solidFill>
                  <a:srgbClr val="407434"/>
                </a:solidFill>
              </a:rPr>
              <a:t>65. to</a:t>
            </a:r>
            <a:r>
              <a:rPr lang="zh-CN" altLang="en-US" b="1" dirty="0">
                <a:solidFill>
                  <a:srgbClr val="407434"/>
                </a:solidFill>
              </a:rPr>
              <a:t> </a:t>
            </a:r>
            <a:r>
              <a:rPr lang="en-US" altLang="zh-CN" b="1" dirty="0">
                <a:solidFill>
                  <a:srgbClr val="407434"/>
                </a:solidFill>
              </a:rPr>
              <a:t>have</a:t>
            </a:r>
            <a:endParaRPr lang="zh-CN" altLang="en-US" b="1" dirty="0">
              <a:solidFill>
                <a:srgbClr val="407434"/>
              </a:solidFill>
            </a:endParaRPr>
          </a:p>
        </p:txBody>
      </p:sp>
    </p:spTree>
    <p:extLst>
      <p:ext uri="{BB962C8B-B14F-4D97-AF65-F5344CB8AC3E}">
        <p14:creationId xmlns:p14="http://schemas.microsoft.com/office/powerpoint/2010/main" val="1676278849"/>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56" presetClass="path" presetSubtype="0" accel="50000" decel="50000" fill="hold" grpId="1" nodeType="withEffect">
                                      <p:stCondLst>
                                        <p:cond delay="0"/>
                                      </p:stCondLst>
                                      <p:childTnLst>
                                        <p:animMotion origin="layout" path="M -0.03737 0.0412 L -1.875E-6 2.22222E-6 " pathEditMode="relative" rAng="0" ptsTypes="AA">
                                          <p:cBhvr>
                                            <p:cTn id="21" dur="700" fill="hold"/>
                                            <p:tgtEl>
                                              <p:spTgt spid="10"/>
                                            </p:tgtEl>
                                            <p:attrNameLst>
                                              <p:attrName>ppt_x</p:attrName>
                                              <p:attrName>ppt_y</p:attrName>
                                            </p:attrNameLst>
                                          </p:cBhvr>
                                          <p:rCtr x="1862" y="-2060"/>
                                        </p:animMotion>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3" grpId="0"/>
          <p:bldP spid="5" grpId="0" animBg="1"/>
          <p:bldP spid="6" grpId="0" animBg="1"/>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56" presetClass="path" presetSubtype="0" accel="50000" decel="50000" fill="hold" grpId="1" nodeType="withEffect">
                                      <p:stCondLst>
                                        <p:cond delay="0"/>
                                      </p:stCondLst>
                                      <p:childTnLst>
                                        <p:animMotion origin="layout" path="M -0.03737 0.0412 L -1.875E-6 2.22222E-6 " pathEditMode="relative" rAng="0" ptsTypes="AA">
                                          <p:cBhvr>
                                            <p:cTn id="21" dur="700" fill="hold"/>
                                            <p:tgtEl>
                                              <p:spTgt spid="10"/>
                                            </p:tgtEl>
                                            <p:attrNameLst>
                                              <p:attrName>ppt_x</p:attrName>
                                              <p:attrName>ppt_y</p:attrName>
                                            </p:attrNameLst>
                                          </p:cBhvr>
                                          <p:rCtr x="1862" y="-2060"/>
                                        </p:animMotion>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3" grpId="0"/>
          <p:bldP spid="5" grpId="0" animBg="1"/>
          <p:bldP spid="6" grpId="0" animBg="1"/>
          <p:bldP spid="2" grpId="0"/>
        </p:bldLst>
      </p:timing>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4">
            <a:extLst>
              <a:ext uri="{FF2B5EF4-FFF2-40B4-BE49-F238E27FC236}">
                <a16:creationId xmlns:a16="http://schemas.microsoft.com/office/drawing/2014/main" xmlns="" id="{D966F3C0-104C-4C55-B0A9-C6823C1985DA}"/>
              </a:ext>
            </a:extLst>
          </p:cNvPr>
          <p:cNvSpPr/>
          <p:nvPr/>
        </p:nvSpPr>
        <p:spPr>
          <a:xfrm>
            <a:off x="329185" y="238600"/>
            <a:ext cx="2113525"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5</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786872" y="238600"/>
            <a:ext cx="1620957"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28E0D88E-3E05-4772-9F38-A32EC5435D8A}"/>
              </a:ext>
            </a:extLst>
          </p:cNvPr>
          <p:cNvSpPr/>
          <p:nvPr/>
        </p:nvSpPr>
        <p:spPr>
          <a:xfrm>
            <a:off x="3317812" y="1"/>
            <a:ext cx="8087316" cy="898634"/>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68153" y="67901"/>
            <a:ext cx="7725819" cy="69391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（五）</a:t>
            </a: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11</a:t>
            </a:r>
            <a:r>
              <a:rPr lang="zh-CN" altLang="en-US" sz="2800" b="1" dirty="0">
                <a:latin typeface="微软雅黑" pitchFamily="34" charset="-122"/>
                <a:ea typeface="微软雅黑" pitchFamily="34" charset="-122"/>
              </a:rPr>
              <a:t>月浙江卷 </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从语法到篇章</a:t>
            </a:r>
          </a:p>
        </p:txBody>
      </p:sp>
      <p:sp>
        <p:nvSpPr>
          <p:cNvPr id="7" name="矩形 6">
            <a:extLst>
              <a:ext uri="{FF2B5EF4-FFF2-40B4-BE49-F238E27FC236}">
                <a16:creationId xmlns:a16="http://schemas.microsoft.com/office/drawing/2014/main" xmlns="" id="{0CDE5172-417D-44A1-9414-0B6EFD76F74F}"/>
              </a:ext>
            </a:extLst>
          </p:cNvPr>
          <p:cNvSpPr/>
          <p:nvPr/>
        </p:nvSpPr>
        <p:spPr>
          <a:xfrm>
            <a:off x="786872" y="1342818"/>
            <a:ext cx="8804721" cy="1569660"/>
          </a:xfrm>
          <a:prstGeom prst="rect">
            <a:avLst/>
          </a:prstGeom>
        </p:spPr>
        <p:txBody>
          <a:bodyPr wrap="square">
            <a:spAutoFit/>
          </a:bodyPr>
          <a:lstStyle/>
          <a:p>
            <a:r>
              <a:rPr lang="en-US" altLang="zh-CN" sz="2400" b="1" dirty="0"/>
              <a:t>You probably 56_______(use) caffeine </a:t>
            </a:r>
            <a:r>
              <a:rPr lang="en-US" altLang="zh-CN" sz="2400" b="1" dirty="0">
                <a:solidFill>
                  <a:srgbClr val="FF0000"/>
                </a:solidFill>
              </a:rPr>
              <a:t>since childhood. </a:t>
            </a:r>
          </a:p>
          <a:p>
            <a:endParaRPr lang="en-US" altLang="zh-CN" sz="2400" b="1" dirty="0"/>
          </a:p>
          <a:p>
            <a:endParaRPr lang="en-US" altLang="zh-CN" sz="2400" b="1" dirty="0"/>
          </a:p>
          <a:p>
            <a:r>
              <a:rPr lang="en-US" altLang="zh-CN" sz="2400" b="1" dirty="0"/>
              <a:t>Caffeine 57_______(be) </a:t>
            </a:r>
            <a:r>
              <a:rPr lang="en-US" altLang="zh-CN" sz="2400" b="1" dirty="0">
                <a:solidFill>
                  <a:srgbClr val="7030A0"/>
                </a:solidFill>
              </a:rPr>
              <a:t>in your first Coke. </a:t>
            </a:r>
            <a:endParaRPr lang="zh-CN" altLang="en-US" sz="2400" b="1" dirty="0">
              <a:solidFill>
                <a:srgbClr val="7030A0"/>
              </a:solidFill>
            </a:endParaRPr>
          </a:p>
        </p:txBody>
      </p:sp>
      <p:sp>
        <p:nvSpPr>
          <p:cNvPr id="8" name="AutoShape 26">
            <a:extLst>
              <a:ext uri="{FF2B5EF4-FFF2-40B4-BE49-F238E27FC236}">
                <a16:creationId xmlns:a16="http://schemas.microsoft.com/office/drawing/2014/main" xmlns="" id="{51B3BD7F-FE8A-4366-9843-C9A573A38B38}"/>
              </a:ext>
            </a:extLst>
          </p:cNvPr>
          <p:cNvSpPr>
            <a:spLocks noChangeArrowheads="1"/>
          </p:cNvSpPr>
          <p:nvPr/>
        </p:nvSpPr>
        <p:spPr bwMode="auto">
          <a:xfrm flipH="1">
            <a:off x="3547240" y="966534"/>
            <a:ext cx="3341921" cy="528789"/>
          </a:xfrm>
          <a:prstGeom prst="curvedDownArrow">
            <a:avLst>
              <a:gd name="adj1" fmla="val 0"/>
              <a:gd name="adj2" fmla="val 27798"/>
              <a:gd name="adj3" fmla="val 33315"/>
            </a:avLst>
          </a:prstGeom>
          <a:solidFill>
            <a:srgbClr val="FF0000"/>
          </a:solidFill>
          <a:ln w="38100">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11" name="AutoShape 26">
            <a:extLst>
              <a:ext uri="{FF2B5EF4-FFF2-40B4-BE49-F238E27FC236}">
                <a16:creationId xmlns:a16="http://schemas.microsoft.com/office/drawing/2014/main" xmlns="" id="{2A4E4557-4D96-4B00-A10A-B76CD1FE9AD0}"/>
              </a:ext>
            </a:extLst>
          </p:cNvPr>
          <p:cNvSpPr>
            <a:spLocks noChangeArrowheads="1"/>
          </p:cNvSpPr>
          <p:nvPr/>
        </p:nvSpPr>
        <p:spPr bwMode="auto">
          <a:xfrm flipH="1">
            <a:off x="2600406" y="1939506"/>
            <a:ext cx="2868274" cy="677570"/>
          </a:xfrm>
          <a:prstGeom prst="curvedDownArrow">
            <a:avLst>
              <a:gd name="adj1" fmla="val 5961"/>
              <a:gd name="adj2" fmla="val 54987"/>
              <a:gd name="adj3" fmla="val 33315"/>
            </a:avLst>
          </a:prstGeom>
          <a:solidFill>
            <a:srgbClr val="7030A0"/>
          </a:solidFill>
          <a:ln w="38100">
            <a:solidFill>
              <a:srgbClr val="7030A0"/>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12" name="矩形 11">
            <a:extLst>
              <a:ext uri="{FF2B5EF4-FFF2-40B4-BE49-F238E27FC236}">
                <a16:creationId xmlns:a16="http://schemas.microsoft.com/office/drawing/2014/main" xmlns="" id="{B0F76EE8-C081-476E-9A09-54C7CB3C2E85}"/>
              </a:ext>
            </a:extLst>
          </p:cNvPr>
          <p:cNvSpPr/>
          <p:nvPr/>
        </p:nvSpPr>
        <p:spPr>
          <a:xfrm>
            <a:off x="565199" y="3707399"/>
            <a:ext cx="10612553" cy="2086725"/>
          </a:xfrm>
          <a:prstGeom prst="rect">
            <a:avLst/>
          </a:prstGeom>
        </p:spPr>
        <p:txBody>
          <a:bodyPr wrap="square">
            <a:spAutoFit/>
          </a:bodyPr>
          <a:lstStyle/>
          <a:p>
            <a:pPr algn="just">
              <a:spcBef>
                <a:spcPct val="20000"/>
              </a:spcBef>
              <a:buClr>
                <a:srgbClr val="FFFFCC"/>
              </a:buClr>
              <a:buSzPct val="75000"/>
              <a:defRPr/>
            </a:pPr>
            <a:r>
              <a:rPr lang="en-US" altLang="zh-CN" sz="2400" b="1" dirty="0">
                <a:latin typeface="Arial"/>
              </a:rPr>
              <a:t>1.</a:t>
            </a:r>
            <a:r>
              <a:rPr lang="zh-CN" altLang="en-US" sz="2400" b="1" dirty="0">
                <a:latin typeface="Arial"/>
              </a:rPr>
              <a:t>把握语境，重视语篇的理解。</a:t>
            </a:r>
            <a:endParaRPr lang="en-US" altLang="zh-CN" sz="2400" b="1" dirty="0">
              <a:latin typeface="Arial"/>
            </a:endParaRPr>
          </a:p>
          <a:p>
            <a:pPr algn="just">
              <a:spcBef>
                <a:spcPct val="20000"/>
              </a:spcBef>
              <a:buClr>
                <a:srgbClr val="FFFFCC"/>
              </a:buClr>
              <a:buSzPct val="75000"/>
              <a:defRPr/>
            </a:pPr>
            <a:r>
              <a:rPr lang="en-US" altLang="zh-CN" sz="2400" b="1" dirty="0">
                <a:latin typeface="Arial"/>
              </a:rPr>
              <a:t>2.</a:t>
            </a:r>
            <a:r>
              <a:rPr lang="zh-CN" altLang="en-US" sz="2400" b="1" dirty="0">
                <a:latin typeface="Arial"/>
              </a:rPr>
              <a:t>关注语篇的层次和主题。语法填空</a:t>
            </a:r>
            <a:r>
              <a:rPr lang="zh-CN" altLang="en-US" sz="2400" u="sng" dirty="0">
                <a:solidFill>
                  <a:srgbClr val="FF0000"/>
                </a:solidFill>
                <a:effectLst>
                  <a:outerShdw blurRad="38100" dist="38100" dir="2700000" algn="tl">
                    <a:srgbClr val="010199"/>
                  </a:outerShdw>
                </a:effectLst>
                <a:latin typeface="Arial"/>
              </a:rPr>
              <a:t>不是见空填空</a:t>
            </a:r>
            <a:r>
              <a:rPr lang="zh-CN" altLang="en-US" sz="2400" dirty="0">
                <a:solidFill>
                  <a:srgbClr val="FFFFFF"/>
                </a:solidFill>
                <a:effectLst>
                  <a:outerShdw blurRad="38100" dist="38100" dir="2700000" algn="tl">
                    <a:srgbClr val="010199"/>
                  </a:outerShdw>
                </a:effectLst>
                <a:latin typeface="Arial"/>
              </a:rPr>
              <a:t>，</a:t>
            </a:r>
            <a:r>
              <a:rPr lang="zh-CN" altLang="en-US" sz="2400" b="1" dirty="0">
                <a:latin typeface="Arial"/>
              </a:rPr>
              <a:t>要把所填词放在</a:t>
            </a:r>
            <a:r>
              <a:rPr lang="zh-CN" altLang="en-US" sz="2400" u="sng" dirty="0">
                <a:solidFill>
                  <a:srgbClr val="FF0000"/>
                </a:solidFill>
                <a:effectLst>
                  <a:outerShdw blurRad="38100" dist="38100" dir="2700000" algn="tl">
                    <a:srgbClr val="010199"/>
                  </a:outerShdw>
                </a:effectLst>
                <a:latin typeface="Arial"/>
              </a:rPr>
              <a:t>句中、句       际、段际去综合考虑</a:t>
            </a:r>
            <a:r>
              <a:rPr lang="zh-CN" altLang="en-US" sz="2400" dirty="0">
                <a:solidFill>
                  <a:srgbClr val="FFFFFF"/>
                </a:solidFill>
                <a:effectLst>
                  <a:outerShdw blurRad="38100" dist="38100" dir="2700000" algn="tl">
                    <a:srgbClr val="010199"/>
                  </a:outerShdw>
                </a:effectLst>
                <a:latin typeface="Arial"/>
              </a:rPr>
              <a:t>，</a:t>
            </a:r>
            <a:r>
              <a:rPr lang="zh-CN" altLang="en-US" sz="2400" b="1" dirty="0">
                <a:effectLst>
                  <a:outerShdw blurRad="38100" dist="38100" dir="2700000" algn="tl">
                    <a:srgbClr val="010199"/>
                  </a:outerShdw>
                </a:effectLst>
                <a:latin typeface="Arial"/>
              </a:rPr>
              <a:t>尤其是无提示词的填空。</a:t>
            </a:r>
            <a:endParaRPr lang="en-US" altLang="zh-CN" sz="2400" b="1" dirty="0">
              <a:effectLst>
                <a:outerShdw blurRad="38100" dist="38100" dir="2700000" algn="tl">
                  <a:srgbClr val="010199"/>
                </a:outerShdw>
              </a:effectLst>
              <a:latin typeface="Arial"/>
            </a:endParaRPr>
          </a:p>
          <a:p>
            <a:pPr algn="just">
              <a:spcBef>
                <a:spcPct val="20000"/>
              </a:spcBef>
              <a:buClr>
                <a:srgbClr val="FFFFCC"/>
              </a:buClr>
              <a:buSzPct val="75000"/>
              <a:defRPr/>
            </a:pPr>
            <a:r>
              <a:rPr lang="en-US" altLang="zh-CN" sz="2400" b="1" dirty="0">
                <a:latin typeface="Arial"/>
              </a:rPr>
              <a:t>3.</a:t>
            </a:r>
            <a:r>
              <a:rPr lang="zh-CN" altLang="en-US" sz="2400" b="1" dirty="0">
                <a:latin typeface="Arial"/>
              </a:rPr>
              <a:t>抓住语篇的文脉，明晰语篇中“词汇</a:t>
            </a:r>
            <a:r>
              <a:rPr lang="en-US" altLang="zh-CN" sz="2400" b="1" dirty="0">
                <a:latin typeface="Arial"/>
              </a:rPr>
              <a:t>+</a:t>
            </a:r>
            <a:r>
              <a:rPr lang="zh-CN" altLang="en-US" sz="2400" b="1" dirty="0">
                <a:latin typeface="Arial"/>
              </a:rPr>
              <a:t>语法”是如何衔接与连贯的，了解作者的预先设定和布局谋篇的思想。</a:t>
            </a:r>
          </a:p>
        </p:txBody>
      </p:sp>
    </p:spTree>
    <p:extLst>
      <p:ext uri="{BB962C8B-B14F-4D97-AF65-F5344CB8AC3E}">
        <p14:creationId xmlns:p14="http://schemas.microsoft.com/office/powerpoint/2010/main" val="2287086057"/>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56" presetClass="path" presetSubtype="0" accel="50000" decel="50000" fill="hold" grpId="1" nodeType="withEffect">
                                      <p:stCondLst>
                                        <p:cond delay="0"/>
                                      </p:stCondLst>
                                      <p:childTnLst>
                                        <p:animMotion origin="layout" path="M -0.03737 0.0412 L -1.875E-6 2.22222E-6 " pathEditMode="relative" rAng="0" ptsTypes="AA">
                                          <p:cBhvr>
                                            <p:cTn id="21" dur="700" fill="hold"/>
                                            <p:tgtEl>
                                              <p:spTgt spid="10"/>
                                            </p:tgtEl>
                                            <p:attrNameLst>
                                              <p:attrName>ppt_x</p:attrName>
                                              <p:attrName>ppt_y</p:attrName>
                                            </p:attrNameLst>
                                          </p:cBhvr>
                                          <p:rCtr x="1862" y="-2060"/>
                                        </p:animMotion>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3" grpId="0"/>
          <p:bldP spid="5" grpId="0" animBg="1"/>
          <p:bldP spid="6" grpId="0" animBg="1"/>
          <p:bldP spid="8"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56" presetClass="path" presetSubtype="0" accel="50000" decel="50000" fill="hold" grpId="1" nodeType="withEffect">
                                      <p:stCondLst>
                                        <p:cond delay="0"/>
                                      </p:stCondLst>
                                      <p:childTnLst>
                                        <p:animMotion origin="layout" path="M -0.03737 0.0412 L -1.875E-6 2.22222E-6 " pathEditMode="relative" rAng="0" ptsTypes="AA">
                                          <p:cBhvr>
                                            <p:cTn id="21" dur="700" fill="hold"/>
                                            <p:tgtEl>
                                              <p:spTgt spid="10"/>
                                            </p:tgtEl>
                                            <p:attrNameLst>
                                              <p:attrName>ppt_x</p:attrName>
                                              <p:attrName>ppt_y</p:attrName>
                                            </p:attrNameLst>
                                          </p:cBhvr>
                                          <p:rCtr x="1862" y="-2060"/>
                                        </p:animMotion>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3" grpId="0"/>
          <p:bldP spid="5" grpId="0" animBg="1"/>
          <p:bldP spid="6" grpId="0" animBg="1"/>
          <p:bldP spid="8" grpId="0" animBg="1"/>
          <p:bldP spid="11" grpId="0" animBg="1"/>
        </p:bldLst>
      </p:timing>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894416" y="364724"/>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625711" y="344634"/>
            <a:ext cx="1005403"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听力</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5894416" y="134084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530270" y="1300872"/>
            <a:ext cx="1826141"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阅读理解</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5894416" y="234095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598695" y="3213348"/>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完形填空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5885793" y="3227090"/>
            <a:ext cx="506412" cy="557293"/>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598695" y="2232605"/>
            <a:ext cx="1415773"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七选五</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5842794" y="4203214"/>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675441" y="5145910"/>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圆角矩形 12">
            <a:extLst>
              <a:ext uri="{FF2B5EF4-FFF2-40B4-BE49-F238E27FC236}">
                <a16:creationId xmlns:a16="http://schemas.microsoft.com/office/drawing/2014/main" xmlns="" id="{241CBCF0-297D-4EE9-BD0C-242188E8813F}"/>
              </a:ext>
            </a:extLst>
          </p:cNvPr>
          <p:cNvSpPr/>
          <p:nvPr/>
        </p:nvSpPr>
        <p:spPr>
          <a:xfrm>
            <a:off x="5894416" y="5185886"/>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6</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1" name="矩形 20">
            <a:extLst>
              <a:ext uri="{FF2B5EF4-FFF2-40B4-BE49-F238E27FC236}">
                <a16:creationId xmlns:a16="http://schemas.microsoft.com/office/drawing/2014/main" xmlns="" id="{5C06DFC9-B735-4126-8F09-4213A870606D}"/>
              </a:ext>
            </a:extLst>
          </p:cNvPr>
          <p:cNvSpPr/>
          <p:nvPr/>
        </p:nvSpPr>
        <p:spPr>
          <a:xfrm>
            <a:off x="6598695" y="4194091"/>
            <a:ext cx="1826142" cy="584775"/>
          </a:xfrm>
          <a:prstGeom prst="rect">
            <a:avLst/>
          </a:prstGeom>
        </p:spPr>
        <p:txBody>
          <a:bodyPr wrap="none">
            <a:spAutoFit/>
          </a:bodyPr>
          <a:lstStyle/>
          <a:p>
            <a:pPr algn="ctr">
              <a:spcAft>
                <a:spcPts val="0"/>
              </a:spcAft>
              <a:defRPr/>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a:extLst>
              <a:ext uri="{FF2B5EF4-FFF2-40B4-BE49-F238E27FC236}">
                <a16:creationId xmlns:a16="http://schemas.microsoft.com/office/drawing/2014/main" xmlns="" id="{0FBAF1B7-E4AE-41A7-A375-2DCB22787485}"/>
              </a:ext>
            </a:extLst>
          </p:cNvPr>
          <p:cNvSpPr/>
          <p:nvPr/>
        </p:nvSpPr>
        <p:spPr>
          <a:xfrm>
            <a:off x="6625711" y="5145910"/>
            <a:ext cx="5208477" cy="1077218"/>
          </a:xfrm>
          <a:prstGeom prst="rect">
            <a:avLst/>
          </a:prstGeom>
        </p:spPr>
        <p:txBody>
          <a:bodyPr wrap="none">
            <a:spAutoFit/>
          </a:bodyPr>
          <a:lstStyle/>
          <a:p>
            <a:pPr lvl="0">
              <a:defRPr/>
            </a:pP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作文：</a:t>
            </a:r>
            <a:endParaRPr lang="en-US"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lvl="0">
              <a:defRPr/>
            </a:pP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应用文</a:t>
            </a:r>
            <a:r>
              <a:rPr lang="en-US"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读后续写</a:t>
            </a:r>
            <a:r>
              <a:rPr lang="en-US"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概要写作</a:t>
            </a:r>
            <a:endParaRPr lang="zh-CN" altLang="zh-CN"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26905554"/>
      </p:ext>
    </p:extLst>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4"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7"/>
                                        </p:tgtEl>
                                        <p:attrNameLst>
                                          <p:attrName>ppt_x</p:attrName>
                                          <p:attrName>ppt_y</p:attrName>
                                        </p:attrNameLst>
                                      </p:cBhvr>
                                      <p:rCtr x="1862" y="-2060"/>
                                    </p:animMotion>
                                  </p:childTnLst>
                                </p:cTn>
                              </p:par>
                              <p:par>
                                <p:cTn id="18" presetID="22" presetClass="entr" presetSubtype="8"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9"/>
                                        </p:tgtEl>
                                        <p:attrNameLst>
                                          <p:attrName>ppt_x</p:attrName>
                                          <p:attrName>ppt_y</p:attrName>
                                        </p:attrNameLst>
                                      </p:cBhvr>
                                      <p:rCtr x="1862" y="-2060"/>
                                    </p:animMotion>
                                  </p:childTnLst>
                                </p:cTn>
                              </p:par>
                              <p:par>
                                <p:cTn id="26" presetID="22" presetClass="entr" presetSubtype="8" fill="hold" grpId="0" nodeType="withEffect">
                                  <p:stCondLst>
                                    <p:cond delay="75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11"/>
                                        </p:tgtEl>
                                        <p:attrNameLst>
                                          <p:attrName>ppt_x</p:attrName>
                                          <p:attrName>ppt_y</p:attrName>
                                        </p:attrNameLst>
                                      </p:cBhvr>
                                      <p:rCtr x="1862" y="-2060"/>
                                    </p:animMotion>
                                  </p:childTnLst>
                                </p:cTn>
                              </p:par>
                              <p:par>
                                <p:cTn id="34" presetID="22" presetClass="entr" presetSubtype="8"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par>
                                <p:cTn id="40" presetID="56" presetClass="path" presetSubtype="0" accel="50000" decel="50000" fill="hold" grpId="1" nodeType="withEffect">
                                  <p:stCondLst>
                                    <p:cond delay="1000"/>
                                  </p:stCondLst>
                                  <p:childTnLst>
                                    <p:animMotion origin="layout" path="M -0.03737 0.0412 L -6.25E-7 1.85185E-6 " pathEditMode="relative" rAng="0" ptsTypes="AA">
                                      <p:cBhvr>
                                        <p:cTn id="41" dur="700" fill="hold"/>
                                        <p:tgtEl>
                                          <p:spTgt spid="13"/>
                                        </p:tgtEl>
                                        <p:attrNameLst>
                                          <p:attrName>ppt_x</p:attrName>
                                          <p:attrName>ppt_y</p:attrName>
                                        </p:attrNameLst>
                                      </p:cBhvr>
                                      <p:rCtr x="1862" y="-2060"/>
                                    </p:animMotion>
                                  </p:childTnLst>
                                </p:cTn>
                              </p:par>
                              <p:par>
                                <p:cTn id="42" presetID="22" presetClass="entr" presetSubtype="8" fill="hold" grpId="0" nodeType="withEffect">
                                  <p:stCondLst>
                                    <p:cond delay="125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par>
                                <p:cTn id="45" presetID="22" presetClass="entr" presetSubtype="8" fill="hold" grpId="0" nodeType="withEffect">
                                  <p:stCondLst>
                                    <p:cond delay="125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par>
                                <p:cTn id="48" presetID="1" presetClass="entr" presetSubtype="0" fill="hold" grpId="0" nodeType="withEffect">
                                  <p:stCondLst>
                                    <p:cond delay="1250"/>
                                  </p:stCondLst>
                                  <p:childTnLst>
                                    <p:set>
                                      <p:cBhvr>
                                        <p:cTn id="49" dur="1" fill="hold">
                                          <p:stCondLst>
                                            <p:cond delay="0"/>
                                          </p:stCondLst>
                                        </p:cTn>
                                        <p:tgtEl>
                                          <p:spTgt spid="20"/>
                                        </p:tgtEl>
                                        <p:attrNameLst>
                                          <p:attrName>style.visibility</p:attrName>
                                        </p:attrNameLst>
                                      </p:cBhvr>
                                      <p:to>
                                        <p:strVal val="visible"/>
                                      </p:to>
                                    </p:set>
                                  </p:childTnLst>
                                </p:cTn>
                              </p:par>
                              <p:par>
                                <p:cTn id="50" presetID="1" presetClass="entr" presetSubtype="0" fill="hold" grpId="1" nodeType="withEffect">
                                  <p:stCondLst>
                                    <p:cond delay="125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P spid="8" grpId="0"/>
      <p:bldP spid="9" grpId="0" animBg="1"/>
      <p:bldP spid="9" grpId="1" animBg="1"/>
      <p:bldP spid="10" grpId="0"/>
      <p:bldP spid="11" grpId="0" animBg="1"/>
      <p:bldP spid="11" grpId="1" animBg="1"/>
      <p:bldP spid="12" grpId="0"/>
      <p:bldP spid="13" grpId="0" animBg="1"/>
      <p:bldP spid="13" grpId="1" animBg="1"/>
      <p:bldP spid="20" grpId="0" animBg="1"/>
      <p:bldP spid="20" grpId="1" animBg="1"/>
      <p:bldP spid="21" grpId="0"/>
      <p:bldP spid="2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2"/>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28E0D88E-3E05-4772-9F38-A32EC5435D8A}"/>
              </a:ext>
            </a:extLst>
          </p:cNvPr>
          <p:cNvSpPr/>
          <p:nvPr/>
        </p:nvSpPr>
        <p:spPr>
          <a:xfrm>
            <a:off x="2942653" y="97435"/>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68153" y="97969"/>
            <a:ext cx="4809198"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（一）容易拼写错误的单词</a:t>
            </a:r>
          </a:p>
        </p:txBody>
      </p:sp>
      <p:sp>
        <p:nvSpPr>
          <p:cNvPr id="8" name="矩形 7">
            <a:extLst>
              <a:ext uri="{FF2B5EF4-FFF2-40B4-BE49-F238E27FC236}">
                <a16:creationId xmlns:a16="http://schemas.microsoft.com/office/drawing/2014/main" xmlns="" id="{E21CD23D-7E8D-4CDC-9180-300534955AE1}"/>
              </a:ext>
            </a:extLst>
          </p:cNvPr>
          <p:cNvSpPr/>
          <p:nvPr/>
        </p:nvSpPr>
        <p:spPr>
          <a:xfrm>
            <a:off x="381739" y="1066165"/>
            <a:ext cx="11242702" cy="5693866"/>
          </a:xfrm>
          <a:prstGeom prst="rect">
            <a:avLst/>
          </a:prstGeom>
        </p:spPr>
        <p:txBody>
          <a:bodyPr wrap="square">
            <a:spAutoFit/>
          </a:bodyPr>
          <a:lstStyle/>
          <a:p>
            <a:r>
              <a:rPr lang="en-US" altLang="zh-CN" sz="2800" b="1" dirty="0">
                <a:solidFill>
                  <a:srgbClr val="002060"/>
                </a:solidFill>
              </a:rPr>
              <a:t> 1. </a:t>
            </a:r>
            <a:r>
              <a:rPr lang="zh-CN" altLang="en-US" sz="2800" b="1" dirty="0">
                <a:solidFill>
                  <a:srgbClr val="002060"/>
                </a:solidFill>
              </a:rPr>
              <a:t>是 </a:t>
            </a:r>
            <a:r>
              <a:rPr lang="en-US" altLang="zh-CN" sz="2800" b="1" dirty="0">
                <a:solidFill>
                  <a:srgbClr val="002060"/>
                </a:solidFill>
              </a:rPr>
              <a:t>or </a:t>
            </a:r>
            <a:r>
              <a:rPr lang="zh-CN" altLang="en-US" sz="2800" b="1" dirty="0">
                <a:solidFill>
                  <a:srgbClr val="002060"/>
                </a:solidFill>
              </a:rPr>
              <a:t>不是</a:t>
            </a:r>
            <a:r>
              <a:rPr lang="en-US" altLang="zh-CN" sz="2800" b="1" dirty="0" err="1">
                <a:solidFill>
                  <a:srgbClr val="002060"/>
                </a:solidFill>
              </a:rPr>
              <a:t>er</a:t>
            </a:r>
            <a:r>
              <a:rPr lang="en-US" altLang="zh-CN" sz="2800" b="1" dirty="0">
                <a:solidFill>
                  <a:srgbClr val="002060"/>
                </a:solidFill>
              </a:rPr>
              <a:t>:</a:t>
            </a:r>
            <a:r>
              <a:rPr lang="en-US" altLang="zh-CN" sz="2800" b="1" dirty="0">
                <a:solidFill>
                  <a:srgbClr val="FF0000"/>
                </a:solidFill>
              </a:rPr>
              <a:t> </a:t>
            </a:r>
          </a:p>
          <a:p>
            <a:r>
              <a:rPr lang="pt-BR" altLang="zh-CN" sz="2800" b="1" dirty="0"/>
              <a:t>profess</a:t>
            </a:r>
            <a:r>
              <a:rPr lang="pt-BR" altLang="zh-CN" sz="2800" b="1" dirty="0">
                <a:solidFill>
                  <a:srgbClr val="7030A0"/>
                </a:solidFill>
              </a:rPr>
              <a:t>or</a:t>
            </a:r>
            <a:r>
              <a:rPr lang="pt-BR" altLang="zh-CN" sz="2800" b="1" dirty="0"/>
              <a:t>, visit</a:t>
            </a:r>
            <a:r>
              <a:rPr lang="pt-BR" altLang="zh-CN" sz="2800" b="1" dirty="0">
                <a:solidFill>
                  <a:srgbClr val="7030A0"/>
                </a:solidFill>
              </a:rPr>
              <a:t>or</a:t>
            </a:r>
            <a:r>
              <a:rPr lang="pt-BR" altLang="zh-CN" sz="2800" b="1" dirty="0"/>
              <a:t>, translat</a:t>
            </a:r>
            <a:r>
              <a:rPr lang="pt-BR" altLang="zh-CN" sz="2800" b="1" dirty="0">
                <a:solidFill>
                  <a:srgbClr val="7030A0"/>
                </a:solidFill>
              </a:rPr>
              <a:t>or</a:t>
            </a:r>
            <a:r>
              <a:rPr lang="pt-BR" altLang="zh-CN" sz="2800" b="1" dirty="0"/>
              <a:t>, direct</a:t>
            </a:r>
            <a:r>
              <a:rPr lang="pt-BR" altLang="zh-CN" sz="2800" b="1" dirty="0">
                <a:solidFill>
                  <a:srgbClr val="7030A0"/>
                </a:solidFill>
              </a:rPr>
              <a:t>or</a:t>
            </a:r>
            <a:r>
              <a:rPr lang="pt-BR" altLang="zh-CN" sz="2800" b="1" dirty="0"/>
              <a:t>, edit</a:t>
            </a:r>
            <a:r>
              <a:rPr lang="pt-BR" altLang="zh-CN" sz="2800" b="1" dirty="0">
                <a:solidFill>
                  <a:srgbClr val="7030A0"/>
                </a:solidFill>
              </a:rPr>
              <a:t>or</a:t>
            </a:r>
            <a:r>
              <a:rPr lang="pt-BR" altLang="zh-CN" sz="2800" b="1" dirty="0"/>
              <a:t>, educat</a:t>
            </a:r>
            <a:r>
              <a:rPr lang="pt-BR" altLang="zh-CN" sz="2800" b="1" dirty="0">
                <a:solidFill>
                  <a:srgbClr val="7030A0"/>
                </a:solidFill>
              </a:rPr>
              <a:t>or</a:t>
            </a:r>
            <a:r>
              <a:rPr lang="pt-BR" altLang="zh-CN" sz="2800" b="1" dirty="0"/>
              <a:t>, act</a:t>
            </a:r>
            <a:r>
              <a:rPr lang="pt-BR" altLang="zh-CN" sz="2800" b="1" dirty="0">
                <a:solidFill>
                  <a:srgbClr val="7030A0"/>
                </a:solidFill>
              </a:rPr>
              <a:t>or</a:t>
            </a:r>
            <a:r>
              <a:rPr lang="pt-BR" altLang="zh-CN" sz="2800" b="1" dirty="0"/>
              <a:t>, invent</a:t>
            </a:r>
            <a:r>
              <a:rPr lang="pt-BR" altLang="zh-CN" sz="2800" b="1" dirty="0">
                <a:solidFill>
                  <a:srgbClr val="7030A0"/>
                </a:solidFill>
              </a:rPr>
              <a:t>or</a:t>
            </a:r>
            <a:r>
              <a:rPr lang="pt-BR" altLang="zh-CN" sz="2800" b="1" dirty="0"/>
              <a:t>,</a:t>
            </a:r>
          </a:p>
          <a:p>
            <a:r>
              <a:rPr lang="pt-BR" altLang="zh-CN" sz="2800" b="1" dirty="0"/>
              <a:t> competit</a:t>
            </a:r>
            <a:r>
              <a:rPr lang="pt-BR" altLang="zh-CN" sz="2800" b="1" dirty="0">
                <a:solidFill>
                  <a:srgbClr val="7030A0"/>
                </a:solidFill>
              </a:rPr>
              <a:t>or</a:t>
            </a:r>
            <a:r>
              <a:rPr lang="pt-BR" altLang="zh-CN" sz="2800" b="1" dirty="0"/>
              <a:t>, conduct</a:t>
            </a:r>
            <a:r>
              <a:rPr lang="pt-BR" altLang="zh-CN" sz="2800" b="1" dirty="0">
                <a:solidFill>
                  <a:srgbClr val="7030A0"/>
                </a:solidFill>
              </a:rPr>
              <a:t>or</a:t>
            </a:r>
            <a:r>
              <a:rPr lang="pt-BR" altLang="zh-CN" sz="2800" b="1" dirty="0"/>
              <a:t> ,monit</a:t>
            </a:r>
            <a:r>
              <a:rPr lang="pt-BR" altLang="zh-CN" sz="2800" b="1" dirty="0">
                <a:solidFill>
                  <a:srgbClr val="7030A0"/>
                </a:solidFill>
              </a:rPr>
              <a:t>or</a:t>
            </a:r>
            <a:r>
              <a:rPr lang="pt-BR" altLang="zh-CN" sz="2800" b="1" dirty="0"/>
              <a:t> </a:t>
            </a:r>
            <a:r>
              <a:rPr lang="en-US" altLang="zh-CN" sz="2800" b="1" dirty="0"/>
              <a:t/>
            </a:r>
            <a:br>
              <a:rPr lang="en-US" altLang="zh-CN" sz="2800" b="1" dirty="0"/>
            </a:br>
            <a:r>
              <a:rPr lang="en-US" altLang="zh-CN" sz="2800" b="1" dirty="0">
                <a:solidFill>
                  <a:srgbClr val="002060"/>
                </a:solidFill>
              </a:rPr>
              <a:t> 2</a:t>
            </a:r>
            <a:r>
              <a:rPr lang="zh-CN" altLang="en-US" sz="2800" b="1" dirty="0">
                <a:solidFill>
                  <a:srgbClr val="002060"/>
                </a:solidFill>
              </a:rPr>
              <a:t>．容易丢掉一个字母的单词</a:t>
            </a:r>
            <a:r>
              <a:rPr lang="zh-CN" altLang="en-US" sz="2800" b="1" dirty="0"/>
              <a:t/>
            </a:r>
            <a:br>
              <a:rPr lang="zh-CN" altLang="en-US" sz="2800" b="1" dirty="0"/>
            </a:br>
            <a:r>
              <a:rPr lang="zh-CN" altLang="en-US" sz="2800" b="1" dirty="0"/>
              <a:t> （</a:t>
            </a:r>
            <a:r>
              <a:rPr lang="en-US" altLang="zh-CN" sz="2800" b="1" dirty="0"/>
              <a:t>1</a:t>
            </a:r>
            <a:r>
              <a:rPr lang="zh-CN" altLang="en-US" sz="2800" b="1" dirty="0"/>
              <a:t>）容易丢掉字母</a:t>
            </a:r>
            <a:r>
              <a:rPr lang="en-US" altLang="zh-CN" sz="2800" b="1" dirty="0"/>
              <a:t>n</a:t>
            </a:r>
            <a:r>
              <a:rPr lang="zh-CN" altLang="en-US" sz="2800" b="1" dirty="0"/>
              <a:t>：</a:t>
            </a:r>
            <a:r>
              <a:rPr lang="en-US" altLang="zh-CN" sz="2800" b="1" dirty="0"/>
              <a:t>gover</a:t>
            </a:r>
            <a:r>
              <a:rPr lang="en-US" altLang="zh-CN" sz="2800" b="1" dirty="0">
                <a:solidFill>
                  <a:srgbClr val="7030A0"/>
                </a:solidFill>
              </a:rPr>
              <a:t>n</a:t>
            </a:r>
            <a:r>
              <a:rPr lang="en-US" altLang="zh-CN" sz="2800" b="1" dirty="0"/>
              <a:t>ment</a:t>
            </a:r>
            <a:r>
              <a:rPr lang="zh-CN" altLang="en-US" sz="2800" b="1" dirty="0"/>
              <a:t>，</a:t>
            </a:r>
            <a:r>
              <a:rPr lang="en-US" altLang="zh-CN" sz="2800" b="1" dirty="0"/>
              <a:t>enviro</a:t>
            </a:r>
            <a:r>
              <a:rPr lang="en-US" altLang="zh-CN" sz="2800" b="1" dirty="0">
                <a:solidFill>
                  <a:srgbClr val="7030A0"/>
                </a:solidFill>
              </a:rPr>
              <a:t>n</a:t>
            </a:r>
            <a:r>
              <a:rPr lang="en-US" altLang="zh-CN" sz="2800" b="1" dirty="0"/>
              <a:t>ment</a:t>
            </a:r>
            <a:r>
              <a:rPr lang="zh-CN" altLang="en-US" sz="2800" b="1" dirty="0"/>
              <a:t>，</a:t>
            </a:r>
            <a:r>
              <a:rPr lang="en-US" altLang="zh-CN" sz="2800" b="1" dirty="0"/>
              <a:t>enviro</a:t>
            </a:r>
            <a:r>
              <a:rPr lang="en-US" altLang="zh-CN" sz="2800" b="1" dirty="0">
                <a:solidFill>
                  <a:srgbClr val="7030A0"/>
                </a:solidFill>
              </a:rPr>
              <a:t>n</a:t>
            </a:r>
            <a:r>
              <a:rPr lang="en-US" altLang="zh-CN" sz="2800" b="1" dirty="0"/>
              <a:t>mental</a:t>
            </a:r>
            <a:br>
              <a:rPr lang="en-US" altLang="zh-CN" sz="2800" b="1" dirty="0"/>
            </a:br>
            <a:r>
              <a:rPr lang="en-US" altLang="zh-CN" sz="2800" b="1" dirty="0"/>
              <a:t> </a:t>
            </a:r>
            <a:r>
              <a:rPr lang="zh-CN" altLang="en-US" sz="2800" b="1" dirty="0"/>
              <a:t>（</a:t>
            </a:r>
            <a:r>
              <a:rPr lang="en-US" altLang="zh-CN" sz="2800" b="1" dirty="0"/>
              <a:t>2</a:t>
            </a:r>
            <a:r>
              <a:rPr lang="zh-CN" altLang="en-US" sz="2800" b="1" dirty="0"/>
              <a:t>）容易丢掉不发音的字母：</a:t>
            </a:r>
            <a:r>
              <a:rPr lang="en-US" altLang="zh-CN" sz="2800" b="1" dirty="0"/>
              <a:t>C</a:t>
            </a:r>
            <a:r>
              <a:rPr lang="en-US" altLang="zh-CN" sz="2800" b="1" dirty="0">
                <a:solidFill>
                  <a:srgbClr val="7030A0"/>
                </a:solidFill>
              </a:rPr>
              <a:t>h</a:t>
            </a:r>
            <a:r>
              <a:rPr lang="en-US" altLang="zh-CN" sz="2800" b="1" dirty="0"/>
              <a:t>ristmas</a:t>
            </a:r>
            <a:r>
              <a:rPr lang="zh-CN" altLang="en-US" sz="2800" b="1" dirty="0"/>
              <a:t>，</a:t>
            </a:r>
            <a:r>
              <a:rPr lang="en-US" altLang="zh-CN" sz="2800" b="1" dirty="0"/>
              <a:t>Wed</a:t>
            </a:r>
            <a:r>
              <a:rPr lang="en-US" altLang="zh-CN" sz="2800" b="1" dirty="0">
                <a:solidFill>
                  <a:srgbClr val="7030A0"/>
                </a:solidFill>
              </a:rPr>
              <a:t>n</a:t>
            </a:r>
            <a:r>
              <a:rPr lang="en-US" altLang="zh-CN" sz="2800" b="1" dirty="0"/>
              <a:t>esday</a:t>
            </a:r>
            <a:br>
              <a:rPr lang="en-US" altLang="zh-CN" sz="2800" b="1" dirty="0"/>
            </a:br>
            <a:r>
              <a:rPr lang="en-US" altLang="zh-CN" sz="2800" b="1" dirty="0"/>
              <a:t> </a:t>
            </a:r>
            <a:r>
              <a:rPr lang="zh-CN" altLang="en-US" sz="2800" b="1" dirty="0"/>
              <a:t>（</a:t>
            </a:r>
            <a:r>
              <a:rPr lang="en-US" altLang="zh-CN" sz="2800" b="1" dirty="0"/>
              <a:t>3</a:t>
            </a:r>
            <a:r>
              <a:rPr lang="zh-CN" altLang="en-US" sz="2800" b="1" dirty="0"/>
              <a:t>）拼写比较特别的单词：</a:t>
            </a:r>
            <a:r>
              <a:rPr lang="en-US" altLang="zh-CN" sz="2800" b="1" dirty="0"/>
              <a:t>committ</a:t>
            </a:r>
            <a:r>
              <a:rPr lang="en-US" altLang="zh-CN" sz="2800" b="1" dirty="0">
                <a:solidFill>
                  <a:srgbClr val="7030A0"/>
                </a:solidFill>
              </a:rPr>
              <a:t>ee</a:t>
            </a:r>
            <a:r>
              <a:rPr lang="zh-CN" altLang="en-US" sz="2800" b="1" dirty="0"/>
              <a:t>，</a:t>
            </a:r>
            <a:r>
              <a:rPr lang="en-US" altLang="zh-CN" sz="2800" b="1" dirty="0"/>
              <a:t>guaran</a:t>
            </a:r>
            <a:r>
              <a:rPr lang="en-US" altLang="zh-CN" sz="2800" b="1" dirty="0">
                <a:solidFill>
                  <a:srgbClr val="7030A0"/>
                </a:solidFill>
              </a:rPr>
              <a:t>tee</a:t>
            </a:r>
            <a:r>
              <a:rPr lang="zh-CN" altLang="en-US" sz="2800" b="1" dirty="0"/>
              <a:t>，</a:t>
            </a:r>
            <a:r>
              <a:rPr lang="en-US" altLang="zh-CN" sz="2800" b="1" dirty="0"/>
              <a:t>dile</a:t>
            </a:r>
            <a:r>
              <a:rPr lang="en-US" altLang="zh-CN" sz="2800" b="1" dirty="0">
                <a:solidFill>
                  <a:srgbClr val="7030A0"/>
                </a:solidFill>
              </a:rPr>
              <a:t>mm</a:t>
            </a:r>
            <a:r>
              <a:rPr lang="en-US" altLang="zh-CN" sz="2800" b="1" dirty="0"/>
              <a:t>a</a:t>
            </a:r>
            <a:r>
              <a:rPr lang="zh-CN" altLang="en-US" sz="2800" b="1" dirty="0"/>
              <a:t>，   </a:t>
            </a:r>
            <a:endParaRPr lang="en-US" altLang="zh-CN" sz="2800" b="1" dirty="0"/>
          </a:p>
          <a:p>
            <a:r>
              <a:rPr lang="en-US" altLang="zh-CN" sz="2800" b="1" dirty="0"/>
              <a:t>          o</a:t>
            </a:r>
            <a:r>
              <a:rPr lang="en-US" altLang="zh-CN" sz="2800" b="1" dirty="0">
                <a:solidFill>
                  <a:srgbClr val="7030A0"/>
                </a:solidFill>
              </a:rPr>
              <a:t>pp</a:t>
            </a:r>
            <a:r>
              <a:rPr lang="en-US" altLang="zh-CN" sz="2800" b="1" dirty="0"/>
              <a:t>ortunity</a:t>
            </a:r>
            <a:r>
              <a:rPr lang="zh-CN" altLang="en-US" sz="2800" b="1" dirty="0"/>
              <a:t>，</a:t>
            </a:r>
            <a:r>
              <a:rPr lang="en-US" altLang="zh-CN" sz="2800" b="1" dirty="0"/>
              <a:t>bridegr</a:t>
            </a:r>
            <a:r>
              <a:rPr lang="en-US" altLang="zh-CN" sz="2800" b="1" dirty="0">
                <a:solidFill>
                  <a:srgbClr val="7030A0"/>
                </a:solidFill>
              </a:rPr>
              <a:t>oo</a:t>
            </a:r>
            <a:r>
              <a:rPr lang="en-US" altLang="zh-CN" sz="2800" b="1" dirty="0"/>
              <a:t>m</a:t>
            </a:r>
            <a:r>
              <a:rPr lang="zh-CN" altLang="en-US" sz="2800" b="1" dirty="0"/>
              <a:t>，</a:t>
            </a:r>
            <a:r>
              <a:rPr lang="en-US" altLang="zh-CN" sz="2800" b="1" dirty="0"/>
              <a:t>spoke</a:t>
            </a:r>
            <a:r>
              <a:rPr lang="en-US" altLang="zh-CN" sz="2800" b="1" dirty="0">
                <a:solidFill>
                  <a:srgbClr val="7030A0"/>
                </a:solidFill>
              </a:rPr>
              <a:t>s</a:t>
            </a:r>
            <a:r>
              <a:rPr lang="en-US" altLang="zh-CN" sz="2800" b="1" dirty="0"/>
              <a:t>man</a:t>
            </a:r>
            <a:r>
              <a:rPr lang="zh-CN" altLang="en-US" sz="2800" b="1" dirty="0"/>
              <a:t>，</a:t>
            </a:r>
            <a:r>
              <a:rPr lang="en-US" altLang="zh-CN" sz="2800" b="1" dirty="0"/>
              <a:t>su</a:t>
            </a:r>
            <a:r>
              <a:rPr lang="en-US" altLang="zh-CN" sz="2800" b="1" dirty="0">
                <a:solidFill>
                  <a:srgbClr val="7030A0"/>
                </a:solidFill>
              </a:rPr>
              <a:t>ccee</a:t>
            </a:r>
            <a:r>
              <a:rPr lang="en-US" altLang="zh-CN" sz="2800" b="1" dirty="0"/>
              <a:t>d</a:t>
            </a:r>
            <a:r>
              <a:rPr lang="zh-CN" altLang="en-US" sz="2800" b="1" dirty="0"/>
              <a:t>，</a:t>
            </a:r>
            <a:r>
              <a:rPr lang="en-US" altLang="zh-CN" sz="2800" b="1" dirty="0"/>
              <a:t>competition</a:t>
            </a:r>
            <a:r>
              <a:rPr lang="zh-CN" altLang="en-US" sz="2800" b="1" dirty="0"/>
              <a:t>，</a:t>
            </a:r>
            <a:endParaRPr lang="en-US" altLang="zh-CN" sz="2800" b="1" dirty="0"/>
          </a:p>
          <a:p>
            <a:r>
              <a:rPr lang="en-US" altLang="zh-CN" sz="2800" b="1" dirty="0"/>
              <a:t>           Febr</a:t>
            </a:r>
            <a:r>
              <a:rPr lang="en-US" altLang="zh-CN" sz="2800" b="1" dirty="0">
                <a:solidFill>
                  <a:srgbClr val="7030A0"/>
                </a:solidFill>
              </a:rPr>
              <a:t>u</a:t>
            </a:r>
            <a:r>
              <a:rPr lang="en-US" altLang="zh-CN" sz="2800" b="1" dirty="0"/>
              <a:t>ary</a:t>
            </a:r>
          </a:p>
          <a:p>
            <a:r>
              <a:rPr lang="en-US" altLang="zh-CN" sz="2800" b="1" dirty="0">
                <a:solidFill>
                  <a:srgbClr val="002060"/>
                </a:solidFill>
              </a:rPr>
              <a:t>3</a:t>
            </a:r>
            <a:r>
              <a:rPr lang="zh-CN" altLang="en-US" sz="2800" b="1" dirty="0">
                <a:solidFill>
                  <a:srgbClr val="002060"/>
                </a:solidFill>
              </a:rPr>
              <a:t>．容易多或少一个字母的单词（括号中为错词）</a:t>
            </a:r>
            <a:r>
              <a:rPr lang="zh-CN" altLang="en-US" sz="2800" b="1" dirty="0"/>
              <a:t/>
            </a:r>
            <a:br>
              <a:rPr lang="zh-CN" altLang="en-US" sz="2800" b="1" dirty="0"/>
            </a:br>
            <a:r>
              <a:rPr lang="zh-CN" altLang="en-US" sz="2800" b="1" dirty="0"/>
              <a:t> </a:t>
            </a:r>
            <a:r>
              <a:rPr lang="en-US" altLang="zh-CN" sz="2800" b="1" dirty="0"/>
              <a:t>develop (</a:t>
            </a:r>
            <a:r>
              <a:rPr lang="en-US" altLang="zh-CN" sz="2800" b="1" dirty="0" err="1"/>
              <a:t>develop</a:t>
            </a:r>
            <a:r>
              <a:rPr lang="en-US" altLang="zh-CN" sz="2800" b="1" dirty="0" err="1">
                <a:solidFill>
                  <a:srgbClr val="7030A0"/>
                </a:solidFill>
              </a:rPr>
              <a:t>e</a:t>
            </a:r>
            <a:r>
              <a:rPr lang="en-US" altLang="zh-CN" sz="2800" b="1" dirty="0"/>
              <a:t>) , habit (</a:t>
            </a:r>
            <a:r>
              <a:rPr lang="en-US" altLang="zh-CN" sz="2800" b="1" dirty="0" err="1"/>
              <a:t>ha</a:t>
            </a:r>
            <a:r>
              <a:rPr lang="en-US" altLang="zh-CN" sz="2800" b="1" dirty="0" err="1">
                <a:solidFill>
                  <a:srgbClr val="7030A0"/>
                </a:solidFill>
              </a:rPr>
              <a:t>bb</a:t>
            </a:r>
            <a:r>
              <a:rPr lang="en-US" altLang="zh-CN" sz="2800" b="1" dirty="0" err="1"/>
              <a:t>it</a:t>
            </a:r>
            <a:r>
              <a:rPr lang="en-US" altLang="zh-CN" sz="2800" b="1" dirty="0"/>
              <a:t>) , proud (</a:t>
            </a:r>
            <a:r>
              <a:rPr lang="en-US" altLang="zh-CN" sz="2800" b="1" dirty="0" err="1"/>
              <a:t>prou</a:t>
            </a:r>
            <a:r>
              <a:rPr lang="en-US" altLang="zh-CN" sz="2800" b="1" dirty="0" err="1">
                <a:solidFill>
                  <a:srgbClr val="7030A0"/>
                </a:solidFill>
              </a:rPr>
              <a:t>n</a:t>
            </a:r>
            <a:r>
              <a:rPr lang="en-US" altLang="zh-CN" sz="2800" b="1" dirty="0" err="1"/>
              <a:t>d</a:t>
            </a:r>
            <a:r>
              <a:rPr lang="en-US" altLang="zh-CN" sz="2800" b="1" dirty="0"/>
              <a:t>) ,modern (</a:t>
            </a:r>
            <a:r>
              <a:rPr lang="en-US" altLang="zh-CN" sz="2800" b="1" dirty="0" err="1"/>
              <a:t>mo</a:t>
            </a:r>
            <a:r>
              <a:rPr lang="en-US" altLang="zh-CN" sz="2800" b="1" dirty="0" err="1">
                <a:solidFill>
                  <a:srgbClr val="7030A0"/>
                </a:solidFill>
              </a:rPr>
              <a:t>r</a:t>
            </a:r>
            <a:r>
              <a:rPr lang="en-US" altLang="zh-CN" sz="2800" b="1" dirty="0" err="1"/>
              <a:t>dern</a:t>
            </a:r>
            <a:r>
              <a:rPr lang="en-US" altLang="zh-CN" sz="2800" b="1" dirty="0"/>
              <a:t>) , until (</a:t>
            </a:r>
            <a:r>
              <a:rPr lang="en-US" altLang="zh-CN" sz="2800" b="1" dirty="0" err="1"/>
              <a:t>unti</a:t>
            </a:r>
            <a:r>
              <a:rPr lang="en-US" altLang="zh-CN" sz="2800" b="1" dirty="0" err="1">
                <a:solidFill>
                  <a:srgbClr val="7030A0"/>
                </a:solidFill>
              </a:rPr>
              <a:t>ll</a:t>
            </a:r>
            <a:r>
              <a:rPr lang="en-US" altLang="zh-CN" sz="2800" b="1" dirty="0"/>
              <a:t>) , souvenir (</a:t>
            </a:r>
            <a:r>
              <a:rPr lang="en-US" altLang="zh-CN" sz="2800" b="1" dirty="0" err="1"/>
              <a:t>souvenir</a:t>
            </a:r>
            <a:r>
              <a:rPr lang="en-US" altLang="zh-CN" sz="2800" b="1" dirty="0" err="1">
                <a:solidFill>
                  <a:srgbClr val="7030A0"/>
                </a:solidFill>
              </a:rPr>
              <a:t>e</a:t>
            </a:r>
            <a:r>
              <a:rPr lang="en-US" altLang="zh-CN" sz="2800" b="1" dirty="0"/>
              <a:t>) ,similar (</a:t>
            </a:r>
            <a:r>
              <a:rPr lang="en-US" altLang="zh-CN" sz="2800" b="1" dirty="0" err="1"/>
              <a:t>simil</a:t>
            </a:r>
            <a:r>
              <a:rPr lang="en-US" altLang="zh-CN" sz="2800" b="1" dirty="0" err="1">
                <a:solidFill>
                  <a:srgbClr val="7030A0"/>
                </a:solidFill>
              </a:rPr>
              <a:t>i</a:t>
            </a:r>
            <a:r>
              <a:rPr lang="en-US" altLang="zh-CN" sz="2800" b="1" dirty="0" err="1"/>
              <a:t>ar</a:t>
            </a:r>
            <a:r>
              <a:rPr lang="en-US" altLang="zh-CN" sz="2800" b="1" dirty="0"/>
              <a:t>), ninth (</a:t>
            </a:r>
            <a:r>
              <a:rPr lang="en-US" altLang="zh-CN" sz="2800" b="1" dirty="0" err="1"/>
              <a:t>nin</a:t>
            </a:r>
            <a:r>
              <a:rPr lang="en-US" altLang="zh-CN" sz="2800" b="1" dirty="0" err="1">
                <a:solidFill>
                  <a:srgbClr val="7030A0"/>
                </a:solidFill>
              </a:rPr>
              <a:t>e</a:t>
            </a:r>
            <a:r>
              <a:rPr lang="en-US" altLang="zh-CN" sz="2800" b="1" dirty="0" err="1"/>
              <a:t>th</a:t>
            </a:r>
            <a:r>
              <a:rPr lang="en-US" altLang="zh-CN" sz="2800" b="1" dirty="0"/>
              <a:t>),</a:t>
            </a:r>
          </a:p>
          <a:p>
            <a:r>
              <a:rPr lang="en-US" altLang="zh-CN" sz="2800" b="1" dirty="0"/>
              <a:t>forty(</a:t>
            </a:r>
            <a:r>
              <a:rPr lang="en-US" altLang="zh-CN" sz="2800" b="1" dirty="0" err="1"/>
              <a:t>fo</a:t>
            </a:r>
            <a:r>
              <a:rPr lang="en-US" altLang="zh-CN" sz="2800" b="1" dirty="0" err="1">
                <a:solidFill>
                  <a:srgbClr val="7030A0"/>
                </a:solidFill>
              </a:rPr>
              <a:t>u</a:t>
            </a:r>
            <a:r>
              <a:rPr lang="en-US" altLang="zh-CN" sz="2800" b="1" dirty="0" err="1"/>
              <a:t>rty</a:t>
            </a:r>
            <a:r>
              <a:rPr lang="en-US" altLang="zh-CN" sz="2800" b="1" dirty="0"/>
              <a:t>),</a:t>
            </a:r>
            <a:r>
              <a:rPr lang="zh-CN" altLang="en-US" sz="2800" b="1" dirty="0"/>
              <a:t> </a:t>
            </a:r>
            <a:r>
              <a:rPr lang="en-US" altLang="zh-CN" sz="2800" b="1" dirty="0"/>
              <a:t>healthier(</a:t>
            </a:r>
            <a:r>
              <a:rPr lang="en-US" altLang="zh-CN" sz="2800" b="1" dirty="0" err="1"/>
              <a:t>healther</a:t>
            </a:r>
            <a:r>
              <a:rPr lang="en-US" altLang="zh-CN" sz="2800" b="1" dirty="0"/>
              <a:t>),</a:t>
            </a:r>
          </a:p>
        </p:txBody>
      </p:sp>
    </p:spTree>
    <p:extLst>
      <p:ext uri="{BB962C8B-B14F-4D97-AF65-F5344CB8AC3E}">
        <p14:creationId xmlns:p14="http://schemas.microsoft.com/office/powerpoint/2010/main" val="2425138157"/>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par>
                                    <p:cTn id="22" presetID="21" presetClass="entr" presetSubtype="1"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par>
                                    <p:cTn id="22" presetID="21" presetClass="entr" presetSubtype="1"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Lst>
      </p:timing>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3"/>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28E0D88E-3E05-4772-9F38-A32EC5435D8A}"/>
              </a:ext>
            </a:extLst>
          </p:cNvPr>
          <p:cNvSpPr/>
          <p:nvPr/>
        </p:nvSpPr>
        <p:spPr>
          <a:xfrm>
            <a:off x="2963201" y="148912"/>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88702" y="77466"/>
            <a:ext cx="4809198"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（二）容易错误拼写的熟词</a:t>
            </a:r>
          </a:p>
        </p:txBody>
      </p:sp>
      <p:sp>
        <p:nvSpPr>
          <p:cNvPr id="8" name="矩形 7">
            <a:extLst>
              <a:ext uri="{FF2B5EF4-FFF2-40B4-BE49-F238E27FC236}">
                <a16:creationId xmlns:a16="http://schemas.microsoft.com/office/drawing/2014/main" xmlns="" id="{E21CD23D-7E8D-4CDC-9180-300534955AE1}"/>
              </a:ext>
            </a:extLst>
          </p:cNvPr>
          <p:cNvSpPr/>
          <p:nvPr/>
        </p:nvSpPr>
        <p:spPr>
          <a:xfrm>
            <a:off x="204952" y="1417183"/>
            <a:ext cx="11824138" cy="523220"/>
          </a:xfrm>
          <a:prstGeom prst="rect">
            <a:avLst/>
          </a:prstGeom>
        </p:spPr>
        <p:txBody>
          <a:bodyPr wrap="square">
            <a:spAutoFit/>
          </a:bodyPr>
          <a:lstStyle/>
          <a:p>
            <a:r>
              <a:rPr lang="en-US" altLang="zh-CN" sz="2800" b="1" dirty="0">
                <a:solidFill>
                  <a:srgbClr val="407434"/>
                </a:solidFill>
              </a:rPr>
              <a:t>1. </a:t>
            </a:r>
            <a:r>
              <a:rPr lang="zh-CN" altLang="en-US" sz="2800" b="1" dirty="0">
                <a:solidFill>
                  <a:srgbClr val="407434"/>
                </a:solidFill>
              </a:rPr>
              <a:t>星期一    </a:t>
            </a:r>
            <a:r>
              <a:rPr lang="en-US" altLang="zh-CN" sz="2800" b="1" dirty="0">
                <a:solidFill>
                  <a:srgbClr val="407434"/>
                </a:solidFill>
              </a:rPr>
              <a:t>2.</a:t>
            </a:r>
            <a:r>
              <a:rPr lang="zh-CN" altLang="en-US" sz="2800" b="1" dirty="0">
                <a:solidFill>
                  <a:srgbClr val="407434"/>
                </a:solidFill>
              </a:rPr>
              <a:t>星期二   </a:t>
            </a:r>
            <a:r>
              <a:rPr lang="en-US" altLang="zh-CN" sz="2800" b="1" dirty="0">
                <a:solidFill>
                  <a:srgbClr val="407434"/>
                </a:solidFill>
              </a:rPr>
              <a:t>3.</a:t>
            </a:r>
            <a:r>
              <a:rPr lang="zh-CN" altLang="en-US" sz="2800" b="1" dirty="0">
                <a:solidFill>
                  <a:srgbClr val="407434"/>
                </a:solidFill>
              </a:rPr>
              <a:t>星期三   </a:t>
            </a:r>
            <a:r>
              <a:rPr lang="en-US" altLang="zh-CN" sz="2800" b="1" dirty="0">
                <a:solidFill>
                  <a:srgbClr val="407434"/>
                </a:solidFill>
              </a:rPr>
              <a:t>4.</a:t>
            </a:r>
            <a:r>
              <a:rPr lang="zh-CN" altLang="en-US" sz="2800" b="1" dirty="0">
                <a:solidFill>
                  <a:srgbClr val="407434"/>
                </a:solidFill>
              </a:rPr>
              <a:t>星期四    </a:t>
            </a:r>
            <a:r>
              <a:rPr lang="en-US" altLang="zh-CN" sz="2800" b="1" dirty="0">
                <a:solidFill>
                  <a:srgbClr val="407434"/>
                </a:solidFill>
              </a:rPr>
              <a:t>5.</a:t>
            </a:r>
            <a:r>
              <a:rPr lang="zh-CN" altLang="en-US" sz="2800" b="1" dirty="0">
                <a:solidFill>
                  <a:srgbClr val="407434"/>
                </a:solidFill>
              </a:rPr>
              <a:t>星期五   </a:t>
            </a:r>
            <a:r>
              <a:rPr lang="en-US" altLang="zh-CN" sz="2800" b="1" dirty="0">
                <a:solidFill>
                  <a:srgbClr val="407434"/>
                </a:solidFill>
              </a:rPr>
              <a:t>6.</a:t>
            </a:r>
            <a:r>
              <a:rPr lang="zh-CN" altLang="en-US" sz="2800" b="1" dirty="0">
                <a:solidFill>
                  <a:srgbClr val="407434"/>
                </a:solidFill>
              </a:rPr>
              <a:t>星期六    </a:t>
            </a:r>
            <a:r>
              <a:rPr lang="en-US" altLang="zh-CN" sz="2800" b="1" dirty="0">
                <a:solidFill>
                  <a:srgbClr val="407434"/>
                </a:solidFill>
              </a:rPr>
              <a:t>7.</a:t>
            </a:r>
            <a:r>
              <a:rPr lang="zh-CN" altLang="en-US" sz="2800" b="1" dirty="0">
                <a:solidFill>
                  <a:srgbClr val="407434"/>
                </a:solidFill>
              </a:rPr>
              <a:t>星期日 </a:t>
            </a:r>
            <a:r>
              <a:rPr lang="zh-CN" altLang="en-US" sz="2800" b="1" dirty="0">
                <a:solidFill>
                  <a:srgbClr val="FF0000"/>
                </a:solidFill>
              </a:rPr>
              <a:t>   </a:t>
            </a:r>
          </a:p>
        </p:txBody>
      </p:sp>
      <p:sp>
        <p:nvSpPr>
          <p:cNvPr id="7" name="矩形 6">
            <a:extLst>
              <a:ext uri="{FF2B5EF4-FFF2-40B4-BE49-F238E27FC236}">
                <a16:creationId xmlns:a16="http://schemas.microsoft.com/office/drawing/2014/main" xmlns="" id="{1E472133-F6DA-465B-ABEA-76A70AC21F75}"/>
              </a:ext>
            </a:extLst>
          </p:cNvPr>
          <p:cNvSpPr/>
          <p:nvPr/>
        </p:nvSpPr>
        <p:spPr>
          <a:xfrm>
            <a:off x="102476" y="1997172"/>
            <a:ext cx="12029090" cy="523220"/>
          </a:xfrm>
          <a:prstGeom prst="rect">
            <a:avLst/>
          </a:prstGeom>
        </p:spPr>
        <p:txBody>
          <a:bodyPr wrap="square">
            <a:spAutoFit/>
          </a:bodyPr>
          <a:lstStyle/>
          <a:p>
            <a:r>
              <a:rPr lang="en-US" altLang="zh-CN" sz="2800" b="1" dirty="0">
                <a:solidFill>
                  <a:srgbClr val="002060"/>
                </a:solidFill>
              </a:rPr>
              <a:t>1.Monday  2.Tuesday3.Wednesday  4.Thursday   5.Friday  6.Saturday  7.Sunday</a:t>
            </a:r>
          </a:p>
        </p:txBody>
      </p:sp>
      <p:sp>
        <p:nvSpPr>
          <p:cNvPr id="10" name="矩形 9">
            <a:extLst>
              <a:ext uri="{FF2B5EF4-FFF2-40B4-BE49-F238E27FC236}">
                <a16:creationId xmlns:a16="http://schemas.microsoft.com/office/drawing/2014/main" xmlns="" id="{E66DB4C6-24F2-4D2E-9399-2752F2582140}"/>
              </a:ext>
            </a:extLst>
          </p:cNvPr>
          <p:cNvSpPr/>
          <p:nvPr/>
        </p:nvSpPr>
        <p:spPr>
          <a:xfrm>
            <a:off x="6337738" y="3581291"/>
            <a:ext cx="5045896" cy="2677656"/>
          </a:xfrm>
          <a:prstGeom prst="rect">
            <a:avLst/>
          </a:prstGeom>
        </p:spPr>
        <p:txBody>
          <a:bodyPr wrap="square">
            <a:spAutoFit/>
          </a:bodyPr>
          <a:lstStyle/>
          <a:p>
            <a:pPr marL="514350" indent="-514350">
              <a:buAutoNum type="arabicPeriod"/>
            </a:pPr>
            <a:r>
              <a:rPr lang="en-US" altLang="zh-CN" sz="2800" b="1" dirty="0">
                <a:solidFill>
                  <a:srgbClr val="002060"/>
                </a:solidFill>
              </a:rPr>
              <a:t>January      2. February </a:t>
            </a:r>
          </a:p>
          <a:p>
            <a:r>
              <a:rPr lang="en-US" altLang="zh-CN" sz="2800" b="1" dirty="0">
                <a:solidFill>
                  <a:srgbClr val="002060"/>
                </a:solidFill>
              </a:rPr>
              <a:t>3. March          4. April  </a:t>
            </a:r>
          </a:p>
          <a:p>
            <a:r>
              <a:rPr lang="en-US" altLang="zh-CN" sz="2800" b="1" dirty="0">
                <a:solidFill>
                  <a:srgbClr val="002060"/>
                </a:solidFill>
              </a:rPr>
              <a:t>5. May              6. June  </a:t>
            </a:r>
          </a:p>
          <a:p>
            <a:r>
              <a:rPr lang="en-US" altLang="zh-CN" sz="2800" b="1" dirty="0">
                <a:solidFill>
                  <a:srgbClr val="002060"/>
                </a:solidFill>
              </a:rPr>
              <a:t>7. July               8. August  </a:t>
            </a:r>
          </a:p>
          <a:p>
            <a:r>
              <a:rPr lang="en-US" altLang="zh-CN" sz="2800" b="1" dirty="0">
                <a:solidFill>
                  <a:srgbClr val="002060"/>
                </a:solidFill>
              </a:rPr>
              <a:t>9.September   10.October  </a:t>
            </a:r>
          </a:p>
          <a:p>
            <a:r>
              <a:rPr lang="en-US" altLang="zh-CN" sz="2800" b="1" dirty="0">
                <a:solidFill>
                  <a:srgbClr val="002060"/>
                </a:solidFill>
              </a:rPr>
              <a:t>11.November  12. December</a:t>
            </a:r>
            <a:endParaRPr lang="zh-CN" altLang="en-US" sz="2800" b="1" dirty="0">
              <a:solidFill>
                <a:srgbClr val="002060"/>
              </a:solidFill>
            </a:endParaRPr>
          </a:p>
        </p:txBody>
      </p:sp>
      <p:pic>
        <p:nvPicPr>
          <p:cNvPr id="11" name="图片 10">
            <a:extLst>
              <a:ext uri="{FF2B5EF4-FFF2-40B4-BE49-F238E27FC236}">
                <a16:creationId xmlns:a16="http://schemas.microsoft.com/office/drawing/2014/main" xmlns="" id="{9CB4D942-EAD1-4073-9AB8-8B7659AFEB8C}"/>
              </a:ext>
            </a:extLst>
          </p:cNvPr>
          <p:cNvPicPr>
            <a:picLocks noChangeAspect="1"/>
          </p:cNvPicPr>
          <p:nvPr/>
        </p:nvPicPr>
        <p:blipFill>
          <a:blip r:embed="rId4"/>
          <a:stretch>
            <a:fillRect/>
          </a:stretch>
        </p:blipFill>
        <p:spPr>
          <a:xfrm>
            <a:off x="102476" y="2614161"/>
            <a:ext cx="6020515" cy="4134928"/>
          </a:xfrm>
          <a:prstGeom prst="rect">
            <a:avLst/>
          </a:prstGeom>
        </p:spPr>
      </p:pic>
      <p:sp>
        <p:nvSpPr>
          <p:cNvPr id="12" name="文本框 11">
            <a:extLst>
              <a:ext uri="{FF2B5EF4-FFF2-40B4-BE49-F238E27FC236}">
                <a16:creationId xmlns:a16="http://schemas.microsoft.com/office/drawing/2014/main" xmlns="" id="{31B5B818-0BAC-45DD-B9D7-DB966CEC731E}"/>
              </a:ext>
            </a:extLst>
          </p:cNvPr>
          <p:cNvSpPr txBox="1"/>
          <p:nvPr/>
        </p:nvSpPr>
        <p:spPr>
          <a:xfrm>
            <a:off x="6511159" y="2967451"/>
            <a:ext cx="3757549" cy="523220"/>
          </a:xfrm>
          <a:prstGeom prst="rect">
            <a:avLst/>
          </a:prstGeom>
          <a:noFill/>
        </p:spPr>
        <p:txBody>
          <a:bodyPr wrap="square" rtlCol="0">
            <a:spAutoFit/>
          </a:bodyPr>
          <a:lstStyle/>
          <a:p>
            <a:r>
              <a:rPr lang="zh-CN" altLang="en-US" sz="2800" b="1" dirty="0">
                <a:solidFill>
                  <a:srgbClr val="407434"/>
                </a:solidFill>
              </a:rPr>
              <a:t>月份的拼写：</a:t>
            </a:r>
          </a:p>
        </p:txBody>
      </p:sp>
      <p:sp>
        <p:nvSpPr>
          <p:cNvPr id="13" name="圆角矩形 4">
            <a:extLst>
              <a:ext uri="{FF2B5EF4-FFF2-40B4-BE49-F238E27FC236}">
                <a16:creationId xmlns:a16="http://schemas.microsoft.com/office/drawing/2014/main" xmlns="" id="{9505ABC2-7832-4589-99E2-342BD8A039D0}"/>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4" name="矩形 13">
            <a:extLst>
              <a:ext uri="{FF2B5EF4-FFF2-40B4-BE49-F238E27FC236}">
                <a16:creationId xmlns:a16="http://schemas.microsoft.com/office/drawing/2014/main" xmlns="" id="{EC043B5D-207F-4D24-B509-0C0611907C67}"/>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203350891"/>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par>
                                    <p:cTn id="15" presetID="21"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par>
                                    <p:cTn id="18" presetID="56" presetClass="path" presetSubtype="0" accel="50000" decel="50000" fill="hold" grpId="1" nodeType="withEffect">
                                      <p:stCondLst>
                                        <p:cond delay="0"/>
                                      </p:stCondLst>
                                      <p:childTnLst>
                                        <p:animMotion origin="layout" path="M -0.03737 0.0412 L 2.91667E-6 2.22222E-6 " pathEditMode="relative" rAng="0" ptsTypes="AA">
                                          <p:cBhvr>
                                            <p:cTn id="19" dur="700" fill="hold"/>
                                            <p:tgtEl>
                                              <p:spTgt spid="13"/>
                                            </p:tgtEl>
                                            <p:attrNameLst>
                                              <p:attrName>ppt_x</p:attrName>
                                              <p:attrName>ppt_y</p:attrName>
                                            </p:attrNameLst>
                                          </p:cBhvr>
                                          <p:rCtr x="1862" y="-2060"/>
                                        </p:animMotion>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7" grpId="0"/>
          <p:bldP spid="10" grpId="0"/>
          <p:bldP spid="12" grpId="0"/>
          <p:bldP spid="13" grpId="0" animBg="1"/>
          <p:bldP spid="13" grpId="1"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par>
                                    <p:cTn id="15" presetID="21"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par>
                                    <p:cTn id="18" presetID="56" presetClass="path" presetSubtype="0" accel="50000" decel="50000" fill="hold" grpId="1" nodeType="withEffect">
                                      <p:stCondLst>
                                        <p:cond delay="0"/>
                                      </p:stCondLst>
                                      <p:childTnLst>
                                        <p:animMotion origin="layout" path="M -0.03737 0.0412 L 2.91667E-6 2.22222E-6 " pathEditMode="relative" rAng="0" ptsTypes="AA">
                                          <p:cBhvr>
                                            <p:cTn id="19" dur="700" fill="hold"/>
                                            <p:tgtEl>
                                              <p:spTgt spid="13"/>
                                            </p:tgtEl>
                                            <p:attrNameLst>
                                              <p:attrName>ppt_x</p:attrName>
                                              <p:attrName>ppt_y</p:attrName>
                                            </p:attrNameLst>
                                          </p:cBhvr>
                                          <p:rCtr x="1862" y="-2060"/>
                                        </p:animMotion>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7" grpId="0"/>
          <p:bldP spid="10" grpId="0"/>
          <p:bldP spid="12" grpId="0"/>
          <p:bldP spid="13" grpId="0" animBg="1"/>
          <p:bldP spid="13" grpId="1" animBg="1"/>
          <p:bldP spid="14" grpId="0"/>
        </p:bldLst>
      </p:timing>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2"/>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28E0D88E-3E05-4772-9F38-A32EC5435D8A}"/>
              </a:ext>
            </a:extLst>
          </p:cNvPr>
          <p:cNvSpPr/>
          <p:nvPr/>
        </p:nvSpPr>
        <p:spPr>
          <a:xfrm>
            <a:off x="3044663" y="53614"/>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293811" y="56519"/>
            <a:ext cx="4761901"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（三）基数词转化为序数词</a:t>
            </a:r>
          </a:p>
        </p:txBody>
      </p:sp>
      <p:sp>
        <p:nvSpPr>
          <p:cNvPr id="8" name="矩形 7">
            <a:extLst>
              <a:ext uri="{FF2B5EF4-FFF2-40B4-BE49-F238E27FC236}">
                <a16:creationId xmlns:a16="http://schemas.microsoft.com/office/drawing/2014/main" xmlns="" id="{93D00EF1-69C2-495B-9883-89689E55E785}"/>
              </a:ext>
            </a:extLst>
          </p:cNvPr>
          <p:cNvSpPr/>
          <p:nvPr/>
        </p:nvSpPr>
        <p:spPr>
          <a:xfrm>
            <a:off x="329188" y="954098"/>
            <a:ext cx="11242702" cy="2677656"/>
          </a:xfrm>
          <a:prstGeom prst="rect">
            <a:avLst/>
          </a:prstGeom>
        </p:spPr>
        <p:txBody>
          <a:bodyPr wrap="square">
            <a:spAutoFit/>
          </a:bodyPr>
          <a:lstStyle/>
          <a:p>
            <a:r>
              <a:rPr lang="en-US" altLang="zh-CN" sz="2800" b="1" dirty="0">
                <a:solidFill>
                  <a:srgbClr val="FF0000"/>
                </a:solidFill>
              </a:rPr>
              <a:t> </a:t>
            </a:r>
          </a:p>
          <a:p>
            <a:pPr lvl="0"/>
            <a:r>
              <a:rPr lang="zh-CN" altLang="en-US" sz="2800" b="1" dirty="0">
                <a:solidFill>
                  <a:srgbClr val="FF0000"/>
                </a:solidFill>
              </a:rPr>
              <a:t>   </a:t>
            </a:r>
            <a:r>
              <a:rPr lang="zh-CN" altLang="en-US" sz="2800" b="1" dirty="0">
                <a:solidFill>
                  <a:srgbClr val="002060"/>
                </a:solidFill>
              </a:rPr>
              <a:t>比较特殊的单词</a:t>
            </a:r>
          </a:p>
          <a:p>
            <a:pPr lvl="0"/>
            <a:r>
              <a:rPr lang="zh-CN" altLang="en-US" sz="2800" b="1" dirty="0">
                <a:solidFill>
                  <a:srgbClr val="FF0000"/>
                </a:solidFill>
              </a:rPr>
              <a:t>     </a:t>
            </a:r>
            <a:r>
              <a:rPr lang="en-US" altLang="zh-CN" sz="2800" b="1" dirty="0"/>
              <a:t>one</a:t>
            </a:r>
            <a:r>
              <a:rPr lang="zh-CN" altLang="en-US" sz="2800" b="1" dirty="0"/>
              <a:t>一 </a:t>
            </a:r>
            <a:r>
              <a:rPr lang="en-US" altLang="zh-CN" sz="2800" b="1" dirty="0"/>
              <a:t>first, two</a:t>
            </a:r>
            <a:r>
              <a:rPr lang="zh-CN" altLang="en-US" sz="2800" b="1" dirty="0"/>
              <a:t>一 </a:t>
            </a:r>
            <a:r>
              <a:rPr lang="en-US" altLang="zh-CN" sz="2800" b="1" dirty="0"/>
              <a:t>second, three</a:t>
            </a:r>
            <a:r>
              <a:rPr lang="zh-CN" altLang="en-US" sz="2800" b="1" dirty="0"/>
              <a:t>一</a:t>
            </a:r>
            <a:r>
              <a:rPr lang="en-US" altLang="zh-CN" sz="2800" b="1" dirty="0"/>
              <a:t>third, five</a:t>
            </a:r>
            <a:r>
              <a:rPr lang="zh-CN" altLang="en-US" sz="2800" b="1" dirty="0"/>
              <a:t>一</a:t>
            </a:r>
            <a:r>
              <a:rPr lang="en-US" altLang="zh-CN" sz="2800" b="1" dirty="0"/>
              <a:t>fifth, eight</a:t>
            </a:r>
            <a:r>
              <a:rPr lang="zh-CN" altLang="en-US" sz="2800" b="1" dirty="0"/>
              <a:t>一</a:t>
            </a:r>
            <a:r>
              <a:rPr lang="en-US" altLang="zh-CN" sz="2800" b="1" dirty="0"/>
              <a:t>eighth, nine </a:t>
            </a:r>
          </a:p>
          <a:p>
            <a:pPr lvl="0"/>
            <a:r>
              <a:rPr lang="en-US" altLang="zh-CN" sz="2800" b="1" dirty="0"/>
              <a:t>    </a:t>
            </a:r>
            <a:r>
              <a:rPr lang="zh-CN" altLang="en-US" sz="2800" b="1" dirty="0"/>
              <a:t>一</a:t>
            </a:r>
            <a:r>
              <a:rPr lang="en-US" altLang="zh-CN" sz="2800" b="1" dirty="0"/>
              <a:t>ninth, twelve</a:t>
            </a:r>
            <a:r>
              <a:rPr lang="zh-CN" altLang="en-US" sz="2800" b="1" dirty="0"/>
              <a:t>一</a:t>
            </a:r>
            <a:r>
              <a:rPr lang="en-US" altLang="zh-CN" sz="2800" b="1" dirty="0"/>
              <a:t>twelfth</a:t>
            </a:r>
          </a:p>
          <a:p>
            <a:pPr lvl="0"/>
            <a:r>
              <a:rPr lang="en-US" altLang="zh-CN" sz="2800" b="1" dirty="0">
                <a:solidFill>
                  <a:srgbClr val="FF0000"/>
                </a:solidFill>
              </a:rPr>
              <a:t>    </a:t>
            </a:r>
            <a:r>
              <a:rPr lang="zh-CN" altLang="en-US" sz="2800" b="1" dirty="0">
                <a:solidFill>
                  <a:srgbClr val="002060"/>
                </a:solidFill>
              </a:rPr>
              <a:t>整数位的一</a:t>
            </a:r>
            <a:r>
              <a:rPr lang="en-US" altLang="zh-CN" sz="2800" b="1" dirty="0">
                <a:solidFill>
                  <a:srgbClr val="002060"/>
                </a:solidFill>
              </a:rPr>
              <a:t>ty</a:t>
            </a:r>
            <a:r>
              <a:rPr lang="zh-CN" altLang="en-US" sz="2800" b="1" dirty="0">
                <a:solidFill>
                  <a:srgbClr val="002060"/>
                </a:solidFill>
              </a:rPr>
              <a:t>要改为一</a:t>
            </a:r>
            <a:r>
              <a:rPr lang="en-US" altLang="zh-CN" sz="2800" b="1" dirty="0" err="1">
                <a:solidFill>
                  <a:srgbClr val="002060"/>
                </a:solidFill>
              </a:rPr>
              <a:t>tieth</a:t>
            </a:r>
            <a:r>
              <a:rPr lang="zh-CN" altLang="en-US" sz="2800" b="1" dirty="0">
                <a:solidFill>
                  <a:srgbClr val="002060"/>
                </a:solidFill>
              </a:rPr>
              <a:t>，</a:t>
            </a:r>
            <a:r>
              <a:rPr lang="zh-CN" altLang="en-US" sz="2800" b="1" dirty="0"/>
              <a:t>如</a:t>
            </a:r>
            <a:r>
              <a:rPr lang="en-US" altLang="zh-CN" sz="2800" b="1" dirty="0"/>
              <a:t>twenty</a:t>
            </a:r>
            <a:r>
              <a:rPr lang="zh-CN" altLang="en-US" sz="2800" b="1" dirty="0"/>
              <a:t>一</a:t>
            </a:r>
            <a:r>
              <a:rPr lang="en-US" altLang="zh-CN" sz="2800" b="1" dirty="0"/>
              <a:t>twentieth, sixty</a:t>
            </a:r>
            <a:r>
              <a:rPr lang="zh-CN" altLang="en-US" sz="2800" b="1" dirty="0"/>
              <a:t>一</a:t>
            </a:r>
            <a:r>
              <a:rPr lang="en-US" altLang="zh-CN" sz="2800" b="1" dirty="0"/>
              <a:t>sixtieth</a:t>
            </a:r>
          </a:p>
          <a:p>
            <a:pPr lvl="0"/>
            <a:r>
              <a:rPr lang="en-US" altLang="zh-CN" sz="2800" b="1" dirty="0">
                <a:solidFill>
                  <a:srgbClr val="FF0000"/>
                </a:solidFill>
              </a:rPr>
              <a:t>    </a:t>
            </a:r>
            <a:r>
              <a:rPr lang="zh-CN" altLang="en-US" sz="2800" b="1" dirty="0">
                <a:solidFill>
                  <a:srgbClr val="002060"/>
                </a:solidFill>
              </a:rPr>
              <a:t>注意这些数词的变化：</a:t>
            </a:r>
            <a:r>
              <a:rPr lang="en-US" altLang="zh-CN" sz="2800" b="1" dirty="0"/>
              <a:t>four</a:t>
            </a:r>
            <a:r>
              <a:rPr lang="zh-CN" altLang="en-US" sz="2800" b="1" dirty="0"/>
              <a:t>一</a:t>
            </a:r>
            <a:r>
              <a:rPr lang="en-US" altLang="zh-CN" sz="2800" b="1" dirty="0"/>
              <a:t>fourteen</a:t>
            </a:r>
            <a:r>
              <a:rPr lang="zh-CN" altLang="en-US" sz="2800" b="1" dirty="0"/>
              <a:t>一</a:t>
            </a:r>
            <a:r>
              <a:rPr lang="en-US" altLang="zh-CN" sz="2800" b="1" dirty="0"/>
              <a:t>forty , five</a:t>
            </a:r>
            <a:r>
              <a:rPr lang="zh-CN" altLang="en-US" sz="2800" b="1" dirty="0"/>
              <a:t>一</a:t>
            </a:r>
            <a:r>
              <a:rPr lang="en-US" altLang="zh-CN" sz="2800" b="1" dirty="0"/>
              <a:t>fifteen</a:t>
            </a:r>
            <a:r>
              <a:rPr lang="zh-CN" altLang="en-US" sz="2800" b="1" dirty="0"/>
              <a:t>一</a:t>
            </a:r>
            <a:r>
              <a:rPr lang="en-US" altLang="zh-CN" sz="2800" b="1" dirty="0"/>
              <a:t>fifty</a:t>
            </a:r>
          </a:p>
        </p:txBody>
      </p:sp>
      <p:sp>
        <p:nvSpPr>
          <p:cNvPr id="7" name="矩形 6">
            <a:extLst>
              <a:ext uri="{FF2B5EF4-FFF2-40B4-BE49-F238E27FC236}">
                <a16:creationId xmlns:a16="http://schemas.microsoft.com/office/drawing/2014/main" xmlns="" id="{6FD7B2B8-0B1E-4794-A053-595D8EC46B71}"/>
              </a:ext>
            </a:extLst>
          </p:cNvPr>
          <p:cNvSpPr/>
          <p:nvPr/>
        </p:nvSpPr>
        <p:spPr>
          <a:xfrm>
            <a:off x="581678" y="3762477"/>
            <a:ext cx="10990212" cy="1384995"/>
          </a:xfrm>
          <a:prstGeom prst="rect">
            <a:avLst/>
          </a:prstGeom>
        </p:spPr>
        <p:txBody>
          <a:bodyPr wrap="square">
            <a:spAutoFit/>
          </a:bodyPr>
          <a:lstStyle/>
          <a:p>
            <a:r>
              <a:rPr lang="zh-CN" altLang="en-US" sz="2800" b="1" dirty="0">
                <a:solidFill>
                  <a:srgbClr val="002060"/>
                </a:solidFill>
              </a:rPr>
              <a:t>拼写训练：</a:t>
            </a:r>
            <a:r>
              <a:rPr lang="en-US" altLang="zh-CN" sz="2800" b="1" dirty="0">
                <a:solidFill>
                  <a:srgbClr val="002060"/>
                </a:solidFill>
              </a:rPr>
              <a:t>1. </a:t>
            </a:r>
            <a:r>
              <a:rPr lang="zh-CN" altLang="en-US" sz="2800" b="1" dirty="0">
                <a:solidFill>
                  <a:srgbClr val="002060"/>
                </a:solidFill>
              </a:rPr>
              <a:t>第四      </a:t>
            </a:r>
            <a:r>
              <a:rPr lang="en-US" altLang="zh-CN" sz="2800" b="1" dirty="0">
                <a:solidFill>
                  <a:srgbClr val="002060"/>
                </a:solidFill>
              </a:rPr>
              <a:t>2. </a:t>
            </a:r>
            <a:r>
              <a:rPr lang="zh-CN" altLang="en-US" sz="2800" b="1" dirty="0">
                <a:solidFill>
                  <a:srgbClr val="002060"/>
                </a:solidFill>
              </a:rPr>
              <a:t>第五      </a:t>
            </a:r>
            <a:r>
              <a:rPr lang="en-US" altLang="zh-CN" sz="2800" b="1" dirty="0">
                <a:solidFill>
                  <a:srgbClr val="002060"/>
                </a:solidFill>
              </a:rPr>
              <a:t>3. </a:t>
            </a:r>
            <a:r>
              <a:rPr lang="zh-CN" altLang="en-US" sz="2800" b="1" dirty="0">
                <a:solidFill>
                  <a:srgbClr val="002060"/>
                </a:solidFill>
              </a:rPr>
              <a:t>第八    </a:t>
            </a:r>
            <a:r>
              <a:rPr lang="en-US" altLang="zh-CN" sz="2800" b="1" dirty="0">
                <a:solidFill>
                  <a:srgbClr val="002060"/>
                </a:solidFill>
              </a:rPr>
              <a:t>4.</a:t>
            </a:r>
            <a:r>
              <a:rPr lang="zh-CN" altLang="en-US" sz="2800" b="1" dirty="0">
                <a:solidFill>
                  <a:srgbClr val="002060"/>
                </a:solidFill>
              </a:rPr>
              <a:t>第九    </a:t>
            </a:r>
            <a:r>
              <a:rPr lang="en-US" altLang="zh-CN" sz="2800" b="1" dirty="0">
                <a:solidFill>
                  <a:srgbClr val="002060"/>
                </a:solidFill>
              </a:rPr>
              <a:t>5.</a:t>
            </a:r>
            <a:r>
              <a:rPr lang="zh-CN" altLang="en-US" sz="2800" b="1" dirty="0">
                <a:solidFill>
                  <a:srgbClr val="002060"/>
                </a:solidFill>
              </a:rPr>
              <a:t>第十二    </a:t>
            </a:r>
            <a:r>
              <a:rPr lang="en-US" altLang="zh-CN" sz="2800" b="1" dirty="0">
                <a:solidFill>
                  <a:srgbClr val="002060"/>
                </a:solidFill>
              </a:rPr>
              <a:t>6. </a:t>
            </a:r>
            <a:r>
              <a:rPr lang="zh-CN" altLang="en-US" sz="2800" b="1" dirty="0">
                <a:solidFill>
                  <a:srgbClr val="002060"/>
                </a:solidFill>
              </a:rPr>
              <a:t>第十三    </a:t>
            </a:r>
            <a:r>
              <a:rPr lang="en-US" altLang="zh-CN" sz="2800" b="1" dirty="0">
                <a:solidFill>
                  <a:srgbClr val="002060"/>
                </a:solidFill>
              </a:rPr>
              <a:t>7. </a:t>
            </a:r>
            <a:r>
              <a:rPr lang="zh-CN" altLang="en-US" sz="2800" b="1" dirty="0">
                <a:solidFill>
                  <a:srgbClr val="002060"/>
                </a:solidFill>
              </a:rPr>
              <a:t>第十五   </a:t>
            </a:r>
            <a:r>
              <a:rPr lang="en-US" altLang="zh-CN" sz="2800" b="1" dirty="0">
                <a:solidFill>
                  <a:srgbClr val="002060"/>
                </a:solidFill>
              </a:rPr>
              <a:t>8. </a:t>
            </a:r>
            <a:r>
              <a:rPr lang="zh-CN" altLang="en-US" sz="2800" b="1" dirty="0">
                <a:solidFill>
                  <a:srgbClr val="002060"/>
                </a:solidFill>
              </a:rPr>
              <a:t>第十九    </a:t>
            </a:r>
            <a:r>
              <a:rPr lang="en-US" altLang="zh-CN" sz="2800" b="1" dirty="0">
                <a:solidFill>
                  <a:srgbClr val="002060"/>
                </a:solidFill>
              </a:rPr>
              <a:t>9. </a:t>
            </a:r>
            <a:r>
              <a:rPr lang="zh-CN" altLang="en-US" sz="2800" b="1" dirty="0">
                <a:solidFill>
                  <a:srgbClr val="002060"/>
                </a:solidFill>
              </a:rPr>
              <a:t>第二十    </a:t>
            </a:r>
            <a:r>
              <a:rPr lang="en-US" altLang="zh-CN" sz="2800" b="1" dirty="0">
                <a:solidFill>
                  <a:srgbClr val="002060"/>
                </a:solidFill>
              </a:rPr>
              <a:t>10. </a:t>
            </a:r>
            <a:r>
              <a:rPr lang="zh-CN" altLang="en-US" sz="2800" b="1" dirty="0">
                <a:solidFill>
                  <a:srgbClr val="002060"/>
                </a:solidFill>
              </a:rPr>
              <a:t>第三十     </a:t>
            </a:r>
            <a:r>
              <a:rPr lang="en-US" altLang="zh-CN" sz="2800" b="1" dirty="0">
                <a:solidFill>
                  <a:srgbClr val="002060"/>
                </a:solidFill>
              </a:rPr>
              <a:t>11. </a:t>
            </a:r>
            <a:r>
              <a:rPr lang="zh-CN" altLang="en-US" sz="2800" b="1" dirty="0">
                <a:solidFill>
                  <a:srgbClr val="002060"/>
                </a:solidFill>
              </a:rPr>
              <a:t>第四十    </a:t>
            </a:r>
            <a:r>
              <a:rPr lang="en-US" altLang="zh-CN" sz="2800" b="1" dirty="0">
                <a:solidFill>
                  <a:srgbClr val="002060"/>
                </a:solidFill>
              </a:rPr>
              <a:t>12. </a:t>
            </a:r>
            <a:r>
              <a:rPr lang="zh-CN" altLang="en-US" sz="2800" b="1" dirty="0">
                <a:solidFill>
                  <a:srgbClr val="002060"/>
                </a:solidFill>
              </a:rPr>
              <a:t>第五十     </a:t>
            </a:r>
            <a:r>
              <a:rPr lang="en-US" altLang="zh-CN" sz="2800" b="1" dirty="0">
                <a:solidFill>
                  <a:srgbClr val="002060"/>
                </a:solidFill>
              </a:rPr>
              <a:t>13. </a:t>
            </a:r>
            <a:r>
              <a:rPr lang="zh-CN" altLang="en-US" sz="2800" b="1" dirty="0">
                <a:solidFill>
                  <a:srgbClr val="002060"/>
                </a:solidFill>
              </a:rPr>
              <a:t>第九十   </a:t>
            </a:r>
            <a:r>
              <a:rPr lang="en-US" altLang="zh-CN" sz="2800" b="1" dirty="0">
                <a:solidFill>
                  <a:srgbClr val="002060"/>
                </a:solidFill>
              </a:rPr>
              <a:t>14. </a:t>
            </a:r>
            <a:r>
              <a:rPr lang="zh-CN" altLang="en-US" sz="2800" b="1" dirty="0">
                <a:solidFill>
                  <a:srgbClr val="002060"/>
                </a:solidFill>
              </a:rPr>
              <a:t>第一百</a:t>
            </a:r>
          </a:p>
        </p:txBody>
      </p:sp>
      <p:sp>
        <p:nvSpPr>
          <p:cNvPr id="9" name="矩形 8">
            <a:extLst>
              <a:ext uri="{FF2B5EF4-FFF2-40B4-BE49-F238E27FC236}">
                <a16:creationId xmlns:a16="http://schemas.microsoft.com/office/drawing/2014/main" xmlns="" id="{67209756-CD65-4376-9BA9-2E181B85295C}"/>
              </a:ext>
            </a:extLst>
          </p:cNvPr>
          <p:cNvSpPr/>
          <p:nvPr/>
        </p:nvSpPr>
        <p:spPr>
          <a:xfrm>
            <a:off x="581678" y="5252488"/>
            <a:ext cx="10186170" cy="138499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prstClr val="black"/>
                </a:solidFill>
                <a:effectLst/>
                <a:uLnTx/>
                <a:uFillTx/>
              </a:rPr>
              <a:t>答案：</a:t>
            </a:r>
            <a:r>
              <a:rPr kumimoji="0" lang="en-US" altLang="zh-CN" sz="2800" b="1" i="0" u="none" strike="noStrike" kern="0" cap="none" spc="0" normalizeH="0" baseline="0" noProof="0" dirty="0">
                <a:ln>
                  <a:noFill/>
                </a:ln>
                <a:solidFill>
                  <a:prstClr val="black"/>
                </a:solidFill>
                <a:effectLst/>
                <a:uLnTx/>
                <a:uFillTx/>
              </a:rPr>
              <a:t>1.fourth  2. fifth 3. eighth  4. ninth  5.twelfth 6. thirteenth 7.fifteenth 8. nineteenth 9. twentieth  10. thirtieth 11. fortieth   12. fiftieth  13. ninetieth 14. one hundredth</a:t>
            </a:r>
          </a:p>
        </p:txBody>
      </p:sp>
      <p:sp>
        <p:nvSpPr>
          <p:cNvPr id="10" name="圆角矩形 4">
            <a:extLst>
              <a:ext uri="{FF2B5EF4-FFF2-40B4-BE49-F238E27FC236}">
                <a16:creationId xmlns:a16="http://schemas.microsoft.com/office/drawing/2014/main" xmlns="" id="{F4F3121D-F19E-44A5-9F48-AE1A1CF124F6}"/>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1" name="矩形 10">
            <a:extLst>
              <a:ext uri="{FF2B5EF4-FFF2-40B4-BE49-F238E27FC236}">
                <a16:creationId xmlns:a16="http://schemas.microsoft.com/office/drawing/2014/main" xmlns="" id="{36077008-A4BD-4D48-928C-E5A1EF3FAE16}"/>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887235816"/>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par>
                                    <p:cTn id="41" presetID="56" presetClass="path" presetSubtype="0" accel="50000" decel="50000" fill="hold" grpId="1" nodeType="withEffect">
                                      <p:stCondLst>
                                        <p:cond delay="0"/>
                                      </p:stCondLst>
                                      <p:childTnLst>
                                        <p:animMotion origin="layout" path="M -0.03737 0.0412 L 2.91667E-6 2.22222E-6 " pathEditMode="relative" rAng="0" ptsTypes="AA">
                                          <p:cBhvr>
                                            <p:cTn id="42" dur="700" fill="hold"/>
                                            <p:tgtEl>
                                              <p:spTgt spid="10"/>
                                            </p:tgtEl>
                                            <p:attrNameLst>
                                              <p:attrName>ppt_x</p:attrName>
                                              <p:attrName>ppt_y</p:attrName>
                                            </p:attrNameLst>
                                          </p:cBhvr>
                                          <p:rCtr x="1862" y="-2060"/>
                                        </p:animMotion>
                                      </p:childTnLst>
                                    </p:cTn>
                                  </p:par>
                                  <p:par>
                                    <p:cTn id="43" presetID="22" presetClass="entr" presetSubtype="8"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7" grpId="0"/>
          <p:bldP spid="9" grpId="0"/>
          <p:bldP spid="10" grpId="0" animBg="1"/>
          <p:bldP spid="10" grpId="1"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par>
                                    <p:cTn id="41" presetID="56" presetClass="path" presetSubtype="0" accel="50000" decel="50000" fill="hold" grpId="1" nodeType="withEffect">
                                      <p:stCondLst>
                                        <p:cond delay="0"/>
                                      </p:stCondLst>
                                      <p:childTnLst>
                                        <p:animMotion origin="layout" path="M -0.03737 0.0412 L 2.91667E-6 2.22222E-6 " pathEditMode="relative" rAng="0" ptsTypes="AA">
                                          <p:cBhvr>
                                            <p:cTn id="42" dur="700" fill="hold"/>
                                            <p:tgtEl>
                                              <p:spTgt spid="10"/>
                                            </p:tgtEl>
                                            <p:attrNameLst>
                                              <p:attrName>ppt_x</p:attrName>
                                              <p:attrName>ppt_y</p:attrName>
                                            </p:attrNameLst>
                                          </p:cBhvr>
                                          <p:rCtr x="1862" y="-2060"/>
                                        </p:animMotion>
                                      </p:childTnLst>
                                    </p:cTn>
                                  </p:par>
                                  <p:par>
                                    <p:cTn id="43" presetID="22" presetClass="entr" presetSubtype="8"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7" grpId="0"/>
          <p:bldP spid="9" grpId="0"/>
          <p:bldP spid="10" grpId="0" animBg="1"/>
          <p:bldP spid="10" grpId="1" animBg="1"/>
          <p:bldP spid="11" grpId="0"/>
        </p:bldLst>
      </p:timing>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79020AD7-911A-4E49-9E04-4EA6C73E4AD6}"/>
              </a:ext>
            </a:extLst>
          </p:cNvPr>
          <p:cNvPicPr>
            <a:picLocks noChangeAspect="1"/>
          </p:cNvPicPr>
          <p:nvPr/>
        </p:nvPicPr>
        <p:blipFill>
          <a:blip r:embed="rId2"/>
          <a:stretch>
            <a:fillRect/>
          </a:stretch>
        </p:blipFill>
        <p:spPr>
          <a:xfrm>
            <a:off x="11056882" y="4901015"/>
            <a:ext cx="1135118" cy="1956985"/>
          </a:xfrm>
          <a:prstGeom prst="rect">
            <a:avLst/>
          </a:prstGeom>
        </p:spPr>
      </p:pic>
      <p:sp>
        <p:nvSpPr>
          <p:cNvPr id="5" name="矩形 4">
            <a:extLst>
              <a:ext uri="{FF2B5EF4-FFF2-40B4-BE49-F238E27FC236}">
                <a16:creationId xmlns:a16="http://schemas.microsoft.com/office/drawing/2014/main" xmlns="" id="{28E0D88E-3E05-4772-9F38-A32EC5435D8A}"/>
              </a:ext>
            </a:extLst>
          </p:cNvPr>
          <p:cNvSpPr/>
          <p:nvPr/>
        </p:nvSpPr>
        <p:spPr>
          <a:xfrm>
            <a:off x="2963202" y="491012"/>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 name="矩形 5">
            <a:extLst>
              <a:ext uri="{FF2B5EF4-FFF2-40B4-BE49-F238E27FC236}">
                <a16:creationId xmlns:a16="http://schemas.microsoft.com/office/drawing/2014/main" xmlns="" id="{0533DAD5-3D1B-49D6-8195-5C122A3E584A}"/>
              </a:ext>
            </a:extLst>
          </p:cNvPr>
          <p:cNvSpPr/>
          <p:nvPr/>
        </p:nvSpPr>
        <p:spPr>
          <a:xfrm>
            <a:off x="3168154" y="360289"/>
            <a:ext cx="4809198"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（四）时间地点的表达</a:t>
            </a:r>
          </a:p>
        </p:txBody>
      </p:sp>
      <p:sp>
        <p:nvSpPr>
          <p:cNvPr id="7" name="矩形 6">
            <a:extLst>
              <a:ext uri="{FF2B5EF4-FFF2-40B4-BE49-F238E27FC236}">
                <a16:creationId xmlns:a16="http://schemas.microsoft.com/office/drawing/2014/main" xmlns="" id="{FF8206BA-80A4-41BE-BDE7-A972A3D726C7}"/>
              </a:ext>
            </a:extLst>
          </p:cNvPr>
          <p:cNvSpPr/>
          <p:nvPr/>
        </p:nvSpPr>
        <p:spPr>
          <a:xfrm>
            <a:off x="70945" y="1682355"/>
            <a:ext cx="12050110" cy="4832092"/>
          </a:xfrm>
          <a:prstGeom prst="rect">
            <a:avLst/>
          </a:prstGeom>
        </p:spPr>
        <p:txBody>
          <a:bodyPr wrap="square">
            <a:spAutoFit/>
          </a:bodyPr>
          <a:lstStyle/>
          <a:p>
            <a:pPr marL="514350" lvl="0" indent="-514350" eaLnBrk="0" fontAlgn="base" hangingPunct="0">
              <a:spcBef>
                <a:spcPct val="0"/>
              </a:spcBef>
              <a:spcAft>
                <a:spcPct val="0"/>
              </a:spcAft>
              <a:buFontTx/>
              <a:buAutoNum type="arabicPeriod"/>
              <a:defRPr/>
            </a:pPr>
            <a:r>
              <a:rPr lang="zh-CN" altLang="zh-CN" sz="2800" b="1" dirty="0">
                <a:solidFill>
                  <a:srgbClr val="002060"/>
                </a:solidFill>
                <a:latin typeface="Arial" panose="020B0604020202020204" pitchFamily="34" charset="0"/>
              </a:rPr>
              <a:t>一般来说</a:t>
            </a:r>
            <a:r>
              <a:rPr lang="en-US" altLang="zh-CN" sz="2800" b="1" dirty="0">
                <a:solidFill>
                  <a:srgbClr val="002060"/>
                </a:solidFill>
                <a:latin typeface="Arial" panose="020B0604020202020204" pitchFamily="34" charset="0"/>
              </a:rPr>
              <a:t>,</a:t>
            </a:r>
            <a:r>
              <a:rPr lang="zh-CN" altLang="zh-CN" sz="2800" b="1" dirty="0">
                <a:solidFill>
                  <a:srgbClr val="002060"/>
                </a:solidFill>
                <a:latin typeface="Arial" panose="020B0604020202020204" pitchFamily="34" charset="0"/>
              </a:rPr>
              <a:t>地点在前</a:t>
            </a:r>
            <a:r>
              <a:rPr lang="en-US" altLang="zh-CN" sz="2800" b="1" dirty="0">
                <a:solidFill>
                  <a:srgbClr val="002060"/>
                </a:solidFill>
                <a:latin typeface="Arial" panose="020B0604020202020204" pitchFamily="34" charset="0"/>
              </a:rPr>
              <a:t>,</a:t>
            </a:r>
            <a:r>
              <a:rPr lang="zh-CN" altLang="zh-CN" sz="2800" b="1" dirty="0">
                <a:solidFill>
                  <a:srgbClr val="002060"/>
                </a:solidFill>
                <a:latin typeface="Arial" panose="020B0604020202020204" pitchFamily="34" charset="0"/>
              </a:rPr>
              <a:t>时间在后。如：人物</a:t>
            </a:r>
            <a:r>
              <a:rPr lang="en-US" altLang="zh-CN" sz="2800" b="1" dirty="0">
                <a:solidFill>
                  <a:srgbClr val="002060"/>
                </a:solidFill>
                <a:latin typeface="Arial" panose="020B0604020202020204" pitchFamily="34" charset="0"/>
              </a:rPr>
              <a:t>-</a:t>
            </a:r>
            <a:r>
              <a:rPr lang="zh-CN" altLang="zh-CN" sz="2800" b="1" dirty="0">
                <a:solidFill>
                  <a:srgbClr val="002060"/>
                </a:solidFill>
                <a:latin typeface="Arial" panose="020B0604020202020204" pitchFamily="34" charset="0"/>
              </a:rPr>
              <a:t>地点</a:t>
            </a:r>
            <a:r>
              <a:rPr lang="en-US" altLang="zh-CN" sz="2800" b="1" dirty="0">
                <a:solidFill>
                  <a:srgbClr val="002060"/>
                </a:solidFill>
                <a:latin typeface="Arial" panose="020B0604020202020204" pitchFamily="34" charset="0"/>
              </a:rPr>
              <a:t>-</a:t>
            </a:r>
            <a:r>
              <a:rPr lang="zh-CN" altLang="zh-CN" sz="2800" b="1" dirty="0">
                <a:solidFill>
                  <a:srgbClr val="002060"/>
                </a:solidFill>
                <a:latin typeface="Arial" panose="020B0604020202020204" pitchFamily="34" charset="0"/>
              </a:rPr>
              <a:t>时</a:t>
            </a:r>
            <a:r>
              <a:rPr lang="en-US" altLang="zh-CN" sz="2800" b="1" dirty="0">
                <a:solidFill>
                  <a:srgbClr val="002060"/>
                </a:solidFill>
                <a:latin typeface="Arial" panose="020B0604020202020204" pitchFamily="34" charset="0"/>
              </a:rPr>
              <a:t> </a:t>
            </a:r>
            <a:r>
              <a:rPr lang="zh-CN" altLang="zh-CN" sz="2800" b="1" dirty="0">
                <a:solidFill>
                  <a:srgbClr val="002060"/>
                </a:solidFill>
                <a:latin typeface="Arial" panose="020B0604020202020204" pitchFamily="34" charset="0"/>
              </a:rPr>
              <a:t>间</a:t>
            </a:r>
            <a:endParaRPr lang="en-US" altLang="zh-CN" sz="2800" b="1" dirty="0">
              <a:solidFill>
                <a:srgbClr val="002060"/>
              </a:solidFill>
              <a:latin typeface="Arial" panose="020B0604020202020204" pitchFamily="34" charset="0"/>
            </a:endParaRPr>
          </a:p>
          <a:p>
            <a:pPr lvl="0" eaLnBrk="0" fontAlgn="base" hangingPunct="0">
              <a:spcBef>
                <a:spcPct val="0"/>
              </a:spcBef>
              <a:spcAft>
                <a:spcPct val="0"/>
              </a:spcAft>
              <a:defRPr/>
            </a:pPr>
            <a:r>
              <a:rPr lang="en-US" altLang="zh-CN" sz="2800" dirty="0">
                <a:solidFill>
                  <a:srgbClr val="000000"/>
                </a:solidFill>
                <a:latin typeface="Arial" panose="020B0604020202020204" pitchFamily="34" charset="0"/>
              </a:rPr>
              <a:t>     </a:t>
            </a:r>
            <a:r>
              <a:rPr lang="zh-CN" altLang="zh-CN" sz="2800" dirty="0">
                <a:solidFill>
                  <a:srgbClr val="000000"/>
                </a:solidFill>
                <a:latin typeface="Arial" panose="020B0604020202020204" pitchFamily="34" charset="0"/>
              </a:rPr>
              <a:t>她上周五和她妈妈在花园里浇花</a:t>
            </a:r>
            <a:endParaRPr lang="en-US" altLang="zh-CN" sz="2800" dirty="0">
              <a:solidFill>
                <a:srgbClr val="000000"/>
              </a:solidFill>
              <a:latin typeface="Arial" panose="020B0604020202020204" pitchFamily="34" charset="0"/>
            </a:endParaRPr>
          </a:p>
          <a:p>
            <a:pPr lvl="0" eaLnBrk="0" fontAlgn="base" hangingPunct="0">
              <a:spcBef>
                <a:spcPct val="0"/>
              </a:spcBef>
              <a:spcAft>
                <a:spcPct val="0"/>
              </a:spcAft>
              <a:defRPr/>
            </a:pPr>
            <a:r>
              <a:rPr lang="en-US" altLang="zh-CN" sz="2800" dirty="0">
                <a:solidFill>
                  <a:srgbClr val="000000"/>
                </a:solidFill>
                <a:latin typeface="Arial" panose="020B0604020202020204" pitchFamily="34" charset="0"/>
              </a:rPr>
              <a:t>      She watered the flowers </a:t>
            </a:r>
            <a:r>
              <a:rPr lang="en-US" altLang="zh-CN" sz="2800" b="1" dirty="0">
                <a:solidFill>
                  <a:srgbClr val="407434"/>
                </a:solidFill>
                <a:latin typeface="Arial" panose="020B0604020202020204" pitchFamily="34" charset="0"/>
              </a:rPr>
              <a:t>with her mother </a:t>
            </a:r>
            <a:r>
              <a:rPr lang="en-US" altLang="zh-CN" sz="2800" b="1" dirty="0">
                <a:solidFill>
                  <a:srgbClr val="7030A0"/>
                </a:solidFill>
                <a:latin typeface="Arial" panose="020B0604020202020204" pitchFamily="34" charset="0"/>
              </a:rPr>
              <a:t>in the garden </a:t>
            </a:r>
            <a:r>
              <a:rPr lang="en-US" altLang="zh-CN" sz="2800" b="1" dirty="0">
                <a:solidFill>
                  <a:srgbClr val="000000"/>
                </a:solidFill>
                <a:latin typeface="Arial" panose="020B0604020202020204" pitchFamily="34" charset="0"/>
              </a:rPr>
              <a:t>last Friday</a:t>
            </a:r>
            <a:r>
              <a:rPr lang="en-US" altLang="zh-CN" sz="2800" dirty="0">
                <a:solidFill>
                  <a:srgbClr val="000000"/>
                </a:solidFill>
                <a:latin typeface="Arial" panose="020B0604020202020204" pitchFamily="34" charset="0"/>
              </a:rPr>
              <a:t>. </a:t>
            </a:r>
            <a:endParaRPr lang="zh-CN" altLang="zh-CN" sz="2800" dirty="0">
              <a:solidFill>
                <a:srgbClr val="000000"/>
              </a:solidFill>
              <a:latin typeface="Arial" panose="020B0604020202020204" pitchFamily="34" charset="0"/>
            </a:endParaRPr>
          </a:p>
          <a:p>
            <a:pPr lvl="0" eaLnBrk="0" fontAlgn="base" hangingPunct="0">
              <a:spcBef>
                <a:spcPct val="0"/>
              </a:spcBef>
              <a:spcAft>
                <a:spcPct val="0"/>
              </a:spcAft>
              <a:defRPr/>
            </a:pPr>
            <a:r>
              <a:rPr lang="en-US" altLang="zh-CN" sz="2800" b="1" dirty="0">
                <a:solidFill>
                  <a:srgbClr val="002060"/>
                </a:solidFill>
                <a:latin typeface="Arial" panose="020B0604020202020204" pitchFamily="34" charset="0"/>
              </a:rPr>
              <a:t>2. </a:t>
            </a:r>
            <a:r>
              <a:rPr lang="zh-CN" altLang="zh-CN" sz="2800" b="1" dirty="0">
                <a:solidFill>
                  <a:srgbClr val="002060"/>
                </a:solidFill>
                <a:latin typeface="Arial" panose="020B0604020202020204" pitchFamily="34" charset="0"/>
              </a:rPr>
              <a:t>若想表明是上午</a:t>
            </a:r>
            <a:r>
              <a:rPr lang="en-US" altLang="zh-CN" sz="2800" b="1" dirty="0">
                <a:solidFill>
                  <a:srgbClr val="002060"/>
                </a:solidFill>
                <a:latin typeface="Arial" panose="020B0604020202020204" pitchFamily="34" charset="0"/>
              </a:rPr>
              <a:t>/</a:t>
            </a:r>
            <a:r>
              <a:rPr lang="zh-CN" altLang="zh-CN" sz="2800" b="1" dirty="0">
                <a:solidFill>
                  <a:srgbClr val="002060"/>
                </a:solidFill>
                <a:latin typeface="Arial" panose="020B0604020202020204" pitchFamily="34" charset="0"/>
              </a:rPr>
              <a:t>下午，可在时间后加上</a:t>
            </a:r>
            <a:r>
              <a:rPr lang="en-US" altLang="zh-CN" sz="2800" b="1" dirty="0">
                <a:solidFill>
                  <a:srgbClr val="002060"/>
                </a:solidFill>
                <a:latin typeface="Arial" panose="020B0604020202020204" pitchFamily="34" charset="0"/>
              </a:rPr>
              <a:t>a.m./ p.m. </a:t>
            </a:r>
          </a:p>
          <a:p>
            <a:pPr lvl="0" eaLnBrk="0" fontAlgn="base" hangingPunct="0">
              <a:spcBef>
                <a:spcPct val="0"/>
              </a:spcBef>
              <a:spcAft>
                <a:spcPct val="0"/>
              </a:spcAft>
              <a:defRPr/>
            </a:pPr>
            <a:r>
              <a:rPr lang="en-US" altLang="zh-CN" sz="2800" dirty="0">
                <a:solidFill>
                  <a:srgbClr val="000000"/>
                </a:solidFill>
                <a:latin typeface="Arial" panose="020B0604020202020204" pitchFamily="34" charset="0"/>
              </a:rPr>
              <a:t>   </a:t>
            </a:r>
            <a:r>
              <a:rPr lang="en-US" altLang="zh-CN" sz="2800" dirty="0" err="1">
                <a:solidFill>
                  <a:srgbClr val="000000"/>
                </a:solidFill>
                <a:latin typeface="Arial" panose="020B0604020202020204" pitchFamily="34" charset="0"/>
              </a:rPr>
              <a:t>eg</a:t>
            </a:r>
            <a:r>
              <a:rPr lang="zh-CN" altLang="en-US" sz="2800" dirty="0">
                <a:solidFill>
                  <a:srgbClr val="000000"/>
                </a:solidFill>
                <a:latin typeface="Arial" panose="020B0604020202020204" pitchFamily="34" charset="0"/>
              </a:rPr>
              <a:t>：</a:t>
            </a:r>
            <a:r>
              <a:rPr lang="en-US" altLang="zh-CN" sz="2800" dirty="0">
                <a:solidFill>
                  <a:srgbClr val="000000"/>
                </a:solidFill>
                <a:latin typeface="Arial" panose="020B0604020202020204" pitchFamily="34" charset="0"/>
              </a:rPr>
              <a:t>we’ll get together </a:t>
            </a:r>
            <a:r>
              <a:rPr lang="en-US" altLang="zh-CN" sz="2800" b="1" dirty="0">
                <a:solidFill>
                  <a:srgbClr val="7030A0"/>
                </a:solidFill>
                <a:latin typeface="Arial" panose="020B0604020202020204" pitchFamily="34" charset="0"/>
              </a:rPr>
              <a:t>at the school gate  </a:t>
            </a:r>
            <a:r>
              <a:rPr lang="en-US" altLang="zh-CN" sz="2800" b="1" dirty="0">
                <a:solidFill>
                  <a:srgbClr val="000000"/>
                </a:solidFill>
                <a:latin typeface="Arial" panose="020B0604020202020204" pitchFamily="34" charset="0"/>
              </a:rPr>
              <a:t>at 7:30 am. June 21st, 2019</a:t>
            </a:r>
            <a:endParaRPr lang="zh-CN" altLang="zh-CN" sz="2800" b="1" dirty="0">
              <a:solidFill>
                <a:srgbClr val="000000"/>
              </a:solidFill>
              <a:latin typeface="Arial" panose="020B0604020202020204" pitchFamily="34" charset="0"/>
            </a:endParaRPr>
          </a:p>
          <a:p>
            <a:pPr lvl="0" eaLnBrk="0" fontAlgn="base" hangingPunct="0">
              <a:spcBef>
                <a:spcPct val="0"/>
              </a:spcBef>
              <a:spcAft>
                <a:spcPct val="0"/>
              </a:spcAft>
              <a:defRPr/>
            </a:pPr>
            <a:r>
              <a:rPr lang="en-US" altLang="zh-CN" sz="2800" b="1" dirty="0">
                <a:solidFill>
                  <a:srgbClr val="002060"/>
                </a:solidFill>
                <a:latin typeface="Arial" panose="020B0604020202020204" pitchFamily="34" charset="0"/>
              </a:rPr>
              <a:t>3. </a:t>
            </a:r>
            <a:r>
              <a:rPr lang="zh-CN" altLang="en-US" sz="2800" b="1" dirty="0">
                <a:solidFill>
                  <a:srgbClr val="002060"/>
                </a:solidFill>
                <a:latin typeface="Arial" panose="020B0604020202020204" pitchFamily="34" charset="0"/>
              </a:rPr>
              <a:t>时间地点均</a:t>
            </a:r>
            <a:r>
              <a:rPr lang="zh-CN" altLang="zh-CN" sz="2800" b="1" dirty="0">
                <a:solidFill>
                  <a:srgbClr val="002060"/>
                </a:solidFill>
                <a:latin typeface="Arial" panose="020B0604020202020204" pitchFamily="34" charset="0"/>
              </a:rPr>
              <a:t>由小到大：</a:t>
            </a:r>
            <a:r>
              <a:rPr lang="en-US" altLang="zh-CN" sz="2800" b="1" dirty="0">
                <a:solidFill>
                  <a:srgbClr val="000000"/>
                </a:solidFill>
                <a:latin typeface="Arial" panose="020B0604020202020204" pitchFamily="34" charset="0"/>
              </a:rPr>
              <a:t>at half past eight on June 21st, 1996</a:t>
            </a:r>
            <a:endParaRPr lang="zh-CN" altLang="zh-CN" sz="2800" b="1" dirty="0">
              <a:solidFill>
                <a:srgbClr val="000000"/>
              </a:solidFill>
              <a:latin typeface="Arial" panose="020B0604020202020204" pitchFamily="34" charset="0"/>
            </a:endParaRPr>
          </a:p>
          <a:p>
            <a:pPr lvl="0" eaLnBrk="0" fontAlgn="base" hangingPunct="0">
              <a:spcBef>
                <a:spcPct val="0"/>
              </a:spcBef>
              <a:spcAft>
                <a:spcPct val="0"/>
              </a:spcAft>
              <a:defRPr/>
            </a:pPr>
            <a:r>
              <a:rPr lang="en-US" altLang="zh-CN" sz="2800" b="1" dirty="0">
                <a:solidFill>
                  <a:srgbClr val="002060"/>
                </a:solidFill>
                <a:latin typeface="Arial" panose="020B0604020202020204" pitchFamily="34" charset="0"/>
              </a:rPr>
              <a:t>4. </a:t>
            </a:r>
            <a:r>
              <a:rPr lang="zh-CN" altLang="zh-CN" sz="2800" b="1" dirty="0">
                <a:solidFill>
                  <a:srgbClr val="002060"/>
                </a:solidFill>
                <a:latin typeface="Arial" panose="020B0604020202020204" pitchFamily="34" charset="0"/>
              </a:rPr>
              <a:t>月份</a:t>
            </a:r>
            <a:r>
              <a:rPr lang="en-US" altLang="zh-CN" sz="2800" b="1" dirty="0">
                <a:solidFill>
                  <a:srgbClr val="002060"/>
                </a:solidFill>
                <a:latin typeface="Arial" panose="020B0604020202020204" pitchFamily="34" charset="0"/>
              </a:rPr>
              <a:t>+</a:t>
            </a:r>
            <a:r>
              <a:rPr lang="zh-CN" altLang="zh-CN" sz="2800" b="1" dirty="0">
                <a:solidFill>
                  <a:srgbClr val="002060"/>
                </a:solidFill>
                <a:latin typeface="Arial" panose="020B0604020202020204" pitchFamily="34" charset="0"/>
              </a:rPr>
              <a:t>序数词</a:t>
            </a:r>
            <a:endParaRPr lang="en-US" altLang="zh-CN" sz="2800" b="1" dirty="0">
              <a:solidFill>
                <a:srgbClr val="002060"/>
              </a:solidFill>
              <a:latin typeface="Arial" panose="020B0604020202020204" pitchFamily="34" charset="0"/>
            </a:endParaRPr>
          </a:p>
          <a:p>
            <a:pPr lvl="0" eaLnBrk="0" fontAlgn="base" hangingPunct="0">
              <a:spcBef>
                <a:spcPct val="0"/>
              </a:spcBef>
              <a:spcAft>
                <a:spcPct val="0"/>
              </a:spcAft>
              <a:defRPr/>
            </a:pPr>
            <a:r>
              <a:rPr lang="en-US" altLang="zh-CN" sz="2800" dirty="0">
                <a:solidFill>
                  <a:srgbClr val="000000"/>
                </a:solidFill>
                <a:latin typeface="Arial" panose="020B0604020202020204" pitchFamily="34" charset="0"/>
              </a:rPr>
              <a:t>   </a:t>
            </a:r>
            <a:r>
              <a:rPr lang="en-US" altLang="zh-CN" sz="2800" dirty="0" err="1">
                <a:solidFill>
                  <a:srgbClr val="000000"/>
                </a:solidFill>
                <a:latin typeface="Arial" panose="020B0604020202020204" pitchFamily="34" charset="0"/>
              </a:rPr>
              <a:t>eg</a:t>
            </a:r>
            <a:r>
              <a:rPr lang="zh-CN" altLang="zh-CN" sz="2800" dirty="0">
                <a:solidFill>
                  <a:srgbClr val="000000"/>
                </a:solidFill>
                <a:latin typeface="Arial" panose="020B0604020202020204" pitchFamily="34" charset="0"/>
              </a:rPr>
              <a:t>：</a:t>
            </a:r>
            <a:r>
              <a:rPr lang="en-US" altLang="zh-CN" sz="2800" dirty="0">
                <a:solidFill>
                  <a:srgbClr val="000000"/>
                </a:solidFill>
                <a:latin typeface="Arial" panose="020B0604020202020204" pitchFamily="34" charset="0"/>
              </a:rPr>
              <a:t>2001</a:t>
            </a:r>
            <a:r>
              <a:rPr lang="zh-CN" altLang="zh-CN" sz="2800" dirty="0">
                <a:solidFill>
                  <a:srgbClr val="000000"/>
                </a:solidFill>
                <a:latin typeface="Arial" panose="020B0604020202020204" pitchFamily="34" charset="0"/>
              </a:rPr>
              <a:t>年</a:t>
            </a:r>
            <a:r>
              <a:rPr lang="en-US" altLang="zh-CN" sz="2800" dirty="0">
                <a:solidFill>
                  <a:srgbClr val="000000"/>
                </a:solidFill>
                <a:latin typeface="Arial" panose="020B0604020202020204" pitchFamily="34" charset="0"/>
              </a:rPr>
              <a:t>4</a:t>
            </a:r>
            <a:r>
              <a:rPr lang="zh-CN" altLang="zh-CN" sz="2800" dirty="0">
                <a:solidFill>
                  <a:srgbClr val="000000"/>
                </a:solidFill>
                <a:latin typeface="Arial" panose="020B0604020202020204" pitchFamily="34" charset="0"/>
              </a:rPr>
              <a:t>月</a:t>
            </a:r>
            <a:r>
              <a:rPr lang="en-US" altLang="zh-CN" sz="2800" dirty="0">
                <a:solidFill>
                  <a:srgbClr val="000000"/>
                </a:solidFill>
                <a:latin typeface="Arial" panose="020B0604020202020204" pitchFamily="34" charset="0"/>
              </a:rPr>
              <a:t>2</a:t>
            </a:r>
            <a:r>
              <a:rPr lang="zh-CN" altLang="zh-CN" sz="2800" dirty="0">
                <a:solidFill>
                  <a:srgbClr val="000000"/>
                </a:solidFill>
                <a:latin typeface="Arial" panose="020B0604020202020204" pitchFamily="34" charset="0"/>
              </a:rPr>
              <a:t>日</a:t>
            </a:r>
            <a:r>
              <a:rPr lang="zh-CN" altLang="en-US" sz="2800" dirty="0">
                <a:solidFill>
                  <a:srgbClr val="000000"/>
                </a:solidFill>
                <a:latin typeface="Arial" panose="020B0604020202020204" pitchFamily="34" charset="0"/>
              </a:rPr>
              <a:t>→ </a:t>
            </a:r>
            <a:r>
              <a:rPr lang="en-US" altLang="zh-CN" sz="2800" dirty="0">
                <a:solidFill>
                  <a:srgbClr val="000000"/>
                </a:solidFill>
                <a:latin typeface="Arial" panose="020B0604020202020204" pitchFamily="34" charset="0"/>
              </a:rPr>
              <a:t>April 2</a:t>
            </a:r>
            <a:r>
              <a:rPr lang="en-US" altLang="zh-CN" sz="2800" baseline="30000" dirty="0">
                <a:solidFill>
                  <a:srgbClr val="000000"/>
                </a:solidFill>
                <a:latin typeface="Arial" panose="020B0604020202020204" pitchFamily="34" charset="0"/>
              </a:rPr>
              <a:t>nd</a:t>
            </a:r>
            <a:r>
              <a:rPr lang="en-US" altLang="zh-CN" sz="2800" dirty="0">
                <a:solidFill>
                  <a:srgbClr val="000000"/>
                </a:solidFill>
                <a:latin typeface="Arial" panose="020B0604020202020204" pitchFamily="34" charset="0"/>
              </a:rPr>
              <a:t>, 2011.</a:t>
            </a:r>
            <a:r>
              <a:rPr lang="zh-CN" altLang="zh-CN" sz="2800" dirty="0">
                <a:solidFill>
                  <a:srgbClr val="000000"/>
                </a:solidFill>
                <a:latin typeface="Arial" panose="020B0604020202020204" pitchFamily="34" charset="0"/>
              </a:rPr>
              <a:t>（序数词熟记规律：</a:t>
            </a:r>
            <a:r>
              <a:rPr lang="en-US" altLang="zh-CN" sz="2800" dirty="0">
                <a:solidFill>
                  <a:srgbClr val="000000"/>
                </a:solidFill>
                <a:latin typeface="Arial" panose="020B0604020202020204" pitchFamily="34" charset="0"/>
              </a:rPr>
              <a:t>1 2 3   </a:t>
            </a:r>
          </a:p>
          <a:p>
            <a:pPr lvl="0" eaLnBrk="0" fontAlgn="base" hangingPunct="0">
              <a:spcBef>
                <a:spcPct val="0"/>
              </a:spcBef>
              <a:spcAft>
                <a:spcPct val="0"/>
              </a:spcAft>
              <a:defRPr/>
            </a:pPr>
            <a:r>
              <a:rPr lang="en-US" altLang="zh-CN" sz="2800" dirty="0">
                <a:solidFill>
                  <a:srgbClr val="000000"/>
                </a:solidFill>
                <a:latin typeface="Arial" panose="020B0604020202020204" pitchFamily="34" charset="0"/>
              </a:rPr>
              <a:t>       </a:t>
            </a:r>
            <a:r>
              <a:rPr lang="en-US" altLang="zh-CN" sz="2800" dirty="0" err="1">
                <a:solidFill>
                  <a:srgbClr val="000000"/>
                </a:solidFill>
                <a:latin typeface="Arial" panose="020B0604020202020204" pitchFamily="34" charset="0"/>
              </a:rPr>
              <a:t>st</a:t>
            </a:r>
            <a:r>
              <a:rPr lang="en-US" altLang="zh-CN" sz="2800" dirty="0">
                <a:solidFill>
                  <a:srgbClr val="000000"/>
                </a:solidFill>
                <a:latin typeface="Arial" panose="020B0604020202020204" pitchFamily="34" charset="0"/>
              </a:rPr>
              <a:t> </a:t>
            </a:r>
            <a:r>
              <a:rPr lang="en-US" altLang="zh-CN" sz="2800" dirty="0" err="1">
                <a:solidFill>
                  <a:srgbClr val="000000"/>
                </a:solidFill>
                <a:latin typeface="Arial" panose="020B0604020202020204" pitchFamily="34" charset="0"/>
              </a:rPr>
              <a:t>nd</a:t>
            </a:r>
            <a:r>
              <a:rPr lang="en-US" altLang="zh-CN" sz="2800" dirty="0">
                <a:solidFill>
                  <a:srgbClr val="000000"/>
                </a:solidFill>
                <a:latin typeface="Arial" panose="020B0604020202020204" pitchFamily="34" charset="0"/>
              </a:rPr>
              <a:t> </a:t>
            </a:r>
            <a:r>
              <a:rPr lang="en-US" altLang="zh-CN" sz="2800" dirty="0" err="1">
                <a:solidFill>
                  <a:srgbClr val="000000"/>
                </a:solidFill>
                <a:latin typeface="Arial" panose="020B0604020202020204" pitchFamily="34" charset="0"/>
              </a:rPr>
              <a:t>rd</a:t>
            </a:r>
            <a:r>
              <a:rPr lang="en-US" altLang="zh-CN" sz="2800" dirty="0">
                <a:solidFill>
                  <a:srgbClr val="000000"/>
                </a:solidFill>
                <a:latin typeface="Arial" panose="020B0604020202020204" pitchFamily="34" charset="0"/>
              </a:rPr>
              <a:t> </a:t>
            </a:r>
            <a:r>
              <a:rPr lang="zh-CN" altLang="zh-CN" sz="2800" dirty="0">
                <a:solidFill>
                  <a:srgbClr val="000000"/>
                </a:solidFill>
                <a:latin typeface="Arial" panose="020B0604020202020204" pitchFamily="34" charset="0"/>
              </a:rPr>
              <a:t>。</a:t>
            </a:r>
            <a:r>
              <a:rPr lang="en-US" altLang="zh-CN" sz="2800" dirty="0">
                <a:solidFill>
                  <a:srgbClr val="000000"/>
                </a:solidFill>
                <a:latin typeface="Arial" panose="020B0604020202020204" pitchFamily="34" charset="0"/>
              </a:rPr>
              <a:t>8</a:t>
            </a:r>
            <a:r>
              <a:rPr lang="zh-CN" altLang="zh-CN" sz="2800" dirty="0">
                <a:solidFill>
                  <a:srgbClr val="000000"/>
                </a:solidFill>
                <a:latin typeface="Arial" panose="020B0604020202020204" pitchFamily="34" charset="0"/>
              </a:rPr>
              <a:t>后少</a:t>
            </a:r>
            <a:r>
              <a:rPr lang="en-US" altLang="zh-CN" sz="2800" dirty="0">
                <a:solidFill>
                  <a:srgbClr val="000000"/>
                </a:solidFill>
                <a:latin typeface="Arial" panose="020B0604020202020204" pitchFamily="34" charset="0"/>
              </a:rPr>
              <a:t>t </a:t>
            </a:r>
            <a:r>
              <a:rPr lang="zh-CN" altLang="zh-CN" sz="2800" dirty="0">
                <a:solidFill>
                  <a:srgbClr val="000000"/>
                </a:solidFill>
                <a:latin typeface="Arial" panose="020B0604020202020204" pitchFamily="34" charset="0"/>
              </a:rPr>
              <a:t>，</a:t>
            </a:r>
            <a:r>
              <a:rPr lang="en-US" altLang="zh-CN" sz="2800" dirty="0">
                <a:solidFill>
                  <a:srgbClr val="000000"/>
                </a:solidFill>
                <a:latin typeface="Arial" panose="020B0604020202020204" pitchFamily="34" charset="0"/>
              </a:rPr>
              <a:t>9</a:t>
            </a:r>
            <a:r>
              <a:rPr lang="zh-CN" altLang="zh-CN" sz="2800" dirty="0">
                <a:solidFill>
                  <a:srgbClr val="000000"/>
                </a:solidFill>
                <a:latin typeface="Arial" panose="020B0604020202020204" pitchFamily="34" charset="0"/>
              </a:rPr>
              <a:t>少</a:t>
            </a:r>
            <a:r>
              <a:rPr lang="en-US" altLang="zh-CN" sz="2800" dirty="0">
                <a:solidFill>
                  <a:srgbClr val="000000"/>
                </a:solidFill>
                <a:latin typeface="Arial" panose="020B0604020202020204" pitchFamily="34" charset="0"/>
              </a:rPr>
              <a:t>e</a:t>
            </a:r>
            <a:r>
              <a:rPr lang="zh-CN" altLang="zh-CN" sz="2800" dirty="0">
                <a:solidFill>
                  <a:srgbClr val="000000"/>
                </a:solidFill>
                <a:latin typeface="Arial" panose="020B0604020202020204" pitchFamily="34" charset="0"/>
              </a:rPr>
              <a:t>即</a:t>
            </a:r>
            <a:r>
              <a:rPr lang="en-US" altLang="zh-CN" sz="2800" dirty="0">
                <a:solidFill>
                  <a:srgbClr val="000000"/>
                </a:solidFill>
                <a:latin typeface="Arial" panose="020B0604020202020204" pitchFamily="34" charset="0"/>
              </a:rPr>
              <a:t>eighth</a:t>
            </a:r>
            <a:r>
              <a:rPr lang="zh-CN" altLang="zh-CN" sz="2800" dirty="0">
                <a:solidFill>
                  <a:srgbClr val="000000"/>
                </a:solidFill>
                <a:latin typeface="Arial" panose="020B0604020202020204" pitchFamily="34" charset="0"/>
              </a:rPr>
              <a:t>，</a:t>
            </a:r>
            <a:r>
              <a:rPr lang="en-US" altLang="zh-CN" sz="2800" dirty="0">
                <a:solidFill>
                  <a:srgbClr val="000000"/>
                </a:solidFill>
                <a:latin typeface="Arial" panose="020B0604020202020204" pitchFamily="34" charset="0"/>
              </a:rPr>
              <a:t>ninth</a:t>
            </a:r>
            <a:r>
              <a:rPr lang="zh-CN" altLang="zh-CN" sz="2800" dirty="0">
                <a:solidFill>
                  <a:srgbClr val="000000"/>
                </a:solidFill>
                <a:latin typeface="Arial" panose="020B0604020202020204" pitchFamily="34" charset="0"/>
              </a:rPr>
              <a:t>，整十数把</a:t>
            </a:r>
            <a:r>
              <a:rPr lang="en-US" altLang="zh-CN" sz="2800" dirty="0">
                <a:solidFill>
                  <a:srgbClr val="000000"/>
                </a:solidFill>
                <a:latin typeface="Arial" panose="020B0604020202020204" pitchFamily="34" charset="0"/>
              </a:rPr>
              <a:t>y</a:t>
            </a:r>
            <a:r>
              <a:rPr lang="zh-CN" altLang="zh-CN" sz="2800" dirty="0">
                <a:solidFill>
                  <a:srgbClr val="000000"/>
                </a:solidFill>
                <a:latin typeface="Arial" panose="020B0604020202020204" pitchFamily="34" charset="0"/>
              </a:rPr>
              <a:t>变</a:t>
            </a:r>
            <a:r>
              <a:rPr lang="en-US" altLang="zh-CN" sz="2800" dirty="0" err="1">
                <a:solidFill>
                  <a:srgbClr val="000000"/>
                </a:solidFill>
                <a:latin typeface="Arial" panose="020B0604020202020204" pitchFamily="34" charset="0"/>
              </a:rPr>
              <a:t>ie</a:t>
            </a:r>
            <a:r>
              <a:rPr lang="zh-CN" altLang="zh-CN" sz="2800" dirty="0">
                <a:solidFill>
                  <a:srgbClr val="000000"/>
                </a:solidFill>
                <a:latin typeface="Arial" panose="020B0604020202020204" pitchFamily="34" charset="0"/>
              </a:rPr>
              <a:t>）</a:t>
            </a:r>
            <a:endParaRPr lang="en-US" altLang="zh-CN" sz="2800" dirty="0">
              <a:solidFill>
                <a:srgbClr val="000000"/>
              </a:solidFill>
              <a:latin typeface="Arial" panose="020B0604020202020204" pitchFamily="34" charset="0"/>
            </a:endParaRPr>
          </a:p>
          <a:p>
            <a:pPr lvl="0" eaLnBrk="0" fontAlgn="base" hangingPunct="0">
              <a:spcBef>
                <a:spcPct val="0"/>
              </a:spcBef>
              <a:spcAft>
                <a:spcPct val="0"/>
              </a:spcAft>
              <a:defRPr/>
            </a:pPr>
            <a:r>
              <a:rPr lang="en-US" altLang="zh-CN" sz="2800" dirty="0">
                <a:solidFill>
                  <a:srgbClr val="000000"/>
                </a:solidFill>
                <a:latin typeface="Arial" panose="020B0604020202020204" pitchFamily="34" charset="0"/>
              </a:rPr>
              <a:t>  </a:t>
            </a:r>
            <a:r>
              <a:rPr lang="en-US" altLang="zh-CN" sz="2800" dirty="0" err="1">
                <a:solidFill>
                  <a:srgbClr val="000000"/>
                </a:solidFill>
                <a:latin typeface="Arial" panose="020B0604020202020204" pitchFamily="34" charset="0"/>
              </a:rPr>
              <a:t>eg</a:t>
            </a:r>
            <a:r>
              <a:rPr lang="zh-CN" altLang="en-US" sz="2800" dirty="0">
                <a:solidFill>
                  <a:srgbClr val="000000"/>
                </a:solidFill>
                <a:latin typeface="Arial" panose="020B0604020202020204" pitchFamily="34" charset="0"/>
              </a:rPr>
              <a:t>：</a:t>
            </a:r>
            <a:r>
              <a:rPr lang="en-US" altLang="zh-CN" sz="2800" dirty="0">
                <a:solidFill>
                  <a:srgbClr val="000000"/>
                </a:solidFill>
                <a:latin typeface="Arial" panose="020B0604020202020204" pitchFamily="34" charset="0"/>
              </a:rPr>
              <a:t>during the dates of 1st to 10th May</a:t>
            </a:r>
          </a:p>
          <a:p>
            <a:pPr lvl="0" eaLnBrk="0" fontAlgn="base" hangingPunct="0">
              <a:spcBef>
                <a:spcPct val="0"/>
              </a:spcBef>
              <a:spcAft>
                <a:spcPct val="0"/>
              </a:spcAft>
              <a:defRPr/>
            </a:pPr>
            <a:r>
              <a:rPr lang="en-US" altLang="zh-CN" sz="2800" b="1" dirty="0">
                <a:solidFill>
                  <a:srgbClr val="002060"/>
                </a:solidFill>
                <a:latin typeface="Arial" panose="020B0604020202020204" pitchFamily="34" charset="0"/>
              </a:rPr>
              <a:t>5. </a:t>
            </a:r>
            <a:r>
              <a:rPr lang="zh-CN" altLang="en-US" sz="2800" b="1" dirty="0">
                <a:solidFill>
                  <a:srgbClr val="002060"/>
                </a:solidFill>
                <a:latin typeface="Arial" panose="020B0604020202020204" pitchFamily="34" charset="0"/>
              </a:rPr>
              <a:t> </a:t>
            </a:r>
            <a:r>
              <a:rPr lang="en-US" altLang="zh-CN" sz="2800" dirty="0">
                <a:solidFill>
                  <a:srgbClr val="002060"/>
                </a:solidFill>
                <a:latin typeface="Arial" panose="020B0604020202020204" pitchFamily="34" charset="0"/>
              </a:rPr>
              <a:t>“</a:t>
            </a:r>
            <a:r>
              <a:rPr lang="zh-CN" altLang="en-US" sz="2800" dirty="0">
                <a:solidFill>
                  <a:srgbClr val="002060"/>
                </a:solidFill>
                <a:latin typeface="Arial" panose="020B0604020202020204" pitchFamily="34" charset="0"/>
              </a:rPr>
              <a:t>在</a:t>
            </a:r>
            <a:r>
              <a:rPr lang="en-US" altLang="zh-CN" sz="2800" dirty="0">
                <a:solidFill>
                  <a:srgbClr val="002060"/>
                </a:solidFill>
                <a:latin typeface="Arial" panose="020B0604020202020204" pitchFamily="34" charset="0"/>
              </a:rPr>
              <a:t>…”</a:t>
            </a:r>
            <a:r>
              <a:rPr lang="zh-CN" altLang="en-US" sz="2800" dirty="0">
                <a:solidFill>
                  <a:srgbClr val="002060"/>
                </a:solidFill>
                <a:latin typeface="Arial" panose="020B0604020202020204" pitchFamily="34" charset="0"/>
              </a:rPr>
              <a:t>， </a:t>
            </a:r>
            <a:r>
              <a:rPr lang="en-US" altLang="zh-CN" sz="2800" b="1" dirty="0">
                <a:solidFill>
                  <a:srgbClr val="002060"/>
                </a:solidFill>
                <a:latin typeface="Arial" panose="020B0604020202020204" pitchFamily="34" charset="0"/>
              </a:rPr>
              <a:t>last/next/this </a:t>
            </a:r>
            <a:r>
              <a:rPr lang="en-US" altLang="zh-CN" sz="2800" dirty="0">
                <a:solidFill>
                  <a:srgbClr val="002060"/>
                </a:solidFill>
                <a:latin typeface="Arial" panose="020B0604020202020204" pitchFamily="34" charset="0"/>
              </a:rPr>
              <a:t>Wednesday/week </a:t>
            </a:r>
            <a:r>
              <a:rPr lang="zh-CN" altLang="en-US" sz="2800" dirty="0">
                <a:solidFill>
                  <a:srgbClr val="002060"/>
                </a:solidFill>
                <a:latin typeface="Arial" panose="020B0604020202020204" pitchFamily="34" charset="0"/>
              </a:rPr>
              <a:t>前</a:t>
            </a:r>
            <a:r>
              <a:rPr lang="zh-CN" altLang="en-US" sz="2800" b="1" dirty="0">
                <a:solidFill>
                  <a:srgbClr val="407434"/>
                </a:solidFill>
                <a:latin typeface="Arial" panose="020B0604020202020204" pitchFamily="34" charset="0"/>
              </a:rPr>
              <a:t>不加介词</a:t>
            </a:r>
            <a:r>
              <a:rPr lang="en-US" altLang="zh-CN" sz="2800" b="1" dirty="0">
                <a:solidFill>
                  <a:srgbClr val="407434"/>
                </a:solidFill>
                <a:latin typeface="Arial" panose="020B0604020202020204" pitchFamily="34" charset="0"/>
              </a:rPr>
              <a:t>in/on</a:t>
            </a:r>
            <a:r>
              <a:rPr lang="en-US" altLang="zh-CN" sz="2800" dirty="0">
                <a:solidFill>
                  <a:srgbClr val="002060"/>
                </a:solidFill>
                <a:latin typeface="Arial" panose="020B0604020202020204" pitchFamily="34" charset="0"/>
              </a:rPr>
              <a:t>.</a:t>
            </a:r>
          </a:p>
        </p:txBody>
      </p:sp>
      <p:sp>
        <p:nvSpPr>
          <p:cNvPr id="8" name="圆角矩形 4">
            <a:extLst>
              <a:ext uri="{FF2B5EF4-FFF2-40B4-BE49-F238E27FC236}">
                <a16:creationId xmlns:a16="http://schemas.microsoft.com/office/drawing/2014/main" xmlns="" id="{F7BF6D3F-E92A-4D2F-9597-21F47F363A82}"/>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9" name="矩形 8">
            <a:extLst>
              <a:ext uri="{FF2B5EF4-FFF2-40B4-BE49-F238E27FC236}">
                <a16:creationId xmlns:a16="http://schemas.microsoft.com/office/drawing/2014/main" xmlns="" id="{06946976-D711-4BF2-909C-04596E8CEB56}"/>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438658286"/>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56" presetClass="path" presetSubtype="0" accel="50000" decel="50000" fill="hold" grpId="1" nodeType="withEffect">
                                      <p:stCondLst>
                                        <p:cond delay="0"/>
                                      </p:stCondLst>
                                      <p:childTnLst>
                                        <p:animMotion origin="layout" path="M -0.03737 0.0412 L 2.91667E-6 2.22222E-6 " pathEditMode="relative" rAng="0" ptsTypes="AA">
                                          <p:cBhvr>
                                            <p:cTn id="12" dur="700" fill="hold"/>
                                            <p:tgtEl>
                                              <p:spTgt spid="8"/>
                                            </p:tgtEl>
                                            <p:attrNameLst>
                                              <p:attrName>ppt_x</p:attrName>
                                              <p:attrName>ppt_y</p:attrName>
                                            </p:attrNameLst>
                                          </p:cBhvr>
                                          <p:rCtr x="1862" y="-2060"/>
                                        </p:animMotion>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2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50000">
                                          <p:cBhvr additive="base">
                                            <p:cTn id="19"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16" presetClass="entr" presetSubtype="37"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8" grpId="1" animBg="1"/>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56" presetClass="path" presetSubtype="0" accel="50000" decel="50000" fill="hold" grpId="1" nodeType="withEffect">
                                      <p:stCondLst>
                                        <p:cond delay="0"/>
                                      </p:stCondLst>
                                      <p:childTnLst>
                                        <p:animMotion origin="layout" path="M -0.03737 0.0412 L 2.91667E-6 2.22222E-6 " pathEditMode="relative" rAng="0" ptsTypes="AA">
                                          <p:cBhvr>
                                            <p:cTn id="12" dur="700" fill="hold"/>
                                            <p:tgtEl>
                                              <p:spTgt spid="8"/>
                                            </p:tgtEl>
                                            <p:attrNameLst>
                                              <p:attrName>ppt_x</p:attrName>
                                              <p:attrName>ppt_y</p:attrName>
                                            </p:attrNameLst>
                                          </p:cBhvr>
                                          <p:rCtr x="1862" y="-2060"/>
                                        </p:animMotion>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16" presetClass="entr" presetSubtype="37"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8" grpId="1" animBg="1"/>
          <p:bldP spid="9" grpId="0"/>
        </p:bldLst>
      </p:timing>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201C071C-3726-4489-9731-D33AB7F28D8B}"/>
              </a:ext>
            </a:extLst>
          </p:cNvPr>
          <p:cNvSpPr/>
          <p:nvPr/>
        </p:nvSpPr>
        <p:spPr>
          <a:xfrm>
            <a:off x="3105091" y="479541"/>
            <a:ext cx="7189903" cy="110837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pic>
        <p:nvPicPr>
          <p:cNvPr id="3" name="图片 2">
            <a:extLst>
              <a:ext uri="{FF2B5EF4-FFF2-40B4-BE49-F238E27FC236}">
                <a16:creationId xmlns:a16="http://schemas.microsoft.com/office/drawing/2014/main" xmlns="" id="{4813B8A4-78CB-4601-A28E-C80A8EFA0330}"/>
              </a:ext>
            </a:extLst>
          </p:cNvPr>
          <p:cNvPicPr>
            <a:picLocks noChangeAspect="1"/>
          </p:cNvPicPr>
          <p:nvPr/>
        </p:nvPicPr>
        <p:blipFill>
          <a:blip r:embed="rId2"/>
          <a:stretch>
            <a:fillRect/>
          </a:stretch>
        </p:blipFill>
        <p:spPr>
          <a:xfrm>
            <a:off x="6858000" y="3168869"/>
            <a:ext cx="4896364" cy="2101219"/>
          </a:xfrm>
          <a:prstGeom prst="ellipse">
            <a:avLst/>
          </a:prstGeom>
        </p:spPr>
      </p:pic>
      <p:sp>
        <p:nvSpPr>
          <p:cNvPr id="6" name="文本框 6">
            <a:extLst>
              <a:ext uri="{FF2B5EF4-FFF2-40B4-BE49-F238E27FC236}">
                <a16:creationId xmlns:a16="http://schemas.microsoft.com/office/drawing/2014/main" xmlns="" id="{F418E135-B1FB-4019-9512-A3F9C9BE6CA8}"/>
              </a:ext>
            </a:extLst>
          </p:cNvPr>
          <p:cNvSpPr txBox="1">
            <a:spLocks noChangeArrowheads="1"/>
          </p:cNvSpPr>
          <p:nvPr/>
        </p:nvSpPr>
        <p:spPr bwMode="auto">
          <a:xfrm>
            <a:off x="479462" y="1810760"/>
            <a:ext cx="11329259" cy="4112601"/>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125000"/>
              </a:lnSpc>
              <a:spcBef>
                <a:spcPct val="20000"/>
              </a:spcBef>
              <a:buChar char="•"/>
              <a:defRPr sz="3200">
                <a:solidFill>
                  <a:schemeClr val="bg1"/>
                </a:solidFill>
                <a:latin typeface="Arial" panose="020B0604020202020204" pitchFamily="34" charset="0"/>
                <a:ea typeface="STLiti" panose="02010800040101010101" pitchFamily="2" charset="-122"/>
              </a:defRPr>
            </a:lvl1pPr>
            <a:lvl2pPr marL="742950" indent="-285750">
              <a:lnSpc>
                <a:spcPct val="125000"/>
              </a:lnSpc>
              <a:spcBef>
                <a:spcPct val="20000"/>
              </a:spcBef>
              <a:buChar char="–"/>
              <a:defRPr sz="2800">
                <a:solidFill>
                  <a:schemeClr val="bg1"/>
                </a:solidFill>
                <a:latin typeface="Arial" panose="020B0604020202020204" pitchFamily="34" charset="0"/>
                <a:ea typeface="STLiti" panose="02010800040101010101" pitchFamily="2" charset="-122"/>
              </a:defRPr>
            </a:lvl2pPr>
            <a:lvl3pPr marL="1143000" indent="-228600">
              <a:lnSpc>
                <a:spcPct val="125000"/>
              </a:lnSpc>
              <a:spcBef>
                <a:spcPct val="20000"/>
              </a:spcBef>
              <a:buChar char="•"/>
              <a:defRPr sz="2400">
                <a:solidFill>
                  <a:schemeClr val="bg1"/>
                </a:solidFill>
                <a:latin typeface="Arial" panose="020B0604020202020204" pitchFamily="34" charset="0"/>
                <a:ea typeface="STLiti" panose="02010800040101010101" pitchFamily="2" charset="-122"/>
              </a:defRPr>
            </a:lvl3pPr>
            <a:lvl4pPr marL="1600200" indent="-228600">
              <a:lnSpc>
                <a:spcPct val="125000"/>
              </a:lnSpc>
              <a:spcBef>
                <a:spcPct val="20000"/>
              </a:spcBef>
              <a:buChar char="–"/>
              <a:defRPr sz="2000">
                <a:solidFill>
                  <a:schemeClr val="bg1"/>
                </a:solidFill>
                <a:latin typeface="Arial" panose="020B0604020202020204" pitchFamily="34" charset="0"/>
                <a:ea typeface="STLiti" panose="02010800040101010101" pitchFamily="2" charset="-122"/>
              </a:defRPr>
            </a:lvl4pPr>
            <a:lvl5pPr marL="2057400" indent="-228600">
              <a:lnSpc>
                <a:spcPct val="125000"/>
              </a:lnSpc>
              <a:spcBef>
                <a:spcPct val="20000"/>
              </a:spcBef>
              <a:buChar char="»"/>
              <a:defRPr sz="2000">
                <a:solidFill>
                  <a:schemeClr val="bg1"/>
                </a:solidFill>
                <a:latin typeface="Arial" panose="020B0604020202020204" pitchFamily="34" charset="0"/>
                <a:ea typeface="STLiti" panose="02010800040101010101" pitchFamily="2" charset="-122"/>
              </a:defRPr>
            </a:lvl5pPr>
            <a:lvl6pPr marL="25146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STLiti" panose="02010800040101010101" pitchFamily="2" charset="-122"/>
              </a:defRPr>
            </a:lvl6pPr>
            <a:lvl7pPr marL="29718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STLiti" panose="02010800040101010101" pitchFamily="2" charset="-122"/>
              </a:defRPr>
            </a:lvl7pPr>
            <a:lvl8pPr marL="34290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STLiti" panose="02010800040101010101" pitchFamily="2" charset="-122"/>
              </a:defRPr>
            </a:lvl8pPr>
            <a:lvl9pPr marL="38862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STLiti" panose="02010800040101010101" pitchFamily="2" charset="-122"/>
              </a:defRPr>
            </a:lvl9pPr>
          </a:lstStyle>
          <a:p>
            <a:pPr defTabSz="1218804" eaLnBrk="0" fontAlgn="base" hangingPunct="0">
              <a:lnSpc>
                <a:spcPct val="100000"/>
              </a:lnSpc>
              <a:spcBef>
                <a:spcPct val="0"/>
              </a:spcBef>
              <a:spcAft>
                <a:spcPct val="0"/>
              </a:spcAft>
              <a:buNone/>
            </a:pPr>
            <a:r>
              <a:rPr lang="zh-CN" altLang="en-US" sz="3732" b="1" dirty="0">
                <a:solidFill>
                  <a:schemeClr val="tx1"/>
                </a:solidFill>
                <a:latin typeface="华文行楷" panose="02010800040101010101" pitchFamily="2" charset="-122"/>
              </a:rPr>
              <a:t>      假如你是李华，你校英语协会招聘志愿者，接待来访的外国中学生。请你写信应聘，内容包括：</a:t>
            </a:r>
            <a:endParaRPr lang="en-US" altLang="zh-CN" sz="3732" b="1" dirty="0">
              <a:solidFill>
                <a:schemeClr val="tx1"/>
              </a:solidFill>
              <a:latin typeface="华文行楷" panose="02010800040101010101" pitchFamily="2" charset="-122"/>
            </a:endParaRPr>
          </a:p>
          <a:p>
            <a:pPr defTabSz="1218804" eaLnBrk="0" fontAlgn="base" hangingPunct="0">
              <a:lnSpc>
                <a:spcPct val="100000"/>
              </a:lnSpc>
              <a:spcBef>
                <a:spcPct val="0"/>
              </a:spcBef>
              <a:spcAft>
                <a:spcPct val="0"/>
              </a:spcAft>
              <a:buNone/>
            </a:pPr>
            <a:r>
              <a:rPr lang="en-US" altLang="zh-CN" sz="3732" b="1" dirty="0">
                <a:solidFill>
                  <a:schemeClr val="tx1"/>
                </a:solidFill>
                <a:latin typeface="华文行楷" panose="02010800040101010101" pitchFamily="2" charset="-122"/>
              </a:rPr>
              <a:t>1.</a:t>
            </a:r>
            <a:r>
              <a:rPr lang="zh-CN" altLang="en-US" sz="3732" b="1" dirty="0">
                <a:solidFill>
                  <a:schemeClr val="tx1"/>
                </a:solidFill>
                <a:latin typeface="华文行楷" panose="02010800040101010101" pitchFamily="2" charset="-122"/>
              </a:rPr>
              <a:t>口语能力；</a:t>
            </a:r>
            <a:endParaRPr lang="en-US" altLang="zh-CN" sz="3732" b="1" dirty="0">
              <a:solidFill>
                <a:schemeClr val="tx1"/>
              </a:solidFill>
              <a:latin typeface="华文行楷" panose="02010800040101010101" pitchFamily="2" charset="-122"/>
            </a:endParaRPr>
          </a:p>
          <a:p>
            <a:pPr defTabSz="1218804" eaLnBrk="0" fontAlgn="base" hangingPunct="0">
              <a:lnSpc>
                <a:spcPct val="100000"/>
              </a:lnSpc>
              <a:spcBef>
                <a:spcPct val="0"/>
              </a:spcBef>
              <a:spcAft>
                <a:spcPct val="0"/>
              </a:spcAft>
              <a:buNone/>
            </a:pPr>
            <a:r>
              <a:rPr lang="en-US" altLang="zh-CN" sz="3732" b="1" dirty="0">
                <a:solidFill>
                  <a:schemeClr val="tx1"/>
                </a:solidFill>
                <a:latin typeface="华文行楷" panose="02010800040101010101" pitchFamily="2" charset="-122"/>
              </a:rPr>
              <a:t>2.</a:t>
            </a:r>
            <a:r>
              <a:rPr lang="zh-CN" altLang="en-US" sz="3732" b="1" dirty="0">
                <a:solidFill>
                  <a:schemeClr val="tx1"/>
                </a:solidFill>
                <a:latin typeface="华文行楷" panose="02010800040101010101" pitchFamily="2" charset="-122"/>
              </a:rPr>
              <a:t>相关经验；</a:t>
            </a:r>
            <a:endParaRPr lang="en-US" altLang="zh-CN" sz="3732" b="1" dirty="0">
              <a:solidFill>
                <a:schemeClr val="tx1"/>
              </a:solidFill>
              <a:latin typeface="华文行楷" panose="02010800040101010101" pitchFamily="2" charset="-122"/>
            </a:endParaRPr>
          </a:p>
          <a:p>
            <a:pPr defTabSz="1218804" eaLnBrk="0" fontAlgn="base" hangingPunct="0">
              <a:lnSpc>
                <a:spcPct val="100000"/>
              </a:lnSpc>
              <a:spcBef>
                <a:spcPct val="0"/>
              </a:spcBef>
              <a:spcAft>
                <a:spcPct val="0"/>
              </a:spcAft>
              <a:buNone/>
            </a:pPr>
            <a:r>
              <a:rPr lang="en-US" altLang="zh-CN" sz="3732" b="1" dirty="0">
                <a:solidFill>
                  <a:schemeClr val="tx1"/>
                </a:solidFill>
                <a:latin typeface="华文行楷" panose="02010800040101010101" pitchFamily="2" charset="-122"/>
              </a:rPr>
              <a:t>3.</a:t>
            </a:r>
            <a:r>
              <a:rPr lang="zh-CN" altLang="en-US" sz="3732" b="1" dirty="0">
                <a:solidFill>
                  <a:schemeClr val="tx1"/>
                </a:solidFill>
                <a:latin typeface="华文行楷" panose="02010800040101010101" pitchFamily="2" charset="-122"/>
              </a:rPr>
              <a:t>应聘目的。</a:t>
            </a:r>
          </a:p>
          <a:p>
            <a:pPr defTabSz="1218804" eaLnBrk="0" fontAlgn="base" hangingPunct="0">
              <a:lnSpc>
                <a:spcPct val="100000"/>
              </a:lnSpc>
              <a:spcBef>
                <a:spcPct val="0"/>
              </a:spcBef>
              <a:spcAft>
                <a:spcPct val="0"/>
              </a:spcAft>
              <a:buNone/>
            </a:pPr>
            <a:r>
              <a:rPr lang="zh-CN" altLang="en-US" sz="3732" b="1" dirty="0">
                <a:solidFill>
                  <a:schemeClr val="tx1"/>
                </a:solidFill>
                <a:latin typeface="华文行楷" panose="02010800040101010101" pitchFamily="2" charset="-122"/>
              </a:rPr>
              <a:t>注意：</a:t>
            </a:r>
            <a:r>
              <a:rPr lang="en-US" altLang="zh-CN" sz="3732" b="1" dirty="0">
                <a:solidFill>
                  <a:schemeClr val="tx1"/>
                </a:solidFill>
                <a:latin typeface="华文行楷" panose="02010800040101010101" pitchFamily="2" charset="-122"/>
              </a:rPr>
              <a:t>1.</a:t>
            </a:r>
            <a:r>
              <a:rPr lang="zh-CN" altLang="en-US" sz="3732" b="1" dirty="0">
                <a:solidFill>
                  <a:schemeClr val="tx1"/>
                </a:solidFill>
                <a:latin typeface="华文行楷" panose="02010800040101010101" pitchFamily="2" charset="-122"/>
              </a:rPr>
              <a:t>字数</a:t>
            </a:r>
            <a:r>
              <a:rPr lang="en-US" altLang="zh-CN" sz="3732" b="1" dirty="0">
                <a:solidFill>
                  <a:schemeClr val="tx1"/>
                </a:solidFill>
                <a:latin typeface="华文行楷" panose="02010800040101010101" pitchFamily="2" charset="-122"/>
              </a:rPr>
              <a:t>80</a:t>
            </a:r>
            <a:r>
              <a:rPr lang="zh-CN" altLang="en-US" sz="3732" b="1" dirty="0">
                <a:solidFill>
                  <a:schemeClr val="tx1"/>
                </a:solidFill>
                <a:latin typeface="华文行楷" panose="02010800040101010101" pitchFamily="2" charset="-122"/>
              </a:rPr>
              <a:t>左右；</a:t>
            </a:r>
            <a:endParaRPr lang="en-US" altLang="zh-CN" sz="3732" b="1" dirty="0">
              <a:solidFill>
                <a:schemeClr val="tx1"/>
              </a:solidFill>
              <a:latin typeface="华文行楷" panose="02010800040101010101" pitchFamily="2" charset="-122"/>
            </a:endParaRPr>
          </a:p>
          <a:p>
            <a:pPr defTabSz="1218804" eaLnBrk="0" fontAlgn="base" hangingPunct="0">
              <a:lnSpc>
                <a:spcPct val="100000"/>
              </a:lnSpc>
              <a:spcBef>
                <a:spcPct val="0"/>
              </a:spcBef>
              <a:spcAft>
                <a:spcPct val="0"/>
              </a:spcAft>
              <a:buNone/>
            </a:pPr>
            <a:r>
              <a:rPr lang="en-US" altLang="zh-CN" sz="3732" b="1" dirty="0">
                <a:solidFill>
                  <a:schemeClr val="tx1"/>
                </a:solidFill>
                <a:latin typeface="华文行楷" panose="02010800040101010101" pitchFamily="2" charset="-122"/>
              </a:rPr>
              <a:t>            2.</a:t>
            </a:r>
            <a:r>
              <a:rPr lang="zh-CN" altLang="en-US" sz="3732" b="1" dirty="0">
                <a:solidFill>
                  <a:schemeClr val="tx1"/>
                </a:solidFill>
                <a:latin typeface="华文行楷" panose="02010800040101010101" pitchFamily="2" charset="-122"/>
              </a:rPr>
              <a:t>可以适当增加细节，以使行文连贯。</a:t>
            </a:r>
          </a:p>
        </p:txBody>
      </p:sp>
      <p:sp>
        <p:nvSpPr>
          <p:cNvPr id="9" name="圆角矩形 4">
            <a:extLst>
              <a:ext uri="{FF2B5EF4-FFF2-40B4-BE49-F238E27FC236}">
                <a16:creationId xmlns:a16="http://schemas.microsoft.com/office/drawing/2014/main" xmlns="" id="{2D113AFA-F25A-40E6-912C-C9EF8CECFA72}"/>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0" name="矩形 9">
            <a:extLst>
              <a:ext uri="{FF2B5EF4-FFF2-40B4-BE49-F238E27FC236}">
                <a16:creationId xmlns:a16="http://schemas.microsoft.com/office/drawing/2014/main" xmlns="" id="{DAACDBEA-DE28-4563-B50F-B021C30A5981}"/>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xmlns="" id="{F340A95E-4F9D-48EB-9A9C-C058699BC43A}"/>
              </a:ext>
            </a:extLst>
          </p:cNvPr>
          <p:cNvSpPr/>
          <p:nvPr/>
        </p:nvSpPr>
        <p:spPr>
          <a:xfrm>
            <a:off x="2868496" y="360289"/>
            <a:ext cx="7189903"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06</a:t>
            </a:r>
            <a:r>
              <a:rPr lang="zh-CN" altLang="en-US" sz="2800" b="1" dirty="0">
                <a:latin typeface="微软雅黑" pitchFamily="34" charset="-122"/>
                <a:ea typeface="微软雅黑" pitchFamily="34" charset="-122"/>
              </a:rPr>
              <a:t>月高考试题应用文写作</a:t>
            </a:r>
            <a:endParaRPr lang="en-US" altLang="zh-CN" sz="2800" b="1" dirty="0">
              <a:latin typeface="微软雅黑" pitchFamily="34" charset="-122"/>
              <a:ea typeface="微软雅黑" pitchFamily="34" charset="-122"/>
            </a:endParaRPr>
          </a:p>
          <a:p>
            <a:pPr algn="ctr"/>
            <a:r>
              <a:rPr lang="en-US" altLang="zh-CN" sz="2800" b="1" dirty="0">
                <a:latin typeface="微软雅黑" pitchFamily="34" charset="-122"/>
                <a:ea typeface="微软雅黑" pitchFamily="34" charset="-122"/>
              </a:rPr>
              <a:t>                      ——Letter of Application</a:t>
            </a:r>
          </a:p>
        </p:txBody>
      </p:sp>
    </p:spTree>
    <p:extLst>
      <p:ext uri="{BB962C8B-B14F-4D97-AF65-F5344CB8AC3E}">
        <p14:creationId xmlns:p14="http://schemas.microsoft.com/office/powerpoint/2010/main" val="2593610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14:bounceEnd="50000">
                                          <p:cBhvr additive="base">
                                            <p:cTn id="20"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0" grpId="0"/>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0" grpId="0"/>
          <p:bldP spid="11"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a:extLst>
              <a:ext uri="{FF2B5EF4-FFF2-40B4-BE49-F238E27FC236}">
                <a16:creationId xmlns:a16="http://schemas.microsoft.com/office/drawing/2014/main" xmlns="" id="{458AFF36-B4D8-4C74-B52C-48997069E5B8}"/>
              </a:ext>
            </a:extLst>
          </p:cNvPr>
          <p:cNvSpPr/>
          <p:nvPr/>
        </p:nvSpPr>
        <p:spPr>
          <a:xfrm>
            <a:off x="1987058" y="6210059"/>
            <a:ext cx="4750626" cy="391362"/>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xmlns="" id="{80A6C298-76CD-4971-B965-F8C13B2DA29B}"/>
              </a:ext>
            </a:extLst>
          </p:cNvPr>
          <p:cNvSpPr/>
          <p:nvPr/>
        </p:nvSpPr>
        <p:spPr>
          <a:xfrm>
            <a:off x="3429024" y="4401265"/>
            <a:ext cx="1866693" cy="391362"/>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xmlns="" id="{7DCE4AED-4EDD-43ED-8DB7-3888F5C05A93}"/>
              </a:ext>
            </a:extLst>
          </p:cNvPr>
          <p:cNvSpPr/>
          <p:nvPr/>
        </p:nvSpPr>
        <p:spPr>
          <a:xfrm>
            <a:off x="3154310" y="220798"/>
            <a:ext cx="8245219" cy="7585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8" name="矩形: 圆角 7">
            <a:extLst>
              <a:ext uri="{FF2B5EF4-FFF2-40B4-BE49-F238E27FC236}">
                <a16:creationId xmlns:a16="http://schemas.microsoft.com/office/drawing/2014/main" xmlns="" id="{C7C50DEF-00E2-4DCB-B94A-B7BCAB0BB6D9}"/>
              </a:ext>
            </a:extLst>
          </p:cNvPr>
          <p:cNvSpPr/>
          <p:nvPr/>
        </p:nvSpPr>
        <p:spPr>
          <a:xfrm>
            <a:off x="5488336" y="3033851"/>
            <a:ext cx="1650401" cy="39514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xmlns="" id="{7802C533-21F3-4DED-ABE6-C1C321FF4E1F}"/>
              </a:ext>
            </a:extLst>
          </p:cNvPr>
          <p:cNvSpPr/>
          <p:nvPr/>
        </p:nvSpPr>
        <p:spPr>
          <a:xfrm>
            <a:off x="4734357" y="2592471"/>
            <a:ext cx="2163748" cy="39136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xmlns="" id="{C89177C3-0E40-499F-92F3-5ECF5637523A}"/>
              </a:ext>
            </a:extLst>
          </p:cNvPr>
          <p:cNvSpPr/>
          <p:nvPr/>
        </p:nvSpPr>
        <p:spPr>
          <a:xfrm>
            <a:off x="4936446" y="1248219"/>
            <a:ext cx="1961659" cy="407403"/>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1657871"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38359" y="272577"/>
            <a:ext cx="902811"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听力</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9AA25F8B-090F-4B8E-8F39-398A11AF8253}"/>
              </a:ext>
            </a:extLst>
          </p:cNvPr>
          <p:cNvSpPr/>
          <p:nvPr/>
        </p:nvSpPr>
        <p:spPr>
          <a:xfrm>
            <a:off x="329187" y="795797"/>
            <a:ext cx="7146434" cy="6001643"/>
          </a:xfrm>
          <a:prstGeom prst="rect">
            <a:avLst/>
          </a:prstGeom>
        </p:spPr>
        <p:txBody>
          <a:bodyPr wrap="square">
            <a:spAutoFit/>
          </a:bodyPr>
          <a:lstStyle/>
          <a:p>
            <a:r>
              <a:rPr lang="en-US" altLang="zh-CN" sz="2400" b="1" dirty="0"/>
              <a:t>2. What can we say about the woman?</a:t>
            </a:r>
          </a:p>
          <a:p>
            <a:r>
              <a:rPr lang="en-US" altLang="zh-CN" sz="2400" b="1" dirty="0"/>
              <a:t>A. She’s generous. B. She’s curious. C. She’s helpful.</a:t>
            </a:r>
          </a:p>
          <a:p>
            <a:r>
              <a:rPr lang="en-US" altLang="zh-CN" sz="2400" b="1" dirty="0"/>
              <a:t>【</a:t>
            </a:r>
            <a:r>
              <a:rPr lang="zh-CN" altLang="en-US" sz="2400" b="1" dirty="0"/>
              <a:t>答案</a:t>
            </a:r>
            <a:r>
              <a:rPr lang="en-US" altLang="zh-CN" sz="2400" b="1" dirty="0"/>
              <a:t>】C</a:t>
            </a:r>
          </a:p>
          <a:p>
            <a:r>
              <a:rPr lang="en-US" altLang="zh-CN" sz="2400" b="1" dirty="0"/>
              <a:t>【</a:t>
            </a:r>
            <a:r>
              <a:rPr lang="zh-CN" altLang="en-US" sz="2400" b="1" dirty="0"/>
              <a:t>录音稿</a:t>
            </a:r>
            <a:r>
              <a:rPr lang="en-US" altLang="zh-CN" sz="2400" b="1" dirty="0"/>
              <a:t>】Text 2</a:t>
            </a:r>
          </a:p>
          <a:p>
            <a:r>
              <a:rPr lang="en-US" altLang="zh-CN" sz="2400" b="1" dirty="0">
                <a:solidFill>
                  <a:srgbClr val="C00000"/>
                </a:solidFill>
              </a:rPr>
              <a:t>M: </a:t>
            </a:r>
            <a:r>
              <a:rPr lang="en-US" altLang="zh-CN" sz="2400" b="1" dirty="0"/>
              <a:t>Hello, do you have "The Best of Mozart"?</a:t>
            </a:r>
          </a:p>
          <a:p>
            <a:r>
              <a:rPr lang="en-US" altLang="zh-CN" sz="2400" b="1" dirty="0">
                <a:solidFill>
                  <a:srgbClr val="C00000"/>
                </a:solidFill>
              </a:rPr>
              <a:t>W: </a:t>
            </a:r>
            <a:r>
              <a:rPr lang="en-US" altLang="zh-CN" sz="2400" b="1" dirty="0"/>
              <a:t>Um, sorry, we've just sold out. But we can order one for you. If you give us your number, we'll call you when the CD arrives.</a:t>
            </a:r>
          </a:p>
          <a:p>
            <a:pPr>
              <a:lnSpc>
                <a:spcPts val="1700"/>
              </a:lnSpc>
            </a:pPr>
            <a:endParaRPr lang="en-US" altLang="zh-CN" sz="2400" b="1" dirty="0"/>
          </a:p>
          <a:p>
            <a:r>
              <a:rPr lang="en-US" altLang="zh-CN" sz="2400" b="1" dirty="0"/>
              <a:t>3.  When does the train leave?</a:t>
            </a:r>
          </a:p>
          <a:p>
            <a:r>
              <a:rPr lang="en-US" altLang="zh-CN" sz="2400" b="1" dirty="0"/>
              <a:t>A. At 6:30.    B. At 8:30.    C. At 10:30.</a:t>
            </a:r>
          </a:p>
          <a:p>
            <a:r>
              <a:rPr lang="en-US" altLang="zh-CN" sz="2400" b="1" dirty="0"/>
              <a:t>【</a:t>
            </a:r>
            <a:r>
              <a:rPr lang="zh-CN" altLang="en-US" sz="2400" b="1" dirty="0"/>
              <a:t>答案</a:t>
            </a:r>
            <a:r>
              <a:rPr lang="en-US" altLang="zh-CN" sz="2400" b="1" dirty="0"/>
              <a:t>】C</a:t>
            </a:r>
          </a:p>
          <a:p>
            <a:r>
              <a:rPr lang="en-US" altLang="zh-CN" sz="2400" b="1" dirty="0"/>
              <a:t>【</a:t>
            </a:r>
            <a:r>
              <a:rPr lang="zh-CN" altLang="en-US" sz="2400" b="1" dirty="0"/>
              <a:t>录音稿</a:t>
            </a:r>
            <a:r>
              <a:rPr lang="en-US" altLang="zh-CN" sz="2400" b="1" dirty="0"/>
              <a:t>】Text 3</a:t>
            </a:r>
          </a:p>
          <a:p>
            <a:r>
              <a:rPr lang="en-US" altLang="zh-CN" sz="2400" b="1" dirty="0">
                <a:solidFill>
                  <a:srgbClr val="C00000"/>
                </a:solidFill>
              </a:rPr>
              <a:t>W: </a:t>
            </a:r>
            <a:r>
              <a:rPr lang="en-US" altLang="zh-CN" sz="2400" b="1" dirty="0"/>
              <a:t>We'd better be going now, or we'll be late for the train.</a:t>
            </a:r>
          </a:p>
          <a:p>
            <a:r>
              <a:rPr lang="en-US" altLang="zh-CN" sz="2400" b="1" dirty="0">
                <a:solidFill>
                  <a:srgbClr val="C00000"/>
                </a:solidFill>
              </a:rPr>
              <a:t>M: </a:t>
            </a:r>
            <a:r>
              <a:rPr lang="en-US" altLang="zh-CN" sz="2400" b="1" dirty="0"/>
              <a:t>No rush. It's 8:30 now. We still have two hours.</a:t>
            </a:r>
          </a:p>
        </p:txBody>
      </p:sp>
      <p:cxnSp>
        <p:nvCxnSpPr>
          <p:cNvPr id="11" name="直接箭头连接符 10">
            <a:extLst>
              <a:ext uri="{FF2B5EF4-FFF2-40B4-BE49-F238E27FC236}">
                <a16:creationId xmlns:a16="http://schemas.microsoft.com/office/drawing/2014/main" xmlns="" id="{8FA46F4F-B904-41D4-B881-8C3889307263}"/>
              </a:ext>
            </a:extLst>
          </p:cNvPr>
          <p:cNvCxnSpPr>
            <a:cxnSpLocks/>
          </p:cNvCxnSpPr>
          <p:nvPr/>
        </p:nvCxnSpPr>
        <p:spPr>
          <a:xfrm flipH="1" flipV="1">
            <a:off x="6307588" y="1655622"/>
            <a:ext cx="141338" cy="1344252"/>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xmlns="" id="{1B6DE54A-551F-431D-A54E-40A697818004}"/>
              </a:ext>
            </a:extLst>
          </p:cNvPr>
          <p:cNvCxnSpPr>
            <a:cxnSpLocks/>
          </p:cNvCxnSpPr>
          <p:nvPr/>
        </p:nvCxnSpPr>
        <p:spPr>
          <a:xfrm flipV="1">
            <a:off x="6499210" y="1647601"/>
            <a:ext cx="4316" cy="928828"/>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xmlns="" id="{5B577A26-A027-4AC2-BA96-727C84CF652B}"/>
              </a:ext>
            </a:extLst>
          </p:cNvPr>
          <p:cNvSpPr/>
          <p:nvPr/>
        </p:nvSpPr>
        <p:spPr>
          <a:xfrm>
            <a:off x="3154310" y="159353"/>
            <a:ext cx="7694052"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月浙江卷听力</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sp>
        <p:nvSpPr>
          <p:cNvPr id="24" name="矩形: 圆角 23">
            <a:extLst>
              <a:ext uri="{FF2B5EF4-FFF2-40B4-BE49-F238E27FC236}">
                <a16:creationId xmlns:a16="http://schemas.microsoft.com/office/drawing/2014/main" xmlns="" id="{CF115F0C-7FE4-42F5-BCC1-BFEC4E3513FA}"/>
              </a:ext>
            </a:extLst>
          </p:cNvPr>
          <p:cNvSpPr/>
          <p:nvPr/>
        </p:nvSpPr>
        <p:spPr>
          <a:xfrm>
            <a:off x="7491205" y="1164935"/>
            <a:ext cx="4329806" cy="2530632"/>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tx1"/>
                </a:solidFill>
              </a:rPr>
              <a:t>听力中要</a:t>
            </a:r>
            <a:r>
              <a:rPr lang="zh-CN" altLang="en-US" sz="2000" b="1" dirty="0">
                <a:solidFill>
                  <a:srgbClr val="C00000"/>
                </a:solidFill>
              </a:rPr>
              <a:t>特别注意</a:t>
            </a:r>
            <a:r>
              <a:rPr lang="en-US" altLang="zh-CN" sz="2000" b="1" dirty="0">
                <a:solidFill>
                  <a:srgbClr val="C00000"/>
                </a:solidFill>
              </a:rPr>
              <a:t>but </a:t>
            </a:r>
            <a:r>
              <a:rPr lang="zh-CN" altLang="en-US" sz="2000" b="1" dirty="0">
                <a:solidFill>
                  <a:srgbClr val="C00000"/>
                </a:solidFill>
              </a:rPr>
              <a:t>后的内容</a:t>
            </a:r>
            <a:r>
              <a:rPr lang="zh-CN" altLang="en-US" sz="2000" b="1" dirty="0">
                <a:solidFill>
                  <a:schemeClr val="tx1"/>
                </a:solidFill>
              </a:rPr>
              <a:t>。因为</a:t>
            </a:r>
            <a:r>
              <a:rPr lang="en-US" altLang="zh-CN" sz="2000" b="1" dirty="0">
                <a:solidFill>
                  <a:schemeClr val="tx1"/>
                </a:solidFill>
              </a:rPr>
              <a:t>but</a:t>
            </a:r>
            <a:r>
              <a:rPr lang="zh-CN" altLang="en-US" sz="2000" b="1" dirty="0">
                <a:solidFill>
                  <a:schemeClr val="tx1"/>
                </a:solidFill>
              </a:rPr>
              <a:t>前的往往是婉转的客套话，而后面的才是真正的心里话，在口语表达中更常见的还有以下几个连接标志：</a:t>
            </a:r>
            <a:r>
              <a:rPr lang="en-US" altLang="zh-CN" sz="2000" b="1" dirty="0">
                <a:solidFill>
                  <a:schemeClr val="tx1"/>
                </a:solidFill>
              </a:rPr>
              <a:t>to be honest, to tell the truth, in fact, as a matter of fact, actually</a:t>
            </a:r>
            <a:r>
              <a:rPr lang="zh-CN" altLang="en-US" sz="2000" b="1" dirty="0">
                <a:solidFill>
                  <a:schemeClr val="tx1"/>
                </a:solidFill>
              </a:rPr>
              <a:t>等。</a:t>
            </a:r>
          </a:p>
        </p:txBody>
      </p:sp>
      <p:pic>
        <p:nvPicPr>
          <p:cNvPr id="25" name="图片 24">
            <a:extLst>
              <a:ext uri="{FF2B5EF4-FFF2-40B4-BE49-F238E27FC236}">
                <a16:creationId xmlns:a16="http://schemas.microsoft.com/office/drawing/2014/main" xmlns="" id="{2B2C365A-3BA7-48EC-A832-70C81E57C53B}"/>
              </a:ext>
            </a:extLst>
          </p:cNvPr>
          <p:cNvPicPr>
            <a:picLocks noChangeAspect="1"/>
          </p:cNvPicPr>
          <p:nvPr/>
        </p:nvPicPr>
        <p:blipFill>
          <a:blip r:embed="rId3"/>
          <a:stretch>
            <a:fillRect/>
          </a:stretch>
        </p:blipFill>
        <p:spPr>
          <a:xfrm>
            <a:off x="4674577" y="2554827"/>
            <a:ext cx="353599" cy="445047"/>
          </a:xfrm>
          <a:prstGeom prst="rect">
            <a:avLst/>
          </a:prstGeom>
        </p:spPr>
      </p:pic>
      <p:sp>
        <p:nvSpPr>
          <p:cNvPr id="27" name="矩形: 圆角 26">
            <a:extLst>
              <a:ext uri="{FF2B5EF4-FFF2-40B4-BE49-F238E27FC236}">
                <a16:creationId xmlns:a16="http://schemas.microsoft.com/office/drawing/2014/main" xmlns="" id="{FE729EFE-B8C3-4F0B-9EB3-6E239710F92F}"/>
              </a:ext>
            </a:extLst>
          </p:cNvPr>
          <p:cNvSpPr/>
          <p:nvPr/>
        </p:nvSpPr>
        <p:spPr>
          <a:xfrm>
            <a:off x="7535401" y="4108310"/>
            <a:ext cx="4387193" cy="2528892"/>
          </a:xfrm>
          <a:prstGeom prst="roundRect">
            <a:avLst/>
          </a:prstGeom>
          <a:solidFill>
            <a:srgbClr val="EDEA5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tx1"/>
                </a:solidFill>
              </a:rPr>
              <a:t>数字类解题策略：</a:t>
            </a:r>
            <a:endParaRPr lang="en-US" altLang="zh-CN" sz="2000" b="1" dirty="0">
              <a:solidFill>
                <a:schemeClr val="tx1"/>
              </a:solidFill>
            </a:endParaRPr>
          </a:p>
          <a:p>
            <a:r>
              <a:rPr lang="zh-CN" altLang="en-US" sz="2000" b="1" dirty="0">
                <a:solidFill>
                  <a:schemeClr val="tx1"/>
                </a:solidFill>
              </a:rPr>
              <a:t>      在听的时候记录数字，并弄清楚每个选项所表达的含义以及它们之间的关系。数字之间的关系往往要经过一些计算和判断才能够做出正确的选择，另外留意表示时间的时间状语等。</a:t>
            </a:r>
          </a:p>
        </p:txBody>
      </p:sp>
    </p:spTree>
    <p:extLst>
      <p:ext uri="{BB962C8B-B14F-4D97-AF65-F5344CB8AC3E}">
        <p14:creationId xmlns:p14="http://schemas.microsoft.com/office/powerpoint/2010/main" val="1100292760"/>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outVertical)">
                                          <p:cBhvr>
                                            <p:cTn id="11" dur="500"/>
                                            <p:tgtEl>
                                              <p:spTgt spid="22"/>
                                            </p:tgtEl>
                                          </p:cBhvr>
                                        </p:animEffect>
                                      </p:childTnLst>
                                    </p:cTn>
                                  </p:par>
                                  <p:par>
                                    <p:cTn id="12" presetID="56" presetClass="path" presetSubtype="0" accel="50000" decel="50000" fill="hold" grpId="1" nodeType="withEffect">
                                      <p:stCondLst>
                                        <p:cond delay="0"/>
                                      </p:stCondLst>
                                      <p:childTnLst>
                                        <p:animMotion origin="layout" path="M -0.03737 0.0412 L -1.875E-6 2.22222E-6 " pathEditMode="relative" rAng="0" ptsTypes="AA">
                                          <p:cBhvr>
                                            <p:cTn id="13" dur="700" fill="hold"/>
                                            <p:tgtEl>
                                              <p:spTgt spid="2"/>
                                            </p:tgtEl>
                                            <p:attrNameLst>
                                              <p:attrName>ppt_x</p:attrName>
                                              <p:attrName>ppt_y</p:attrName>
                                            </p:attrNameLst>
                                          </p:cBhvr>
                                          <p:rCtr x="1862" y="-2060"/>
                                        </p:animMotion>
                                      </p:childTnLst>
                                    </p:cTn>
                                  </p:par>
                                  <p:par>
                                    <p:cTn id="14" presetID="22" presetClass="entr" presetSubtype="8" fill="hold" grpId="0"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75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14:bounceEnd="50000">
                                          <p:cBhvr additive="base">
                                            <p:cTn id="20"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16" presetClass="entr" presetSubtype="2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6" presetClass="entr" presetSubtype="21"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par>
                                    <p:cTn id="47" presetID="21" presetClass="entr" presetSubtype="1"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heel(1)">
                                          <p:cBhvr>
                                            <p:cTn id="49" dur="2000"/>
                                            <p:tgtEl>
                                              <p:spTgt spid="25"/>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circle(in)">
                                          <p:cBhvr>
                                            <p:cTn id="52" dur="2000"/>
                                            <p:tgtEl>
                                              <p:spTgt spid="24"/>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circle(in)">
                                          <p:cBhvr>
                                            <p:cTn id="5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8" grpId="0" animBg="1"/>
          <p:bldP spid="6" grpId="0" animBg="1"/>
          <p:bldP spid="7" grpId="0" animBg="1"/>
          <p:bldP spid="2" grpId="0" animBg="1"/>
          <p:bldP spid="2" grpId="1" animBg="1"/>
          <p:bldP spid="3" grpId="0"/>
          <p:bldP spid="22" grpId="0" animBg="1"/>
          <p:bldP spid="24"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outVertical)">
                                          <p:cBhvr>
                                            <p:cTn id="11" dur="500"/>
                                            <p:tgtEl>
                                              <p:spTgt spid="22"/>
                                            </p:tgtEl>
                                          </p:cBhvr>
                                        </p:animEffect>
                                      </p:childTnLst>
                                    </p:cTn>
                                  </p:par>
                                  <p:par>
                                    <p:cTn id="12" presetID="56" presetClass="path" presetSubtype="0" accel="50000" decel="50000" fill="hold" grpId="1" nodeType="withEffect">
                                      <p:stCondLst>
                                        <p:cond delay="0"/>
                                      </p:stCondLst>
                                      <p:childTnLst>
                                        <p:animMotion origin="layout" path="M -0.03737 0.0412 L -1.875E-6 2.22222E-6 " pathEditMode="relative" rAng="0" ptsTypes="AA">
                                          <p:cBhvr>
                                            <p:cTn id="13" dur="700" fill="hold"/>
                                            <p:tgtEl>
                                              <p:spTgt spid="2"/>
                                            </p:tgtEl>
                                            <p:attrNameLst>
                                              <p:attrName>ppt_x</p:attrName>
                                              <p:attrName>ppt_y</p:attrName>
                                            </p:attrNameLst>
                                          </p:cBhvr>
                                          <p:rCtr x="1862" y="-2060"/>
                                        </p:animMotion>
                                      </p:childTnLst>
                                    </p:cTn>
                                  </p:par>
                                  <p:par>
                                    <p:cTn id="14" presetID="22" presetClass="entr" presetSubtype="8" fill="hold" grpId="0"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750"/>
                                </p:stCondLst>
                                <p:childTnLst>
                                  <p:par>
                                    <p:cTn id="18" presetID="2" presetClass="entr" presetSubtype="1"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16" presetClass="entr" presetSubtype="2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6" presetClass="entr" presetSubtype="21"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par>
                                    <p:cTn id="47" presetID="21" presetClass="entr" presetSubtype="1"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heel(1)">
                                          <p:cBhvr>
                                            <p:cTn id="49" dur="2000"/>
                                            <p:tgtEl>
                                              <p:spTgt spid="25"/>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circle(in)">
                                          <p:cBhvr>
                                            <p:cTn id="52" dur="2000"/>
                                            <p:tgtEl>
                                              <p:spTgt spid="24"/>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circle(in)">
                                          <p:cBhvr>
                                            <p:cTn id="5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8" grpId="0" animBg="1"/>
          <p:bldP spid="6" grpId="0" animBg="1"/>
          <p:bldP spid="7" grpId="0" animBg="1"/>
          <p:bldP spid="2" grpId="0" animBg="1"/>
          <p:bldP spid="2" grpId="1" animBg="1"/>
          <p:bldP spid="3" grpId="0"/>
          <p:bldP spid="22" grpId="0" animBg="1"/>
          <p:bldP spid="24" grpId="0" animBg="1"/>
          <p:bldP spid="27" grpId="0" animBg="1"/>
        </p:bldLst>
      </p:timing>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201C071C-3726-4489-9731-D33AB7F28D8B}"/>
              </a:ext>
            </a:extLst>
          </p:cNvPr>
          <p:cNvSpPr/>
          <p:nvPr/>
        </p:nvSpPr>
        <p:spPr>
          <a:xfrm>
            <a:off x="3105091" y="479541"/>
            <a:ext cx="7710166" cy="10812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9" name="圆角矩形 4">
            <a:extLst>
              <a:ext uri="{FF2B5EF4-FFF2-40B4-BE49-F238E27FC236}">
                <a16:creationId xmlns:a16="http://schemas.microsoft.com/office/drawing/2014/main" xmlns="" id="{2D113AFA-F25A-40E6-912C-C9EF8CECFA72}"/>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0" name="矩形 9">
            <a:extLst>
              <a:ext uri="{FF2B5EF4-FFF2-40B4-BE49-F238E27FC236}">
                <a16:creationId xmlns:a16="http://schemas.microsoft.com/office/drawing/2014/main" xmlns="" id="{DAACDBEA-DE28-4563-B50F-B021C30A5981}"/>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xmlns="" id="{F340A95E-4F9D-48EB-9A9C-C058699BC43A}"/>
              </a:ext>
            </a:extLst>
          </p:cNvPr>
          <p:cNvSpPr/>
          <p:nvPr/>
        </p:nvSpPr>
        <p:spPr>
          <a:xfrm>
            <a:off x="2868496" y="360289"/>
            <a:ext cx="7710166"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06</a:t>
            </a:r>
            <a:r>
              <a:rPr lang="zh-CN" altLang="en-US" sz="2800" b="1" dirty="0">
                <a:latin typeface="微软雅黑" pitchFamily="34" charset="-122"/>
                <a:ea typeface="微软雅黑" pitchFamily="34" charset="-122"/>
              </a:rPr>
              <a:t>月高考试题应用文写作</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答题要领</a:t>
            </a:r>
            <a:endParaRPr lang="en-US" altLang="zh-CN" sz="2800" b="1" dirty="0">
              <a:latin typeface="微软雅黑" pitchFamily="34" charset="-122"/>
              <a:ea typeface="微软雅黑" pitchFamily="34" charset="-122"/>
            </a:endParaRPr>
          </a:p>
        </p:txBody>
      </p:sp>
      <p:graphicFrame>
        <p:nvGraphicFramePr>
          <p:cNvPr id="8" name="表格 7">
            <a:extLst>
              <a:ext uri="{FF2B5EF4-FFF2-40B4-BE49-F238E27FC236}">
                <a16:creationId xmlns:a16="http://schemas.microsoft.com/office/drawing/2014/main" xmlns="" id="{93C00343-197A-4570-BBDE-A69C134BB1D4}"/>
              </a:ext>
            </a:extLst>
          </p:cNvPr>
          <p:cNvGraphicFramePr>
            <a:graphicFrameLocks noGrp="1"/>
          </p:cNvGraphicFramePr>
          <p:nvPr>
            <p:extLst>
              <p:ext uri="{D42A27DB-BD31-4B8C-83A1-F6EECF244321}">
                <p14:modId xmlns:p14="http://schemas.microsoft.com/office/powerpoint/2010/main" val="1786051853"/>
              </p:ext>
            </p:extLst>
          </p:nvPr>
        </p:nvGraphicFramePr>
        <p:xfrm>
          <a:off x="967900" y="1924634"/>
          <a:ext cx="10635521" cy="4694766"/>
        </p:xfrm>
        <a:graphic>
          <a:graphicData uri="http://schemas.openxmlformats.org/drawingml/2006/table">
            <a:tbl>
              <a:tblPr firstRow="1" firstCol="1" bandRow="1"/>
              <a:tblGrid>
                <a:gridCol w="1532670">
                  <a:extLst>
                    <a:ext uri="{9D8B030D-6E8A-4147-A177-3AD203B41FA5}">
                      <a16:colId xmlns:a16="http://schemas.microsoft.com/office/drawing/2014/main" xmlns="" val="2302019946"/>
                    </a:ext>
                  </a:extLst>
                </a:gridCol>
                <a:gridCol w="9102851">
                  <a:extLst>
                    <a:ext uri="{9D8B030D-6E8A-4147-A177-3AD203B41FA5}">
                      <a16:colId xmlns:a16="http://schemas.microsoft.com/office/drawing/2014/main" xmlns="" val="1107227927"/>
                    </a:ext>
                  </a:extLst>
                </a:gridCol>
              </a:tblGrid>
              <a:tr h="1066196">
                <a:tc>
                  <a:txBody>
                    <a:bodyPr/>
                    <a:lstStyle>
                      <a:lvl1pPr marL="0" algn="l" defTabSz="685800" rtl="0" eaLnBrk="1" latinLnBrk="0" hangingPunct="1">
                        <a:defRPr sz="1350" kern="1200">
                          <a:solidFill>
                            <a:schemeClr val="tx1"/>
                          </a:solidFill>
                          <a:latin typeface="Arial"/>
                          <a:ea typeface="STLiti"/>
                        </a:defRPr>
                      </a:lvl1pPr>
                      <a:lvl2pPr marL="342900" algn="l" defTabSz="685800" rtl="0" eaLnBrk="1" latinLnBrk="0" hangingPunct="1">
                        <a:defRPr sz="1350" kern="1200">
                          <a:solidFill>
                            <a:schemeClr val="tx1"/>
                          </a:solidFill>
                          <a:latin typeface="Arial"/>
                          <a:ea typeface="STLiti"/>
                        </a:defRPr>
                      </a:lvl2pPr>
                      <a:lvl3pPr marL="685800" algn="l" defTabSz="685800" rtl="0" eaLnBrk="1" latinLnBrk="0" hangingPunct="1">
                        <a:defRPr sz="1350" kern="1200">
                          <a:solidFill>
                            <a:schemeClr val="tx1"/>
                          </a:solidFill>
                          <a:latin typeface="Arial"/>
                          <a:ea typeface="STLiti"/>
                        </a:defRPr>
                      </a:lvl3pPr>
                      <a:lvl4pPr marL="1028700" algn="l" defTabSz="685800" rtl="0" eaLnBrk="1" latinLnBrk="0" hangingPunct="1">
                        <a:defRPr sz="1350" kern="1200">
                          <a:solidFill>
                            <a:schemeClr val="tx1"/>
                          </a:solidFill>
                          <a:latin typeface="Arial"/>
                          <a:ea typeface="STLiti"/>
                        </a:defRPr>
                      </a:lvl4pPr>
                      <a:lvl5pPr marL="1371600" algn="l" defTabSz="685800" rtl="0" eaLnBrk="1" latinLnBrk="0" hangingPunct="1">
                        <a:defRPr sz="1350" kern="1200">
                          <a:solidFill>
                            <a:schemeClr val="tx1"/>
                          </a:solidFill>
                          <a:latin typeface="Arial"/>
                          <a:ea typeface="STLiti"/>
                        </a:defRPr>
                      </a:lvl5pPr>
                      <a:lvl6pPr marL="1714500" algn="l" defTabSz="685800" rtl="0" eaLnBrk="1" latinLnBrk="0" hangingPunct="1">
                        <a:defRPr sz="1350" kern="1200">
                          <a:solidFill>
                            <a:schemeClr val="tx1"/>
                          </a:solidFill>
                          <a:latin typeface="Arial"/>
                          <a:ea typeface="STLiti"/>
                        </a:defRPr>
                      </a:lvl6pPr>
                      <a:lvl7pPr marL="2057400" algn="l" defTabSz="685800" rtl="0" eaLnBrk="1" latinLnBrk="0" hangingPunct="1">
                        <a:defRPr sz="1350" kern="1200">
                          <a:solidFill>
                            <a:schemeClr val="tx1"/>
                          </a:solidFill>
                          <a:latin typeface="Arial"/>
                          <a:ea typeface="STLiti"/>
                        </a:defRPr>
                      </a:lvl7pPr>
                      <a:lvl8pPr marL="2400300" algn="l" defTabSz="685800" rtl="0" eaLnBrk="1" latinLnBrk="0" hangingPunct="1">
                        <a:defRPr sz="1350" kern="1200">
                          <a:solidFill>
                            <a:schemeClr val="tx1"/>
                          </a:solidFill>
                          <a:latin typeface="Arial"/>
                          <a:ea typeface="STLiti"/>
                        </a:defRPr>
                      </a:lvl8pPr>
                      <a:lvl9pPr marL="2743200" algn="l" defTabSz="685800" rtl="0" eaLnBrk="1" latinLnBrk="0" hangingPunct="1">
                        <a:defRPr sz="1350" kern="1200">
                          <a:solidFill>
                            <a:schemeClr val="tx1"/>
                          </a:solidFill>
                          <a:latin typeface="Arial"/>
                          <a:ea typeface="STLiti"/>
                        </a:defRPr>
                      </a:lvl9pPr>
                    </a:lstStyle>
                    <a:p>
                      <a:pPr algn="ctr">
                        <a:lnSpc>
                          <a:spcPts val="1900"/>
                        </a:lnSpc>
                        <a:spcAft>
                          <a:spcPts val="0"/>
                        </a:spcAft>
                      </a:pPr>
                      <a:endParaRPr lang="en-US" alt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p>
                      <a:pPr algn="ctr">
                        <a:lnSpc>
                          <a:spcPts val="1900"/>
                        </a:lnSpc>
                        <a:spcAft>
                          <a:spcPts val="0"/>
                        </a:spcAft>
                      </a:pPr>
                      <a:r>
                        <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文体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75000"/>
                      </a:srgbClr>
                    </a:solidFill>
                  </a:tcPr>
                </a:tc>
                <a:tc>
                  <a:txBody>
                    <a:bodyPr/>
                    <a:lstStyle>
                      <a:lvl1pPr marL="0" algn="l" defTabSz="685800" rtl="0" eaLnBrk="1" latinLnBrk="0" hangingPunct="1">
                        <a:defRPr sz="1350" kern="1200">
                          <a:solidFill>
                            <a:schemeClr val="tx1"/>
                          </a:solidFill>
                          <a:latin typeface="Arial"/>
                          <a:ea typeface="STLiti"/>
                        </a:defRPr>
                      </a:lvl1pPr>
                      <a:lvl2pPr marL="342900" algn="l" defTabSz="685800" rtl="0" eaLnBrk="1" latinLnBrk="0" hangingPunct="1">
                        <a:defRPr sz="1350" kern="1200">
                          <a:solidFill>
                            <a:schemeClr val="tx1"/>
                          </a:solidFill>
                          <a:latin typeface="Arial"/>
                          <a:ea typeface="STLiti"/>
                        </a:defRPr>
                      </a:lvl2pPr>
                      <a:lvl3pPr marL="685800" algn="l" defTabSz="685800" rtl="0" eaLnBrk="1" latinLnBrk="0" hangingPunct="1">
                        <a:defRPr sz="1350" kern="1200">
                          <a:solidFill>
                            <a:schemeClr val="tx1"/>
                          </a:solidFill>
                          <a:latin typeface="Arial"/>
                          <a:ea typeface="STLiti"/>
                        </a:defRPr>
                      </a:lvl3pPr>
                      <a:lvl4pPr marL="1028700" algn="l" defTabSz="685800" rtl="0" eaLnBrk="1" latinLnBrk="0" hangingPunct="1">
                        <a:defRPr sz="1350" kern="1200">
                          <a:solidFill>
                            <a:schemeClr val="tx1"/>
                          </a:solidFill>
                          <a:latin typeface="Arial"/>
                          <a:ea typeface="STLiti"/>
                        </a:defRPr>
                      </a:lvl4pPr>
                      <a:lvl5pPr marL="1371600" algn="l" defTabSz="685800" rtl="0" eaLnBrk="1" latinLnBrk="0" hangingPunct="1">
                        <a:defRPr sz="1350" kern="1200">
                          <a:solidFill>
                            <a:schemeClr val="tx1"/>
                          </a:solidFill>
                          <a:latin typeface="Arial"/>
                          <a:ea typeface="STLiti"/>
                        </a:defRPr>
                      </a:lvl5pPr>
                      <a:lvl6pPr marL="1714500" algn="l" defTabSz="685800" rtl="0" eaLnBrk="1" latinLnBrk="0" hangingPunct="1">
                        <a:defRPr sz="1350" kern="1200">
                          <a:solidFill>
                            <a:schemeClr val="tx1"/>
                          </a:solidFill>
                          <a:latin typeface="Arial"/>
                          <a:ea typeface="STLiti"/>
                        </a:defRPr>
                      </a:lvl6pPr>
                      <a:lvl7pPr marL="2057400" algn="l" defTabSz="685800" rtl="0" eaLnBrk="1" latinLnBrk="0" hangingPunct="1">
                        <a:defRPr sz="1350" kern="1200">
                          <a:solidFill>
                            <a:schemeClr val="tx1"/>
                          </a:solidFill>
                          <a:latin typeface="Arial"/>
                          <a:ea typeface="STLiti"/>
                        </a:defRPr>
                      </a:lvl7pPr>
                      <a:lvl8pPr marL="2400300" algn="l" defTabSz="685800" rtl="0" eaLnBrk="1" latinLnBrk="0" hangingPunct="1">
                        <a:defRPr sz="1350" kern="1200">
                          <a:solidFill>
                            <a:schemeClr val="tx1"/>
                          </a:solidFill>
                          <a:latin typeface="Arial"/>
                          <a:ea typeface="STLiti"/>
                        </a:defRPr>
                      </a:lvl8pPr>
                      <a:lvl9pPr marL="2743200" algn="l" defTabSz="685800" rtl="0" eaLnBrk="1" latinLnBrk="0" hangingPunct="1">
                        <a:defRPr sz="1350" kern="1200">
                          <a:solidFill>
                            <a:schemeClr val="tx1"/>
                          </a:solidFill>
                          <a:latin typeface="Arial"/>
                          <a:ea typeface="STLiti"/>
                        </a:defRPr>
                      </a:lvl9pPr>
                    </a:lstStyle>
                    <a:p>
                      <a:pPr algn="just">
                        <a:lnSpc>
                          <a:spcPts val="2400"/>
                        </a:lnSpc>
                        <a:spcAft>
                          <a:spcPts val="0"/>
                        </a:spcAft>
                      </a:pPr>
                      <a:endParaRPr lang="en-US" alt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ts val="2400"/>
                        </a:lnSpc>
                        <a:spcAft>
                          <a:spcPts val="0"/>
                        </a:spcAft>
                      </a:pPr>
                      <a:r>
                        <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书信体，要求有书信完整的格式（称谓、正文、结语、落款）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75000"/>
                      </a:srgbClr>
                    </a:solidFill>
                  </a:tcPr>
                </a:tc>
                <a:extLst>
                  <a:ext uri="{0D108BD9-81ED-4DB2-BD59-A6C34878D82A}">
                    <a16:rowId xmlns:a16="http://schemas.microsoft.com/office/drawing/2014/main" xmlns="" val="1868049209"/>
                  </a:ext>
                </a:extLst>
              </a:tr>
              <a:tr h="1021617">
                <a:tc>
                  <a:txBody>
                    <a:bodyPr/>
                    <a:lstStyle>
                      <a:lvl1pPr marL="0" algn="l" defTabSz="685800" rtl="0" eaLnBrk="1" latinLnBrk="0" hangingPunct="1">
                        <a:defRPr sz="1350" kern="1200">
                          <a:solidFill>
                            <a:schemeClr val="tx1"/>
                          </a:solidFill>
                          <a:latin typeface="Arial"/>
                          <a:ea typeface="STLiti"/>
                        </a:defRPr>
                      </a:lvl1pPr>
                      <a:lvl2pPr marL="342900" algn="l" defTabSz="685800" rtl="0" eaLnBrk="1" latinLnBrk="0" hangingPunct="1">
                        <a:defRPr sz="1350" kern="1200">
                          <a:solidFill>
                            <a:schemeClr val="tx1"/>
                          </a:solidFill>
                          <a:latin typeface="Arial"/>
                          <a:ea typeface="STLiti"/>
                        </a:defRPr>
                      </a:lvl2pPr>
                      <a:lvl3pPr marL="685800" algn="l" defTabSz="685800" rtl="0" eaLnBrk="1" latinLnBrk="0" hangingPunct="1">
                        <a:defRPr sz="1350" kern="1200">
                          <a:solidFill>
                            <a:schemeClr val="tx1"/>
                          </a:solidFill>
                          <a:latin typeface="Arial"/>
                          <a:ea typeface="STLiti"/>
                        </a:defRPr>
                      </a:lvl3pPr>
                      <a:lvl4pPr marL="1028700" algn="l" defTabSz="685800" rtl="0" eaLnBrk="1" latinLnBrk="0" hangingPunct="1">
                        <a:defRPr sz="1350" kern="1200">
                          <a:solidFill>
                            <a:schemeClr val="tx1"/>
                          </a:solidFill>
                          <a:latin typeface="Arial"/>
                          <a:ea typeface="STLiti"/>
                        </a:defRPr>
                      </a:lvl4pPr>
                      <a:lvl5pPr marL="1371600" algn="l" defTabSz="685800" rtl="0" eaLnBrk="1" latinLnBrk="0" hangingPunct="1">
                        <a:defRPr sz="1350" kern="1200">
                          <a:solidFill>
                            <a:schemeClr val="tx1"/>
                          </a:solidFill>
                          <a:latin typeface="Arial"/>
                          <a:ea typeface="STLiti"/>
                        </a:defRPr>
                      </a:lvl5pPr>
                      <a:lvl6pPr marL="1714500" algn="l" defTabSz="685800" rtl="0" eaLnBrk="1" latinLnBrk="0" hangingPunct="1">
                        <a:defRPr sz="1350" kern="1200">
                          <a:solidFill>
                            <a:schemeClr val="tx1"/>
                          </a:solidFill>
                          <a:latin typeface="Arial"/>
                          <a:ea typeface="STLiti"/>
                        </a:defRPr>
                      </a:lvl6pPr>
                      <a:lvl7pPr marL="2057400" algn="l" defTabSz="685800" rtl="0" eaLnBrk="1" latinLnBrk="0" hangingPunct="1">
                        <a:defRPr sz="1350" kern="1200">
                          <a:solidFill>
                            <a:schemeClr val="tx1"/>
                          </a:solidFill>
                          <a:latin typeface="Arial"/>
                          <a:ea typeface="STLiti"/>
                        </a:defRPr>
                      </a:lvl7pPr>
                      <a:lvl8pPr marL="2400300" algn="l" defTabSz="685800" rtl="0" eaLnBrk="1" latinLnBrk="0" hangingPunct="1">
                        <a:defRPr sz="1350" kern="1200">
                          <a:solidFill>
                            <a:schemeClr val="tx1"/>
                          </a:solidFill>
                          <a:latin typeface="Arial"/>
                          <a:ea typeface="STLiti"/>
                        </a:defRPr>
                      </a:lvl8pPr>
                      <a:lvl9pPr marL="2743200" algn="l" defTabSz="685800" rtl="0" eaLnBrk="1" latinLnBrk="0" hangingPunct="1">
                        <a:defRPr sz="1350" kern="1200">
                          <a:solidFill>
                            <a:schemeClr val="tx1"/>
                          </a:solidFill>
                          <a:latin typeface="Arial"/>
                          <a:ea typeface="STLiti"/>
                        </a:defRPr>
                      </a:lvl9pPr>
                    </a:lstStyle>
                    <a:p>
                      <a:pPr algn="ctr">
                        <a:lnSpc>
                          <a:spcPts val="1900"/>
                        </a:lnSpc>
                        <a:spcAft>
                          <a:spcPts val="0"/>
                        </a:spcAft>
                      </a:pPr>
                      <a:endParaRPr lang="en-US" alt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p>
                      <a:pPr algn="ctr">
                        <a:lnSpc>
                          <a:spcPts val="1900"/>
                        </a:lnSpc>
                        <a:spcAft>
                          <a:spcPts val="0"/>
                        </a:spcAft>
                      </a:pPr>
                      <a:r>
                        <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结构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50000"/>
                      </a:srgbClr>
                    </a:solidFill>
                  </a:tcPr>
                </a:tc>
                <a:tc>
                  <a:txBody>
                    <a:bodyPr/>
                    <a:lstStyle>
                      <a:lvl1pPr marL="0" algn="l" defTabSz="685800" rtl="0" eaLnBrk="1" latinLnBrk="0" hangingPunct="1">
                        <a:defRPr sz="1350" kern="1200">
                          <a:solidFill>
                            <a:schemeClr val="tx1"/>
                          </a:solidFill>
                          <a:latin typeface="Arial"/>
                          <a:ea typeface="STLiti"/>
                        </a:defRPr>
                      </a:lvl1pPr>
                      <a:lvl2pPr marL="342900" algn="l" defTabSz="685800" rtl="0" eaLnBrk="1" latinLnBrk="0" hangingPunct="1">
                        <a:defRPr sz="1350" kern="1200">
                          <a:solidFill>
                            <a:schemeClr val="tx1"/>
                          </a:solidFill>
                          <a:latin typeface="Arial"/>
                          <a:ea typeface="STLiti"/>
                        </a:defRPr>
                      </a:lvl2pPr>
                      <a:lvl3pPr marL="685800" algn="l" defTabSz="685800" rtl="0" eaLnBrk="1" latinLnBrk="0" hangingPunct="1">
                        <a:defRPr sz="1350" kern="1200">
                          <a:solidFill>
                            <a:schemeClr val="tx1"/>
                          </a:solidFill>
                          <a:latin typeface="Arial"/>
                          <a:ea typeface="STLiti"/>
                        </a:defRPr>
                      </a:lvl3pPr>
                      <a:lvl4pPr marL="1028700" algn="l" defTabSz="685800" rtl="0" eaLnBrk="1" latinLnBrk="0" hangingPunct="1">
                        <a:defRPr sz="1350" kern="1200">
                          <a:solidFill>
                            <a:schemeClr val="tx1"/>
                          </a:solidFill>
                          <a:latin typeface="Arial"/>
                          <a:ea typeface="STLiti"/>
                        </a:defRPr>
                      </a:lvl4pPr>
                      <a:lvl5pPr marL="1371600" algn="l" defTabSz="685800" rtl="0" eaLnBrk="1" latinLnBrk="0" hangingPunct="1">
                        <a:defRPr sz="1350" kern="1200">
                          <a:solidFill>
                            <a:schemeClr val="tx1"/>
                          </a:solidFill>
                          <a:latin typeface="Arial"/>
                          <a:ea typeface="STLiti"/>
                        </a:defRPr>
                      </a:lvl5pPr>
                      <a:lvl6pPr marL="1714500" algn="l" defTabSz="685800" rtl="0" eaLnBrk="1" latinLnBrk="0" hangingPunct="1">
                        <a:defRPr sz="1350" kern="1200">
                          <a:solidFill>
                            <a:schemeClr val="tx1"/>
                          </a:solidFill>
                          <a:latin typeface="Arial"/>
                          <a:ea typeface="STLiti"/>
                        </a:defRPr>
                      </a:lvl6pPr>
                      <a:lvl7pPr marL="2057400" algn="l" defTabSz="685800" rtl="0" eaLnBrk="1" latinLnBrk="0" hangingPunct="1">
                        <a:defRPr sz="1350" kern="1200">
                          <a:solidFill>
                            <a:schemeClr val="tx1"/>
                          </a:solidFill>
                          <a:latin typeface="Arial"/>
                          <a:ea typeface="STLiti"/>
                        </a:defRPr>
                      </a:lvl7pPr>
                      <a:lvl8pPr marL="2400300" algn="l" defTabSz="685800" rtl="0" eaLnBrk="1" latinLnBrk="0" hangingPunct="1">
                        <a:defRPr sz="1350" kern="1200">
                          <a:solidFill>
                            <a:schemeClr val="tx1"/>
                          </a:solidFill>
                          <a:latin typeface="Arial"/>
                          <a:ea typeface="STLiti"/>
                        </a:defRPr>
                      </a:lvl8pPr>
                      <a:lvl9pPr marL="2743200" algn="l" defTabSz="685800" rtl="0" eaLnBrk="1" latinLnBrk="0" hangingPunct="1">
                        <a:defRPr sz="1350" kern="1200">
                          <a:solidFill>
                            <a:schemeClr val="tx1"/>
                          </a:solidFill>
                          <a:latin typeface="Arial"/>
                          <a:ea typeface="STLiti"/>
                        </a:defRPr>
                      </a:lvl9pPr>
                    </a:lstStyle>
                    <a:p>
                      <a:pPr algn="just">
                        <a:lnSpc>
                          <a:spcPts val="2400"/>
                        </a:lnSpc>
                        <a:spcAft>
                          <a:spcPts val="0"/>
                        </a:spcAft>
                      </a:pPr>
                      <a:endParaRPr lang="en-US" alt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ts val="2400"/>
                        </a:lnSpc>
                        <a:spcAft>
                          <a:spcPts val="0"/>
                        </a:spcAft>
                      </a:pPr>
                      <a:r>
                        <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写信目的</a:t>
                      </a:r>
                      <a:r>
                        <a:rPr lang="en-US"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 </a:t>
                      </a:r>
                      <a:r>
                        <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介绍自己特长</a:t>
                      </a:r>
                      <a:r>
                        <a:rPr lang="en-US"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a:t>
                      </a:r>
                      <a:r>
                        <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应聘目的</a:t>
                      </a:r>
                      <a:r>
                        <a:rPr lang="en-US"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a:t>
                      </a:r>
                      <a:r>
                        <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表达期待和愿望</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50000"/>
                      </a:srgbClr>
                    </a:solidFill>
                  </a:tcPr>
                </a:tc>
                <a:extLst>
                  <a:ext uri="{0D108BD9-81ED-4DB2-BD59-A6C34878D82A}">
                    <a16:rowId xmlns:a16="http://schemas.microsoft.com/office/drawing/2014/main" xmlns="" val="2790241798"/>
                  </a:ext>
                </a:extLst>
              </a:tr>
              <a:tr h="1072055">
                <a:tc>
                  <a:txBody>
                    <a:bodyPr/>
                    <a:lstStyle>
                      <a:lvl1pPr marL="0" algn="l" defTabSz="685800" rtl="0" eaLnBrk="1" latinLnBrk="0" hangingPunct="1">
                        <a:defRPr sz="1350" kern="1200">
                          <a:solidFill>
                            <a:schemeClr val="tx1"/>
                          </a:solidFill>
                          <a:latin typeface="Arial"/>
                          <a:ea typeface="STLiti"/>
                        </a:defRPr>
                      </a:lvl1pPr>
                      <a:lvl2pPr marL="342900" algn="l" defTabSz="685800" rtl="0" eaLnBrk="1" latinLnBrk="0" hangingPunct="1">
                        <a:defRPr sz="1350" kern="1200">
                          <a:solidFill>
                            <a:schemeClr val="tx1"/>
                          </a:solidFill>
                          <a:latin typeface="Arial"/>
                          <a:ea typeface="STLiti"/>
                        </a:defRPr>
                      </a:lvl2pPr>
                      <a:lvl3pPr marL="685800" algn="l" defTabSz="685800" rtl="0" eaLnBrk="1" latinLnBrk="0" hangingPunct="1">
                        <a:defRPr sz="1350" kern="1200">
                          <a:solidFill>
                            <a:schemeClr val="tx1"/>
                          </a:solidFill>
                          <a:latin typeface="Arial"/>
                          <a:ea typeface="STLiti"/>
                        </a:defRPr>
                      </a:lvl3pPr>
                      <a:lvl4pPr marL="1028700" algn="l" defTabSz="685800" rtl="0" eaLnBrk="1" latinLnBrk="0" hangingPunct="1">
                        <a:defRPr sz="1350" kern="1200">
                          <a:solidFill>
                            <a:schemeClr val="tx1"/>
                          </a:solidFill>
                          <a:latin typeface="Arial"/>
                          <a:ea typeface="STLiti"/>
                        </a:defRPr>
                      </a:lvl4pPr>
                      <a:lvl5pPr marL="1371600" algn="l" defTabSz="685800" rtl="0" eaLnBrk="1" latinLnBrk="0" hangingPunct="1">
                        <a:defRPr sz="1350" kern="1200">
                          <a:solidFill>
                            <a:schemeClr val="tx1"/>
                          </a:solidFill>
                          <a:latin typeface="Arial"/>
                          <a:ea typeface="STLiti"/>
                        </a:defRPr>
                      </a:lvl5pPr>
                      <a:lvl6pPr marL="1714500" algn="l" defTabSz="685800" rtl="0" eaLnBrk="1" latinLnBrk="0" hangingPunct="1">
                        <a:defRPr sz="1350" kern="1200">
                          <a:solidFill>
                            <a:schemeClr val="tx1"/>
                          </a:solidFill>
                          <a:latin typeface="Arial"/>
                          <a:ea typeface="STLiti"/>
                        </a:defRPr>
                      </a:lvl6pPr>
                      <a:lvl7pPr marL="2057400" algn="l" defTabSz="685800" rtl="0" eaLnBrk="1" latinLnBrk="0" hangingPunct="1">
                        <a:defRPr sz="1350" kern="1200">
                          <a:solidFill>
                            <a:schemeClr val="tx1"/>
                          </a:solidFill>
                          <a:latin typeface="Arial"/>
                          <a:ea typeface="STLiti"/>
                        </a:defRPr>
                      </a:lvl7pPr>
                      <a:lvl8pPr marL="2400300" algn="l" defTabSz="685800" rtl="0" eaLnBrk="1" latinLnBrk="0" hangingPunct="1">
                        <a:defRPr sz="1350" kern="1200">
                          <a:solidFill>
                            <a:schemeClr val="tx1"/>
                          </a:solidFill>
                          <a:latin typeface="Arial"/>
                          <a:ea typeface="STLiti"/>
                        </a:defRPr>
                      </a:lvl8pPr>
                      <a:lvl9pPr marL="2743200" algn="l" defTabSz="685800" rtl="0" eaLnBrk="1" latinLnBrk="0" hangingPunct="1">
                        <a:defRPr sz="1350" kern="1200">
                          <a:solidFill>
                            <a:schemeClr val="tx1"/>
                          </a:solidFill>
                          <a:latin typeface="Arial"/>
                          <a:ea typeface="STLiti"/>
                        </a:defRPr>
                      </a:lvl9pPr>
                    </a:lstStyle>
                    <a:p>
                      <a:pPr algn="ctr">
                        <a:lnSpc>
                          <a:spcPts val="1900"/>
                        </a:lnSpc>
                        <a:spcAft>
                          <a:spcPts val="0"/>
                        </a:spcAft>
                      </a:pPr>
                      <a:r>
                        <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要点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25000"/>
                      </a:srgbClr>
                    </a:solidFill>
                  </a:tcPr>
                </a:tc>
                <a:tc>
                  <a:txBody>
                    <a:bodyPr/>
                    <a:lstStyle>
                      <a:lvl1pPr marL="0" algn="l" defTabSz="685800" rtl="0" eaLnBrk="1" latinLnBrk="0" hangingPunct="1">
                        <a:defRPr sz="1350" kern="1200">
                          <a:solidFill>
                            <a:schemeClr val="tx1"/>
                          </a:solidFill>
                          <a:latin typeface="Arial"/>
                          <a:ea typeface="STLiti"/>
                        </a:defRPr>
                      </a:lvl1pPr>
                      <a:lvl2pPr marL="342900" algn="l" defTabSz="685800" rtl="0" eaLnBrk="1" latinLnBrk="0" hangingPunct="1">
                        <a:defRPr sz="1350" kern="1200">
                          <a:solidFill>
                            <a:schemeClr val="tx1"/>
                          </a:solidFill>
                          <a:latin typeface="Arial"/>
                          <a:ea typeface="STLiti"/>
                        </a:defRPr>
                      </a:lvl2pPr>
                      <a:lvl3pPr marL="685800" algn="l" defTabSz="685800" rtl="0" eaLnBrk="1" latinLnBrk="0" hangingPunct="1">
                        <a:defRPr sz="1350" kern="1200">
                          <a:solidFill>
                            <a:schemeClr val="tx1"/>
                          </a:solidFill>
                          <a:latin typeface="Arial"/>
                          <a:ea typeface="STLiti"/>
                        </a:defRPr>
                      </a:lvl3pPr>
                      <a:lvl4pPr marL="1028700" algn="l" defTabSz="685800" rtl="0" eaLnBrk="1" latinLnBrk="0" hangingPunct="1">
                        <a:defRPr sz="1350" kern="1200">
                          <a:solidFill>
                            <a:schemeClr val="tx1"/>
                          </a:solidFill>
                          <a:latin typeface="Arial"/>
                          <a:ea typeface="STLiti"/>
                        </a:defRPr>
                      </a:lvl4pPr>
                      <a:lvl5pPr marL="1371600" algn="l" defTabSz="685800" rtl="0" eaLnBrk="1" latinLnBrk="0" hangingPunct="1">
                        <a:defRPr sz="1350" kern="1200">
                          <a:solidFill>
                            <a:schemeClr val="tx1"/>
                          </a:solidFill>
                          <a:latin typeface="Arial"/>
                          <a:ea typeface="STLiti"/>
                        </a:defRPr>
                      </a:lvl5pPr>
                      <a:lvl6pPr marL="1714500" algn="l" defTabSz="685800" rtl="0" eaLnBrk="1" latinLnBrk="0" hangingPunct="1">
                        <a:defRPr sz="1350" kern="1200">
                          <a:solidFill>
                            <a:schemeClr val="tx1"/>
                          </a:solidFill>
                          <a:latin typeface="Arial"/>
                          <a:ea typeface="STLiti"/>
                        </a:defRPr>
                      </a:lvl6pPr>
                      <a:lvl7pPr marL="2057400" algn="l" defTabSz="685800" rtl="0" eaLnBrk="1" latinLnBrk="0" hangingPunct="1">
                        <a:defRPr sz="1350" kern="1200">
                          <a:solidFill>
                            <a:schemeClr val="tx1"/>
                          </a:solidFill>
                          <a:latin typeface="Arial"/>
                          <a:ea typeface="STLiti"/>
                        </a:defRPr>
                      </a:lvl7pPr>
                      <a:lvl8pPr marL="2400300" algn="l" defTabSz="685800" rtl="0" eaLnBrk="1" latinLnBrk="0" hangingPunct="1">
                        <a:defRPr sz="1350" kern="1200">
                          <a:solidFill>
                            <a:schemeClr val="tx1"/>
                          </a:solidFill>
                          <a:latin typeface="Arial"/>
                          <a:ea typeface="STLiti"/>
                        </a:defRPr>
                      </a:lvl8pPr>
                      <a:lvl9pPr marL="2743200" algn="l" defTabSz="685800" rtl="0" eaLnBrk="1" latinLnBrk="0" hangingPunct="1">
                        <a:defRPr sz="1350" kern="1200">
                          <a:solidFill>
                            <a:schemeClr val="tx1"/>
                          </a:solidFill>
                          <a:latin typeface="Arial"/>
                          <a:ea typeface="STLiti"/>
                        </a:defRPr>
                      </a:lvl9pPr>
                    </a:lstStyle>
                    <a:p>
                      <a:pPr algn="just">
                        <a:lnSpc>
                          <a:spcPts val="2400"/>
                        </a:lnSpc>
                        <a:spcAft>
                          <a:spcPts val="0"/>
                        </a:spcAft>
                      </a:pPr>
                      <a:endParaRPr lang="en-US"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ts val="2400"/>
                        </a:lnSpc>
                        <a:spcAft>
                          <a:spcPts val="0"/>
                        </a:spcAft>
                      </a:pPr>
                      <a:r>
                        <a:rPr lang="en-US" sz="2400" b="1"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1.</a:t>
                      </a:r>
                      <a:r>
                        <a:rPr lang="zh-CN" sz="2400" b="1"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写信目的；</a:t>
                      </a:r>
                      <a:r>
                        <a:rPr lang="en-US"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2.</a:t>
                      </a:r>
                      <a:r>
                        <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口语能力；</a:t>
                      </a:r>
                      <a:r>
                        <a:rPr lang="en-US"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3.</a:t>
                      </a:r>
                      <a:r>
                        <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相关经验；</a:t>
                      </a:r>
                      <a:r>
                        <a:rPr lang="en-US"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4.</a:t>
                      </a:r>
                      <a:r>
                        <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应聘目的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25000"/>
                      </a:srgbClr>
                    </a:solidFill>
                  </a:tcPr>
                </a:tc>
                <a:extLst>
                  <a:ext uri="{0D108BD9-81ED-4DB2-BD59-A6C34878D82A}">
                    <a16:rowId xmlns:a16="http://schemas.microsoft.com/office/drawing/2014/main" xmlns="" val="1340125892"/>
                  </a:ext>
                </a:extLst>
              </a:tr>
              <a:tr h="1534898">
                <a:tc>
                  <a:txBody>
                    <a:bodyPr/>
                    <a:lstStyle>
                      <a:lvl1pPr marL="0" algn="l" defTabSz="685800" rtl="0" eaLnBrk="1" latinLnBrk="0" hangingPunct="1">
                        <a:defRPr sz="1350" kern="1200">
                          <a:solidFill>
                            <a:schemeClr val="tx1"/>
                          </a:solidFill>
                          <a:latin typeface="Arial"/>
                          <a:ea typeface="STLiti"/>
                        </a:defRPr>
                      </a:lvl1pPr>
                      <a:lvl2pPr marL="342900" algn="l" defTabSz="685800" rtl="0" eaLnBrk="1" latinLnBrk="0" hangingPunct="1">
                        <a:defRPr sz="1350" kern="1200">
                          <a:solidFill>
                            <a:schemeClr val="tx1"/>
                          </a:solidFill>
                          <a:latin typeface="Arial"/>
                          <a:ea typeface="STLiti"/>
                        </a:defRPr>
                      </a:lvl2pPr>
                      <a:lvl3pPr marL="685800" algn="l" defTabSz="685800" rtl="0" eaLnBrk="1" latinLnBrk="0" hangingPunct="1">
                        <a:defRPr sz="1350" kern="1200">
                          <a:solidFill>
                            <a:schemeClr val="tx1"/>
                          </a:solidFill>
                          <a:latin typeface="Arial"/>
                          <a:ea typeface="STLiti"/>
                        </a:defRPr>
                      </a:lvl3pPr>
                      <a:lvl4pPr marL="1028700" algn="l" defTabSz="685800" rtl="0" eaLnBrk="1" latinLnBrk="0" hangingPunct="1">
                        <a:defRPr sz="1350" kern="1200">
                          <a:solidFill>
                            <a:schemeClr val="tx1"/>
                          </a:solidFill>
                          <a:latin typeface="Arial"/>
                          <a:ea typeface="STLiti"/>
                        </a:defRPr>
                      </a:lvl4pPr>
                      <a:lvl5pPr marL="1371600" algn="l" defTabSz="685800" rtl="0" eaLnBrk="1" latinLnBrk="0" hangingPunct="1">
                        <a:defRPr sz="1350" kern="1200">
                          <a:solidFill>
                            <a:schemeClr val="tx1"/>
                          </a:solidFill>
                          <a:latin typeface="Arial"/>
                          <a:ea typeface="STLiti"/>
                        </a:defRPr>
                      </a:lvl5pPr>
                      <a:lvl6pPr marL="1714500" algn="l" defTabSz="685800" rtl="0" eaLnBrk="1" latinLnBrk="0" hangingPunct="1">
                        <a:defRPr sz="1350" kern="1200">
                          <a:solidFill>
                            <a:schemeClr val="tx1"/>
                          </a:solidFill>
                          <a:latin typeface="Arial"/>
                          <a:ea typeface="STLiti"/>
                        </a:defRPr>
                      </a:lvl6pPr>
                      <a:lvl7pPr marL="2057400" algn="l" defTabSz="685800" rtl="0" eaLnBrk="1" latinLnBrk="0" hangingPunct="1">
                        <a:defRPr sz="1350" kern="1200">
                          <a:solidFill>
                            <a:schemeClr val="tx1"/>
                          </a:solidFill>
                          <a:latin typeface="Arial"/>
                          <a:ea typeface="STLiti"/>
                        </a:defRPr>
                      </a:lvl7pPr>
                      <a:lvl8pPr marL="2400300" algn="l" defTabSz="685800" rtl="0" eaLnBrk="1" latinLnBrk="0" hangingPunct="1">
                        <a:defRPr sz="1350" kern="1200">
                          <a:solidFill>
                            <a:schemeClr val="tx1"/>
                          </a:solidFill>
                          <a:latin typeface="Arial"/>
                          <a:ea typeface="STLiti"/>
                        </a:defRPr>
                      </a:lvl8pPr>
                      <a:lvl9pPr marL="2743200" algn="l" defTabSz="685800" rtl="0" eaLnBrk="1" latinLnBrk="0" hangingPunct="1">
                        <a:defRPr sz="1350" kern="1200">
                          <a:solidFill>
                            <a:schemeClr val="tx1"/>
                          </a:solidFill>
                          <a:latin typeface="Arial"/>
                          <a:ea typeface="STLiti"/>
                        </a:defRPr>
                      </a:lvl9pPr>
                    </a:lstStyle>
                    <a:p>
                      <a:pPr algn="ctr">
                        <a:lnSpc>
                          <a:spcPts val="1900"/>
                        </a:lnSpc>
                        <a:spcAft>
                          <a:spcPts val="0"/>
                        </a:spcAft>
                      </a:pPr>
                      <a:r>
                        <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语言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10000"/>
                      </a:srgbClr>
                    </a:solidFill>
                  </a:tcPr>
                </a:tc>
                <a:tc>
                  <a:txBody>
                    <a:bodyPr/>
                    <a:lstStyle>
                      <a:lvl1pPr marL="0" algn="l" defTabSz="685800" rtl="0" eaLnBrk="1" latinLnBrk="0" hangingPunct="1">
                        <a:defRPr sz="1350" kern="1200">
                          <a:solidFill>
                            <a:schemeClr val="tx1"/>
                          </a:solidFill>
                          <a:latin typeface="Arial"/>
                          <a:ea typeface="STLiti"/>
                        </a:defRPr>
                      </a:lvl1pPr>
                      <a:lvl2pPr marL="342900" algn="l" defTabSz="685800" rtl="0" eaLnBrk="1" latinLnBrk="0" hangingPunct="1">
                        <a:defRPr sz="1350" kern="1200">
                          <a:solidFill>
                            <a:schemeClr val="tx1"/>
                          </a:solidFill>
                          <a:latin typeface="Arial"/>
                          <a:ea typeface="STLiti"/>
                        </a:defRPr>
                      </a:lvl2pPr>
                      <a:lvl3pPr marL="685800" algn="l" defTabSz="685800" rtl="0" eaLnBrk="1" latinLnBrk="0" hangingPunct="1">
                        <a:defRPr sz="1350" kern="1200">
                          <a:solidFill>
                            <a:schemeClr val="tx1"/>
                          </a:solidFill>
                          <a:latin typeface="Arial"/>
                          <a:ea typeface="STLiti"/>
                        </a:defRPr>
                      </a:lvl3pPr>
                      <a:lvl4pPr marL="1028700" algn="l" defTabSz="685800" rtl="0" eaLnBrk="1" latinLnBrk="0" hangingPunct="1">
                        <a:defRPr sz="1350" kern="1200">
                          <a:solidFill>
                            <a:schemeClr val="tx1"/>
                          </a:solidFill>
                          <a:latin typeface="Arial"/>
                          <a:ea typeface="STLiti"/>
                        </a:defRPr>
                      </a:lvl4pPr>
                      <a:lvl5pPr marL="1371600" algn="l" defTabSz="685800" rtl="0" eaLnBrk="1" latinLnBrk="0" hangingPunct="1">
                        <a:defRPr sz="1350" kern="1200">
                          <a:solidFill>
                            <a:schemeClr val="tx1"/>
                          </a:solidFill>
                          <a:latin typeface="Arial"/>
                          <a:ea typeface="STLiti"/>
                        </a:defRPr>
                      </a:lvl5pPr>
                      <a:lvl6pPr marL="1714500" algn="l" defTabSz="685800" rtl="0" eaLnBrk="1" latinLnBrk="0" hangingPunct="1">
                        <a:defRPr sz="1350" kern="1200">
                          <a:solidFill>
                            <a:schemeClr val="tx1"/>
                          </a:solidFill>
                          <a:latin typeface="Arial"/>
                          <a:ea typeface="STLiti"/>
                        </a:defRPr>
                      </a:lvl6pPr>
                      <a:lvl7pPr marL="2057400" algn="l" defTabSz="685800" rtl="0" eaLnBrk="1" latinLnBrk="0" hangingPunct="1">
                        <a:defRPr sz="1350" kern="1200">
                          <a:solidFill>
                            <a:schemeClr val="tx1"/>
                          </a:solidFill>
                          <a:latin typeface="Arial"/>
                          <a:ea typeface="STLiti"/>
                        </a:defRPr>
                      </a:lvl7pPr>
                      <a:lvl8pPr marL="2400300" algn="l" defTabSz="685800" rtl="0" eaLnBrk="1" latinLnBrk="0" hangingPunct="1">
                        <a:defRPr sz="1350" kern="1200">
                          <a:solidFill>
                            <a:schemeClr val="tx1"/>
                          </a:solidFill>
                          <a:latin typeface="Arial"/>
                          <a:ea typeface="STLiti"/>
                        </a:defRPr>
                      </a:lvl8pPr>
                      <a:lvl9pPr marL="2743200" algn="l" defTabSz="685800" rtl="0" eaLnBrk="1" latinLnBrk="0" hangingPunct="1">
                        <a:defRPr sz="1350" kern="1200">
                          <a:solidFill>
                            <a:schemeClr val="tx1"/>
                          </a:solidFill>
                          <a:latin typeface="Arial"/>
                          <a:ea typeface="STLiti"/>
                        </a:defRPr>
                      </a:lvl9pPr>
                    </a:lstStyle>
                    <a:p>
                      <a:pPr algn="just">
                        <a:lnSpc>
                          <a:spcPts val="2400"/>
                        </a:lnSpc>
                        <a:spcAft>
                          <a:spcPts val="0"/>
                        </a:spcAft>
                      </a:pPr>
                      <a:endParaRPr lang="en-US" alt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ts val="2400"/>
                        </a:lnSpc>
                        <a:spcAft>
                          <a:spcPts val="0"/>
                        </a:spcAft>
                      </a:pPr>
                      <a:r>
                        <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这是一封学生写校英语协会负责人的应聘信，遣词造句要比较正式，要求言简意赅，字字珠玑，同时说话语气要礼貌得体。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10000"/>
                      </a:srgbClr>
                    </a:solidFill>
                  </a:tcPr>
                </a:tc>
                <a:extLst>
                  <a:ext uri="{0D108BD9-81ED-4DB2-BD59-A6C34878D82A}">
                    <a16:rowId xmlns:a16="http://schemas.microsoft.com/office/drawing/2014/main" xmlns="" val="4023063876"/>
                  </a:ext>
                </a:extLst>
              </a:tr>
            </a:tbl>
          </a:graphicData>
        </a:graphic>
      </p:graphicFrame>
    </p:spTree>
    <p:extLst>
      <p:ext uri="{BB962C8B-B14F-4D97-AF65-F5344CB8AC3E}">
        <p14:creationId xmlns:p14="http://schemas.microsoft.com/office/powerpoint/2010/main" val="33662652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14:bounceEnd="50000">
                                          <p:cBhvr additive="base">
                                            <p:cTn id="20"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0" grpId="0"/>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0" grpId="0"/>
          <p:bldP spid="11" grpId="0" animBg="1"/>
        </p:bldLst>
      </p:timing>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xmlns="" id="{12ED543F-B462-434B-8B93-247C49447C8A}"/>
              </a:ext>
            </a:extLst>
          </p:cNvPr>
          <p:cNvSpPr/>
          <p:nvPr/>
        </p:nvSpPr>
        <p:spPr>
          <a:xfrm>
            <a:off x="3105091" y="479541"/>
            <a:ext cx="7189903" cy="110837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grpSp>
        <p:nvGrpSpPr>
          <p:cNvPr id="8200" name="Group 12"/>
          <p:cNvGrpSpPr>
            <a:grpSpLocks/>
          </p:cNvGrpSpPr>
          <p:nvPr/>
        </p:nvGrpSpPr>
        <p:grpSpPr bwMode="auto">
          <a:xfrm flipV="1">
            <a:off x="4079778" y="1569030"/>
            <a:ext cx="173567" cy="169333"/>
            <a:chOff x="223" y="203"/>
            <a:chExt cx="213" cy="211"/>
          </a:xfrm>
        </p:grpSpPr>
        <p:sp>
          <p:nvSpPr>
            <p:cNvPr id="8203" name="Freeform 13"/>
            <p:cNvSpPr>
              <a:spLocks/>
            </p:cNvSpPr>
            <p:nvPr/>
          </p:nvSpPr>
          <p:spPr bwMode="auto">
            <a:xfrm>
              <a:off x="223" y="203"/>
              <a:ext cx="213" cy="211"/>
            </a:xfrm>
            <a:custGeom>
              <a:avLst/>
              <a:gdLst>
                <a:gd name="T0" fmla="*/ 133 w 213"/>
                <a:gd name="T1" fmla="*/ 0 h 211"/>
                <a:gd name="T2" fmla="*/ 130 w 213"/>
                <a:gd name="T3" fmla="*/ 90 h 211"/>
                <a:gd name="T4" fmla="*/ 213 w 213"/>
                <a:gd name="T5" fmla="*/ 130 h 211"/>
                <a:gd name="T6" fmla="*/ 121 w 213"/>
                <a:gd name="T7" fmla="*/ 130 h 211"/>
                <a:gd name="T8" fmla="*/ 83 w 213"/>
                <a:gd name="T9" fmla="*/ 211 h 211"/>
                <a:gd name="T10" fmla="*/ 83 w 213"/>
                <a:gd name="T11" fmla="*/ 121 h 211"/>
                <a:gd name="T12" fmla="*/ 0 w 213"/>
                <a:gd name="T13" fmla="*/ 81 h 211"/>
                <a:gd name="T14" fmla="*/ 93 w 213"/>
                <a:gd name="T15" fmla="*/ 81 h 211"/>
                <a:gd name="T16" fmla="*/ 133 w 213"/>
                <a:gd name="T17" fmla="*/ 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3" h="211">
                  <a:moveTo>
                    <a:pt x="133" y="0"/>
                  </a:moveTo>
                  <a:lnTo>
                    <a:pt x="130" y="90"/>
                  </a:lnTo>
                  <a:lnTo>
                    <a:pt x="213" y="130"/>
                  </a:lnTo>
                  <a:lnTo>
                    <a:pt x="121" y="130"/>
                  </a:lnTo>
                  <a:lnTo>
                    <a:pt x="83" y="211"/>
                  </a:lnTo>
                  <a:lnTo>
                    <a:pt x="83" y="121"/>
                  </a:lnTo>
                  <a:lnTo>
                    <a:pt x="0" y="81"/>
                  </a:lnTo>
                  <a:lnTo>
                    <a:pt x="93" y="81"/>
                  </a:lnTo>
                  <a:lnTo>
                    <a:pt x="1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8204" name="Oval 14"/>
            <p:cNvSpPr>
              <a:spLocks noChangeArrowheads="1"/>
            </p:cNvSpPr>
            <p:nvPr/>
          </p:nvSpPr>
          <p:spPr bwMode="auto">
            <a:xfrm>
              <a:off x="259" y="239"/>
              <a:ext cx="142" cy="139"/>
            </a:xfrm>
            <a:prstGeom prst="ellipse">
              <a:avLst/>
            </a:prstGeom>
            <a:solidFill>
              <a:srgbClr val="FFFFFF">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p>
          </p:txBody>
        </p:sp>
      </p:grpSp>
      <p:grpSp>
        <p:nvGrpSpPr>
          <p:cNvPr id="19" name="Group 8">
            <a:extLst>
              <a:ext uri="{FF2B5EF4-FFF2-40B4-BE49-F238E27FC236}">
                <a16:creationId xmlns:a16="http://schemas.microsoft.com/office/drawing/2014/main" xmlns="" id="{838C54C0-4E3A-4D48-869F-3C981CD98A39}"/>
              </a:ext>
            </a:extLst>
          </p:cNvPr>
          <p:cNvGrpSpPr>
            <a:grpSpLocks/>
          </p:cNvGrpSpPr>
          <p:nvPr/>
        </p:nvGrpSpPr>
        <p:grpSpPr bwMode="auto">
          <a:xfrm>
            <a:off x="3470284" y="758005"/>
            <a:ext cx="237067" cy="232833"/>
            <a:chOff x="223" y="203"/>
            <a:chExt cx="213" cy="211"/>
          </a:xfrm>
        </p:grpSpPr>
        <p:sp>
          <p:nvSpPr>
            <p:cNvPr id="20" name="Freeform 9">
              <a:extLst>
                <a:ext uri="{FF2B5EF4-FFF2-40B4-BE49-F238E27FC236}">
                  <a16:creationId xmlns:a16="http://schemas.microsoft.com/office/drawing/2014/main" xmlns="" id="{D679581A-ED75-4C7E-86BC-CFC68DEDE302}"/>
                </a:ext>
              </a:extLst>
            </p:cNvPr>
            <p:cNvSpPr>
              <a:spLocks/>
            </p:cNvSpPr>
            <p:nvPr/>
          </p:nvSpPr>
          <p:spPr bwMode="auto">
            <a:xfrm>
              <a:off x="223" y="203"/>
              <a:ext cx="213" cy="211"/>
            </a:xfrm>
            <a:custGeom>
              <a:avLst/>
              <a:gdLst>
                <a:gd name="T0" fmla="*/ 133 w 213"/>
                <a:gd name="T1" fmla="*/ 0 h 211"/>
                <a:gd name="T2" fmla="*/ 130 w 213"/>
                <a:gd name="T3" fmla="*/ 90 h 211"/>
                <a:gd name="T4" fmla="*/ 213 w 213"/>
                <a:gd name="T5" fmla="*/ 130 h 211"/>
                <a:gd name="T6" fmla="*/ 121 w 213"/>
                <a:gd name="T7" fmla="*/ 130 h 211"/>
                <a:gd name="T8" fmla="*/ 83 w 213"/>
                <a:gd name="T9" fmla="*/ 211 h 211"/>
                <a:gd name="T10" fmla="*/ 83 w 213"/>
                <a:gd name="T11" fmla="*/ 121 h 211"/>
                <a:gd name="T12" fmla="*/ 0 w 213"/>
                <a:gd name="T13" fmla="*/ 81 h 211"/>
                <a:gd name="T14" fmla="*/ 93 w 213"/>
                <a:gd name="T15" fmla="*/ 81 h 211"/>
                <a:gd name="T16" fmla="*/ 133 w 213"/>
                <a:gd name="T17" fmla="*/ 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3" h="211">
                  <a:moveTo>
                    <a:pt x="133" y="0"/>
                  </a:moveTo>
                  <a:lnTo>
                    <a:pt x="130" y="90"/>
                  </a:lnTo>
                  <a:lnTo>
                    <a:pt x="213" y="130"/>
                  </a:lnTo>
                  <a:lnTo>
                    <a:pt x="121" y="130"/>
                  </a:lnTo>
                  <a:lnTo>
                    <a:pt x="83" y="211"/>
                  </a:lnTo>
                  <a:lnTo>
                    <a:pt x="83" y="121"/>
                  </a:lnTo>
                  <a:lnTo>
                    <a:pt x="0" y="81"/>
                  </a:lnTo>
                  <a:lnTo>
                    <a:pt x="93" y="81"/>
                  </a:lnTo>
                  <a:lnTo>
                    <a:pt x="1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21" name="Oval 10">
              <a:extLst>
                <a:ext uri="{FF2B5EF4-FFF2-40B4-BE49-F238E27FC236}">
                  <a16:creationId xmlns:a16="http://schemas.microsoft.com/office/drawing/2014/main" xmlns="" id="{D3F0ED29-2D9C-4C98-97BE-252217B47578}"/>
                </a:ext>
              </a:extLst>
            </p:cNvPr>
            <p:cNvSpPr>
              <a:spLocks noChangeArrowheads="1"/>
            </p:cNvSpPr>
            <p:nvPr/>
          </p:nvSpPr>
          <p:spPr bwMode="auto">
            <a:xfrm>
              <a:off x="259" y="239"/>
              <a:ext cx="142" cy="139"/>
            </a:xfrm>
            <a:prstGeom prst="ellipse">
              <a:avLst/>
            </a:prstGeom>
            <a:solidFill>
              <a:srgbClr val="FFFFFF">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p>
          </p:txBody>
        </p:sp>
      </p:grpSp>
      <p:pic>
        <p:nvPicPr>
          <p:cNvPr id="2" name="图片 1">
            <a:extLst>
              <a:ext uri="{FF2B5EF4-FFF2-40B4-BE49-F238E27FC236}">
                <a16:creationId xmlns:a16="http://schemas.microsoft.com/office/drawing/2014/main" xmlns="" id="{3E82EA1B-3DEC-4D8D-A4F0-4D6DCA448BD3}"/>
              </a:ext>
            </a:extLst>
          </p:cNvPr>
          <p:cNvPicPr>
            <a:picLocks noChangeAspect="1"/>
          </p:cNvPicPr>
          <p:nvPr/>
        </p:nvPicPr>
        <p:blipFill>
          <a:blip r:embed="rId2"/>
          <a:stretch>
            <a:fillRect/>
          </a:stretch>
        </p:blipFill>
        <p:spPr>
          <a:xfrm>
            <a:off x="3130010" y="1597921"/>
            <a:ext cx="7906437" cy="4134513"/>
          </a:xfrm>
          <a:prstGeom prst="rect">
            <a:avLst/>
          </a:prstGeom>
        </p:spPr>
      </p:pic>
      <p:sp>
        <p:nvSpPr>
          <p:cNvPr id="3" name="云形 2">
            <a:extLst>
              <a:ext uri="{FF2B5EF4-FFF2-40B4-BE49-F238E27FC236}">
                <a16:creationId xmlns:a16="http://schemas.microsoft.com/office/drawing/2014/main" xmlns="" id="{AA50EF6C-0488-41D4-A820-550E911E98A4}"/>
              </a:ext>
            </a:extLst>
          </p:cNvPr>
          <p:cNvSpPr/>
          <p:nvPr/>
        </p:nvSpPr>
        <p:spPr>
          <a:xfrm>
            <a:off x="62657" y="4760409"/>
            <a:ext cx="6173083" cy="213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假定你是李华，乘坐</a:t>
            </a:r>
            <a:r>
              <a:rPr lang="en-US" altLang="zh-CN" sz="2400" b="1" dirty="0">
                <a:solidFill>
                  <a:schemeClr val="bg1"/>
                </a:solidFill>
              </a:rPr>
              <a:t>FL753</a:t>
            </a:r>
            <a:r>
              <a:rPr lang="zh-CN" altLang="en-US" sz="2400" b="1" dirty="0">
                <a:solidFill>
                  <a:schemeClr val="bg1"/>
                </a:solidFill>
              </a:rPr>
              <a:t>航班抵达伦敦后发现钱包遗失。请给航空公司写一封邮件说明情况并寻求帮助。</a:t>
            </a:r>
          </a:p>
        </p:txBody>
      </p:sp>
      <p:sp>
        <p:nvSpPr>
          <p:cNvPr id="6" name="云形 5">
            <a:extLst>
              <a:ext uri="{FF2B5EF4-FFF2-40B4-BE49-F238E27FC236}">
                <a16:creationId xmlns:a16="http://schemas.microsoft.com/office/drawing/2014/main" xmlns="" id="{BC4B727E-C0F3-4682-9492-347C0F4099DF}"/>
              </a:ext>
            </a:extLst>
          </p:cNvPr>
          <p:cNvSpPr/>
          <p:nvPr/>
        </p:nvSpPr>
        <p:spPr>
          <a:xfrm>
            <a:off x="8962569" y="1465909"/>
            <a:ext cx="2964640" cy="128273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rPr>
              <a:t>行程信息</a:t>
            </a:r>
          </a:p>
        </p:txBody>
      </p:sp>
      <p:sp>
        <p:nvSpPr>
          <p:cNvPr id="26" name="云形 25">
            <a:extLst>
              <a:ext uri="{FF2B5EF4-FFF2-40B4-BE49-F238E27FC236}">
                <a16:creationId xmlns:a16="http://schemas.microsoft.com/office/drawing/2014/main" xmlns="" id="{1107DB25-A90A-42E9-B17E-FC9EC7B6AEE3}"/>
              </a:ext>
            </a:extLst>
          </p:cNvPr>
          <p:cNvSpPr/>
          <p:nvPr/>
        </p:nvSpPr>
        <p:spPr>
          <a:xfrm>
            <a:off x="8819976" y="3815082"/>
            <a:ext cx="3166237" cy="16654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rPr>
              <a:t>钱包特征</a:t>
            </a:r>
          </a:p>
        </p:txBody>
      </p:sp>
      <p:sp>
        <p:nvSpPr>
          <p:cNvPr id="27" name="云形 26">
            <a:extLst>
              <a:ext uri="{FF2B5EF4-FFF2-40B4-BE49-F238E27FC236}">
                <a16:creationId xmlns:a16="http://schemas.microsoft.com/office/drawing/2014/main" xmlns="" id="{63851265-9A0C-44D4-9546-64E5B6368DDB}"/>
              </a:ext>
            </a:extLst>
          </p:cNvPr>
          <p:cNvSpPr/>
          <p:nvPr/>
        </p:nvSpPr>
        <p:spPr>
          <a:xfrm>
            <a:off x="7170846" y="5119639"/>
            <a:ext cx="3166236" cy="12437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rPr>
              <a:t>联系方式</a:t>
            </a:r>
          </a:p>
        </p:txBody>
      </p:sp>
      <p:sp>
        <p:nvSpPr>
          <p:cNvPr id="15" name="圆角矩形 4">
            <a:extLst>
              <a:ext uri="{FF2B5EF4-FFF2-40B4-BE49-F238E27FC236}">
                <a16:creationId xmlns:a16="http://schemas.microsoft.com/office/drawing/2014/main" xmlns="" id="{DE2F43EA-E0A7-43A5-96D4-99FC64DE2B52}"/>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6" name="矩形 15">
            <a:extLst>
              <a:ext uri="{FF2B5EF4-FFF2-40B4-BE49-F238E27FC236}">
                <a16:creationId xmlns:a16="http://schemas.microsoft.com/office/drawing/2014/main" xmlns="" id="{602F0FCD-3978-4356-BE2F-E72DBC9EF600}"/>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矩形 16">
            <a:extLst>
              <a:ext uri="{FF2B5EF4-FFF2-40B4-BE49-F238E27FC236}">
                <a16:creationId xmlns:a16="http://schemas.microsoft.com/office/drawing/2014/main" xmlns="" id="{4EF52130-1809-47D9-8EB4-9FB4A4F54DF7}"/>
              </a:ext>
            </a:extLst>
          </p:cNvPr>
          <p:cNvSpPr/>
          <p:nvPr/>
        </p:nvSpPr>
        <p:spPr>
          <a:xfrm>
            <a:off x="2857580" y="360289"/>
            <a:ext cx="7200819"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11</a:t>
            </a:r>
            <a:r>
              <a:rPr lang="zh-CN" altLang="en-US" sz="2800" b="1" dirty="0">
                <a:latin typeface="微软雅黑" pitchFamily="34" charset="-122"/>
                <a:ea typeface="微软雅黑" pitchFamily="34" charset="-122"/>
              </a:rPr>
              <a:t>月高考试题应用文写作</a:t>
            </a:r>
            <a:endParaRPr lang="en-US" altLang="zh-CN" sz="2800" b="1" dirty="0">
              <a:latin typeface="微软雅黑" pitchFamily="34" charset="-122"/>
              <a:ea typeface="微软雅黑" pitchFamily="34" charset="-122"/>
            </a:endParaRPr>
          </a:p>
          <a:p>
            <a:pPr algn="ctr"/>
            <a:r>
              <a:rPr lang="en-US" altLang="zh-CN" sz="2800" b="1" dirty="0">
                <a:latin typeface="微软雅黑" pitchFamily="34" charset="-122"/>
                <a:ea typeface="微软雅黑" pitchFamily="34" charset="-122"/>
              </a:rPr>
              <a:t>                ——Letter  of asking for help </a:t>
            </a:r>
          </a:p>
        </p:txBody>
      </p:sp>
    </p:spTree>
    <p:extLst>
      <p:ext uri="{BB962C8B-B14F-4D97-AF65-F5344CB8AC3E}">
        <p14:creationId xmlns:p14="http://schemas.microsoft.com/office/powerpoint/2010/main" val="40109897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par>
                                    <p:cTn id="12" presetID="56" presetClass="path" presetSubtype="0" accel="50000" decel="50000" fill="hold" grpId="1" nodeType="withEffect">
                                      <p:stCondLst>
                                        <p:cond delay="0"/>
                                      </p:stCondLst>
                                      <p:childTnLst>
                                        <p:animMotion origin="layout" path="M -0.03737 0.0412 L 2.91667E-6 2.22222E-6 " pathEditMode="relative" rAng="0" ptsTypes="AA">
                                          <p:cBhvr>
                                            <p:cTn id="13" dur="700" fill="hold"/>
                                            <p:tgtEl>
                                              <p:spTgt spid="15"/>
                                            </p:tgtEl>
                                            <p:attrNameLst>
                                              <p:attrName>ppt_x</p:attrName>
                                              <p:attrName>ppt_y</p:attrName>
                                            </p:attrNameLst>
                                          </p:cBhvr>
                                          <p:rCtr x="1862" y="-2060"/>
                                        </p:animMotion>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out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heel(1)">
                                          <p:cBhvr>
                                            <p:cTn id="31" dur="2000"/>
                                            <p:tgtEl>
                                              <p:spTgt spid="26"/>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heel(1)">
                                          <p:cBhvr>
                                            <p:cTn id="3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P spid="6" grpId="0" animBg="1"/>
          <p:bldP spid="26" grpId="0" animBg="1"/>
          <p:bldP spid="27" grpId="0" animBg="1"/>
          <p:bldP spid="15" grpId="0" animBg="1"/>
          <p:bldP spid="15" grpId="1" animBg="1"/>
          <p:bldP spid="16" grpId="0"/>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par>
                                    <p:cTn id="12" presetID="56" presetClass="path" presetSubtype="0" accel="50000" decel="50000" fill="hold" grpId="1" nodeType="withEffect">
                                      <p:stCondLst>
                                        <p:cond delay="0"/>
                                      </p:stCondLst>
                                      <p:childTnLst>
                                        <p:animMotion origin="layout" path="M -0.03737 0.0412 L 2.91667E-6 2.22222E-6 " pathEditMode="relative" rAng="0" ptsTypes="AA">
                                          <p:cBhvr>
                                            <p:cTn id="13" dur="700" fill="hold"/>
                                            <p:tgtEl>
                                              <p:spTgt spid="15"/>
                                            </p:tgtEl>
                                            <p:attrNameLst>
                                              <p:attrName>ppt_x</p:attrName>
                                              <p:attrName>ppt_y</p:attrName>
                                            </p:attrNameLst>
                                          </p:cBhvr>
                                          <p:rCtr x="1862" y="-2060"/>
                                        </p:animMotion>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out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heel(1)">
                                          <p:cBhvr>
                                            <p:cTn id="31" dur="2000"/>
                                            <p:tgtEl>
                                              <p:spTgt spid="26"/>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heel(1)">
                                          <p:cBhvr>
                                            <p:cTn id="3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P spid="6" grpId="0" animBg="1"/>
          <p:bldP spid="26" grpId="0" animBg="1"/>
          <p:bldP spid="27" grpId="0" animBg="1"/>
          <p:bldP spid="15" grpId="0" animBg="1"/>
          <p:bldP spid="15" grpId="1" animBg="1"/>
          <p:bldP spid="16" grpId="0"/>
          <p:bldP spid="17" grpId="0" animBg="1"/>
        </p:bldLst>
      </p:timing>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201C071C-3726-4489-9731-D33AB7F28D8B}"/>
              </a:ext>
            </a:extLst>
          </p:cNvPr>
          <p:cNvSpPr/>
          <p:nvPr/>
        </p:nvSpPr>
        <p:spPr>
          <a:xfrm>
            <a:off x="3105091" y="479541"/>
            <a:ext cx="7710166" cy="10812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9" name="圆角矩形 4">
            <a:extLst>
              <a:ext uri="{FF2B5EF4-FFF2-40B4-BE49-F238E27FC236}">
                <a16:creationId xmlns:a16="http://schemas.microsoft.com/office/drawing/2014/main" xmlns="" id="{2D113AFA-F25A-40E6-912C-C9EF8CECFA72}"/>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0" name="矩形 9">
            <a:extLst>
              <a:ext uri="{FF2B5EF4-FFF2-40B4-BE49-F238E27FC236}">
                <a16:creationId xmlns:a16="http://schemas.microsoft.com/office/drawing/2014/main" xmlns="" id="{DAACDBEA-DE28-4563-B50F-B021C30A5981}"/>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xmlns="" id="{F340A95E-4F9D-48EB-9A9C-C058699BC43A}"/>
              </a:ext>
            </a:extLst>
          </p:cNvPr>
          <p:cNvSpPr/>
          <p:nvPr/>
        </p:nvSpPr>
        <p:spPr>
          <a:xfrm>
            <a:off x="2868496" y="360289"/>
            <a:ext cx="7710166"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11</a:t>
            </a:r>
            <a:r>
              <a:rPr lang="zh-CN" altLang="en-US" sz="2800" b="1" dirty="0">
                <a:latin typeface="微软雅黑" pitchFamily="34" charset="-122"/>
                <a:ea typeface="微软雅黑" pitchFamily="34" charset="-122"/>
              </a:rPr>
              <a:t>月高考试题应用文写作</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答题要领</a:t>
            </a:r>
            <a:endParaRPr lang="en-US" altLang="zh-CN" sz="2800" b="1" dirty="0">
              <a:latin typeface="微软雅黑" pitchFamily="34" charset="-122"/>
              <a:ea typeface="微软雅黑" pitchFamily="34" charset="-122"/>
            </a:endParaRPr>
          </a:p>
        </p:txBody>
      </p:sp>
      <p:graphicFrame>
        <p:nvGraphicFramePr>
          <p:cNvPr id="13" name="表格 12">
            <a:extLst>
              <a:ext uri="{FF2B5EF4-FFF2-40B4-BE49-F238E27FC236}">
                <a16:creationId xmlns:a16="http://schemas.microsoft.com/office/drawing/2014/main" xmlns="" id="{FAB0462D-2E9C-4100-9E0B-DE06633527CA}"/>
              </a:ext>
            </a:extLst>
          </p:cNvPr>
          <p:cNvGraphicFramePr>
            <a:graphicFrameLocks noGrp="1"/>
          </p:cNvGraphicFramePr>
          <p:nvPr>
            <p:extLst>
              <p:ext uri="{D42A27DB-BD31-4B8C-83A1-F6EECF244321}">
                <p14:modId xmlns:p14="http://schemas.microsoft.com/office/powerpoint/2010/main" val="1684745269"/>
              </p:ext>
            </p:extLst>
          </p:nvPr>
        </p:nvGraphicFramePr>
        <p:xfrm>
          <a:off x="967900" y="1923393"/>
          <a:ext cx="10525162" cy="4640705"/>
        </p:xfrm>
        <a:graphic>
          <a:graphicData uri="http://schemas.openxmlformats.org/drawingml/2006/table">
            <a:tbl>
              <a:tblPr firstRow="1" firstCol="1" bandRow="1"/>
              <a:tblGrid>
                <a:gridCol w="1516767">
                  <a:extLst>
                    <a:ext uri="{9D8B030D-6E8A-4147-A177-3AD203B41FA5}">
                      <a16:colId xmlns:a16="http://schemas.microsoft.com/office/drawing/2014/main" xmlns="" val="2302019946"/>
                    </a:ext>
                  </a:extLst>
                </a:gridCol>
                <a:gridCol w="9008395">
                  <a:extLst>
                    <a:ext uri="{9D8B030D-6E8A-4147-A177-3AD203B41FA5}">
                      <a16:colId xmlns:a16="http://schemas.microsoft.com/office/drawing/2014/main" xmlns="" val="1107227927"/>
                    </a:ext>
                  </a:extLst>
                </a:gridCol>
              </a:tblGrid>
              <a:tr h="1041354">
                <a:tc>
                  <a:txBody>
                    <a:bodyPr/>
                    <a:lstStyle>
                      <a:lvl1pPr marL="0" algn="l" defTabSz="685800" rtl="0" eaLnBrk="1" latinLnBrk="0" hangingPunct="1">
                        <a:defRPr sz="1350" kern="1200">
                          <a:solidFill>
                            <a:schemeClr val="tx1"/>
                          </a:solidFill>
                          <a:latin typeface="Arial"/>
                          <a:ea typeface="STLiti"/>
                        </a:defRPr>
                      </a:lvl1pPr>
                      <a:lvl2pPr marL="342900" algn="l" defTabSz="685800" rtl="0" eaLnBrk="1" latinLnBrk="0" hangingPunct="1">
                        <a:defRPr sz="1350" kern="1200">
                          <a:solidFill>
                            <a:schemeClr val="tx1"/>
                          </a:solidFill>
                          <a:latin typeface="Arial"/>
                          <a:ea typeface="STLiti"/>
                        </a:defRPr>
                      </a:lvl2pPr>
                      <a:lvl3pPr marL="685800" algn="l" defTabSz="685800" rtl="0" eaLnBrk="1" latinLnBrk="0" hangingPunct="1">
                        <a:defRPr sz="1350" kern="1200">
                          <a:solidFill>
                            <a:schemeClr val="tx1"/>
                          </a:solidFill>
                          <a:latin typeface="Arial"/>
                          <a:ea typeface="STLiti"/>
                        </a:defRPr>
                      </a:lvl3pPr>
                      <a:lvl4pPr marL="1028700" algn="l" defTabSz="685800" rtl="0" eaLnBrk="1" latinLnBrk="0" hangingPunct="1">
                        <a:defRPr sz="1350" kern="1200">
                          <a:solidFill>
                            <a:schemeClr val="tx1"/>
                          </a:solidFill>
                          <a:latin typeface="Arial"/>
                          <a:ea typeface="STLiti"/>
                        </a:defRPr>
                      </a:lvl4pPr>
                      <a:lvl5pPr marL="1371600" algn="l" defTabSz="685800" rtl="0" eaLnBrk="1" latinLnBrk="0" hangingPunct="1">
                        <a:defRPr sz="1350" kern="1200">
                          <a:solidFill>
                            <a:schemeClr val="tx1"/>
                          </a:solidFill>
                          <a:latin typeface="Arial"/>
                          <a:ea typeface="STLiti"/>
                        </a:defRPr>
                      </a:lvl5pPr>
                      <a:lvl6pPr marL="1714500" algn="l" defTabSz="685800" rtl="0" eaLnBrk="1" latinLnBrk="0" hangingPunct="1">
                        <a:defRPr sz="1350" kern="1200">
                          <a:solidFill>
                            <a:schemeClr val="tx1"/>
                          </a:solidFill>
                          <a:latin typeface="Arial"/>
                          <a:ea typeface="STLiti"/>
                        </a:defRPr>
                      </a:lvl6pPr>
                      <a:lvl7pPr marL="2057400" algn="l" defTabSz="685800" rtl="0" eaLnBrk="1" latinLnBrk="0" hangingPunct="1">
                        <a:defRPr sz="1350" kern="1200">
                          <a:solidFill>
                            <a:schemeClr val="tx1"/>
                          </a:solidFill>
                          <a:latin typeface="Arial"/>
                          <a:ea typeface="STLiti"/>
                        </a:defRPr>
                      </a:lvl7pPr>
                      <a:lvl8pPr marL="2400300" algn="l" defTabSz="685800" rtl="0" eaLnBrk="1" latinLnBrk="0" hangingPunct="1">
                        <a:defRPr sz="1350" kern="1200">
                          <a:solidFill>
                            <a:schemeClr val="tx1"/>
                          </a:solidFill>
                          <a:latin typeface="Arial"/>
                          <a:ea typeface="STLiti"/>
                        </a:defRPr>
                      </a:lvl8pPr>
                      <a:lvl9pPr marL="2743200" algn="l" defTabSz="685800" rtl="0" eaLnBrk="1" latinLnBrk="0" hangingPunct="1">
                        <a:defRPr sz="1350" kern="1200">
                          <a:solidFill>
                            <a:schemeClr val="tx1"/>
                          </a:solidFill>
                          <a:latin typeface="Arial"/>
                          <a:ea typeface="STLiti"/>
                        </a:defRPr>
                      </a:lvl9pPr>
                    </a:lstStyle>
                    <a:p>
                      <a:pPr algn="ctr">
                        <a:lnSpc>
                          <a:spcPts val="1900"/>
                        </a:lnSpc>
                        <a:spcAft>
                          <a:spcPts val="0"/>
                        </a:spcAft>
                      </a:pPr>
                      <a:endParaRPr lang="en-US" alt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p>
                      <a:pPr algn="ctr">
                        <a:lnSpc>
                          <a:spcPts val="1900"/>
                        </a:lnSpc>
                        <a:spcAft>
                          <a:spcPts val="0"/>
                        </a:spcAft>
                      </a:pPr>
                      <a:r>
                        <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文体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75000"/>
                      </a:srgbClr>
                    </a:solidFill>
                  </a:tcPr>
                </a:tc>
                <a:tc>
                  <a:txBody>
                    <a:bodyPr/>
                    <a:lstStyle>
                      <a:lvl1pPr marL="0" algn="l" defTabSz="685800" rtl="0" eaLnBrk="1" latinLnBrk="0" hangingPunct="1">
                        <a:defRPr sz="1350" kern="1200">
                          <a:solidFill>
                            <a:schemeClr val="tx1"/>
                          </a:solidFill>
                          <a:latin typeface="Arial"/>
                          <a:ea typeface="STLiti"/>
                        </a:defRPr>
                      </a:lvl1pPr>
                      <a:lvl2pPr marL="342900" algn="l" defTabSz="685800" rtl="0" eaLnBrk="1" latinLnBrk="0" hangingPunct="1">
                        <a:defRPr sz="1350" kern="1200">
                          <a:solidFill>
                            <a:schemeClr val="tx1"/>
                          </a:solidFill>
                          <a:latin typeface="Arial"/>
                          <a:ea typeface="STLiti"/>
                        </a:defRPr>
                      </a:lvl2pPr>
                      <a:lvl3pPr marL="685800" algn="l" defTabSz="685800" rtl="0" eaLnBrk="1" latinLnBrk="0" hangingPunct="1">
                        <a:defRPr sz="1350" kern="1200">
                          <a:solidFill>
                            <a:schemeClr val="tx1"/>
                          </a:solidFill>
                          <a:latin typeface="Arial"/>
                          <a:ea typeface="STLiti"/>
                        </a:defRPr>
                      </a:lvl3pPr>
                      <a:lvl4pPr marL="1028700" algn="l" defTabSz="685800" rtl="0" eaLnBrk="1" latinLnBrk="0" hangingPunct="1">
                        <a:defRPr sz="1350" kern="1200">
                          <a:solidFill>
                            <a:schemeClr val="tx1"/>
                          </a:solidFill>
                          <a:latin typeface="Arial"/>
                          <a:ea typeface="STLiti"/>
                        </a:defRPr>
                      </a:lvl4pPr>
                      <a:lvl5pPr marL="1371600" algn="l" defTabSz="685800" rtl="0" eaLnBrk="1" latinLnBrk="0" hangingPunct="1">
                        <a:defRPr sz="1350" kern="1200">
                          <a:solidFill>
                            <a:schemeClr val="tx1"/>
                          </a:solidFill>
                          <a:latin typeface="Arial"/>
                          <a:ea typeface="STLiti"/>
                        </a:defRPr>
                      </a:lvl5pPr>
                      <a:lvl6pPr marL="1714500" algn="l" defTabSz="685800" rtl="0" eaLnBrk="1" latinLnBrk="0" hangingPunct="1">
                        <a:defRPr sz="1350" kern="1200">
                          <a:solidFill>
                            <a:schemeClr val="tx1"/>
                          </a:solidFill>
                          <a:latin typeface="Arial"/>
                          <a:ea typeface="STLiti"/>
                        </a:defRPr>
                      </a:lvl6pPr>
                      <a:lvl7pPr marL="2057400" algn="l" defTabSz="685800" rtl="0" eaLnBrk="1" latinLnBrk="0" hangingPunct="1">
                        <a:defRPr sz="1350" kern="1200">
                          <a:solidFill>
                            <a:schemeClr val="tx1"/>
                          </a:solidFill>
                          <a:latin typeface="Arial"/>
                          <a:ea typeface="STLiti"/>
                        </a:defRPr>
                      </a:lvl7pPr>
                      <a:lvl8pPr marL="2400300" algn="l" defTabSz="685800" rtl="0" eaLnBrk="1" latinLnBrk="0" hangingPunct="1">
                        <a:defRPr sz="1350" kern="1200">
                          <a:solidFill>
                            <a:schemeClr val="tx1"/>
                          </a:solidFill>
                          <a:latin typeface="Arial"/>
                          <a:ea typeface="STLiti"/>
                        </a:defRPr>
                      </a:lvl8pPr>
                      <a:lvl9pPr marL="2743200" algn="l" defTabSz="685800" rtl="0" eaLnBrk="1" latinLnBrk="0" hangingPunct="1">
                        <a:defRPr sz="1350" kern="1200">
                          <a:solidFill>
                            <a:schemeClr val="tx1"/>
                          </a:solidFill>
                          <a:latin typeface="Arial"/>
                          <a:ea typeface="STLiti"/>
                        </a:defRPr>
                      </a:lvl9pPr>
                    </a:lstStyle>
                    <a:p>
                      <a:pPr algn="just">
                        <a:lnSpc>
                          <a:spcPts val="2400"/>
                        </a:lnSpc>
                        <a:spcAft>
                          <a:spcPts val="0"/>
                        </a:spcAft>
                      </a:pPr>
                      <a:endParaRPr lang="en-US" alt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ts val="2400"/>
                        </a:lnSpc>
                        <a:spcAft>
                          <a:spcPts val="0"/>
                        </a:spcAft>
                      </a:pPr>
                      <a:r>
                        <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书信体，要求有书信完整的格式（称谓、正文、结语、落款）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75000"/>
                      </a:srgbClr>
                    </a:solidFill>
                  </a:tcPr>
                </a:tc>
                <a:extLst>
                  <a:ext uri="{0D108BD9-81ED-4DB2-BD59-A6C34878D82A}">
                    <a16:rowId xmlns:a16="http://schemas.microsoft.com/office/drawing/2014/main" xmlns="" val="1868049209"/>
                  </a:ext>
                </a:extLst>
              </a:tr>
              <a:tr h="1052742">
                <a:tc>
                  <a:txBody>
                    <a:bodyPr/>
                    <a:lstStyle>
                      <a:lvl1pPr marL="0" algn="l" defTabSz="685800" rtl="0" eaLnBrk="1" latinLnBrk="0" hangingPunct="1">
                        <a:defRPr sz="1350" kern="1200">
                          <a:solidFill>
                            <a:schemeClr val="tx1"/>
                          </a:solidFill>
                          <a:latin typeface="Arial"/>
                          <a:ea typeface="STLiti"/>
                        </a:defRPr>
                      </a:lvl1pPr>
                      <a:lvl2pPr marL="342900" algn="l" defTabSz="685800" rtl="0" eaLnBrk="1" latinLnBrk="0" hangingPunct="1">
                        <a:defRPr sz="1350" kern="1200">
                          <a:solidFill>
                            <a:schemeClr val="tx1"/>
                          </a:solidFill>
                          <a:latin typeface="Arial"/>
                          <a:ea typeface="STLiti"/>
                        </a:defRPr>
                      </a:lvl2pPr>
                      <a:lvl3pPr marL="685800" algn="l" defTabSz="685800" rtl="0" eaLnBrk="1" latinLnBrk="0" hangingPunct="1">
                        <a:defRPr sz="1350" kern="1200">
                          <a:solidFill>
                            <a:schemeClr val="tx1"/>
                          </a:solidFill>
                          <a:latin typeface="Arial"/>
                          <a:ea typeface="STLiti"/>
                        </a:defRPr>
                      </a:lvl3pPr>
                      <a:lvl4pPr marL="1028700" algn="l" defTabSz="685800" rtl="0" eaLnBrk="1" latinLnBrk="0" hangingPunct="1">
                        <a:defRPr sz="1350" kern="1200">
                          <a:solidFill>
                            <a:schemeClr val="tx1"/>
                          </a:solidFill>
                          <a:latin typeface="Arial"/>
                          <a:ea typeface="STLiti"/>
                        </a:defRPr>
                      </a:lvl4pPr>
                      <a:lvl5pPr marL="1371600" algn="l" defTabSz="685800" rtl="0" eaLnBrk="1" latinLnBrk="0" hangingPunct="1">
                        <a:defRPr sz="1350" kern="1200">
                          <a:solidFill>
                            <a:schemeClr val="tx1"/>
                          </a:solidFill>
                          <a:latin typeface="Arial"/>
                          <a:ea typeface="STLiti"/>
                        </a:defRPr>
                      </a:lvl5pPr>
                      <a:lvl6pPr marL="1714500" algn="l" defTabSz="685800" rtl="0" eaLnBrk="1" latinLnBrk="0" hangingPunct="1">
                        <a:defRPr sz="1350" kern="1200">
                          <a:solidFill>
                            <a:schemeClr val="tx1"/>
                          </a:solidFill>
                          <a:latin typeface="Arial"/>
                          <a:ea typeface="STLiti"/>
                        </a:defRPr>
                      </a:lvl6pPr>
                      <a:lvl7pPr marL="2057400" algn="l" defTabSz="685800" rtl="0" eaLnBrk="1" latinLnBrk="0" hangingPunct="1">
                        <a:defRPr sz="1350" kern="1200">
                          <a:solidFill>
                            <a:schemeClr val="tx1"/>
                          </a:solidFill>
                          <a:latin typeface="Arial"/>
                          <a:ea typeface="STLiti"/>
                        </a:defRPr>
                      </a:lvl7pPr>
                      <a:lvl8pPr marL="2400300" algn="l" defTabSz="685800" rtl="0" eaLnBrk="1" latinLnBrk="0" hangingPunct="1">
                        <a:defRPr sz="1350" kern="1200">
                          <a:solidFill>
                            <a:schemeClr val="tx1"/>
                          </a:solidFill>
                          <a:latin typeface="Arial"/>
                          <a:ea typeface="STLiti"/>
                        </a:defRPr>
                      </a:lvl8pPr>
                      <a:lvl9pPr marL="2743200" algn="l" defTabSz="685800" rtl="0" eaLnBrk="1" latinLnBrk="0" hangingPunct="1">
                        <a:defRPr sz="1350" kern="1200">
                          <a:solidFill>
                            <a:schemeClr val="tx1"/>
                          </a:solidFill>
                          <a:latin typeface="Arial"/>
                          <a:ea typeface="STLiti"/>
                        </a:defRPr>
                      </a:lvl9pPr>
                    </a:lstStyle>
                    <a:p>
                      <a:pPr algn="ctr">
                        <a:lnSpc>
                          <a:spcPts val="1900"/>
                        </a:lnSpc>
                        <a:spcAft>
                          <a:spcPts val="0"/>
                        </a:spcAft>
                      </a:pPr>
                      <a:endParaRPr lang="en-US" alt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p>
                      <a:pPr algn="ctr">
                        <a:lnSpc>
                          <a:spcPts val="1900"/>
                        </a:lnSpc>
                        <a:spcAft>
                          <a:spcPts val="0"/>
                        </a:spcAft>
                      </a:pPr>
                      <a:r>
                        <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结构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50000"/>
                      </a:srgbClr>
                    </a:solidFill>
                  </a:tcPr>
                </a:tc>
                <a:tc>
                  <a:txBody>
                    <a:bodyPr/>
                    <a:lstStyle>
                      <a:lvl1pPr marL="0" algn="l" defTabSz="685800" rtl="0" eaLnBrk="1" latinLnBrk="0" hangingPunct="1">
                        <a:defRPr sz="1350" kern="1200">
                          <a:solidFill>
                            <a:schemeClr val="tx1"/>
                          </a:solidFill>
                          <a:latin typeface="Arial"/>
                          <a:ea typeface="STLiti"/>
                        </a:defRPr>
                      </a:lvl1pPr>
                      <a:lvl2pPr marL="342900" algn="l" defTabSz="685800" rtl="0" eaLnBrk="1" latinLnBrk="0" hangingPunct="1">
                        <a:defRPr sz="1350" kern="1200">
                          <a:solidFill>
                            <a:schemeClr val="tx1"/>
                          </a:solidFill>
                          <a:latin typeface="Arial"/>
                          <a:ea typeface="STLiti"/>
                        </a:defRPr>
                      </a:lvl2pPr>
                      <a:lvl3pPr marL="685800" algn="l" defTabSz="685800" rtl="0" eaLnBrk="1" latinLnBrk="0" hangingPunct="1">
                        <a:defRPr sz="1350" kern="1200">
                          <a:solidFill>
                            <a:schemeClr val="tx1"/>
                          </a:solidFill>
                          <a:latin typeface="Arial"/>
                          <a:ea typeface="STLiti"/>
                        </a:defRPr>
                      </a:lvl3pPr>
                      <a:lvl4pPr marL="1028700" algn="l" defTabSz="685800" rtl="0" eaLnBrk="1" latinLnBrk="0" hangingPunct="1">
                        <a:defRPr sz="1350" kern="1200">
                          <a:solidFill>
                            <a:schemeClr val="tx1"/>
                          </a:solidFill>
                          <a:latin typeface="Arial"/>
                          <a:ea typeface="STLiti"/>
                        </a:defRPr>
                      </a:lvl4pPr>
                      <a:lvl5pPr marL="1371600" algn="l" defTabSz="685800" rtl="0" eaLnBrk="1" latinLnBrk="0" hangingPunct="1">
                        <a:defRPr sz="1350" kern="1200">
                          <a:solidFill>
                            <a:schemeClr val="tx1"/>
                          </a:solidFill>
                          <a:latin typeface="Arial"/>
                          <a:ea typeface="STLiti"/>
                        </a:defRPr>
                      </a:lvl5pPr>
                      <a:lvl6pPr marL="1714500" algn="l" defTabSz="685800" rtl="0" eaLnBrk="1" latinLnBrk="0" hangingPunct="1">
                        <a:defRPr sz="1350" kern="1200">
                          <a:solidFill>
                            <a:schemeClr val="tx1"/>
                          </a:solidFill>
                          <a:latin typeface="Arial"/>
                          <a:ea typeface="STLiti"/>
                        </a:defRPr>
                      </a:lvl6pPr>
                      <a:lvl7pPr marL="2057400" algn="l" defTabSz="685800" rtl="0" eaLnBrk="1" latinLnBrk="0" hangingPunct="1">
                        <a:defRPr sz="1350" kern="1200">
                          <a:solidFill>
                            <a:schemeClr val="tx1"/>
                          </a:solidFill>
                          <a:latin typeface="Arial"/>
                          <a:ea typeface="STLiti"/>
                        </a:defRPr>
                      </a:lvl7pPr>
                      <a:lvl8pPr marL="2400300" algn="l" defTabSz="685800" rtl="0" eaLnBrk="1" latinLnBrk="0" hangingPunct="1">
                        <a:defRPr sz="1350" kern="1200">
                          <a:solidFill>
                            <a:schemeClr val="tx1"/>
                          </a:solidFill>
                          <a:latin typeface="Arial"/>
                          <a:ea typeface="STLiti"/>
                        </a:defRPr>
                      </a:lvl8pPr>
                      <a:lvl9pPr marL="2743200" algn="l" defTabSz="685800" rtl="0" eaLnBrk="1" latinLnBrk="0" hangingPunct="1">
                        <a:defRPr sz="1350" kern="1200">
                          <a:solidFill>
                            <a:schemeClr val="tx1"/>
                          </a:solidFill>
                          <a:latin typeface="Arial"/>
                          <a:ea typeface="STLiti"/>
                        </a:defRPr>
                      </a:lvl9pPr>
                    </a:lstStyle>
                    <a:p>
                      <a:pPr algn="just">
                        <a:lnSpc>
                          <a:spcPts val="2400"/>
                        </a:lnSpc>
                        <a:spcAft>
                          <a:spcPts val="0"/>
                        </a:spcAft>
                      </a:pPr>
                      <a:endParaRPr lang="en-US" alt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ts val="2400"/>
                        </a:lnSpc>
                        <a:spcAft>
                          <a:spcPts val="0"/>
                        </a:spcAft>
                      </a:pPr>
                      <a:r>
                        <a:rPr lang="zh-CN" altLang="en-US"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写信目的→介绍行程信息→描述钱包特征→提供联系方式和表达期待</a:t>
                      </a:r>
                      <a:endPar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50000"/>
                      </a:srgbClr>
                    </a:solidFill>
                  </a:tcPr>
                </a:tc>
                <a:extLst>
                  <a:ext uri="{0D108BD9-81ED-4DB2-BD59-A6C34878D82A}">
                    <a16:rowId xmlns:a16="http://schemas.microsoft.com/office/drawing/2014/main" xmlns="" val="2790241798"/>
                  </a:ext>
                </a:extLst>
              </a:tr>
              <a:tr h="1011711">
                <a:tc>
                  <a:txBody>
                    <a:bodyPr/>
                    <a:lstStyle>
                      <a:lvl1pPr marL="0" algn="l" defTabSz="685800" rtl="0" eaLnBrk="1" latinLnBrk="0" hangingPunct="1">
                        <a:defRPr sz="1350" kern="1200">
                          <a:solidFill>
                            <a:schemeClr val="tx1"/>
                          </a:solidFill>
                          <a:latin typeface="Arial"/>
                          <a:ea typeface="STLiti"/>
                        </a:defRPr>
                      </a:lvl1pPr>
                      <a:lvl2pPr marL="342900" algn="l" defTabSz="685800" rtl="0" eaLnBrk="1" latinLnBrk="0" hangingPunct="1">
                        <a:defRPr sz="1350" kern="1200">
                          <a:solidFill>
                            <a:schemeClr val="tx1"/>
                          </a:solidFill>
                          <a:latin typeface="Arial"/>
                          <a:ea typeface="STLiti"/>
                        </a:defRPr>
                      </a:lvl2pPr>
                      <a:lvl3pPr marL="685800" algn="l" defTabSz="685800" rtl="0" eaLnBrk="1" latinLnBrk="0" hangingPunct="1">
                        <a:defRPr sz="1350" kern="1200">
                          <a:solidFill>
                            <a:schemeClr val="tx1"/>
                          </a:solidFill>
                          <a:latin typeface="Arial"/>
                          <a:ea typeface="STLiti"/>
                        </a:defRPr>
                      </a:lvl3pPr>
                      <a:lvl4pPr marL="1028700" algn="l" defTabSz="685800" rtl="0" eaLnBrk="1" latinLnBrk="0" hangingPunct="1">
                        <a:defRPr sz="1350" kern="1200">
                          <a:solidFill>
                            <a:schemeClr val="tx1"/>
                          </a:solidFill>
                          <a:latin typeface="Arial"/>
                          <a:ea typeface="STLiti"/>
                        </a:defRPr>
                      </a:lvl4pPr>
                      <a:lvl5pPr marL="1371600" algn="l" defTabSz="685800" rtl="0" eaLnBrk="1" latinLnBrk="0" hangingPunct="1">
                        <a:defRPr sz="1350" kern="1200">
                          <a:solidFill>
                            <a:schemeClr val="tx1"/>
                          </a:solidFill>
                          <a:latin typeface="Arial"/>
                          <a:ea typeface="STLiti"/>
                        </a:defRPr>
                      </a:lvl5pPr>
                      <a:lvl6pPr marL="1714500" algn="l" defTabSz="685800" rtl="0" eaLnBrk="1" latinLnBrk="0" hangingPunct="1">
                        <a:defRPr sz="1350" kern="1200">
                          <a:solidFill>
                            <a:schemeClr val="tx1"/>
                          </a:solidFill>
                          <a:latin typeface="Arial"/>
                          <a:ea typeface="STLiti"/>
                        </a:defRPr>
                      </a:lvl6pPr>
                      <a:lvl7pPr marL="2057400" algn="l" defTabSz="685800" rtl="0" eaLnBrk="1" latinLnBrk="0" hangingPunct="1">
                        <a:defRPr sz="1350" kern="1200">
                          <a:solidFill>
                            <a:schemeClr val="tx1"/>
                          </a:solidFill>
                          <a:latin typeface="Arial"/>
                          <a:ea typeface="STLiti"/>
                        </a:defRPr>
                      </a:lvl7pPr>
                      <a:lvl8pPr marL="2400300" algn="l" defTabSz="685800" rtl="0" eaLnBrk="1" latinLnBrk="0" hangingPunct="1">
                        <a:defRPr sz="1350" kern="1200">
                          <a:solidFill>
                            <a:schemeClr val="tx1"/>
                          </a:solidFill>
                          <a:latin typeface="Arial"/>
                          <a:ea typeface="STLiti"/>
                        </a:defRPr>
                      </a:lvl8pPr>
                      <a:lvl9pPr marL="2743200" algn="l" defTabSz="685800" rtl="0" eaLnBrk="1" latinLnBrk="0" hangingPunct="1">
                        <a:defRPr sz="1350" kern="1200">
                          <a:solidFill>
                            <a:schemeClr val="tx1"/>
                          </a:solidFill>
                          <a:latin typeface="Arial"/>
                          <a:ea typeface="STLiti"/>
                        </a:defRPr>
                      </a:lvl9pPr>
                    </a:lstStyle>
                    <a:p>
                      <a:pPr algn="ctr">
                        <a:lnSpc>
                          <a:spcPts val="1900"/>
                        </a:lnSpc>
                        <a:spcAft>
                          <a:spcPts val="0"/>
                        </a:spcAft>
                      </a:pPr>
                      <a:r>
                        <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要点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25000"/>
                      </a:srgbClr>
                    </a:solidFill>
                  </a:tcPr>
                </a:tc>
                <a:tc>
                  <a:txBody>
                    <a:bodyPr/>
                    <a:lstStyle>
                      <a:lvl1pPr marL="0" algn="l" defTabSz="685800" rtl="0" eaLnBrk="1" latinLnBrk="0" hangingPunct="1">
                        <a:defRPr sz="1350" kern="1200">
                          <a:solidFill>
                            <a:schemeClr val="tx1"/>
                          </a:solidFill>
                          <a:latin typeface="Arial"/>
                          <a:ea typeface="STLiti"/>
                        </a:defRPr>
                      </a:lvl1pPr>
                      <a:lvl2pPr marL="342900" algn="l" defTabSz="685800" rtl="0" eaLnBrk="1" latinLnBrk="0" hangingPunct="1">
                        <a:defRPr sz="1350" kern="1200">
                          <a:solidFill>
                            <a:schemeClr val="tx1"/>
                          </a:solidFill>
                          <a:latin typeface="Arial"/>
                          <a:ea typeface="STLiti"/>
                        </a:defRPr>
                      </a:lvl2pPr>
                      <a:lvl3pPr marL="685800" algn="l" defTabSz="685800" rtl="0" eaLnBrk="1" latinLnBrk="0" hangingPunct="1">
                        <a:defRPr sz="1350" kern="1200">
                          <a:solidFill>
                            <a:schemeClr val="tx1"/>
                          </a:solidFill>
                          <a:latin typeface="Arial"/>
                          <a:ea typeface="STLiti"/>
                        </a:defRPr>
                      </a:lvl3pPr>
                      <a:lvl4pPr marL="1028700" algn="l" defTabSz="685800" rtl="0" eaLnBrk="1" latinLnBrk="0" hangingPunct="1">
                        <a:defRPr sz="1350" kern="1200">
                          <a:solidFill>
                            <a:schemeClr val="tx1"/>
                          </a:solidFill>
                          <a:latin typeface="Arial"/>
                          <a:ea typeface="STLiti"/>
                        </a:defRPr>
                      </a:lvl4pPr>
                      <a:lvl5pPr marL="1371600" algn="l" defTabSz="685800" rtl="0" eaLnBrk="1" latinLnBrk="0" hangingPunct="1">
                        <a:defRPr sz="1350" kern="1200">
                          <a:solidFill>
                            <a:schemeClr val="tx1"/>
                          </a:solidFill>
                          <a:latin typeface="Arial"/>
                          <a:ea typeface="STLiti"/>
                        </a:defRPr>
                      </a:lvl5pPr>
                      <a:lvl6pPr marL="1714500" algn="l" defTabSz="685800" rtl="0" eaLnBrk="1" latinLnBrk="0" hangingPunct="1">
                        <a:defRPr sz="1350" kern="1200">
                          <a:solidFill>
                            <a:schemeClr val="tx1"/>
                          </a:solidFill>
                          <a:latin typeface="Arial"/>
                          <a:ea typeface="STLiti"/>
                        </a:defRPr>
                      </a:lvl6pPr>
                      <a:lvl7pPr marL="2057400" algn="l" defTabSz="685800" rtl="0" eaLnBrk="1" latinLnBrk="0" hangingPunct="1">
                        <a:defRPr sz="1350" kern="1200">
                          <a:solidFill>
                            <a:schemeClr val="tx1"/>
                          </a:solidFill>
                          <a:latin typeface="Arial"/>
                          <a:ea typeface="STLiti"/>
                        </a:defRPr>
                      </a:lvl7pPr>
                      <a:lvl8pPr marL="2400300" algn="l" defTabSz="685800" rtl="0" eaLnBrk="1" latinLnBrk="0" hangingPunct="1">
                        <a:defRPr sz="1350" kern="1200">
                          <a:solidFill>
                            <a:schemeClr val="tx1"/>
                          </a:solidFill>
                          <a:latin typeface="Arial"/>
                          <a:ea typeface="STLiti"/>
                        </a:defRPr>
                      </a:lvl8pPr>
                      <a:lvl9pPr marL="2743200" algn="l" defTabSz="685800" rtl="0" eaLnBrk="1" latinLnBrk="0" hangingPunct="1">
                        <a:defRPr sz="1350" kern="1200">
                          <a:solidFill>
                            <a:schemeClr val="tx1"/>
                          </a:solidFill>
                          <a:latin typeface="Arial"/>
                          <a:ea typeface="STLiti"/>
                        </a:defRPr>
                      </a:lvl9pPr>
                    </a:lstStyle>
                    <a:p>
                      <a:pPr algn="just">
                        <a:lnSpc>
                          <a:spcPts val="2400"/>
                        </a:lnSpc>
                        <a:spcAft>
                          <a:spcPts val="0"/>
                        </a:spcAft>
                      </a:pPr>
                      <a:endParaRPr lang="en-US"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ts val="2400"/>
                        </a:lnSpc>
                        <a:spcAft>
                          <a:spcPts val="0"/>
                        </a:spcAft>
                      </a:pPr>
                      <a:r>
                        <a:rPr lang="en-US" altLang="zh-CN" sz="2400" b="1"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2400" b="1"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写信目的；</a:t>
                      </a:r>
                      <a:r>
                        <a:rPr lang="en-US" alt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2. </a:t>
                      </a:r>
                      <a:r>
                        <a:rPr lang="zh-CN" altLang="en-US"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行程信息；</a:t>
                      </a:r>
                      <a:r>
                        <a:rPr lang="en-US" alt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3. </a:t>
                      </a:r>
                      <a:r>
                        <a:rPr lang="zh-CN" altLang="en-US"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钱包特征；</a:t>
                      </a:r>
                      <a:r>
                        <a:rPr lang="en-US" alt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4. </a:t>
                      </a:r>
                      <a:r>
                        <a:rPr lang="zh-CN" altLang="en-US"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联系方式。</a:t>
                      </a:r>
                      <a:endPar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25000"/>
                      </a:srgbClr>
                    </a:solidFill>
                  </a:tcPr>
                </a:tc>
                <a:extLst>
                  <a:ext uri="{0D108BD9-81ED-4DB2-BD59-A6C34878D82A}">
                    <a16:rowId xmlns:a16="http://schemas.microsoft.com/office/drawing/2014/main" xmlns="" val="1340125892"/>
                  </a:ext>
                </a:extLst>
              </a:tr>
              <a:tr h="1534898">
                <a:tc>
                  <a:txBody>
                    <a:bodyPr/>
                    <a:lstStyle>
                      <a:lvl1pPr marL="0" algn="l" defTabSz="685800" rtl="0" eaLnBrk="1" latinLnBrk="0" hangingPunct="1">
                        <a:defRPr sz="1350" kern="1200">
                          <a:solidFill>
                            <a:schemeClr val="tx1"/>
                          </a:solidFill>
                          <a:latin typeface="Arial"/>
                          <a:ea typeface="STLiti"/>
                        </a:defRPr>
                      </a:lvl1pPr>
                      <a:lvl2pPr marL="342900" algn="l" defTabSz="685800" rtl="0" eaLnBrk="1" latinLnBrk="0" hangingPunct="1">
                        <a:defRPr sz="1350" kern="1200">
                          <a:solidFill>
                            <a:schemeClr val="tx1"/>
                          </a:solidFill>
                          <a:latin typeface="Arial"/>
                          <a:ea typeface="STLiti"/>
                        </a:defRPr>
                      </a:lvl2pPr>
                      <a:lvl3pPr marL="685800" algn="l" defTabSz="685800" rtl="0" eaLnBrk="1" latinLnBrk="0" hangingPunct="1">
                        <a:defRPr sz="1350" kern="1200">
                          <a:solidFill>
                            <a:schemeClr val="tx1"/>
                          </a:solidFill>
                          <a:latin typeface="Arial"/>
                          <a:ea typeface="STLiti"/>
                        </a:defRPr>
                      </a:lvl3pPr>
                      <a:lvl4pPr marL="1028700" algn="l" defTabSz="685800" rtl="0" eaLnBrk="1" latinLnBrk="0" hangingPunct="1">
                        <a:defRPr sz="1350" kern="1200">
                          <a:solidFill>
                            <a:schemeClr val="tx1"/>
                          </a:solidFill>
                          <a:latin typeface="Arial"/>
                          <a:ea typeface="STLiti"/>
                        </a:defRPr>
                      </a:lvl4pPr>
                      <a:lvl5pPr marL="1371600" algn="l" defTabSz="685800" rtl="0" eaLnBrk="1" latinLnBrk="0" hangingPunct="1">
                        <a:defRPr sz="1350" kern="1200">
                          <a:solidFill>
                            <a:schemeClr val="tx1"/>
                          </a:solidFill>
                          <a:latin typeface="Arial"/>
                          <a:ea typeface="STLiti"/>
                        </a:defRPr>
                      </a:lvl5pPr>
                      <a:lvl6pPr marL="1714500" algn="l" defTabSz="685800" rtl="0" eaLnBrk="1" latinLnBrk="0" hangingPunct="1">
                        <a:defRPr sz="1350" kern="1200">
                          <a:solidFill>
                            <a:schemeClr val="tx1"/>
                          </a:solidFill>
                          <a:latin typeface="Arial"/>
                          <a:ea typeface="STLiti"/>
                        </a:defRPr>
                      </a:lvl6pPr>
                      <a:lvl7pPr marL="2057400" algn="l" defTabSz="685800" rtl="0" eaLnBrk="1" latinLnBrk="0" hangingPunct="1">
                        <a:defRPr sz="1350" kern="1200">
                          <a:solidFill>
                            <a:schemeClr val="tx1"/>
                          </a:solidFill>
                          <a:latin typeface="Arial"/>
                          <a:ea typeface="STLiti"/>
                        </a:defRPr>
                      </a:lvl7pPr>
                      <a:lvl8pPr marL="2400300" algn="l" defTabSz="685800" rtl="0" eaLnBrk="1" latinLnBrk="0" hangingPunct="1">
                        <a:defRPr sz="1350" kern="1200">
                          <a:solidFill>
                            <a:schemeClr val="tx1"/>
                          </a:solidFill>
                          <a:latin typeface="Arial"/>
                          <a:ea typeface="STLiti"/>
                        </a:defRPr>
                      </a:lvl8pPr>
                      <a:lvl9pPr marL="2743200" algn="l" defTabSz="685800" rtl="0" eaLnBrk="1" latinLnBrk="0" hangingPunct="1">
                        <a:defRPr sz="1350" kern="1200">
                          <a:solidFill>
                            <a:schemeClr val="tx1"/>
                          </a:solidFill>
                          <a:latin typeface="Arial"/>
                          <a:ea typeface="STLiti"/>
                        </a:defRPr>
                      </a:lvl9pPr>
                    </a:lstStyle>
                    <a:p>
                      <a:pPr algn="ctr">
                        <a:lnSpc>
                          <a:spcPts val="1900"/>
                        </a:lnSpc>
                        <a:spcAft>
                          <a:spcPts val="0"/>
                        </a:spcAft>
                      </a:pPr>
                      <a:r>
                        <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语言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10000"/>
                      </a:srgbClr>
                    </a:solidFill>
                  </a:tcPr>
                </a:tc>
                <a:tc>
                  <a:txBody>
                    <a:bodyPr/>
                    <a:lstStyle>
                      <a:lvl1pPr marL="0" algn="l" defTabSz="685800" rtl="0" eaLnBrk="1" latinLnBrk="0" hangingPunct="1">
                        <a:defRPr sz="1350" kern="1200">
                          <a:solidFill>
                            <a:schemeClr val="tx1"/>
                          </a:solidFill>
                          <a:latin typeface="Arial"/>
                          <a:ea typeface="STLiti"/>
                        </a:defRPr>
                      </a:lvl1pPr>
                      <a:lvl2pPr marL="342900" algn="l" defTabSz="685800" rtl="0" eaLnBrk="1" latinLnBrk="0" hangingPunct="1">
                        <a:defRPr sz="1350" kern="1200">
                          <a:solidFill>
                            <a:schemeClr val="tx1"/>
                          </a:solidFill>
                          <a:latin typeface="Arial"/>
                          <a:ea typeface="STLiti"/>
                        </a:defRPr>
                      </a:lvl2pPr>
                      <a:lvl3pPr marL="685800" algn="l" defTabSz="685800" rtl="0" eaLnBrk="1" latinLnBrk="0" hangingPunct="1">
                        <a:defRPr sz="1350" kern="1200">
                          <a:solidFill>
                            <a:schemeClr val="tx1"/>
                          </a:solidFill>
                          <a:latin typeface="Arial"/>
                          <a:ea typeface="STLiti"/>
                        </a:defRPr>
                      </a:lvl3pPr>
                      <a:lvl4pPr marL="1028700" algn="l" defTabSz="685800" rtl="0" eaLnBrk="1" latinLnBrk="0" hangingPunct="1">
                        <a:defRPr sz="1350" kern="1200">
                          <a:solidFill>
                            <a:schemeClr val="tx1"/>
                          </a:solidFill>
                          <a:latin typeface="Arial"/>
                          <a:ea typeface="STLiti"/>
                        </a:defRPr>
                      </a:lvl4pPr>
                      <a:lvl5pPr marL="1371600" algn="l" defTabSz="685800" rtl="0" eaLnBrk="1" latinLnBrk="0" hangingPunct="1">
                        <a:defRPr sz="1350" kern="1200">
                          <a:solidFill>
                            <a:schemeClr val="tx1"/>
                          </a:solidFill>
                          <a:latin typeface="Arial"/>
                          <a:ea typeface="STLiti"/>
                        </a:defRPr>
                      </a:lvl5pPr>
                      <a:lvl6pPr marL="1714500" algn="l" defTabSz="685800" rtl="0" eaLnBrk="1" latinLnBrk="0" hangingPunct="1">
                        <a:defRPr sz="1350" kern="1200">
                          <a:solidFill>
                            <a:schemeClr val="tx1"/>
                          </a:solidFill>
                          <a:latin typeface="Arial"/>
                          <a:ea typeface="STLiti"/>
                        </a:defRPr>
                      </a:lvl6pPr>
                      <a:lvl7pPr marL="2057400" algn="l" defTabSz="685800" rtl="0" eaLnBrk="1" latinLnBrk="0" hangingPunct="1">
                        <a:defRPr sz="1350" kern="1200">
                          <a:solidFill>
                            <a:schemeClr val="tx1"/>
                          </a:solidFill>
                          <a:latin typeface="Arial"/>
                          <a:ea typeface="STLiti"/>
                        </a:defRPr>
                      </a:lvl7pPr>
                      <a:lvl8pPr marL="2400300" algn="l" defTabSz="685800" rtl="0" eaLnBrk="1" latinLnBrk="0" hangingPunct="1">
                        <a:defRPr sz="1350" kern="1200">
                          <a:solidFill>
                            <a:schemeClr val="tx1"/>
                          </a:solidFill>
                          <a:latin typeface="Arial"/>
                          <a:ea typeface="STLiti"/>
                        </a:defRPr>
                      </a:lvl8pPr>
                      <a:lvl9pPr marL="2743200" algn="l" defTabSz="685800" rtl="0" eaLnBrk="1" latinLnBrk="0" hangingPunct="1">
                        <a:defRPr sz="1350" kern="1200">
                          <a:solidFill>
                            <a:schemeClr val="tx1"/>
                          </a:solidFill>
                          <a:latin typeface="Arial"/>
                          <a:ea typeface="STLiti"/>
                        </a:defRPr>
                      </a:lvl9pPr>
                    </a:lstStyle>
                    <a:p>
                      <a:pPr algn="just">
                        <a:lnSpc>
                          <a:spcPts val="2400"/>
                        </a:lnSpc>
                        <a:spcAft>
                          <a:spcPts val="0"/>
                        </a:spcAft>
                      </a:pPr>
                      <a:endParaRPr lang="en-US" alt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ts val="2400"/>
                        </a:lnSpc>
                        <a:spcAft>
                          <a:spcPts val="0"/>
                        </a:spcAft>
                      </a:pPr>
                      <a:r>
                        <a:rPr lang="zh-CN" altLang="en-US"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这是一封乘客写给航空公司的求助信，遣词造句要比较正式，要求言简意赅，叙事准确，同时说话语气要礼貌得体。</a:t>
                      </a:r>
                      <a:endParaRPr lang="zh-CN" sz="24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10000"/>
                      </a:srgbClr>
                    </a:solidFill>
                  </a:tcPr>
                </a:tc>
                <a:extLst>
                  <a:ext uri="{0D108BD9-81ED-4DB2-BD59-A6C34878D82A}">
                    <a16:rowId xmlns:a16="http://schemas.microsoft.com/office/drawing/2014/main" xmlns="" val="4023063876"/>
                  </a:ext>
                </a:extLst>
              </a:tr>
            </a:tbl>
          </a:graphicData>
        </a:graphic>
      </p:graphicFrame>
    </p:spTree>
    <p:extLst>
      <p:ext uri="{BB962C8B-B14F-4D97-AF65-F5344CB8AC3E}">
        <p14:creationId xmlns:p14="http://schemas.microsoft.com/office/powerpoint/2010/main" val="2610204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14:bounceEnd="50000">
                                          <p:cBhvr additive="base">
                                            <p:cTn id="20"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0" grpId="0"/>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0" grpId="0"/>
          <p:bldP spid="11" grpId="0" animBg="1"/>
        </p:bldLst>
      </p:timing>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03EF2F58-DDA0-4101-BBF2-AF2BD5A32050}"/>
              </a:ext>
            </a:extLst>
          </p:cNvPr>
          <p:cNvSpPr/>
          <p:nvPr/>
        </p:nvSpPr>
        <p:spPr>
          <a:xfrm>
            <a:off x="3188702" y="381079"/>
            <a:ext cx="6444029" cy="79627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graphicFrame>
        <p:nvGraphicFramePr>
          <p:cNvPr id="3" name="图示 2">
            <a:extLst>
              <a:ext uri="{FF2B5EF4-FFF2-40B4-BE49-F238E27FC236}">
                <a16:creationId xmlns:a16="http://schemas.microsoft.com/office/drawing/2014/main" xmlns="" id="{1711890A-B7A4-45C0-AD24-36092673BE87}"/>
              </a:ext>
            </a:extLst>
          </p:cNvPr>
          <p:cNvGraphicFramePr/>
          <p:nvPr>
            <p:extLst>
              <p:ext uri="{D42A27DB-BD31-4B8C-83A1-F6EECF244321}">
                <p14:modId xmlns:p14="http://schemas.microsoft.com/office/powerpoint/2010/main" val="1675259374"/>
              </p:ext>
            </p:extLst>
          </p:nvPr>
        </p:nvGraphicFramePr>
        <p:xfrm>
          <a:off x="623393" y="1177356"/>
          <a:ext cx="11133920" cy="5680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圆角矩形 4">
            <a:extLst>
              <a:ext uri="{FF2B5EF4-FFF2-40B4-BE49-F238E27FC236}">
                <a16:creationId xmlns:a16="http://schemas.microsoft.com/office/drawing/2014/main" xmlns="" id="{01F16286-282B-4B11-B542-B0C4F064F2E7}"/>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6" name="矩形 5">
            <a:extLst>
              <a:ext uri="{FF2B5EF4-FFF2-40B4-BE49-F238E27FC236}">
                <a16:creationId xmlns:a16="http://schemas.microsoft.com/office/drawing/2014/main" xmlns="" id="{7CF299F3-75B4-40A4-8A4C-3557BC17B4FB}"/>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a16="http://schemas.microsoft.com/office/drawing/2014/main" xmlns="" id="{C26B016D-4E12-41D3-9E61-C7EFCFC17044}"/>
              </a:ext>
            </a:extLst>
          </p:cNvPr>
          <p:cNvSpPr/>
          <p:nvPr/>
        </p:nvSpPr>
        <p:spPr>
          <a:xfrm>
            <a:off x="3414202" y="122764"/>
            <a:ext cx="5855921"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应用文写作的</a:t>
            </a:r>
            <a:r>
              <a:rPr lang="en-US" altLang="zh-CN" sz="2800" b="1" dirty="0">
                <a:latin typeface="微软雅黑" pitchFamily="34" charset="-122"/>
                <a:ea typeface="微软雅黑" pitchFamily="34" charset="-122"/>
              </a:rPr>
              <a:t>5C</a:t>
            </a:r>
            <a:r>
              <a:rPr lang="zh-CN" altLang="en-US" sz="2800" b="1" dirty="0">
                <a:latin typeface="微软雅黑" pitchFamily="34" charset="-122"/>
                <a:ea typeface="微软雅黑" pitchFamily="34" charset="-122"/>
              </a:rPr>
              <a:t>原则</a:t>
            </a:r>
          </a:p>
        </p:txBody>
      </p:sp>
    </p:spTree>
    <p:extLst>
      <p:ext uri="{BB962C8B-B14F-4D97-AF65-F5344CB8AC3E}">
        <p14:creationId xmlns:p14="http://schemas.microsoft.com/office/powerpoint/2010/main" val="507883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par>
                                    <p:cTn id="17" presetID="56" presetClass="path" presetSubtype="0" accel="50000" decel="50000" fill="hold" grpId="1" nodeType="withEffect">
                                      <p:stCondLst>
                                        <p:cond delay="0"/>
                                      </p:stCondLst>
                                      <p:childTnLst>
                                        <p:animMotion origin="layout" path="M -0.03737 0.0412 L 2.91667E-6 2.22222E-6 " pathEditMode="relative" rAng="0" ptsTypes="AA">
                                          <p:cBhvr>
                                            <p:cTn id="18" dur="700" fill="hold"/>
                                            <p:tgtEl>
                                              <p:spTgt spid="5"/>
                                            </p:tgtEl>
                                            <p:attrNameLst>
                                              <p:attrName>ppt_x</p:attrName>
                                              <p:attrName>ppt_y</p:attrName>
                                            </p:attrNameLst>
                                          </p:cBhvr>
                                          <p:rCtr x="1862" y="-2060"/>
                                        </p:animMotion>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3" grpId="0">
            <p:bldAsOne/>
          </p:bldGraphic>
          <p:bldP spid="5" grpId="0" animBg="1"/>
          <p:bldP spid="5" grpId="1" animBg="1"/>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par>
                                    <p:cTn id="17" presetID="56" presetClass="path" presetSubtype="0" accel="50000" decel="50000" fill="hold" grpId="1" nodeType="withEffect">
                                      <p:stCondLst>
                                        <p:cond delay="0"/>
                                      </p:stCondLst>
                                      <p:childTnLst>
                                        <p:animMotion origin="layout" path="M -0.03737 0.0412 L 2.91667E-6 2.22222E-6 " pathEditMode="relative" rAng="0" ptsTypes="AA">
                                          <p:cBhvr>
                                            <p:cTn id="18" dur="700" fill="hold"/>
                                            <p:tgtEl>
                                              <p:spTgt spid="5"/>
                                            </p:tgtEl>
                                            <p:attrNameLst>
                                              <p:attrName>ppt_x</p:attrName>
                                              <p:attrName>ppt_y</p:attrName>
                                            </p:attrNameLst>
                                          </p:cBhvr>
                                          <p:rCtr x="1862" y="-2060"/>
                                        </p:animMotion>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3" grpId="0">
            <p:bldAsOne/>
          </p:bldGraphic>
          <p:bldP spid="5" grpId="0" animBg="1"/>
          <p:bldP spid="5" grpId="1" animBg="1"/>
          <p:bldP spid="6" grpId="0"/>
          <p:bldP spid="7" grpId="0" animBg="1"/>
        </p:bldLst>
      </p:timing>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03EF2F58-DDA0-4101-BBF2-AF2BD5A32050}"/>
              </a:ext>
            </a:extLst>
          </p:cNvPr>
          <p:cNvSpPr/>
          <p:nvPr/>
        </p:nvSpPr>
        <p:spPr>
          <a:xfrm>
            <a:off x="3188702" y="381079"/>
            <a:ext cx="6444029" cy="79627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5" name="圆角矩形 4">
            <a:extLst>
              <a:ext uri="{FF2B5EF4-FFF2-40B4-BE49-F238E27FC236}">
                <a16:creationId xmlns:a16="http://schemas.microsoft.com/office/drawing/2014/main" xmlns="" id="{01F16286-282B-4B11-B542-B0C4F064F2E7}"/>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6" name="矩形 5">
            <a:extLst>
              <a:ext uri="{FF2B5EF4-FFF2-40B4-BE49-F238E27FC236}">
                <a16:creationId xmlns:a16="http://schemas.microsoft.com/office/drawing/2014/main" xmlns="" id="{7CF299F3-75B4-40A4-8A4C-3557BC17B4FB}"/>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a16="http://schemas.microsoft.com/office/drawing/2014/main" xmlns="" id="{C26B016D-4E12-41D3-9E61-C7EFCFC17044}"/>
              </a:ext>
            </a:extLst>
          </p:cNvPr>
          <p:cNvSpPr/>
          <p:nvPr/>
        </p:nvSpPr>
        <p:spPr>
          <a:xfrm>
            <a:off x="3414202" y="122764"/>
            <a:ext cx="5855921"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运用“</a:t>
            </a:r>
            <a:r>
              <a:rPr lang="en-US" altLang="zh-CN" sz="2800" b="1" dirty="0">
                <a:latin typeface="微软雅黑" pitchFamily="34" charset="-122"/>
                <a:ea typeface="微软雅黑" pitchFamily="34" charset="-122"/>
              </a:rPr>
              <a:t>5C”</a:t>
            </a:r>
            <a:r>
              <a:rPr lang="zh-CN" altLang="en-US" sz="2800" b="1" dirty="0">
                <a:latin typeface="微软雅黑" pitchFamily="34" charset="-122"/>
                <a:ea typeface="微软雅黑" pitchFamily="34" charset="-122"/>
              </a:rPr>
              <a:t>原则，减少不必失误</a:t>
            </a:r>
          </a:p>
        </p:txBody>
      </p:sp>
      <p:sp>
        <p:nvSpPr>
          <p:cNvPr id="9" name="矩形 8">
            <a:extLst>
              <a:ext uri="{FF2B5EF4-FFF2-40B4-BE49-F238E27FC236}">
                <a16:creationId xmlns:a16="http://schemas.microsoft.com/office/drawing/2014/main" xmlns="" id="{524E999C-21DF-48ED-A830-22B5D75D4ED9}"/>
              </a:ext>
            </a:extLst>
          </p:cNvPr>
          <p:cNvSpPr/>
          <p:nvPr/>
        </p:nvSpPr>
        <p:spPr>
          <a:xfrm>
            <a:off x="329187" y="1435671"/>
            <a:ext cx="11650717" cy="5272854"/>
          </a:xfrm>
          <a:prstGeom prst="rect">
            <a:avLst/>
          </a:prstGeom>
        </p:spPr>
        <p:txBody>
          <a:bodyPr wrap="square">
            <a:spAutoFit/>
          </a:bodyPr>
          <a:lstStyle/>
          <a:p>
            <a:pPr lvl="0" eaLnBrk="0" fontAlgn="base" hangingPunct="0">
              <a:lnSpc>
                <a:spcPts val="3700"/>
              </a:lnSpc>
              <a:spcBef>
                <a:spcPct val="0"/>
              </a:spcBef>
              <a:spcAft>
                <a:spcPct val="0"/>
              </a:spcAft>
            </a:pPr>
            <a:r>
              <a:rPr lang="en-US" altLang="zh-CN" sz="3200" b="1" dirty="0">
                <a:solidFill>
                  <a:srgbClr val="407434"/>
                </a:solidFill>
                <a:latin typeface="Times New Roman" panose="02020603050405020304" pitchFamily="18" charset="0"/>
                <a:ea typeface="黑体" panose="02010609060101010101" pitchFamily="49" charset="-122"/>
                <a:cs typeface="Times New Roman" panose="02020603050405020304" pitchFamily="18" charset="0"/>
              </a:rPr>
              <a:t>1.Completeness</a:t>
            </a:r>
            <a:r>
              <a:rPr lang="zh-CN" altLang="en-US" sz="3200" b="1" dirty="0">
                <a:solidFill>
                  <a:srgbClr val="407434"/>
                </a:solidFill>
                <a:latin typeface="Times New Roman" panose="02020603050405020304" pitchFamily="18" charset="0"/>
                <a:ea typeface="黑体" panose="02010609060101010101" pitchFamily="49" charset="-122"/>
                <a:cs typeface="Times New Roman" panose="02020603050405020304" pitchFamily="18" charset="0"/>
              </a:rPr>
              <a:t>（内容完整）：</a:t>
            </a:r>
            <a:endParaRPr lang="en-US" altLang="zh-CN" sz="3200" b="1" dirty="0">
              <a:solidFill>
                <a:srgbClr val="407434"/>
              </a:solidFill>
              <a:latin typeface="Times New Roman" panose="02020603050405020304" pitchFamily="18" charset="0"/>
              <a:ea typeface="黑体" panose="02010609060101010101" pitchFamily="49" charset="-122"/>
              <a:cs typeface="Times New Roman" panose="02020603050405020304" pitchFamily="18" charset="0"/>
            </a:endParaRPr>
          </a:p>
          <a:p>
            <a:pPr lvl="0" eaLnBrk="0" fontAlgn="base" hangingPunct="0">
              <a:lnSpc>
                <a:spcPts val="3700"/>
              </a:lnSpc>
              <a:spcBef>
                <a:spcPct val="0"/>
              </a:spcBef>
              <a:spcAft>
                <a:spcPct val="0"/>
              </a:spcAft>
            </a:pPr>
            <a:r>
              <a:rPr lang="en-US" altLang="zh-CN" sz="3200" b="1" dirty="0">
                <a:solidFill>
                  <a:srgbClr val="407434"/>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考生必须熟知书信类应用文的格式，准确写出称呼语、正文、结束语、签名，以符合英语的写作习惯。</a:t>
            </a:r>
            <a:endParaRPr lang="en-US" altLang="zh-CN" sz="2800" b="1" dirty="0">
              <a:latin typeface="Times New Roman" panose="02020603050405020304" pitchFamily="18" charset="0"/>
              <a:ea typeface="黑体" panose="02010609060101010101" pitchFamily="49" charset="-122"/>
              <a:cs typeface="Times New Roman" panose="02020603050405020304" pitchFamily="18" charset="0"/>
            </a:endParaRPr>
          </a:p>
          <a:p>
            <a:pPr lvl="0" eaLnBrk="0" fontAlgn="base" hangingPunct="0">
              <a:lnSpc>
                <a:spcPts val="3700"/>
              </a:lnSpc>
              <a:spcBef>
                <a:spcPct val="0"/>
              </a:spcBef>
              <a:spcAft>
                <a:spcPct val="0"/>
              </a:spcAft>
            </a:pP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     有很多学生写出</a:t>
            </a:r>
            <a:r>
              <a:rPr lang="zh-CN" altLang="en-US"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Dear classmates”, “Dear fellow students” </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称呼语，是没有定位好人物关系的不得体的表达。写信人是向英语协会的负责教师递交应聘信，因此正确的称呼语是 </a:t>
            </a:r>
            <a:r>
              <a:rPr lang="zh-CN" altLang="en-US"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Dear Sir or Madam”, “Dear teacher”, “To whom it may concern”</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等。</a:t>
            </a:r>
            <a:endParaRPr lang="en-US" altLang="zh-CN" sz="2800" b="1" dirty="0">
              <a:latin typeface="Times New Roman" panose="02020603050405020304" pitchFamily="18" charset="0"/>
              <a:ea typeface="黑体" panose="02010609060101010101" pitchFamily="49" charset="-122"/>
              <a:cs typeface="Times New Roman" panose="02020603050405020304" pitchFamily="18" charset="0"/>
            </a:endParaRPr>
          </a:p>
          <a:p>
            <a:pPr lvl="0" eaLnBrk="0" fontAlgn="base" hangingPunct="0">
              <a:lnSpc>
                <a:spcPts val="3700"/>
              </a:lnSpc>
              <a:spcBef>
                <a:spcPct val="0"/>
              </a:spcBef>
              <a:spcAft>
                <a:spcPct val="0"/>
              </a:spcAft>
            </a:pP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    有学生写出“</a:t>
            </a: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I </a:t>
            </a:r>
            <a:r>
              <a:rPr lang="en-US" altLang="zh-CN"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take</a:t>
            </a: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 the </a:t>
            </a:r>
            <a:r>
              <a:rPr lang="en-US" altLang="zh-CN"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flight FL753 </a:t>
            </a: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to London. Upon arrival, I noticed my wallet losing, which makes me extremely anxious. ” </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这句表达中</a:t>
            </a:r>
            <a:r>
              <a:rPr lang="zh-CN" altLang="en-US"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缺少航班的日期，且时态错乱</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，这样的求助让航空公司</a:t>
            </a:r>
            <a:r>
              <a:rPr lang="zh-CN" altLang="en-US"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无法获取有效信息</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而无能为力。</a:t>
            </a:r>
          </a:p>
        </p:txBody>
      </p:sp>
    </p:spTree>
    <p:extLst>
      <p:ext uri="{BB962C8B-B14F-4D97-AF65-F5344CB8AC3E}">
        <p14:creationId xmlns:p14="http://schemas.microsoft.com/office/powerpoint/2010/main" val="23675245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50000">
                                          <p:cBhvr additive="base">
                                            <p:cTn id="20"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5" grpId="1" animBg="1"/>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5" grpId="1" animBg="1"/>
          <p:bldP spid="6" grpId="0"/>
          <p:bldP spid="7" grpId="0" animBg="1"/>
        </p:bldLst>
      </p:timing>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03EF2F58-DDA0-4101-BBF2-AF2BD5A32050}"/>
              </a:ext>
            </a:extLst>
          </p:cNvPr>
          <p:cNvSpPr/>
          <p:nvPr/>
        </p:nvSpPr>
        <p:spPr>
          <a:xfrm>
            <a:off x="3188702" y="381079"/>
            <a:ext cx="6444029" cy="79627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5" name="圆角矩形 4">
            <a:extLst>
              <a:ext uri="{FF2B5EF4-FFF2-40B4-BE49-F238E27FC236}">
                <a16:creationId xmlns:a16="http://schemas.microsoft.com/office/drawing/2014/main" xmlns="" id="{01F16286-282B-4B11-B542-B0C4F064F2E7}"/>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6" name="矩形 5">
            <a:extLst>
              <a:ext uri="{FF2B5EF4-FFF2-40B4-BE49-F238E27FC236}">
                <a16:creationId xmlns:a16="http://schemas.microsoft.com/office/drawing/2014/main" xmlns="" id="{7CF299F3-75B4-40A4-8A4C-3557BC17B4FB}"/>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a16="http://schemas.microsoft.com/office/drawing/2014/main" xmlns="" id="{C26B016D-4E12-41D3-9E61-C7EFCFC17044}"/>
              </a:ext>
            </a:extLst>
          </p:cNvPr>
          <p:cNvSpPr/>
          <p:nvPr/>
        </p:nvSpPr>
        <p:spPr>
          <a:xfrm>
            <a:off x="3414202" y="122764"/>
            <a:ext cx="5855921"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运用“</a:t>
            </a:r>
            <a:r>
              <a:rPr lang="en-US" altLang="zh-CN" sz="2800" b="1" dirty="0">
                <a:latin typeface="微软雅黑" pitchFamily="34" charset="-122"/>
                <a:ea typeface="微软雅黑" pitchFamily="34" charset="-122"/>
              </a:rPr>
              <a:t>5C”</a:t>
            </a:r>
            <a:r>
              <a:rPr lang="zh-CN" altLang="en-US" sz="2800" b="1" dirty="0">
                <a:latin typeface="微软雅黑" pitchFamily="34" charset="-122"/>
                <a:ea typeface="微软雅黑" pitchFamily="34" charset="-122"/>
              </a:rPr>
              <a:t>原则，减少不必失误</a:t>
            </a:r>
          </a:p>
        </p:txBody>
      </p:sp>
      <p:sp>
        <p:nvSpPr>
          <p:cNvPr id="10" name="矩形 9">
            <a:extLst>
              <a:ext uri="{FF2B5EF4-FFF2-40B4-BE49-F238E27FC236}">
                <a16:creationId xmlns:a16="http://schemas.microsoft.com/office/drawing/2014/main" xmlns="" id="{5CED9BC4-52D9-47DD-BFE9-05A95A84074D}"/>
              </a:ext>
            </a:extLst>
          </p:cNvPr>
          <p:cNvSpPr/>
          <p:nvPr/>
        </p:nvSpPr>
        <p:spPr>
          <a:xfrm>
            <a:off x="833985" y="1884500"/>
            <a:ext cx="11016353" cy="3849387"/>
          </a:xfrm>
          <a:prstGeom prst="rect">
            <a:avLst/>
          </a:prstGeom>
        </p:spPr>
        <p:txBody>
          <a:bodyPr wrap="square">
            <a:spAutoFit/>
          </a:bodyPr>
          <a:lstStyle/>
          <a:p>
            <a:pPr lvl="0" eaLnBrk="0" fontAlgn="base" hangingPunct="0">
              <a:lnSpc>
                <a:spcPts val="3700"/>
              </a:lnSpc>
              <a:spcBef>
                <a:spcPct val="0"/>
              </a:spcBef>
              <a:spcAft>
                <a:spcPct val="0"/>
              </a:spcAft>
            </a:pPr>
            <a:r>
              <a:rPr lang="en-US" altLang="zh-CN" sz="3200" b="1" dirty="0">
                <a:solidFill>
                  <a:srgbClr val="407434"/>
                </a:solidFill>
                <a:latin typeface="Times New Roman" panose="02020603050405020304" pitchFamily="18" charset="0"/>
                <a:ea typeface="黑体" panose="02010609060101010101" pitchFamily="49" charset="-122"/>
                <a:cs typeface="Times New Roman" panose="02020603050405020304" pitchFamily="18" charset="0"/>
              </a:rPr>
              <a:t>2. Clarity</a:t>
            </a:r>
            <a:r>
              <a:rPr lang="zh-CN" altLang="en-US" sz="3200" b="1" dirty="0">
                <a:solidFill>
                  <a:srgbClr val="407434"/>
                </a:solidFill>
                <a:latin typeface="Times New Roman" panose="02020603050405020304" pitchFamily="18" charset="0"/>
                <a:ea typeface="黑体" panose="02010609060101010101" pitchFamily="49" charset="-122"/>
                <a:cs typeface="Times New Roman" panose="02020603050405020304" pitchFamily="18" charset="0"/>
              </a:rPr>
              <a:t>（表述清楚）：</a:t>
            </a:r>
            <a:endParaRPr lang="en-US" altLang="zh-CN" sz="3200" b="1" dirty="0">
              <a:solidFill>
                <a:srgbClr val="407434"/>
              </a:solidFill>
              <a:latin typeface="Times New Roman" panose="02020603050405020304" pitchFamily="18" charset="0"/>
              <a:ea typeface="黑体" panose="02010609060101010101" pitchFamily="49" charset="-122"/>
              <a:cs typeface="Times New Roman" panose="02020603050405020304" pitchFamily="18" charset="0"/>
            </a:endParaRPr>
          </a:p>
          <a:p>
            <a:pPr lvl="0" eaLnBrk="0" fontAlgn="base" hangingPunct="0">
              <a:lnSpc>
                <a:spcPts val="3700"/>
              </a:lnSpc>
              <a:spcBef>
                <a:spcPct val="0"/>
              </a:spcBef>
              <a:spcAft>
                <a:spcPct val="0"/>
              </a:spcAft>
            </a:pPr>
            <a:r>
              <a:rPr lang="en-US" altLang="zh-CN" sz="3200" b="1" dirty="0">
                <a:solidFill>
                  <a:srgbClr val="407434"/>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审题要准确，内容要清楚。不少学生审题不清，写成了</a:t>
            </a:r>
            <a:r>
              <a:rPr lang="zh-CN" altLang="en-US"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招聘信（</a:t>
            </a:r>
            <a:r>
              <a:rPr lang="en-US" altLang="zh-CN"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Volunteer Wanted</a:t>
            </a:r>
            <a:r>
              <a:rPr lang="zh-CN" altLang="en-US"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）或通知（</a:t>
            </a:r>
            <a:r>
              <a:rPr lang="en-US" altLang="zh-CN"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Notice</a:t>
            </a:r>
            <a:r>
              <a:rPr lang="zh-CN" altLang="en-US"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属于未完成或未适当完成试题规定的任务，分数降到第二档或第一档。</a:t>
            </a:r>
            <a:endParaRPr lang="en-US" altLang="zh-CN" sz="2800" b="1" dirty="0">
              <a:latin typeface="Times New Roman" panose="02020603050405020304" pitchFamily="18" charset="0"/>
              <a:ea typeface="黑体" panose="02010609060101010101" pitchFamily="49" charset="-122"/>
              <a:cs typeface="Times New Roman" panose="02020603050405020304" pitchFamily="18" charset="0"/>
            </a:endParaRPr>
          </a:p>
          <a:p>
            <a:pPr lvl="0" eaLnBrk="0" fontAlgn="base" hangingPunct="0">
              <a:lnSpc>
                <a:spcPts val="3700"/>
              </a:lnSpc>
              <a:spcBef>
                <a:spcPct val="0"/>
              </a:spcBef>
              <a:spcAft>
                <a:spcPct val="0"/>
              </a:spcAft>
            </a:pP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“联系方式”要求具体详实，有些学生只提到联系</a:t>
            </a:r>
            <a:r>
              <a:rPr lang="zh-CN" altLang="en-US"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Please contact me at any time” </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但没有具体方式，不能体现实际交际功能。有些学生写出了</a:t>
            </a: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e-mail</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的地址</a:t>
            </a:r>
            <a:r>
              <a:rPr lang="zh-CN" altLang="en-US"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Contact me at xxx@hotmail.com. ” </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这是没有考虑到发邮件时自带地址的。</a:t>
            </a:r>
          </a:p>
        </p:txBody>
      </p:sp>
    </p:spTree>
    <p:extLst>
      <p:ext uri="{BB962C8B-B14F-4D97-AF65-F5344CB8AC3E}">
        <p14:creationId xmlns:p14="http://schemas.microsoft.com/office/powerpoint/2010/main" val="31623670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50000">
                                          <p:cBhvr additive="base">
                                            <p:cTn id="20"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5" grpId="1" animBg="1"/>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5" grpId="1" animBg="1"/>
          <p:bldP spid="6" grpId="0"/>
          <p:bldP spid="7" grpId="0" animBg="1"/>
        </p:bldLst>
      </p:timing>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03EF2F58-DDA0-4101-BBF2-AF2BD5A32050}"/>
              </a:ext>
            </a:extLst>
          </p:cNvPr>
          <p:cNvSpPr/>
          <p:nvPr/>
        </p:nvSpPr>
        <p:spPr>
          <a:xfrm>
            <a:off x="3188702" y="381079"/>
            <a:ext cx="6444029" cy="79627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5" name="圆角矩形 4">
            <a:extLst>
              <a:ext uri="{FF2B5EF4-FFF2-40B4-BE49-F238E27FC236}">
                <a16:creationId xmlns:a16="http://schemas.microsoft.com/office/drawing/2014/main" xmlns="" id="{01F16286-282B-4B11-B542-B0C4F064F2E7}"/>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6" name="矩形 5">
            <a:extLst>
              <a:ext uri="{FF2B5EF4-FFF2-40B4-BE49-F238E27FC236}">
                <a16:creationId xmlns:a16="http://schemas.microsoft.com/office/drawing/2014/main" xmlns="" id="{7CF299F3-75B4-40A4-8A4C-3557BC17B4FB}"/>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a16="http://schemas.microsoft.com/office/drawing/2014/main" xmlns="" id="{C26B016D-4E12-41D3-9E61-C7EFCFC17044}"/>
              </a:ext>
            </a:extLst>
          </p:cNvPr>
          <p:cNvSpPr/>
          <p:nvPr/>
        </p:nvSpPr>
        <p:spPr>
          <a:xfrm>
            <a:off x="3414202" y="122764"/>
            <a:ext cx="5855921"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运用“</a:t>
            </a:r>
            <a:r>
              <a:rPr lang="en-US" altLang="zh-CN" sz="2800" b="1" dirty="0">
                <a:latin typeface="微软雅黑" pitchFamily="34" charset="-122"/>
                <a:ea typeface="微软雅黑" pitchFamily="34" charset="-122"/>
              </a:rPr>
              <a:t>5C”</a:t>
            </a:r>
            <a:r>
              <a:rPr lang="zh-CN" altLang="en-US" sz="2800" b="1" dirty="0">
                <a:latin typeface="微软雅黑" pitchFamily="34" charset="-122"/>
                <a:ea typeface="微软雅黑" pitchFamily="34" charset="-122"/>
              </a:rPr>
              <a:t>原则，减少不必失误</a:t>
            </a:r>
          </a:p>
        </p:txBody>
      </p:sp>
      <p:sp>
        <p:nvSpPr>
          <p:cNvPr id="9" name="矩形 8">
            <a:extLst>
              <a:ext uri="{FF2B5EF4-FFF2-40B4-BE49-F238E27FC236}">
                <a16:creationId xmlns:a16="http://schemas.microsoft.com/office/drawing/2014/main" xmlns="" id="{995FCAD1-4DCE-41ED-895A-38DDEAB069C6}"/>
              </a:ext>
            </a:extLst>
          </p:cNvPr>
          <p:cNvSpPr/>
          <p:nvPr/>
        </p:nvSpPr>
        <p:spPr>
          <a:xfrm>
            <a:off x="1036217" y="1711080"/>
            <a:ext cx="10630266" cy="4798365"/>
          </a:xfrm>
          <a:prstGeom prst="rect">
            <a:avLst/>
          </a:prstGeom>
        </p:spPr>
        <p:txBody>
          <a:bodyPr wrap="square">
            <a:spAutoFit/>
          </a:bodyPr>
          <a:lstStyle/>
          <a:p>
            <a:pPr lvl="0" eaLnBrk="0" fontAlgn="base" hangingPunct="0">
              <a:lnSpc>
                <a:spcPts val="3700"/>
              </a:lnSpc>
              <a:spcBef>
                <a:spcPct val="0"/>
              </a:spcBef>
              <a:spcAft>
                <a:spcPct val="0"/>
              </a:spcAft>
            </a:pPr>
            <a:r>
              <a:rPr lang="en-US" altLang="zh-CN" sz="3200" b="1" dirty="0">
                <a:solidFill>
                  <a:srgbClr val="407434"/>
                </a:solidFill>
                <a:latin typeface="Times New Roman" panose="02020603050405020304" pitchFamily="18" charset="0"/>
                <a:ea typeface="黑体" panose="02010609060101010101" pitchFamily="49" charset="-122"/>
                <a:cs typeface="Times New Roman" panose="02020603050405020304" pitchFamily="18" charset="0"/>
              </a:rPr>
              <a:t>3. Conciseness</a:t>
            </a:r>
            <a:r>
              <a:rPr lang="zh-CN" altLang="en-US" sz="3200" b="1" dirty="0">
                <a:solidFill>
                  <a:srgbClr val="407434"/>
                </a:solidFill>
                <a:latin typeface="Times New Roman" panose="02020603050405020304" pitchFamily="18" charset="0"/>
                <a:ea typeface="黑体" panose="02010609060101010101" pitchFamily="49" charset="-122"/>
                <a:cs typeface="Times New Roman" panose="02020603050405020304" pitchFamily="18" charset="0"/>
              </a:rPr>
              <a:t>（语言简洁）：</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应聘信的语言应简洁明了，力求主旨鲜明、词决意畅。</a:t>
            </a:r>
            <a:endParaRPr lang="en-US" altLang="zh-CN" sz="2800" b="1" dirty="0">
              <a:latin typeface="Times New Roman" panose="02020603050405020304" pitchFamily="18" charset="0"/>
              <a:ea typeface="黑体" panose="02010609060101010101" pitchFamily="49" charset="-122"/>
              <a:cs typeface="Times New Roman" panose="02020603050405020304" pitchFamily="18" charset="0"/>
            </a:endParaRPr>
          </a:p>
          <a:p>
            <a:pPr lvl="0" eaLnBrk="0" fontAlgn="base" hangingPunct="0">
              <a:lnSpc>
                <a:spcPts val="3700"/>
              </a:lnSpc>
              <a:spcBef>
                <a:spcPct val="0"/>
              </a:spcBef>
              <a:spcAft>
                <a:spcPct val="0"/>
              </a:spcAft>
            </a:pP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有些学生</a:t>
            </a:r>
            <a:r>
              <a:rPr lang="zh-CN" altLang="en-US"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受读后续写描述性语言的影响</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，在应用文写作中使用心理描写或环境描写的句子，如</a:t>
            </a:r>
            <a:r>
              <a:rPr lang="zh-CN" altLang="en-US"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Driven by deep curiosity and interest, and to have a further exploration about foreign culture, I was desperate for the volunteer work.”/  “Attributing to its </a:t>
            </a:r>
            <a:r>
              <a:rPr lang="en-US" altLang="zh-CN" sz="2800" b="1"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magnificant</a:t>
            </a:r>
            <a:r>
              <a:rPr lang="en-US" altLang="zh-CN"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importance, I’m now writing in quivering and sweat-drenched hands with downright apprehension and anxiety. ”</a:t>
            </a: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这种语言过于繁琐和夸张，给人不真实的感觉，因此达不到良好的表达效果。</a:t>
            </a:r>
          </a:p>
        </p:txBody>
      </p:sp>
    </p:spTree>
    <p:extLst>
      <p:ext uri="{BB962C8B-B14F-4D97-AF65-F5344CB8AC3E}">
        <p14:creationId xmlns:p14="http://schemas.microsoft.com/office/powerpoint/2010/main" val="3413723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50000">
                                          <p:cBhvr additive="base">
                                            <p:cTn id="20"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5" grpId="1" animBg="1"/>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5" grpId="1" animBg="1"/>
          <p:bldP spid="6" grpId="0"/>
          <p:bldP spid="7" grpId="0" animBg="1"/>
        </p:bldLst>
      </p:timing>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03EF2F58-DDA0-4101-BBF2-AF2BD5A32050}"/>
              </a:ext>
            </a:extLst>
          </p:cNvPr>
          <p:cNvSpPr/>
          <p:nvPr/>
        </p:nvSpPr>
        <p:spPr>
          <a:xfrm>
            <a:off x="3188702" y="381079"/>
            <a:ext cx="6444029" cy="79627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5" name="圆角矩形 4">
            <a:extLst>
              <a:ext uri="{FF2B5EF4-FFF2-40B4-BE49-F238E27FC236}">
                <a16:creationId xmlns:a16="http://schemas.microsoft.com/office/drawing/2014/main" xmlns="" id="{01F16286-282B-4B11-B542-B0C4F064F2E7}"/>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6" name="矩形 5">
            <a:extLst>
              <a:ext uri="{FF2B5EF4-FFF2-40B4-BE49-F238E27FC236}">
                <a16:creationId xmlns:a16="http://schemas.microsoft.com/office/drawing/2014/main" xmlns="" id="{7CF299F3-75B4-40A4-8A4C-3557BC17B4FB}"/>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a16="http://schemas.microsoft.com/office/drawing/2014/main" xmlns="" id="{C26B016D-4E12-41D3-9E61-C7EFCFC17044}"/>
              </a:ext>
            </a:extLst>
          </p:cNvPr>
          <p:cNvSpPr/>
          <p:nvPr/>
        </p:nvSpPr>
        <p:spPr>
          <a:xfrm>
            <a:off x="3414202" y="122764"/>
            <a:ext cx="5855921"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运用“</a:t>
            </a:r>
            <a:r>
              <a:rPr lang="en-US" altLang="zh-CN" sz="2800" b="1" dirty="0">
                <a:latin typeface="微软雅黑" pitchFamily="34" charset="-122"/>
                <a:ea typeface="微软雅黑" pitchFamily="34" charset="-122"/>
              </a:rPr>
              <a:t>5C”</a:t>
            </a:r>
            <a:r>
              <a:rPr lang="zh-CN" altLang="en-US" sz="2800" b="1" dirty="0">
                <a:latin typeface="微软雅黑" pitchFamily="34" charset="-122"/>
                <a:ea typeface="微软雅黑" pitchFamily="34" charset="-122"/>
              </a:rPr>
              <a:t>原则，减少不必失误</a:t>
            </a:r>
          </a:p>
        </p:txBody>
      </p:sp>
      <p:sp>
        <p:nvSpPr>
          <p:cNvPr id="2" name="矩形 1">
            <a:extLst>
              <a:ext uri="{FF2B5EF4-FFF2-40B4-BE49-F238E27FC236}">
                <a16:creationId xmlns:a16="http://schemas.microsoft.com/office/drawing/2014/main" xmlns="" id="{11F32CCF-6637-46DB-9853-EF1D62EA15D6}"/>
              </a:ext>
            </a:extLst>
          </p:cNvPr>
          <p:cNvSpPr/>
          <p:nvPr/>
        </p:nvSpPr>
        <p:spPr>
          <a:xfrm>
            <a:off x="329188" y="1110657"/>
            <a:ext cx="11573778" cy="5747343"/>
          </a:xfrm>
          <a:prstGeom prst="rect">
            <a:avLst/>
          </a:prstGeom>
        </p:spPr>
        <p:txBody>
          <a:bodyPr wrap="square">
            <a:spAutoFit/>
          </a:bodyPr>
          <a:lstStyle/>
          <a:p>
            <a:pPr>
              <a:lnSpc>
                <a:spcPts val="3700"/>
              </a:lnSpc>
            </a:pPr>
            <a:r>
              <a:rPr lang="en-US" altLang="zh-CN" sz="3200" b="1" dirty="0">
                <a:solidFill>
                  <a:srgbClr val="407434"/>
                </a:solidFill>
                <a:latin typeface="Times New Roman" panose="02020603050405020304" pitchFamily="18" charset="0"/>
                <a:ea typeface="黑体" panose="02010609060101010101" pitchFamily="49" charset="-122"/>
                <a:cs typeface="Times New Roman" panose="02020603050405020304" pitchFamily="18" charset="0"/>
              </a:rPr>
              <a:t>4. Coherence</a:t>
            </a:r>
            <a:r>
              <a:rPr lang="zh-CN" altLang="en-US" sz="3200" b="1" dirty="0">
                <a:solidFill>
                  <a:srgbClr val="407434"/>
                </a:solidFill>
                <a:latin typeface="Times New Roman" panose="02020603050405020304" pitchFamily="18" charset="0"/>
                <a:ea typeface="黑体" panose="02010609060101010101" pitchFamily="49" charset="-122"/>
                <a:cs typeface="Times New Roman" panose="02020603050405020304" pitchFamily="18" charset="0"/>
              </a:rPr>
              <a:t>（行文连贯）：</a:t>
            </a:r>
            <a:endParaRPr lang="en-US" altLang="zh-CN" sz="3200" b="1" dirty="0">
              <a:solidFill>
                <a:srgbClr val="407434"/>
              </a:solidFill>
              <a:latin typeface="Times New Roman" panose="02020603050405020304" pitchFamily="18" charset="0"/>
              <a:ea typeface="黑体" panose="02010609060101010101" pitchFamily="49" charset="-122"/>
              <a:cs typeface="Times New Roman" panose="02020603050405020304" pitchFamily="18" charset="0"/>
            </a:endParaRPr>
          </a:p>
          <a:p>
            <a:pPr>
              <a:lnSpc>
                <a:spcPts val="3700"/>
              </a:lnSpc>
            </a:pPr>
            <a:r>
              <a:rPr lang="en-US" altLang="zh-CN" sz="3200" b="1" dirty="0">
                <a:solidFill>
                  <a:srgbClr val="407434"/>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“按照内容要点展开写作，使用恰当的连接词和表达法使文章内容连贯”是应用文评分的主要依据之一。     </a:t>
            </a:r>
            <a:endParaRPr lang="en-US" altLang="zh-CN" sz="2800" b="1" dirty="0">
              <a:latin typeface="Times New Roman" panose="02020603050405020304" pitchFamily="18" charset="0"/>
              <a:ea typeface="黑体" panose="02010609060101010101" pitchFamily="49" charset="-122"/>
              <a:cs typeface="Times New Roman" panose="02020603050405020304" pitchFamily="18" charset="0"/>
            </a:endParaRPr>
          </a:p>
          <a:p>
            <a:pPr>
              <a:lnSpc>
                <a:spcPts val="3700"/>
              </a:lnSpc>
            </a:pP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例如：口语能力</a:t>
            </a: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I am suitable for this job </a:t>
            </a:r>
            <a:r>
              <a:rPr lang="en-US" altLang="zh-CN"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as I can express myself freely in English</a:t>
            </a: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因果逻辑关系严密；</a:t>
            </a:r>
            <a:endParaRPr lang="en-US" altLang="zh-CN" sz="2800" b="1" dirty="0">
              <a:latin typeface="Times New Roman" panose="02020603050405020304" pitchFamily="18" charset="0"/>
              <a:ea typeface="黑体" panose="02010609060101010101" pitchFamily="49" charset="-122"/>
              <a:cs typeface="Times New Roman" panose="02020603050405020304" pitchFamily="18" charset="0"/>
            </a:endParaRPr>
          </a:p>
          <a:p>
            <a:pPr>
              <a:lnSpc>
                <a:spcPts val="3700"/>
              </a:lnSpc>
            </a:pP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      相关经验</a:t>
            </a: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I have some similar work experience, </a:t>
            </a:r>
            <a:r>
              <a:rPr lang="en-US" altLang="zh-CN"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working as a volunteer last year at an international conference</a:t>
            </a: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用事实说话；</a:t>
            </a:r>
            <a:endParaRPr lang="en-US" altLang="zh-CN" sz="2800" b="1" dirty="0">
              <a:latin typeface="Times New Roman" panose="02020603050405020304" pitchFamily="18" charset="0"/>
              <a:ea typeface="黑体" panose="02010609060101010101" pitchFamily="49" charset="-122"/>
              <a:cs typeface="Times New Roman" panose="02020603050405020304" pitchFamily="18" charset="0"/>
            </a:endParaRPr>
          </a:p>
          <a:p>
            <a:pPr>
              <a:lnSpc>
                <a:spcPts val="3700"/>
              </a:lnSpc>
            </a:pP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      应聘目的</a:t>
            </a: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I love our school and” </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展示个人自信和热爱集体的积极人生观。</a:t>
            </a:r>
            <a:r>
              <a:rPr lang="en-US" altLang="zh-CN"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I hope I will have a chance to introduce our school to foreign guests in my own way</a:t>
            </a:r>
            <a:endParaRPr lang="en-US" altLang="zh-CN" sz="2800" b="1" dirty="0">
              <a:latin typeface="Times New Roman" panose="02020603050405020304" pitchFamily="18" charset="0"/>
              <a:ea typeface="黑体" panose="02010609060101010101" pitchFamily="49" charset="-122"/>
              <a:cs typeface="Times New Roman" panose="02020603050405020304" pitchFamily="18" charset="0"/>
            </a:endParaRPr>
          </a:p>
          <a:p>
            <a:pPr>
              <a:lnSpc>
                <a:spcPts val="3700"/>
              </a:lnSpc>
            </a:pP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       所以读者能跟上写作者的推理思路和内在逻辑，实现了真正意义上的连贯。</a:t>
            </a:r>
          </a:p>
        </p:txBody>
      </p:sp>
    </p:spTree>
    <p:extLst>
      <p:ext uri="{BB962C8B-B14F-4D97-AF65-F5344CB8AC3E}">
        <p14:creationId xmlns:p14="http://schemas.microsoft.com/office/powerpoint/2010/main" val="7810094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50000">
                                          <p:cBhvr additive="base">
                                            <p:cTn id="20"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5" grpId="1" animBg="1"/>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5" grpId="1" animBg="1"/>
          <p:bldP spid="6" grpId="0"/>
          <p:bldP spid="7" grpId="0" animBg="1"/>
        </p:bldLst>
      </p:timing>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03EF2F58-DDA0-4101-BBF2-AF2BD5A32050}"/>
              </a:ext>
            </a:extLst>
          </p:cNvPr>
          <p:cNvSpPr/>
          <p:nvPr/>
        </p:nvSpPr>
        <p:spPr>
          <a:xfrm>
            <a:off x="3188702" y="381079"/>
            <a:ext cx="6444029" cy="79627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5" name="圆角矩形 4">
            <a:extLst>
              <a:ext uri="{FF2B5EF4-FFF2-40B4-BE49-F238E27FC236}">
                <a16:creationId xmlns:a16="http://schemas.microsoft.com/office/drawing/2014/main" xmlns="" id="{01F16286-282B-4B11-B542-B0C4F064F2E7}"/>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6" name="矩形 5">
            <a:extLst>
              <a:ext uri="{FF2B5EF4-FFF2-40B4-BE49-F238E27FC236}">
                <a16:creationId xmlns:a16="http://schemas.microsoft.com/office/drawing/2014/main" xmlns="" id="{7CF299F3-75B4-40A4-8A4C-3557BC17B4FB}"/>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a16="http://schemas.microsoft.com/office/drawing/2014/main" xmlns="" id="{C26B016D-4E12-41D3-9E61-C7EFCFC17044}"/>
              </a:ext>
            </a:extLst>
          </p:cNvPr>
          <p:cNvSpPr/>
          <p:nvPr/>
        </p:nvSpPr>
        <p:spPr>
          <a:xfrm>
            <a:off x="3414202" y="122764"/>
            <a:ext cx="5855921"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800" b="1" dirty="0">
                <a:latin typeface="微软雅黑" pitchFamily="34" charset="-122"/>
                <a:ea typeface="微软雅黑" pitchFamily="34" charset="-122"/>
              </a:rPr>
              <a:t>运用“</a:t>
            </a:r>
            <a:r>
              <a:rPr lang="en-US" altLang="zh-CN" sz="2800" b="1" dirty="0">
                <a:latin typeface="微软雅黑" pitchFamily="34" charset="-122"/>
                <a:ea typeface="微软雅黑" pitchFamily="34" charset="-122"/>
              </a:rPr>
              <a:t>5C”</a:t>
            </a:r>
            <a:r>
              <a:rPr lang="zh-CN" altLang="en-US" sz="2800" b="1" dirty="0">
                <a:latin typeface="微软雅黑" pitchFamily="34" charset="-122"/>
                <a:ea typeface="微软雅黑" pitchFamily="34" charset="-122"/>
              </a:rPr>
              <a:t>原则，减少不必失误</a:t>
            </a:r>
          </a:p>
        </p:txBody>
      </p:sp>
      <p:sp>
        <p:nvSpPr>
          <p:cNvPr id="2" name="矩形 1">
            <a:extLst>
              <a:ext uri="{FF2B5EF4-FFF2-40B4-BE49-F238E27FC236}">
                <a16:creationId xmlns:a16="http://schemas.microsoft.com/office/drawing/2014/main" xmlns="" id="{11F32CCF-6637-46DB-9853-EF1D62EA15D6}"/>
              </a:ext>
            </a:extLst>
          </p:cNvPr>
          <p:cNvSpPr/>
          <p:nvPr/>
        </p:nvSpPr>
        <p:spPr>
          <a:xfrm>
            <a:off x="488731" y="1899206"/>
            <a:ext cx="11214538" cy="3374898"/>
          </a:xfrm>
          <a:prstGeom prst="rect">
            <a:avLst/>
          </a:prstGeom>
        </p:spPr>
        <p:txBody>
          <a:bodyPr wrap="square">
            <a:spAutoFit/>
          </a:bodyPr>
          <a:lstStyle/>
          <a:p>
            <a:pPr>
              <a:lnSpc>
                <a:spcPts val="3700"/>
              </a:lnSpc>
            </a:pPr>
            <a:r>
              <a:rPr lang="en-US" altLang="zh-CN" sz="3200" b="1" dirty="0">
                <a:solidFill>
                  <a:srgbClr val="407434"/>
                </a:solidFill>
                <a:latin typeface="Times New Roman" panose="02020603050405020304" pitchFamily="18" charset="0"/>
                <a:ea typeface="黑体" panose="02010609060101010101" pitchFamily="49" charset="-122"/>
                <a:cs typeface="Times New Roman" panose="02020603050405020304" pitchFamily="18" charset="0"/>
              </a:rPr>
              <a:t>5. Courtesy</a:t>
            </a:r>
            <a:r>
              <a:rPr lang="zh-CN" altLang="en-US" sz="3200" b="1" dirty="0">
                <a:solidFill>
                  <a:srgbClr val="407434"/>
                </a:solidFill>
                <a:latin typeface="Times New Roman" panose="02020603050405020304" pitchFamily="18" charset="0"/>
                <a:ea typeface="黑体" panose="02010609060101010101" pitchFamily="49" charset="-122"/>
                <a:cs typeface="Times New Roman" panose="02020603050405020304" pitchFamily="18" charset="0"/>
              </a:rPr>
              <a:t>（语气礼节）：</a:t>
            </a:r>
            <a:endParaRPr lang="en-US" altLang="zh-CN" sz="3200" b="1" dirty="0">
              <a:solidFill>
                <a:srgbClr val="407434"/>
              </a:solidFill>
              <a:latin typeface="Times New Roman" panose="02020603050405020304" pitchFamily="18" charset="0"/>
              <a:ea typeface="黑体" panose="02010609060101010101" pitchFamily="49" charset="-122"/>
              <a:cs typeface="Times New Roman" panose="02020603050405020304" pitchFamily="18" charset="0"/>
            </a:endParaRPr>
          </a:p>
          <a:p>
            <a:pPr>
              <a:lnSpc>
                <a:spcPts val="3700"/>
              </a:lnSpc>
            </a:pPr>
            <a:r>
              <a:rPr lang="en-US" altLang="zh-CN" sz="3200" b="1" dirty="0">
                <a:solidFill>
                  <a:srgbClr val="407434"/>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求职者与招聘人是较正式的公务关系，语气要礼貌自然，不要趾高气扬，也不卑躬屈膝，而应该抱着双方平等的态度。</a:t>
            </a:r>
            <a:endParaRPr lang="en-US" altLang="zh-CN" sz="2800" b="1" dirty="0">
              <a:latin typeface="Times New Roman" panose="02020603050405020304" pitchFamily="18" charset="0"/>
              <a:ea typeface="黑体" panose="02010609060101010101" pitchFamily="49" charset="-122"/>
              <a:cs typeface="Times New Roman" panose="02020603050405020304" pitchFamily="18" charset="0"/>
            </a:endParaRPr>
          </a:p>
          <a:p>
            <a:pPr>
              <a:lnSpc>
                <a:spcPts val="3700"/>
              </a:lnSpc>
            </a:pP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然而有学生写出</a:t>
            </a:r>
            <a:r>
              <a:rPr lang="zh-CN" altLang="en-US"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So important is this activity that you can give me a rapid answer. I’m greatly convinced you won’t make me depressed”</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这样的结束语，</a:t>
            </a:r>
            <a:r>
              <a:rPr lang="zh-CN" altLang="en-US" sz="28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语气咄咄逼人，缺乏理解尊重，缺乏共情能力</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，表达很不得体。</a:t>
            </a:r>
          </a:p>
        </p:txBody>
      </p:sp>
      <p:pic>
        <p:nvPicPr>
          <p:cNvPr id="9" name="图片 8">
            <a:extLst>
              <a:ext uri="{FF2B5EF4-FFF2-40B4-BE49-F238E27FC236}">
                <a16:creationId xmlns:a16="http://schemas.microsoft.com/office/drawing/2014/main" xmlns="" id="{C02BDD76-4C7E-478D-BED8-E8D619E0E26A}"/>
              </a:ext>
            </a:extLst>
          </p:cNvPr>
          <p:cNvPicPr>
            <a:picLocks noChangeAspect="1"/>
          </p:cNvPicPr>
          <p:nvPr/>
        </p:nvPicPr>
        <p:blipFill>
          <a:blip r:embed="rId2"/>
          <a:stretch>
            <a:fillRect/>
          </a:stretch>
        </p:blipFill>
        <p:spPr>
          <a:xfrm>
            <a:off x="11056882" y="4901015"/>
            <a:ext cx="1135118" cy="1956985"/>
          </a:xfrm>
          <a:prstGeom prst="rect">
            <a:avLst/>
          </a:prstGeom>
        </p:spPr>
      </p:pic>
    </p:spTree>
    <p:extLst>
      <p:ext uri="{BB962C8B-B14F-4D97-AF65-F5344CB8AC3E}">
        <p14:creationId xmlns:p14="http://schemas.microsoft.com/office/powerpoint/2010/main" val="515200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50000">
                                          <p:cBhvr additive="base">
                                            <p:cTn id="20"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8"/>
                                            </p:tgtEl>
                                            <p:attrNameLst>
                                              <p:attrName>ppt_y</p:attrName>
                                            </p:attrNameLst>
                                          </p:cBhvr>
                                          <p:tavLst>
                                            <p:tav tm="0">
                                              <p:val>
                                                <p:strVal val="0-#ppt_h/2"/>
                                              </p:val>
                                            </p:tav>
                                            <p:tav tm="100000">
                                              <p:val>
                                                <p:strVal val="#ppt_y"/>
                                              </p:val>
                                            </p:tav>
                                          </p:tavLst>
                                        </p:anim>
                                      </p:childTnLst>
                                    </p:cTn>
                                  </p:par>
                                  <p:par>
                                    <p:cTn id="22" presetID="21" presetClass="entr" presetSubtype="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5" grpId="1" animBg="1"/>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par>
                                    <p:cTn id="22" presetID="21" presetClass="entr" presetSubtype="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5" grpId="1" animBg="1"/>
          <p:bldP spid="6" grpId="0"/>
          <p:bldP spid="7" grpId="0" animBg="1"/>
        </p:bldLst>
      </p:timing>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xmlns="" id="{9225035C-C6DC-47AE-9472-3044D5C3939A}"/>
              </a:ext>
            </a:extLst>
          </p:cNvPr>
          <p:cNvSpPr/>
          <p:nvPr/>
        </p:nvSpPr>
        <p:spPr>
          <a:xfrm>
            <a:off x="5770179" y="179862"/>
            <a:ext cx="6307034" cy="105116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3" name="矩形 32">
            <a:extLst>
              <a:ext uri="{FF2B5EF4-FFF2-40B4-BE49-F238E27FC236}">
                <a16:creationId xmlns:a16="http://schemas.microsoft.com/office/drawing/2014/main" xmlns="" id="{FB3DDACC-518B-4CBA-9C7F-640975668D41}"/>
              </a:ext>
            </a:extLst>
          </p:cNvPr>
          <p:cNvSpPr/>
          <p:nvPr/>
        </p:nvSpPr>
        <p:spPr>
          <a:xfrm>
            <a:off x="5883494" y="114485"/>
            <a:ext cx="5689998"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06</a:t>
            </a:r>
            <a:r>
              <a:rPr lang="zh-CN" altLang="en-US" sz="2800" b="1" dirty="0">
                <a:latin typeface="微软雅黑" pitchFamily="34" charset="-122"/>
                <a:ea typeface="微软雅黑" pitchFamily="34" charset="-122"/>
              </a:rPr>
              <a:t>月高考  应用文写作</a:t>
            </a:r>
            <a:endParaRPr lang="en-US" altLang="zh-CN" sz="2800" b="1" dirty="0">
              <a:latin typeface="微软雅黑" pitchFamily="34" charset="-122"/>
              <a:ea typeface="微软雅黑" pitchFamily="34" charset="-122"/>
            </a:endParaRPr>
          </a:p>
          <a:p>
            <a:pPr algn="ctr"/>
            <a:r>
              <a:rPr lang="en-US" altLang="zh-CN" sz="2800" b="1" dirty="0">
                <a:latin typeface="微软雅黑" pitchFamily="34" charset="-122"/>
                <a:ea typeface="微软雅黑" pitchFamily="34" charset="-122"/>
              </a:rPr>
              <a:t>                      ——</a:t>
            </a:r>
            <a:r>
              <a:rPr lang="zh-CN" altLang="en-US" sz="2800" b="1" dirty="0">
                <a:latin typeface="微软雅黑" pitchFamily="34" charset="-122"/>
                <a:ea typeface="微软雅黑" pitchFamily="34" charset="-122"/>
              </a:rPr>
              <a:t>中档作文分析</a:t>
            </a:r>
            <a:endParaRPr lang="en-US" altLang="zh-CN" sz="2800" b="1" dirty="0">
              <a:latin typeface="微软雅黑" pitchFamily="34" charset="-122"/>
              <a:ea typeface="微软雅黑" pitchFamily="34" charset="-122"/>
            </a:endParaRPr>
          </a:p>
        </p:txBody>
      </p:sp>
      <p:sp>
        <p:nvSpPr>
          <p:cNvPr id="3" name="矩形 2">
            <a:extLst>
              <a:ext uri="{FF2B5EF4-FFF2-40B4-BE49-F238E27FC236}">
                <a16:creationId xmlns:a16="http://schemas.microsoft.com/office/drawing/2014/main" xmlns="" id="{F4A3134B-F187-4275-ACA6-332D796439FE}"/>
              </a:ext>
            </a:extLst>
          </p:cNvPr>
          <p:cNvSpPr/>
          <p:nvPr/>
        </p:nvSpPr>
        <p:spPr>
          <a:xfrm>
            <a:off x="239349" y="869301"/>
            <a:ext cx="11521280" cy="4927375"/>
          </a:xfrm>
          <a:prstGeom prst="rect">
            <a:avLst/>
          </a:prstGeom>
        </p:spPr>
        <p:txBody>
          <a:bodyPr wrap="square">
            <a:spAutoFit/>
          </a:bodyPr>
          <a:lstStyle/>
          <a:p>
            <a:pPr algn="just" defTabSz="1219170">
              <a:lnSpc>
                <a:spcPts val="2900"/>
              </a:lnSpc>
              <a:defRP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Dear leader of School English Club,</a:t>
            </a:r>
            <a:endParaRPr lang="zh-CN" altLang="zh-CN" sz="2800" b="1" kern="100" dirty="0">
              <a:latin typeface="等线" panose="02010600030101010101" pitchFamily="2" charset="-122"/>
              <a:ea typeface="等线" panose="02010600030101010101" pitchFamily="2" charset="-122"/>
              <a:cs typeface="Times New Roman" panose="02020603050405020304" pitchFamily="18" charset="0"/>
            </a:endParaRPr>
          </a:p>
          <a:p>
            <a:pPr algn="just" defTabSz="1219170">
              <a:lnSpc>
                <a:spcPts val="2900"/>
              </a:lnSpc>
              <a:defRP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I’m Li Hua, who want to be an volunteer for greeting foreign friends. Delightful and excited, I jump and run, only wanting to thank you for your reading. As a confident student, I not only have great ability of English expression, but also I have passed CET six. Never in your wildest dream had you thought that I ever took part in international English competition and won the champion. However, I am not satisfied with the success of the grades. Thus, I hope that I could join your club in order to improve my ability. Meanwhile, I also want to make contribution for the communication of China and other countries.   </a:t>
            </a:r>
            <a:endParaRPr lang="zh-CN" altLang="zh-CN" sz="2800" b="1" kern="100" dirty="0">
              <a:latin typeface="等线" panose="02010600030101010101" pitchFamily="2" charset="-122"/>
              <a:ea typeface="等线" panose="02010600030101010101" pitchFamily="2" charset="-122"/>
              <a:cs typeface="Times New Roman" panose="02020603050405020304" pitchFamily="18" charset="0"/>
            </a:endParaRPr>
          </a:p>
          <a:p>
            <a:pPr indent="266693" algn="just" defTabSz="1219170">
              <a:lnSpc>
                <a:spcPts val="2900"/>
              </a:lnSpc>
              <a:defRP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Looking forward to your earliest reply.</a:t>
            </a:r>
            <a:endParaRPr lang="zh-CN" altLang="zh-CN" sz="2800" b="1" kern="100" dirty="0">
              <a:latin typeface="等线" panose="02010600030101010101" pitchFamily="2" charset="-122"/>
              <a:ea typeface="等线" panose="02010600030101010101" pitchFamily="2" charset="-122"/>
              <a:cs typeface="Times New Roman" panose="02020603050405020304" pitchFamily="18" charset="0"/>
            </a:endParaRPr>
          </a:p>
          <a:p>
            <a:pPr indent="5333867" algn="just" defTabSz="1219170">
              <a:lnSpc>
                <a:spcPts val="2900"/>
              </a:lnSpc>
              <a:defRP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Yours,</a:t>
            </a:r>
            <a:endParaRPr lang="zh-CN" altLang="zh-CN" sz="2800" b="1" kern="100" dirty="0">
              <a:latin typeface="等线" panose="02010600030101010101" pitchFamily="2" charset="-122"/>
              <a:ea typeface="等线" panose="02010600030101010101" pitchFamily="2" charset="-122"/>
              <a:cs typeface="Times New Roman" panose="02020603050405020304" pitchFamily="18" charset="0"/>
            </a:endParaRPr>
          </a:p>
          <a:p>
            <a:pPr indent="5333867" algn="just" defTabSz="1219170">
              <a:lnSpc>
                <a:spcPts val="2900"/>
              </a:lnSpc>
              <a:defRP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Li Hua</a:t>
            </a:r>
            <a:endParaRPr lang="zh-CN" altLang="zh-CN" sz="2800" b="1" kern="100" dirty="0">
              <a:latin typeface="等线" panose="02010600030101010101" pitchFamily="2" charset="-122"/>
              <a:ea typeface="等线" panose="02010600030101010101" pitchFamily="2" charset="-122"/>
              <a:cs typeface="Times New Roman" panose="02020603050405020304" pitchFamily="18" charset="0"/>
            </a:endParaRPr>
          </a:p>
        </p:txBody>
      </p:sp>
      <p:cxnSp>
        <p:nvCxnSpPr>
          <p:cNvPr id="11" name="直接连接符 10">
            <a:extLst>
              <a:ext uri="{FF2B5EF4-FFF2-40B4-BE49-F238E27FC236}">
                <a16:creationId xmlns:a16="http://schemas.microsoft.com/office/drawing/2014/main" xmlns="" id="{36049C6E-DA5F-4A40-B5C3-DC2C8DF70305}"/>
              </a:ext>
            </a:extLst>
          </p:cNvPr>
          <p:cNvCxnSpPr>
            <a:cxnSpLocks/>
          </p:cNvCxnSpPr>
          <p:nvPr/>
        </p:nvCxnSpPr>
        <p:spPr>
          <a:xfrm>
            <a:off x="623392" y="2020371"/>
            <a:ext cx="10991299"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2" name="直接连接符 11">
            <a:extLst>
              <a:ext uri="{FF2B5EF4-FFF2-40B4-BE49-F238E27FC236}">
                <a16:creationId xmlns:a16="http://schemas.microsoft.com/office/drawing/2014/main" xmlns="" id="{E5D3B47D-157A-4040-9ACD-658C5A7E8062}"/>
              </a:ext>
            </a:extLst>
          </p:cNvPr>
          <p:cNvCxnSpPr>
            <a:cxnSpLocks/>
          </p:cNvCxnSpPr>
          <p:nvPr/>
        </p:nvCxnSpPr>
        <p:spPr>
          <a:xfrm>
            <a:off x="409839" y="3118736"/>
            <a:ext cx="4455939"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直接连接符 12">
            <a:extLst>
              <a:ext uri="{FF2B5EF4-FFF2-40B4-BE49-F238E27FC236}">
                <a16:creationId xmlns:a16="http://schemas.microsoft.com/office/drawing/2014/main" xmlns="" id="{7A667A0D-43A3-449B-8128-1A36188E4591}"/>
              </a:ext>
            </a:extLst>
          </p:cNvPr>
          <p:cNvCxnSpPr>
            <a:cxnSpLocks/>
          </p:cNvCxnSpPr>
          <p:nvPr/>
        </p:nvCxnSpPr>
        <p:spPr>
          <a:xfrm>
            <a:off x="7607587" y="3869591"/>
            <a:ext cx="4153042" cy="3457"/>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6" name="直接连接符 15">
            <a:extLst>
              <a:ext uri="{FF2B5EF4-FFF2-40B4-BE49-F238E27FC236}">
                <a16:creationId xmlns:a16="http://schemas.microsoft.com/office/drawing/2014/main" xmlns="" id="{372AEF99-A7D3-407E-8DB2-A8D9379ADBAB}"/>
              </a:ext>
            </a:extLst>
          </p:cNvPr>
          <p:cNvCxnSpPr>
            <a:cxnSpLocks/>
          </p:cNvCxnSpPr>
          <p:nvPr/>
        </p:nvCxnSpPr>
        <p:spPr>
          <a:xfrm flipV="1">
            <a:off x="3584685" y="2761925"/>
            <a:ext cx="4597617" cy="30909"/>
          </a:xfrm>
          <a:prstGeom prst="line">
            <a:avLst/>
          </a:prstGeom>
          <a:ln w="57150">
            <a:solidFill>
              <a:srgbClr val="407434"/>
            </a:solidFill>
          </a:ln>
        </p:spPr>
        <p:style>
          <a:lnRef idx="1">
            <a:schemeClr val="accent3"/>
          </a:lnRef>
          <a:fillRef idx="0">
            <a:schemeClr val="accent3"/>
          </a:fillRef>
          <a:effectRef idx="0">
            <a:schemeClr val="accent3"/>
          </a:effectRef>
          <a:fontRef idx="minor">
            <a:schemeClr val="tx1"/>
          </a:fontRef>
        </p:style>
      </p:cxnSp>
      <p:cxnSp>
        <p:nvCxnSpPr>
          <p:cNvPr id="17" name="直接连接符 16">
            <a:extLst>
              <a:ext uri="{FF2B5EF4-FFF2-40B4-BE49-F238E27FC236}">
                <a16:creationId xmlns:a16="http://schemas.microsoft.com/office/drawing/2014/main" xmlns="" id="{3289BFCA-91B0-41F4-83B4-EB1FB6E7444E}"/>
              </a:ext>
            </a:extLst>
          </p:cNvPr>
          <p:cNvCxnSpPr>
            <a:cxnSpLocks/>
          </p:cNvCxnSpPr>
          <p:nvPr/>
        </p:nvCxnSpPr>
        <p:spPr>
          <a:xfrm>
            <a:off x="431371" y="3456903"/>
            <a:ext cx="5338808" cy="0"/>
          </a:xfrm>
          <a:prstGeom prst="line">
            <a:avLst/>
          </a:prstGeom>
          <a:ln w="57150">
            <a:solidFill>
              <a:srgbClr val="407434"/>
            </a:solidFill>
          </a:ln>
        </p:spPr>
        <p:style>
          <a:lnRef idx="1">
            <a:schemeClr val="accent3"/>
          </a:lnRef>
          <a:fillRef idx="0">
            <a:schemeClr val="accent3"/>
          </a:fillRef>
          <a:effectRef idx="0">
            <a:schemeClr val="accent3"/>
          </a:effectRef>
          <a:fontRef idx="minor">
            <a:schemeClr val="tx1"/>
          </a:fontRef>
        </p:style>
      </p:cxnSp>
      <p:cxnSp>
        <p:nvCxnSpPr>
          <p:cNvPr id="22" name="直接连接符 21">
            <a:extLst>
              <a:ext uri="{FF2B5EF4-FFF2-40B4-BE49-F238E27FC236}">
                <a16:creationId xmlns:a16="http://schemas.microsoft.com/office/drawing/2014/main" xmlns="" id="{A46D31FA-878F-4745-BFF0-245100DB669D}"/>
              </a:ext>
            </a:extLst>
          </p:cNvPr>
          <p:cNvCxnSpPr>
            <a:cxnSpLocks/>
          </p:cNvCxnSpPr>
          <p:nvPr/>
        </p:nvCxnSpPr>
        <p:spPr>
          <a:xfrm>
            <a:off x="5161422" y="3128037"/>
            <a:ext cx="6412070" cy="0"/>
          </a:xfrm>
          <a:prstGeom prst="line">
            <a:avLst/>
          </a:prstGeom>
          <a:ln w="57150">
            <a:solidFill>
              <a:srgbClr val="407434"/>
            </a:solidFill>
          </a:ln>
        </p:spPr>
        <p:style>
          <a:lnRef idx="1">
            <a:schemeClr val="accent3"/>
          </a:lnRef>
          <a:fillRef idx="0">
            <a:schemeClr val="accent3"/>
          </a:fillRef>
          <a:effectRef idx="0">
            <a:schemeClr val="accent3"/>
          </a:effectRef>
          <a:fontRef idx="minor">
            <a:schemeClr val="tx1"/>
          </a:fontRef>
        </p:style>
      </p:cxnSp>
      <p:sp>
        <p:nvSpPr>
          <p:cNvPr id="23" name="椭圆 22">
            <a:extLst>
              <a:ext uri="{FF2B5EF4-FFF2-40B4-BE49-F238E27FC236}">
                <a16:creationId xmlns:a16="http://schemas.microsoft.com/office/drawing/2014/main" xmlns="" id="{63CC27BF-AF96-4BF9-91FD-7BEB5D23423E}"/>
              </a:ext>
            </a:extLst>
          </p:cNvPr>
          <p:cNvSpPr/>
          <p:nvPr/>
        </p:nvSpPr>
        <p:spPr>
          <a:xfrm>
            <a:off x="5855024" y="3119440"/>
            <a:ext cx="1865851" cy="480053"/>
          </a:xfrm>
          <a:prstGeom prst="ellipse">
            <a:avLst/>
          </a:prstGeom>
          <a:noFill/>
          <a:ln w="44450">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white"/>
              </a:solidFill>
              <a:latin typeface="Times New Roman"/>
              <a:ea typeface="微软雅黑"/>
            </a:endParaRPr>
          </a:p>
        </p:txBody>
      </p:sp>
      <p:sp>
        <p:nvSpPr>
          <p:cNvPr id="24" name="椭圆 23">
            <a:extLst>
              <a:ext uri="{FF2B5EF4-FFF2-40B4-BE49-F238E27FC236}">
                <a16:creationId xmlns:a16="http://schemas.microsoft.com/office/drawing/2014/main" xmlns="" id="{25FA5E7C-75D2-437B-9FD3-1BFD7E64D819}"/>
              </a:ext>
            </a:extLst>
          </p:cNvPr>
          <p:cNvSpPr/>
          <p:nvPr/>
        </p:nvSpPr>
        <p:spPr>
          <a:xfrm>
            <a:off x="3584685" y="3452758"/>
            <a:ext cx="1195339" cy="435584"/>
          </a:xfrm>
          <a:prstGeom prst="ellipse">
            <a:avLst/>
          </a:prstGeom>
          <a:noFill/>
          <a:ln w="44450">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white"/>
              </a:solidFill>
              <a:latin typeface="Times New Roman"/>
              <a:ea typeface="微软雅黑"/>
            </a:endParaRPr>
          </a:p>
        </p:txBody>
      </p:sp>
      <p:sp>
        <p:nvSpPr>
          <p:cNvPr id="25" name="椭圆 24">
            <a:extLst>
              <a:ext uri="{FF2B5EF4-FFF2-40B4-BE49-F238E27FC236}">
                <a16:creationId xmlns:a16="http://schemas.microsoft.com/office/drawing/2014/main" xmlns="" id="{5D72B8BC-0DAA-4330-85A4-6555B03F249F}"/>
              </a:ext>
            </a:extLst>
          </p:cNvPr>
          <p:cNvSpPr/>
          <p:nvPr/>
        </p:nvSpPr>
        <p:spPr>
          <a:xfrm>
            <a:off x="3311872" y="3879026"/>
            <a:ext cx="1894353" cy="435583"/>
          </a:xfrm>
          <a:prstGeom prst="ellipse">
            <a:avLst/>
          </a:prstGeom>
          <a:noFill/>
          <a:ln w="44450">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white"/>
              </a:solidFill>
              <a:latin typeface="Times New Roman"/>
              <a:ea typeface="微软雅黑"/>
            </a:endParaRPr>
          </a:p>
        </p:txBody>
      </p:sp>
      <p:sp>
        <p:nvSpPr>
          <p:cNvPr id="27" name="文本框 26">
            <a:extLst>
              <a:ext uri="{FF2B5EF4-FFF2-40B4-BE49-F238E27FC236}">
                <a16:creationId xmlns:a16="http://schemas.microsoft.com/office/drawing/2014/main" xmlns="" id="{3DD4B40B-82FA-4920-A304-C9A32AC8B830}"/>
              </a:ext>
            </a:extLst>
          </p:cNvPr>
          <p:cNvSpPr txBox="1"/>
          <p:nvPr/>
        </p:nvSpPr>
        <p:spPr>
          <a:xfrm>
            <a:off x="409839" y="4929767"/>
            <a:ext cx="2286064" cy="584775"/>
          </a:xfrm>
          <a:prstGeom prst="rect">
            <a:avLst/>
          </a:prstGeom>
          <a:solidFill>
            <a:schemeClr val="bg1">
              <a:lumMod val="85000"/>
            </a:schemeClr>
          </a:solidFill>
        </p:spPr>
        <p:txBody>
          <a:bodyPr wrap="square" rtlCol="0">
            <a:spAutoFit/>
          </a:bodyPr>
          <a:lstStyle/>
          <a:p>
            <a:pPr defTabSz="1219170">
              <a:defRPr/>
            </a:pPr>
            <a:r>
              <a:rPr lang="zh-CN" altLang="en-US" sz="3200" b="1" dirty="0">
                <a:solidFill>
                  <a:srgbClr val="002060"/>
                </a:solidFill>
                <a:latin typeface="Times New Roman"/>
                <a:ea typeface="微软雅黑"/>
              </a:rPr>
              <a:t>逻辑性较弱</a:t>
            </a:r>
          </a:p>
        </p:txBody>
      </p:sp>
      <p:cxnSp>
        <p:nvCxnSpPr>
          <p:cNvPr id="18" name="直接连接符 17">
            <a:extLst>
              <a:ext uri="{FF2B5EF4-FFF2-40B4-BE49-F238E27FC236}">
                <a16:creationId xmlns:a16="http://schemas.microsoft.com/office/drawing/2014/main" xmlns="" id="{11539C61-0801-4423-9E3B-6C4AA5C4656A}"/>
              </a:ext>
            </a:extLst>
          </p:cNvPr>
          <p:cNvCxnSpPr>
            <a:cxnSpLocks/>
          </p:cNvCxnSpPr>
          <p:nvPr/>
        </p:nvCxnSpPr>
        <p:spPr>
          <a:xfrm>
            <a:off x="329187" y="4157662"/>
            <a:ext cx="2992489"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26" name="直接连接符 25">
            <a:extLst>
              <a:ext uri="{FF2B5EF4-FFF2-40B4-BE49-F238E27FC236}">
                <a16:creationId xmlns:a16="http://schemas.microsoft.com/office/drawing/2014/main" xmlns="" id="{2C28F366-651D-4F1C-B5EF-0303D58E4727}"/>
              </a:ext>
            </a:extLst>
          </p:cNvPr>
          <p:cNvCxnSpPr>
            <a:cxnSpLocks/>
          </p:cNvCxnSpPr>
          <p:nvPr/>
        </p:nvCxnSpPr>
        <p:spPr>
          <a:xfrm>
            <a:off x="8511303" y="2761925"/>
            <a:ext cx="3249326" cy="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29" name="矩形 28">
            <a:extLst>
              <a:ext uri="{FF2B5EF4-FFF2-40B4-BE49-F238E27FC236}">
                <a16:creationId xmlns:a16="http://schemas.microsoft.com/office/drawing/2014/main" xmlns="" id="{7EB73B88-58F5-4D7F-A3A9-0D326A093E0D}"/>
              </a:ext>
            </a:extLst>
          </p:cNvPr>
          <p:cNvSpPr/>
          <p:nvPr/>
        </p:nvSpPr>
        <p:spPr>
          <a:xfrm>
            <a:off x="431371" y="6244652"/>
            <a:ext cx="6868063" cy="584775"/>
          </a:xfrm>
          <a:prstGeom prst="rect">
            <a:avLst/>
          </a:prstGeom>
          <a:solidFill>
            <a:schemeClr val="bg1">
              <a:lumMod val="85000"/>
            </a:schemeClr>
          </a:solidFill>
        </p:spPr>
        <p:txBody>
          <a:bodyPr wrap="square">
            <a:spAutoFit/>
          </a:bodyPr>
          <a:lstStyle/>
          <a:p>
            <a:pPr lvl="0" defTabSz="1219170">
              <a:defRPr/>
            </a:pPr>
            <a:r>
              <a:rPr lang="zh-CN" altLang="en-US" sz="3200" b="1" dirty="0">
                <a:solidFill>
                  <a:srgbClr val="C00000"/>
                </a:solidFill>
                <a:latin typeface="Times New Roman"/>
                <a:ea typeface="微软雅黑"/>
              </a:rPr>
              <a:t>过多描述性语言，未能做到言简意赅</a:t>
            </a:r>
            <a:endParaRPr lang="en-US" altLang="zh-CN" sz="3200" b="1" dirty="0">
              <a:solidFill>
                <a:srgbClr val="C00000"/>
              </a:solidFill>
              <a:latin typeface="Times New Roman"/>
              <a:ea typeface="微软雅黑"/>
            </a:endParaRPr>
          </a:p>
        </p:txBody>
      </p:sp>
      <p:sp>
        <p:nvSpPr>
          <p:cNvPr id="30" name="矩形 29">
            <a:extLst>
              <a:ext uri="{FF2B5EF4-FFF2-40B4-BE49-F238E27FC236}">
                <a16:creationId xmlns:a16="http://schemas.microsoft.com/office/drawing/2014/main" xmlns="" id="{F23EC8FB-7B02-4AEE-A90D-0D4A3329AF23}"/>
              </a:ext>
            </a:extLst>
          </p:cNvPr>
          <p:cNvSpPr/>
          <p:nvPr/>
        </p:nvSpPr>
        <p:spPr>
          <a:xfrm>
            <a:off x="409839" y="5582677"/>
            <a:ext cx="2646878" cy="584775"/>
          </a:xfrm>
          <a:prstGeom prst="rect">
            <a:avLst/>
          </a:prstGeom>
          <a:solidFill>
            <a:schemeClr val="bg1">
              <a:lumMod val="85000"/>
            </a:schemeClr>
          </a:solidFill>
        </p:spPr>
        <p:txBody>
          <a:bodyPr wrap="none">
            <a:spAutoFit/>
          </a:bodyPr>
          <a:lstStyle/>
          <a:p>
            <a:r>
              <a:rPr lang="zh-CN" altLang="en-US" sz="3200" b="1" dirty="0">
                <a:solidFill>
                  <a:srgbClr val="407434"/>
                </a:solidFill>
                <a:latin typeface="Times New Roman"/>
                <a:ea typeface="微软雅黑"/>
              </a:rPr>
              <a:t>不能切中要点</a:t>
            </a:r>
            <a:endParaRPr lang="zh-CN" altLang="en-US" dirty="0"/>
          </a:p>
        </p:txBody>
      </p:sp>
      <p:sp>
        <p:nvSpPr>
          <p:cNvPr id="31" name="圆角矩形 4">
            <a:extLst>
              <a:ext uri="{FF2B5EF4-FFF2-40B4-BE49-F238E27FC236}">
                <a16:creationId xmlns:a16="http://schemas.microsoft.com/office/drawing/2014/main" xmlns="" id="{7755F3FD-56AC-4A21-8895-284AF10368B8}"/>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32" name="矩形 31">
            <a:extLst>
              <a:ext uri="{FF2B5EF4-FFF2-40B4-BE49-F238E27FC236}">
                <a16:creationId xmlns:a16="http://schemas.microsoft.com/office/drawing/2014/main" xmlns="" id="{9C358B76-358F-4CD0-A544-A1BBA203B223}"/>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5" name="图片 34">
            <a:extLst>
              <a:ext uri="{FF2B5EF4-FFF2-40B4-BE49-F238E27FC236}">
                <a16:creationId xmlns:a16="http://schemas.microsoft.com/office/drawing/2014/main" xmlns="" id="{2E80172B-F39C-4AD8-B565-7EC2486B32D3}"/>
              </a:ext>
            </a:extLst>
          </p:cNvPr>
          <p:cNvPicPr>
            <a:picLocks noChangeAspect="1"/>
          </p:cNvPicPr>
          <p:nvPr/>
        </p:nvPicPr>
        <p:blipFill>
          <a:blip r:embed="rId2"/>
          <a:stretch>
            <a:fillRect/>
          </a:stretch>
        </p:blipFill>
        <p:spPr>
          <a:xfrm>
            <a:off x="11056882" y="4901015"/>
            <a:ext cx="1135118" cy="1956985"/>
          </a:xfrm>
          <a:prstGeom prst="rect">
            <a:avLst/>
          </a:prstGeom>
        </p:spPr>
      </p:pic>
    </p:spTree>
    <p:extLst>
      <p:ext uri="{BB962C8B-B14F-4D97-AF65-F5344CB8AC3E}">
        <p14:creationId xmlns:p14="http://schemas.microsoft.com/office/powerpoint/2010/main" val="588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21" presetClass="entr" presetSubtype="1"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heel(1)">
                                          <p:cBhvr>
                                            <p:cTn id="17" dur="2000"/>
                                            <p:tgtEl>
                                              <p:spTgt spid="35"/>
                                            </p:tgtEl>
                                          </p:cBhvr>
                                        </p:animEffect>
                                      </p:childTnLst>
                                    </p:cTn>
                                  </p:par>
                                  <p:par>
                                    <p:cTn id="18" presetID="56" presetClass="path" presetSubtype="0" accel="50000" decel="50000" fill="hold" grpId="1" nodeType="withEffect">
                                      <p:stCondLst>
                                        <p:cond delay="0"/>
                                      </p:stCondLst>
                                      <p:childTnLst>
                                        <p:animMotion origin="layout" path="M -0.03737 0.0412 L 2.91667E-6 2.22222E-6 " pathEditMode="relative" rAng="0" ptsTypes="AA">
                                          <p:cBhvr>
                                            <p:cTn id="19" dur="700" fill="hold"/>
                                            <p:tgtEl>
                                              <p:spTgt spid="31"/>
                                            </p:tgtEl>
                                            <p:attrNameLst>
                                              <p:attrName>ppt_x</p:attrName>
                                              <p:attrName>ppt_y</p:attrName>
                                            </p:attrNameLst>
                                          </p:cBhvr>
                                          <p:rCtr x="1862" y="-2060"/>
                                        </p:animMotion>
                                      </p:childTnLst>
                                    </p:cTn>
                                  </p:par>
                                </p:childTnLst>
                              </p:cTn>
                            </p:par>
                            <p:par>
                              <p:cTn id="20" fill="hold">
                                <p:stCondLst>
                                  <p:cond delay="3000"/>
                                </p:stCondLst>
                                <p:childTnLst>
                                  <p:par>
                                    <p:cTn id="21" presetID="2" presetClass="entr" presetSubtype="1" fill="hold" grpId="0" nodeType="afterEffect" p14:presetBounceEnd="50000">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14:bounceEnd="50000">
                                          <p:cBhvr additive="base">
                                            <p:cTn id="23" dur="500" fill="hold"/>
                                            <p:tgtEl>
                                              <p:spTgt spid="34"/>
                                            </p:tgtEl>
                                            <p:attrNameLst>
                                              <p:attrName>ppt_x</p:attrName>
                                            </p:attrNameLst>
                                          </p:cBhvr>
                                          <p:tavLst>
                                            <p:tav tm="0">
                                              <p:val>
                                                <p:strVal val="#ppt_x"/>
                                              </p:val>
                                            </p:tav>
                                            <p:tav tm="100000">
                                              <p:val>
                                                <p:strVal val="#ppt_x"/>
                                              </p:val>
                                            </p:tav>
                                          </p:tavLst>
                                        </p:anim>
                                        <p:anim calcmode="lin" valueType="num" p14:bounceEnd="50000">
                                          <p:cBhvr additive="base">
                                            <p:cTn id="24"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16" presetClass="entr" presetSubtype="21"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par>
                                    <p:cTn id="49" presetID="42"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par>
                                    <p:cTn id="64" presetID="16" presetClass="entr" presetSubtype="21"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par>
                                    <p:cTn id="67" presetID="16" presetClass="entr" presetSubtype="21"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inVertical)">
                                          <p:cBhvr>
                                            <p:cTn id="69" dur="500"/>
                                            <p:tgtEl>
                                              <p:spTgt spid="22"/>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arn(inVertical)">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heel(1)">
                                          <p:cBhvr>
                                            <p:cTn id="77" dur="20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heel(1)">
                                          <p:cBhvr>
                                            <p:cTn id="82" dur="20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heel(1)">
                                          <p:cBhvr>
                                            <p:cTn id="87" dur="20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circle(in)">
                                          <p:cBhvr>
                                            <p:cTn id="9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 grpId="0"/>
          <p:bldP spid="23" grpId="0" animBg="1"/>
          <p:bldP spid="24" grpId="0" animBg="1"/>
          <p:bldP spid="25" grpId="0" animBg="1"/>
          <p:bldP spid="27" grpId="0" animBg="1"/>
          <p:bldP spid="29" grpId="0" animBg="1"/>
          <p:bldP spid="30" grpId="0" animBg="1"/>
          <p:bldP spid="31" grpId="0" animBg="1"/>
          <p:bldP spid="31" grpId="1" animBg="1"/>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21" presetClass="entr" presetSubtype="1"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heel(1)">
                                          <p:cBhvr>
                                            <p:cTn id="17" dur="2000"/>
                                            <p:tgtEl>
                                              <p:spTgt spid="35"/>
                                            </p:tgtEl>
                                          </p:cBhvr>
                                        </p:animEffect>
                                      </p:childTnLst>
                                    </p:cTn>
                                  </p:par>
                                  <p:par>
                                    <p:cTn id="18" presetID="56" presetClass="path" presetSubtype="0" accel="50000" decel="50000" fill="hold" grpId="1" nodeType="withEffect">
                                      <p:stCondLst>
                                        <p:cond delay="0"/>
                                      </p:stCondLst>
                                      <p:childTnLst>
                                        <p:animMotion origin="layout" path="M -0.03737 0.0412 L 2.91667E-6 2.22222E-6 " pathEditMode="relative" rAng="0" ptsTypes="AA">
                                          <p:cBhvr>
                                            <p:cTn id="19" dur="700" fill="hold"/>
                                            <p:tgtEl>
                                              <p:spTgt spid="31"/>
                                            </p:tgtEl>
                                            <p:attrNameLst>
                                              <p:attrName>ppt_x</p:attrName>
                                              <p:attrName>ppt_y</p:attrName>
                                            </p:attrNameLst>
                                          </p:cBhvr>
                                          <p:rCtr x="1862" y="-2060"/>
                                        </p:animMotion>
                                      </p:childTnLst>
                                    </p:cTn>
                                  </p:par>
                                </p:childTnLst>
                              </p:cTn>
                            </p:par>
                            <p:par>
                              <p:cTn id="20" fill="hold">
                                <p:stCondLst>
                                  <p:cond delay="3000"/>
                                </p:stCondLst>
                                <p:childTnLst>
                                  <p:par>
                                    <p:cTn id="21" presetID="2" presetClass="entr" presetSubtype="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16" presetClass="entr" presetSubtype="21"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par>
                                    <p:cTn id="49" presetID="42"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par>
                                    <p:cTn id="64" presetID="16" presetClass="entr" presetSubtype="21"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par>
                                    <p:cTn id="67" presetID="16" presetClass="entr" presetSubtype="21"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inVertical)">
                                          <p:cBhvr>
                                            <p:cTn id="69" dur="500"/>
                                            <p:tgtEl>
                                              <p:spTgt spid="22"/>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arn(inVertical)">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heel(1)">
                                          <p:cBhvr>
                                            <p:cTn id="77" dur="20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heel(1)">
                                          <p:cBhvr>
                                            <p:cTn id="82" dur="20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heel(1)">
                                          <p:cBhvr>
                                            <p:cTn id="87" dur="20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circle(in)">
                                          <p:cBhvr>
                                            <p:cTn id="9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 grpId="0"/>
          <p:bldP spid="23" grpId="0" animBg="1"/>
          <p:bldP spid="24" grpId="0" animBg="1"/>
          <p:bldP spid="25" grpId="0" animBg="1"/>
          <p:bldP spid="27" grpId="0" animBg="1"/>
          <p:bldP spid="29" grpId="0" animBg="1"/>
          <p:bldP spid="30" grpId="0" animBg="1"/>
          <p:bldP spid="31" grpId="0" animBg="1"/>
          <p:bldP spid="31" grpId="1" animBg="1"/>
          <p:bldP spid="3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a:extLst>
              <a:ext uri="{FF2B5EF4-FFF2-40B4-BE49-F238E27FC236}">
                <a16:creationId xmlns:a16="http://schemas.microsoft.com/office/drawing/2014/main" xmlns="" id="{B4CD28D3-BA4D-4D2C-9AAC-217EE64BC8FB}"/>
              </a:ext>
            </a:extLst>
          </p:cNvPr>
          <p:cNvSpPr/>
          <p:nvPr/>
        </p:nvSpPr>
        <p:spPr>
          <a:xfrm>
            <a:off x="4226605" y="5836645"/>
            <a:ext cx="3698195" cy="338501"/>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xmlns="" id="{77C267AE-9498-4248-B2E0-7A57EFCD33AE}"/>
              </a:ext>
            </a:extLst>
          </p:cNvPr>
          <p:cNvSpPr/>
          <p:nvPr/>
        </p:nvSpPr>
        <p:spPr>
          <a:xfrm>
            <a:off x="3877210" y="5126242"/>
            <a:ext cx="3277568" cy="295989"/>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xmlns="" id="{D8B00A35-DEEC-492B-9102-FE3B353FC4D2}"/>
              </a:ext>
            </a:extLst>
          </p:cNvPr>
          <p:cNvSpPr/>
          <p:nvPr/>
        </p:nvSpPr>
        <p:spPr>
          <a:xfrm>
            <a:off x="224603" y="4314150"/>
            <a:ext cx="1892955" cy="338501"/>
          </a:xfrm>
          <a:prstGeom prst="roundRect">
            <a:avLst/>
          </a:prstGeom>
          <a:solidFill>
            <a:srgbClr val="EDE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6B1890BD-126B-45AA-A2B0-FF86CFD8968C}"/>
              </a:ext>
            </a:extLst>
          </p:cNvPr>
          <p:cNvSpPr/>
          <p:nvPr/>
        </p:nvSpPr>
        <p:spPr>
          <a:xfrm>
            <a:off x="1307244" y="3347668"/>
            <a:ext cx="3120377" cy="33850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AA581608-6F80-4AD1-BA1E-127C158EE710}"/>
              </a:ext>
            </a:extLst>
          </p:cNvPr>
          <p:cNvSpPr/>
          <p:nvPr/>
        </p:nvSpPr>
        <p:spPr>
          <a:xfrm>
            <a:off x="2329195" y="2968276"/>
            <a:ext cx="4825583" cy="33850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5A520C7C-BCB1-42FC-897B-0B728A2D5CF6}"/>
              </a:ext>
            </a:extLst>
          </p:cNvPr>
          <p:cNvSpPr/>
          <p:nvPr/>
        </p:nvSpPr>
        <p:spPr>
          <a:xfrm>
            <a:off x="4713289" y="2588884"/>
            <a:ext cx="1607300" cy="33850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xmlns="" id="{4518E98A-706E-481C-8C4A-1604FB9DBA49}"/>
              </a:ext>
            </a:extLst>
          </p:cNvPr>
          <p:cNvSpPr/>
          <p:nvPr/>
        </p:nvSpPr>
        <p:spPr>
          <a:xfrm>
            <a:off x="3338693" y="1474257"/>
            <a:ext cx="1393728" cy="33850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4">
            <a:extLst>
              <a:ext uri="{FF2B5EF4-FFF2-40B4-BE49-F238E27FC236}">
                <a16:creationId xmlns:a16="http://schemas.microsoft.com/office/drawing/2014/main" xmlns="" id="{063B8C81-E1CD-44F4-8002-CFF4AC1AF4A7}"/>
              </a:ext>
            </a:extLst>
          </p:cNvPr>
          <p:cNvSpPr/>
          <p:nvPr/>
        </p:nvSpPr>
        <p:spPr>
          <a:xfrm>
            <a:off x="329187" y="238600"/>
            <a:ext cx="1657871"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a:extLst>
              <a:ext uri="{FF2B5EF4-FFF2-40B4-BE49-F238E27FC236}">
                <a16:creationId xmlns:a16="http://schemas.microsoft.com/office/drawing/2014/main" xmlns="" id="{CFAEB725-5DF9-4132-A093-A371296C5EB8}"/>
              </a:ext>
            </a:extLst>
          </p:cNvPr>
          <p:cNvSpPr/>
          <p:nvPr/>
        </p:nvSpPr>
        <p:spPr>
          <a:xfrm>
            <a:off x="938359" y="272577"/>
            <a:ext cx="902811"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听力</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F73A7EC5-92E4-4E00-B298-190DC0D1E711}"/>
              </a:ext>
            </a:extLst>
          </p:cNvPr>
          <p:cNvSpPr/>
          <p:nvPr/>
        </p:nvSpPr>
        <p:spPr>
          <a:xfrm>
            <a:off x="192505" y="1021355"/>
            <a:ext cx="7908758" cy="5632311"/>
          </a:xfrm>
          <a:prstGeom prst="rect">
            <a:avLst/>
          </a:prstGeom>
        </p:spPr>
        <p:txBody>
          <a:bodyPr wrap="square">
            <a:spAutoFit/>
          </a:bodyPr>
          <a:lstStyle/>
          <a:p>
            <a:r>
              <a:rPr lang="en-US" altLang="zh-CN" sz="2400" b="1" dirty="0"/>
              <a:t>4. How does the woman go to work?</a:t>
            </a:r>
          </a:p>
          <a:p>
            <a:r>
              <a:rPr lang="en-US" altLang="zh-CN" sz="2400" b="1" dirty="0"/>
              <a:t>A. By car.    B. On foot.    C. By bike.</a:t>
            </a:r>
          </a:p>
          <a:p>
            <a:r>
              <a:rPr lang="en-US" altLang="zh-CN" sz="2400" b="1" dirty="0"/>
              <a:t>【</a:t>
            </a:r>
            <a:r>
              <a:rPr lang="zh-CN" altLang="en-US" sz="2400" b="1" dirty="0"/>
              <a:t>答案</a:t>
            </a:r>
            <a:r>
              <a:rPr lang="en-US" altLang="zh-CN" sz="2400" b="1" dirty="0"/>
              <a:t>】B   【</a:t>
            </a:r>
            <a:r>
              <a:rPr lang="zh-CN" altLang="en-US" sz="2400" b="1" dirty="0"/>
              <a:t>录音稿</a:t>
            </a:r>
            <a:r>
              <a:rPr lang="en-US" altLang="zh-CN" sz="2400" b="1" dirty="0"/>
              <a:t>】Text 4</a:t>
            </a:r>
          </a:p>
          <a:p>
            <a:r>
              <a:rPr lang="en-US" altLang="zh-CN" sz="2400" b="1" dirty="0">
                <a:solidFill>
                  <a:srgbClr val="C00000"/>
                </a:solidFill>
              </a:rPr>
              <a:t>M: </a:t>
            </a:r>
            <a:r>
              <a:rPr lang="en-US" altLang="zh-CN" sz="2400" b="1" dirty="0"/>
              <a:t>I am so tired of driving all those hours to work.</a:t>
            </a:r>
          </a:p>
          <a:p>
            <a:r>
              <a:rPr lang="en-US" altLang="zh-CN" sz="2400" b="1" dirty="0">
                <a:solidFill>
                  <a:srgbClr val="C00000"/>
                </a:solidFill>
              </a:rPr>
              <a:t>W: </a:t>
            </a:r>
            <a:r>
              <a:rPr lang="en-US" altLang="zh-CN" sz="2400" b="1" dirty="0"/>
              <a:t>Yeah. I know what you mean. I used to drive two hours to work each way. But now, I live within walking distance of my office. I don't even need a bike.</a:t>
            </a:r>
          </a:p>
          <a:p>
            <a:endParaRPr lang="en-US" altLang="zh-CN" sz="2400" b="1" dirty="0"/>
          </a:p>
          <a:p>
            <a:r>
              <a:rPr lang="en-US" altLang="zh-CN" sz="2400" b="1" dirty="0"/>
              <a:t>5. What is the probable relationship between the speakers?</a:t>
            </a:r>
          </a:p>
          <a:p>
            <a:r>
              <a:rPr lang="en-US" altLang="zh-CN" sz="2400" b="1" dirty="0"/>
              <a:t>A. Classmates. B. Teacher and student. C. Doctor and patient.</a:t>
            </a:r>
          </a:p>
          <a:p>
            <a:r>
              <a:rPr lang="en-US" altLang="zh-CN" sz="2400" b="1" dirty="0"/>
              <a:t>【</a:t>
            </a:r>
            <a:r>
              <a:rPr lang="zh-CN" altLang="en-US" sz="2400" b="1" dirty="0"/>
              <a:t>答案</a:t>
            </a:r>
            <a:r>
              <a:rPr lang="en-US" altLang="zh-CN" sz="2400" b="1" dirty="0"/>
              <a:t>】A  【</a:t>
            </a:r>
            <a:r>
              <a:rPr lang="zh-CN" altLang="en-US" sz="2400" b="1" dirty="0"/>
              <a:t>录音稿</a:t>
            </a:r>
            <a:r>
              <a:rPr lang="en-US" altLang="zh-CN" sz="2400" b="1" dirty="0"/>
              <a:t>】Text 5</a:t>
            </a:r>
          </a:p>
          <a:p>
            <a:r>
              <a:rPr lang="en-US" altLang="zh-CN" sz="2400" b="1" dirty="0">
                <a:solidFill>
                  <a:srgbClr val="C00000"/>
                </a:solidFill>
              </a:rPr>
              <a:t>W: </a:t>
            </a:r>
            <a:r>
              <a:rPr lang="en-US" altLang="zh-CN" sz="2400" b="1" dirty="0"/>
              <a:t>Hi, Andy. I didn't see you in Professor Smith's class yesterday. What happened?</a:t>
            </a:r>
          </a:p>
          <a:p>
            <a:r>
              <a:rPr lang="en-US" altLang="zh-CN" sz="2400" b="1" dirty="0">
                <a:solidFill>
                  <a:srgbClr val="C00000"/>
                </a:solidFill>
              </a:rPr>
              <a:t>M: </a:t>
            </a:r>
            <a:r>
              <a:rPr lang="en-US" altLang="zh-CN" sz="2400" b="1" dirty="0"/>
              <a:t>Well, I had a headache. So, I called him and asked for sick leave.</a:t>
            </a:r>
          </a:p>
        </p:txBody>
      </p:sp>
      <p:sp>
        <p:nvSpPr>
          <p:cNvPr id="6" name="矩形 5">
            <a:extLst>
              <a:ext uri="{FF2B5EF4-FFF2-40B4-BE49-F238E27FC236}">
                <a16:creationId xmlns:a16="http://schemas.microsoft.com/office/drawing/2014/main" xmlns="" id="{DFE309A8-B319-48AB-8309-8B9330A21567}"/>
              </a:ext>
            </a:extLst>
          </p:cNvPr>
          <p:cNvSpPr/>
          <p:nvPr/>
        </p:nvSpPr>
        <p:spPr>
          <a:xfrm>
            <a:off x="3154310" y="220798"/>
            <a:ext cx="8245219" cy="75855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7" name="矩形 6">
            <a:extLst>
              <a:ext uri="{FF2B5EF4-FFF2-40B4-BE49-F238E27FC236}">
                <a16:creationId xmlns:a16="http://schemas.microsoft.com/office/drawing/2014/main" xmlns="" id="{A983745A-0BC9-4AE2-9CE9-39E8856FD490}"/>
              </a:ext>
            </a:extLst>
          </p:cNvPr>
          <p:cNvSpPr/>
          <p:nvPr/>
        </p:nvSpPr>
        <p:spPr>
          <a:xfrm>
            <a:off x="3154310" y="159353"/>
            <a:ext cx="7694052" cy="75855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6</a:t>
            </a:r>
            <a:r>
              <a:rPr lang="zh-CN" altLang="en-US" sz="2800" b="1" dirty="0">
                <a:latin typeface="微软雅黑" pitchFamily="34" charset="-122"/>
                <a:ea typeface="微软雅黑" pitchFamily="34" charset="-122"/>
              </a:rPr>
              <a:t>月浙江卷听力</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解题思路和技巧</a:t>
            </a:r>
          </a:p>
        </p:txBody>
      </p:sp>
      <p:cxnSp>
        <p:nvCxnSpPr>
          <p:cNvPr id="13" name="直接箭头连接符 12">
            <a:extLst>
              <a:ext uri="{FF2B5EF4-FFF2-40B4-BE49-F238E27FC236}">
                <a16:creationId xmlns:a16="http://schemas.microsoft.com/office/drawing/2014/main" xmlns="" id="{B2BE7654-F375-4B5C-BE30-F1F1D1A01B2B}"/>
              </a:ext>
            </a:extLst>
          </p:cNvPr>
          <p:cNvCxnSpPr>
            <a:cxnSpLocks/>
          </p:cNvCxnSpPr>
          <p:nvPr/>
        </p:nvCxnSpPr>
        <p:spPr>
          <a:xfrm flipH="1">
            <a:off x="4035557" y="1812758"/>
            <a:ext cx="1" cy="1155518"/>
          </a:xfrm>
          <a:prstGeom prst="straightConnector1">
            <a:avLst/>
          </a:prstGeom>
          <a:ln w="57150">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矩形: 圆角 18">
            <a:extLst>
              <a:ext uri="{FF2B5EF4-FFF2-40B4-BE49-F238E27FC236}">
                <a16:creationId xmlns:a16="http://schemas.microsoft.com/office/drawing/2014/main" xmlns="" id="{5D3654AE-F7C4-4D0F-9F5A-7CEC64B5101F}"/>
              </a:ext>
            </a:extLst>
          </p:cNvPr>
          <p:cNvSpPr/>
          <p:nvPr/>
        </p:nvSpPr>
        <p:spPr>
          <a:xfrm>
            <a:off x="7832509" y="3306777"/>
            <a:ext cx="4302854" cy="3527068"/>
          </a:xfrm>
          <a:prstGeom prst="roundRect">
            <a:avLst/>
          </a:prstGeom>
          <a:solidFill>
            <a:srgbClr val="EDEA5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C00000"/>
                </a:solidFill>
              </a:rPr>
              <a:t>人物关系及身份题解题技巧：</a:t>
            </a:r>
          </a:p>
          <a:p>
            <a:r>
              <a:rPr lang="en-US" altLang="zh-CN" sz="2000" b="1" dirty="0">
                <a:solidFill>
                  <a:schemeClr val="tx1"/>
                </a:solidFill>
              </a:rPr>
              <a:t>1.</a:t>
            </a:r>
            <a:r>
              <a:rPr lang="zh-CN" altLang="en-US" sz="2000" b="1" dirty="0">
                <a:solidFill>
                  <a:schemeClr val="tx1"/>
                </a:solidFill>
              </a:rPr>
              <a:t>仔细辨认对话中的职业相关词</a:t>
            </a:r>
            <a:r>
              <a:rPr lang="en-US" altLang="zh-CN" sz="2000" b="1" dirty="0">
                <a:solidFill>
                  <a:schemeClr val="tx1"/>
                </a:solidFill>
              </a:rPr>
              <a:t>,</a:t>
            </a:r>
            <a:r>
              <a:rPr lang="zh-CN" altLang="en-US" sz="2000" b="1" dirty="0">
                <a:solidFill>
                  <a:schemeClr val="tx1"/>
                </a:solidFill>
              </a:rPr>
              <a:t>抓住其相关的关键词进行答题。</a:t>
            </a:r>
          </a:p>
          <a:p>
            <a:r>
              <a:rPr lang="en-US" altLang="zh-CN" sz="2000" b="1" dirty="0">
                <a:solidFill>
                  <a:schemeClr val="tx1"/>
                </a:solidFill>
              </a:rPr>
              <a:t>2.</a:t>
            </a:r>
            <a:r>
              <a:rPr lang="zh-CN" altLang="en-US" sz="2000" b="1" dirty="0">
                <a:solidFill>
                  <a:schemeClr val="tx1"/>
                </a:solidFill>
              </a:rPr>
              <a:t>在听人物之间关系的题目时，说话人之间的语气尤其重要，如果是上司跟下属之间的关系，语气一般较强硬，有命令的意味；而如果是夫妻之间，则语气较为甜蜜，随意；朋友之间较亲切；服务员对顾客一般较尊敬。</a:t>
            </a:r>
          </a:p>
        </p:txBody>
      </p:sp>
      <p:sp>
        <p:nvSpPr>
          <p:cNvPr id="21" name="矩形: 圆角 20">
            <a:extLst>
              <a:ext uri="{FF2B5EF4-FFF2-40B4-BE49-F238E27FC236}">
                <a16:creationId xmlns:a16="http://schemas.microsoft.com/office/drawing/2014/main" xmlns="" id="{5A21ADC8-A1A0-4EF0-BA74-2AF21E7D81E2}"/>
              </a:ext>
            </a:extLst>
          </p:cNvPr>
          <p:cNvSpPr/>
          <p:nvPr/>
        </p:nvSpPr>
        <p:spPr>
          <a:xfrm>
            <a:off x="7832509" y="1078842"/>
            <a:ext cx="4329806" cy="2050364"/>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tx1"/>
                </a:solidFill>
              </a:rPr>
              <a:t>听力理解，不仅仅是获取信息的“听”，更应该是</a:t>
            </a:r>
            <a:r>
              <a:rPr lang="zh-CN" altLang="en-US" sz="2000" b="1" dirty="0">
                <a:solidFill>
                  <a:schemeClr val="bg1"/>
                </a:solidFill>
              </a:rPr>
              <a:t>获取有效信息并进行加工处理的“思维”“思考”的过程，听到并不是听懂</a:t>
            </a:r>
            <a:r>
              <a:rPr lang="zh-CN" altLang="en-US" sz="2000" b="1" dirty="0">
                <a:solidFill>
                  <a:schemeClr val="tx1"/>
                </a:solidFill>
              </a:rPr>
              <a:t>，所以听力考试中要学会思考，而不是单纯的“信息搬家”。</a:t>
            </a:r>
          </a:p>
        </p:txBody>
      </p:sp>
    </p:spTree>
    <p:extLst>
      <p:ext uri="{BB962C8B-B14F-4D97-AF65-F5344CB8AC3E}">
        <p14:creationId xmlns:p14="http://schemas.microsoft.com/office/powerpoint/2010/main" val="4255771434"/>
      </p:ext>
    </p:extLst>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8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5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9" grpId="0" animBg="1"/>
          <p:bldP spid="10" grpId="0" animBg="1"/>
          <p:bldP spid="8" grpId="0" animBg="1"/>
          <p:bldP spid="12" grpId="0" animBg="1"/>
          <p:bldP spid="2" grpId="0" animBg="1"/>
          <p:bldP spid="2" grpId="1" animBg="1"/>
          <p:bldP spid="3" grpId="0"/>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56" presetClass="path" presetSubtype="0" accel="50000" decel="50000" fill="hold" grpId="1" nodeType="withEffect">
                                      <p:stCondLst>
                                        <p:cond delay="0"/>
                                      </p:stCondLst>
                                      <p:childTnLst>
                                        <p:animMotion origin="layout" path="M -0.03737 0.0412 L -1.875E-6 2.22222E-6 " pathEditMode="relative" rAng="0" ptsTypes="AA">
                                          <p:cBhvr>
                                            <p:cTn id="9" dur="700" fill="hold"/>
                                            <p:tgtEl>
                                              <p:spTgt spid="2"/>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9" grpId="0" animBg="1"/>
          <p:bldP spid="10" grpId="0" animBg="1"/>
          <p:bldP spid="8" grpId="0" animBg="1"/>
          <p:bldP spid="12" grpId="0" animBg="1"/>
          <p:bldP spid="2" grpId="0" animBg="1"/>
          <p:bldP spid="2" grpId="1" animBg="1"/>
          <p:bldP spid="3" grpId="0"/>
          <p:bldP spid="6" grpId="0" animBg="1"/>
          <p:bldP spid="7" grpId="0" animBg="1"/>
        </p:bldLst>
      </p:timing>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1A801BC8-32DA-4E21-83D0-5FD04C1B3204}"/>
              </a:ext>
            </a:extLst>
          </p:cNvPr>
          <p:cNvSpPr/>
          <p:nvPr/>
        </p:nvSpPr>
        <p:spPr>
          <a:xfrm>
            <a:off x="3294994" y="-12771"/>
            <a:ext cx="7788112" cy="110837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矩形 1">
            <a:extLst>
              <a:ext uri="{FF2B5EF4-FFF2-40B4-BE49-F238E27FC236}">
                <a16:creationId xmlns:a16="http://schemas.microsoft.com/office/drawing/2014/main" xmlns="" id="{D551EB07-C75B-46A2-9CBA-92E1E43AC8F5}"/>
              </a:ext>
            </a:extLst>
          </p:cNvPr>
          <p:cNvSpPr/>
          <p:nvPr/>
        </p:nvSpPr>
        <p:spPr>
          <a:xfrm>
            <a:off x="143339" y="644692"/>
            <a:ext cx="11809312" cy="3785652"/>
          </a:xfrm>
          <a:prstGeom prst="rect">
            <a:avLst/>
          </a:prstGeom>
        </p:spPr>
        <p:txBody>
          <a:bodyPr wrap="square">
            <a:spAutoFit/>
          </a:bodyPr>
          <a:lstStyle/>
          <a:p>
            <a:r>
              <a:rPr lang="en-US" altLang="zh-CN" sz="2400" b="1" dirty="0"/>
              <a:t>Dear Sir /Madam,</a:t>
            </a:r>
          </a:p>
          <a:p>
            <a:r>
              <a:rPr lang="en-US" altLang="zh-CN" sz="2400" b="1" dirty="0"/>
              <a:t>     I am writing to apply for the post of volunteer advertised in the school newspaper. I found this position quite appealing and I am well qualified for the job.</a:t>
            </a:r>
          </a:p>
          <a:p>
            <a:r>
              <a:rPr lang="en-US" altLang="zh-CN" sz="2400" b="1" dirty="0"/>
              <a:t>     First, I have a good command of spoken English, contributing to my interaction with foreign friends. Second, I have previous experience working as a volunteer for G20 so I can communicate with foreigners without any obstacle. Besides, I think it an excellent opportunity to broaden horizons and improve social skills.</a:t>
            </a:r>
          </a:p>
          <a:p>
            <a:r>
              <a:rPr lang="en-US" altLang="zh-CN" sz="2400" b="1" dirty="0"/>
              <a:t>    I’d highly appreciate it if you could give me the chance. Looking forward to your reply.</a:t>
            </a:r>
          </a:p>
          <a:p>
            <a:r>
              <a:rPr lang="en-US" altLang="zh-CN" sz="2400" b="1" dirty="0"/>
              <a:t>                                                                                                         Sincerely yours,  </a:t>
            </a:r>
          </a:p>
          <a:p>
            <a:r>
              <a:rPr lang="en-US" altLang="zh-CN" sz="2400" b="1" dirty="0"/>
              <a:t>                                                                                                            Li Hua</a:t>
            </a:r>
          </a:p>
        </p:txBody>
      </p:sp>
      <p:sp>
        <p:nvSpPr>
          <p:cNvPr id="7" name="文本框 6">
            <a:extLst>
              <a:ext uri="{FF2B5EF4-FFF2-40B4-BE49-F238E27FC236}">
                <a16:creationId xmlns:a16="http://schemas.microsoft.com/office/drawing/2014/main" xmlns="" id="{CC6DD58C-B066-49A6-ABC8-DF9B28350622}"/>
              </a:ext>
            </a:extLst>
          </p:cNvPr>
          <p:cNvSpPr txBox="1"/>
          <p:nvPr/>
        </p:nvSpPr>
        <p:spPr>
          <a:xfrm>
            <a:off x="2003729" y="4352176"/>
            <a:ext cx="9722867" cy="2267224"/>
          </a:xfrm>
          <a:prstGeom prst="rect">
            <a:avLst/>
          </a:prstGeom>
          <a:solidFill>
            <a:schemeClr val="bg1">
              <a:lumMod val="85000"/>
            </a:schemeClr>
          </a:solidFill>
          <a:ln>
            <a:noFill/>
          </a:ln>
        </p:spPr>
        <p:txBody>
          <a:bodyPr wrap="square" rtlCol="0">
            <a:spAutoFit/>
          </a:bodyPr>
          <a:lstStyle/>
          <a:p>
            <a:r>
              <a:rPr lang="zh-CN" altLang="en-US" sz="2933" b="1" dirty="0">
                <a:solidFill>
                  <a:srgbClr val="407434"/>
                </a:solidFill>
              </a:rPr>
              <a:t>       </a:t>
            </a:r>
            <a:r>
              <a:rPr lang="zh-CN" altLang="en-US" sz="2800" b="1" dirty="0">
                <a:solidFill>
                  <a:srgbClr val="407434"/>
                </a:solidFill>
              </a:rPr>
              <a:t>作者严格按照题目要求，抓住主要点，层层推进。在次要点上合理拓展，如</a:t>
            </a:r>
            <a:r>
              <a:rPr lang="zh-CN" altLang="en-US" sz="2800" b="1" dirty="0">
                <a:solidFill>
                  <a:srgbClr val="002060"/>
                </a:solidFill>
              </a:rPr>
              <a:t>“</a:t>
            </a:r>
            <a:r>
              <a:rPr lang="en-US" altLang="zh-CN" sz="2800" b="1" dirty="0">
                <a:solidFill>
                  <a:srgbClr val="002060"/>
                </a:solidFill>
              </a:rPr>
              <a:t>have previous experience working as a volunteer for G20”</a:t>
            </a:r>
            <a:r>
              <a:rPr lang="zh-CN" altLang="en-US" sz="2800" b="1" dirty="0">
                <a:solidFill>
                  <a:srgbClr val="002060"/>
                </a:solidFill>
              </a:rPr>
              <a:t>，这是很有价值的独特的闪光点，易受招聘者的青睐。</a:t>
            </a:r>
            <a:r>
              <a:rPr lang="zh-CN" altLang="en-US" sz="2800" b="1" dirty="0">
                <a:solidFill>
                  <a:srgbClr val="407434"/>
                </a:solidFill>
              </a:rPr>
              <a:t>当然阅卷老师也喜欢这样的有创意的“</a:t>
            </a:r>
            <a:r>
              <a:rPr lang="en-US" altLang="zh-CN" sz="2800" b="1" dirty="0">
                <a:solidFill>
                  <a:srgbClr val="407434"/>
                </a:solidFill>
              </a:rPr>
              <a:t>G20</a:t>
            </a:r>
            <a:r>
              <a:rPr lang="zh-CN" altLang="en-US" sz="2800" b="1" dirty="0">
                <a:solidFill>
                  <a:srgbClr val="407434"/>
                </a:solidFill>
              </a:rPr>
              <a:t>经历”，</a:t>
            </a:r>
            <a:r>
              <a:rPr lang="zh-CN" altLang="en-US" sz="2800" b="1" dirty="0">
                <a:solidFill>
                  <a:srgbClr val="002060"/>
                </a:solidFill>
              </a:rPr>
              <a:t>体现了浙江地域特色和社会时代感。</a:t>
            </a:r>
          </a:p>
        </p:txBody>
      </p:sp>
      <p:pic>
        <p:nvPicPr>
          <p:cNvPr id="8" name="图片 7">
            <a:extLst>
              <a:ext uri="{FF2B5EF4-FFF2-40B4-BE49-F238E27FC236}">
                <a16:creationId xmlns:a16="http://schemas.microsoft.com/office/drawing/2014/main" xmlns="" id="{56156030-24B7-41A8-87D8-B6CB2820BE89}"/>
              </a:ext>
            </a:extLst>
          </p:cNvPr>
          <p:cNvPicPr>
            <a:picLocks noChangeAspect="1"/>
          </p:cNvPicPr>
          <p:nvPr/>
        </p:nvPicPr>
        <p:blipFill>
          <a:blip r:embed="rId3"/>
          <a:stretch>
            <a:fillRect/>
          </a:stretch>
        </p:blipFill>
        <p:spPr>
          <a:xfrm>
            <a:off x="-432725" y="3549618"/>
            <a:ext cx="3105165" cy="3308383"/>
          </a:xfrm>
          <a:prstGeom prst="rect">
            <a:avLst/>
          </a:prstGeom>
          <a:ln>
            <a:noFill/>
          </a:ln>
        </p:spPr>
      </p:pic>
      <p:sp>
        <p:nvSpPr>
          <p:cNvPr id="10" name="矩形 9">
            <a:extLst>
              <a:ext uri="{FF2B5EF4-FFF2-40B4-BE49-F238E27FC236}">
                <a16:creationId xmlns:a16="http://schemas.microsoft.com/office/drawing/2014/main" xmlns="" id="{DD399D4D-C85D-4995-888F-6909EA92DC21}"/>
              </a:ext>
            </a:extLst>
          </p:cNvPr>
          <p:cNvSpPr/>
          <p:nvPr/>
        </p:nvSpPr>
        <p:spPr>
          <a:xfrm>
            <a:off x="143339" y="4147146"/>
            <a:ext cx="1284326" cy="1405641"/>
          </a:xfrm>
          <a:prstGeom prst="rect">
            <a:avLst/>
          </a:prstGeom>
        </p:spPr>
        <p:txBody>
          <a:bodyPr wrap="none">
            <a:spAutoFit/>
          </a:bodyPr>
          <a:lstStyle/>
          <a:p>
            <a:pPr lvl="0" fontAlgn="base">
              <a:spcBef>
                <a:spcPct val="0"/>
              </a:spcBef>
              <a:spcAft>
                <a:spcPct val="0"/>
              </a:spcAft>
            </a:pPr>
            <a:r>
              <a:rPr lang="zh-CN" altLang="en-US" sz="4267" b="1" dirty="0">
                <a:solidFill>
                  <a:prstClr val="white"/>
                </a:solidFill>
                <a:latin typeface="Arial" charset="0"/>
                <a:ea typeface="宋体" charset="-122"/>
              </a:rPr>
              <a:t>内容</a:t>
            </a:r>
            <a:endParaRPr lang="en-US" altLang="zh-CN" sz="4267" b="1" dirty="0">
              <a:solidFill>
                <a:prstClr val="white"/>
              </a:solidFill>
              <a:latin typeface="Arial" charset="0"/>
              <a:ea typeface="宋体" charset="-122"/>
            </a:endParaRPr>
          </a:p>
          <a:p>
            <a:pPr lvl="0" fontAlgn="base">
              <a:spcBef>
                <a:spcPct val="0"/>
              </a:spcBef>
              <a:spcAft>
                <a:spcPct val="0"/>
              </a:spcAft>
            </a:pPr>
            <a:r>
              <a:rPr lang="zh-CN" altLang="en-US" sz="4267" b="1" dirty="0">
                <a:solidFill>
                  <a:prstClr val="white"/>
                </a:solidFill>
                <a:latin typeface="Arial" charset="0"/>
                <a:ea typeface="宋体" charset="-122"/>
              </a:rPr>
              <a:t>要点</a:t>
            </a:r>
          </a:p>
        </p:txBody>
      </p:sp>
      <p:pic>
        <p:nvPicPr>
          <p:cNvPr id="3" name="图片 2">
            <a:extLst>
              <a:ext uri="{FF2B5EF4-FFF2-40B4-BE49-F238E27FC236}">
                <a16:creationId xmlns:a16="http://schemas.microsoft.com/office/drawing/2014/main" xmlns="" id="{8EA45863-1CD4-4E5B-A446-6DDFEEEB1A77}"/>
              </a:ext>
            </a:extLst>
          </p:cNvPr>
          <p:cNvPicPr>
            <a:picLocks noChangeAspect="1"/>
          </p:cNvPicPr>
          <p:nvPr/>
        </p:nvPicPr>
        <p:blipFill>
          <a:blip r:embed="rId4"/>
          <a:stretch>
            <a:fillRect/>
          </a:stretch>
        </p:blipFill>
        <p:spPr>
          <a:xfrm flipV="1">
            <a:off x="3407701" y="2505362"/>
            <a:ext cx="8160907" cy="68063"/>
          </a:xfrm>
          <a:prstGeom prst="rect">
            <a:avLst/>
          </a:prstGeom>
        </p:spPr>
      </p:pic>
      <p:sp>
        <p:nvSpPr>
          <p:cNvPr id="9" name="圆角矩形 4">
            <a:extLst>
              <a:ext uri="{FF2B5EF4-FFF2-40B4-BE49-F238E27FC236}">
                <a16:creationId xmlns:a16="http://schemas.microsoft.com/office/drawing/2014/main" xmlns="" id="{0ADD8491-9FDC-4119-A4D9-A99CE2C66ED4}"/>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1" name="矩形 10">
            <a:extLst>
              <a:ext uri="{FF2B5EF4-FFF2-40B4-BE49-F238E27FC236}">
                <a16:creationId xmlns:a16="http://schemas.microsoft.com/office/drawing/2014/main" xmlns="" id="{10D5A052-F360-41E2-AB7D-1EF390F38C71}"/>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a:extLst>
              <a:ext uri="{FF2B5EF4-FFF2-40B4-BE49-F238E27FC236}">
                <a16:creationId xmlns:a16="http://schemas.microsoft.com/office/drawing/2014/main" xmlns="" id="{18E42A01-0502-4D19-BCE5-8FF2F5BDEAB6}"/>
              </a:ext>
            </a:extLst>
          </p:cNvPr>
          <p:cNvSpPr/>
          <p:nvPr/>
        </p:nvSpPr>
        <p:spPr>
          <a:xfrm>
            <a:off x="3594538" y="109368"/>
            <a:ext cx="7301037"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06</a:t>
            </a:r>
            <a:r>
              <a:rPr lang="zh-CN" altLang="en-US" sz="2800" b="1" dirty="0">
                <a:latin typeface="微软雅黑" pitchFamily="34" charset="-122"/>
                <a:ea typeface="微软雅黑" pitchFamily="34" charset="-122"/>
              </a:rPr>
              <a:t>月高考  应用文写作</a:t>
            </a:r>
            <a:endParaRPr lang="en-US" altLang="zh-CN" sz="2800" b="1" dirty="0">
              <a:latin typeface="微软雅黑" pitchFamily="34" charset="-122"/>
              <a:ea typeface="微软雅黑" pitchFamily="34" charset="-122"/>
            </a:endParaRPr>
          </a:p>
          <a:p>
            <a:pPr algn="ct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点评优秀作品</a:t>
            </a:r>
            <a:r>
              <a:rPr lang="en-US" altLang="zh-CN" sz="2800" b="1" dirty="0">
                <a:latin typeface="微软雅黑" pitchFamily="34" charset="-122"/>
                <a:ea typeface="微软雅黑" pitchFamily="34" charset="-122"/>
              </a:rPr>
              <a:t>1</a:t>
            </a:r>
            <a:r>
              <a:rPr lang="zh-CN" altLang="en-US" sz="2800" b="1" dirty="0">
                <a:latin typeface="微软雅黑" pitchFamily="34" charset="-122"/>
                <a:ea typeface="微软雅黑" pitchFamily="34" charset="-122"/>
              </a:rPr>
              <a:t>，明确高分技巧</a:t>
            </a:r>
          </a:p>
        </p:txBody>
      </p:sp>
    </p:spTree>
    <p:extLst>
      <p:ext uri="{BB962C8B-B14F-4D97-AF65-F5344CB8AC3E}">
        <p14:creationId xmlns:p14="http://schemas.microsoft.com/office/powerpoint/2010/main" val="662790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56" presetClass="path" presetSubtype="0" accel="50000" decel="50000" fill="hold" grpId="1" nodeType="withEffect">
                                      <p:stCondLst>
                                        <p:cond delay="0"/>
                                      </p:stCondLst>
                                      <p:childTnLst>
                                        <p:animMotion origin="layout" path="M -0.03737 0.0412 L 2.91667E-6 2.22222E-6 " pathEditMode="relative" rAng="0" ptsTypes="AA">
                                          <p:cBhvr>
                                            <p:cTn id="17" dur="700" fill="hold"/>
                                            <p:tgtEl>
                                              <p:spTgt spid="9"/>
                                            </p:tgtEl>
                                            <p:attrNameLst>
                                              <p:attrName>ppt_x</p:attrName>
                                              <p:attrName>ppt_y</p:attrName>
                                            </p:attrNameLst>
                                          </p:cBhvr>
                                          <p:rCtr x="1862" y="-2060"/>
                                        </p:animMotion>
                                      </p:childTnLst>
                                    </p:cTn>
                                  </p:par>
                                  <p:par>
                                    <p:cTn id="18" presetID="2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9" grpId="1" animBg="1"/>
          <p:bldP spid="11"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56" presetClass="path" presetSubtype="0" accel="50000" decel="50000" fill="hold" grpId="1" nodeType="withEffect">
                                      <p:stCondLst>
                                        <p:cond delay="0"/>
                                      </p:stCondLst>
                                      <p:childTnLst>
                                        <p:animMotion origin="layout" path="M -0.03737 0.0412 L 2.91667E-6 2.22222E-6 " pathEditMode="relative" rAng="0" ptsTypes="AA">
                                          <p:cBhvr>
                                            <p:cTn id="17" dur="700" fill="hold"/>
                                            <p:tgtEl>
                                              <p:spTgt spid="9"/>
                                            </p:tgtEl>
                                            <p:attrNameLst>
                                              <p:attrName>ppt_x</p:attrName>
                                              <p:attrName>ppt_y</p:attrName>
                                            </p:attrNameLst>
                                          </p:cBhvr>
                                          <p:rCtr x="1862" y="-2060"/>
                                        </p:animMotion>
                                      </p:childTnLst>
                                    </p:cTn>
                                  </p:par>
                                  <p:par>
                                    <p:cTn id="18" presetID="2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9" grpId="1" animBg="1"/>
          <p:bldP spid="11" grpId="0"/>
          <p:bldP spid="12" grpId="0" animBg="1"/>
        </p:bldLst>
      </p:timing>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xmlns="" id="{18EF8C57-A078-4E7D-9A1A-B3CF013AC2C9}"/>
              </a:ext>
            </a:extLst>
          </p:cNvPr>
          <p:cNvSpPr/>
          <p:nvPr/>
        </p:nvSpPr>
        <p:spPr>
          <a:xfrm>
            <a:off x="3294994" y="-12771"/>
            <a:ext cx="7788112" cy="110837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矩形 1">
            <a:extLst>
              <a:ext uri="{FF2B5EF4-FFF2-40B4-BE49-F238E27FC236}">
                <a16:creationId xmlns:a16="http://schemas.microsoft.com/office/drawing/2014/main" xmlns="" id="{D551EB07-C75B-46A2-9CBA-92E1E43AC8F5}"/>
              </a:ext>
            </a:extLst>
          </p:cNvPr>
          <p:cNvSpPr/>
          <p:nvPr/>
        </p:nvSpPr>
        <p:spPr>
          <a:xfrm>
            <a:off x="143339" y="644692"/>
            <a:ext cx="11809312" cy="3785652"/>
          </a:xfrm>
          <a:prstGeom prst="rect">
            <a:avLst/>
          </a:prstGeom>
        </p:spPr>
        <p:txBody>
          <a:bodyPr wrap="square">
            <a:spAutoFit/>
          </a:bodyPr>
          <a:lstStyle/>
          <a:p>
            <a:r>
              <a:rPr lang="en-US" altLang="zh-CN" sz="2400" b="1" dirty="0"/>
              <a:t>Dear Sir /Madam,</a:t>
            </a:r>
          </a:p>
          <a:p>
            <a:r>
              <a:rPr lang="en-US" altLang="zh-CN" sz="2400" b="1" dirty="0"/>
              <a:t>     I am writing to apply for the post of volunteer advertised in the school newspaper. I found this position quite appealing and I am well qualified for the job.</a:t>
            </a:r>
          </a:p>
          <a:p>
            <a:r>
              <a:rPr lang="en-US" altLang="zh-CN" sz="2400" b="1" dirty="0"/>
              <a:t>     First, I have a good command of spoken English, contributing to my interaction with foreign friends. Second, I have previous experience working as a volunteer for G20 so I can communicate with foreigners without any obstacle. Besides, I think it an excellent opportunity to broaden horizons and improve social skills.</a:t>
            </a:r>
          </a:p>
          <a:p>
            <a:r>
              <a:rPr lang="en-US" altLang="zh-CN" sz="2400" b="1" dirty="0"/>
              <a:t>    I’d highly appreciate it if you could give me the chance. Looking forward to your reply.</a:t>
            </a:r>
          </a:p>
          <a:p>
            <a:r>
              <a:rPr lang="en-US" altLang="zh-CN" sz="2400" b="1" dirty="0"/>
              <a:t>                                                                                                         Sincerely yours,  </a:t>
            </a:r>
          </a:p>
          <a:p>
            <a:r>
              <a:rPr lang="en-US" altLang="zh-CN" sz="2400" b="1" dirty="0"/>
              <a:t>                                                                                                            Li Hua</a:t>
            </a:r>
          </a:p>
        </p:txBody>
      </p:sp>
      <p:sp>
        <p:nvSpPr>
          <p:cNvPr id="7" name="文本框 6">
            <a:extLst>
              <a:ext uri="{FF2B5EF4-FFF2-40B4-BE49-F238E27FC236}">
                <a16:creationId xmlns:a16="http://schemas.microsoft.com/office/drawing/2014/main" xmlns="" id="{CC6DD58C-B066-49A6-ABC8-DF9B28350622}"/>
              </a:ext>
            </a:extLst>
          </p:cNvPr>
          <p:cNvSpPr txBox="1"/>
          <p:nvPr/>
        </p:nvSpPr>
        <p:spPr>
          <a:xfrm>
            <a:off x="1894909" y="4352176"/>
            <a:ext cx="10052557" cy="2267224"/>
          </a:xfrm>
          <a:prstGeom prst="rect">
            <a:avLst/>
          </a:prstGeom>
          <a:solidFill>
            <a:schemeClr val="bg1">
              <a:lumMod val="85000"/>
            </a:schemeClr>
          </a:solidFill>
        </p:spPr>
        <p:txBody>
          <a:bodyPr wrap="square" rtlCol="0">
            <a:spAutoFit/>
          </a:bodyPr>
          <a:lstStyle/>
          <a:p>
            <a:pPr algn="just"/>
            <a:r>
              <a:rPr lang="zh-CN" altLang="en-US" sz="2933" b="1" dirty="0">
                <a:solidFill>
                  <a:schemeClr val="accent3">
                    <a:lumMod val="75000"/>
                  </a:schemeClr>
                </a:solidFill>
              </a:rPr>
              <a:t>       </a:t>
            </a:r>
            <a:r>
              <a:rPr lang="zh-CN" altLang="en-US" sz="2800" b="1" dirty="0">
                <a:solidFill>
                  <a:srgbClr val="407434"/>
                </a:solidFill>
              </a:rPr>
              <a:t>使用的词汇，如“</a:t>
            </a:r>
            <a:r>
              <a:rPr lang="en-US" altLang="zh-CN" sz="2800" b="1" dirty="0">
                <a:solidFill>
                  <a:srgbClr val="407434"/>
                </a:solidFill>
              </a:rPr>
              <a:t>appealing, qualified, have a good command of, contributing to, previous,  obstacle, broaden horizons”</a:t>
            </a:r>
            <a:r>
              <a:rPr lang="zh-CN" altLang="en-US" sz="2800" b="1" dirty="0">
                <a:solidFill>
                  <a:srgbClr val="407434"/>
                </a:solidFill>
              </a:rPr>
              <a:t>都是</a:t>
            </a:r>
            <a:r>
              <a:rPr lang="zh-CN" altLang="en-US" sz="2800" b="1" dirty="0">
                <a:solidFill>
                  <a:srgbClr val="002060"/>
                </a:solidFill>
              </a:rPr>
              <a:t>大纲词汇，而且精准妥帖、表达到位。</a:t>
            </a:r>
            <a:r>
              <a:rPr lang="zh-CN" altLang="en-US" sz="2800" b="1" dirty="0">
                <a:solidFill>
                  <a:srgbClr val="407434"/>
                </a:solidFill>
              </a:rPr>
              <a:t>尤其是“</a:t>
            </a:r>
            <a:r>
              <a:rPr lang="en-US" altLang="zh-CN" sz="2800" b="1" dirty="0">
                <a:solidFill>
                  <a:srgbClr val="407434"/>
                </a:solidFill>
              </a:rPr>
              <a:t>I found this position quite appealing”</a:t>
            </a:r>
            <a:r>
              <a:rPr lang="zh-CN" altLang="en-US" sz="2800" b="1" dirty="0">
                <a:solidFill>
                  <a:srgbClr val="407434"/>
                </a:solidFill>
              </a:rPr>
              <a:t>和“</a:t>
            </a:r>
            <a:r>
              <a:rPr lang="en-US" altLang="zh-CN" sz="2800" b="1" dirty="0">
                <a:solidFill>
                  <a:srgbClr val="407434"/>
                </a:solidFill>
              </a:rPr>
              <a:t>I think it an excellent opportunity to…”</a:t>
            </a:r>
            <a:r>
              <a:rPr lang="zh-CN" altLang="en-US" sz="2800" b="1" dirty="0">
                <a:solidFill>
                  <a:srgbClr val="407434"/>
                </a:solidFill>
              </a:rPr>
              <a:t>语言地道，反映了作者语言功底较深厚。</a:t>
            </a:r>
          </a:p>
        </p:txBody>
      </p:sp>
      <p:pic>
        <p:nvPicPr>
          <p:cNvPr id="8" name="图片 7">
            <a:extLst>
              <a:ext uri="{FF2B5EF4-FFF2-40B4-BE49-F238E27FC236}">
                <a16:creationId xmlns:a16="http://schemas.microsoft.com/office/drawing/2014/main" xmlns="" id="{56156030-24B7-41A8-87D8-B6CB2820BE89}"/>
              </a:ext>
            </a:extLst>
          </p:cNvPr>
          <p:cNvPicPr>
            <a:picLocks noChangeAspect="1"/>
          </p:cNvPicPr>
          <p:nvPr/>
        </p:nvPicPr>
        <p:blipFill>
          <a:blip r:embed="rId2"/>
          <a:stretch>
            <a:fillRect/>
          </a:stretch>
        </p:blipFill>
        <p:spPr>
          <a:xfrm>
            <a:off x="-336715" y="3549618"/>
            <a:ext cx="3105165" cy="3308383"/>
          </a:xfrm>
          <a:prstGeom prst="rect">
            <a:avLst/>
          </a:prstGeom>
        </p:spPr>
      </p:pic>
      <p:sp>
        <p:nvSpPr>
          <p:cNvPr id="10" name="矩形 9">
            <a:extLst>
              <a:ext uri="{FF2B5EF4-FFF2-40B4-BE49-F238E27FC236}">
                <a16:creationId xmlns:a16="http://schemas.microsoft.com/office/drawing/2014/main" xmlns="" id="{DD399D4D-C85D-4995-888F-6909EA92DC21}"/>
              </a:ext>
            </a:extLst>
          </p:cNvPr>
          <p:cNvSpPr/>
          <p:nvPr/>
        </p:nvSpPr>
        <p:spPr>
          <a:xfrm>
            <a:off x="239349" y="4101075"/>
            <a:ext cx="1284326" cy="1405641"/>
          </a:xfrm>
          <a:prstGeom prst="rect">
            <a:avLst/>
          </a:prstGeom>
        </p:spPr>
        <p:txBody>
          <a:bodyPr wrap="none">
            <a:spAutoFit/>
          </a:bodyPr>
          <a:lstStyle/>
          <a:p>
            <a:pPr lvl="0" fontAlgn="base">
              <a:spcBef>
                <a:spcPct val="0"/>
              </a:spcBef>
              <a:spcAft>
                <a:spcPct val="0"/>
              </a:spcAft>
            </a:pPr>
            <a:r>
              <a:rPr lang="zh-CN" altLang="en-US" sz="4267" b="1" dirty="0">
                <a:solidFill>
                  <a:prstClr val="white"/>
                </a:solidFill>
                <a:latin typeface="Arial" charset="0"/>
                <a:ea typeface="宋体" charset="-122"/>
              </a:rPr>
              <a:t>语言</a:t>
            </a:r>
            <a:endParaRPr lang="en-US" altLang="zh-CN" sz="4267" b="1" dirty="0">
              <a:solidFill>
                <a:prstClr val="white"/>
              </a:solidFill>
              <a:latin typeface="Arial" charset="0"/>
              <a:ea typeface="宋体" charset="-122"/>
            </a:endParaRPr>
          </a:p>
          <a:p>
            <a:pPr lvl="0" fontAlgn="base">
              <a:spcBef>
                <a:spcPct val="0"/>
              </a:spcBef>
              <a:spcAft>
                <a:spcPct val="0"/>
              </a:spcAft>
            </a:pPr>
            <a:r>
              <a:rPr lang="zh-CN" altLang="en-US" sz="4267" b="1" dirty="0">
                <a:solidFill>
                  <a:prstClr val="white"/>
                </a:solidFill>
                <a:latin typeface="Arial" charset="0"/>
                <a:ea typeface="宋体" charset="-122"/>
              </a:rPr>
              <a:t>能力</a:t>
            </a:r>
          </a:p>
        </p:txBody>
      </p:sp>
      <p:cxnSp>
        <p:nvCxnSpPr>
          <p:cNvPr id="11" name="直接连接符 10">
            <a:extLst>
              <a:ext uri="{FF2B5EF4-FFF2-40B4-BE49-F238E27FC236}">
                <a16:creationId xmlns:a16="http://schemas.microsoft.com/office/drawing/2014/main" xmlns="" id="{4E83BE4C-693B-42F0-8233-5B9DC62BDBCF}"/>
              </a:ext>
            </a:extLst>
          </p:cNvPr>
          <p:cNvCxnSpPr>
            <a:cxnSpLocks/>
          </p:cNvCxnSpPr>
          <p:nvPr/>
        </p:nvCxnSpPr>
        <p:spPr>
          <a:xfrm>
            <a:off x="3458741" y="1796819"/>
            <a:ext cx="1039984" cy="0"/>
          </a:xfrm>
          <a:prstGeom prst="line">
            <a:avLst/>
          </a:prstGeom>
          <a:noFill/>
          <a:ln w="57150" cap="flat" cmpd="sng" algn="ctr">
            <a:solidFill>
              <a:srgbClr val="FF0000"/>
            </a:solidFill>
            <a:prstDash val="solid"/>
            <a:miter lim="800000"/>
          </a:ln>
          <a:effectLst/>
        </p:spPr>
      </p:cxnSp>
      <p:cxnSp>
        <p:nvCxnSpPr>
          <p:cNvPr id="12" name="直接连接符 11">
            <a:extLst>
              <a:ext uri="{FF2B5EF4-FFF2-40B4-BE49-F238E27FC236}">
                <a16:creationId xmlns:a16="http://schemas.microsoft.com/office/drawing/2014/main" xmlns="" id="{24175651-D04F-4C24-B3A3-474C86708023}"/>
              </a:ext>
            </a:extLst>
          </p:cNvPr>
          <p:cNvCxnSpPr>
            <a:cxnSpLocks/>
          </p:cNvCxnSpPr>
          <p:nvPr/>
        </p:nvCxnSpPr>
        <p:spPr>
          <a:xfrm>
            <a:off x="6434163" y="1796819"/>
            <a:ext cx="1133285" cy="0"/>
          </a:xfrm>
          <a:prstGeom prst="line">
            <a:avLst/>
          </a:prstGeom>
          <a:noFill/>
          <a:ln w="57150" cap="flat" cmpd="sng" algn="ctr">
            <a:solidFill>
              <a:srgbClr val="FF0000"/>
            </a:solidFill>
            <a:prstDash val="solid"/>
            <a:miter lim="800000"/>
          </a:ln>
          <a:effectLst/>
        </p:spPr>
      </p:cxnSp>
      <p:cxnSp>
        <p:nvCxnSpPr>
          <p:cNvPr id="13" name="直接连接符 12">
            <a:extLst>
              <a:ext uri="{FF2B5EF4-FFF2-40B4-BE49-F238E27FC236}">
                <a16:creationId xmlns:a16="http://schemas.microsoft.com/office/drawing/2014/main" xmlns="" id="{2AE65202-1A2B-445A-94CC-D83EE226081E}"/>
              </a:ext>
            </a:extLst>
          </p:cNvPr>
          <p:cNvCxnSpPr>
            <a:cxnSpLocks/>
          </p:cNvCxnSpPr>
          <p:nvPr/>
        </p:nvCxnSpPr>
        <p:spPr>
          <a:xfrm>
            <a:off x="1426384" y="2180861"/>
            <a:ext cx="3072341" cy="0"/>
          </a:xfrm>
          <a:prstGeom prst="line">
            <a:avLst/>
          </a:prstGeom>
          <a:noFill/>
          <a:ln w="57150" cap="flat" cmpd="sng" algn="ctr">
            <a:solidFill>
              <a:srgbClr val="FF0000"/>
            </a:solidFill>
            <a:prstDash val="solid"/>
            <a:miter lim="800000"/>
          </a:ln>
          <a:effectLst/>
        </p:spPr>
      </p:cxnSp>
      <p:cxnSp>
        <p:nvCxnSpPr>
          <p:cNvPr id="14" name="直接连接符 13">
            <a:extLst>
              <a:ext uri="{FF2B5EF4-FFF2-40B4-BE49-F238E27FC236}">
                <a16:creationId xmlns:a16="http://schemas.microsoft.com/office/drawing/2014/main" xmlns="" id="{E45F690F-CAB4-49F1-911A-3632913BCF0C}"/>
              </a:ext>
            </a:extLst>
          </p:cNvPr>
          <p:cNvCxnSpPr>
            <a:cxnSpLocks/>
          </p:cNvCxnSpPr>
          <p:nvPr/>
        </p:nvCxnSpPr>
        <p:spPr>
          <a:xfrm>
            <a:off x="6736473" y="2180861"/>
            <a:ext cx="1824203" cy="0"/>
          </a:xfrm>
          <a:prstGeom prst="line">
            <a:avLst/>
          </a:prstGeom>
          <a:noFill/>
          <a:ln w="57150" cap="flat" cmpd="sng" algn="ctr">
            <a:solidFill>
              <a:srgbClr val="FF0000"/>
            </a:solidFill>
            <a:prstDash val="solid"/>
            <a:miter lim="800000"/>
          </a:ln>
          <a:effectLst/>
        </p:spPr>
      </p:cxnSp>
      <p:cxnSp>
        <p:nvCxnSpPr>
          <p:cNvPr id="15" name="直接连接符 14">
            <a:extLst>
              <a:ext uri="{FF2B5EF4-FFF2-40B4-BE49-F238E27FC236}">
                <a16:creationId xmlns:a16="http://schemas.microsoft.com/office/drawing/2014/main" xmlns="" id="{E9D16CD6-340E-4B04-99B7-FFA661EFE4A0}"/>
              </a:ext>
            </a:extLst>
          </p:cNvPr>
          <p:cNvCxnSpPr>
            <a:cxnSpLocks/>
          </p:cNvCxnSpPr>
          <p:nvPr/>
        </p:nvCxnSpPr>
        <p:spPr>
          <a:xfrm>
            <a:off x="4130994" y="2527504"/>
            <a:ext cx="1149093" cy="0"/>
          </a:xfrm>
          <a:prstGeom prst="line">
            <a:avLst/>
          </a:prstGeom>
          <a:noFill/>
          <a:ln w="57150" cap="flat" cmpd="sng" algn="ctr">
            <a:solidFill>
              <a:srgbClr val="FF0000"/>
            </a:solidFill>
            <a:prstDash val="solid"/>
            <a:miter lim="800000"/>
          </a:ln>
          <a:effectLst/>
        </p:spPr>
      </p:cxnSp>
      <p:cxnSp>
        <p:nvCxnSpPr>
          <p:cNvPr id="16" name="直接连接符 15">
            <a:extLst>
              <a:ext uri="{FF2B5EF4-FFF2-40B4-BE49-F238E27FC236}">
                <a16:creationId xmlns:a16="http://schemas.microsoft.com/office/drawing/2014/main" xmlns="" id="{1C807DFB-D671-4770-ACCE-E9AD27944D9B}"/>
              </a:ext>
            </a:extLst>
          </p:cNvPr>
          <p:cNvCxnSpPr>
            <a:cxnSpLocks/>
          </p:cNvCxnSpPr>
          <p:nvPr/>
        </p:nvCxnSpPr>
        <p:spPr>
          <a:xfrm>
            <a:off x="5522948" y="2838588"/>
            <a:ext cx="1146104" cy="0"/>
          </a:xfrm>
          <a:prstGeom prst="line">
            <a:avLst/>
          </a:prstGeom>
          <a:noFill/>
          <a:ln w="57150" cap="flat" cmpd="sng" algn="ctr">
            <a:solidFill>
              <a:srgbClr val="FF0000"/>
            </a:solidFill>
            <a:prstDash val="solid"/>
            <a:miter lim="800000"/>
          </a:ln>
          <a:effectLst/>
        </p:spPr>
      </p:cxnSp>
      <p:cxnSp>
        <p:nvCxnSpPr>
          <p:cNvPr id="17" name="直接连接符 16">
            <a:extLst>
              <a:ext uri="{FF2B5EF4-FFF2-40B4-BE49-F238E27FC236}">
                <a16:creationId xmlns:a16="http://schemas.microsoft.com/office/drawing/2014/main" xmlns="" id="{66896C2C-7496-4EA0-9EE2-377B5287FC64}"/>
              </a:ext>
            </a:extLst>
          </p:cNvPr>
          <p:cNvCxnSpPr>
            <a:cxnSpLocks/>
          </p:cNvCxnSpPr>
          <p:nvPr/>
        </p:nvCxnSpPr>
        <p:spPr>
          <a:xfrm>
            <a:off x="2101294" y="3252745"/>
            <a:ext cx="2208245" cy="0"/>
          </a:xfrm>
          <a:prstGeom prst="line">
            <a:avLst/>
          </a:prstGeom>
          <a:noFill/>
          <a:ln w="57150" cap="flat" cmpd="sng" algn="ctr">
            <a:solidFill>
              <a:srgbClr val="FF0000"/>
            </a:solidFill>
            <a:prstDash val="solid"/>
            <a:miter lim="800000"/>
          </a:ln>
          <a:effectLst/>
        </p:spPr>
      </p:cxnSp>
      <p:sp>
        <p:nvSpPr>
          <p:cNvPr id="21" name="椭圆 20">
            <a:extLst>
              <a:ext uri="{FF2B5EF4-FFF2-40B4-BE49-F238E27FC236}">
                <a16:creationId xmlns:a16="http://schemas.microsoft.com/office/drawing/2014/main" xmlns="" id="{C4434339-0E94-4DD3-A913-6E1D60A3479E}"/>
              </a:ext>
            </a:extLst>
          </p:cNvPr>
          <p:cNvSpPr/>
          <p:nvPr/>
        </p:nvSpPr>
        <p:spPr>
          <a:xfrm>
            <a:off x="0" y="1370492"/>
            <a:ext cx="4898900" cy="466893"/>
          </a:xfrm>
          <a:prstGeom prst="ellipse">
            <a:avLst/>
          </a:prstGeom>
          <a:noFill/>
          <a:ln w="38100" cap="flat" cmpd="sng" algn="ctr">
            <a:solidFill>
              <a:srgbClr val="002060"/>
            </a:solidFill>
            <a:prstDash val="solid"/>
            <a:miter lim="800000"/>
          </a:ln>
          <a:effectLst/>
        </p:spPr>
        <p:txBody>
          <a:bodyPr anchor="ctr"/>
          <a:lstStyle/>
          <a:p>
            <a:pPr algn="ctr" defTabSz="1218804" eaLnBrk="0" fontAlgn="base" hangingPunct="0">
              <a:spcBef>
                <a:spcPct val="0"/>
              </a:spcBef>
              <a:spcAft>
                <a:spcPct val="0"/>
              </a:spcAft>
              <a:defRPr/>
            </a:pPr>
            <a:endParaRPr lang="en-US" sz="2399" kern="0">
              <a:solidFill>
                <a:srgbClr val="FFFF00"/>
              </a:solidFill>
              <a:latin typeface="Arial"/>
              <a:ea typeface="STLiti"/>
            </a:endParaRPr>
          </a:p>
        </p:txBody>
      </p:sp>
      <p:sp>
        <p:nvSpPr>
          <p:cNvPr id="22" name="椭圆 21">
            <a:extLst>
              <a:ext uri="{FF2B5EF4-FFF2-40B4-BE49-F238E27FC236}">
                <a16:creationId xmlns:a16="http://schemas.microsoft.com/office/drawing/2014/main" xmlns="" id="{5F8C82B4-6C4B-4FC9-8F00-06820434564B}"/>
              </a:ext>
            </a:extLst>
          </p:cNvPr>
          <p:cNvSpPr/>
          <p:nvPr/>
        </p:nvSpPr>
        <p:spPr>
          <a:xfrm>
            <a:off x="8560676" y="2532379"/>
            <a:ext cx="3057456" cy="466893"/>
          </a:xfrm>
          <a:prstGeom prst="ellipse">
            <a:avLst/>
          </a:prstGeom>
          <a:noFill/>
          <a:ln w="38100" cap="flat" cmpd="sng" algn="ctr">
            <a:solidFill>
              <a:srgbClr val="002060"/>
            </a:solidFill>
            <a:prstDash val="solid"/>
            <a:miter lim="800000"/>
          </a:ln>
          <a:effectLst/>
        </p:spPr>
        <p:txBody>
          <a:bodyPr anchor="ctr"/>
          <a:lstStyle/>
          <a:p>
            <a:pPr algn="ctr" defTabSz="1218804" eaLnBrk="0" fontAlgn="base" hangingPunct="0">
              <a:spcBef>
                <a:spcPct val="0"/>
              </a:spcBef>
              <a:spcAft>
                <a:spcPct val="0"/>
              </a:spcAft>
              <a:defRPr/>
            </a:pPr>
            <a:endParaRPr lang="en-US" sz="2399" kern="0">
              <a:solidFill>
                <a:srgbClr val="FFFF00"/>
              </a:solidFill>
              <a:latin typeface="Arial"/>
              <a:ea typeface="STLiti"/>
            </a:endParaRPr>
          </a:p>
        </p:txBody>
      </p:sp>
      <p:sp>
        <p:nvSpPr>
          <p:cNvPr id="19" name="圆角矩形 4">
            <a:extLst>
              <a:ext uri="{FF2B5EF4-FFF2-40B4-BE49-F238E27FC236}">
                <a16:creationId xmlns:a16="http://schemas.microsoft.com/office/drawing/2014/main" xmlns="" id="{6D1038AC-7206-4A31-BF40-786FE41CE3F4}"/>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20" name="矩形 19">
            <a:extLst>
              <a:ext uri="{FF2B5EF4-FFF2-40B4-BE49-F238E27FC236}">
                <a16:creationId xmlns:a16="http://schemas.microsoft.com/office/drawing/2014/main" xmlns="" id="{B1B9044D-73D3-4D52-A624-F2AB853CDF32}"/>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a:extLst>
              <a:ext uri="{FF2B5EF4-FFF2-40B4-BE49-F238E27FC236}">
                <a16:creationId xmlns:a16="http://schemas.microsoft.com/office/drawing/2014/main" xmlns="" id="{958BFE18-C364-43DB-9C3F-9368B058C495}"/>
              </a:ext>
            </a:extLst>
          </p:cNvPr>
          <p:cNvSpPr/>
          <p:nvPr/>
        </p:nvSpPr>
        <p:spPr>
          <a:xfrm>
            <a:off x="3594538" y="109368"/>
            <a:ext cx="7301037"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06</a:t>
            </a:r>
            <a:r>
              <a:rPr lang="zh-CN" altLang="en-US" sz="2800" b="1" dirty="0">
                <a:latin typeface="微软雅黑" pitchFamily="34" charset="-122"/>
                <a:ea typeface="微软雅黑" pitchFamily="34" charset="-122"/>
              </a:rPr>
              <a:t>月高考  应用文写作</a:t>
            </a:r>
            <a:endParaRPr lang="en-US" altLang="zh-CN" sz="2800" b="1" dirty="0">
              <a:latin typeface="微软雅黑" pitchFamily="34" charset="-122"/>
              <a:ea typeface="微软雅黑" pitchFamily="34" charset="-122"/>
            </a:endParaRPr>
          </a:p>
          <a:p>
            <a:pPr algn="ct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点评优秀作品</a:t>
            </a:r>
            <a:r>
              <a:rPr lang="en-US" altLang="zh-CN" sz="2800" b="1" dirty="0">
                <a:latin typeface="微软雅黑" pitchFamily="34" charset="-122"/>
                <a:ea typeface="微软雅黑" pitchFamily="34" charset="-122"/>
              </a:rPr>
              <a:t>1</a:t>
            </a:r>
            <a:r>
              <a:rPr lang="zh-CN" altLang="en-US" sz="2800" b="1" dirty="0">
                <a:latin typeface="微软雅黑" pitchFamily="34" charset="-122"/>
                <a:ea typeface="微软雅黑" pitchFamily="34" charset="-122"/>
              </a:rPr>
              <a:t>，明确高分技巧</a:t>
            </a:r>
          </a:p>
        </p:txBody>
      </p:sp>
    </p:spTree>
    <p:extLst>
      <p:ext uri="{BB962C8B-B14F-4D97-AF65-F5344CB8AC3E}">
        <p14:creationId xmlns:p14="http://schemas.microsoft.com/office/powerpoint/2010/main" val="1798220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14:bounceEnd="50000">
                                          <p:cBhvr additive="base">
                                            <p:cTn id="11"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4"/>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par>
                                    <p:cTn id="16" presetID="56" presetClass="path" presetSubtype="0" accel="50000" decel="50000" fill="hold" grpId="1" nodeType="withEffect">
                                      <p:stCondLst>
                                        <p:cond delay="0"/>
                                      </p:stCondLst>
                                      <p:childTnLst>
                                        <p:animMotion origin="layout" path="M -0.03737 0.0412 L 2.91667E-6 2.22222E-6 " pathEditMode="relative" rAng="0" ptsTypes="AA">
                                          <p:cBhvr>
                                            <p:cTn id="17" dur="700" fill="hold"/>
                                            <p:tgtEl>
                                              <p:spTgt spid="19"/>
                                            </p:tgtEl>
                                            <p:attrNameLst>
                                              <p:attrName>ppt_x</p:attrName>
                                              <p:attrName>ppt_y</p:attrName>
                                            </p:attrNameLst>
                                          </p:cBhvr>
                                          <p:rCtr x="1862" y="-2060"/>
                                        </p:animMotion>
                                      </p:childTnLst>
                                    </p:cTn>
                                  </p:par>
                                  <p:par>
                                    <p:cTn id="18" presetID="22" presetClass="entr" presetSubtype="8"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22" grpId="0" animBg="1"/>
          <p:bldP spid="19" grpId="0" animBg="1"/>
          <p:bldP spid="19" grpId="1" animBg="1"/>
          <p:bldP spid="20" grpId="0"/>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par>
                                    <p:cTn id="16" presetID="56" presetClass="path" presetSubtype="0" accel="50000" decel="50000" fill="hold" grpId="1" nodeType="withEffect">
                                      <p:stCondLst>
                                        <p:cond delay="0"/>
                                      </p:stCondLst>
                                      <p:childTnLst>
                                        <p:animMotion origin="layout" path="M -0.03737 0.0412 L 2.91667E-6 2.22222E-6 " pathEditMode="relative" rAng="0" ptsTypes="AA">
                                          <p:cBhvr>
                                            <p:cTn id="17" dur="700" fill="hold"/>
                                            <p:tgtEl>
                                              <p:spTgt spid="19"/>
                                            </p:tgtEl>
                                            <p:attrNameLst>
                                              <p:attrName>ppt_x</p:attrName>
                                              <p:attrName>ppt_y</p:attrName>
                                            </p:attrNameLst>
                                          </p:cBhvr>
                                          <p:rCtr x="1862" y="-2060"/>
                                        </p:animMotion>
                                      </p:childTnLst>
                                    </p:cTn>
                                  </p:par>
                                  <p:par>
                                    <p:cTn id="18" presetID="22" presetClass="entr" presetSubtype="8"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22" grpId="0" animBg="1"/>
          <p:bldP spid="19" grpId="0" animBg="1"/>
          <p:bldP spid="19" grpId="1" animBg="1"/>
          <p:bldP spid="20" grpId="0"/>
          <p:bldP spid="23" grpId="0" animBg="1"/>
        </p:bldLst>
      </p:timing>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xmlns="" id="{8903954F-E769-4B20-B778-E6F60CFF97B8}"/>
              </a:ext>
            </a:extLst>
          </p:cNvPr>
          <p:cNvSpPr/>
          <p:nvPr/>
        </p:nvSpPr>
        <p:spPr>
          <a:xfrm>
            <a:off x="3294994" y="-12771"/>
            <a:ext cx="7788112" cy="110837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矩形 1">
            <a:extLst>
              <a:ext uri="{FF2B5EF4-FFF2-40B4-BE49-F238E27FC236}">
                <a16:creationId xmlns:a16="http://schemas.microsoft.com/office/drawing/2014/main" xmlns="" id="{D551EB07-C75B-46A2-9CBA-92E1E43AC8F5}"/>
              </a:ext>
            </a:extLst>
          </p:cNvPr>
          <p:cNvSpPr/>
          <p:nvPr/>
        </p:nvSpPr>
        <p:spPr>
          <a:xfrm>
            <a:off x="143339" y="644692"/>
            <a:ext cx="11809312" cy="3785652"/>
          </a:xfrm>
          <a:prstGeom prst="rect">
            <a:avLst/>
          </a:prstGeom>
        </p:spPr>
        <p:txBody>
          <a:bodyPr wrap="square">
            <a:spAutoFit/>
          </a:bodyPr>
          <a:lstStyle/>
          <a:p>
            <a:r>
              <a:rPr lang="en-US" altLang="zh-CN" sz="2400" b="1" dirty="0"/>
              <a:t>Dear Sir /Madam,</a:t>
            </a:r>
          </a:p>
          <a:p>
            <a:r>
              <a:rPr lang="en-US" altLang="zh-CN" sz="2400" b="1" dirty="0"/>
              <a:t>     I am writing to apply for the post of volunteer advertised in the school newspaper. I found this position quite appealing and I am well qualified for the job.</a:t>
            </a:r>
          </a:p>
          <a:p>
            <a:r>
              <a:rPr lang="en-US" altLang="zh-CN" sz="2400" b="1" dirty="0"/>
              <a:t>     First, I have a good command of spoken English, contributing to my interaction with foreign friends. Second, I have previous experience working as a volunteer for G20 so I can communicate with foreigners without any obstacle. Besides, I think it an excellent opportunity to broaden horizons and improve social skills.</a:t>
            </a:r>
          </a:p>
          <a:p>
            <a:r>
              <a:rPr lang="en-US" altLang="zh-CN" sz="2400" b="1" dirty="0"/>
              <a:t>    I’d highly appreciate it if you could give me the chance. Looking forward to your reply.</a:t>
            </a:r>
          </a:p>
          <a:p>
            <a:r>
              <a:rPr lang="en-US" altLang="zh-CN" sz="2400" b="1" dirty="0"/>
              <a:t>                                                                                                         Sincerely yours,  </a:t>
            </a:r>
          </a:p>
          <a:p>
            <a:r>
              <a:rPr lang="en-US" altLang="zh-CN" sz="2400" b="1" dirty="0"/>
              <a:t>                                                                                                            Li Hua</a:t>
            </a:r>
          </a:p>
        </p:txBody>
      </p:sp>
      <p:sp>
        <p:nvSpPr>
          <p:cNvPr id="7" name="文本框 6">
            <a:extLst>
              <a:ext uri="{FF2B5EF4-FFF2-40B4-BE49-F238E27FC236}">
                <a16:creationId xmlns:a16="http://schemas.microsoft.com/office/drawing/2014/main" xmlns="" id="{CC6DD58C-B066-49A6-ABC8-DF9B28350622}"/>
              </a:ext>
            </a:extLst>
          </p:cNvPr>
          <p:cNvSpPr txBox="1"/>
          <p:nvPr/>
        </p:nvSpPr>
        <p:spPr>
          <a:xfrm>
            <a:off x="1977495" y="4317703"/>
            <a:ext cx="10000623" cy="2349041"/>
          </a:xfrm>
          <a:prstGeom prst="rect">
            <a:avLst/>
          </a:prstGeom>
          <a:solidFill>
            <a:schemeClr val="bg1">
              <a:lumMod val="85000"/>
            </a:schemeClr>
          </a:solidFill>
        </p:spPr>
        <p:txBody>
          <a:bodyPr wrap="square" rtlCol="0">
            <a:spAutoFit/>
          </a:bodyPr>
          <a:lstStyle/>
          <a:p>
            <a:r>
              <a:rPr lang="zh-CN" altLang="en-US" sz="2933" b="1" dirty="0">
                <a:solidFill>
                  <a:srgbClr val="407434"/>
                </a:solidFill>
              </a:rPr>
              <a:t>      </a:t>
            </a:r>
            <a:r>
              <a:rPr lang="zh-CN" altLang="en-US" sz="2800" b="1" dirty="0">
                <a:solidFill>
                  <a:srgbClr val="407434"/>
                </a:solidFill>
              </a:rPr>
              <a:t>该习作最大的亮点，作者通过第一段中“</a:t>
            </a:r>
            <a:r>
              <a:rPr lang="en-US" altLang="zh-CN" sz="2800" b="1" dirty="0">
                <a:solidFill>
                  <a:srgbClr val="407434"/>
                </a:solidFill>
              </a:rPr>
              <a:t>the post”</a:t>
            </a:r>
            <a:r>
              <a:rPr lang="zh-CN" altLang="en-US" sz="2800" b="1" dirty="0">
                <a:solidFill>
                  <a:srgbClr val="407434"/>
                </a:solidFill>
              </a:rPr>
              <a:t>、“</a:t>
            </a:r>
            <a:r>
              <a:rPr lang="en-US" altLang="zh-CN" sz="2800" b="1" dirty="0">
                <a:solidFill>
                  <a:srgbClr val="407434"/>
                </a:solidFill>
              </a:rPr>
              <a:t>this position”</a:t>
            </a:r>
            <a:r>
              <a:rPr lang="zh-CN" altLang="en-US" sz="2800" b="1" dirty="0">
                <a:solidFill>
                  <a:srgbClr val="407434"/>
                </a:solidFill>
              </a:rPr>
              <a:t>和“</a:t>
            </a:r>
            <a:r>
              <a:rPr lang="en-US" altLang="zh-CN" sz="2800" b="1" dirty="0">
                <a:solidFill>
                  <a:srgbClr val="407434"/>
                </a:solidFill>
              </a:rPr>
              <a:t>the job”</a:t>
            </a:r>
            <a:r>
              <a:rPr lang="zh-CN" altLang="en-US" sz="2800" b="1" dirty="0">
                <a:solidFill>
                  <a:srgbClr val="407434"/>
                </a:solidFill>
              </a:rPr>
              <a:t>和第二三段中“</a:t>
            </a:r>
            <a:r>
              <a:rPr lang="en-US" altLang="zh-CN" sz="2800" b="1" dirty="0">
                <a:solidFill>
                  <a:srgbClr val="407434"/>
                </a:solidFill>
              </a:rPr>
              <a:t>an excellent opportunity”</a:t>
            </a:r>
            <a:r>
              <a:rPr lang="zh-CN" altLang="en-US" sz="2800" b="1" dirty="0">
                <a:solidFill>
                  <a:srgbClr val="407434"/>
                </a:solidFill>
              </a:rPr>
              <a:t>、 “</a:t>
            </a:r>
            <a:r>
              <a:rPr lang="en-US" altLang="zh-CN" sz="2800" b="1" dirty="0">
                <a:solidFill>
                  <a:srgbClr val="407434"/>
                </a:solidFill>
              </a:rPr>
              <a:t>a chance”</a:t>
            </a:r>
            <a:r>
              <a:rPr lang="zh-CN" altLang="en-US" sz="2800" b="1" dirty="0">
                <a:solidFill>
                  <a:srgbClr val="407434"/>
                </a:solidFill>
              </a:rPr>
              <a:t>这些语义逻辑密切的相关词的复现，连接全文，形成一条完整的逻辑链，这种连接方式叫做</a:t>
            </a:r>
            <a:r>
              <a:rPr lang="zh-CN" altLang="en-US" sz="2800" b="1" dirty="0">
                <a:solidFill>
                  <a:srgbClr val="002060"/>
                </a:solidFill>
              </a:rPr>
              <a:t>语义承接，属于“暗承接”，即语义连贯</a:t>
            </a:r>
            <a:r>
              <a:rPr lang="zh-CN" altLang="en-US" sz="2800" b="1" dirty="0">
                <a:solidFill>
                  <a:srgbClr val="407434"/>
                </a:solidFill>
              </a:rPr>
              <a:t>，往往是中国学生的软肋。</a:t>
            </a:r>
          </a:p>
        </p:txBody>
      </p:sp>
      <p:pic>
        <p:nvPicPr>
          <p:cNvPr id="8" name="图片 7">
            <a:extLst>
              <a:ext uri="{FF2B5EF4-FFF2-40B4-BE49-F238E27FC236}">
                <a16:creationId xmlns:a16="http://schemas.microsoft.com/office/drawing/2014/main" xmlns="" id="{56156030-24B7-41A8-87D8-B6CB2820BE89}"/>
              </a:ext>
            </a:extLst>
          </p:cNvPr>
          <p:cNvPicPr>
            <a:picLocks noChangeAspect="1"/>
          </p:cNvPicPr>
          <p:nvPr/>
        </p:nvPicPr>
        <p:blipFill>
          <a:blip r:embed="rId2"/>
          <a:stretch>
            <a:fillRect/>
          </a:stretch>
        </p:blipFill>
        <p:spPr>
          <a:xfrm>
            <a:off x="-336715" y="3549618"/>
            <a:ext cx="3105165" cy="3308383"/>
          </a:xfrm>
          <a:prstGeom prst="rect">
            <a:avLst/>
          </a:prstGeom>
        </p:spPr>
      </p:pic>
      <p:sp>
        <p:nvSpPr>
          <p:cNvPr id="10" name="矩形 9">
            <a:extLst>
              <a:ext uri="{FF2B5EF4-FFF2-40B4-BE49-F238E27FC236}">
                <a16:creationId xmlns:a16="http://schemas.microsoft.com/office/drawing/2014/main" xmlns="" id="{DD399D4D-C85D-4995-888F-6909EA92DC21}"/>
              </a:ext>
            </a:extLst>
          </p:cNvPr>
          <p:cNvSpPr/>
          <p:nvPr/>
        </p:nvSpPr>
        <p:spPr>
          <a:xfrm>
            <a:off x="-25168" y="4223270"/>
            <a:ext cx="1834156" cy="1405641"/>
          </a:xfrm>
          <a:prstGeom prst="rect">
            <a:avLst/>
          </a:prstGeom>
        </p:spPr>
        <p:txBody>
          <a:bodyPr wrap="none">
            <a:spAutoFit/>
          </a:bodyPr>
          <a:lstStyle/>
          <a:p>
            <a:pPr lvl="0" fontAlgn="base">
              <a:spcBef>
                <a:spcPct val="0"/>
              </a:spcBef>
              <a:spcAft>
                <a:spcPct val="0"/>
              </a:spcAft>
            </a:pPr>
            <a:r>
              <a:rPr lang="zh-CN" altLang="en-US" sz="4267" b="1" dirty="0">
                <a:solidFill>
                  <a:prstClr val="white"/>
                </a:solidFill>
                <a:latin typeface="Arial" charset="0"/>
                <a:ea typeface="宋体" charset="-122"/>
              </a:rPr>
              <a:t>上下文</a:t>
            </a:r>
            <a:endParaRPr lang="en-US" altLang="zh-CN" sz="4267" b="1" dirty="0">
              <a:solidFill>
                <a:prstClr val="white"/>
              </a:solidFill>
              <a:latin typeface="Arial" charset="0"/>
              <a:ea typeface="宋体" charset="-122"/>
            </a:endParaRPr>
          </a:p>
          <a:p>
            <a:pPr lvl="0" fontAlgn="base">
              <a:spcBef>
                <a:spcPct val="0"/>
              </a:spcBef>
              <a:spcAft>
                <a:spcPct val="0"/>
              </a:spcAft>
            </a:pPr>
            <a:r>
              <a:rPr lang="zh-CN" altLang="en-US" sz="4267" b="1" dirty="0">
                <a:solidFill>
                  <a:prstClr val="white"/>
                </a:solidFill>
                <a:latin typeface="Arial" charset="0"/>
                <a:ea typeface="宋体" charset="-122"/>
              </a:rPr>
              <a:t>  连贯</a:t>
            </a:r>
          </a:p>
        </p:txBody>
      </p:sp>
      <p:cxnSp>
        <p:nvCxnSpPr>
          <p:cNvPr id="11" name="直接连接符 10">
            <a:extLst>
              <a:ext uri="{FF2B5EF4-FFF2-40B4-BE49-F238E27FC236}">
                <a16:creationId xmlns:a16="http://schemas.microsoft.com/office/drawing/2014/main" xmlns="" id="{E8E94B1F-D711-4C99-9155-C83241A2A7A9}"/>
              </a:ext>
            </a:extLst>
          </p:cNvPr>
          <p:cNvCxnSpPr>
            <a:cxnSpLocks/>
          </p:cNvCxnSpPr>
          <p:nvPr/>
        </p:nvCxnSpPr>
        <p:spPr>
          <a:xfrm>
            <a:off x="3983766" y="1412776"/>
            <a:ext cx="1056117" cy="0"/>
          </a:xfrm>
          <a:prstGeom prst="line">
            <a:avLst/>
          </a:prstGeom>
          <a:noFill/>
          <a:ln w="57150" cap="flat" cmpd="sng" algn="ctr">
            <a:solidFill>
              <a:srgbClr val="FF0000"/>
            </a:solidFill>
            <a:prstDash val="solid"/>
            <a:miter lim="800000"/>
          </a:ln>
          <a:effectLst/>
        </p:spPr>
      </p:cxnSp>
      <p:cxnSp>
        <p:nvCxnSpPr>
          <p:cNvPr id="12" name="直接连接符 11">
            <a:extLst>
              <a:ext uri="{FF2B5EF4-FFF2-40B4-BE49-F238E27FC236}">
                <a16:creationId xmlns:a16="http://schemas.microsoft.com/office/drawing/2014/main" xmlns="" id="{A26F878E-FF36-4912-A5CB-F0F33BB78B44}"/>
              </a:ext>
            </a:extLst>
          </p:cNvPr>
          <p:cNvCxnSpPr>
            <a:cxnSpLocks/>
          </p:cNvCxnSpPr>
          <p:nvPr/>
        </p:nvCxnSpPr>
        <p:spPr>
          <a:xfrm>
            <a:off x="1088645" y="1796819"/>
            <a:ext cx="1679807" cy="0"/>
          </a:xfrm>
          <a:prstGeom prst="line">
            <a:avLst/>
          </a:prstGeom>
          <a:noFill/>
          <a:ln w="57150" cap="flat" cmpd="sng" algn="ctr">
            <a:solidFill>
              <a:srgbClr val="FF0000"/>
            </a:solidFill>
            <a:prstDash val="solid"/>
            <a:miter lim="800000"/>
          </a:ln>
          <a:effectLst/>
        </p:spPr>
      </p:cxnSp>
      <p:cxnSp>
        <p:nvCxnSpPr>
          <p:cNvPr id="13" name="直接连接符 12">
            <a:extLst>
              <a:ext uri="{FF2B5EF4-FFF2-40B4-BE49-F238E27FC236}">
                <a16:creationId xmlns:a16="http://schemas.microsoft.com/office/drawing/2014/main" xmlns="" id="{BD1BC893-AB5F-435B-B8D7-F3FE7FE68DA4}"/>
              </a:ext>
            </a:extLst>
          </p:cNvPr>
          <p:cNvCxnSpPr>
            <a:cxnSpLocks/>
          </p:cNvCxnSpPr>
          <p:nvPr/>
        </p:nvCxnSpPr>
        <p:spPr>
          <a:xfrm>
            <a:off x="8400256" y="1796819"/>
            <a:ext cx="864096" cy="0"/>
          </a:xfrm>
          <a:prstGeom prst="line">
            <a:avLst/>
          </a:prstGeom>
          <a:noFill/>
          <a:ln w="57150" cap="flat" cmpd="sng" algn="ctr">
            <a:solidFill>
              <a:srgbClr val="FF0000"/>
            </a:solidFill>
            <a:prstDash val="solid"/>
            <a:miter lim="800000"/>
          </a:ln>
          <a:effectLst/>
        </p:spPr>
      </p:cxnSp>
      <p:cxnSp>
        <p:nvCxnSpPr>
          <p:cNvPr id="16" name="直接连接符 15">
            <a:extLst>
              <a:ext uri="{FF2B5EF4-FFF2-40B4-BE49-F238E27FC236}">
                <a16:creationId xmlns:a16="http://schemas.microsoft.com/office/drawing/2014/main" xmlns="" id="{9F94D63A-D229-44FD-A82C-55868C60A75A}"/>
              </a:ext>
            </a:extLst>
          </p:cNvPr>
          <p:cNvCxnSpPr>
            <a:cxnSpLocks/>
          </p:cNvCxnSpPr>
          <p:nvPr/>
        </p:nvCxnSpPr>
        <p:spPr>
          <a:xfrm>
            <a:off x="6384032" y="3621021"/>
            <a:ext cx="960107" cy="0"/>
          </a:xfrm>
          <a:prstGeom prst="line">
            <a:avLst/>
          </a:prstGeom>
          <a:noFill/>
          <a:ln w="57150" cap="flat" cmpd="sng" algn="ctr">
            <a:solidFill>
              <a:srgbClr val="FFFF00"/>
            </a:solidFill>
            <a:prstDash val="solid"/>
            <a:miter lim="800000"/>
          </a:ln>
          <a:effectLst/>
        </p:spPr>
      </p:cxnSp>
      <p:cxnSp>
        <p:nvCxnSpPr>
          <p:cNvPr id="18" name="直接连接符 17">
            <a:extLst>
              <a:ext uri="{FF2B5EF4-FFF2-40B4-BE49-F238E27FC236}">
                <a16:creationId xmlns:a16="http://schemas.microsoft.com/office/drawing/2014/main" xmlns="" id="{F1884B72-F861-4C90-957F-7B1C3C952136}"/>
              </a:ext>
            </a:extLst>
          </p:cNvPr>
          <p:cNvCxnSpPr>
            <a:cxnSpLocks/>
          </p:cNvCxnSpPr>
          <p:nvPr/>
        </p:nvCxnSpPr>
        <p:spPr>
          <a:xfrm>
            <a:off x="9936427" y="2948947"/>
            <a:ext cx="1344149" cy="0"/>
          </a:xfrm>
          <a:prstGeom prst="line">
            <a:avLst/>
          </a:prstGeom>
          <a:noFill/>
          <a:ln w="57150" cap="flat" cmpd="sng" algn="ctr">
            <a:solidFill>
              <a:srgbClr val="FFFF00"/>
            </a:solidFill>
            <a:prstDash val="solid"/>
            <a:miter lim="800000"/>
          </a:ln>
          <a:effectLst/>
        </p:spPr>
      </p:cxnSp>
      <p:cxnSp>
        <p:nvCxnSpPr>
          <p:cNvPr id="21" name="直接连接符 20">
            <a:extLst>
              <a:ext uri="{FF2B5EF4-FFF2-40B4-BE49-F238E27FC236}">
                <a16:creationId xmlns:a16="http://schemas.microsoft.com/office/drawing/2014/main" xmlns="" id="{0212DCFA-9E7B-4A3E-BC1E-290E02DCC89C}"/>
              </a:ext>
            </a:extLst>
          </p:cNvPr>
          <p:cNvCxnSpPr>
            <a:cxnSpLocks/>
          </p:cNvCxnSpPr>
          <p:nvPr/>
        </p:nvCxnSpPr>
        <p:spPr>
          <a:xfrm>
            <a:off x="239349" y="3236979"/>
            <a:ext cx="1602619" cy="0"/>
          </a:xfrm>
          <a:prstGeom prst="line">
            <a:avLst/>
          </a:prstGeom>
          <a:noFill/>
          <a:ln w="57150" cap="flat" cmpd="sng" algn="ctr">
            <a:solidFill>
              <a:srgbClr val="FFFF00"/>
            </a:solidFill>
            <a:prstDash val="solid"/>
            <a:miter lim="800000"/>
          </a:ln>
          <a:effectLst/>
        </p:spPr>
      </p:cxnSp>
      <p:sp>
        <p:nvSpPr>
          <p:cNvPr id="14" name="圆角矩形 4">
            <a:extLst>
              <a:ext uri="{FF2B5EF4-FFF2-40B4-BE49-F238E27FC236}">
                <a16:creationId xmlns:a16="http://schemas.microsoft.com/office/drawing/2014/main" xmlns="" id="{A7B80D5B-1150-4FC7-86BB-FB5C74626494}"/>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5" name="矩形 14">
            <a:extLst>
              <a:ext uri="{FF2B5EF4-FFF2-40B4-BE49-F238E27FC236}">
                <a16:creationId xmlns:a16="http://schemas.microsoft.com/office/drawing/2014/main" xmlns="" id="{3D49B778-CB41-49A8-8090-6751116F121D}"/>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矩形 16">
            <a:extLst>
              <a:ext uri="{FF2B5EF4-FFF2-40B4-BE49-F238E27FC236}">
                <a16:creationId xmlns:a16="http://schemas.microsoft.com/office/drawing/2014/main" xmlns="" id="{1CCFA9F6-6887-4881-AFB5-60B3E5AFF330}"/>
              </a:ext>
            </a:extLst>
          </p:cNvPr>
          <p:cNvSpPr/>
          <p:nvPr/>
        </p:nvSpPr>
        <p:spPr>
          <a:xfrm>
            <a:off x="3594538" y="109368"/>
            <a:ext cx="7301037"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06</a:t>
            </a:r>
            <a:r>
              <a:rPr lang="zh-CN" altLang="en-US" sz="2800" b="1" dirty="0">
                <a:latin typeface="微软雅黑" pitchFamily="34" charset="-122"/>
                <a:ea typeface="微软雅黑" pitchFamily="34" charset="-122"/>
              </a:rPr>
              <a:t>月高考  应用文写作</a:t>
            </a:r>
            <a:endParaRPr lang="en-US" altLang="zh-CN" sz="2800" b="1" dirty="0">
              <a:latin typeface="微软雅黑" pitchFamily="34" charset="-122"/>
              <a:ea typeface="微软雅黑" pitchFamily="34" charset="-122"/>
            </a:endParaRPr>
          </a:p>
          <a:p>
            <a:pPr algn="ct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点评优秀作品</a:t>
            </a:r>
            <a:r>
              <a:rPr lang="en-US" altLang="zh-CN" sz="2800" b="1" dirty="0">
                <a:latin typeface="微软雅黑" pitchFamily="34" charset="-122"/>
                <a:ea typeface="微软雅黑" pitchFamily="34" charset="-122"/>
              </a:rPr>
              <a:t>1</a:t>
            </a:r>
            <a:r>
              <a:rPr lang="zh-CN" altLang="en-US" sz="2800" b="1" dirty="0">
                <a:latin typeface="微软雅黑" pitchFamily="34" charset="-122"/>
                <a:ea typeface="微软雅黑" pitchFamily="34" charset="-122"/>
              </a:rPr>
              <a:t>，明确高分技巧</a:t>
            </a:r>
          </a:p>
        </p:txBody>
      </p:sp>
    </p:spTree>
    <p:extLst>
      <p:ext uri="{BB962C8B-B14F-4D97-AF65-F5344CB8AC3E}">
        <p14:creationId xmlns:p14="http://schemas.microsoft.com/office/powerpoint/2010/main" val="1769858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2" presetClass="entr" presetSubtype="1" fill="hold" grpId="0" nodeType="afterEffect" p14:presetBounceEnd="50000">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14:bounceEnd="50000">
                                          <p:cBhvr additive="base">
                                            <p:cTn id="14"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5" dur="500" fill="hold"/>
                                            <p:tgtEl>
                                              <p:spTgt spid="19"/>
                                            </p:tgtEl>
                                            <p:attrNameLst>
                                              <p:attrName>ppt_y</p:attrName>
                                            </p:attrNameLst>
                                          </p:cBhvr>
                                          <p:tavLst>
                                            <p:tav tm="0">
                                              <p:val>
                                                <p:strVal val="0-#ppt_h/2"/>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par>
                                    <p:cTn id="19" presetID="56" presetClass="path" presetSubtype="0" accel="50000" decel="50000" fill="hold" grpId="1" nodeType="withEffect">
                                      <p:stCondLst>
                                        <p:cond delay="0"/>
                                      </p:stCondLst>
                                      <p:childTnLst>
                                        <p:animMotion origin="layout" path="M -0.03737 0.0412 L 2.91667E-6 2.22222E-6 " pathEditMode="relative" rAng="0" ptsTypes="AA">
                                          <p:cBhvr>
                                            <p:cTn id="20" dur="700" fill="hold"/>
                                            <p:tgtEl>
                                              <p:spTgt spid="14"/>
                                            </p:tgtEl>
                                            <p:attrNameLst>
                                              <p:attrName>ppt_x</p:attrName>
                                              <p:attrName>ppt_y</p:attrName>
                                            </p:attrNameLst>
                                          </p:cBhvr>
                                          <p:rCtr x="1862" y="-206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14" grpId="1" animBg="1"/>
          <p:bldP spid="15" grpId="0"/>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0-#ppt_h/2"/>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par>
                                    <p:cTn id="19" presetID="56" presetClass="path" presetSubtype="0" accel="50000" decel="50000" fill="hold" grpId="1" nodeType="withEffect">
                                      <p:stCondLst>
                                        <p:cond delay="0"/>
                                      </p:stCondLst>
                                      <p:childTnLst>
                                        <p:animMotion origin="layout" path="M -0.03737 0.0412 L 2.91667E-6 2.22222E-6 " pathEditMode="relative" rAng="0" ptsTypes="AA">
                                          <p:cBhvr>
                                            <p:cTn id="20" dur="700" fill="hold"/>
                                            <p:tgtEl>
                                              <p:spTgt spid="14"/>
                                            </p:tgtEl>
                                            <p:attrNameLst>
                                              <p:attrName>ppt_x</p:attrName>
                                              <p:attrName>ppt_y</p:attrName>
                                            </p:attrNameLst>
                                          </p:cBhvr>
                                          <p:rCtr x="1862" y="-206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14" grpId="1" animBg="1"/>
          <p:bldP spid="15" grpId="0"/>
          <p:bldP spid="17" grpId="0" animBg="1"/>
        </p:bldLst>
      </p:timing>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xmlns="" id="{3D176490-F960-4068-8518-0E97B3114A56}"/>
              </a:ext>
            </a:extLst>
          </p:cNvPr>
          <p:cNvSpPr/>
          <p:nvPr/>
        </p:nvSpPr>
        <p:spPr>
          <a:xfrm>
            <a:off x="3294994" y="-12771"/>
            <a:ext cx="7788112" cy="110837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矩形 1">
            <a:extLst>
              <a:ext uri="{FF2B5EF4-FFF2-40B4-BE49-F238E27FC236}">
                <a16:creationId xmlns:a16="http://schemas.microsoft.com/office/drawing/2014/main" xmlns="" id="{D551EB07-C75B-46A2-9CBA-92E1E43AC8F5}"/>
              </a:ext>
            </a:extLst>
          </p:cNvPr>
          <p:cNvSpPr/>
          <p:nvPr/>
        </p:nvSpPr>
        <p:spPr>
          <a:xfrm>
            <a:off x="143339" y="644691"/>
            <a:ext cx="11809312" cy="3046988"/>
          </a:xfrm>
          <a:prstGeom prst="rect">
            <a:avLst/>
          </a:prstGeom>
        </p:spPr>
        <p:txBody>
          <a:bodyPr wrap="square">
            <a:spAutoFit/>
          </a:bodyPr>
          <a:lstStyle/>
          <a:p>
            <a:r>
              <a:rPr lang="en-US" altLang="zh-CN" sz="2400" b="1" dirty="0"/>
              <a:t>Dear Sir /Madam,</a:t>
            </a:r>
          </a:p>
          <a:p>
            <a:r>
              <a:rPr lang="en-US" altLang="zh-CN" sz="2400" b="1" dirty="0"/>
              <a:t>     I am writing to apply for </a:t>
            </a:r>
            <a:r>
              <a:rPr lang="en-US" altLang="zh-CN" sz="2400" b="1" dirty="0">
                <a:solidFill>
                  <a:srgbClr val="002060"/>
                </a:solidFill>
              </a:rPr>
              <a:t>the post of </a:t>
            </a:r>
            <a:r>
              <a:rPr lang="en-US" altLang="zh-CN" sz="2400" b="1" dirty="0"/>
              <a:t>volunteer advertised in the school newspaper. I found </a:t>
            </a:r>
            <a:r>
              <a:rPr lang="en-US" altLang="zh-CN" sz="2400" b="1" dirty="0">
                <a:solidFill>
                  <a:srgbClr val="002060"/>
                </a:solidFill>
              </a:rPr>
              <a:t>this position </a:t>
            </a:r>
            <a:r>
              <a:rPr lang="en-US" altLang="zh-CN" sz="2400" b="1" dirty="0"/>
              <a:t>quite appealing and I am well qualified for </a:t>
            </a:r>
            <a:r>
              <a:rPr lang="en-US" altLang="zh-CN" sz="2400" b="1" dirty="0">
                <a:solidFill>
                  <a:srgbClr val="002060"/>
                </a:solidFill>
              </a:rPr>
              <a:t>the job</a:t>
            </a:r>
            <a:r>
              <a:rPr lang="en-US" altLang="zh-CN" sz="2400" b="1" dirty="0"/>
              <a:t>.</a:t>
            </a:r>
          </a:p>
          <a:p>
            <a:r>
              <a:rPr lang="en-US" altLang="zh-CN" sz="2400" b="1" dirty="0"/>
              <a:t>     First, I have a good command of spoken English, contributing to my interaction with foreign friends. Second, I have previous experience working as a volunteer for G20 so I can communicate with foreigners without any obstacle. Besides, I think it an excellent </a:t>
            </a:r>
            <a:r>
              <a:rPr lang="en-US" altLang="zh-CN" sz="2400" b="1" dirty="0">
                <a:solidFill>
                  <a:srgbClr val="C00000"/>
                </a:solidFill>
              </a:rPr>
              <a:t>opportunity </a:t>
            </a:r>
            <a:r>
              <a:rPr lang="en-US" altLang="zh-CN" sz="2400" b="1" dirty="0"/>
              <a:t>to broaden horizons and improve social skills.</a:t>
            </a:r>
          </a:p>
          <a:p>
            <a:r>
              <a:rPr lang="en-US" altLang="zh-CN" sz="2400" b="1" dirty="0"/>
              <a:t>    I’d highly appreciate it if you could give me the </a:t>
            </a:r>
            <a:r>
              <a:rPr lang="en-US" altLang="zh-CN" sz="2400" b="1" dirty="0">
                <a:solidFill>
                  <a:srgbClr val="C00000"/>
                </a:solidFill>
              </a:rPr>
              <a:t>chance</a:t>
            </a:r>
            <a:r>
              <a:rPr lang="en-US" altLang="zh-CN" sz="2400" b="1" dirty="0"/>
              <a:t>. Looking forward to your reply.</a:t>
            </a:r>
          </a:p>
        </p:txBody>
      </p:sp>
      <p:sp>
        <p:nvSpPr>
          <p:cNvPr id="7" name="文本框 6">
            <a:extLst>
              <a:ext uri="{FF2B5EF4-FFF2-40B4-BE49-F238E27FC236}">
                <a16:creationId xmlns:a16="http://schemas.microsoft.com/office/drawing/2014/main" xmlns="" id="{CC6DD58C-B066-49A6-ABC8-DF9B28350622}"/>
              </a:ext>
            </a:extLst>
          </p:cNvPr>
          <p:cNvSpPr txBox="1"/>
          <p:nvPr/>
        </p:nvSpPr>
        <p:spPr>
          <a:xfrm>
            <a:off x="2003655" y="3886178"/>
            <a:ext cx="9580215" cy="2800382"/>
          </a:xfrm>
          <a:prstGeom prst="rect">
            <a:avLst/>
          </a:prstGeom>
          <a:solidFill>
            <a:schemeClr val="bg1">
              <a:lumMod val="85000"/>
            </a:schemeClr>
          </a:solidFill>
        </p:spPr>
        <p:txBody>
          <a:bodyPr wrap="square" rtlCol="0">
            <a:spAutoFit/>
          </a:bodyPr>
          <a:lstStyle/>
          <a:p>
            <a:r>
              <a:rPr lang="zh-CN" altLang="en-US" sz="2933" b="1" dirty="0">
                <a:solidFill>
                  <a:srgbClr val="407434"/>
                </a:solidFill>
              </a:rPr>
              <a:t>   </a:t>
            </a:r>
            <a:r>
              <a:rPr lang="zh-CN" altLang="en-US" sz="2800" b="1" dirty="0">
                <a:solidFill>
                  <a:srgbClr val="407434"/>
                </a:solidFill>
              </a:rPr>
              <a:t>还有另一种连接方式叫</a:t>
            </a:r>
            <a:r>
              <a:rPr lang="zh-CN" altLang="en-US" sz="2800" b="1" dirty="0">
                <a:solidFill>
                  <a:srgbClr val="002060"/>
                </a:solidFill>
              </a:rPr>
              <a:t>“明承接”即衔接</a:t>
            </a:r>
            <a:r>
              <a:rPr lang="zh-CN" altLang="en-US" sz="2800" b="1" dirty="0">
                <a:solidFill>
                  <a:srgbClr val="407434"/>
                </a:solidFill>
              </a:rPr>
              <a:t>，通过连接词</a:t>
            </a:r>
            <a:r>
              <a:rPr lang="en-US" altLang="zh-CN" sz="2800" b="1" dirty="0">
                <a:solidFill>
                  <a:srgbClr val="407434"/>
                </a:solidFill>
              </a:rPr>
              <a:t>(</a:t>
            </a:r>
            <a:r>
              <a:rPr lang="zh-CN" altLang="en-US" sz="2800" b="1" dirty="0">
                <a:solidFill>
                  <a:srgbClr val="407434"/>
                </a:solidFill>
              </a:rPr>
              <a:t>比如本文中</a:t>
            </a:r>
            <a:r>
              <a:rPr lang="en-US" altLang="zh-CN" sz="2800" b="1" dirty="0">
                <a:solidFill>
                  <a:srgbClr val="407434"/>
                </a:solidFill>
              </a:rPr>
              <a:t>First, Second, Besides</a:t>
            </a:r>
            <a:r>
              <a:rPr lang="zh-CN" altLang="en-US" sz="2800" b="1" dirty="0">
                <a:solidFill>
                  <a:srgbClr val="407434"/>
                </a:solidFill>
              </a:rPr>
              <a:t>等</a:t>
            </a:r>
            <a:r>
              <a:rPr lang="en-US" altLang="zh-CN" sz="2800" b="1" dirty="0">
                <a:solidFill>
                  <a:srgbClr val="407434"/>
                </a:solidFill>
              </a:rPr>
              <a:t>)</a:t>
            </a:r>
            <a:r>
              <a:rPr lang="zh-CN" altLang="en-US" sz="2800" b="1" dirty="0">
                <a:solidFill>
                  <a:srgbClr val="407434"/>
                </a:solidFill>
              </a:rPr>
              <a:t>将句子有机连接起来。</a:t>
            </a:r>
            <a:endParaRPr lang="en-US" altLang="zh-CN" sz="2800" b="1" dirty="0">
              <a:solidFill>
                <a:srgbClr val="407434"/>
              </a:solidFill>
            </a:endParaRPr>
          </a:p>
          <a:p>
            <a:r>
              <a:rPr lang="en-US" altLang="zh-CN" sz="2800" b="1" dirty="0">
                <a:solidFill>
                  <a:schemeClr val="accent3">
                    <a:lumMod val="75000"/>
                  </a:schemeClr>
                </a:solidFill>
              </a:rPr>
              <a:t>   </a:t>
            </a:r>
            <a:r>
              <a:rPr lang="zh-CN" altLang="en-US" sz="2800" b="1" dirty="0">
                <a:solidFill>
                  <a:srgbClr val="002060"/>
                </a:solidFill>
              </a:rPr>
              <a:t>连贯指的是篇章的语义关联，是篇章的无形网络，存在于篇章的底层；衔接是篇章的一种语言显性特征，是篇章的有形网络，</a:t>
            </a:r>
            <a:r>
              <a:rPr lang="zh-CN" altLang="en-US" sz="2800" b="1" dirty="0">
                <a:solidFill>
                  <a:srgbClr val="407434"/>
                </a:solidFill>
              </a:rPr>
              <a:t>作者将这两种连接方式互相配合，娴熟使用，使全文文气通畅，读起来一气呵成。</a:t>
            </a:r>
          </a:p>
        </p:txBody>
      </p:sp>
      <p:pic>
        <p:nvPicPr>
          <p:cNvPr id="8" name="图片 7">
            <a:extLst>
              <a:ext uri="{FF2B5EF4-FFF2-40B4-BE49-F238E27FC236}">
                <a16:creationId xmlns:a16="http://schemas.microsoft.com/office/drawing/2014/main" xmlns="" id="{56156030-24B7-41A8-87D8-B6CB2820BE89}"/>
              </a:ext>
            </a:extLst>
          </p:cNvPr>
          <p:cNvPicPr>
            <a:picLocks noChangeAspect="1"/>
          </p:cNvPicPr>
          <p:nvPr/>
        </p:nvPicPr>
        <p:blipFill>
          <a:blip r:embed="rId2"/>
          <a:stretch>
            <a:fillRect/>
          </a:stretch>
        </p:blipFill>
        <p:spPr>
          <a:xfrm>
            <a:off x="-336715" y="3549618"/>
            <a:ext cx="3105165" cy="3308383"/>
          </a:xfrm>
          <a:prstGeom prst="rect">
            <a:avLst/>
          </a:prstGeom>
        </p:spPr>
      </p:pic>
      <p:sp>
        <p:nvSpPr>
          <p:cNvPr id="10" name="矩形 9">
            <a:extLst>
              <a:ext uri="{FF2B5EF4-FFF2-40B4-BE49-F238E27FC236}">
                <a16:creationId xmlns:a16="http://schemas.microsoft.com/office/drawing/2014/main" xmlns="" id="{DD399D4D-C85D-4995-888F-6909EA92DC21}"/>
              </a:ext>
            </a:extLst>
          </p:cNvPr>
          <p:cNvSpPr/>
          <p:nvPr/>
        </p:nvSpPr>
        <p:spPr>
          <a:xfrm>
            <a:off x="-25168" y="4223270"/>
            <a:ext cx="1834156" cy="1405641"/>
          </a:xfrm>
          <a:prstGeom prst="rect">
            <a:avLst/>
          </a:prstGeom>
        </p:spPr>
        <p:txBody>
          <a:bodyPr wrap="none">
            <a:spAutoFit/>
          </a:bodyPr>
          <a:lstStyle/>
          <a:p>
            <a:pPr lvl="0" fontAlgn="base">
              <a:spcBef>
                <a:spcPct val="0"/>
              </a:spcBef>
              <a:spcAft>
                <a:spcPct val="0"/>
              </a:spcAft>
            </a:pPr>
            <a:r>
              <a:rPr lang="zh-CN" altLang="en-US" sz="4267" b="1" dirty="0">
                <a:solidFill>
                  <a:prstClr val="white"/>
                </a:solidFill>
                <a:latin typeface="Arial" charset="0"/>
                <a:ea typeface="宋体" charset="-122"/>
              </a:rPr>
              <a:t>上下文</a:t>
            </a:r>
            <a:endParaRPr lang="en-US" altLang="zh-CN" sz="4267" b="1" dirty="0">
              <a:solidFill>
                <a:prstClr val="white"/>
              </a:solidFill>
              <a:latin typeface="Arial" charset="0"/>
              <a:ea typeface="宋体" charset="-122"/>
            </a:endParaRPr>
          </a:p>
          <a:p>
            <a:pPr lvl="0" fontAlgn="base">
              <a:spcBef>
                <a:spcPct val="0"/>
              </a:spcBef>
              <a:spcAft>
                <a:spcPct val="0"/>
              </a:spcAft>
            </a:pPr>
            <a:r>
              <a:rPr lang="zh-CN" altLang="en-US" sz="4267" b="1" dirty="0">
                <a:solidFill>
                  <a:prstClr val="white"/>
                </a:solidFill>
                <a:latin typeface="Arial" charset="0"/>
                <a:ea typeface="宋体" charset="-122"/>
              </a:rPr>
              <a:t>  连贯</a:t>
            </a:r>
          </a:p>
        </p:txBody>
      </p:sp>
      <p:cxnSp>
        <p:nvCxnSpPr>
          <p:cNvPr id="5" name="直接箭头连接符 4">
            <a:extLst>
              <a:ext uri="{FF2B5EF4-FFF2-40B4-BE49-F238E27FC236}">
                <a16:creationId xmlns:a16="http://schemas.microsoft.com/office/drawing/2014/main" xmlns="" id="{C3F176F3-2857-4CC2-8EB9-6C042FA847BF}"/>
              </a:ext>
            </a:extLst>
          </p:cNvPr>
          <p:cNvCxnSpPr>
            <a:cxnSpLocks/>
          </p:cNvCxnSpPr>
          <p:nvPr/>
        </p:nvCxnSpPr>
        <p:spPr>
          <a:xfrm>
            <a:off x="1686910" y="3220340"/>
            <a:ext cx="4793133" cy="20866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xmlns="" id="{27850751-A263-43B1-A080-7313FB86B007}"/>
              </a:ext>
            </a:extLst>
          </p:cNvPr>
          <p:cNvCxnSpPr>
            <a:cxnSpLocks/>
          </p:cNvCxnSpPr>
          <p:nvPr/>
        </p:nvCxnSpPr>
        <p:spPr>
          <a:xfrm flipH="1">
            <a:off x="2639616" y="1342318"/>
            <a:ext cx="1248139" cy="229313"/>
          </a:xfrm>
          <a:prstGeom prst="straightConnector1">
            <a:avLst/>
          </a:prstGeom>
          <a:ln w="57150">
            <a:solidFill>
              <a:srgbClr val="0062AC"/>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xmlns="" id="{E9B21869-EBF2-442D-B06F-0B57E6232286}"/>
              </a:ext>
            </a:extLst>
          </p:cNvPr>
          <p:cNvCxnSpPr>
            <a:cxnSpLocks/>
          </p:cNvCxnSpPr>
          <p:nvPr/>
        </p:nvCxnSpPr>
        <p:spPr>
          <a:xfrm>
            <a:off x="2768451" y="1571631"/>
            <a:ext cx="5535797" cy="135749"/>
          </a:xfrm>
          <a:prstGeom prst="straightConnector1">
            <a:avLst/>
          </a:prstGeom>
          <a:ln w="57150">
            <a:solidFill>
              <a:srgbClr val="0062AC"/>
            </a:solidFill>
            <a:tailEnd type="triangle"/>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xmlns="" id="{E76DA68C-3AE8-4802-9571-3CF33AB737A9}"/>
              </a:ext>
            </a:extLst>
          </p:cNvPr>
          <p:cNvSpPr/>
          <p:nvPr/>
        </p:nvSpPr>
        <p:spPr>
          <a:xfrm>
            <a:off x="239349" y="1770032"/>
            <a:ext cx="1248139" cy="466893"/>
          </a:xfrm>
          <a:prstGeom prst="ellipse">
            <a:avLst/>
          </a:prstGeom>
          <a:noFill/>
          <a:ln w="38100" cap="flat" cmpd="sng" algn="ctr">
            <a:solidFill>
              <a:srgbClr val="FF0000"/>
            </a:solidFill>
            <a:prstDash val="solid"/>
            <a:miter lim="800000"/>
          </a:ln>
          <a:effectLst/>
        </p:spPr>
        <p:txBody>
          <a:bodyPr anchor="ctr"/>
          <a:lstStyle/>
          <a:p>
            <a:pPr algn="ctr" defTabSz="1218804" eaLnBrk="0" fontAlgn="base" hangingPunct="0">
              <a:spcBef>
                <a:spcPct val="0"/>
              </a:spcBef>
              <a:spcAft>
                <a:spcPct val="0"/>
              </a:spcAft>
              <a:defRPr/>
            </a:pPr>
            <a:endParaRPr lang="en-US" sz="2399" kern="0">
              <a:solidFill>
                <a:srgbClr val="FFFF00"/>
              </a:solidFill>
              <a:latin typeface="Arial"/>
              <a:ea typeface="STLiti"/>
            </a:endParaRPr>
          </a:p>
        </p:txBody>
      </p:sp>
      <p:sp>
        <p:nvSpPr>
          <p:cNvPr id="17" name="椭圆 16">
            <a:extLst>
              <a:ext uri="{FF2B5EF4-FFF2-40B4-BE49-F238E27FC236}">
                <a16:creationId xmlns:a16="http://schemas.microsoft.com/office/drawing/2014/main" xmlns="" id="{2A6BF151-28AB-4025-8D05-AA8EDC37D9C1}"/>
              </a:ext>
            </a:extLst>
          </p:cNvPr>
          <p:cNvSpPr/>
          <p:nvPr/>
        </p:nvSpPr>
        <p:spPr>
          <a:xfrm>
            <a:off x="2144381" y="2162539"/>
            <a:ext cx="1248139" cy="466893"/>
          </a:xfrm>
          <a:prstGeom prst="ellipse">
            <a:avLst/>
          </a:prstGeom>
          <a:noFill/>
          <a:ln w="38100" cap="flat" cmpd="sng" algn="ctr">
            <a:solidFill>
              <a:srgbClr val="FF0000"/>
            </a:solidFill>
            <a:prstDash val="solid"/>
            <a:miter lim="800000"/>
          </a:ln>
          <a:effectLst/>
        </p:spPr>
        <p:txBody>
          <a:bodyPr anchor="ctr"/>
          <a:lstStyle/>
          <a:p>
            <a:pPr algn="ctr" defTabSz="1218804" eaLnBrk="0" fontAlgn="base" hangingPunct="0">
              <a:spcBef>
                <a:spcPct val="0"/>
              </a:spcBef>
              <a:spcAft>
                <a:spcPct val="0"/>
              </a:spcAft>
              <a:defRPr/>
            </a:pPr>
            <a:endParaRPr lang="en-US" sz="2399" kern="0">
              <a:solidFill>
                <a:srgbClr val="FFFF00"/>
              </a:solidFill>
              <a:latin typeface="Arial"/>
              <a:ea typeface="STLiti"/>
            </a:endParaRPr>
          </a:p>
        </p:txBody>
      </p:sp>
      <p:sp>
        <p:nvSpPr>
          <p:cNvPr id="18" name="椭圆 17">
            <a:extLst>
              <a:ext uri="{FF2B5EF4-FFF2-40B4-BE49-F238E27FC236}">
                <a16:creationId xmlns:a16="http://schemas.microsoft.com/office/drawing/2014/main" xmlns="" id="{3D285D3E-8BF5-46B3-A948-69F22237399C}"/>
              </a:ext>
            </a:extLst>
          </p:cNvPr>
          <p:cNvSpPr/>
          <p:nvPr/>
        </p:nvSpPr>
        <p:spPr>
          <a:xfrm>
            <a:off x="6793763" y="2476359"/>
            <a:ext cx="1248139" cy="466893"/>
          </a:xfrm>
          <a:prstGeom prst="ellipse">
            <a:avLst/>
          </a:prstGeom>
          <a:noFill/>
          <a:ln w="38100" cap="flat" cmpd="sng" algn="ctr">
            <a:solidFill>
              <a:srgbClr val="FF0000"/>
            </a:solidFill>
            <a:prstDash val="solid"/>
            <a:miter lim="800000"/>
          </a:ln>
          <a:effectLst/>
        </p:spPr>
        <p:txBody>
          <a:bodyPr anchor="ctr"/>
          <a:lstStyle/>
          <a:p>
            <a:pPr algn="ctr" defTabSz="1218804" eaLnBrk="0" fontAlgn="base" hangingPunct="0">
              <a:spcBef>
                <a:spcPct val="0"/>
              </a:spcBef>
              <a:spcAft>
                <a:spcPct val="0"/>
              </a:spcAft>
              <a:defRPr/>
            </a:pPr>
            <a:endParaRPr lang="en-US" sz="2399" kern="0">
              <a:solidFill>
                <a:srgbClr val="FFFF00"/>
              </a:solidFill>
              <a:latin typeface="Arial"/>
              <a:ea typeface="STLiti"/>
            </a:endParaRPr>
          </a:p>
        </p:txBody>
      </p:sp>
      <p:sp>
        <p:nvSpPr>
          <p:cNvPr id="15" name="圆角矩形 4">
            <a:extLst>
              <a:ext uri="{FF2B5EF4-FFF2-40B4-BE49-F238E27FC236}">
                <a16:creationId xmlns:a16="http://schemas.microsoft.com/office/drawing/2014/main" xmlns="" id="{AB2D0FC4-FA53-4346-98FD-CA0F56B784BE}"/>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9" name="矩形 18">
            <a:extLst>
              <a:ext uri="{FF2B5EF4-FFF2-40B4-BE49-F238E27FC236}">
                <a16:creationId xmlns:a16="http://schemas.microsoft.com/office/drawing/2014/main" xmlns="" id="{02284877-4F16-408B-9F26-B75DCF6D1E37}"/>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矩形 19">
            <a:extLst>
              <a:ext uri="{FF2B5EF4-FFF2-40B4-BE49-F238E27FC236}">
                <a16:creationId xmlns:a16="http://schemas.microsoft.com/office/drawing/2014/main" xmlns="" id="{2B2D4545-BCFB-4EFE-A6FD-18356F6A5A4C}"/>
              </a:ext>
            </a:extLst>
          </p:cNvPr>
          <p:cNvSpPr/>
          <p:nvPr/>
        </p:nvSpPr>
        <p:spPr>
          <a:xfrm>
            <a:off x="3594538" y="109368"/>
            <a:ext cx="7301037"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06</a:t>
            </a:r>
            <a:r>
              <a:rPr lang="zh-CN" altLang="en-US" sz="2800" b="1" dirty="0">
                <a:latin typeface="微软雅黑" pitchFamily="34" charset="-122"/>
                <a:ea typeface="微软雅黑" pitchFamily="34" charset="-122"/>
              </a:rPr>
              <a:t>月高考  应用文写作</a:t>
            </a:r>
            <a:endParaRPr lang="en-US" altLang="zh-CN" sz="2800" b="1" dirty="0">
              <a:latin typeface="微软雅黑" pitchFamily="34" charset="-122"/>
              <a:ea typeface="微软雅黑" pitchFamily="34" charset="-122"/>
            </a:endParaRPr>
          </a:p>
          <a:p>
            <a:pPr algn="ct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点评优秀作品</a:t>
            </a:r>
            <a:r>
              <a:rPr lang="en-US" altLang="zh-CN" sz="2800" b="1" dirty="0">
                <a:latin typeface="微软雅黑" pitchFamily="34" charset="-122"/>
                <a:ea typeface="微软雅黑" pitchFamily="34" charset="-122"/>
              </a:rPr>
              <a:t>1</a:t>
            </a:r>
            <a:r>
              <a:rPr lang="zh-CN" altLang="en-US" sz="2800" b="1" dirty="0">
                <a:latin typeface="微软雅黑" pitchFamily="34" charset="-122"/>
                <a:ea typeface="微软雅黑" pitchFamily="34" charset="-122"/>
              </a:rPr>
              <a:t>，明确高分技巧</a:t>
            </a:r>
          </a:p>
        </p:txBody>
      </p:sp>
    </p:spTree>
    <p:extLst>
      <p:ext uri="{BB962C8B-B14F-4D97-AF65-F5344CB8AC3E}">
        <p14:creationId xmlns:p14="http://schemas.microsoft.com/office/powerpoint/2010/main" val="3467157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50000">
                                          <p:cBhvr additive="base">
                                            <p:cTn id="11"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1"/>
                                            </p:tgtEl>
                                            <p:attrNameLst>
                                              <p:attrName>ppt_y</p:attrName>
                                            </p:attrNameLst>
                                          </p:cBhvr>
                                          <p:tavLst>
                                            <p:tav tm="0">
                                              <p:val>
                                                <p:strVal val="0-#ppt_h/2"/>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par>
                                    <p:cTn id="19" presetID="56" presetClass="path" presetSubtype="0" accel="50000" decel="50000" fill="hold" grpId="1" nodeType="withEffect">
                                      <p:stCondLst>
                                        <p:cond delay="0"/>
                                      </p:stCondLst>
                                      <p:childTnLst>
                                        <p:animMotion origin="layout" path="M -0.03737 0.0412 L 2.91667E-6 2.22222E-6 " pathEditMode="relative" rAng="0" ptsTypes="AA">
                                          <p:cBhvr>
                                            <p:cTn id="20" dur="700" fill="hold"/>
                                            <p:tgtEl>
                                              <p:spTgt spid="15"/>
                                            </p:tgtEl>
                                            <p:attrNameLst>
                                              <p:attrName>ppt_x</p:attrName>
                                              <p:attrName>ppt_y</p:attrName>
                                            </p:attrNameLst>
                                          </p:cBhvr>
                                          <p:rCtr x="1862" y="-206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P spid="17" grpId="0" animBg="1"/>
          <p:bldP spid="18" grpId="0" animBg="1"/>
          <p:bldP spid="15" grpId="0" animBg="1"/>
          <p:bldP spid="15" grpId="1" animBg="1"/>
          <p:bldP spid="19" grpId="0"/>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par>
                                    <p:cTn id="19" presetID="56" presetClass="path" presetSubtype="0" accel="50000" decel="50000" fill="hold" grpId="1" nodeType="withEffect">
                                      <p:stCondLst>
                                        <p:cond delay="0"/>
                                      </p:stCondLst>
                                      <p:childTnLst>
                                        <p:animMotion origin="layout" path="M -0.03737 0.0412 L 2.91667E-6 2.22222E-6 " pathEditMode="relative" rAng="0" ptsTypes="AA">
                                          <p:cBhvr>
                                            <p:cTn id="20" dur="700" fill="hold"/>
                                            <p:tgtEl>
                                              <p:spTgt spid="15"/>
                                            </p:tgtEl>
                                            <p:attrNameLst>
                                              <p:attrName>ppt_x</p:attrName>
                                              <p:attrName>ppt_y</p:attrName>
                                            </p:attrNameLst>
                                          </p:cBhvr>
                                          <p:rCtr x="1862" y="-206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P spid="17" grpId="0" animBg="1"/>
          <p:bldP spid="18" grpId="0" animBg="1"/>
          <p:bldP spid="15" grpId="0" animBg="1"/>
          <p:bldP spid="15" grpId="1" animBg="1"/>
          <p:bldP spid="19" grpId="0"/>
          <p:bldP spid="20" grpId="0" animBg="1"/>
        </p:bldLst>
      </p:timing>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19F78A3D-3BD6-4A0B-9018-0854446CB867}"/>
              </a:ext>
            </a:extLst>
          </p:cNvPr>
          <p:cNvPicPr>
            <a:picLocks noChangeAspect="1"/>
          </p:cNvPicPr>
          <p:nvPr/>
        </p:nvPicPr>
        <p:blipFill>
          <a:blip r:embed="rId2"/>
          <a:stretch>
            <a:fillRect/>
          </a:stretch>
        </p:blipFill>
        <p:spPr>
          <a:xfrm>
            <a:off x="11056882" y="4901015"/>
            <a:ext cx="1135118" cy="1956985"/>
          </a:xfrm>
          <a:prstGeom prst="rect">
            <a:avLst/>
          </a:prstGeom>
        </p:spPr>
      </p:pic>
      <p:sp>
        <p:nvSpPr>
          <p:cNvPr id="9" name="矩形 8">
            <a:extLst>
              <a:ext uri="{FF2B5EF4-FFF2-40B4-BE49-F238E27FC236}">
                <a16:creationId xmlns:a16="http://schemas.microsoft.com/office/drawing/2014/main" xmlns="" id="{4138791B-5261-4802-9D6C-AC4CD39A72AA}"/>
              </a:ext>
            </a:extLst>
          </p:cNvPr>
          <p:cNvSpPr/>
          <p:nvPr/>
        </p:nvSpPr>
        <p:spPr>
          <a:xfrm>
            <a:off x="3351000" y="357926"/>
            <a:ext cx="7788112" cy="110837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矩形 1">
            <a:extLst>
              <a:ext uri="{FF2B5EF4-FFF2-40B4-BE49-F238E27FC236}">
                <a16:creationId xmlns:a16="http://schemas.microsoft.com/office/drawing/2014/main" xmlns="" id="{D551EB07-C75B-46A2-9CBA-92E1E43AC8F5}"/>
              </a:ext>
            </a:extLst>
          </p:cNvPr>
          <p:cNvSpPr/>
          <p:nvPr/>
        </p:nvSpPr>
        <p:spPr>
          <a:xfrm>
            <a:off x="1085790" y="1722236"/>
            <a:ext cx="9971092" cy="3669466"/>
          </a:xfrm>
          <a:prstGeom prst="rect">
            <a:avLst/>
          </a:prstGeom>
        </p:spPr>
        <p:txBody>
          <a:bodyPr wrap="square">
            <a:spAutoFit/>
          </a:bodyPr>
          <a:lstStyle/>
          <a:p>
            <a:r>
              <a:rPr lang="zh-CN" altLang="en-US" sz="3733" b="1" dirty="0">
                <a:solidFill>
                  <a:srgbClr val="FFFF00"/>
                </a:solidFill>
              </a:rPr>
              <a:t>     </a:t>
            </a:r>
            <a:r>
              <a:rPr lang="zh-CN" altLang="en-US" sz="2800" b="1" dirty="0"/>
              <a:t>高考英语应用文写作从功能意念的角度考察学生表达建议、求助、投诉、邀请、推荐、感谢、评价、致歉等具体的交际能力，而所有与这些功能对应的交际内容基本上都可以</a:t>
            </a:r>
            <a:r>
              <a:rPr lang="zh-CN" altLang="en-US" sz="2800" b="1" dirty="0">
                <a:solidFill>
                  <a:srgbClr val="002060"/>
                </a:solidFill>
              </a:rPr>
              <a:t>与表示原因和结果的句型叠加在一起</a:t>
            </a:r>
            <a:r>
              <a:rPr lang="zh-CN" altLang="en-US" sz="2800" b="1" dirty="0"/>
              <a:t>，使句子的表意获得强化的效果。</a:t>
            </a:r>
            <a:endParaRPr lang="en-US" altLang="zh-CN" sz="2800" b="1" dirty="0"/>
          </a:p>
          <a:p>
            <a:pPr>
              <a:lnSpc>
                <a:spcPts val="4600"/>
              </a:lnSpc>
            </a:pPr>
            <a:r>
              <a:rPr lang="en-US" altLang="zh-CN" sz="2800" b="1" dirty="0"/>
              <a:t>      </a:t>
            </a:r>
            <a:r>
              <a:rPr lang="zh-CN" altLang="en-US" sz="2800" b="1" dirty="0"/>
              <a:t>由于高考英语应用文写作所给的中文提示很少，考生需要</a:t>
            </a:r>
            <a:r>
              <a:rPr lang="zh-CN" altLang="en-US" sz="2800" b="1" dirty="0">
                <a:solidFill>
                  <a:srgbClr val="002060"/>
                </a:solidFill>
              </a:rPr>
              <a:t>对要点进行合理的拓展，如果能够使用因果逻辑来展开思考，可形成逻辑严谨、合情合理的好句子或好段落。</a:t>
            </a:r>
          </a:p>
        </p:txBody>
      </p:sp>
      <p:sp>
        <p:nvSpPr>
          <p:cNvPr id="5" name="圆角矩形 4">
            <a:extLst>
              <a:ext uri="{FF2B5EF4-FFF2-40B4-BE49-F238E27FC236}">
                <a16:creationId xmlns:a16="http://schemas.microsoft.com/office/drawing/2014/main" xmlns="" id="{6A1D10FF-513E-4D71-A4FE-64C3B15F47CF}"/>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7" name="矩形 6">
            <a:extLst>
              <a:ext uri="{FF2B5EF4-FFF2-40B4-BE49-F238E27FC236}">
                <a16:creationId xmlns:a16="http://schemas.microsoft.com/office/drawing/2014/main" xmlns="" id="{DDAFE195-C21F-4E7C-B0B7-59B1448FF7E5}"/>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a:extLst>
              <a:ext uri="{FF2B5EF4-FFF2-40B4-BE49-F238E27FC236}">
                <a16:creationId xmlns:a16="http://schemas.microsoft.com/office/drawing/2014/main" xmlns="" id="{4B62B8A1-53B1-4EEA-BA8C-C83105A82AC8}"/>
              </a:ext>
            </a:extLst>
          </p:cNvPr>
          <p:cNvSpPr/>
          <p:nvPr/>
        </p:nvSpPr>
        <p:spPr>
          <a:xfrm>
            <a:off x="3594538" y="109368"/>
            <a:ext cx="7301037"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06</a:t>
            </a:r>
            <a:r>
              <a:rPr lang="zh-CN" altLang="en-US" sz="2800" b="1" dirty="0">
                <a:latin typeface="微软雅黑" pitchFamily="34" charset="-122"/>
                <a:ea typeface="微软雅黑" pitchFamily="34" charset="-122"/>
              </a:rPr>
              <a:t>月高考   应用文写作高分技巧</a:t>
            </a:r>
            <a:r>
              <a:rPr lang="en-US" altLang="zh-CN" sz="2800" b="1" dirty="0">
                <a:latin typeface="微软雅黑" pitchFamily="34" charset="-122"/>
                <a:ea typeface="微软雅黑" pitchFamily="34" charset="-122"/>
              </a:rPr>
              <a:t>1</a:t>
            </a:r>
          </a:p>
          <a:p>
            <a:pPr algn="ct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运用因果逻辑，合理拓展细节</a:t>
            </a:r>
          </a:p>
        </p:txBody>
      </p:sp>
    </p:spTree>
    <p:extLst>
      <p:ext uri="{BB962C8B-B14F-4D97-AF65-F5344CB8AC3E}">
        <p14:creationId xmlns:p14="http://schemas.microsoft.com/office/powerpoint/2010/main" val="1721842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14:bounceEnd="50000">
                                          <p:cBhvr additive="base">
                                            <p:cTn id="20"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9"/>
                                            </p:tgtEl>
                                            <p:attrNameLst>
                                              <p:attrName>ppt_y</p:attrName>
                                            </p:attrNameLst>
                                          </p:cBhvr>
                                          <p:tavLst>
                                            <p:tav tm="0">
                                              <p:val>
                                                <p:strVal val="0-#ppt_h/2"/>
                                              </p:val>
                                            </p:tav>
                                            <p:tav tm="100000">
                                              <p:val>
                                                <p:strVal val="#ppt_y"/>
                                              </p:val>
                                            </p:tav>
                                          </p:tavLst>
                                        </p:anim>
                                      </p:childTnLst>
                                    </p:cTn>
                                  </p:par>
                                  <p:par>
                                    <p:cTn id="22" presetID="21" presetClass="entr" presetSubtype="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5" grpId="1" animBg="1"/>
          <p:bldP spid="7"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0-#ppt_h/2"/>
                                              </p:val>
                                            </p:tav>
                                            <p:tav tm="100000">
                                              <p:val>
                                                <p:strVal val="#ppt_y"/>
                                              </p:val>
                                            </p:tav>
                                          </p:tavLst>
                                        </p:anim>
                                      </p:childTnLst>
                                    </p:cTn>
                                  </p:par>
                                  <p:par>
                                    <p:cTn id="22" presetID="21" presetClass="entr" presetSubtype="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5" grpId="1" animBg="1"/>
          <p:bldP spid="7" grpId="0"/>
          <p:bldP spid="8" grpId="0" animBg="1"/>
        </p:bldLst>
      </p:timing>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xmlns="" id="{0C1A6CD7-58E7-4AF7-AB2C-29A87370E170}"/>
              </a:ext>
            </a:extLst>
          </p:cNvPr>
          <p:cNvSpPr/>
          <p:nvPr/>
        </p:nvSpPr>
        <p:spPr>
          <a:xfrm>
            <a:off x="3294994" y="-12771"/>
            <a:ext cx="7788112" cy="110837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矩形 1">
            <a:extLst>
              <a:ext uri="{FF2B5EF4-FFF2-40B4-BE49-F238E27FC236}">
                <a16:creationId xmlns:a16="http://schemas.microsoft.com/office/drawing/2014/main" xmlns="" id="{D551EB07-C75B-46A2-9CBA-92E1E43AC8F5}"/>
              </a:ext>
            </a:extLst>
          </p:cNvPr>
          <p:cNvSpPr/>
          <p:nvPr/>
        </p:nvSpPr>
        <p:spPr>
          <a:xfrm>
            <a:off x="191344" y="3747561"/>
            <a:ext cx="11809312" cy="3046988"/>
          </a:xfrm>
          <a:prstGeom prst="rect">
            <a:avLst/>
          </a:prstGeom>
          <a:solidFill>
            <a:schemeClr val="bg1">
              <a:lumMod val="85000"/>
            </a:schemeClr>
          </a:solidFill>
        </p:spPr>
        <p:txBody>
          <a:bodyPr wrap="square">
            <a:spAutoFit/>
          </a:bodyPr>
          <a:lstStyle/>
          <a:p>
            <a:r>
              <a:rPr lang="zh-CN" altLang="en-US" sz="2400" b="1" dirty="0">
                <a:solidFill>
                  <a:schemeClr val="bg1"/>
                </a:solidFill>
              </a:rPr>
              <a:t>   </a:t>
            </a:r>
            <a:r>
              <a:rPr lang="zh-CN" altLang="en-US" sz="2400" b="1" dirty="0">
                <a:solidFill>
                  <a:srgbClr val="407434"/>
                </a:solidFill>
              </a:rPr>
              <a:t>在这篇习作中，作者采用了因果逻辑的思维方式合理拓展细节。</a:t>
            </a:r>
            <a:endParaRPr lang="en-US" altLang="zh-CN" sz="2400" b="1" dirty="0">
              <a:solidFill>
                <a:srgbClr val="407434"/>
              </a:solidFill>
            </a:endParaRPr>
          </a:p>
          <a:p>
            <a:r>
              <a:rPr lang="zh-CN" altLang="en-US" sz="2400" b="1" dirty="0">
                <a:solidFill>
                  <a:srgbClr val="407434"/>
                </a:solidFill>
              </a:rPr>
              <a:t>   要点一“</a:t>
            </a:r>
            <a:r>
              <a:rPr lang="en-US" altLang="zh-CN" sz="2400" b="1" dirty="0">
                <a:solidFill>
                  <a:srgbClr val="407434"/>
                </a:solidFill>
              </a:rPr>
              <a:t>I am writing to apply…”</a:t>
            </a:r>
            <a:r>
              <a:rPr lang="zh-CN" altLang="en-US" sz="2400" b="1" dirty="0">
                <a:solidFill>
                  <a:srgbClr val="407434"/>
                </a:solidFill>
              </a:rPr>
              <a:t>表结果（已知信息），“</a:t>
            </a:r>
            <a:r>
              <a:rPr lang="en-US" altLang="zh-CN" sz="2400" b="1" dirty="0">
                <a:solidFill>
                  <a:srgbClr val="407434"/>
                </a:solidFill>
              </a:rPr>
              <a:t>I found this position...”</a:t>
            </a:r>
            <a:r>
              <a:rPr lang="zh-CN" altLang="en-US" sz="2400" b="1" dirty="0">
                <a:solidFill>
                  <a:srgbClr val="407434"/>
                </a:solidFill>
              </a:rPr>
              <a:t>表原因（拓展信息），</a:t>
            </a:r>
            <a:r>
              <a:rPr lang="zh-CN" altLang="en-US" sz="2400" b="1" dirty="0">
                <a:solidFill>
                  <a:srgbClr val="002060"/>
                </a:solidFill>
              </a:rPr>
              <a:t>用因果逻辑关系展开写信目的，表达求职的迫切和真诚。</a:t>
            </a:r>
            <a:endParaRPr lang="en-US" altLang="zh-CN" sz="2400" b="1" dirty="0">
              <a:solidFill>
                <a:srgbClr val="002060"/>
              </a:solidFill>
            </a:endParaRPr>
          </a:p>
          <a:p>
            <a:r>
              <a:rPr lang="zh-CN" altLang="en-US" sz="2400" b="1" dirty="0">
                <a:solidFill>
                  <a:srgbClr val="407434"/>
                </a:solidFill>
              </a:rPr>
              <a:t>   要点二“</a:t>
            </a:r>
            <a:r>
              <a:rPr lang="en-US" altLang="zh-CN" sz="2400" b="1" dirty="0">
                <a:solidFill>
                  <a:srgbClr val="407434"/>
                </a:solidFill>
              </a:rPr>
              <a:t>I have a good command of…”</a:t>
            </a:r>
            <a:r>
              <a:rPr lang="zh-CN" altLang="en-US" sz="2400" b="1" dirty="0">
                <a:solidFill>
                  <a:srgbClr val="407434"/>
                </a:solidFill>
              </a:rPr>
              <a:t>表原因（已知信息），“</a:t>
            </a:r>
            <a:r>
              <a:rPr lang="en-US" altLang="zh-CN" sz="2400" b="1" dirty="0">
                <a:solidFill>
                  <a:srgbClr val="407434"/>
                </a:solidFill>
              </a:rPr>
              <a:t>contributing to…”</a:t>
            </a:r>
            <a:r>
              <a:rPr lang="zh-CN" altLang="en-US" sz="2400" b="1" dirty="0">
                <a:solidFill>
                  <a:srgbClr val="407434"/>
                </a:solidFill>
              </a:rPr>
              <a:t>表结果（拓展信息），</a:t>
            </a:r>
            <a:r>
              <a:rPr lang="zh-CN" altLang="en-US" sz="2400" b="1" dirty="0">
                <a:solidFill>
                  <a:srgbClr val="002060"/>
                </a:solidFill>
              </a:rPr>
              <a:t>用因果逻辑关系拓展口语能力的支撑细节，阐明口语所达到的能力水平。</a:t>
            </a:r>
            <a:endParaRPr lang="en-US" altLang="zh-CN" sz="2400" b="1" dirty="0">
              <a:solidFill>
                <a:srgbClr val="002060"/>
              </a:solidFill>
            </a:endParaRPr>
          </a:p>
          <a:p>
            <a:r>
              <a:rPr lang="en-US" altLang="zh-CN" sz="2400" b="1" dirty="0">
                <a:solidFill>
                  <a:srgbClr val="407434"/>
                </a:solidFill>
              </a:rPr>
              <a:t>  </a:t>
            </a:r>
            <a:r>
              <a:rPr lang="zh-CN" altLang="en-US" sz="2400" b="1" dirty="0">
                <a:solidFill>
                  <a:srgbClr val="407434"/>
                </a:solidFill>
              </a:rPr>
              <a:t>要点三“</a:t>
            </a:r>
            <a:r>
              <a:rPr lang="en-US" altLang="zh-CN" sz="2400" b="1" dirty="0">
                <a:solidFill>
                  <a:srgbClr val="407434"/>
                </a:solidFill>
              </a:rPr>
              <a:t>I have previous experience of…”</a:t>
            </a:r>
            <a:r>
              <a:rPr lang="zh-CN" altLang="en-US" sz="2400" b="1" dirty="0">
                <a:solidFill>
                  <a:srgbClr val="407434"/>
                </a:solidFill>
              </a:rPr>
              <a:t>表原因（已知信息）， “</a:t>
            </a:r>
            <a:r>
              <a:rPr lang="en-US" altLang="zh-CN" sz="2400" b="1" dirty="0">
                <a:solidFill>
                  <a:srgbClr val="407434"/>
                </a:solidFill>
              </a:rPr>
              <a:t>I can communicate with…”</a:t>
            </a:r>
            <a:r>
              <a:rPr lang="zh-CN" altLang="en-US" sz="2400" b="1" dirty="0">
                <a:solidFill>
                  <a:srgbClr val="407434"/>
                </a:solidFill>
              </a:rPr>
              <a:t>表结果（拓展信息），</a:t>
            </a:r>
            <a:r>
              <a:rPr lang="zh-CN" altLang="en-US" sz="2400" b="1" dirty="0">
                <a:solidFill>
                  <a:srgbClr val="002060"/>
                </a:solidFill>
              </a:rPr>
              <a:t>用因果逻辑关系拓展相关经验，进一步证明交际能力。</a:t>
            </a:r>
          </a:p>
        </p:txBody>
      </p:sp>
      <p:sp>
        <p:nvSpPr>
          <p:cNvPr id="5" name="矩形 4">
            <a:extLst>
              <a:ext uri="{FF2B5EF4-FFF2-40B4-BE49-F238E27FC236}">
                <a16:creationId xmlns:a16="http://schemas.microsoft.com/office/drawing/2014/main" xmlns="" id="{54A2AC60-2000-4992-96AB-0B1A186BC0C8}"/>
              </a:ext>
            </a:extLst>
          </p:cNvPr>
          <p:cNvSpPr/>
          <p:nvPr/>
        </p:nvSpPr>
        <p:spPr>
          <a:xfrm>
            <a:off x="96574" y="590171"/>
            <a:ext cx="11998851" cy="3046988"/>
          </a:xfrm>
          <a:prstGeom prst="rect">
            <a:avLst/>
          </a:prstGeom>
          <a:noFill/>
        </p:spPr>
        <p:txBody>
          <a:bodyPr wrap="square">
            <a:spAutoFit/>
          </a:bodyPr>
          <a:lstStyle/>
          <a:p>
            <a:pPr lvl="0"/>
            <a:r>
              <a:rPr lang="en-US" altLang="zh-CN" sz="2400" b="1" dirty="0"/>
              <a:t>Dear Sir /Madam,</a:t>
            </a:r>
          </a:p>
          <a:p>
            <a:pPr lvl="0"/>
            <a:r>
              <a:rPr lang="en-US" altLang="zh-CN" sz="2400" b="1" dirty="0"/>
              <a:t>     I am writing to apply for the post of volunteer advertised in the school newspaper. I found this position quite appealing and I am well qualified for the job.</a:t>
            </a:r>
          </a:p>
          <a:p>
            <a:pPr lvl="0"/>
            <a:r>
              <a:rPr lang="en-US" altLang="zh-CN" sz="2400" b="1" dirty="0"/>
              <a:t>     First, I have a good command of spoken English, contributing to my interaction with foreign friends. Second, I have previous experience working as a volunteer for G20 so I can communicate with foreigners without any obstacle. Besides, I think it an excellent opportunity to broaden horizons and improve social skills.</a:t>
            </a:r>
          </a:p>
          <a:p>
            <a:pPr lvl="0"/>
            <a:r>
              <a:rPr lang="en-US" altLang="zh-CN" sz="2400" b="1" dirty="0"/>
              <a:t>    I’d highly appreciate it if you could give me a chance. Looking forward to your reply.</a:t>
            </a:r>
          </a:p>
        </p:txBody>
      </p:sp>
      <p:sp>
        <p:nvSpPr>
          <p:cNvPr id="7" name="椭圆 6">
            <a:extLst>
              <a:ext uri="{FF2B5EF4-FFF2-40B4-BE49-F238E27FC236}">
                <a16:creationId xmlns:a16="http://schemas.microsoft.com/office/drawing/2014/main" xmlns="" id="{0E6A1B21-E90D-4AAC-B6F8-6C552A89547A}"/>
              </a:ext>
            </a:extLst>
          </p:cNvPr>
          <p:cNvSpPr/>
          <p:nvPr/>
        </p:nvSpPr>
        <p:spPr>
          <a:xfrm>
            <a:off x="623392" y="1028734"/>
            <a:ext cx="10753195" cy="420693"/>
          </a:xfrm>
          <a:prstGeom prst="ellipse">
            <a:avLst/>
          </a:prstGeom>
          <a:noFill/>
          <a:ln w="38100" cap="flat" cmpd="sng" algn="ctr">
            <a:solidFill>
              <a:srgbClr val="FF0000"/>
            </a:solidFill>
            <a:prstDash val="solid"/>
            <a:miter lim="800000"/>
          </a:ln>
          <a:effectLst/>
        </p:spPr>
        <p:txBody>
          <a:bodyPr anchor="ctr"/>
          <a:lstStyle/>
          <a:p>
            <a:pPr algn="ctr" defTabSz="1218804" eaLnBrk="0" fontAlgn="base" hangingPunct="0">
              <a:spcBef>
                <a:spcPct val="0"/>
              </a:spcBef>
              <a:spcAft>
                <a:spcPct val="0"/>
              </a:spcAft>
              <a:defRPr/>
            </a:pPr>
            <a:endParaRPr lang="en-US" sz="2399" kern="0">
              <a:solidFill>
                <a:srgbClr val="FFFF00"/>
              </a:solidFill>
              <a:latin typeface="Arial"/>
              <a:ea typeface="STLiti"/>
            </a:endParaRPr>
          </a:p>
        </p:txBody>
      </p:sp>
      <p:sp>
        <p:nvSpPr>
          <p:cNvPr id="8" name="椭圆 7">
            <a:extLst>
              <a:ext uri="{FF2B5EF4-FFF2-40B4-BE49-F238E27FC236}">
                <a16:creationId xmlns:a16="http://schemas.microsoft.com/office/drawing/2014/main" xmlns="" id="{276C9E24-9961-4BC3-AC07-9A48E7938189}"/>
              </a:ext>
            </a:extLst>
          </p:cNvPr>
          <p:cNvSpPr/>
          <p:nvPr/>
        </p:nvSpPr>
        <p:spPr>
          <a:xfrm>
            <a:off x="7056107" y="1739876"/>
            <a:ext cx="4800533" cy="420693"/>
          </a:xfrm>
          <a:prstGeom prst="ellipse">
            <a:avLst/>
          </a:prstGeom>
          <a:noFill/>
          <a:ln w="38100" cap="flat" cmpd="sng" algn="ctr">
            <a:solidFill>
              <a:srgbClr val="FF0000"/>
            </a:solidFill>
            <a:prstDash val="solid"/>
            <a:miter lim="800000"/>
          </a:ln>
          <a:effectLst/>
        </p:spPr>
        <p:txBody>
          <a:bodyPr anchor="ctr"/>
          <a:lstStyle/>
          <a:p>
            <a:pPr algn="ctr" defTabSz="1218804" eaLnBrk="0" fontAlgn="base" hangingPunct="0">
              <a:spcBef>
                <a:spcPct val="0"/>
              </a:spcBef>
              <a:spcAft>
                <a:spcPct val="0"/>
              </a:spcAft>
              <a:defRPr/>
            </a:pPr>
            <a:endParaRPr lang="en-US" sz="2399" kern="0">
              <a:solidFill>
                <a:srgbClr val="FFFF00"/>
              </a:solidFill>
              <a:latin typeface="Arial"/>
              <a:ea typeface="STLiti"/>
            </a:endParaRPr>
          </a:p>
        </p:txBody>
      </p:sp>
      <p:sp>
        <p:nvSpPr>
          <p:cNvPr id="9" name="椭圆 8">
            <a:extLst>
              <a:ext uri="{FF2B5EF4-FFF2-40B4-BE49-F238E27FC236}">
                <a16:creationId xmlns:a16="http://schemas.microsoft.com/office/drawing/2014/main" xmlns="" id="{ED6F888D-5270-4BF0-BF8C-06C79A4CAFD1}"/>
              </a:ext>
            </a:extLst>
          </p:cNvPr>
          <p:cNvSpPr/>
          <p:nvPr/>
        </p:nvSpPr>
        <p:spPr>
          <a:xfrm>
            <a:off x="189539" y="2468894"/>
            <a:ext cx="7442632" cy="466893"/>
          </a:xfrm>
          <a:prstGeom prst="ellipse">
            <a:avLst/>
          </a:prstGeom>
          <a:noFill/>
          <a:ln w="38100" cap="flat" cmpd="sng" algn="ctr">
            <a:solidFill>
              <a:srgbClr val="FF0000"/>
            </a:solidFill>
            <a:prstDash val="solid"/>
            <a:miter lim="800000"/>
          </a:ln>
          <a:effectLst/>
        </p:spPr>
        <p:txBody>
          <a:bodyPr anchor="ctr"/>
          <a:lstStyle/>
          <a:p>
            <a:pPr algn="ctr" defTabSz="1218804" eaLnBrk="0" fontAlgn="base" hangingPunct="0">
              <a:spcBef>
                <a:spcPct val="0"/>
              </a:spcBef>
              <a:spcAft>
                <a:spcPct val="0"/>
              </a:spcAft>
              <a:defRPr/>
            </a:pPr>
            <a:endParaRPr lang="en-US" sz="2399" kern="0">
              <a:solidFill>
                <a:srgbClr val="FFFF00"/>
              </a:solidFill>
              <a:latin typeface="Arial"/>
              <a:ea typeface="STLiti"/>
            </a:endParaRPr>
          </a:p>
        </p:txBody>
      </p:sp>
      <p:cxnSp>
        <p:nvCxnSpPr>
          <p:cNvPr id="10" name="直接连接符 9">
            <a:extLst>
              <a:ext uri="{FF2B5EF4-FFF2-40B4-BE49-F238E27FC236}">
                <a16:creationId xmlns:a16="http://schemas.microsoft.com/office/drawing/2014/main" xmlns="" id="{C4AA885A-ED7C-419F-8B5D-A5C4F779172C}"/>
              </a:ext>
            </a:extLst>
          </p:cNvPr>
          <p:cNvCxnSpPr>
            <a:cxnSpLocks/>
          </p:cNvCxnSpPr>
          <p:nvPr/>
        </p:nvCxnSpPr>
        <p:spPr>
          <a:xfrm flipV="1">
            <a:off x="431371" y="1739877"/>
            <a:ext cx="8736971" cy="4681"/>
          </a:xfrm>
          <a:prstGeom prst="line">
            <a:avLst/>
          </a:prstGeom>
          <a:noFill/>
          <a:ln w="57150" cap="flat" cmpd="sng" algn="ctr">
            <a:solidFill>
              <a:srgbClr val="FFFF00"/>
            </a:solidFill>
            <a:prstDash val="solid"/>
            <a:miter lim="800000"/>
          </a:ln>
          <a:effectLst/>
        </p:spPr>
      </p:cxnSp>
      <p:cxnSp>
        <p:nvCxnSpPr>
          <p:cNvPr id="11" name="直接连接符 10">
            <a:extLst>
              <a:ext uri="{FF2B5EF4-FFF2-40B4-BE49-F238E27FC236}">
                <a16:creationId xmlns:a16="http://schemas.microsoft.com/office/drawing/2014/main" xmlns="" id="{B7EEB793-F44B-49D3-8B7D-CD9DC6E7588A}"/>
              </a:ext>
            </a:extLst>
          </p:cNvPr>
          <p:cNvCxnSpPr>
            <a:cxnSpLocks/>
          </p:cNvCxnSpPr>
          <p:nvPr/>
        </p:nvCxnSpPr>
        <p:spPr>
          <a:xfrm>
            <a:off x="1487488" y="2160569"/>
            <a:ext cx="5376597" cy="0"/>
          </a:xfrm>
          <a:prstGeom prst="line">
            <a:avLst/>
          </a:prstGeom>
          <a:noFill/>
          <a:ln w="57150" cap="flat" cmpd="sng" algn="ctr">
            <a:solidFill>
              <a:srgbClr val="FFFF00"/>
            </a:solidFill>
            <a:prstDash val="solid"/>
            <a:miter lim="800000"/>
          </a:ln>
          <a:effectLst/>
        </p:spPr>
      </p:cxnSp>
      <p:cxnSp>
        <p:nvCxnSpPr>
          <p:cNvPr id="13" name="直接连接符 12">
            <a:extLst>
              <a:ext uri="{FF2B5EF4-FFF2-40B4-BE49-F238E27FC236}">
                <a16:creationId xmlns:a16="http://schemas.microsoft.com/office/drawing/2014/main" xmlns="" id="{73BBDDA9-8231-4A5D-B421-13511C85E6FD}"/>
              </a:ext>
            </a:extLst>
          </p:cNvPr>
          <p:cNvCxnSpPr>
            <a:cxnSpLocks/>
          </p:cNvCxnSpPr>
          <p:nvPr/>
        </p:nvCxnSpPr>
        <p:spPr>
          <a:xfrm flipV="1">
            <a:off x="3407701" y="2468894"/>
            <a:ext cx="7584843" cy="4681"/>
          </a:xfrm>
          <a:prstGeom prst="line">
            <a:avLst/>
          </a:prstGeom>
          <a:noFill/>
          <a:ln w="57150" cap="flat" cmpd="sng" algn="ctr">
            <a:solidFill>
              <a:srgbClr val="FFFF00"/>
            </a:solidFill>
            <a:prstDash val="solid"/>
            <a:miter lim="800000"/>
          </a:ln>
          <a:effectLst/>
        </p:spPr>
      </p:cxnSp>
      <p:sp>
        <p:nvSpPr>
          <p:cNvPr id="12" name="圆角矩形 4">
            <a:extLst>
              <a:ext uri="{FF2B5EF4-FFF2-40B4-BE49-F238E27FC236}">
                <a16:creationId xmlns:a16="http://schemas.microsoft.com/office/drawing/2014/main" xmlns="" id="{6B0C67EA-276D-4C0B-BADB-94118780A92B}"/>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4" name="矩形 13">
            <a:extLst>
              <a:ext uri="{FF2B5EF4-FFF2-40B4-BE49-F238E27FC236}">
                <a16:creationId xmlns:a16="http://schemas.microsoft.com/office/drawing/2014/main" xmlns="" id="{F9256C68-E287-4902-83F7-02FB98C8F60E}"/>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14">
            <a:extLst>
              <a:ext uri="{FF2B5EF4-FFF2-40B4-BE49-F238E27FC236}">
                <a16:creationId xmlns:a16="http://schemas.microsoft.com/office/drawing/2014/main" xmlns="" id="{FEDDEAFD-146F-4603-A5A8-800D3EFA1E5D}"/>
              </a:ext>
            </a:extLst>
          </p:cNvPr>
          <p:cNvSpPr/>
          <p:nvPr/>
        </p:nvSpPr>
        <p:spPr>
          <a:xfrm>
            <a:off x="3594538" y="109368"/>
            <a:ext cx="7301037"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06</a:t>
            </a:r>
            <a:r>
              <a:rPr lang="zh-CN" altLang="en-US" sz="2800" b="1" dirty="0">
                <a:latin typeface="微软雅黑" pitchFamily="34" charset="-122"/>
                <a:ea typeface="微软雅黑" pitchFamily="34" charset="-122"/>
              </a:rPr>
              <a:t>月高考   应用文写作高分技巧</a:t>
            </a:r>
            <a:r>
              <a:rPr lang="en-US" altLang="zh-CN" sz="2800" b="1" dirty="0">
                <a:latin typeface="微软雅黑" pitchFamily="34" charset="-122"/>
                <a:ea typeface="微软雅黑" pitchFamily="34" charset="-122"/>
              </a:rPr>
              <a:t>1</a:t>
            </a:r>
          </a:p>
          <a:p>
            <a:pPr algn="ct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运用因果逻辑，合理拓展细节</a:t>
            </a:r>
          </a:p>
        </p:txBody>
      </p:sp>
    </p:spTree>
    <p:extLst>
      <p:ext uri="{BB962C8B-B14F-4D97-AF65-F5344CB8AC3E}">
        <p14:creationId xmlns:p14="http://schemas.microsoft.com/office/powerpoint/2010/main" val="1493648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12"/>
                                            </p:tgtEl>
                                            <p:attrNameLst>
                                              <p:attrName>ppt_x</p:attrName>
                                              <p:attrName>ppt_y</p:attrName>
                                            </p:attrNameLst>
                                          </p:cBhvr>
                                          <p:rCtr x="1862" y="-2060"/>
                                        </p:animMotion>
                                      </p:childTnLst>
                                    </p:cTn>
                                  </p:par>
                                </p:childTnLst>
                              </p:cTn>
                            </p:par>
                            <p:par>
                              <p:cTn id="10" fill="hold">
                                <p:stCondLst>
                                  <p:cond delay="1000"/>
                                </p:stCondLst>
                                <p:childTnLst>
                                  <p:par>
                                    <p:cTn id="11" presetID="2" presetClass="entr" presetSubtype="1" fill="hold" grpId="0" nodeType="afterEffect" p14:presetBounceEnd="50000">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14:bounceEnd="50000">
                                          <p:cBhvr additive="base">
                                            <p:cTn id="13"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16"/>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500"/>
                                            <p:tgtEl>
                                              <p:spTgt spid="1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8" grpId="0" animBg="1"/>
          <p:bldP spid="9" grpId="0" animBg="1"/>
          <p:bldP spid="12" grpId="0" animBg="1"/>
          <p:bldP spid="12" grpId="1" animBg="1"/>
          <p:bldP spid="14" grpId="0"/>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12"/>
                                            </p:tgtEl>
                                            <p:attrNameLst>
                                              <p:attrName>ppt_x</p:attrName>
                                              <p:attrName>ppt_y</p:attrName>
                                            </p:attrNameLst>
                                          </p:cBhvr>
                                          <p:rCtr x="1862" y="-2060"/>
                                        </p:animMotion>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500"/>
                                            <p:tgtEl>
                                              <p:spTgt spid="1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8" grpId="0" animBg="1"/>
          <p:bldP spid="9" grpId="0" animBg="1"/>
          <p:bldP spid="12" grpId="0" animBg="1"/>
          <p:bldP spid="12" grpId="1" animBg="1"/>
          <p:bldP spid="14" grpId="0"/>
          <p:bldP spid="15" grpId="0" animBg="1"/>
        </p:bldLst>
      </p:timing>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3F740E7A-9685-482B-904E-E5AED3F9FCBC}"/>
              </a:ext>
            </a:extLst>
          </p:cNvPr>
          <p:cNvSpPr/>
          <p:nvPr/>
        </p:nvSpPr>
        <p:spPr>
          <a:xfrm>
            <a:off x="3294994" y="-12771"/>
            <a:ext cx="7788112" cy="110837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矩形 1">
            <a:extLst>
              <a:ext uri="{FF2B5EF4-FFF2-40B4-BE49-F238E27FC236}">
                <a16:creationId xmlns:a16="http://schemas.microsoft.com/office/drawing/2014/main" xmlns="" id="{D551EB07-C75B-46A2-9CBA-92E1E43AC8F5}"/>
              </a:ext>
            </a:extLst>
          </p:cNvPr>
          <p:cNvSpPr/>
          <p:nvPr/>
        </p:nvSpPr>
        <p:spPr>
          <a:xfrm>
            <a:off x="191344" y="4132532"/>
            <a:ext cx="11733869" cy="2308324"/>
          </a:xfrm>
          <a:prstGeom prst="rect">
            <a:avLst/>
          </a:prstGeom>
          <a:solidFill>
            <a:schemeClr val="bg1">
              <a:lumMod val="85000"/>
            </a:schemeClr>
          </a:solidFill>
        </p:spPr>
        <p:txBody>
          <a:bodyPr wrap="square">
            <a:spAutoFit/>
          </a:bodyPr>
          <a:lstStyle/>
          <a:p>
            <a:r>
              <a:rPr lang="zh-CN" altLang="en-US" sz="2400" b="1" dirty="0">
                <a:solidFill>
                  <a:srgbClr val="407434"/>
                </a:solidFill>
              </a:rPr>
              <a:t>      要点四“</a:t>
            </a:r>
            <a:r>
              <a:rPr lang="en-US" altLang="zh-CN" sz="2400" b="1" dirty="0">
                <a:solidFill>
                  <a:srgbClr val="407434"/>
                </a:solidFill>
              </a:rPr>
              <a:t>I think it an excellent…”</a:t>
            </a:r>
            <a:r>
              <a:rPr lang="zh-CN" altLang="en-US" sz="2400" b="1" dirty="0">
                <a:solidFill>
                  <a:srgbClr val="407434"/>
                </a:solidFill>
              </a:rPr>
              <a:t>表结果（拓展信息）， “</a:t>
            </a:r>
            <a:r>
              <a:rPr lang="en-US" altLang="zh-CN" sz="2400" b="1" dirty="0">
                <a:solidFill>
                  <a:srgbClr val="407434"/>
                </a:solidFill>
              </a:rPr>
              <a:t>broaden …and improve …”</a:t>
            </a:r>
            <a:r>
              <a:rPr lang="zh-CN" altLang="en-US" sz="2400" b="1" dirty="0">
                <a:solidFill>
                  <a:srgbClr val="407434"/>
                </a:solidFill>
              </a:rPr>
              <a:t>表原因（已知信息），</a:t>
            </a:r>
            <a:r>
              <a:rPr lang="zh-CN" altLang="en-US" sz="2400" b="1" dirty="0">
                <a:solidFill>
                  <a:srgbClr val="002060"/>
                </a:solidFill>
              </a:rPr>
              <a:t>用因果逻辑关系拓展应聘目的，再次表达强烈求职意愿，易于打动招聘者。</a:t>
            </a:r>
          </a:p>
          <a:p>
            <a:r>
              <a:rPr lang="zh-CN" altLang="en-US" sz="2400" b="1" dirty="0">
                <a:solidFill>
                  <a:srgbClr val="407434"/>
                </a:solidFill>
              </a:rPr>
              <a:t>      上述四个要点的拓展方式要么把已知信息当原因拓展合理结果，要么把已知信息当结果寻找合理原因，都很好地说明了因果逻辑的运用价值，彰显了良好的思维品质，是写出高分作文的一个很重要的技巧。</a:t>
            </a:r>
          </a:p>
        </p:txBody>
      </p:sp>
      <p:sp>
        <p:nvSpPr>
          <p:cNvPr id="5" name="矩形 4">
            <a:extLst>
              <a:ext uri="{FF2B5EF4-FFF2-40B4-BE49-F238E27FC236}">
                <a16:creationId xmlns:a16="http://schemas.microsoft.com/office/drawing/2014/main" xmlns="" id="{54A2AC60-2000-4992-96AB-0B1A186BC0C8}"/>
              </a:ext>
            </a:extLst>
          </p:cNvPr>
          <p:cNvSpPr/>
          <p:nvPr/>
        </p:nvSpPr>
        <p:spPr>
          <a:xfrm>
            <a:off x="191344" y="597456"/>
            <a:ext cx="11998851" cy="3046988"/>
          </a:xfrm>
          <a:prstGeom prst="rect">
            <a:avLst/>
          </a:prstGeom>
        </p:spPr>
        <p:txBody>
          <a:bodyPr wrap="square">
            <a:spAutoFit/>
          </a:bodyPr>
          <a:lstStyle/>
          <a:p>
            <a:pPr lvl="0"/>
            <a:r>
              <a:rPr lang="en-US" altLang="zh-CN" sz="2400" b="1" dirty="0"/>
              <a:t>Dear Sir /Madam,</a:t>
            </a:r>
          </a:p>
          <a:p>
            <a:pPr lvl="0"/>
            <a:r>
              <a:rPr lang="en-US" altLang="zh-CN" sz="2400" b="1" dirty="0"/>
              <a:t>     I am writing to apply for the post of volunteer advertised in the school newspaper. I found this position quite appealing and I am well qualified for the job.</a:t>
            </a:r>
          </a:p>
          <a:p>
            <a:pPr lvl="0"/>
            <a:r>
              <a:rPr lang="en-US" altLang="zh-CN" sz="2400" b="1" dirty="0"/>
              <a:t>     First, I have a good command of spoken English, contributing to my interaction with foreign friends. Second, I have previous experience working as a volunteer for G20 so I can communicate with foreigners without any obstacle. Besides, I think it an excellent opportunity to broaden horizons and improve social skills.</a:t>
            </a:r>
          </a:p>
          <a:p>
            <a:pPr lvl="0"/>
            <a:r>
              <a:rPr lang="en-US" altLang="zh-CN" sz="2400" b="1" dirty="0"/>
              <a:t>    I’d highly appreciate it if you could give me a chance. Looking forward to your reply.</a:t>
            </a:r>
          </a:p>
        </p:txBody>
      </p:sp>
      <p:sp>
        <p:nvSpPr>
          <p:cNvPr id="7" name="椭圆 6">
            <a:extLst>
              <a:ext uri="{FF2B5EF4-FFF2-40B4-BE49-F238E27FC236}">
                <a16:creationId xmlns:a16="http://schemas.microsoft.com/office/drawing/2014/main" xmlns="" id="{D4A6E33A-D502-444B-B3CC-C090B48EDD5D}"/>
              </a:ext>
            </a:extLst>
          </p:cNvPr>
          <p:cNvSpPr/>
          <p:nvPr/>
        </p:nvSpPr>
        <p:spPr>
          <a:xfrm>
            <a:off x="8496267" y="2468894"/>
            <a:ext cx="3264363" cy="480053"/>
          </a:xfrm>
          <a:prstGeom prst="ellipse">
            <a:avLst/>
          </a:prstGeom>
          <a:noFill/>
          <a:ln w="38100" cap="flat" cmpd="sng" algn="ctr">
            <a:solidFill>
              <a:srgbClr val="FF0000"/>
            </a:solidFill>
            <a:prstDash val="solid"/>
            <a:miter lim="800000"/>
          </a:ln>
          <a:effectLst/>
        </p:spPr>
        <p:txBody>
          <a:bodyPr anchor="ctr"/>
          <a:lstStyle/>
          <a:p>
            <a:pPr algn="ctr" defTabSz="1218804" eaLnBrk="0" fontAlgn="base" hangingPunct="0">
              <a:spcBef>
                <a:spcPct val="0"/>
              </a:spcBef>
              <a:spcAft>
                <a:spcPct val="0"/>
              </a:spcAft>
              <a:defRPr/>
            </a:pPr>
            <a:endParaRPr lang="en-US" sz="2399" kern="0">
              <a:solidFill>
                <a:srgbClr val="FFFF00"/>
              </a:solidFill>
              <a:latin typeface="Arial"/>
              <a:ea typeface="STLiti"/>
            </a:endParaRPr>
          </a:p>
        </p:txBody>
      </p:sp>
      <p:cxnSp>
        <p:nvCxnSpPr>
          <p:cNvPr id="8" name="直接连接符 7">
            <a:extLst>
              <a:ext uri="{FF2B5EF4-FFF2-40B4-BE49-F238E27FC236}">
                <a16:creationId xmlns:a16="http://schemas.microsoft.com/office/drawing/2014/main" xmlns="" id="{1099092E-6644-4E43-A5B1-A29F515DCBF3}"/>
              </a:ext>
            </a:extLst>
          </p:cNvPr>
          <p:cNvCxnSpPr>
            <a:cxnSpLocks/>
          </p:cNvCxnSpPr>
          <p:nvPr/>
        </p:nvCxnSpPr>
        <p:spPr>
          <a:xfrm>
            <a:off x="2063552" y="3236979"/>
            <a:ext cx="5664629" cy="0"/>
          </a:xfrm>
          <a:prstGeom prst="line">
            <a:avLst/>
          </a:prstGeom>
          <a:noFill/>
          <a:ln w="57150" cap="flat" cmpd="sng" algn="ctr">
            <a:solidFill>
              <a:srgbClr val="FFFF00"/>
            </a:solidFill>
            <a:prstDash val="solid"/>
            <a:miter lim="800000"/>
          </a:ln>
          <a:effectLst/>
        </p:spPr>
      </p:cxnSp>
      <p:sp>
        <p:nvSpPr>
          <p:cNvPr id="9" name="圆角矩形 4">
            <a:extLst>
              <a:ext uri="{FF2B5EF4-FFF2-40B4-BE49-F238E27FC236}">
                <a16:creationId xmlns:a16="http://schemas.microsoft.com/office/drawing/2014/main" xmlns="" id="{28BFEEAB-2148-496E-A381-C337FFACA9DE}"/>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0" name="矩形 9">
            <a:extLst>
              <a:ext uri="{FF2B5EF4-FFF2-40B4-BE49-F238E27FC236}">
                <a16:creationId xmlns:a16="http://schemas.microsoft.com/office/drawing/2014/main" xmlns="" id="{8147EB41-7804-4E54-A63A-E54CA08FDBBE}"/>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a:extLst>
              <a:ext uri="{FF2B5EF4-FFF2-40B4-BE49-F238E27FC236}">
                <a16:creationId xmlns:a16="http://schemas.microsoft.com/office/drawing/2014/main" xmlns="" id="{81463174-F6AA-4B1A-AB39-ED2C7F01A6F6}"/>
              </a:ext>
            </a:extLst>
          </p:cNvPr>
          <p:cNvSpPr/>
          <p:nvPr/>
        </p:nvSpPr>
        <p:spPr>
          <a:xfrm>
            <a:off x="3594538" y="109368"/>
            <a:ext cx="7301037"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06</a:t>
            </a:r>
            <a:r>
              <a:rPr lang="zh-CN" altLang="en-US" sz="2800" b="1" dirty="0">
                <a:latin typeface="微软雅黑" pitchFamily="34" charset="-122"/>
                <a:ea typeface="微软雅黑" pitchFamily="34" charset="-122"/>
              </a:rPr>
              <a:t>月高考   应用文写作高分技巧</a:t>
            </a:r>
            <a:r>
              <a:rPr lang="en-US" altLang="zh-CN" sz="2800" b="1" dirty="0">
                <a:latin typeface="微软雅黑" pitchFamily="34" charset="-122"/>
                <a:ea typeface="微软雅黑" pitchFamily="34" charset="-122"/>
              </a:rPr>
              <a:t>1</a:t>
            </a:r>
          </a:p>
          <a:p>
            <a:pPr algn="ct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运用因果逻辑，合理拓展细节</a:t>
            </a:r>
          </a:p>
        </p:txBody>
      </p:sp>
    </p:spTree>
    <p:extLst>
      <p:ext uri="{BB962C8B-B14F-4D97-AF65-F5344CB8AC3E}">
        <p14:creationId xmlns:p14="http://schemas.microsoft.com/office/powerpoint/2010/main" val="1007549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Vertical)">
                                          <p:cBhvr>
                                            <p:cTn id="16" dur="500"/>
                                            <p:tgtEl>
                                              <p:spTgt spid="12"/>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14:bounceEnd="50000">
                                          <p:cBhvr additive="base">
                                            <p:cTn id="20"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9" grpId="0" animBg="1"/>
          <p:bldP spid="9" grpId="1" animBg="1"/>
          <p:bldP spid="10"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9"/>
                                            </p:tgtEl>
                                            <p:attrNameLst>
                                              <p:attrName>ppt_x</p:attrName>
                                              <p:attrName>ppt_y</p:attrName>
                                            </p:attrNameLst>
                                          </p:cBhvr>
                                          <p:rCtr x="1862" y="-2060"/>
                                        </p:animMotion>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Vertical)">
                                          <p:cBhvr>
                                            <p:cTn id="16" dur="500"/>
                                            <p:tgtEl>
                                              <p:spTgt spid="12"/>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9" grpId="0" animBg="1"/>
          <p:bldP spid="9" grpId="1" animBg="1"/>
          <p:bldP spid="10" grpId="0"/>
          <p:bldP spid="12" grpId="0" animBg="1"/>
        </p:bldLst>
      </p:timing>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xmlns="" id="{B2071B71-9AA1-4D75-BA6E-57C0364350DA}"/>
              </a:ext>
            </a:extLst>
          </p:cNvPr>
          <p:cNvSpPr/>
          <p:nvPr/>
        </p:nvSpPr>
        <p:spPr>
          <a:xfrm>
            <a:off x="3294994" y="-12771"/>
            <a:ext cx="7788112" cy="110837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矩形 1">
            <a:extLst>
              <a:ext uri="{FF2B5EF4-FFF2-40B4-BE49-F238E27FC236}">
                <a16:creationId xmlns:a16="http://schemas.microsoft.com/office/drawing/2014/main" xmlns="" id="{D551EB07-C75B-46A2-9CBA-92E1E43AC8F5}"/>
              </a:ext>
            </a:extLst>
          </p:cNvPr>
          <p:cNvSpPr/>
          <p:nvPr/>
        </p:nvSpPr>
        <p:spPr>
          <a:xfrm>
            <a:off x="143339" y="644692"/>
            <a:ext cx="11809312" cy="4524315"/>
          </a:xfrm>
          <a:prstGeom prst="rect">
            <a:avLst/>
          </a:prstGeom>
        </p:spPr>
        <p:txBody>
          <a:bodyPr wrap="square">
            <a:spAutoFit/>
          </a:bodyPr>
          <a:lstStyle/>
          <a:p>
            <a:r>
              <a:rPr lang="en-US" altLang="zh-CN" sz="2400" b="1" dirty="0"/>
              <a:t>To whom it may concern,</a:t>
            </a:r>
          </a:p>
          <a:p>
            <a:r>
              <a:rPr lang="en-US" altLang="zh-CN" sz="2400" b="1" dirty="0"/>
              <a:t>     I’m Li Hua. Learning you are recruiting volunteers to greet foreign students, I ’m writing for the position, with the purpose of improving my English level and accumulating experience.</a:t>
            </a:r>
          </a:p>
          <a:p>
            <a:r>
              <a:rPr lang="en-US" altLang="zh-CN" sz="2400" b="1" dirty="0"/>
              <a:t>    Equipped with excellent spoken English, I’m sure I can meet with your essential requirements. Additionally, having served the community as a volunteer for two years, I have sufficient relevant experience, communication skills and teamwork spirit, which will enhance my confidence in the job. </a:t>
            </a:r>
          </a:p>
          <a:p>
            <a:r>
              <a:rPr lang="en-US" altLang="zh-CN" sz="2400" b="1" dirty="0"/>
              <a:t>    This being a precious opportunity to train myself, I shall be much obliged if you could consider me for the position.</a:t>
            </a:r>
          </a:p>
          <a:p>
            <a:r>
              <a:rPr lang="en-US" altLang="zh-CN" sz="2400" b="1" dirty="0"/>
              <a:t>                                                                                                      Yours faithfully,  </a:t>
            </a:r>
          </a:p>
          <a:p>
            <a:r>
              <a:rPr lang="en-US" altLang="zh-CN" sz="2400" b="1" dirty="0"/>
              <a:t>                                                                                                        Li Hua</a:t>
            </a:r>
          </a:p>
        </p:txBody>
      </p:sp>
      <p:sp>
        <p:nvSpPr>
          <p:cNvPr id="7" name="文本框 6">
            <a:extLst>
              <a:ext uri="{FF2B5EF4-FFF2-40B4-BE49-F238E27FC236}">
                <a16:creationId xmlns:a16="http://schemas.microsoft.com/office/drawing/2014/main" xmlns="" id="{CC6DD58C-B066-49A6-ABC8-DF9B28350622}"/>
              </a:ext>
            </a:extLst>
          </p:cNvPr>
          <p:cNvSpPr txBox="1"/>
          <p:nvPr/>
        </p:nvSpPr>
        <p:spPr>
          <a:xfrm>
            <a:off x="1866294" y="4829828"/>
            <a:ext cx="10086357" cy="1897699"/>
          </a:xfrm>
          <a:prstGeom prst="rect">
            <a:avLst/>
          </a:prstGeom>
          <a:solidFill>
            <a:schemeClr val="bg1">
              <a:lumMod val="85000"/>
            </a:schemeClr>
          </a:solidFill>
        </p:spPr>
        <p:txBody>
          <a:bodyPr wrap="square" rtlCol="0">
            <a:spAutoFit/>
          </a:bodyPr>
          <a:lstStyle/>
          <a:p>
            <a:r>
              <a:rPr lang="zh-CN" altLang="en-US" sz="2933" b="1" dirty="0">
                <a:solidFill>
                  <a:schemeClr val="accent3">
                    <a:lumMod val="75000"/>
                  </a:schemeClr>
                </a:solidFill>
              </a:rPr>
              <a:t>       </a:t>
            </a:r>
            <a:r>
              <a:rPr lang="zh-CN" altLang="en-US" sz="2800" b="1" dirty="0">
                <a:solidFill>
                  <a:srgbClr val="407434"/>
                </a:solidFill>
              </a:rPr>
              <a:t>亮明自己身份，说明消息内容，表明写信目的。</a:t>
            </a:r>
            <a:r>
              <a:rPr lang="zh-CN" altLang="en-US" sz="2800" b="1" dirty="0">
                <a:solidFill>
                  <a:srgbClr val="002060"/>
                </a:solidFill>
              </a:rPr>
              <a:t>最可贵的是作者神来之笔，自然地带出了应聘目的。</a:t>
            </a:r>
            <a:r>
              <a:rPr lang="zh-CN" altLang="en-US" sz="2800" b="1" dirty="0">
                <a:solidFill>
                  <a:srgbClr val="407434"/>
                </a:solidFill>
              </a:rPr>
              <a:t>“写信目的→申请成为志愿者→提高英语水平和积累经验”，逻辑清晰，层次分明，结构紧凑，简明扼要。</a:t>
            </a:r>
          </a:p>
        </p:txBody>
      </p:sp>
      <p:pic>
        <p:nvPicPr>
          <p:cNvPr id="8" name="图片 7">
            <a:extLst>
              <a:ext uri="{FF2B5EF4-FFF2-40B4-BE49-F238E27FC236}">
                <a16:creationId xmlns:a16="http://schemas.microsoft.com/office/drawing/2014/main" xmlns="" id="{56156030-24B7-41A8-87D8-B6CB2820BE89}"/>
              </a:ext>
            </a:extLst>
          </p:cNvPr>
          <p:cNvPicPr>
            <a:picLocks noChangeAspect="1"/>
          </p:cNvPicPr>
          <p:nvPr/>
        </p:nvPicPr>
        <p:blipFill>
          <a:blip r:embed="rId2"/>
          <a:stretch>
            <a:fillRect/>
          </a:stretch>
        </p:blipFill>
        <p:spPr>
          <a:xfrm>
            <a:off x="-326123" y="4163121"/>
            <a:ext cx="3105165" cy="3308383"/>
          </a:xfrm>
          <a:prstGeom prst="rect">
            <a:avLst/>
          </a:prstGeom>
        </p:spPr>
      </p:pic>
      <p:sp>
        <p:nvSpPr>
          <p:cNvPr id="10" name="矩形 9">
            <a:extLst>
              <a:ext uri="{FF2B5EF4-FFF2-40B4-BE49-F238E27FC236}">
                <a16:creationId xmlns:a16="http://schemas.microsoft.com/office/drawing/2014/main" xmlns="" id="{DD399D4D-C85D-4995-888F-6909EA92DC21}"/>
              </a:ext>
            </a:extLst>
          </p:cNvPr>
          <p:cNvSpPr/>
          <p:nvPr/>
        </p:nvSpPr>
        <p:spPr>
          <a:xfrm>
            <a:off x="-100504" y="5042361"/>
            <a:ext cx="2164056" cy="748988"/>
          </a:xfrm>
          <a:prstGeom prst="rect">
            <a:avLst/>
          </a:prstGeom>
        </p:spPr>
        <p:txBody>
          <a:bodyPr wrap="square">
            <a:spAutoFit/>
          </a:bodyPr>
          <a:lstStyle/>
          <a:p>
            <a:pPr lvl="0" fontAlgn="base">
              <a:spcBef>
                <a:spcPct val="0"/>
              </a:spcBef>
              <a:spcAft>
                <a:spcPct val="0"/>
              </a:spcAft>
            </a:pPr>
            <a:r>
              <a:rPr lang="zh-CN" altLang="en-US" sz="4267" b="1" dirty="0">
                <a:solidFill>
                  <a:prstClr val="white"/>
                </a:solidFill>
                <a:latin typeface="Arial" charset="0"/>
                <a:ea typeface="宋体" charset="-122"/>
              </a:rPr>
              <a:t>第一段</a:t>
            </a:r>
          </a:p>
        </p:txBody>
      </p:sp>
      <p:cxnSp>
        <p:nvCxnSpPr>
          <p:cNvPr id="11" name="直接连接符 10">
            <a:extLst>
              <a:ext uri="{FF2B5EF4-FFF2-40B4-BE49-F238E27FC236}">
                <a16:creationId xmlns:a16="http://schemas.microsoft.com/office/drawing/2014/main" xmlns="" id="{11FFC505-5CA8-4CAF-982B-B9124F51CF02}"/>
              </a:ext>
            </a:extLst>
          </p:cNvPr>
          <p:cNvCxnSpPr>
            <a:cxnSpLocks/>
          </p:cNvCxnSpPr>
          <p:nvPr/>
        </p:nvCxnSpPr>
        <p:spPr>
          <a:xfrm>
            <a:off x="2380593" y="1796819"/>
            <a:ext cx="8227908" cy="0"/>
          </a:xfrm>
          <a:prstGeom prst="line">
            <a:avLst/>
          </a:prstGeom>
          <a:noFill/>
          <a:ln w="57150" cap="flat" cmpd="sng" algn="ctr">
            <a:solidFill>
              <a:srgbClr val="FFFF00"/>
            </a:solidFill>
            <a:prstDash val="solid"/>
            <a:miter lim="800000"/>
          </a:ln>
          <a:effectLst/>
        </p:spPr>
      </p:cxnSp>
      <p:cxnSp>
        <p:nvCxnSpPr>
          <p:cNvPr id="12" name="直接连接符 11">
            <a:extLst>
              <a:ext uri="{FF2B5EF4-FFF2-40B4-BE49-F238E27FC236}">
                <a16:creationId xmlns:a16="http://schemas.microsoft.com/office/drawing/2014/main" xmlns="" id="{3016A964-1282-48C7-B052-F9B80FA131FA}"/>
              </a:ext>
            </a:extLst>
          </p:cNvPr>
          <p:cNvCxnSpPr>
            <a:cxnSpLocks/>
          </p:cNvCxnSpPr>
          <p:nvPr/>
        </p:nvCxnSpPr>
        <p:spPr>
          <a:xfrm>
            <a:off x="143339" y="2180861"/>
            <a:ext cx="1385916" cy="0"/>
          </a:xfrm>
          <a:prstGeom prst="line">
            <a:avLst/>
          </a:prstGeom>
          <a:noFill/>
          <a:ln w="57150" cap="flat" cmpd="sng" algn="ctr">
            <a:solidFill>
              <a:srgbClr val="FFFF00"/>
            </a:solidFill>
            <a:prstDash val="solid"/>
            <a:miter lim="800000"/>
          </a:ln>
          <a:effectLst/>
        </p:spPr>
      </p:cxnSp>
      <p:sp>
        <p:nvSpPr>
          <p:cNvPr id="13" name="圆角矩形 4">
            <a:extLst>
              <a:ext uri="{FF2B5EF4-FFF2-40B4-BE49-F238E27FC236}">
                <a16:creationId xmlns:a16="http://schemas.microsoft.com/office/drawing/2014/main" xmlns="" id="{6C082241-245D-49BF-8171-20641868014C}"/>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4" name="矩形 13">
            <a:extLst>
              <a:ext uri="{FF2B5EF4-FFF2-40B4-BE49-F238E27FC236}">
                <a16:creationId xmlns:a16="http://schemas.microsoft.com/office/drawing/2014/main" xmlns="" id="{5C861CF9-8255-4BEB-B293-47F931535992}"/>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14">
            <a:extLst>
              <a:ext uri="{FF2B5EF4-FFF2-40B4-BE49-F238E27FC236}">
                <a16:creationId xmlns:a16="http://schemas.microsoft.com/office/drawing/2014/main" xmlns="" id="{E8D1C6E1-CC84-4009-984F-E5C99EAD2BBA}"/>
              </a:ext>
            </a:extLst>
          </p:cNvPr>
          <p:cNvSpPr/>
          <p:nvPr/>
        </p:nvSpPr>
        <p:spPr>
          <a:xfrm>
            <a:off x="3594538" y="109368"/>
            <a:ext cx="7301037"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06</a:t>
            </a:r>
            <a:r>
              <a:rPr lang="zh-CN" altLang="en-US" sz="2800" b="1" dirty="0">
                <a:latin typeface="微软雅黑" pitchFamily="34" charset="-122"/>
                <a:ea typeface="微软雅黑" pitchFamily="34" charset="-122"/>
              </a:rPr>
              <a:t>月高考  应用文写作</a:t>
            </a:r>
            <a:endParaRPr lang="en-US" altLang="zh-CN" sz="2800" b="1" dirty="0">
              <a:latin typeface="微软雅黑" pitchFamily="34" charset="-122"/>
              <a:ea typeface="微软雅黑" pitchFamily="34" charset="-122"/>
            </a:endParaRPr>
          </a:p>
          <a:p>
            <a:pPr algn="ct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点评优秀作品</a:t>
            </a:r>
            <a:r>
              <a:rPr lang="en-US" altLang="zh-CN" sz="2800" b="1" dirty="0">
                <a:latin typeface="微软雅黑" pitchFamily="34" charset="-122"/>
                <a:ea typeface="微软雅黑" pitchFamily="34" charset="-122"/>
              </a:rPr>
              <a:t>2</a:t>
            </a:r>
            <a:r>
              <a:rPr lang="zh-CN" altLang="en-US" sz="2800" b="1" dirty="0">
                <a:latin typeface="微软雅黑" pitchFamily="34" charset="-122"/>
                <a:ea typeface="微软雅黑" pitchFamily="34" charset="-122"/>
              </a:rPr>
              <a:t>，明确高分技巧</a:t>
            </a:r>
          </a:p>
        </p:txBody>
      </p:sp>
    </p:spTree>
    <p:extLst>
      <p:ext uri="{BB962C8B-B14F-4D97-AF65-F5344CB8AC3E}">
        <p14:creationId xmlns:p14="http://schemas.microsoft.com/office/powerpoint/2010/main" val="2534808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13"/>
                                            </p:tgtEl>
                                            <p:attrNameLst>
                                              <p:attrName>ppt_x</p:attrName>
                                              <p:attrName>ppt_y</p:attrName>
                                            </p:attrNameLst>
                                          </p:cBhvr>
                                          <p:rCtr x="1862" y="-2060"/>
                                        </p:animMotion>
                                      </p:childTnLst>
                                    </p:cTn>
                                  </p:par>
                                  <p:par>
                                    <p:cTn id="10" presetID="22" presetClass="entr" presetSubtype="8"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outVertical)">
                                          <p:cBhvr>
                                            <p:cTn id="16" dur="500"/>
                                            <p:tgtEl>
                                              <p:spTgt spid="15"/>
                                            </p:tgtEl>
                                          </p:cBhvr>
                                        </p:animEffect>
                                      </p:childTnLst>
                                    </p:cTn>
                                  </p:par>
                                </p:childTnLst>
                              </p:cTn>
                            </p:par>
                            <p:par>
                              <p:cTn id="17" fill="hold">
                                <p:stCondLst>
                                  <p:cond delay="150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50000">
                                          <p:cBhvr additive="base">
                                            <p:cTn id="20"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3" grpId="1" animBg="1"/>
          <p:bldP spid="14" grpId="0"/>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56" presetClass="path" presetSubtype="0" accel="50000" decel="50000" fill="hold" grpId="1" nodeType="withEffect">
                                      <p:stCondLst>
                                        <p:cond delay="0"/>
                                      </p:stCondLst>
                                      <p:childTnLst>
                                        <p:animMotion origin="layout" path="M -0.03737 0.0412 L 2.91667E-6 2.22222E-6 " pathEditMode="relative" rAng="0" ptsTypes="AA">
                                          <p:cBhvr>
                                            <p:cTn id="9" dur="700" fill="hold"/>
                                            <p:tgtEl>
                                              <p:spTgt spid="13"/>
                                            </p:tgtEl>
                                            <p:attrNameLst>
                                              <p:attrName>ppt_x</p:attrName>
                                              <p:attrName>ppt_y</p:attrName>
                                            </p:attrNameLst>
                                          </p:cBhvr>
                                          <p:rCtr x="1862" y="-2060"/>
                                        </p:animMotion>
                                      </p:childTnLst>
                                    </p:cTn>
                                  </p:par>
                                  <p:par>
                                    <p:cTn id="10" presetID="22" presetClass="entr" presetSubtype="8"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outVertical)">
                                          <p:cBhvr>
                                            <p:cTn id="16" dur="500"/>
                                            <p:tgtEl>
                                              <p:spTgt spid="15"/>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3" grpId="1" animBg="1"/>
          <p:bldP spid="14" grpId="0"/>
          <p:bldP spid="15" grpId="0" animBg="1"/>
        </p:bldLst>
      </p:timing>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288B483B-7480-403A-BFE6-AFB46A062477}"/>
              </a:ext>
            </a:extLst>
          </p:cNvPr>
          <p:cNvSpPr/>
          <p:nvPr/>
        </p:nvSpPr>
        <p:spPr>
          <a:xfrm>
            <a:off x="3294994" y="-12771"/>
            <a:ext cx="7788112" cy="110837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矩形 1">
            <a:extLst>
              <a:ext uri="{FF2B5EF4-FFF2-40B4-BE49-F238E27FC236}">
                <a16:creationId xmlns:a16="http://schemas.microsoft.com/office/drawing/2014/main" xmlns="" id="{D551EB07-C75B-46A2-9CBA-92E1E43AC8F5}"/>
              </a:ext>
            </a:extLst>
          </p:cNvPr>
          <p:cNvSpPr/>
          <p:nvPr/>
        </p:nvSpPr>
        <p:spPr>
          <a:xfrm>
            <a:off x="143339" y="644691"/>
            <a:ext cx="11809312" cy="3046988"/>
          </a:xfrm>
          <a:prstGeom prst="rect">
            <a:avLst/>
          </a:prstGeom>
        </p:spPr>
        <p:txBody>
          <a:bodyPr wrap="square">
            <a:spAutoFit/>
          </a:bodyPr>
          <a:lstStyle/>
          <a:p>
            <a:r>
              <a:rPr lang="en-US" altLang="zh-CN" sz="2400" b="1" dirty="0"/>
              <a:t>To whom it may concern,</a:t>
            </a:r>
          </a:p>
          <a:p>
            <a:r>
              <a:rPr lang="en-US" altLang="zh-CN" sz="2400" b="1" dirty="0"/>
              <a:t>   …</a:t>
            </a:r>
          </a:p>
          <a:p>
            <a:r>
              <a:rPr lang="en-US" altLang="zh-CN" sz="2400" b="1" dirty="0"/>
              <a:t>    Equipped with excellent spoken English, I’m sure I can meet with your essential requirements. Additionally, having served the community as a volunteer for two years, I have sufficient relevant experience, communication skills and teamwork spirit, which will enhance my confidence in the job. </a:t>
            </a:r>
          </a:p>
          <a:p>
            <a:r>
              <a:rPr lang="en-US" altLang="zh-CN" sz="2400" b="1" dirty="0"/>
              <a:t>    This being a precious opportunity to train myself, I shall be much obliged if you could consider me for the position.</a:t>
            </a:r>
          </a:p>
        </p:txBody>
      </p:sp>
      <p:sp>
        <p:nvSpPr>
          <p:cNvPr id="7" name="文本框 6">
            <a:extLst>
              <a:ext uri="{FF2B5EF4-FFF2-40B4-BE49-F238E27FC236}">
                <a16:creationId xmlns:a16="http://schemas.microsoft.com/office/drawing/2014/main" xmlns="" id="{CC6DD58C-B066-49A6-ABC8-DF9B28350622}"/>
              </a:ext>
            </a:extLst>
          </p:cNvPr>
          <p:cNvSpPr txBox="1"/>
          <p:nvPr/>
        </p:nvSpPr>
        <p:spPr>
          <a:xfrm>
            <a:off x="2159563" y="4016873"/>
            <a:ext cx="9663480" cy="2698111"/>
          </a:xfrm>
          <a:prstGeom prst="rect">
            <a:avLst/>
          </a:prstGeom>
          <a:solidFill>
            <a:schemeClr val="bg1">
              <a:lumMod val="85000"/>
            </a:schemeClr>
          </a:solidFill>
        </p:spPr>
        <p:txBody>
          <a:bodyPr wrap="square" rtlCol="0">
            <a:spAutoFit/>
          </a:bodyPr>
          <a:lstStyle/>
          <a:p>
            <a:r>
              <a:rPr lang="zh-CN" altLang="en-US" sz="2933" b="1" dirty="0">
                <a:solidFill>
                  <a:srgbClr val="407434"/>
                </a:solidFill>
              </a:rPr>
              <a:t>    </a:t>
            </a:r>
            <a:r>
              <a:rPr lang="zh-CN" altLang="en-US" sz="2800" b="1" dirty="0">
                <a:solidFill>
                  <a:srgbClr val="407434"/>
                </a:solidFill>
              </a:rPr>
              <a:t>提出自己能胜任的两个理由，用衔接性词语 “</a:t>
            </a:r>
            <a:r>
              <a:rPr lang="en-US" altLang="zh-CN" sz="2800" b="1" dirty="0">
                <a:solidFill>
                  <a:srgbClr val="407434"/>
                </a:solidFill>
              </a:rPr>
              <a:t>additionally” </a:t>
            </a:r>
            <a:r>
              <a:rPr lang="zh-CN" altLang="en-US" sz="2800" b="1" dirty="0">
                <a:solidFill>
                  <a:srgbClr val="407434"/>
                </a:solidFill>
              </a:rPr>
              <a:t>实现了</a:t>
            </a:r>
            <a:r>
              <a:rPr lang="zh-CN" altLang="en-US" sz="2800" b="1" dirty="0">
                <a:solidFill>
                  <a:srgbClr val="002060"/>
                </a:solidFill>
              </a:rPr>
              <a:t>前后句子的衔接</a:t>
            </a:r>
            <a:r>
              <a:rPr lang="zh-CN" altLang="en-US" sz="2800" b="1" dirty="0">
                <a:solidFill>
                  <a:srgbClr val="407434"/>
                </a:solidFill>
              </a:rPr>
              <a:t>；用“</a:t>
            </a:r>
            <a:r>
              <a:rPr lang="en-US" altLang="zh-CN" sz="2800" b="1" dirty="0">
                <a:solidFill>
                  <a:srgbClr val="407434"/>
                </a:solidFill>
              </a:rPr>
              <a:t>your essential requirements”</a:t>
            </a:r>
            <a:r>
              <a:rPr lang="zh-CN" altLang="en-US" sz="2800" b="1" dirty="0">
                <a:solidFill>
                  <a:srgbClr val="407434"/>
                </a:solidFill>
              </a:rPr>
              <a:t>和 “</a:t>
            </a:r>
            <a:r>
              <a:rPr lang="en-US" altLang="zh-CN" sz="2800" b="1" dirty="0">
                <a:solidFill>
                  <a:srgbClr val="407434"/>
                </a:solidFill>
              </a:rPr>
              <a:t>the job”</a:t>
            </a:r>
            <a:r>
              <a:rPr lang="zh-CN" altLang="en-US" sz="2800" b="1" dirty="0">
                <a:solidFill>
                  <a:srgbClr val="407434"/>
                </a:solidFill>
              </a:rPr>
              <a:t>实现了</a:t>
            </a:r>
            <a:r>
              <a:rPr lang="zh-CN" altLang="en-US" sz="2800" b="1" dirty="0">
                <a:solidFill>
                  <a:srgbClr val="002060"/>
                </a:solidFill>
              </a:rPr>
              <a:t>前后句子照应</a:t>
            </a:r>
            <a:r>
              <a:rPr lang="zh-CN" altLang="en-US" sz="2800" b="1" dirty="0">
                <a:solidFill>
                  <a:srgbClr val="407434"/>
                </a:solidFill>
              </a:rPr>
              <a:t>，从而保证了上下文的连贯与流畅。作者使用非谓语动词短语达到表达简练的目的，如“</a:t>
            </a:r>
            <a:r>
              <a:rPr lang="en-US" altLang="zh-CN" sz="2800" b="1" dirty="0">
                <a:solidFill>
                  <a:srgbClr val="407434"/>
                </a:solidFill>
              </a:rPr>
              <a:t>Equipped with…”</a:t>
            </a:r>
            <a:r>
              <a:rPr lang="zh-CN" altLang="en-US" sz="2800" b="1" dirty="0">
                <a:solidFill>
                  <a:srgbClr val="407434"/>
                </a:solidFill>
              </a:rPr>
              <a:t>和“</a:t>
            </a:r>
            <a:r>
              <a:rPr lang="en-US" altLang="zh-CN" sz="2800" b="1" dirty="0">
                <a:solidFill>
                  <a:srgbClr val="407434"/>
                </a:solidFill>
              </a:rPr>
              <a:t>having served…”, </a:t>
            </a:r>
            <a:r>
              <a:rPr lang="zh-CN" altLang="en-US" sz="2800" b="1" dirty="0">
                <a:solidFill>
                  <a:srgbClr val="407434"/>
                </a:solidFill>
              </a:rPr>
              <a:t>上下文衔接紧密，句意表达完整清晰。</a:t>
            </a:r>
          </a:p>
        </p:txBody>
      </p:sp>
      <p:pic>
        <p:nvPicPr>
          <p:cNvPr id="8" name="图片 7">
            <a:extLst>
              <a:ext uri="{FF2B5EF4-FFF2-40B4-BE49-F238E27FC236}">
                <a16:creationId xmlns:a16="http://schemas.microsoft.com/office/drawing/2014/main" xmlns="" id="{56156030-24B7-41A8-87D8-B6CB2820BE89}"/>
              </a:ext>
            </a:extLst>
          </p:cNvPr>
          <p:cNvPicPr>
            <a:picLocks noChangeAspect="1"/>
          </p:cNvPicPr>
          <p:nvPr/>
        </p:nvPicPr>
        <p:blipFill>
          <a:blip r:embed="rId2"/>
          <a:stretch>
            <a:fillRect/>
          </a:stretch>
        </p:blipFill>
        <p:spPr>
          <a:xfrm>
            <a:off x="-326123" y="4163121"/>
            <a:ext cx="3105165" cy="3308383"/>
          </a:xfrm>
          <a:prstGeom prst="rect">
            <a:avLst/>
          </a:prstGeom>
        </p:spPr>
      </p:pic>
      <p:sp>
        <p:nvSpPr>
          <p:cNvPr id="10" name="矩形 9">
            <a:extLst>
              <a:ext uri="{FF2B5EF4-FFF2-40B4-BE49-F238E27FC236}">
                <a16:creationId xmlns:a16="http://schemas.microsoft.com/office/drawing/2014/main" xmlns="" id="{DD399D4D-C85D-4995-888F-6909EA92DC21}"/>
              </a:ext>
            </a:extLst>
          </p:cNvPr>
          <p:cNvSpPr/>
          <p:nvPr/>
        </p:nvSpPr>
        <p:spPr>
          <a:xfrm>
            <a:off x="-100504" y="5042361"/>
            <a:ext cx="2164056" cy="748988"/>
          </a:xfrm>
          <a:prstGeom prst="rect">
            <a:avLst/>
          </a:prstGeom>
        </p:spPr>
        <p:txBody>
          <a:bodyPr wrap="square">
            <a:spAutoFit/>
          </a:bodyPr>
          <a:lstStyle/>
          <a:p>
            <a:pPr lvl="0" fontAlgn="base">
              <a:spcBef>
                <a:spcPct val="0"/>
              </a:spcBef>
              <a:spcAft>
                <a:spcPct val="0"/>
              </a:spcAft>
            </a:pPr>
            <a:r>
              <a:rPr lang="zh-CN" altLang="en-US" sz="4267" b="1" dirty="0">
                <a:solidFill>
                  <a:prstClr val="white"/>
                </a:solidFill>
                <a:latin typeface="Arial" charset="0"/>
                <a:ea typeface="宋体" charset="-122"/>
              </a:rPr>
              <a:t>第二段</a:t>
            </a:r>
          </a:p>
        </p:txBody>
      </p:sp>
      <p:cxnSp>
        <p:nvCxnSpPr>
          <p:cNvPr id="9" name="直接连接符 8">
            <a:extLst>
              <a:ext uri="{FF2B5EF4-FFF2-40B4-BE49-F238E27FC236}">
                <a16:creationId xmlns:a16="http://schemas.microsoft.com/office/drawing/2014/main" xmlns="" id="{C65F944D-90B0-4BAA-B6CD-AD554776EE40}"/>
              </a:ext>
            </a:extLst>
          </p:cNvPr>
          <p:cNvCxnSpPr>
            <a:cxnSpLocks/>
          </p:cNvCxnSpPr>
          <p:nvPr/>
        </p:nvCxnSpPr>
        <p:spPr>
          <a:xfrm>
            <a:off x="431371" y="1796819"/>
            <a:ext cx="2016224" cy="0"/>
          </a:xfrm>
          <a:prstGeom prst="line">
            <a:avLst/>
          </a:prstGeom>
          <a:noFill/>
          <a:ln w="57150" cap="flat" cmpd="sng" algn="ctr">
            <a:solidFill>
              <a:srgbClr val="FFFF00"/>
            </a:solidFill>
            <a:prstDash val="solid"/>
            <a:miter lim="800000"/>
          </a:ln>
          <a:effectLst/>
        </p:spPr>
      </p:cxnSp>
      <p:cxnSp>
        <p:nvCxnSpPr>
          <p:cNvPr id="11" name="直接连接符 10">
            <a:extLst>
              <a:ext uri="{FF2B5EF4-FFF2-40B4-BE49-F238E27FC236}">
                <a16:creationId xmlns:a16="http://schemas.microsoft.com/office/drawing/2014/main" xmlns="" id="{C8ECEAEA-CE88-42F7-AF07-8CA656A5D8C1}"/>
              </a:ext>
            </a:extLst>
          </p:cNvPr>
          <p:cNvCxnSpPr>
            <a:cxnSpLocks/>
          </p:cNvCxnSpPr>
          <p:nvPr/>
        </p:nvCxnSpPr>
        <p:spPr>
          <a:xfrm>
            <a:off x="3887755" y="2180861"/>
            <a:ext cx="1728192" cy="0"/>
          </a:xfrm>
          <a:prstGeom prst="line">
            <a:avLst/>
          </a:prstGeom>
          <a:noFill/>
          <a:ln w="57150" cap="flat" cmpd="sng" algn="ctr">
            <a:solidFill>
              <a:srgbClr val="FFFF00"/>
            </a:solidFill>
            <a:prstDash val="solid"/>
            <a:miter lim="800000"/>
          </a:ln>
          <a:effectLst/>
        </p:spPr>
      </p:cxnSp>
      <p:sp>
        <p:nvSpPr>
          <p:cNvPr id="14" name="椭圆 13">
            <a:extLst>
              <a:ext uri="{FF2B5EF4-FFF2-40B4-BE49-F238E27FC236}">
                <a16:creationId xmlns:a16="http://schemas.microsoft.com/office/drawing/2014/main" xmlns="" id="{19AFD01D-CA72-47CF-ADD4-D3334A283075}"/>
              </a:ext>
            </a:extLst>
          </p:cNvPr>
          <p:cNvSpPr/>
          <p:nvPr/>
        </p:nvSpPr>
        <p:spPr>
          <a:xfrm>
            <a:off x="2159563" y="1848113"/>
            <a:ext cx="1728192" cy="389368"/>
          </a:xfrm>
          <a:prstGeom prst="ellipse">
            <a:avLst/>
          </a:prstGeom>
          <a:noFill/>
          <a:ln w="38100" cap="flat" cmpd="sng" algn="ctr">
            <a:solidFill>
              <a:srgbClr val="FF0000"/>
            </a:solidFill>
            <a:prstDash val="solid"/>
            <a:miter lim="800000"/>
          </a:ln>
          <a:effectLst/>
        </p:spPr>
        <p:txBody>
          <a:bodyPr anchor="ctr"/>
          <a:lstStyle/>
          <a:p>
            <a:pPr algn="ctr" defTabSz="1218804" eaLnBrk="0" fontAlgn="base" hangingPunct="0">
              <a:spcBef>
                <a:spcPct val="0"/>
              </a:spcBef>
              <a:spcAft>
                <a:spcPct val="0"/>
              </a:spcAft>
              <a:defRPr/>
            </a:pPr>
            <a:endParaRPr lang="en-US" sz="2399" kern="0">
              <a:solidFill>
                <a:srgbClr val="FFFF00"/>
              </a:solidFill>
              <a:latin typeface="Arial"/>
              <a:ea typeface="STLiti"/>
            </a:endParaRPr>
          </a:p>
        </p:txBody>
      </p:sp>
      <p:cxnSp>
        <p:nvCxnSpPr>
          <p:cNvPr id="15" name="直接连接符 14">
            <a:extLst>
              <a:ext uri="{FF2B5EF4-FFF2-40B4-BE49-F238E27FC236}">
                <a16:creationId xmlns:a16="http://schemas.microsoft.com/office/drawing/2014/main" xmlns="" id="{A04B38CB-1402-4D27-9DB7-DEF3C76D602B}"/>
              </a:ext>
            </a:extLst>
          </p:cNvPr>
          <p:cNvCxnSpPr>
            <a:cxnSpLocks/>
          </p:cNvCxnSpPr>
          <p:nvPr/>
        </p:nvCxnSpPr>
        <p:spPr>
          <a:xfrm>
            <a:off x="239349" y="2180861"/>
            <a:ext cx="1824203" cy="2"/>
          </a:xfrm>
          <a:prstGeom prst="line">
            <a:avLst/>
          </a:prstGeom>
          <a:noFill/>
          <a:ln w="57150" cap="flat" cmpd="sng" algn="ctr">
            <a:solidFill>
              <a:srgbClr val="FF0000"/>
            </a:solidFill>
            <a:prstDash val="solid"/>
            <a:miter lim="800000"/>
          </a:ln>
          <a:effectLst/>
        </p:spPr>
      </p:cxnSp>
      <p:cxnSp>
        <p:nvCxnSpPr>
          <p:cNvPr id="17" name="直接连接符 16">
            <a:extLst>
              <a:ext uri="{FF2B5EF4-FFF2-40B4-BE49-F238E27FC236}">
                <a16:creationId xmlns:a16="http://schemas.microsoft.com/office/drawing/2014/main" xmlns="" id="{A5B7798B-E456-4DE1-AB4E-C99E1AFC0585}"/>
              </a:ext>
            </a:extLst>
          </p:cNvPr>
          <p:cNvCxnSpPr>
            <a:cxnSpLocks/>
          </p:cNvCxnSpPr>
          <p:nvPr/>
        </p:nvCxnSpPr>
        <p:spPr>
          <a:xfrm>
            <a:off x="3791744" y="2918187"/>
            <a:ext cx="768085" cy="0"/>
          </a:xfrm>
          <a:prstGeom prst="line">
            <a:avLst/>
          </a:prstGeom>
          <a:noFill/>
          <a:ln w="57150" cap="flat" cmpd="sng" algn="ctr">
            <a:solidFill>
              <a:srgbClr val="FF0000"/>
            </a:solidFill>
            <a:prstDash val="solid"/>
            <a:miter lim="800000"/>
          </a:ln>
          <a:effectLst/>
        </p:spPr>
      </p:cxnSp>
      <p:cxnSp>
        <p:nvCxnSpPr>
          <p:cNvPr id="19" name="直接箭头连接符 18">
            <a:extLst>
              <a:ext uri="{FF2B5EF4-FFF2-40B4-BE49-F238E27FC236}">
                <a16:creationId xmlns:a16="http://schemas.microsoft.com/office/drawing/2014/main" xmlns="" id="{905DADAD-1A63-4310-BA10-3D9BE0C61497}"/>
              </a:ext>
            </a:extLst>
          </p:cNvPr>
          <p:cNvCxnSpPr>
            <a:cxnSpLocks/>
          </p:cNvCxnSpPr>
          <p:nvPr/>
        </p:nvCxnSpPr>
        <p:spPr>
          <a:xfrm>
            <a:off x="1151450" y="2186697"/>
            <a:ext cx="2736305" cy="6354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圆角矩形 4">
            <a:extLst>
              <a:ext uri="{FF2B5EF4-FFF2-40B4-BE49-F238E27FC236}">
                <a16:creationId xmlns:a16="http://schemas.microsoft.com/office/drawing/2014/main" xmlns="" id="{98597E89-E524-46BB-BD71-0E8C194D637B}"/>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20" name="矩形 19">
            <a:extLst>
              <a:ext uri="{FF2B5EF4-FFF2-40B4-BE49-F238E27FC236}">
                <a16:creationId xmlns:a16="http://schemas.microsoft.com/office/drawing/2014/main" xmlns="" id="{9C7C3397-5B5B-467E-9180-52A026F5C99B}"/>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矩形 20">
            <a:extLst>
              <a:ext uri="{FF2B5EF4-FFF2-40B4-BE49-F238E27FC236}">
                <a16:creationId xmlns:a16="http://schemas.microsoft.com/office/drawing/2014/main" xmlns="" id="{0AF9C8B3-F384-4122-A829-A3409AF07D5F}"/>
              </a:ext>
            </a:extLst>
          </p:cNvPr>
          <p:cNvSpPr/>
          <p:nvPr/>
        </p:nvSpPr>
        <p:spPr>
          <a:xfrm>
            <a:off x="3594538" y="109368"/>
            <a:ext cx="7301037"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06</a:t>
            </a:r>
            <a:r>
              <a:rPr lang="zh-CN" altLang="en-US" sz="2800" b="1" dirty="0">
                <a:latin typeface="微软雅黑" pitchFamily="34" charset="-122"/>
                <a:ea typeface="微软雅黑" pitchFamily="34" charset="-122"/>
              </a:rPr>
              <a:t>月高考  应用文写作</a:t>
            </a:r>
            <a:endParaRPr lang="en-US" altLang="zh-CN" sz="2800" b="1" dirty="0">
              <a:latin typeface="微软雅黑" pitchFamily="34" charset="-122"/>
              <a:ea typeface="微软雅黑" pitchFamily="34" charset="-122"/>
            </a:endParaRPr>
          </a:p>
          <a:p>
            <a:pPr algn="ct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点评优秀作品</a:t>
            </a:r>
            <a:r>
              <a:rPr lang="en-US" altLang="zh-CN" sz="2800" b="1" dirty="0">
                <a:latin typeface="微软雅黑" pitchFamily="34" charset="-122"/>
                <a:ea typeface="微软雅黑" pitchFamily="34" charset="-122"/>
              </a:rPr>
              <a:t>2</a:t>
            </a:r>
            <a:r>
              <a:rPr lang="zh-CN" altLang="en-US" sz="2800" b="1" dirty="0">
                <a:latin typeface="微软雅黑" pitchFamily="34" charset="-122"/>
                <a:ea typeface="微软雅黑" pitchFamily="34" charset="-122"/>
              </a:rPr>
              <a:t>，明确高分技巧</a:t>
            </a:r>
          </a:p>
        </p:txBody>
      </p:sp>
    </p:spTree>
    <p:extLst>
      <p:ext uri="{BB962C8B-B14F-4D97-AF65-F5344CB8AC3E}">
        <p14:creationId xmlns:p14="http://schemas.microsoft.com/office/powerpoint/2010/main" val="3195015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56" presetClass="path" presetSubtype="0" accel="50000" decel="50000" fill="hold" grpId="1" nodeType="withEffect">
                                      <p:stCondLst>
                                        <p:cond delay="0"/>
                                      </p:stCondLst>
                                      <p:childTnLst>
                                        <p:animMotion origin="layout" path="M -0.03737 0.0412 L 2.91667E-6 2.22222E-6 " pathEditMode="relative" rAng="0" ptsTypes="AA">
                                          <p:cBhvr>
                                            <p:cTn id="12" dur="700" fill="hold"/>
                                            <p:tgtEl>
                                              <p:spTgt spid="18"/>
                                            </p:tgtEl>
                                            <p:attrNameLst>
                                              <p:attrName>ppt_x</p:attrName>
                                              <p:attrName>ppt_y</p:attrName>
                                            </p:attrNameLst>
                                          </p:cBhvr>
                                          <p:rCtr x="1862" y="-2060"/>
                                        </p:animMotion>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50000">
                                          <p:cBhvr additive="base">
                                            <p:cTn id="16"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2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out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animBg="1"/>
          <p:bldP spid="18" grpId="0" animBg="1"/>
          <p:bldP spid="18" grpId="1" animBg="1"/>
          <p:bldP spid="20" grpId="0"/>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56" presetClass="path" presetSubtype="0" accel="50000" decel="50000" fill="hold" grpId="1" nodeType="withEffect">
                                      <p:stCondLst>
                                        <p:cond delay="0"/>
                                      </p:stCondLst>
                                      <p:childTnLst>
                                        <p:animMotion origin="layout" path="M -0.03737 0.0412 L 2.91667E-6 2.22222E-6 " pathEditMode="relative" rAng="0" ptsTypes="AA">
                                          <p:cBhvr>
                                            <p:cTn id="12" dur="700" fill="hold"/>
                                            <p:tgtEl>
                                              <p:spTgt spid="18"/>
                                            </p:tgtEl>
                                            <p:attrNameLst>
                                              <p:attrName>ppt_x</p:attrName>
                                              <p:attrName>ppt_y</p:attrName>
                                            </p:attrNameLst>
                                          </p:cBhvr>
                                          <p:rCtr x="1862" y="-2060"/>
                                        </p:animMotion>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out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animBg="1"/>
          <p:bldP spid="18" grpId="0" animBg="1"/>
          <p:bldP spid="18" grpId="1" animBg="1"/>
          <p:bldP spid="20" grpId="0"/>
          <p:bldP spid="21" grpId="0" animBg="1"/>
        </p:bldLst>
      </p:timing>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xmlns="" id="{37C16875-CC70-4B9F-A953-B58BB25B70CB}"/>
              </a:ext>
            </a:extLst>
          </p:cNvPr>
          <p:cNvSpPr/>
          <p:nvPr/>
        </p:nvSpPr>
        <p:spPr>
          <a:xfrm>
            <a:off x="3351000" y="207634"/>
            <a:ext cx="7788112" cy="110837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 name="矩形 1">
            <a:extLst>
              <a:ext uri="{FF2B5EF4-FFF2-40B4-BE49-F238E27FC236}">
                <a16:creationId xmlns:a16="http://schemas.microsoft.com/office/drawing/2014/main" xmlns="" id="{D551EB07-C75B-46A2-9CBA-92E1E43AC8F5}"/>
              </a:ext>
            </a:extLst>
          </p:cNvPr>
          <p:cNvSpPr/>
          <p:nvPr/>
        </p:nvSpPr>
        <p:spPr>
          <a:xfrm>
            <a:off x="143339" y="644691"/>
            <a:ext cx="11809312" cy="3046988"/>
          </a:xfrm>
          <a:prstGeom prst="rect">
            <a:avLst/>
          </a:prstGeom>
        </p:spPr>
        <p:txBody>
          <a:bodyPr wrap="square">
            <a:spAutoFit/>
          </a:bodyPr>
          <a:lstStyle/>
          <a:p>
            <a:r>
              <a:rPr lang="en-US" altLang="zh-CN" sz="2400" b="1" dirty="0"/>
              <a:t>To whom it may concern,</a:t>
            </a:r>
          </a:p>
          <a:p>
            <a:r>
              <a:rPr lang="en-US" altLang="zh-CN" sz="2400" b="1" dirty="0"/>
              <a:t>   …</a:t>
            </a:r>
          </a:p>
          <a:p>
            <a:r>
              <a:rPr lang="en-US" altLang="zh-CN" sz="2400" b="1" dirty="0"/>
              <a:t>    Equipped with excellent spoken English, I’m sure I can meet with your essential requirements. Additionally, having served the community as a volunteer for two years, I have sufficient relevant experience, communication skills and teamwork spirit, which will enhance my confidence in the job. </a:t>
            </a:r>
          </a:p>
          <a:p>
            <a:r>
              <a:rPr lang="en-US" altLang="zh-CN" sz="2400" b="1" dirty="0"/>
              <a:t>    This being a precious opportunity to train myself, I shall be much obliged if you could consider me for the position.</a:t>
            </a:r>
          </a:p>
        </p:txBody>
      </p:sp>
      <p:sp>
        <p:nvSpPr>
          <p:cNvPr id="7" name="文本框 6">
            <a:extLst>
              <a:ext uri="{FF2B5EF4-FFF2-40B4-BE49-F238E27FC236}">
                <a16:creationId xmlns:a16="http://schemas.microsoft.com/office/drawing/2014/main" xmlns="" id="{CC6DD58C-B066-49A6-ABC8-DF9B28350622}"/>
              </a:ext>
            </a:extLst>
          </p:cNvPr>
          <p:cNvSpPr txBox="1"/>
          <p:nvPr/>
        </p:nvSpPr>
        <p:spPr>
          <a:xfrm>
            <a:off x="1943536" y="3903852"/>
            <a:ext cx="10120892" cy="2800382"/>
          </a:xfrm>
          <a:prstGeom prst="rect">
            <a:avLst/>
          </a:prstGeom>
          <a:solidFill>
            <a:schemeClr val="bg1">
              <a:lumMod val="85000"/>
            </a:schemeClr>
          </a:solidFill>
        </p:spPr>
        <p:txBody>
          <a:bodyPr wrap="square" rtlCol="0">
            <a:spAutoFit/>
          </a:bodyPr>
          <a:lstStyle/>
          <a:p>
            <a:r>
              <a:rPr lang="zh-CN" altLang="en-US" sz="2933" b="1" dirty="0">
                <a:solidFill>
                  <a:srgbClr val="FFFF00"/>
                </a:solidFill>
              </a:rPr>
              <a:t>     </a:t>
            </a:r>
            <a:r>
              <a:rPr lang="zh-CN" altLang="en-US" sz="2800" b="1" dirty="0">
                <a:solidFill>
                  <a:srgbClr val="407434"/>
                </a:solidFill>
              </a:rPr>
              <a:t>第三段结束语，虽是套话，但有套路，“</a:t>
            </a:r>
            <a:r>
              <a:rPr lang="en-US" altLang="zh-CN" sz="2800" b="1" dirty="0">
                <a:solidFill>
                  <a:srgbClr val="407434"/>
                </a:solidFill>
              </a:rPr>
              <a:t>This being a precious opportunity to train myself, I…”</a:t>
            </a:r>
            <a:r>
              <a:rPr lang="zh-CN" altLang="en-US" sz="2800" b="1" dirty="0">
                <a:solidFill>
                  <a:srgbClr val="002060"/>
                </a:solidFill>
              </a:rPr>
              <a:t>大胆使用了独立主格结构，表达强烈愿望，但不失优雅风度。</a:t>
            </a:r>
          </a:p>
          <a:p>
            <a:r>
              <a:rPr lang="zh-CN" altLang="en-US" sz="2800" b="1" dirty="0">
                <a:solidFill>
                  <a:srgbClr val="407434"/>
                </a:solidFill>
              </a:rPr>
              <a:t>    需要改进的是，“</a:t>
            </a:r>
            <a:r>
              <a:rPr lang="en-US" altLang="zh-CN" sz="2800" b="1" dirty="0">
                <a:solidFill>
                  <a:srgbClr val="407434"/>
                </a:solidFill>
              </a:rPr>
              <a:t>relevant experience</a:t>
            </a:r>
            <a:r>
              <a:rPr lang="zh-CN" altLang="en-US" sz="2800" b="1" dirty="0">
                <a:solidFill>
                  <a:srgbClr val="407434"/>
                </a:solidFill>
              </a:rPr>
              <a:t>（相关经验）”最好改为“</a:t>
            </a:r>
            <a:r>
              <a:rPr lang="en-US" altLang="zh-CN" sz="2800" b="1" dirty="0">
                <a:solidFill>
                  <a:srgbClr val="407434"/>
                </a:solidFill>
              </a:rPr>
              <a:t>organizational experience”</a:t>
            </a:r>
            <a:r>
              <a:rPr lang="zh-CN" altLang="en-US" sz="2800" b="1" dirty="0">
                <a:solidFill>
                  <a:srgbClr val="407434"/>
                </a:solidFill>
              </a:rPr>
              <a:t>与“</a:t>
            </a:r>
            <a:r>
              <a:rPr lang="en-US" altLang="zh-CN" sz="2800" b="1" dirty="0">
                <a:solidFill>
                  <a:srgbClr val="407434"/>
                </a:solidFill>
              </a:rPr>
              <a:t>communication skills and teamwork spirit”</a:t>
            </a:r>
            <a:r>
              <a:rPr lang="zh-CN" altLang="en-US" sz="2800" b="1" dirty="0">
                <a:solidFill>
                  <a:srgbClr val="407434"/>
                </a:solidFill>
              </a:rPr>
              <a:t>形成并列关系，而非总分关系。</a:t>
            </a:r>
          </a:p>
        </p:txBody>
      </p:sp>
      <p:pic>
        <p:nvPicPr>
          <p:cNvPr id="8" name="图片 7">
            <a:extLst>
              <a:ext uri="{FF2B5EF4-FFF2-40B4-BE49-F238E27FC236}">
                <a16:creationId xmlns:a16="http://schemas.microsoft.com/office/drawing/2014/main" xmlns="" id="{56156030-24B7-41A8-87D8-B6CB2820BE89}"/>
              </a:ext>
            </a:extLst>
          </p:cNvPr>
          <p:cNvPicPr>
            <a:picLocks noChangeAspect="1"/>
          </p:cNvPicPr>
          <p:nvPr/>
        </p:nvPicPr>
        <p:blipFill>
          <a:blip r:embed="rId2"/>
          <a:stretch>
            <a:fillRect/>
          </a:stretch>
        </p:blipFill>
        <p:spPr>
          <a:xfrm>
            <a:off x="-326123" y="4163121"/>
            <a:ext cx="3105165" cy="3308383"/>
          </a:xfrm>
          <a:prstGeom prst="rect">
            <a:avLst/>
          </a:prstGeom>
        </p:spPr>
      </p:pic>
      <p:sp>
        <p:nvSpPr>
          <p:cNvPr id="10" name="矩形 9">
            <a:extLst>
              <a:ext uri="{FF2B5EF4-FFF2-40B4-BE49-F238E27FC236}">
                <a16:creationId xmlns:a16="http://schemas.microsoft.com/office/drawing/2014/main" xmlns="" id="{DD399D4D-C85D-4995-888F-6909EA92DC21}"/>
              </a:ext>
            </a:extLst>
          </p:cNvPr>
          <p:cNvSpPr/>
          <p:nvPr/>
        </p:nvSpPr>
        <p:spPr>
          <a:xfrm>
            <a:off x="-100504" y="5042361"/>
            <a:ext cx="2164056" cy="748988"/>
          </a:xfrm>
          <a:prstGeom prst="rect">
            <a:avLst/>
          </a:prstGeom>
        </p:spPr>
        <p:txBody>
          <a:bodyPr wrap="square">
            <a:spAutoFit/>
          </a:bodyPr>
          <a:lstStyle/>
          <a:p>
            <a:pPr lvl="0" fontAlgn="base">
              <a:spcBef>
                <a:spcPct val="0"/>
              </a:spcBef>
              <a:spcAft>
                <a:spcPct val="0"/>
              </a:spcAft>
            </a:pPr>
            <a:r>
              <a:rPr lang="zh-CN" altLang="en-US" sz="4267" b="1" dirty="0">
                <a:solidFill>
                  <a:prstClr val="white"/>
                </a:solidFill>
                <a:latin typeface="Arial" charset="0"/>
                <a:ea typeface="宋体" charset="-122"/>
              </a:rPr>
              <a:t>第三段</a:t>
            </a:r>
          </a:p>
        </p:txBody>
      </p:sp>
      <p:cxnSp>
        <p:nvCxnSpPr>
          <p:cNvPr id="9" name="直接连接符 8">
            <a:extLst>
              <a:ext uri="{FF2B5EF4-FFF2-40B4-BE49-F238E27FC236}">
                <a16:creationId xmlns:a16="http://schemas.microsoft.com/office/drawing/2014/main" xmlns="" id="{0DED06CB-89E5-4E76-84F1-0FAC6D9BFE09}"/>
              </a:ext>
            </a:extLst>
          </p:cNvPr>
          <p:cNvCxnSpPr>
            <a:cxnSpLocks/>
          </p:cNvCxnSpPr>
          <p:nvPr/>
        </p:nvCxnSpPr>
        <p:spPr>
          <a:xfrm>
            <a:off x="567691" y="3238396"/>
            <a:ext cx="6101267" cy="0"/>
          </a:xfrm>
          <a:prstGeom prst="line">
            <a:avLst/>
          </a:prstGeom>
          <a:noFill/>
          <a:ln w="57150" cap="flat" cmpd="sng" algn="ctr">
            <a:solidFill>
              <a:srgbClr val="FFFF00"/>
            </a:solidFill>
            <a:prstDash val="solid"/>
            <a:miter lim="800000"/>
          </a:ln>
          <a:effectLst/>
        </p:spPr>
      </p:cxnSp>
      <p:sp>
        <p:nvSpPr>
          <p:cNvPr id="11" name="椭圆 10">
            <a:extLst>
              <a:ext uri="{FF2B5EF4-FFF2-40B4-BE49-F238E27FC236}">
                <a16:creationId xmlns:a16="http://schemas.microsoft.com/office/drawing/2014/main" xmlns="" id="{5091E14E-A489-4681-9426-33CD450F0778}"/>
              </a:ext>
            </a:extLst>
          </p:cNvPr>
          <p:cNvSpPr/>
          <p:nvPr/>
        </p:nvSpPr>
        <p:spPr>
          <a:xfrm>
            <a:off x="2108824" y="2183573"/>
            <a:ext cx="2835048" cy="389368"/>
          </a:xfrm>
          <a:prstGeom prst="ellipse">
            <a:avLst/>
          </a:prstGeom>
          <a:noFill/>
          <a:ln w="38100" cap="flat" cmpd="sng" algn="ctr">
            <a:solidFill>
              <a:srgbClr val="FF0000"/>
            </a:solidFill>
            <a:prstDash val="solid"/>
            <a:miter lim="800000"/>
          </a:ln>
          <a:effectLst/>
        </p:spPr>
        <p:txBody>
          <a:bodyPr anchor="ctr"/>
          <a:lstStyle/>
          <a:p>
            <a:pPr algn="ctr" defTabSz="1218804" eaLnBrk="0" fontAlgn="base" hangingPunct="0">
              <a:spcBef>
                <a:spcPct val="0"/>
              </a:spcBef>
              <a:spcAft>
                <a:spcPct val="0"/>
              </a:spcAft>
              <a:defRPr/>
            </a:pPr>
            <a:endParaRPr lang="en-US" sz="2399" kern="0">
              <a:solidFill>
                <a:srgbClr val="FFFF00"/>
              </a:solidFill>
              <a:latin typeface="Arial"/>
              <a:ea typeface="STLiti"/>
            </a:endParaRPr>
          </a:p>
        </p:txBody>
      </p:sp>
      <p:sp>
        <p:nvSpPr>
          <p:cNvPr id="12" name="圆角矩形 4">
            <a:extLst>
              <a:ext uri="{FF2B5EF4-FFF2-40B4-BE49-F238E27FC236}">
                <a16:creationId xmlns:a16="http://schemas.microsoft.com/office/drawing/2014/main" xmlns="" id="{F6D02831-DD16-4070-8E65-94B0E96C734D}"/>
              </a:ext>
            </a:extLst>
          </p:cNvPr>
          <p:cNvSpPr/>
          <p:nvPr/>
        </p:nvSpPr>
        <p:spPr>
          <a:xfrm>
            <a:off x="329187" y="238600"/>
            <a:ext cx="1889680"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latin typeface="+mj-lt"/>
                <a:ea typeface="Arial Unicode MS" panose="020B0604020202020204" pitchFamily="34" charset="-122"/>
                <a:cs typeface="Arial Unicode MS" panose="020B0604020202020204" pitchFamily="34" charset="-122"/>
              </a:rPr>
              <a:t>6-1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3" name="矩形 12">
            <a:extLst>
              <a:ext uri="{FF2B5EF4-FFF2-40B4-BE49-F238E27FC236}">
                <a16:creationId xmlns:a16="http://schemas.microsoft.com/office/drawing/2014/main" xmlns="" id="{D23341DB-4126-40DE-902C-12F67B99DFD7}"/>
              </a:ext>
            </a:extLst>
          </p:cNvPr>
          <p:cNvSpPr/>
          <p:nvPr/>
        </p:nvSpPr>
        <p:spPr>
          <a:xfrm>
            <a:off x="967900" y="238600"/>
            <a:ext cx="1261884" cy="523220"/>
          </a:xfrm>
          <a:prstGeom prst="rect">
            <a:avLst/>
          </a:prstGeom>
        </p:spPr>
        <p:txBody>
          <a:bodyPr wrap="none">
            <a:spAutoFit/>
          </a:bodyPr>
          <a:lstStyle/>
          <a:p>
            <a:pPr algn="ctr">
              <a:spcAft>
                <a:spcPts val="0"/>
              </a:spcAft>
              <a:defRPr/>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应用文</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a:extLst>
              <a:ext uri="{FF2B5EF4-FFF2-40B4-BE49-F238E27FC236}">
                <a16:creationId xmlns:a16="http://schemas.microsoft.com/office/drawing/2014/main" xmlns="" id="{67DB3073-A61F-476C-82C3-AEAF1148ECC2}"/>
              </a:ext>
            </a:extLst>
          </p:cNvPr>
          <p:cNvSpPr/>
          <p:nvPr/>
        </p:nvSpPr>
        <p:spPr>
          <a:xfrm>
            <a:off x="3594538" y="109368"/>
            <a:ext cx="7301037" cy="92617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800" b="1" dirty="0">
                <a:latin typeface="微软雅黑" pitchFamily="34" charset="-122"/>
                <a:ea typeface="微软雅黑" pitchFamily="34" charset="-122"/>
              </a:rPr>
              <a:t>2018</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06</a:t>
            </a:r>
            <a:r>
              <a:rPr lang="zh-CN" altLang="en-US" sz="2800" b="1" dirty="0">
                <a:latin typeface="微软雅黑" pitchFamily="34" charset="-122"/>
                <a:ea typeface="微软雅黑" pitchFamily="34" charset="-122"/>
              </a:rPr>
              <a:t>月高考  应用文写作</a:t>
            </a:r>
            <a:endParaRPr lang="en-US" altLang="zh-CN" sz="2800" b="1" dirty="0">
              <a:latin typeface="微软雅黑" pitchFamily="34" charset="-122"/>
              <a:ea typeface="微软雅黑" pitchFamily="34" charset="-122"/>
            </a:endParaRPr>
          </a:p>
          <a:p>
            <a:pPr algn="ct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点评优秀作品</a:t>
            </a:r>
            <a:r>
              <a:rPr lang="en-US" altLang="zh-CN" sz="2800" b="1" dirty="0">
                <a:latin typeface="微软雅黑" pitchFamily="34" charset="-122"/>
                <a:ea typeface="微软雅黑" pitchFamily="34" charset="-122"/>
              </a:rPr>
              <a:t>2</a:t>
            </a:r>
            <a:r>
              <a:rPr lang="zh-CN" altLang="en-US" sz="2800" b="1" dirty="0">
                <a:latin typeface="微软雅黑" pitchFamily="34" charset="-122"/>
                <a:ea typeface="微软雅黑" pitchFamily="34" charset="-122"/>
              </a:rPr>
              <a:t>，明确高分技巧</a:t>
            </a:r>
          </a:p>
        </p:txBody>
      </p:sp>
    </p:spTree>
    <p:extLst>
      <p:ext uri="{BB962C8B-B14F-4D97-AF65-F5344CB8AC3E}">
        <p14:creationId xmlns:p14="http://schemas.microsoft.com/office/powerpoint/2010/main" val="1501553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56" presetClass="path" presetSubtype="0" accel="50000" decel="50000" fill="hold" grpId="1" nodeType="withEffect">
                                      <p:stCondLst>
                                        <p:cond delay="0"/>
                                      </p:stCondLst>
                                      <p:childTnLst>
                                        <p:animMotion origin="layout" path="M -0.03737 0.0412 L 2.91667E-6 2.22222E-6 " pathEditMode="relative" rAng="0" ptsTypes="AA">
                                          <p:cBhvr>
                                            <p:cTn id="12" dur="700" fill="hold"/>
                                            <p:tgtEl>
                                              <p:spTgt spid="12"/>
                                            </p:tgtEl>
                                            <p:attrNameLst>
                                              <p:attrName>ppt_x</p:attrName>
                                              <p:attrName>ppt_y</p:attrName>
                                            </p:attrNameLst>
                                          </p:cBhvr>
                                          <p:rCtr x="1862" y="-2060"/>
                                        </p:animMotion>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50000">
                                          <p:cBhvr additive="base">
                                            <p:cTn id="16"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15"/>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2" grpId="0" animBg="1"/>
          <p:bldP spid="12" grpId="1" animBg="1"/>
          <p:bldP spid="13" grpId="0"/>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56" presetClass="path" presetSubtype="0" accel="50000" decel="50000" fill="hold" grpId="1" nodeType="withEffect">
                                      <p:stCondLst>
                                        <p:cond delay="0"/>
                                      </p:stCondLst>
                                      <p:childTnLst>
                                        <p:animMotion origin="layout" path="M -0.03737 0.0412 L 2.91667E-6 2.22222E-6 " pathEditMode="relative" rAng="0" ptsTypes="AA">
                                          <p:cBhvr>
                                            <p:cTn id="12" dur="700" fill="hold"/>
                                            <p:tgtEl>
                                              <p:spTgt spid="12"/>
                                            </p:tgtEl>
                                            <p:attrNameLst>
                                              <p:attrName>ppt_x</p:attrName>
                                              <p:attrName>ppt_y</p:attrName>
                                            </p:attrNameLst>
                                          </p:cBhvr>
                                          <p:rCtr x="1862" y="-2060"/>
                                        </p:animMotion>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2" grpId="0" animBg="1"/>
          <p:bldP spid="12" grpId="1" animBg="1"/>
          <p:bldP spid="13" grpId="0"/>
          <p:bldP spid="14" grpId="0" animBg="1"/>
        </p:bldLst>
      </p:timing>
    </mc:Fallback>
  </mc:AlternateContent>
</p:sld>
</file>

<file path=ppt/theme/theme1.xml><?xml version="1.0" encoding="utf-8"?>
<a:theme xmlns:a="http://schemas.openxmlformats.org/drawingml/2006/main" name="第一PPT，www.1ppt.com">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9932</TotalTime>
  <Words>22907</Words>
  <Application>Microsoft Macintosh PowerPoint</Application>
  <PresentationFormat>宽屏</PresentationFormat>
  <Paragraphs>1657</Paragraphs>
  <Slides>135</Slides>
  <Notes>41</Notes>
  <HiddenSlides>0</HiddenSlides>
  <MMClips>0</MMClips>
  <ScaleCrop>false</ScaleCrop>
  <HeadingPairs>
    <vt:vector size="8" baseType="variant">
      <vt:variant>
        <vt:lpstr>已用的字体</vt:lpstr>
      </vt:variant>
      <vt:variant>
        <vt:i4>26</vt:i4>
      </vt:variant>
      <vt:variant>
        <vt:lpstr>主题</vt:lpstr>
      </vt:variant>
      <vt:variant>
        <vt:i4>1</vt:i4>
      </vt:variant>
      <vt:variant>
        <vt:lpstr>嵌入 OLE 服务器</vt:lpstr>
      </vt:variant>
      <vt:variant>
        <vt:i4>1</vt:i4>
      </vt:variant>
      <vt:variant>
        <vt:lpstr>幻灯片标题</vt:lpstr>
      </vt:variant>
      <vt:variant>
        <vt:i4>135</vt:i4>
      </vt:variant>
    </vt:vector>
  </HeadingPairs>
  <TitlesOfParts>
    <vt:vector size="163" baseType="lpstr">
      <vt:lpstr>Adidas Unity</vt:lpstr>
      <vt:lpstr>Adobe 黑体 Std R</vt:lpstr>
      <vt:lpstr>Arial</vt:lpstr>
      <vt:lpstr>Arial Black</vt:lpstr>
      <vt:lpstr>Arial Narrow</vt:lpstr>
      <vt:lpstr>Arial Rounded MT Bold</vt:lpstr>
      <vt:lpstr>Arial Unicode MS</vt:lpstr>
      <vt:lpstr>Calibri</vt:lpstr>
      <vt:lpstr>Calibri Light</vt:lpstr>
      <vt:lpstr>Comic Sans MS</vt:lpstr>
      <vt:lpstr>HelveticaNeue</vt:lpstr>
      <vt:lpstr>STLiti</vt:lpstr>
      <vt:lpstr>STXingkai</vt:lpstr>
      <vt:lpstr>Times New Roman</vt:lpstr>
      <vt:lpstr>Trebuchet MS</vt:lpstr>
      <vt:lpstr>Wingdings</vt:lpstr>
      <vt:lpstr>等线</vt:lpstr>
      <vt:lpstr>方正兰亭细黑_GBK</vt:lpstr>
      <vt:lpstr>方正姚体</vt:lpstr>
      <vt:lpstr>黑体</vt:lpstr>
      <vt:lpstr>华文行楷</vt:lpstr>
      <vt:lpstr>华文琥珀</vt:lpstr>
      <vt:lpstr>华文新魏</vt:lpstr>
      <vt:lpstr>华文中宋</vt:lpstr>
      <vt:lpstr>宋体</vt:lpstr>
      <vt:lpstr>微软雅黑</vt:lpstr>
      <vt:lpstr>第一PPT，www.1ppt.com</vt:lpstr>
      <vt:lpst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绿色简洁</dc:title>
  <dc:creator>第一PPT</dc:creator>
  <cp:keywords>www.1ppt.com</cp:keywords>
  <dc:description>www.1ppt.com</dc:description>
  <cp:lastModifiedBy>chenmy1</cp:lastModifiedBy>
  <cp:revision>729</cp:revision>
  <dcterms:created xsi:type="dcterms:W3CDTF">2014-06-18T03:33:50Z</dcterms:created>
  <dcterms:modified xsi:type="dcterms:W3CDTF">2019-06-04T02:54:44Z</dcterms:modified>
</cp:coreProperties>
</file>