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05" r:id="rId3"/>
    <p:sldId id="256" r:id="rId4"/>
    <p:sldId id="264" r:id="rId5"/>
    <p:sldId id="294" r:id="rId7"/>
    <p:sldId id="295" r:id="rId8"/>
    <p:sldId id="296" r:id="rId9"/>
    <p:sldId id="297" r:id="rId10"/>
    <p:sldId id="298" r:id="rId11"/>
    <p:sldId id="299" r:id="rId12"/>
    <p:sldId id="300" r:id="rId13"/>
    <p:sldId id="301" r:id="rId14"/>
    <p:sldId id="302" r:id="rId15"/>
    <p:sldId id="303" r:id="rId16"/>
    <p:sldId id="281" r:id="rId17"/>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97C0"/>
    <a:srgbClr val="C0AF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92" d="100"/>
          <a:sy n="92" d="100"/>
        </p:scale>
        <p:origin x="64" y="176"/>
      </p:cViewPr>
      <p:guideLst>
        <p:guide orient="horz" pos="2157"/>
        <p:guide pos="288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buFontTx/>
              <a:buNone/>
              <a:defRPr sz="1200" smtClean="0">
                <a:latin typeface="+mn-lt"/>
                <a:ea typeface="+mn-ea"/>
              </a:defRPr>
            </a:lvl1pPr>
          </a:lstStyle>
          <a:p>
            <a:pPr>
              <a:defRPr/>
            </a:pPr>
            <a:fld id="{6B79AD31-2702-47F9-BA5E-B5DAC43D88EA}"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717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71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fld id="{1F20C83B-E88B-4595-A820-3BCE001BF8BF}"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26C7656-D62D-424E-AC46-933BE2E23FDA}"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985668A-505F-44E2-AA4D-66F168EC9ECC}"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D0CF8EF-0ADC-4A04-81ED-44AFD5A5D4FC}"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3265F75-7B52-4FAC-AB0B-0EDA43DA9E51}"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2D517FE-2AA4-440F-9631-4DFD6309D757}"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5FBDA88-77A8-4D73-8227-92F209B8918D}"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6D91DB88-8901-4DC0-905F-BE74037C0E1D}"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4E1B70A-A93F-402E-8CA9-D016315668EA}"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061AF98-1D00-4C15-A712-0ECF70A1C25E}"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76624E1-3BFF-479C-8D84-C7BE8E69F313}"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29B1B56-8005-4539-82E6-D11FCA45CE68}"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buFontTx/>
              <a:buNone/>
              <a:defRPr sz="1200" smtClean="0">
                <a:solidFill>
                  <a:schemeClr val="tx1">
                    <a:tint val="75000"/>
                  </a:schemeClr>
                </a:solidFill>
                <a:latin typeface="+mn-lt"/>
                <a:ea typeface="+mn-ea"/>
              </a:defRPr>
            </a:lvl1pPr>
          </a:lstStyle>
          <a:p>
            <a:pPr>
              <a:defRPr/>
            </a:pPr>
            <a:fld id="{97AD792F-76EC-4107-A4DC-B83BC296B2F4}" type="slidenum">
              <a:rPr lang="zh-CN" altLang="en-US"/>
            </a:fld>
            <a:endParaRPr lang="zh-CN" altLang="en-US"/>
          </a:p>
        </p:txBody>
      </p:sp>
      <p:pic>
        <p:nvPicPr>
          <p:cNvPr id="8" name="图片 7" descr="水印"/>
          <p:cNvPicPr>
            <a:picLocks noChangeAspect="1"/>
          </p:cNvPicPr>
          <p:nvPr userDrawn="1"/>
        </p:nvPicPr>
        <p:blipFill>
          <a:blip r:embed="rId12"/>
          <a:stretch>
            <a:fillRect/>
          </a:stretch>
        </p:blipFill>
        <p:spPr>
          <a:xfrm>
            <a:off x="11082020" y="63500"/>
            <a:ext cx="1006475" cy="3257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tags" Target="../tags/tag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1414780" y="1750060"/>
            <a:ext cx="4779010" cy="403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b="1">
              <a:solidFill>
                <a:srgbClr val="FF0000"/>
              </a:solidFill>
              <a:latin typeface="HelveticaNeue" panose="02000503000000020004" pitchFamily="2" charset="0"/>
            </a:endParaRPr>
          </a:p>
          <a:p>
            <a:pPr eaLnBrk="1" hangingPunct="1">
              <a:spcBef>
                <a:spcPct val="0"/>
              </a:spcBef>
              <a:buFontTx/>
              <a:buNone/>
              <a:defRPr/>
            </a:pPr>
            <a:endParaRPr lang="en-US" altLang="zh-CN" b="1">
              <a:solidFill>
                <a:srgbClr val="FF0000"/>
              </a:solidFill>
              <a:latin typeface="HelveticaNeue" panose="02000503000000020004" pitchFamily="2" charset="0"/>
            </a:endParaRPr>
          </a:p>
          <a:p>
            <a:pPr eaLnBrk="1" hangingPunct="1">
              <a:spcBef>
                <a:spcPct val="0"/>
              </a:spcBef>
              <a:buFontTx/>
              <a:buNone/>
              <a:defRPr/>
            </a:pPr>
            <a:r>
              <a:rPr lang="zh-CN" altLang="en-US" b="1">
                <a:solidFill>
                  <a:srgbClr val="FF0000"/>
                </a:solidFill>
                <a:latin typeface="HelveticaNeue" panose="02000503000000020004" pitchFamily="2" charset="0"/>
              </a:rPr>
              <a:t>更多教学资源请关注</a:t>
            </a:r>
            <a:endParaRPr lang="en-US" altLang="zh-CN" b="1">
              <a:solidFill>
                <a:srgbClr val="FF0000"/>
              </a:solidFill>
              <a:latin typeface="HelveticaNeue" panose="02000503000000020004" pitchFamily="2" charset="0"/>
            </a:endParaRPr>
          </a:p>
          <a:p>
            <a:pPr eaLnBrk="1" hangingPunct="1">
              <a:spcBef>
                <a:spcPct val="0"/>
              </a:spcBef>
              <a:buFontTx/>
              <a:buNone/>
              <a:defRPr/>
            </a:pPr>
            <a:r>
              <a:rPr lang="zh-CN" altLang="en-US" b="1">
                <a:solidFill>
                  <a:srgbClr val="FF0000"/>
                </a:solidFill>
                <a:latin typeface="HelveticaNeue" panose="02000503000000020004" pitchFamily="2" charset="0"/>
              </a:rPr>
              <a:t>公众号：溯恩高中英语</a:t>
            </a:r>
            <a:endParaRPr lang="zh-CN" altLang="en-US"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46545" y="2345690"/>
            <a:ext cx="3291205" cy="329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911340" y="1662430"/>
            <a:ext cx="482219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600" b="1">
                <a:latin typeface="华文新魏" panose="02010800040101010101" pitchFamily="2" charset="-122"/>
              </a:rPr>
              <a:t>知识产权声明</a:t>
            </a:r>
            <a:endParaRPr lang="zh-CN" altLang="en-US" sz="36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98E81226E9538F309FF29980E170B615"/>
          <p:cNvPicPr>
            <a:picLocks noChangeAspect="1"/>
          </p:cNvPicPr>
          <p:nvPr/>
        </p:nvPicPr>
        <p:blipFill>
          <a:blip r:embed="rId1"/>
          <a:stretch>
            <a:fillRect/>
          </a:stretch>
        </p:blipFill>
        <p:spPr>
          <a:xfrm>
            <a:off x="190500" y="264160"/>
            <a:ext cx="12230735" cy="6915785"/>
          </a:xfrm>
          <a:prstGeom prst="rect">
            <a:avLst/>
          </a:prstGeom>
        </p:spPr>
      </p:pic>
      <p:sp>
        <p:nvSpPr>
          <p:cNvPr id="8195" name="Rectangle 22"/>
          <p:cNvSpPr>
            <a:spLocks noChangeArrowheads="1"/>
          </p:cNvSpPr>
          <p:nvPr/>
        </p:nvSpPr>
        <p:spPr bwMode="auto">
          <a:xfrm>
            <a:off x="3121025" y="-635"/>
            <a:ext cx="5805805" cy="634365"/>
          </a:xfrm>
          <a:prstGeom prst="rect">
            <a:avLst/>
          </a:prstGeom>
          <a:solidFill>
            <a:srgbClr val="AE97C0">
              <a:alpha val="70195"/>
            </a:srgbClr>
          </a:solidFill>
          <a:ln>
            <a:noFill/>
          </a:ln>
          <a:extLst>
            <a:ext uri="{91240B29-F687-4F45-9708-019B960494DF}">
              <a14:hiddenLine xmlns:a14="http://schemas.microsoft.com/office/drawing/2010/main" w="0">
                <a:solidFill>
                  <a:srgbClr val="000000"/>
                </a:solidFill>
                <a:miter lim="800000"/>
                <a:headEnd/>
                <a:tailEnd/>
              </a14:hiddenLine>
            </a:ext>
          </a:extLst>
        </p:spPr>
        <p:txBody>
          <a:bodyPr lIns="121920" tIns="60960" rIns="121920" bIns="60960"/>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2400">
              <a:solidFill>
                <a:srgbClr val="000000"/>
              </a:solidFill>
            </a:endParaRPr>
          </a:p>
        </p:txBody>
      </p:sp>
      <p:sp>
        <p:nvSpPr>
          <p:cNvPr id="3" name="矩形 2"/>
          <p:cNvSpPr/>
          <p:nvPr/>
        </p:nvSpPr>
        <p:spPr>
          <a:xfrm>
            <a:off x="1596008" y="733246"/>
            <a:ext cx="9180512" cy="6123940"/>
          </a:xfrm>
          <a:prstGeom prst="rect">
            <a:avLst/>
          </a:prstGeom>
        </p:spPr>
        <p:txBody>
          <a:bodyPr wrap="square">
            <a:spAutoFit/>
          </a:bodyPr>
          <a:lstStyle/>
          <a:p>
            <a:pPr eaLnBrk="0"/>
            <a:r>
              <a:rPr lang="en-US" altLang="zh-CN" sz="2800" dirty="0" smtClean="0"/>
              <a:t>    </a:t>
            </a:r>
            <a:r>
              <a:rPr lang="en-US" altLang="zh-CN" sz="2600" dirty="0" smtClean="0"/>
              <a:t>Hello, I am Li </a:t>
            </a:r>
            <a:r>
              <a:rPr lang="en-US" altLang="zh-CN" sz="2600" dirty="0" err="1" smtClean="0"/>
              <a:t>Hua</a:t>
            </a:r>
            <a:r>
              <a:rPr lang="en-US" altLang="zh-CN" sz="2600" dirty="0" smtClean="0"/>
              <a:t>. As the president of students’ union, I have the duty to remind you of the epidemic situation we are faced with now. Nowadays, the coronavirus has infected thousands of people nationwide and even spread all over the world, which affects every aspect of our lives.</a:t>
            </a:r>
            <a:r>
              <a:rPr lang="zh-CN" altLang="zh-CN" sz="2600" dirty="0" smtClean="0"/>
              <a:t> </a:t>
            </a:r>
            <a:r>
              <a:rPr lang="en-US" altLang="zh-CN" sz="2600" dirty="0"/>
              <a:t>So I’m writing to call on everyone to pay attention to </a:t>
            </a:r>
            <a:r>
              <a:rPr lang="en-US" altLang="zh-CN" sz="2600" dirty="0" smtClean="0"/>
              <a:t>it, </a:t>
            </a:r>
            <a:r>
              <a:rPr lang="en-US" altLang="zh-CN" sz="2600" dirty="0"/>
              <a:t>starting from small things. </a:t>
            </a:r>
            <a:endParaRPr lang="en-US" altLang="zh-CN" sz="2600" dirty="0"/>
          </a:p>
          <a:p>
            <a:pPr eaLnBrk="0"/>
            <a:r>
              <a:rPr lang="en-US" altLang="zh-CN" sz="2600" dirty="0" smtClean="0"/>
              <a:t>   </a:t>
            </a:r>
            <a:r>
              <a:rPr lang="en-US" altLang="zh-CN" sz="2600" dirty="0"/>
              <a:t>Above all, you are supposed to stay at home because being </a:t>
            </a:r>
            <a:endParaRPr lang="en-US" altLang="zh-CN" sz="2600" dirty="0"/>
          </a:p>
          <a:p>
            <a:pPr eaLnBrk="0"/>
            <a:r>
              <a:rPr lang="en-US" altLang="zh-CN" sz="2600" dirty="0"/>
              <a:t>responsible for yourselves and others is the principle.</a:t>
            </a:r>
            <a:r>
              <a:rPr lang="zh-CN" altLang="zh-CN" sz="2600" dirty="0"/>
              <a:t> </a:t>
            </a:r>
            <a:r>
              <a:rPr lang="en-US" altLang="zh-CN" sz="2600" dirty="0"/>
              <a:t>Second, </a:t>
            </a:r>
            <a:r>
              <a:rPr lang="en-US" altLang="zh-CN" sz="2600" dirty="0" smtClean="0"/>
              <a:t>we </a:t>
            </a:r>
            <a:r>
              <a:rPr lang="en-US" altLang="zh-CN" sz="2600" dirty="0"/>
              <a:t>are required to tidy </a:t>
            </a:r>
            <a:r>
              <a:rPr lang="en-US" altLang="zh-CN" sz="2600" dirty="0" smtClean="0"/>
              <a:t>our </a:t>
            </a:r>
            <a:r>
              <a:rPr lang="en-US" altLang="zh-CN" sz="2600" dirty="0"/>
              <a:t>hands thoroughly before meals </a:t>
            </a:r>
            <a:r>
              <a:rPr lang="en-US" altLang="zh-CN" sz="2600" dirty="0" smtClean="0"/>
              <a:t>and </a:t>
            </a:r>
            <a:r>
              <a:rPr lang="en-US" altLang="zh-CN" sz="2600" dirty="0"/>
              <a:t>after toilet, which greatly lowers the risk of infection.</a:t>
            </a:r>
            <a:r>
              <a:rPr lang="zh-CN" altLang="zh-CN" sz="2600" dirty="0"/>
              <a:t> </a:t>
            </a:r>
            <a:r>
              <a:rPr lang="en-US" altLang="zh-CN" sz="2600" dirty="0" smtClean="0"/>
              <a:t>Lastly, try focusing </a:t>
            </a:r>
            <a:r>
              <a:rPr lang="en-US" altLang="zh-CN" sz="2600" dirty="0"/>
              <a:t>on school </a:t>
            </a:r>
            <a:r>
              <a:rPr lang="en-US" altLang="zh-CN" sz="2600" dirty="0" smtClean="0"/>
              <a:t>work.</a:t>
            </a:r>
            <a:endParaRPr lang="en-US" altLang="zh-CN" sz="2600" dirty="0"/>
          </a:p>
          <a:p>
            <a:pPr lvl="0" eaLnBrk="0" fontAlgn="base" hangingPunct="0">
              <a:spcBef>
                <a:spcPct val="0"/>
              </a:spcBef>
              <a:spcAft>
                <a:spcPct val="0"/>
              </a:spcAft>
              <a:defRPr/>
            </a:pPr>
            <a:r>
              <a:rPr lang="en-US" altLang="zh-CN" sz="2600" dirty="0" smtClean="0"/>
              <a:t>    Wish </a:t>
            </a:r>
            <a:r>
              <a:rPr lang="en-US" altLang="zh-CN" sz="2600" dirty="0"/>
              <a:t>you all the best.</a:t>
            </a:r>
            <a:endParaRPr lang="en-US" altLang="zh-CN" sz="2600" dirty="0"/>
          </a:p>
          <a:p>
            <a:pPr eaLnBrk="0"/>
            <a:r>
              <a:rPr lang="en-US" altLang="zh-CN" sz="2600" dirty="0"/>
              <a:t>                     </a:t>
            </a:r>
            <a:endParaRPr lang="en-US" altLang="zh-CN" sz="2600" dirty="0"/>
          </a:p>
          <a:p>
            <a:pPr algn="r" eaLnBrk="0"/>
            <a:r>
              <a:rPr lang="en-US" altLang="zh-CN" sz="2600" dirty="0"/>
              <a:t> Yours,</a:t>
            </a:r>
            <a:endParaRPr lang="en-US" altLang="zh-CN" sz="2600" dirty="0"/>
          </a:p>
          <a:p>
            <a:pPr algn="r" eaLnBrk="0"/>
            <a:r>
              <a:rPr lang="en-US" altLang="zh-CN" sz="2600" dirty="0"/>
              <a:t>Li </a:t>
            </a:r>
            <a:r>
              <a:rPr lang="en-US" altLang="zh-CN" sz="2600" dirty="0" err="1"/>
              <a:t>Hua</a:t>
            </a:r>
            <a:endParaRPr lang="zh-CN" altLang="zh-CN" sz="2600" dirty="0"/>
          </a:p>
        </p:txBody>
      </p:sp>
      <p:sp>
        <p:nvSpPr>
          <p:cNvPr id="4" name="TextBox 3"/>
          <p:cNvSpPr txBox="1"/>
          <p:nvPr/>
        </p:nvSpPr>
        <p:spPr>
          <a:xfrm>
            <a:off x="2735372" y="-714"/>
            <a:ext cx="6480720" cy="583565"/>
          </a:xfrm>
          <a:prstGeom prst="rect">
            <a:avLst/>
          </a:prstGeom>
          <a:noFill/>
          <a:ln>
            <a:noFill/>
          </a:ln>
          <a:extLst>
            <a:ext uri="{909E8E84-426E-40DD-AFC4-6F175D3DCCD1}">
              <a14:hiddenFill xmlns:a14="http://schemas.microsoft.com/office/drawing/2010/main">
                <a:solidFill>
                  <a:schemeClr val="accent5">
                    <a:lumMod val="20000"/>
                    <a:lumOff val="80000"/>
                  </a:schemeClr>
                </a:solidFill>
              </a14:hiddenFill>
            </a:ext>
          </a:ex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smtClean="0">
                <a:latin typeface="MV Boli" panose="02000500030200090000" charset="0"/>
                <a:cs typeface="MV Boli" panose="02000500030200090000" charset="0"/>
              </a:rPr>
              <a:t>Find 10 improper expression</a:t>
            </a:r>
            <a:endParaRPr lang="zh-CN" altLang="en-US" sz="3200" b="1" dirty="0">
              <a:latin typeface="MV Boli" panose="02000500030200090000" charset="0"/>
              <a:cs typeface="MV Boli" panose="02000500030200090000" charset="0"/>
            </a:endParaRPr>
          </a:p>
        </p:txBody>
      </p:sp>
      <p:sp>
        <p:nvSpPr>
          <p:cNvPr id="6" name="椭圆 5"/>
          <p:cNvSpPr/>
          <p:nvPr/>
        </p:nvSpPr>
        <p:spPr>
          <a:xfrm>
            <a:off x="1855912" y="880072"/>
            <a:ext cx="1008112" cy="360040"/>
          </a:xfrm>
          <a:prstGeom prst="ellipse">
            <a:avLst/>
          </a:prstGeom>
          <a:noFill/>
          <a:ln>
            <a:solidFill>
              <a:srgbClr val="AE9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27848" y="848744"/>
            <a:ext cx="792088" cy="360040"/>
          </a:xfrm>
          <a:prstGeom prst="ellipse">
            <a:avLst/>
          </a:prstGeom>
          <a:noFill/>
          <a:ln>
            <a:solidFill>
              <a:srgbClr val="AE9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216677" y="836712"/>
            <a:ext cx="408288" cy="360040"/>
          </a:xfrm>
          <a:prstGeom prst="ellipse">
            <a:avLst/>
          </a:prstGeom>
          <a:noFill/>
          <a:ln>
            <a:solidFill>
              <a:srgbClr val="AE9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783632" y="1251629"/>
            <a:ext cx="2736304" cy="360040"/>
          </a:xfrm>
          <a:prstGeom prst="ellipse">
            <a:avLst/>
          </a:prstGeom>
          <a:noFill/>
          <a:ln>
            <a:solidFill>
              <a:srgbClr val="AE9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583832" y="2374347"/>
            <a:ext cx="2520280" cy="360040"/>
          </a:xfrm>
          <a:prstGeom prst="ellipse">
            <a:avLst/>
          </a:prstGeom>
          <a:noFill/>
          <a:ln>
            <a:solidFill>
              <a:srgbClr val="AE9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332329" y="4437112"/>
            <a:ext cx="1222735" cy="360040"/>
          </a:xfrm>
          <a:prstGeom prst="ellipse">
            <a:avLst/>
          </a:prstGeom>
          <a:noFill/>
          <a:ln>
            <a:solidFill>
              <a:srgbClr val="AE9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180791" y="3212976"/>
            <a:ext cx="682961" cy="360040"/>
          </a:xfrm>
          <a:prstGeom prst="ellipse">
            <a:avLst/>
          </a:prstGeom>
          <a:noFill/>
          <a:ln>
            <a:solidFill>
              <a:srgbClr val="AE9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137553" y="5168359"/>
            <a:ext cx="2858111" cy="360040"/>
          </a:xfrm>
          <a:prstGeom prst="ellipse">
            <a:avLst/>
          </a:prstGeom>
          <a:noFill/>
          <a:ln>
            <a:solidFill>
              <a:srgbClr val="AE9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9624965" y="6021288"/>
            <a:ext cx="1079547" cy="836712"/>
          </a:xfrm>
          <a:prstGeom prst="ellipse">
            <a:avLst/>
          </a:prstGeom>
          <a:noFill/>
          <a:ln>
            <a:solidFill>
              <a:srgbClr val="AE9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641736" y="3615603"/>
            <a:ext cx="1482156" cy="360040"/>
          </a:xfrm>
          <a:prstGeom prst="ellipse">
            <a:avLst/>
          </a:prstGeom>
          <a:noFill/>
          <a:ln>
            <a:solidFill>
              <a:srgbClr val="AE9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6765985" y="5095334"/>
            <a:ext cx="2653102" cy="1568450"/>
          </a:xfrm>
          <a:prstGeom prst="rect">
            <a:avLst/>
          </a:prstGeom>
          <a:noFill/>
        </p:spPr>
        <p:txBody>
          <a:bodyPr wrap="square" rtlCol="0">
            <a:spAutoFit/>
          </a:bodyPr>
          <a:lstStyle/>
          <a:p>
            <a:r>
              <a:rPr lang="en-US" altLang="zh-CN" sz="2400" dirty="0">
                <a:solidFill>
                  <a:srgbClr val="AE97C0"/>
                </a:solidFill>
              </a:rPr>
              <a:t>Student </a:t>
            </a:r>
            <a:r>
              <a:rPr lang="en-US" altLang="zh-CN" sz="2400" dirty="0" smtClean="0">
                <a:solidFill>
                  <a:srgbClr val="AE97C0"/>
                </a:solidFill>
              </a:rPr>
              <a:t>Union</a:t>
            </a:r>
            <a:endParaRPr lang="en-US" altLang="zh-CN" sz="2400" dirty="0" smtClean="0">
              <a:solidFill>
                <a:srgbClr val="AE97C0"/>
              </a:solidFill>
            </a:endParaRPr>
          </a:p>
          <a:p>
            <a:r>
              <a:rPr lang="en-US" altLang="zh-CN" sz="2400" dirty="0" smtClean="0">
                <a:solidFill>
                  <a:srgbClr val="AE97C0"/>
                </a:solidFill>
              </a:rPr>
              <a:t>Students’ Union</a:t>
            </a:r>
            <a:endParaRPr lang="en-US" altLang="zh-CN" sz="2400" dirty="0" smtClean="0">
              <a:solidFill>
                <a:srgbClr val="AE97C0"/>
              </a:solidFill>
            </a:endParaRPr>
          </a:p>
          <a:p>
            <a:r>
              <a:rPr lang="en-US" altLang="zh-CN" sz="2400" dirty="0" smtClean="0">
                <a:solidFill>
                  <a:srgbClr val="AE97C0"/>
                </a:solidFill>
              </a:rPr>
              <a:t>Student Council</a:t>
            </a:r>
            <a:endParaRPr lang="en-US" altLang="zh-CN" sz="2400" dirty="0" smtClean="0">
              <a:solidFill>
                <a:srgbClr val="AE97C0"/>
              </a:solidFill>
            </a:endParaRPr>
          </a:p>
          <a:p>
            <a:r>
              <a:rPr lang="en-US" altLang="zh-CN" sz="2400" dirty="0" smtClean="0">
                <a:solidFill>
                  <a:srgbClr val="AE97C0"/>
                </a:solidFill>
              </a:rPr>
              <a:t>Student Association</a:t>
            </a:r>
            <a:endParaRPr lang="en-US" altLang="zh-CN" sz="2400" dirty="0" smtClean="0">
              <a:solidFill>
                <a:srgbClr val="AE97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3" grpId="0" bldLvl="0" animBg="1"/>
      <p:bldP spid="16" grpId="0" bldLvl="0" animBg="1"/>
      <p:bldP spid="17" grpId="0" bldLvl="0" animBg="1"/>
      <p:bldP spid="18" grpId="0" bldLvl="0" animBg="1"/>
      <p:bldP spid="19" grpId="0" bldLvl="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98E81226E9538F309FF29980E170B615"/>
          <p:cNvPicPr>
            <a:picLocks noChangeAspect="1"/>
          </p:cNvPicPr>
          <p:nvPr/>
        </p:nvPicPr>
        <p:blipFill>
          <a:blip r:embed="rId1"/>
          <a:stretch>
            <a:fillRect/>
          </a:stretch>
        </p:blipFill>
        <p:spPr>
          <a:xfrm>
            <a:off x="-109220" y="0"/>
            <a:ext cx="12230735" cy="6915785"/>
          </a:xfrm>
          <a:prstGeom prst="rect">
            <a:avLst/>
          </a:prstGeom>
        </p:spPr>
      </p:pic>
      <p:sp>
        <p:nvSpPr>
          <p:cNvPr id="3" name="矩形 2"/>
          <p:cNvSpPr/>
          <p:nvPr/>
        </p:nvSpPr>
        <p:spPr>
          <a:xfrm>
            <a:off x="897315" y="853103"/>
            <a:ext cx="9180512" cy="5723890"/>
          </a:xfrm>
          <a:prstGeom prst="rect">
            <a:avLst/>
          </a:prstGeom>
        </p:spPr>
        <p:txBody>
          <a:bodyPr wrap="square">
            <a:spAutoFit/>
          </a:bodyPr>
          <a:lstStyle/>
          <a:p>
            <a:pPr eaLnBrk="0"/>
            <a:r>
              <a:rPr lang="en-US" altLang="zh-CN" sz="2800" dirty="0"/>
              <a:t>Dear fellow students,</a:t>
            </a:r>
            <a:endParaRPr lang="zh-CN" altLang="zh-CN" sz="2800" dirty="0"/>
          </a:p>
          <a:p>
            <a:pPr eaLnBrk="0"/>
            <a:endParaRPr lang="en-US" altLang="zh-CN" sz="2600" dirty="0" smtClean="0"/>
          </a:p>
          <a:p>
            <a:pPr eaLnBrk="0"/>
            <a:r>
              <a:rPr lang="en-US" altLang="zh-CN" sz="2600" dirty="0" smtClean="0"/>
              <a:t> Nowadays, the coronavirus has infected thousands of people nationwide and even spread all over the world, which affects </a:t>
            </a:r>
            <a:endParaRPr lang="en-US" altLang="zh-CN" sz="2600" dirty="0" smtClean="0"/>
          </a:p>
          <a:p>
            <a:pPr eaLnBrk="0"/>
            <a:r>
              <a:rPr lang="en-US" altLang="zh-CN" sz="2600" dirty="0" smtClean="0"/>
              <a:t>every aspect of our lives.</a:t>
            </a:r>
            <a:r>
              <a:rPr lang="zh-CN" altLang="zh-CN" sz="2600" dirty="0" smtClean="0"/>
              <a:t> </a:t>
            </a:r>
            <a:r>
              <a:rPr lang="en-US" altLang="zh-CN" sz="2600" dirty="0" smtClean="0"/>
              <a:t>We hereby </a:t>
            </a:r>
            <a:r>
              <a:rPr lang="en-US" altLang="zh-CN" sz="2600" dirty="0"/>
              <a:t>call on </a:t>
            </a:r>
            <a:r>
              <a:rPr lang="en-US" altLang="zh-CN" sz="2600" dirty="0" smtClean="0"/>
              <a:t>every one of us to</a:t>
            </a:r>
            <a:endParaRPr lang="en-US" altLang="zh-CN" sz="2600" dirty="0" smtClean="0"/>
          </a:p>
          <a:p>
            <a:pPr eaLnBrk="0"/>
            <a:r>
              <a:rPr lang="en-US" altLang="zh-CN" sz="2600" dirty="0" smtClean="0"/>
              <a:t> </a:t>
            </a:r>
            <a:r>
              <a:rPr lang="en-US" altLang="zh-CN" sz="2600" dirty="0"/>
              <a:t>pay attention to </a:t>
            </a:r>
            <a:r>
              <a:rPr lang="en-US" altLang="zh-CN" sz="2600" dirty="0" smtClean="0"/>
              <a:t>it, </a:t>
            </a:r>
            <a:r>
              <a:rPr lang="en-US" altLang="zh-CN" sz="2600" dirty="0"/>
              <a:t>starting from small things. </a:t>
            </a:r>
            <a:endParaRPr lang="en-US" altLang="zh-CN" sz="2600" dirty="0" smtClean="0"/>
          </a:p>
          <a:p>
            <a:pPr eaLnBrk="0"/>
            <a:r>
              <a:rPr lang="en-US" altLang="zh-CN" sz="2600" dirty="0"/>
              <a:t> </a:t>
            </a:r>
            <a:r>
              <a:rPr lang="en-US" altLang="zh-CN" sz="2600" dirty="0" smtClean="0"/>
              <a:t>   Above all, we are </a:t>
            </a:r>
            <a:r>
              <a:rPr lang="en-US" altLang="zh-CN" sz="2600" dirty="0"/>
              <a:t>supposed to stay at home because being </a:t>
            </a:r>
            <a:endParaRPr lang="en-US" altLang="zh-CN" sz="2600" dirty="0"/>
          </a:p>
          <a:p>
            <a:pPr eaLnBrk="0"/>
            <a:r>
              <a:rPr lang="en-US" altLang="zh-CN" sz="2600" dirty="0"/>
              <a:t>responsible for </a:t>
            </a:r>
            <a:r>
              <a:rPr lang="en-US" altLang="zh-CN" sz="2600" dirty="0" smtClean="0"/>
              <a:t>ourselves </a:t>
            </a:r>
            <a:r>
              <a:rPr lang="en-US" altLang="zh-CN" sz="2600" dirty="0"/>
              <a:t>and others is the principle.</a:t>
            </a:r>
            <a:r>
              <a:rPr lang="zh-CN" altLang="zh-CN" sz="2600" dirty="0"/>
              <a:t> </a:t>
            </a:r>
            <a:r>
              <a:rPr lang="en-US" altLang="zh-CN" sz="2600" dirty="0"/>
              <a:t>Second, we are required to tidy our hands thoroughly before meals and after toilet, which greatly lowers the risk of infection.</a:t>
            </a:r>
            <a:r>
              <a:rPr lang="zh-CN" altLang="zh-CN" sz="2600" dirty="0"/>
              <a:t> </a:t>
            </a:r>
            <a:r>
              <a:rPr lang="en-US" altLang="zh-CN" sz="2600" dirty="0"/>
              <a:t>Lastly, try </a:t>
            </a:r>
            <a:r>
              <a:rPr lang="en-US" altLang="zh-CN" sz="2600" dirty="0" smtClean="0"/>
              <a:t>to </a:t>
            </a:r>
            <a:endParaRPr lang="en-US" altLang="zh-CN" sz="2600" dirty="0"/>
          </a:p>
          <a:p>
            <a:pPr eaLnBrk="0"/>
            <a:r>
              <a:rPr lang="en-US" altLang="zh-CN" sz="2600" dirty="0" smtClean="0"/>
              <a:t>Work out regularly. I am convinced that we’ll win the fight against</a:t>
            </a:r>
            <a:endParaRPr lang="en-US" altLang="zh-CN" sz="2600" dirty="0" smtClean="0"/>
          </a:p>
          <a:p>
            <a:pPr eaLnBrk="0"/>
            <a:r>
              <a:rPr lang="en-US" altLang="zh-CN" sz="2600" dirty="0"/>
              <a:t> </a:t>
            </a:r>
            <a:r>
              <a:rPr lang="en-US" altLang="zh-CN" sz="2600" dirty="0" smtClean="0"/>
              <a:t>the virus,</a:t>
            </a:r>
            <a:endParaRPr lang="en-US" altLang="zh-CN" sz="2600" dirty="0" smtClean="0"/>
          </a:p>
          <a:p>
            <a:pPr eaLnBrk="0"/>
            <a:r>
              <a:rPr lang="en-US" altLang="zh-CN" sz="2600" dirty="0"/>
              <a:t> </a:t>
            </a:r>
            <a:r>
              <a:rPr lang="en-US" altLang="zh-CN" sz="2600" dirty="0" smtClean="0"/>
              <a:t>                                                                                Student Union</a:t>
            </a:r>
            <a:endParaRPr lang="en-US" altLang="zh-CN" sz="2600" dirty="0"/>
          </a:p>
          <a:p>
            <a:pPr eaLnBrk="0"/>
            <a:endParaRPr lang="en-US" altLang="zh-CN" sz="2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6884" y="479346"/>
            <a:ext cx="9144000" cy="6631305"/>
          </a:xfrm>
          <a:prstGeom prst="rect">
            <a:avLst/>
          </a:prstGeom>
        </p:spPr>
        <p:txBody>
          <a:bodyPr wrap="square">
            <a:spAutoFit/>
          </a:bodyPr>
          <a:lstStyle/>
          <a:p>
            <a:r>
              <a:rPr lang="en-US" altLang="zh-CN" sz="2500" dirty="0"/>
              <a:t>Dear </a:t>
            </a:r>
            <a:r>
              <a:rPr lang="en-US" altLang="zh-CN" sz="2500" dirty="0" smtClean="0"/>
              <a:t>fellow students</a:t>
            </a:r>
            <a:r>
              <a:rPr lang="en-US" altLang="zh-CN" sz="2500" dirty="0"/>
              <a:t>,</a:t>
            </a:r>
            <a:endParaRPr lang="zh-CN" altLang="zh-CN" sz="2500" dirty="0"/>
          </a:p>
          <a:p>
            <a:r>
              <a:rPr lang="en-US" altLang="zh-CN" sz="2500" dirty="0" smtClean="0"/>
              <a:t>    Nowadays</a:t>
            </a:r>
            <a:r>
              <a:rPr lang="en-US" altLang="zh-CN" sz="2500" dirty="0"/>
              <a:t>, </a:t>
            </a:r>
            <a:r>
              <a:rPr lang="en-US" altLang="zh-CN" sz="2500" dirty="0" smtClean="0"/>
              <a:t>the </a:t>
            </a:r>
            <a:r>
              <a:rPr lang="en-US" altLang="zh-CN" sz="2500" dirty="0"/>
              <a:t>dreadful </a:t>
            </a:r>
            <a:r>
              <a:rPr lang="en-US" altLang="zh-CN" sz="2500" dirty="0" smtClean="0"/>
              <a:t>Covid-19_________(rage), even spreading </a:t>
            </a:r>
            <a:r>
              <a:rPr lang="en-US" altLang="zh-CN" sz="2500" dirty="0"/>
              <a:t>rapidly </a:t>
            </a:r>
            <a:r>
              <a:rPr lang="en-US" altLang="zh-CN" sz="2500" dirty="0" smtClean="0"/>
              <a:t>across the </a:t>
            </a:r>
            <a:r>
              <a:rPr lang="en-US" altLang="zh-CN" sz="2500" dirty="0"/>
              <a:t>world, causing </a:t>
            </a:r>
            <a:r>
              <a:rPr lang="en-US" altLang="zh-CN" sz="2500" dirty="0" smtClean="0"/>
              <a:t>a global </a:t>
            </a:r>
            <a:r>
              <a:rPr lang="en-US" altLang="zh-CN" sz="2500" dirty="0"/>
              <a:t>disaster which </a:t>
            </a:r>
            <a:r>
              <a:rPr lang="en-US" altLang="zh-CN" sz="2500" dirty="0" smtClean="0"/>
              <a:t>_________</a:t>
            </a:r>
            <a:endParaRPr lang="en-US" altLang="zh-CN" sz="2500" dirty="0" smtClean="0"/>
          </a:p>
          <a:p>
            <a:r>
              <a:rPr lang="en-US" altLang="zh-CN" sz="2500" dirty="0" smtClean="0"/>
              <a:t>(terrible) affects </a:t>
            </a:r>
            <a:r>
              <a:rPr lang="en-US" altLang="zh-CN" sz="2500" dirty="0"/>
              <a:t>our study and </a:t>
            </a:r>
            <a:r>
              <a:rPr lang="en-US" altLang="zh-CN" sz="2500" dirty="0" smtClean="0"/>
              <a:t>life.</a:t>
            </a:r>
            <a:r>
              <a:rPr lang="en-US" altLang="zh-CN" sz="2500" dirty="0"/>
              <a:t> </a:t>
            </a:r>
            <a:r>
              <a:rPr lang="en-US" altLang="zh-CN" sz="2500" dirty="0" smtClean="0"/>
              <a:t>For </a:t>
            </a:r>
            <a:r>
              <a:rPr lang="en-US" altLang="zh-CN" sz="2500" dirty="0"/>
              <a:t>the purpose of </a:t>
            </a:r>
            <a:r>
              <a:rPr lang="en-US" altLang="zh-CN" sz="2500" u="sng" dirty="0"/>
              <a:t>containing</a:t>
            </a:r>
            <a:r>
              <a:rPr lang="en-US" altLang="zh-CN" sz="2500" dirty="0"/>
              <a:t> the epidemic and getting everything back on the right track soon, </a:t>
            </a:r>
            <a:r>
              <a:rPr lang="en-US" altLang="zh-CN" sz="2500" dirty="0" smtClean="0"/>
              <a:t>we ought to make ________ (effort) from </a:t>
            </a:r>
            <a:r>
              <a:rPr lang="en-US" altLang="zh-CN" sz="2500" dirty="0"/>
              <a:t>now on</a:t>
            </a:r>
            <a:r>
              <a:rPr lang="en-US" altLang="zh-CN" sz="2500" dirty="0" smtClean="0"/>
              <a:t>.</a:t>
            </a:r>
            <a:endParaRPr lang="en-US" altLang="zh-CN" sz="2500" dirty="0" smtClean="0"/>
          </a:p>
          <a:p>
            <a:r>
              <a:rPr lang="en-US" altLang="zh-CN" sz="2500" dirty="0" smtClean="0"/>
              <a:t>    Obviously</a:t>
            </a:r>
            <a:r>
              <a:rPr lang="en-US" altLang="zh-CN" sz="2500" dirty="0"/>
              <a:t>, </a:t>
            </a:r>
            <a:r>
              <a:rPr lang="en-US" altLang="zh-CN" sz="2500" dirty="0" smtClean="0"/>
              <a:t>we </a:t>
            </a:r>
            <a:r>
              <a:rPr lang="en-US" altLang="zh-CN" sz="2500" u="sng" dirty="0" smtClean="0"/>
              <a:t>can’t be too careful </a:t>
            </a:r>
            <a:r>
              <a:rPr lang="en-US" altLang="zh-CN" sz="2500" dirty="0"/>
              <a:t>to </a:t>
            </a:r>
            <a:r>
              <a:rPr lang="en-US" altLang="zh-CN" sz="2500" dirty="0" smtClean="0"/>
              <a:t>protect____________(us). </a:t>
            </a:r>
            <a:r>
              <a:rPr lang="en-US" altLang="zh-CN" sz="2500" dirty="0"/>
              <a:t>Above </a:t>
            </a:r>
            <a:r>
              <a:rPr lang="en-US" altLang="zh-CN" sz="2500" dirty="0" smtClean="0"/>
              <a:t>all, we’d better </a:t>
            </a:r>
            <a:r>
              <a:rPr lang="en-US" altLang="zh-CN" sz="2500" dirty="0"/>
              <a:t>wear masks while going out. Additionally, </a:t>
            </a:r>
            <a:r>
              <a:rPr lang="en-US" altLang="zh-CN" sz="2500" dirty="0" smtClean="0"/>
              <a:t>washing our </a:t>
            </a:r>
            <a:r>
              <a:rPr lang="en-US" altLang="zh-CN" sz="2500" dirty="0"/>
              <a:t>hands properly and frequently is also </a:t>
            </a:r>
            <a:r>
              <a:rPr lang="en-US" altLang="zh-CN" sz="2500" dirty="0" smtClean="0"/>
              <a:t>____ effective </a:t>
            </a:r>
            <a:r>
              <a:rPr lang="en-US" altLang="zh-CN" sz="2500" dirty="0"/>
              <a:t>way to avoid </a:t>
            </a:r>
            <a:r>
              <a:rPr lang="en-US" altLang="zh-CN" sz="2500" dirty="0" smtClean="0"/>
              <a:t>____________(develop)this </a:t>
            </a:r>
            <a:r>
              <a:rPr lang="en-US" altLang="zh-CN" sz="2500" dirty="0"/>
              <a:t>acute pneumonia. Last but not least, </a:t>
            </a:r>
            <a:r>
              <a:rPr lang="en-US" altLang="zh-CN" sz="2500" dirty="0" smtClean="0"/>
              <a:t>it’s wise </a:t>
            </a:r>
            <a:r>
              <a:rPr lang="en-US" altLang="zh-CN" sz="2500" dirty="0"/>
              <a:t>to </a:t>
            </a:r>
            <a:r>
              <a:rPr lang="en-US" altLang="zh-CN" sz="2500" u="sng" dirty="0"/>
              <a:t>employ</a:t>
            </a:r>
            <a:r>
              <a:rPr lang="en-US" altLang="zh-CN" sz="2500" dirty="0"/>
              <a:t> our time to learn </a:t>
            </a:r>
            <a:r>
              <a:rPr lang="en-US" altLang="zh-CN" sz="2500" dirty="0" smtClean="0"/>
              <a:t>something________(use).</a:t>
            </a:r>
            <a:endParaRPr lang="zh-CN" altLang="zh-CN" sz="2500" dirty="0"/>
          </a:p>
          <a:p>
            <a:r>
              <a:rPr lang="en-US" altLang="zh-CN" sz="2500" dirty="0" smtClean="0"/>
              <a:t>    We </a:t>
            </a:r>
            <a:r>
              <a:rPr lang="en-US" altLang="zh-CN" sz="2500" u="sng" dirty="0" smtClean="0"/>
              <a:t>shouldn’t fail</a:t>
            </a:r>
            <a:r>
              <a:rPr lang="en-US" altLang="zh-CN" sz="2500" dirty="0" smtClean="0"/>
              <a:t>___________(shoulder) our </a:t>
            </a:r>
            <a:r>
              <a:rPr lang="en-US" altLang="zh-CN" sz="2500" dirty="0"/>
              <a:t>responsibility at such </a:t>
            </a:r>
            <a:r>
              <a:rPr lang="en-US" altLang="zh-CN" sz="2500" u="sng" dirty="0"/>
              <a:t>a crucial point</a:t>
            </a:r>
            <a:r>
              <a:rPr lang="en-US" altLang="zh-CN" sz="2500" dirty="0"/>
              <a:t>. As </a:t>
            </a:r>
            <a:r>
              <a:rPr lang="en-US" altLang="zh-CN" sz="2500" dirty="0" smtClean="0"/>
              <a:t>a saying </a:t>
            </a:r>
            <a:r>
              <a:rPr lang="en-US" altLang="zh-CN" sz="2500" dirty="0"/>
              <a:t>goes</a:t>
            </a:r>
            <a:r>
              <a:rPr lang="en-US" altLang="zh-CN" sz="2500" dirty="0" smtClean="0"/>
              <a:t>, “In </a:t>
            </a:r>
            <a:r>
              <a:rPr lang="en-US" altLang="zh-CN" sz="2500" dirty="0"/>
              <a:t>unity there </a:t>
            </a:r>
            <a:r>
              <a:rPr lang="en-US" altLang="zh-CN" sz="2500" dirty="0" smtClean="0"/>
              <a:t>is_________(strong)”. Let’s </a:t>
            </a:r>
            <a:r>
              <a:rPr lang="en-US" altLang="zh-CN" sz="2500" dirty="0"/>
              <a:t>take action hand in hand and heart to heart</a:t>
            </a:r>
            <a:r>
              <a:rPr lang="en-US" altLang="zh-CN" sz="2500" dirty="0" smtClean="0"/>
              <a:t>. </a:t>
            </a:r>
            <a:r>
              <a:rPr lang="en-US" altLang="zh-CN" sz="2500" u="sng" dirty="0" smtClean="0"/>
              <a:t>I </a:t>
            </a:r>
            <a:r>
              <a:rPr lang="en-US" altLang="zh-CN" sz="2500" u="sng" dirty="0"/>
              <a:t>hold the firm </a:t>
            </a:r>
            <a:r>
              <a:rPr lang="en-US" altLang="zh-CN" sz="2500" dirty="0"/>
              <a:t>belief </a:t>
            </a:r>
            <a:r>
              <a:rPr lang="en-US" altLang="zh-CN" sz="2500" dirty="0" smtClean="0"/>
              <a:t>______the </a:t>
            </a:r>
            <a:r>
              <a:rPr lang="en-US" altLang="zh-CN" sz="2500" dirty="0"/>
              <a:t>victory </a:t>
            </a:r>
            <a:r>
              <a:rPr lang="en-US" altLang="zh-CN" sz="2500" dirty="0" smtClean="0"/>
              <a:t>belongs </a:t>
            </a:r>
            <a:r>
              <a:rPr lang="en-US" altLang="zh-CN" sz="2500" dirty="0"/>
              <a:t>to us.</a:t>
            </a:r>
            <a:endParaRPr lang="zh-CN" altLang="zh-CN" sz="2500" dirty="0"/>
          </a:p>
          <a:p>
            <a:pPr algn="r"/>
            <a:r>
              <a:rPr lang="en-US" altLang="zh-CN" sz="2500" dirty="0"/>
              <a:t>                                                       S</a:t>
            </a:r>
            <a:r>
              <a:rPr lang="en-US" altLang="zh-CN" sz="2500" dirty="0" smtClean="0"/>
              <a:t>tudent Union</a:t>
            </a:r>
            <a:endParaRPr lang="en-US" altLang="zh-CN" sz="2500" dirty="0" smtClean="0"/>
          </a:p>
          <a:p>
            <a:pPr algn="r"/>
            <a:endParaRPr lang="zh-CN" altLang="zh-CN" sz="2500" dirty="0"/>
          </a:p>
        </p:txBody>
      </p:sp>
      <p:sp>
        <p:nvSpPr>
          <p:cNvPr id="4" name="矩形 3"/>
          <p:cNvSpPr/>
          <p:nvPr/>
        </p:nvSpPr>
        <p:spPr>
          <a:xfrm>
            <a:off x="7717750" y="1195313"/>
            <a:ext cx="1151255" cy="475615"/>
          </a:xfrm>
          <a:prstGeom prst="rect">
            <a:avLst/>
          </a:prstGeom>
        </p:spPr>
        <p:txBody>
          <a:bodyPr wrap="none">
            <a:spAutoFit/>
          </a:bodyPr>
          <a:lstStyle/>
          <a:p>
            <a:r>
              <a:rPr lang="en-US" altLang="zh-CN" sz="2500" b="1" dirty="0">
                <a:solidFill>
                  <a:srgbClr val="C0AFCE"/>
                </a:solidFill>
              </a:rPr>
              <a:t>terribly</a:t>
            </a:r>
            <a:endParaRPr lang="en-US" altLang="zh-CN" sz="2500" b="1" dirty="0">
              <a:solidFill>
                <a:srgbClr val="C0AFCE"/>
              </a:solidFill>
            </a:endParaRPr>
          </a:p>
        </p:txBody>
      </p:sp>
      <p:sp>
        <p:nvSpPr>
          <p:cNvPr id="5" name="矩形 4"/>
          <p:cNvSpPr/>
          <p:nvPr/>
        </p:nvSpPr>
        <p:spPr>
          <a:xfrm>
            <a:off x="5086868" y="719371"/>
            <a:ext cx="1271270" cy="475615"/>
          </a:xfrm>
          <a:prstGeom prst="rect">
            <a:avLst/>
          </a:prstGeom>
        </p:spPr>
        <p:txBody>
          <a:bodyPr wrap="none">
            <a:spAutoFit/>
          </a:bodyPr>
          <a:lstStyle/>
          <a:p>
            <a:r>
              <a:rPr lang="en-US" altLang="zh-CN" sz="2500" b="1" dirty="0">
                <a:solidFill>
                  <a:srgbClr val="C0AFCE"/>
                </a:solidFill>
              </a:rPr>
              <a:t>is raging</a:t>
            </a:r>
            <a:endParaRPr lang="en-US" altLang="zh-CN" sz="2500" b="1" dirty="0">
              <a:solidFill>
                <a:srgbClr val="C0AFCE"/>
              </a:solidFill>
            </a:endParaRPr>
          </a:p>
        </p:txBody>
      </p:sp>
      <p:sp>
        <p:nvSpPr>
          <p:cNvPr id="6" name="矩形 5"/>
          <p:cNvSpPr/>
          <p:nvPr/>
        </p:nvSpPr>
        <p:spPr>
          <a:xfrm>
            <a:off x="7446061" y="4236899"/>
            <a:ext cx="985520" cy="475615"/>
          </a:xfrm>
          <a:prstGeom prst="rect">
            <a:avLst/>
          </a:prstGeom>
        </p:spPr>
        <p:txBody>
          <a:bodyPr wrap="none">
            <a:spAutoFit/>
          </a:bodyPr>
          <a:lstStyle/>
          <a:p>
            <a:r>
              <a:rPr lang="en-US" altLang="zh-CN" sz="2500" b="1" dirty="0" smtClean="0">
                <a:solidFill>
                  <a:srgbClr val="C0AFCE"/>
                </a:solidFill>
              </a:rPr>
              <a:t>useful</a:t>
            </a:r>
            <a:endParaRPr lang="en-US" altLang="zh-CN" sz="2500" b="1" dirty="0" smtClean="0">
              <a:solidFill>
                <a:srgbClr val="C0AFCE"/>
              </a:solidFill>
            </a:endParaRPr>
          </a:p>
        </p:txBody>
      </p:sp>
      <p:sp>
        <p:nvSpPr>
          <p:cNvPr id="7" name="矩形 6"/>
          <p:cNvSpPr/>
          <p:nvPr/>
        </p:nvSpPr>
        <p:spPr>
          <a:xfrm>
            <a:off x="6932647" y="3494792"/>
            <a:ext cx="581660" cy="475615"/>
          </a:xfrm>
          <a:prstGeom prst="rect">
            <a:avLst/>
          </a:prstGeom>
        </p:spPr>
        <p:txBody>
          <a:bodyPr wrap="none">
            <a:spAutoFit/>
          </a:bodyPr>
          <a:lstStyle/>
          <a:p>
            <a:r>
              <a:rPr lang="en-US" altLang="zh-CN" sz="2500" dirty="0">
                <a:solidFill>
                  <a:srgbClr val="FF0000"/>
                </a:solidFill>
              </a:rPr>
              <a:t> </a:t>
            </a:r>
            <a:r>
              <a:rPr lang="en-US" altLang="zh-CN" sz="2500" b="1" dirty="0">
                <a:solidFill>
                  <a:srgbClr val="C0AFCE"/>
                </a:solidFill>
              </a:rPr>
              <a:t>an</a:t>
            </a:r>
            <a:r>
              <a:rPr lang="en-US" altLang="zh-CN" sz="2500" dirty="0">
                <a:solidFill>
                  <a:srgbClr val="FF0000"/>
                </a:solidFill>
              </a:rPr>
              <a:t> </a:t>
            </a:r>
            <a:endParaRPr lang="zh-CN" altLang="en-US" sz="2500" dirty="0">
              <a:solidFill>
                <a:srgbClr val="FF0000"/>
              </a:solidFill>
            </a:endParaRPr>
          </a:p>
        </p:txBody>
      </p:sp>
      <p:sp>
        <p:nvSpPr>
          <p:cNvPr id="8" name="矩形 7"/>
          <p:cNvSpPr/>
          <p:nvPr/>
        </p:nvSpPr>
        <p:spPr>
          <a:xfrm>
            <a:off x="6859566" y="5035559"/>
            <a:ext cx="1282700" cy="475615"/>
          </a:xfrm>
          <a:prstGeom prst="rect">
            <a:avLst/>
          </a:prstGeom>
        </p:spPr>
        <p:txBody>
          <a:bodyPr wrap="none">
            <a:spAutoFit/>
          </a:bodyPr>
          <a:lstStyle/>
          <a:p>
            <a:r>
              <a:rPr lang="en-US" altLang="zh-CN" sz="2500" b="1" dirty="0">
                <a:solidFill>
                  <a:srgbClr val="C0AFCE"/>
                </a:solidFill>
              </a:rPr>
              <a:t>strength</a:t>
            </a:r>
            <a:endParaRPr lang="en-US" altLang="zh-CN" sz="2500" b="1" dirty="0">
              <a:solidFill>
                <a:srgbClr val="C0AFCE"/>
              </a:solidFill>
            </a:endParaRPr>
          </a:p>
        </p:txBody>
      </p:sp>
      <p:sp>
        <p:nvSpPr>
          <p:cNvPr id="9" name="矩形 8"/>
          <p:cNvSpPr/>
          <p:nvPr/>
        </p:nvSpPr>
        <p:spPr>
          <a:xfrm>
            <a:off x="2822223" y="4712175"/>
            <a:ext cx="1762760" cy="475615"/>
          </a:xfrm>
          <a:prstGeom prst="rect">
            <a:avLst/>
          </a:prstGeom>
        </p:spPr>
        <p:txBody>
          <a:bodyPr wrap="none">
            <a:spAutoFit/>
          </a:bodyPr>
          <a:lstStyle/>
          <a:p>
            <a:r>
              <a:rPr lang="en-US" altLang="zh-CN" sz="2500" dirty="0">
                <a:solidFill>
                  <a:srgbClr val="FF0000"/>
                </a:solidFill>
              </a:rPr>
              <a:t> </a:t>
            </a:r>
            <a:r>
              <a:rPr lang="en-US" altLang="zh-CN" sz="2500" b="1" dirty="0">
                <a:solidFill>
                  <a:srgbClr val="C0AFCE"/>
                </a:solidFill>
              </a:rPr>
              <a:t>to shoulder </a:t>
            </a:r>
            <a:endParaRPr lang="en-US" altLang="zh-CN" sz="2500" b="1" dirty="0">
              <a:solidFill>
                <a:srgbClr val="C0AFCE"/>
              </a:solidFill>
            </a:endParaRPr>
          </a:p>
        </p:txBody>
      </p:sp>
      <p:sp>
        <p:nvSpPr>
          <p:cNvPr id="10" name="矩形 9"/>
          <p:cNvSpPr/>
          <p:nvPr/>
        </p:nvSpPr>
        <p:spPr>
          <a:xfrm>
            <a:off x="1637763" y="3852624"/>
            <a:ext cx="1636395" cy="475615"/>
          </a:xfrm>
          <a:prstGeom prst="rect">
            <a:avLst/>
          </a:prstGeom>
        </p:spPr>
        <p:txBody>
          <a:bodyPr wrap="none">
            <a:spAutoFit/>
          </a:bodyPr>
          <a:lstStyle/>
          <a:p>
            <a:r>
              <a:rPr lang="en-US" altLang="zh-CN" sz="2500" b="1" dirty="0">
                <a:solidFill>
                  <a:srgbClr val="C0AFCE"/>
                </a:solidFill>
              </a:rPr>
              <a:t>developing</a:t>
            </a:r>
            <a:endParaRPr lang="en-US" altLang="zh-CN" sz="2500" b="1" dirty="0">
              <a:solidFill>
                <a:srgbClr val="C0AFCE"/>
              </a:solidFill>
            </a:endParaRPr>
          </a:p>
        </p:txBody>
      </p:sp>
      <p:sp>
        <p:nvSpPr>
          <p:cNvPr id="11" name="矩形 10"/>
          <p:cNvSpPr/>
          <p:nvPr/>
        </p:nvSpPr>
        <p:spPr>
          <a:xfrm>
            <a:off x="2420020" y="2335044"/>
            <a:ext cx="1127760" cy="475615"/>
          </a:xfrm>
          <a:prstGeom prst="rect">
            <a:avLst/>
          </a:prstGeom>
        </p:spPr>
        <p:txBody>
          <a:bodyPr wrap="none">
            <a:spAutoFit/>
          </a:bodyPr>
          <a:lstStyle/>
          <a:p>
            <a:r>
              <a:rPr lang="en-US" altLang="zh-CN" sz="2500" dirty="0">
                <a:solidFill>
                  <a:srgbClr val="FF0000"/>
                </a:solidFill>
              </a:rPr>
              <a:t> </a:t>
            </a:r>
            <a:r>
              <a:rPr lang="en-US" altLang="zh-CN" sz="2500" b="1" dirty="0">
                <a:solidFill>
                  <a:srgbClr val="C0AFCE"/>
                </a:solidFill>
              </a:rPr>
              <a:t>efforts</a:t>
            </a:r>
            <a:r>
              <a:rPr lang="en-US" altLang="zh-CN" sz="2500" dirty="0">
                <a:solidFill>
                  <a:srgbClr val="FF0000"/>
                </a:solidFill>
              </a:rPr>
              <a:t> </a:t>
            </a:r>
            <a:endParaRPr lang="zh-CN" altLang="en-US" sz="2500" dirty="0">
              <a:solidFill>
                <a:srgbClr val="FF0000"/>
              </a:solidFill>
            </a:endParaRPr>
          </a:p>
        </p:txBody>
      </p:sp>
      <p:sp>
        <p:nvSpPr>
          <p:cNvPr id="12" name="矩形 11"/>
          <p:cNvSpPr/>
          <p:nvPr/>
        </p:nvSpPr>
        <p:spPr>
          <a:xfrm>
            <a:off x="1266240" y="5791428"/>
            <a:ext cx="726440" cy="475615"/>
          </a:xfrm>
          <a:prstGeom prst="rect">
            <a:avLst/>
          </a:prstGeom>
        </p:spPr>
        <p:txBody>
          <a:bodyPr wrap="none">
            <a:spAutoFit/>
          </a:bodyPr>
          <a:lstStyle/>
          <a:p>
            <a:r>
              <a:rPr lang="en-US" altLang="zh-CN" sz="2500" b="1" dirty="0">
                <a:solidFill>
                  <a:srgbClr val="C0AFCE"/>
                </a:solidFill>
              </a:rPr>
              <a:t>that</a:t>
            </a:r>
            <a:endParaRPr lang="en-US" altLang="zh-CN" sz="2500" b="1" dirty="0">
              <a:solidFill>
                <a:srgbClr val="C0AFCE"/>
              </a:solidFill>
            </a:endParaRPr>
          </a:p>
        </p:txBody>
      </p:sp>
      <p:sp>
        <p:nvSpPr>
          <p:cNvPr id="13" name="矩形 12"/>
          <p:cNvSpPr/>
          <p:nvPr/>
        </p:nvSpPr>
        <p:spPr>
          <a:xfrm>
            <a:off x="6666840" y="2691826"/>
            <a:ext cx="1430655" cy="475615"/>
          </a:xfrm>
          <a:prstGeom prst="rect">
            <a:avLst/>
          </a:prstGeom>
        </p:spPr>
        <p:txBody>
          <a:bodyPr wrap="none">
            <a:spAutoFit/>
          </a:bodyPr>
          <a:lstStyle/>
          <a:p>
            <a:r>
              <a:rPr lang="en-US" altLang="zh-CN" sz="2500" b="1" dirty="0">
                <a:solidFill>
                  <a:srgbClr val="C0AFCE"/>
                </a:solidFill>
              </a:rPr>
              <a:t>ourselves</a:t>
            </a:r>
            <a:endParaRPr lang="en-US" altLang="zh-CN" sz="2500" b="1" dirty="0">
              <a:solidFill>
                <a:srgbClr val="C0AFCE"/>
              </a:solidFill>
            </a:endParaRPr>
          </a:p>
        </p:txBody>
      </p:sp>
      <p:pic>
        <p:nvPicPr>
          <p:cNvPr id="4111" name="图片 1"/>
          <p:cNvPicPr>
            <a:picLocks noChangeAspect="1" noChangeArrowheads="1"/>
          </p:cNvPicPr>
          <p:nvPr/>
        </p:nvPicPr>
        <p:blipFill>
          <a:blip r:embed="rId1">
            <a:extLst>
              <a:ext uri="{28A0092B-C50C-407E-A947-70E740481C1C}">
                <a14:useLocalDpi xmlns:a14="http://schemas.microsoft.com/office/drawing/2010/main" val="0"/>
              </a:ext>
            </a:extLst>
          </a:blip>
          <a:srcRect t="52733" r="55821" b="12054"/>
          <a:stretch>
            <a:fillRect/>
          </a:stretch>
        </p:blipFill>
        <p:spPr bwMode="auto">
          <a:xfrm>
            <a:off x="7869238" y="0"/>
            <a:ext cx="432276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98E81226E9538F309FF29980E170B615"/>
          <p:cNvPicPr>
            <a:picLocks noChangeAspect="1"/>
          </p:cNvPicPr>
          <p:nvPr/>
        </p:nvPicPr>
        <p:blipFill>
          <a:blip r:embed="rId1"/>
          <a:stretch>
            <a:fillRect/>
          </a:stretch>
        </p:blipFill>
        <p:spPr>
          <a:xfrm>
            <a:off x="154305" y="109220"/>
            <a:ext cx="12230735" cy="6915785"/>
          </a:xfrm>
          <a:prstGeom prst="rect">
            <a:avLst/>
          </a:prstGeom>
        </p:spPr>
      </p:pic>
      <p:sp>
        <p:nvSpPr>
          <p:cNvPr id="4" name="矩形 3"/>
          <p:cNvSpPr/>
          <p:nvPr/>
        </p:nvSpPr>
        <p:spPr>
          <a:xfrm>
            <a:off x="1108710" y="808990"/>
            <a:ext cx="10321290" cy="5624617"/>
          </a:xfrm>
          <a:prstGeom prst="rect">
            <a:avLst/>
          </a:prstGeom>
        </p:spPr>
        <p:txBody>
          <a:bodyPr wrap="square">
            <a:spAutoFit/>
          </a:bodyPr>
          <a:lstStyle/>
          <a:p>
            <a:r>
              <a:rPr lang="en-US" altLang="zh-CN" sz="2550" dirty="0" smtClean="0"/>
              <a:t>Dear schoolmates</a:t>
            </a:r>
            <a:r>
              <a:rPr lang="en-US" altLang="zh-CN" sz="2550" dirty="0"/>
              <a:t>,      </a:t>
            </a:r>
            <a:endParaRPr lang="en-US" altLang="zh-CN" sz="2550" dirty="0"/>
          </a:p>
          <a:p>
            <a:r>
              <a:rPr lang="en-US" altLang="zh-CN" sz="2550" dirty="0" smtClean="0"/>
              <a:t>    Over </a:t>
            </a:r>
            <a:r>
              <a:rPr lang="en-US" altLang="zh-CN" sz="2550" dirty="0"/>
              <a:t>the past </a:t>
            </a:r>
            <a:r>
              <a:rPr lang="en-US" altLang="zh-CN" sz="2550" dirty="0" smtClean="0"/>
              <a:t>few months</a:t>
            </a:r>
            <a:r>
              <a:rPr lang="en-US" altLang="zh-CN" sz="2550" dirty="0"/>
              <a:t>, </a:t>
            </a:r>
            <a:r>
              <a:rPr lang="en-US" altLang="zh-CN" sz="2550" dirty="0" smtClean="0"/>
              <a:t>the COVID-19 has </a:t>
            </a:r>
            <a:r>
              <a:rPr lang="en-US" altLang="zh-CN" sz="2550" b="1" dirty="0">
                <a:solidFill>
                  <a:srgbClr val="AE97C0"/>
                </a:solidFill>
              </a:rPr>
              <a:t>made its way</a:t>
            </a:r>
            <a:r>
              <a:rPr lang="en-US" altLang="zh-CN" sz="2550" b="1" dirty="0">
                <a:solidFill>
                  <a:srgbClr val="FF0000"/>
                </a:solidFill>
              </a:rPr>
              <a:t> </a:t>
            </a:r>
            <a:r>
              <a:rPr lang="en-US" altLang="zh-CN" sz="2550" dirty="0"/>
              <a:t>around </a:t>
            </a:r>
            <a:r>
              <a:rPr lang="en-US" altLang="zh-CN" sz="2550" dirty="0" smtClean="0"/>
              <a:t>China, even spreading all over the world. It </a:t>
            </a:r>
            <a:r>
              <a:rPr lang="en-US" altLang="zh-CN" sz="2550" b="1" dirty="0">
                <a:solidFill>
                  <a:srgbClr val="AE97C0"/>
                </a:solidFill>
              </a:rPr>
              <a:t>has a strong impact on</a:t>
            </a:r>
            <a:r>
              <a:rPr lang="en-US" altLang="zh-CN" sz="2550" b="1" dirty="0">
                <a:solidFill>
                  <a:srgbClr val="FF0000"/>
                </a:solidFill>
              </a:rPr>
              <a:t> </a:t>
            </a:r>
            <a:r>
              <a:rPr lang="en-US" altLang="zh-CN" sz="2550" dirty="0"/>
              <a:t>our life and study. </a:t>
            </a:r>
            <a:r>
              <a:rPr lang="en-US" altLang="zh-CN" sz="2550" b="1" dirty="0">
                <a:solidFill>
                  <a:srgbClr val="AE97C0"/>
                </a:solidFill>
              </a:rPr>
              <a:t>Faced with </a:t>
            </a:r>
            <a:r>
              <a:rPr lang="en-US" altLang="zh-CN" sz="2550" b="1" dirty="0" smtClean="0">
                <a:solidFill>
                  <a:srgbClr val="AE97C0"/>
                </a:solidFill>
              </a:rPr>
              <a:t>such </a:t>
            </a:r>
            <a:r>
              <a:rPr lang="en-US" altLang="zh-CN" sz="2550" b="1" dirty="0">
                <a:solidFill>
                  <a:srgbClr val="AE97C0"/>
                </a:solidFill>
              </a:rPr>
              <a:t>crisis</a:t>
            </a:r>
            <a:r>
              <a:rPr lang="en-US" altLang="zh-CN" sz="2550" dirty="0"/>
              <a:t>, we </a:t>
            </a:r>
            <a:r>
              <a:rPr lang="en-US" altLang="zh-CN" sz="2550" dirty="0" smtClean="0"/>
              <a:t>should </a:t>
            </a:r>
            <a:r>
              <a:rPr lang="en-US" altLang="zh-CN" sz="2550" dirty="0"/>
              <a:t>respond </a:t>
            </a:r>
            <a:r>
              <a:rPr lang="en-US" altLang="zh-CN" sz="2550" dirty="0" smtClean="0"/>
              <a:t>actively to ease </a:t>
            </a:r>
            <a:r>
              <a:rPr lang="en-US" altLang="zh-CN" sz="2550" dirty="0"/>
              <a:t>the serious </a:t>
            </a:r>
            <a:r>
              <a:rPr lang="en-US" altLang="zh-CN" sz="2550" dirty="0" smtClean="0"/>
              <a:t>condition. So </a:t>
            </a:r>
            <a:r>
              <a:rPr lang="en-US" altLang="zh-CN" sz="2550" dirty="0"/>
              <a:t>a</a:t>
            </a:r>
            <a:r>
              <a:rPr lang="en-US" altLang="zh-CN" sz="2550" dirty="0" smtClean="0"/>
              <a:t>ll </a:t>
            </a:r>
            <a:r>
              <a:rPr lang="en-US" altLang="zh-CN" sz="2550" dirty="0"/>
              <a:t>students had better do as follows</a:t>
            </a:r>
            <a:r>
              <a:rPr lang="en-US" altLang="zh-CN" sz="2550" dirty="0" smtClean="0"/>
              <a:t>. </a:t>
            </a:r>
            <a:endParaRPr lang="en-US" altLang="zh-CN" sz="2550" dirty="0" smtClean="0"/>
          </a:p>
          <a:p>
            <a:r>
              <a:rPr lang="en-US" altLang="zh-CN" sz="2550" dirty="0"/>
              <a:t> </a:t>
            </a:r>
            <a:r>
              <a:rPr lang="en-US" altLang="zh-CN" sz="2550" dirty="0" smtClean="0"/>
              <a:t>   First of all, </a:t>
            </a:r>
            <a:r>
              <a:rPr lang="en-US" altLang="zh-CN" sz="2550" dirty="0"/>
              <a:t>stay at home and don’t go out unless necessary, </a:t>
            </a:r>
            <a:r>
              <a:rPr lang="en-US" altLang="zh-CN" sz="2550" b="1" dirty="0">
                <a:solidFill>
                  <a:srgbClr val="AE97C0"/>
                </a:solidFill>
              </a:rPr>
              <a:t>which is beneficial to </a:t>
            </a:r>
            <a:r>
              <a:rPr lang="en-US" altLang="zh-CN" sz="2550" dirty="0" smtClean="0"/>
              <a:t>ourselves </a:t>
            </a:r>
            <a:r>
              <a:rPr lang="en-US" altLang="zh-CN" sz="2550" dirty="0"/>
              <a:t>and others. Second, do wear protective masks outdoors and wash hands as often as </a:t>
            </a:r>
            <a:r>
              <a:rPr lang="en-US" altLang="zh-CN" sz="2550" dirty="0" smtClean="0"/>
              <a:t>possible, </a:t>
            </a:r>
            <a:r>
              <a:rPr lang="en-US" altLang="zh-CN" sz="2550" b="1" dirty="0">
                <a:solidFill>
                  <a:srgbClr val="AE97C0"/>
                </a:solidFill>
              </a:rPr>
              <a:t>which can</a:t>
            </a:r>
            <a:r>
              <a:rPr lang="en-US" altLang="zh-CN" sz="2550" b="1" dirty="0">
                <a:solidFill>
                  <a:srgbClr val="FF0000"/>
                </a:solidFill>
              </a:rPr>
              <a:t> </a:t>
            </a:r>
            <a:r>
              <a:rPr lang="en-US" altLang="zh-CN" sz="2550" dirty="0"/>
              <a:t>reduce the risk of </a:t>
            </a:r>
            <a:r>
              <a:rPr lang="en-US" altLang="zh-CN" sz="2550" dirty="0" smtClean="0"/>
              <a:t>being infected. </a:t>
            </a:r>
            <a:r>
              <a:rPr lang="en-US" altLang="zh-CN" sz="2550" b="1" dirty="0">
                <a:solidFill>
                  <a:srgbClr val="AE97C0"/>
                </a:solidFill>
              </a:rPr>
              <a:t>Most importantly</a:t>
            </a:r>
            <a:r>
              <a:rPr lang="en-US" altLang="zh-CN" sz="2550" dirty="0" smtClean="0"/>
              <a:t>, everyone </a:t>
            </a:r>
            <a:r>
              <a:rPr lang="en-US" altLang="zh-CN" sz="2550" dirty="0"/>
              <a:t>ought to </a:t>
            </a:r>
            <a:r>
              <a:rPr lang="en-US" altLang="zh-CN" sz="2550" b="1" dirty="0">
                <a:solidFill>
                  <a:srgbClr val="AE97C0"/>
                </a:solidFill>
              </a:rPr>
              <a:t>have a positive attitude towards</a:t>
            </a:r>
            <a:r>
              <a:rPr lang="en-US" altLang="zh-CN" sz="2550" b="1" dirty="0">
                <a:solidFill>
                  <a:srgbClr val="FF0000"/>
                </a:solidFill>
              </a:rPr>
              <a:t> </a:t>
            </a:r>
            <a:r>
              <a:rPr lang="en-US" altLang="zh-CN" sz="2550" dirty="0"/>
              <a:t>the </a:t>
            </a:r>
            <a:r>
              <a:rPr lang="en-US" altLang="zh-CN" sz="2550" dirty="0" smtClean="0"/>
              <a:t>fight </a:t>
            </a:r>
            <a:r>
              <a:rPr lang="en-US" altLang="zh-CN" sz="2550" dirty="0"/>
              <a:t>against the disease</a:t>
            </a:r>
            <a:r>
              <a:rPr lang="en-US" altLang="zh-CN" sz="2550" dirty="0" smtClean="0"/>
              <a:t>. </a:t>
            </a:r>
            <a:endParaRPr lang="en-US" altLang="zh-CN" sz="2550" dirty="0" smtClean="0"/>
          </a:p>
          <a:p>
            <a:r>
              <a:rPr lang="en-US" altLang="zh-CN" sz="2550" dirty="0"/>
              <a:t> </a:t>
            </a:r>
            <a:r>
              <a:rPr lang="en-US" altLang="zh-CN" sz="2550" dirty="0" smtClean="0"/>
              <a:t>   </a:t>
            </a:r>
            <a:r>
              <a:rPr lang="en-US" altLang="zh-CN" sz="2550" dirty="0"/>
              <a:t>My dear friends, there may be a long way to go for us. </a:t>
            </a:r>
            <a:r>
              <a:rPr lang="en-US" altLang="zh-CN" sz="2550" b="1" dirty="0">
                <a:solidFill>
                  <a:srgbClr val="AE97C0"/>
                </a:solidFill>
              </a:rPr>
              <a:t>Let's</a:t>
            </a:r>
            <a:r>
              <a:rPr lang="en-US" altLang="zh-CN" sz="2550" dirty="0"/>
              <a:t> work hand in hand to overcome anxiety and do some bits. </a:t>
            </a:r>
            <a:r>
              <a:rPr lang="en-US" altLang="zh-CN" sz="2550" dirty="0" smtClean="0"/>
              <a:t>And we </a:t>
            </a:r>
            <a:r>
              <a:rPr lang="en-US" altLang="zh-CN" sz="2550" b="1" dirty="0">
                <a:solidFill>
                  <a:srgbClr val="AE97C0"/>
                </a:solidFill>
              </a:rPr>
              <a:t>have faith in </a:t>
            </a:r>
            <a:r>
              <a:rPr lang="en-US" altLang="zh-CN" sz="2550" dirty="0"/>
              <a:t>the fact that </a:t>
            </a:r>
            <a:r>
              <a:rPr lang="en-US" altLang="zh-CN" sz="2550" dirty="0" smtClean="0"/>
              <a:t>we </a:t>
            </a:r>
            <a:r>
              <a:rPr lang="en-US" altLang="zh-CN" sz="2550" dirty="0"/>
              <a:t>will win </a:t>
            </a:r>
            <a:r>
              <a:rPr lang="en-US" altLang="zh-CN" sz="2550" dirty="0" smtClean="0"/>
              <a:t>soon.</a:t>
            </a:r>
            <a:endParaRPr lang="en-US" altLang="zh-CN" sz="2550" dirty="0" smtClean="0"/>
          </a:p>
          <a:p>
            <a:pPr algn="r"/>
            <a:r>
              <a:rPr lang="zh-CN" altLang="en-US" sz="2800" dirty="0" smtClean="0"/>
              <a:t> </a:t>
            </a:r>
            <a:r>
              <a:rPr lang="en-US" altLang="zh-CN" sz="2550" dirty="0" smtClean="0"/>
              <a:t>Students</a:t>
            </a:r>
            <a:r>
              <a:rPr lang="en-US" altLang="zh-CN" sz="2550" dirty="0"/>
              <a:t>’ </a:t>
            </a:r>
            <a:r>
              <a:rPr lang="en-US" altLang="zh-CN" sz="2550" dirty="0" smtClean="0"/>
              <a:t>Union</a:t>
            </a:r>
            <a:endParaRPr lang="zh-CN" altLang="en-US" sz="2200" dirty="0"/>
          </a:p>
        </p:txBody>
      </p:sp>
      <p:sp>
        <p:nvSpPr>
          <p:cNvPr id="3" name="TextBox 2"/>
          <p:cNvSpPr txBox="1"/>
          <p:nvPr/>
        </p:nvSpPr>
        <p:spPr>
          <a:xfrm>
            <a:off x="4218940" y="109220"/>
            <a:ext cx="4356735" cy="583565"/>
          </a:xfrm>
          <a:prstGeom prst="rect">
            <a:avLst/>
          </a:prstGeom>
          <a:noFill/>
          <a:ln>
            <a:noFill/>
          </a:ln>
          <a:extLst>
            <a:ext uri="{909E8E84-426E-40DD-AFC4-6F175D3DCCD1}">
              <a14:hiddenFill xmlns:a14="http://schemas.microsoft.com/office/drawing/2010/main">
                <a:solidFill>
                  <a:schemeClr val="accent5">
                    <a:lumMod val="20000"/>
                    <a:lumOff val="80000"/>
                  </a:schemeClr>
                </a:solidFill>
              </a14:hiddenFill>
            </a:ext>
          </a:ex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smtClean="0">
                <a:latin typeface="MV Boli" panose="02000500030200090000" charset="0"/>
                <a:cs typeface="MV Boli" panose="02000500030200090000" charset="0"/>
              </a:rPr>
              <a:t>Writing Sample</a:t>
            </a:r>
            <a:endParaRPr lang="zh-CN" altLang="en-US" sz="3200" b="1" dirty="0">
              <a:latin typeface="MV Boli" panose="02000500030200090000" charset="0"/>
              <a:cs typeface="MV Boli" panose="02000500030200090000"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图片 3"/>
          <p:cNvPicPr>
            <a:picLocks noChangeAspect="1" noChangeArrowheads="1"/>
          </p:cNvPicPr>
          <p:nvPr/>
        </p:nvPicPr>
        <p:blipFill>
          <a:blip r:embed="rId1">
            <a:extLst>
              <a:ext uri="{28A0092B-C50C-407E-A947-70E740481C1C}">
                <a14:useLocalDpi xmlns:a14="http://schemas.microsoft.com/office/drawing/2010/main" val="0"/>
              </a:ext>
            </a:extLst>
          </a:blip>
          <a:srcRect l="15273" t="33472"/>
          <a:stretch>
            <a:fillRect/>
          </a:stretch>
        </p:blipFill>
        <p:spPr bwMode="auto">
          <a:xfrm>
            <a:off x="0" y="0"/>
            <a:ext cx="9551988"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文本框 2"/>
          <p:cNvSpPr txBox="1">
            <a:spLocks noChangeArrowheads="1"/>
          </p:cNvSpPr>
          <p:nvPr/>
        </p:nvSpPr>
        <p:spPr bwMode="auto">
          <a:xfrm>
            <a:off x="6883400" y="4106863"/>
            <a:ext cx="3784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6000">
                <a:solidFill>
                  <a:srgbClr val="C0AFCE"/>
                </a:solidFill>
                <a:latin typeface="Impact" panose="020B0806030902050204" pitchFamily="34" charset="0"/>
              </a:rPr>
              <a:t>THANK YOU</a:t>
            </a:r>
            <a:endParaRPr lang="zh-CN" altLang="en-US" sz="6000">
              <a:solidFill>
                <a:srgbClr val="C0AFCE"/>
              </a:solidFill>
              <a:latin typeface="Impact" panose="020B080603090205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图片 3"/>
          <p:cNvPicPr>
            <a:picLocks noChangeAspect="1" noChangeArrowheads="1"/>
          </p:cNvPicPr>
          <p:nvPr/>
        </p:nvPicPr>
        <p:blipFill>
          <a:blip r:embed="rId1" cstate="print">
            <a:extLst>
              <a:ext uri="{28A0092B-C50C-407E-A947-70E740481C1C}">
                <a14:useLocalDpi xmlns:a14="http://schemas.microsoft.com/office/drawing/2010/main" val="0"/>
              </a:ext>
            </a:extLst>
          </a:blip>
          <a:srcRect l="15273" t="33472"/>
          <a:stretch>
            <a:fillRect/>
          </a:stretch>
        </p:blipFill>
        <p:spPr bwMode="auto">
          <a:xfrm>
            <a:off x="-520065" y="-50800"/>
            <a:ext cx="6842125" cy="326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5628409" y="76662"/>
            <a:ext cx="5701665" cy="922020"/>
          </a:xfrm>
          <a:prstGeom prst="rect">
            <a:avLst/>
          </a:prstGeom>
          <a:noFill/>
        </p:spPr>
        <p:txBody>
          <a:bodyPr wrap="square" rtlCol="0">
            <a:spAutoFit/>
          </a:bodyPr>
          <a:lstStyle/>
          <a:p>
            <a:r>
              <a:rPr lang="en-US" altLang="zh-CN" sz="5400" b="1" dirty="0">
                <a:solidFill>
                  <a:srgbClr val="C0AFCE"/>
                </a:solidFill>
                <a:latin typeface="MV Boli" panose="02000500030200090000" charset="0"/>
                <a:cs typeface="MV Boli" panose="02000500030200090000" charset="0"/>
              </a:rPr>
              <a:t>An Appeal letter</a:t>
            </a:r>
            <a:endParaRPr lang="en-US" altLang="zh-CN" sz="5400" b="1" dirty="0">
              <a:solidFill>
                <a:srgbClr val="C0AFCE"/>
              </a:solidFill>
              <a:latin typeface="MV Boli" panose="02000500030200090000" charset="0"/>
              <a:cs typeface="MV Boli" panose="02000500030200090000" charset="0"/>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7117" y="887687"/>
            <a:ext cx="7416800" cy="5146675"/>
          </a:xfrm>
          <a:prstGeom prst="rect">
            <a:avLst/>
          </a:prstGeom>
        </p:spPr>
      </p:pic>
      <p:sp>
        <p:nvSpPr>
          <p:cNvPr id="5" name="文本框 4"/>
          <p:cNvSpPr txBox="1"/>
          <p:nvPr/>
        </p:nvSpPr>
        <p:spPr>
          <a:xfrm>
            <a:off x="4516994" y="6235094"/>
            <a:ext cx="6760606" cy="400110"/>
          </a:xfrm>
          <a:prstGeom prst="rect">
            <a:avLst/>
          </a:prstGeom>
          <a:noFill/>
        </p:spPr>
        <p:txBody>
          <a:bodyPr wrap="square" rtlCol="0">
            <a:spAutoFit/>
          </a:bodyPr>
          <a:lstStyle/>
          <a:p>
            <a:r>
              <a:rPr lang="zh-CN" altLang="en-US" sz="2000" dirty="0">
                <a:solidFill>
                  <a:srgbClr val="AE97C0"/>
                </a:solidFill>
                <a:latin typeface="黑体" panose="02010609060101010101" charset="-122"/>
                <a:ea typeface="黑体" panose="02010609060101010101" charset="-122"/>
                <a:cs typeface="黑体" panose="02010609060101010101" charset="-122"/>
                <a:sym typeface="+mn-ea"/>
              </a:rPr>
              <a:t>台州市第一中学      </a:t>
            </a:r>
            <a:r>
              <a:rPr lang="zh-CN" altLang="en-US" sz="2000" dirty="0" smtClean="0">
                <a:solidFill>
                  <a:srgbClr val="AE97C0"/>
                </a:solidFill>
                <a:latin typeface="黑体" panose="02010609060101010101" charset="-122"/>
                <a:ea typeface="黑体" panose="02010609060101010101" charset="-122"/>
                <a:cs typeface="黑体" panose="02010609060101010101" charset="-122"/>
                <a:sym typeface="+mn-ea"/>
              </a:rPr>
              <a:t>周媚   陈泓静 </a:t>
            </a:r>
            <a:endParaRPr lang="zh-CN" altLang="en-US" sz="2000" dirty="0">
              <a:solidFill>
                <a:srgbClr val="AE97C0"/>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
                                        <p:tgtEl>
                                          <p:spTgt spid="2"/>
                                        </p:tgtEl>
                                      </p:cBhvr>
                                    </p:animEffect>
                                    <p:anim calcmode="lin" valueType="num">
                                      <p:cBhvr>
                                        <p:cTn id="8" dur="200" fill="hold"/>
                                        <p:tgtEl>
                                          <p:spTgt spid="2"/>
                                        </p:tgtEl>
                                        <p:attrNameLst>
                                          <p:attrName>ppt_x</p:attrName>
                                        </p:attrNameLst>
                                      </p:cBhvr>
                                      <p:tavLst>
                                        <p:tav tm="0">
                                          <p:val>
                                            <p:strVal val="#ppt_x"/>
                                          </p:val>
                                        </p:tav>
                                        <p:tav tm="100000">
                                          <p:val>
                                            <p:strVal val="#ppt_x"/>
                                          </p:val>
                                        </p:tav>
                                      </p:tavLst>
                                    </p:anim>
                                    <p:anim calcmode="lin" valueType="num">
                                      <p:cBhvr>
                                        <p:cTn id="9" dur="200" fill="hold"/>
                                        <p:tgtEl>
                                          <p:spTgt spid="2"/>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276860" y="2343785"/>
            <a:ext cx="10710545" cy="4720590"/>
          </a:xfrm>
          <a:prstGeom prst="rect">
            <a:avLst/>
          </a:prstGeom>
        </p:spPr>
      </p:pic>
      <p:pic>
        <p:nvPicPr>
          <p:cNvPr id="4111" name="图片 1"/>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t="52733" r="55821" b="12054"/>
          <a:stretch>
            <a:fillRect/>
          </a:stretch>
        </p:blipFill>
        <p:spPr bwMode="auto">
          <a:xfrm>
            <a:off x="7942263" y="0"/>
            <a:ext cx="432276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746125" y="234315"/>
            <a:ext cx="8291195" cy="1999615"/>
          </a:xfrm>
          <a:prstGeom prst="rect">
            <a:avLst/>
          </a:prstGeom>
        </p:spPr>
        <p:txBody>
          <a:bodyPr wrap="square">
            <a:spAutoFit/>
          </a:bodyPr>
          <a:lstStyle/>
          <a:p>
            <a:r>
              <a:rPr lang="zh-CN" altLang="en-US" sz="2400" dirty="0" smtClean="0">
                <a:latin typeface="楷体" panose="02010609060101010101" charset="-122"/>
                <a:ea typeface="楷体" panose="02010609060101010101" charset="-122"/>
                <a:cs typeface="楷体" panose="02010609060101010101" charset="-122"/>
              </a:rPr>
              <a:t>    假定</a:t>
            </a:r>
            <a:r>
              <a:rPr lang="zh-CN" altLang="en-US" sz="2400" dirty="0">
                <a:latin typeface="楷体" panose="02010609060101010101" charset="-122"/>
                <a:ea typeface="楷体" panose="02010609060101010101" charset="-122"/>
                <a:cs typeface="楷体" panose="02010609060101010101" charset="-122"/>
              </a:rPr>
              <a:t>你是</a:t>
            </a:r>
            <a:r>
              <a:rPr lang="zh-CN" altLang="en-US" sz="2400" b="1" dirty="0">
                <a:solidFill>
                  <a:srgbClr val="0070C0"/>
                </a:solidFill>
                <a:latin typeface="楷体" panose="02010609060101010101" charset="-122"/>
                <a:ea typeface="楷体" panose="02010609060101010101" charset="-122"/>
                <a:cs typeface="楷体" panose="02010609060101010101" charset="-122"/>
              </a:rPr>
              <a:t>学生会</a:t>
            </a:r>
            <a:r>
              <a:rPr lang="zh-CN" altLang="en-US" sz="2400" dirty="0">
                <a:latin typeface="楷体" panose="02010609060101010101" charset="-122"/>
                <a:ea typeface="楷体" panose="02010609060101010101" charset="-122"/>
                <a:cs typeface="楷体" panose="02010609060101010101" charset="-122"/>
              </a:rPr>
              <a:t>主席</a:t>
            </a:r>
            <a:r>
              <a:rPr lang="zh-CN" altLang="en-US" sz="2400" dirty="0" smtClean="0">
                <a:latin typeface="楷体" panose="02010609060101010101" charset="-122"/>
                <a:ea typeface="楷体" panose="02010609060101010101" charset="-122"/>
                <a:cs typeface="楷体" panose="02010609060101010101" charset="-122"/>
              </a:rPr>
              <a:t>李华，当前</a:t>
            </a:r>
            <a:r>
              <a:rPr lang="zh-CN" altLang="en-US" sz="2400" dirty="0">
                <a:latin typeface="楷体" panose="02010609060101010101" charset="-122"/>
                <a:ea typeface="楷体" panose="02010609060101010101" charset="-122"/>
                <a:cs typeface="楷体" panose="02010609060101010101" charset="-122"/>
              </a:rPr>
              <a:t>新型</a:t>
            </a:r>
            <a:r>
              <a:rPr lang="zh-CN" altLang="en-US" sz="2400" dirty="0" smtClean="0">
                <a:latin typeface="楷体" panose="02010609060101010101" charset="-122"/>
                <a:ea typeface="楷体" panose="02010609060101010101" charset="-122"/>
                <a:cs typeface="楷体" panose="02010609060101010101" charset="-122"/>
              </a:rPr>
              <a:t>冠</a:t>
            </a:r>
            <a:r>
              <a:rPr lang="zh-CN" altLang="en-US" sz="2400" dirty="0">
                <a:latin typeface="楷体" panose="02010609060101010101" charset="-122"/>
                <a:ea typeface="楷体" panose="02010609060101010101" charset="-122"/>
                <a:cs typeface="楷体" panose="02010609060101010101" charset="-122"/>
              </a:rPr>
              <a:t>状病毒肆虐</a:t>
            </a:r>
            <a:r>
              <a:rPr lang="zh-CN" altLang="en-US" sz="2400" dirty="0" smtClean="0">
                <a:latin typeface="楷体" panose="02010609060101010101" charset="-122"/>
                <a:ea typeface="楷体" panose="02010609060101010101" charset="-122"/>
                <a:cs typeface="楷体" panose="02010609060101010101" charset="-122"/>
              </a:rPr>
              <a:t>，疫情蔓延全</a:t>
            </a:r>
            <a:r>
              <a:rPr lang="zh-CN" altLang="en-US" sz="2400" dirty="0">
                <a:latin typeface="楷体" panose="02010609060101010101" charset="-122"/>
                <a:ea typeface="楷体" panose="02010609060101010101" charset="-122"/>
                <a:cs typeface="楷体" panose="02010609060101010101" charset="-122"/>
              </a:rPr>
              <a:t>国</a:t>
            </a:r>
            <a:r>
              <a:rPr lang="zh-CN" altLang="en-US" sz="2400" dirty="0" smtClean="0">
                <a:latin typeface="楷体" panose="02010609060101010101" charset="-122"/>
                <a:ea typeface="楷体" panose="02010609060101010101" charset="-122"/>
                <a:cs typeface="楷体" panose="02010609060101010101" charset="-122"/>
              </a:rPr>
              <a:t>，</a:t>
            </a:r>
            <a:r>
              <a:rPr lang="zh-CN" altLang="en-US" sz="2400" dirty="0">
                <a:latin typeface="楷体" panose="02010609060101010101" charset="-122"/>
                <a:ea typeface="楷体" panose="02010609060101010101" charset="-122"/>
                <a:cs typeface="楷体" panose="02010609060101010101" charset="-122"/>
              </a:rPr>
              <a:t>甚至波及全球，对我们的学习生活造成很大影响。</a:t>
            </a:r>
            <a:r>
              <a:rPr lang="zh-CN" altLang="en-US" sz="2400" dirty="0" smtClean="0">
                <a:latin typeface="楷体" panose="02010609060101010101" charset="-122"/>
                <a:ea typeface="楷体" panose="02010609060101010101" charset="-122"/>
                <a:cs typeface="楷体" panose="02010609060101010101" charset="-122"/>
              </a:rPr>
              <a:t>请</a:t>
            </a:r>
            <a:r>
              <a:rPr lang="zh-CN" altLang="en-US" sz="2400" dirty="0">
                <a:latin typeface="楷体" panose="02010609060101010101" charset="-122"/>
                <a:ea typeface="楷体" panose="02010609060101010101" charset="-122"/>
                <a:cs typeface="楷体" panose="02010609060101010101" charset="-122"/>
              </a:rPr>
              <a:t>你围绕 “</a:t>
            </a:r>
            <a:r>
              <a:rPr lang="zh-CN" altLang="en-US" sz="2400" b="1" dirty="0">
                <a:solidFill>
                  <a:srgbClr val="0070C0"/>
                </a:solidFill>
                <a:latin typeface="楷体" panose="02010609060101010101" charset="-122"/>
                <a:ea typeface="楷体" panose="02010609060101010101" charset="-122"/>
                <a:cs typeface="楷体" panose="02010609060101010101" charset="-122"/>
              </a:rPr>
              <a:t>从</a:t>
            </a:r>
            <a:r>
              <a:rPr lang="zh-CN" altLang="en-US" sz="2400" b="1" dirty="0">
                <a:solidFill>
                  <a:srgbClr val="C00000"/>
                </a:solidFill>
                <a:latin typeface="楷体" panose="02010609060101010101" charset="-122"/>
                <a:ea typeface="楷体" panose="02010609060101010101" charset="-122"/>
                <a:cs typeface="楷体" panose="02010609060101010101" charset="-122"/>
              </a:rPr>
              <a:t>小事</a:t>
            </a:r>
            <a:r>
              <a:rPr lang="zh-CN" altLang="en-US" sz="2400" b="1" dirty="0">
                <a:solidFill>
                  <a:srgbClr val="0070C0"/>
                </a:solidFill>
                <a:latin typeface="楷体" panose="02010609060101010101" charset="-122"/>
                <a:ea typeface="楷体" panose="02010609060101010101" charset="-122"/>
                <a:cs typeface="楷体" panose="02010609060101010101" charset="-122"/>
              </a:rPr>
              <a:t>做</a:t>
            </a:r>
            <a:r>
              <a:rPr lang="zh-CN" altLang="en-US" sz="2400" b="1" dirty="0" smtClean="0">
                <a:solidFill>
                  <a:srgbClr val="0070C0"/>
                </a:solidFill>
                <a:latin typeface="楷体" panose="02010609060101010101" charset="-122"/>
                <a:ea typeface="楷体" panose="02010609060101010101" charset="-122"/>
                <a:cs typeface="楷体" panose="02010609060101010101" charset="-122"/>
              </a:rPr>
              <a:t>起，共</a:t>
            </a:r>
            <a:r>
              <a:rPr lang="zh-CN" altLang="en-US" sz="2400" b="1" dirty="0">
                <a:solidFill>
                  <a:srgbClr val="0070C0"/>
                </a:solidFill>
                <a:latin typeface="楷体" panose="02010609060101010101" charset="-122"/>
                <a:ea typeface="楷体" panose="02010609060101010101" charset="-122"/>
                <a:cs typeface="楷体" panose="02010609060101010101" charset="-122"/>
              </a:rPr>
              <a:t>战疫情</a:t>
            </a:r>
            <a:r>
              <a:rPr lang="zh-CN" altLang="en-US" sz="2400" dirty="0">
                <a:latin typeface="楷体" panose="02010609060101010101" charset="-122"/>
                <a:ea typeface="楷体" panose="02010609060101010101" charset="-122"/>
                <a:cs typeface="楷体" panose="02010609060101010101" charset="-122"/>
              </a:rPr>
              <a:t>” 这一主题，给</a:t>
            </a:r>
            <a:endParaRPr lang="zh-CN" altLang="en-US" sz="2400" dirty="0">
              <a:latin typeface="楷体" panose="02010609060101010101" charset="-122"/>
              <a:ea typeface="楷体" panose="02010609060101010101" charset="-122"/>
              <a:cs typeface="楷体" panose="02010609060101010101" charset="-122"/>
            </a:endParaRPr>
          </a:p>
          <a:p>
            <a:r>
              <a:rPr lang="zh-CN" altLang="en-US" sz="2400" dirty="0">
                <a:latin typeface="楷体" panose="02010609060101010101" charset="-122"/>
                <a:ea typeface="楷体" panose="02010609060101010101" charset="-122"/>
                <a:cs typeface="楷体" panose="02010609060101010101" charset="-122"/>
              </a:rPr>
              <a:t>全校学生写一封英文</a:t>
            </a:r>
            <a:r>
              <a:rPr lang="zh-CN" altLang="en-US" sz="2400" b="1" dirty="0">
                <a:solidFill>
                  <a:srgbClr val="C00000"/>
                </a:solidFill>
                <a:latin typeface="楷体" panose="02010609060101010101" charset="-122"/>
                <a:ea typeface="楷体" panose="02010609060101010101" charset="-122"/>
                <a:cs typeface="楷体" panose="02010609060101010101" charset="-122"/>
              </a:rPr>
              <a:t>倡议书</a:t>
            </a:r>
            <a:r>
              <a:rPr lang="zh-CN" altLang="en-US" sz="2400" dirty="0">
                <a:latin typeface="楷体" panose="02010609060101010101" charset="-122"/>
                <a:ea typeface="楷体" panose="02010609060101010101" charset="-122"/>
                <a:cs typeface="楷体" panose="02010609060101010101" charset="-122"/>
              </a:rPr>
              <a:t>。要点如下</a:t>
            </a:r>
            <a:r>
              <a:rPr lang="zh-CN" altLang="en-US" sz="2400" dirty="0" smtClean="0">
                <a:latin typeface="楷体" panose="02010609060101010101" charset="-122"/>
                <a:ea typeface="楷体" panose="02010609060101010101" charset="-122"/>
                <a:cs typeface="楷体" panose="02010609060101010101" charset="-122"/>
              </a:rPr>
              <a:t>：</a:t>
            </a:r>
            <a:endParaRPr lang="en-US" altLang="zh-CN" sz="2400" dirty="0" smtClean="0">
              <a:latin typeface="楷体" panose="02010609060101010101" charset="-122"/>
              <a:ea typeface="楷体" panose="02010609060101010101" charset="-122"/>
              <a:cs typeface="楷体" panose="02010609060101010101" charset="-122"/>
            </a:endParaRPr>
          </a:p>
          <a:p>
            <a:r>
              <a:rPr lang="en-US" altLang="zh-CN" sz="2400" dirty="0" smtClean="0">
                <a:latin typeface="楷体" panose="02010609060101010101" charset="-122"/>
                <a:ea typeface="楷体" panose="02010609060101010101" charset="-122"/>
                <a:cs typeface="楷体" panose="02010609060101010101" charset="-122"/>
              </a:rPr>
              <a:t>1. </a:t>
            </a:r>
            <a:r>
              <a:rPr lang="zh-CN" altLang="en-US" sz="2400" dirty="0" smtClean="0">
                <a:latin typeface="楷体" panose="02010609060101010101" charset="-122"/>
                <a:ea typeface="楷体" panose="02010609060101010101" charset="-122"/>
                <a:cs typeface="楷体" panose="02010609060101010101" charset="-122"/>
              </a:rPr>
              <a:t>倡议</a:t>
            </a:r>
            <a:r>
              <a:rPr lang="zh-CN" altLang="en-US" sz="2400" dirty="0">
                <a:latin typeface="楷体" panose="02010609060101010101" charset="-122"/>
                <a:ea typeface="楷体" panose="02010609060101010101" charset="-122"/>
                <a:cs typeface="楷体" panose="02010609060101010101" charset="-122"/>
              </a:rPr>
              <a:t>的原因和</a:t>
            </a:r>
            <a:r>
              <a:rPr lang="zh-CN" altLang="en-US" sz="2400" dirty="0" smtClean="0">
                <a:latin typeface="楷体" panose="02010609060101010101" charset="-122"/>
                <a:ea typeface="楷体" panose="02010609060101010101" charset="-122"/>
                <a:cs typeface="楷体" panose="02010609060101010101" charset="-122"/>
              </a:rPr>
              <a:t>目的；</a:t>
            </a:r>
            <a:r>
              <a:rPr lang="en-US" altLang="zh-CN" sz="2400" dirty="0">
                <a:latin typeface="楷体" panose="02010609060101010101" charset="-122"/>
                <a:ea typeface="楷体" panose="02010609060101010101" charset="-122"/>
                <a:cs typeface="楷体" panose="02010609060101010101" charset="-122"/>
              </a:rPr>
              <a:t> </a:t>
            </a:r>
            <a:r>
              <a:rPr lang="en-US" altLang="zh-CN" sz="2400" dirty="0" smtClean="0">
                <a:latin typeface="楷体" panose="02010609060101010101" charset="-122"/>
                <a:ea typeface="楷体" panose="02010609060101010101" charset="-122"/>
                <a:cs typeface="楷体" panose="02010609060101010101" charset="-122"/>
              </a:rPr>
              <a:t>2</a:t>
            </a:r>
            <a:r>
              <a:rPr lang="en-US" altLang="zh-CN" sz="2400" dirty="0">
                <a:latin typeface="楷体" panose="02010609060101010101" charset="-122"/>
                <a:ea typeface="楷体" panose="02010609060101010101" charset="-122"/>
                <a:cs typeface="楷体" panose="02010609060101010101" charset="-122"/>
              </a:rPr>
              <a:t>. </a:t>
            </a:r>
            <a:r>
              <a:rPr lang="zh-CN" altLang="en-US" sz="2400" dirty="0">
                <a:latin typeface="楷体" panose="02010609060101010101" charset="-122"/>
                <a:ea typeface="楷体" panose="02010609060101010101" charset="-122"/>
                <a:cs typeface="楷体" panose="02010609060101010101" charset="-122"/>
              </a:rPr>
              <a:t>倡议的具体</a:t>
            </a:r>
            <a:r>
              <a:rPr lang="zh-CN" altLang="en-US" sz="2400" dirty="0" smtClean="0">
                <a:latin typeface="楷体" panose="02010609060101010101" charset="-122"/>
                <a:ea typeface="楷体" panose="02010609060101010101" charset="-122"/>
                <a:cs typeface="楷体" panose="02010609060101010101" charset="-122"/>
              </a:rPr>
              <a:t>内容；</a:t>
            </a:r>
            <a:r>
              <a:rPr lang="en-US" altLang="zh-CN" sz="2400" dirty="0" smtClean="0">
                <a:latin typeface="楷体" panose="02010609060101010101" charset="-122"/>
                <a:ea typeface="楷体" panose="02010609060101010101" charset="-122"/>
                <a:cs typeface="楷体" panose="02010609060101010101" charset="-122"/>
              </a:rPr>
              <a:t> 3</a:t>
            </a:r>
            <a:r>
              <a:rPr lang="en-US" altLang="zh-CN" sz="2400" dirty="0">
                <a:latin typeface="楷体" panose="02010609060101010101" charset="-122"/>
                <a:ea typeface="楷体" panose="02010609060101010101" charset="-122"/>
                <a:cs typeface="楷体" panose="02010609060101010101" charset="-122"/>
              </a:rPr>
              <a:t>. </a:t>
            </a:r>
            <a:r>
              <a:rPr lang="zh-CN" altLang="en-US" sz="2400" dirty="0">
                <a:latin typeface="楷体" panose="02010609060101010101" charset="-122"/>
                <a:ea typeface="楷体" panose="02010609060101010101" charset="-122"/>
                <a:cs typeface="楷体" panose="02010609060101010101" charset="-122"/>
              </a:rPr>
              <a:t>发出</a:t>
            </a:r>
            <a:r>
              <a:rPr lang="zh-CN" altLang="en-US" sz="2400" dirty="0" smtClean="0">
                <a:latin typeface="楷体" panose="02010609060101010101" charset="-122"/>
                <a:ea typeface="楷体" panose="02010609060101010101" charset="-122"/>
                <a:cs typeface="楷体" panose="02010609060101010101" charset="-122"/>
              </a:rPr>
              <a:t>倡议</a:t>
            </a:r>
            <a:r>
              <a:rPr lang="zh-CN" altLang="en-US" sz="2800" dirty="0" smtClean="0">
                <a:latin typeface="楷体" panose="02010609060101010101" charset="-122"/>
                <a:ea typeface="楷体" panose="02010609060101010101" charset="-122"/>
                <a:cs typeface="楷体" panose="02010609060101010101" charset="-122"/>
              </a:rPr>
              <a:t>。</a:t>
            </a:r>
            <a:endParaRPr lang="zh-CN" altLang="en-US" sz="2800" dirty="0">
              <a:latin typeface="楷体" panose="02010609060101010101" charset="-122"/>
              <a:ea typeface="楷体" panose="02010609060101010101" charset="-122"/>
              <a:cs typeface="楷体" panose="02010609060101010101" charset="-122"/>
            </a:endParaRPr>
          </a:p>
        </p:txBody>
      </p:sp>
      <p:cxnSp>
        <p:nvCxnSpPr>
          <p:cNvPr id="3" name="直接连接符 2"/>
          <p:cNvCxnSpPr/>
          <p:nvPr/>
        </p:nvCxnSpPr>
        <p:spPr>
          <a:xfrm>
            <a:off x="973386" y="1738273"/>
            <a:ext cx="1584176" cy="0"/>
          </a:xfrm>
          <a:prstGeom prst="line">
            <a:avLst/>
          </a:prstGeom>
          <a:ln w="28575" cmpd="sng">
            <a:solidFill>
              <a:srgbClr val="7030A0"/>
            </a:solidFill>
            <a:prstDash val="solid"/>
          </a:ln>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flipV="1">
            <a:off x="2227580" y="2129790"/>
            <a:ext cx="6809740" cy="35560"/>
          </a:xfrm>
          <a:prstGeom prst="line">
            <a:avLst/>
          </a:prstGeom>
          <a:ln w="28575" cmpd="sng">
            <a:solidFill>
              <a:srgbClr val="7030A0"/>
            </a:solidFill>
            <a:prstDash val="solid"/>
          </a:ln>
        </p:spPr>
        <p:style>
          <a:lnRef idx="3">
            <a:schemeClr val="accent1"/>
          </a:lnRef>
          <a:fillRef idx="0">
            <a:schemeClr val="accent1"/>
          </a:fillRef>
          <a:effectRef idx="2">
            <a:schemeClr val="accent1"/>
          </a:effectRef>
          <a:fontRef idx="minor">
            <a:schemeClr val="tx1"/>
          </a:fontRef>
        </p:style>
      </p:cxnSp>
      <p:cxnSp>
        <p:nvCxnSpPr>
          <p:cNvPr id="19" name="直接箭头连接符 18"/>
          <p:cNvCxnSpPr/>
          <p:nvPr/>
        </p:nvCxnSpPr>
        <p:spPr>
          <a:xfrm flipH="1">
            <a:off x="845875" y="1723206"/>
            <a:ext cx="432048" cy="406475"/>
          </a:xfrm>
          <a:prstGeom prst="straightConnector1">
            <a:avLst/>
          </a:prstGeom>
          <a:ln w="38100">
            <a:tailEnd type="arrow"/>
          </a:ln>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a:off x="332499" y="2114823"/>
            <a:ext cx="864096" cy="461665"/>
          </a:xfrm>
          <a:prstGeom prst="rect">
            <a:avLst/>
          </a:prstGeom>
          <a:noFill/>
        </p:spPr>
        <p:txBody>
          <a:bodyPr wrap="square" rtlCol="0">
            <a:spAutoFit/>
          </a:bodyPr>
          <a:lstStyle/>
          <a:p>
            <a:r>
              <a:rPr lang="en-US" altLang="zh-CN" sz="2400" b="1" dirty="0" smtClean="0">
                <a:solidFill>
                  <a:srgbClr val="C00000"/>
                </a:solidFill>
              </a:rPr>
              <a:t>we</a:t>
            </a:r>
            <a:endParaRPr lang="zh-CN" altLang="en-US" sz="2400" b="1" dirty="0">
              <a:solidFill>
                <a:srgbClr val="C00000"/>
              </a:solidFill>
            </a:endParaRPr>
          </a:p>
        </p:txBody>
      </p:sp>
      <p:sp>
        <p:nvSpPr>
          <p:cNvPr id="15" name="TextBox 10"/>
          <p:cNvSpPr txBox="1"/>
          <p:nvPr/>
        </p:nvSpPr>
        <p:spPr>
          <a:xfrm>
            <a:off x="7399283" y="2129681"/>
            <a:ext cx="2808312" cy="460375"/>
          </a:xfrm>
          <a:prstGeom prst="rect">
            <a:avLst/>
          </a:prstGeom>
          <a:noFill/>
        </p:spPr>
        <p:txBody>
          <a:bodyPr wrap="square" rtlCol="0">
            <a:spAutoFit/>
          </a:bodyPr>
          <a:lstStyle/>
          <a:p>
            <a:r>
              <a:rPr lang="zh-CN" altLang="en-US" sz="2400" b="1" dirty="0">
                <a:solidFill>
                  <a:srgbClr val="C00000"/>
                </a:solidFill>
                <a:latin typeface="楷体" panose="02010609060101010101" charset="-122"/>
                <a:ea typeface="楷体" panose="02010609060101010101" charset="-122"/>
              </a:rPr>
              <a:t>现在时、将来时</a:t>
            </a:r>
            <a:endParaRPr lang="zh-CN" altLang="en-US" sz="2400" b="1" dirty="0">
              <a:solidFill>
                <a:srgbClr val="C00000"/>
              </a:solidFill>
              <a:latin typeface="楷体" panose="02010609060101010101" charset="-122"/>
              <a:ea typeface="楷体" panose="02010609060101010101" charset="-122"/>
            </a:endParaRPr>
          </a:p>
        </p:txBody>
      </p:sp>
      <p:cxnSp>
        <p:nvCxnSpPr>
          <p:cNvPr id="17" name="直接箭头连接符 16"/>
          <p:cNvCxnSpPr/>
          <p:nvPr/>
        </p:nvCxnSpPr>
        <p:spPr>
          <a:xfrm flipH="1" flipV="1">
            <a:off x="3860557" y="1350852"/>
            <a:ext cx="1944216" cy="3466471"/>
          </a:xfrm>
          <a:prstGeom prst="straightConnector1">
            <a:avLst/>
          </a:prstGeom>
          <a:ln w="44450">
            <a:tailEnd type="arrow"/>
          </a:ln>
        </p:spPr>
        <p:style>
          <a:lnRef idx="3">
            <a:schemeClr val="accent1"/>
          </a:lnRef>
          <a:fillRef idx="0">
            <a:schemeClr val="accent1"/>
          </a:fillRef>
          <a:effectRef idx="2">
            <a:schemeClr val="accent1"/>
          </a:effectRef>
          <a:fontRef idx="minor">
            <a:schemeClr val="tx1"/>
          </a:fontRef>
        </p:style>
      </p:cxnSp>
      <p:sp>
        <p:nvSpPr>
          <p:cNvPr id="21" name="TextBox 5"/>
          <p:cNvSpPr txBox="1"/>
          <p:nvPr/>
        </p:nvSpPr>
        <p:spPr>
          <a:xfrm>
            <a:off x="1060386" y="2590130"/>
            <a:ext cx="9144000" cy="4399915"/>
          </a:xfrm>
          <a:prstGeom prst="rect">
            <a:avLst/>
          </a:prstGeom>
          <a:noFill/>
        </p:spPr>
        <p:txBody>
          <a:bodyPr wrap="square" rtlCol="0">
            <a:spAutoFit/>
          </a:bodyPr>
          <a:lstStyle/>
          <a:p>
            <a:pPr algn="ctr"/>
            <a:r>
              <a:rPr lang="en-US" altLang="zh-CN" sz="2800" dirty="0" smtClean="0">
                <a:solidFill>
                  <a:srgbClr val="7030A0"/>
                </a:solidFill>
              </a:rPr>
              <a:t>Proposal</a:t>
            </a:r>
            <a:r>
              <a:rPr lang="en-US" altLang="zh-CN" sz="2800" dirty="0" smtClean="0">
                <a:solidFill>
                  <a:srgbClr val="7030A0"/>
                </a:solidFill>
                <a:latin typeface="楷体" panose="02010609060101010101" charset="-122"/>
                <a:ea typeface="楷体" panose="02010609060101010101" charset="-122"/>
                <a:cs typeface="楷体" panose="02010609060101010101" charset="-122"/>
              </a:rPr>
              <a:t>(</a:t>
            </a:r>
            <a:r>
              <a:rPr lang="zh-CN" altLang="en-US" sz="2800" dirty="0" smtClean="0">
                <a:solidFill>
                  <a:srgbClr val="7030A0"/>
                </a:solidFill>
                <a:latin typeface="楷体" panose="02010609060101010101" charset="-122"/>
                <a:ea typeface="楷体" panose="02010609060101010101" charset="-122"/>
                <a:cs typeface="楷体" panose="02010609060101010101" charset="-122"/>
              </a:rPr>
              <a:t>标题可不写</a:t>
            </a:r>
            <a:r>
              <a:rPr lang="en-US" altLang="zh-CN" sz="2800" dirty="0" smtClean="0">
                <a:solidFill>
                  <a:srgbClr val="7030A0"/>
                </a:solidFill>
                <a:latin typeface="楷体" panose="02010609060101010101" charset="-122"/>
                <a:ea typeface="楷体" panose="02010609060101010101" charset="-122"/>
                <a:cs typeface="楷体" panose="02010609060101010101" charset="-122"/>
              </a:rPr>
              <a:t>)</a:t>
            </a:r>
            <a:endParaRPr lang="en-US" altLang="zh-CN" sz="2800" dirty="0" smtClean="0">
              <a:solidFill>
                <a:srgbClr val="7030A0"/>
              </a:solidFill>
            </a:endParaRPr>
          </a:p>
          <a:p>
            <a:r>
              <a:rPr lang="en-US" altLang="zh-CN" sz="2800" dirty="0" smtClean="0"/>
              <a:t>Dear </a:t>
            </a:r>
            <a:r>
              <a:rPr lang="en-US" altLang="zh-CN" sz="2800" dirty="0"/>
              <a:t>fellow </a:t>
            </a:r>
            <a:r>
              <a:rPr lang="en-US" altLang="zh-CN" sz="2800" dirty="0" smtClean="0"/>
              <a:t>students/friends/schoolmates/…,</a:t>
            </a:r>
            <a:endParaRPr lang="en-US" altLang="zh-CN" sz="2800" dirty="0" smtClean="0"/>
          </a:p>
          <a:p>
            <a:r>
              <a:rPr lang="en-US" altLang="zh-CN" sz="2800" dirty="0" smtClean="0"/>
              <a:t>Para 1: writing purpose and present problem</a:t>
            </a:r>
            <a:endParaRPr lang="en-US" altLang="zh-CN" sz="2800" dirty="0" smtClean="0"/>
          </a:p>
          <a:p>
            <a:r>
              <a:rPr lang="en-US" altLang="zh-CN" sz="2800" dirty="0"/>
              <a:t> </a:t>
            </a:r>
            <a:r>
              <a:rPr lang="en-US" altLang="zh-CN" sz="2800" dirty="0" smtClean="0"/>
              <a:t>            </a:t>
            </a:r>
            <a:r>
              <a:rPr lang="en-US" altLang="zh-CN" sz="2800" b="1" dirty="0">
                <a:gradFill>
                  <a:gsLst>
                    <a:gs pos="0">
                      <a:srgbClr val="007BD3"/>
                    </a:gs>
                    <a:gs pos="100000">
                      <a:srgbClr val="034373"/>
                    </a:gs>
                  </a:gsLst>
                  <a:lin scaled="0"/>
                </a:gradFill>
              </a:rPr>
              <a:t>(Why do you want to write it?)</a:t>
            </a:r>
            <a:endParaRPr lang="en-US" altLang="zh-CN" sz="2800" b="1" dirty="0">
              <a:gradFill>
                <a:gsLst>
                  <a:gs pos="0">
                    <a:srgbClr val="007BD3"/>
                  </a:gs>
                  <a:gs pos="100000">
                    <a:srgbClr val="034373"/>
                  </a:gs>
                </a:gsLst>
                <a:lin scaled="0"/>
              </a:gradFill>
            </a:endParaRPr>
          </a:p>
          <a:p>
            <a:r>
              <a:rPr lang="en-US" altLang="zh-CN" sz="2800" dirty="0" smtClean="0"/>
              <a:t>Para 2: specific content and measures</a:t>
            </a:r>
            <a:endParaRPr lang="en-US" altLang="zh-CN" sz="2800" dirty="0" smtClean="0"/>
          </a:p>
          <a:p>
            <a:r>
              <a:rPr lang="en-US" altLang="zh-CN" sz="2800" dirty="0"/>
              <a:t> </a:t>
            </a:r>
            <a:r>
              <a:rPr lang="en-US" altLang="zh-CN" sz="2800" b="1" dirty="0" smtClean="0">
                <a:solidFill>
                  <a:srgbClr val="C00000"/>
                </a:solidFill>
              </a:rPr>
              <a:t>            </a:t>
            </a:r>
            <a:r>
              <a:rPr lang="en-US" altLang="zh-CN" sz="2800" b="1" dirty="0" smtClean="0">
                <a:gradFill>
                  <a:gsLst>
                    <a:gs pos="0">
                      <a:srgbClr val="007BD3"/>
                    </a:gs>
                    <a:gs pos="100000">
                      <a:srgbClr val="034373"/>
                    </a:gs>
                  </a:gsLst>
                  <a:lin scaled="0"/>
                </a:gradFill>
              </a:rPr>
              <a:t>(What </a:t>
            </a:r>
            <a:r>
              <a:rPr lang="en-US" altLang="zh-CN" sz="2800" b="1" dirty="0">
                <a:gradFill>
                  <a:gsLst>
                    <a:gs pos="0">
                      <a:srgbClr val="007BD3"/>
                    </a:gs>
                    <a:gs pos="100000">
                      <a:srgbClr val="034373"/>
                    </a:gs>
                  </a:gsLst>
                  <a:lin scaled="0"/>
                </a:gradFill>
              </a:rPr>
              <a:t>do you </a:t>
            </a:r>
            <a:r>
              <a:rPr lang="en-US" altLang="zh-CN" sz="2800" b="1" dirty="0" smtClean="0">
                <a:gradFill>
                  <a:gsLst>
                    <a:gs pos="0">
                      <a:srgbClr val="007BD3"/>
                    </a:gs>
                    <a:gs pos="100000">
                      <a:srgbClr val="034373"/>
                    </a:gs>
                  </a:gsLst>
                  <a:lin scaled="0"/>
                </a:gradFill>
              </a:rPr>
              <a:t>want to be done and how?)</a:t>
            </a:r>
            <a:endParaRPr lang="en-US" altLang="zh-CN" sz="2800" dirty="0" smtClean="0">
              <a:gradFill>
                <a:gsLst>
                  <a:gs pos="0">
                    <a:srgbClr val="007BD3"/>
                  </a:gs>
                  <a:gs pos="100000">
                    <a:srgbClr val="034373"/>
                  </a:gs>
                </a:gsLst>
                <a:lin scaled="0"/>
              </a:gradFill>
            </a:endParaRPr>
          </a:p>
          <a:p>
            <a:r>
              <a:rPr lang="en-US" altLang="zh-CN" sz="2800" dirty="0" smtClean="0"/>
              <a:t>Para 3: a call to action </a:t>
            </a:r>
            <a:endParaRPr lang="en-US" altLang="zh-CN" sz="2800" dirty="0" smtClean="0"/>
          </a:p>
          <a:p>
            <a:r>
              <a:rPr lang="en-US" altLang="zh-CN" sz="2800" dirty="0"/>
              <a:t> </a:t>
            </a:r>
            <a:r>
              <a:rPr lang="en-US" altLang="zh-CN" sz="2800" dirty="0" smtClean="0"/>
              <a:t>           </a:t>
            </a:r>
            <a:r>
              <a:rPr lang="en-US" altLang="zh-CN" sz="2800" dirty="0" smtClean="0">
                <a:gradFill>
                  <a:gsLst>
                    <a:gs pos="0">
                      <a:srgbClr val="007BD3"/>
                    </a:gs>
                    <a:gs pos="100000">
                      <a:srgbClr val="034373"/>
                    </a:gs>
                  </a:gsLst>
                  <a:lin scaled="0"/>
                </a:gradFill>
              </a:rPr>
              <a:t> </a:t>
            </a:r>
            <a:r>
              <a:rPr lang="en-US" altLang="zh-CN" sz="2800" b="1" dirty="0" smtClean="0">
                <a:gradFill>
                  <a:gsLst>
                    <a:gs pos="0">
                      <a:srgbClr val="007BD3"/>
                    </a:gs>
                    <a:gs pos="100000">
                      <a:srgbClr val="034373"/>
                    </a:gs>
                  </a:gsLst>
                  <a:lin scaled="0"/>
                </a:gradFill>
              </a:rPr>
              <a:t>(what you want the readers to do)</a:t>
            </a:r>
            <a:endParaRPr lang="en-US" altLang="zh-CN" sz="2800" b="1" dirty="0" smtClean="0">
              <a:gradFill>
                <a:gsLst>
                  <a:gs pos="0">
                    <a:srgbClr val="007BD3"/>
                  </a:gs>
                  <a:gs pos="100000">
                    <a:srgbClr val="034373"/>
                  </a:gs>
                </a:gsLst>
                <a:lin scaled="0"/>
              </a:gradFill>
            </a:endParaRPr>
          </a:p>
          <a:p>
            <a:r>
              <a:rPr lang="en-US" altLang="zh-CN" sz="2800" b="1" dirty="0">
                <a:solidFill>
                  <a:srgbClr val="C00000"/>
                </a:solidFill>
              </a:rPr>
              <a:t> </a:t>
            </a:r>
            <a:r>
              <a:rPr lang="en-US" altLang="zh-CN" sz="2800" b="1" dirty="0" smtClean="0">
                <a:solidFill>
                  <a:srgbClr val="C00000"/>
                </a:solidFill>
              </a:rPr>
              <a:t>                                                                       </a:t>
            </a:r>
            <a:r>
              <a:rPr lang="en-US" altLang="zh-CN" sz="2800" dirty="0"/>
              <a:t> </a:t>
            </a:r>
            <a:r>
              <a:rPr lang="en-US" altLang="zh-CN" sz="2800" dirty="0" smtClean="0"/>
              <a:t>      Students</a:t>
            </a:r>
            <a:r>
              <a:rPr lang="en-US" altLang="zh-CN" sz="2800" dirty="0"/>
              <a:t>’ </a:t>
            </a:r>
            <a:r>
              <a:rPr lang="en-US" altLang="zh-CN" sz="2800" dirty="0" smtClean="0"/>
              <a:t>Union</a:t>
            </a:r>
            <a:endParaRPr lang="en-US" altLang="zh-CN" sz="2800" dirty="0" smtClean="0"/>
          </a:p>
          <a:p>
            <a:pPr algn="ctr"/>
            <a:r>
              <a:rPr lang="en-US" altLang="zh-CN" sz="2800" dirty="0"/>
              <a:t> </a:t>
            </a:r>
            <a:r>
              <a:rPr lang="en-US" altLang="zh-CN" sz="2800" dirty="0" smtClean="0"/>
              <a:t>                                                         </a:t>
            </a:r>
            <a:r>
              <a:rPr lang="en-US" altLang="zh-CN" sz="2800" dirty="0" smtClean="0">
                <a:solidFill>
                  <a:srgbClr val="7030A0"/>
                </a:solidFill>
              </a:rPr>
              <a:t> </a:t>
            </a:r>
            <a:r>
              <a:rPr lang="en-US" altLang="zh-CN" sz="2400" dirty="0" smtClean="0">
                <a:solidFill>
                  <a:srgbClr val="7030A0"/>
                </a:solidFill>
              </a:rPr>
              <a:t>             </a:t>
            </a:r>
            <a:r>
              <a:rPr lang="en-US" altLang="zh-CN" sz="2400" dirty="0">
                <a:solidFill>
                  <a:srgbClr val="7030A0"/>
                </a:solidFill>
              </a:rPr>
              <a:t>March 2nd, 2020 </a:t>
            </a:r>
            <a:r>
              <a:rPr lang="en-US" altLang="zh-CN" sz="2400" dirty="0">
                <a:solidFill>
                  <a:srgbClr val="7030A0"/>
                </a:solidFill>
                <a:latin typeface="楷体" panose="02010609060101010101" charset="-122"/>
                <a:ea typeface="楷体" panose="02010609060101010101" charset="-122"/>
                <a:cs typeface="楷体" panose="02010609060101010101" charset="-122"/>
              </a:rPr>
              <a:t>(</a:t>
            </a:r>
            <a:r>
              <a:rPr lang="zh-CN" altLang="en-US" sz="2400" dirty="0">
                <a:solidFill>
                  <a:srgbClr val="7030A0"/>
                </a:solidFill>
                <a:latin typeface="楷体" panose="02010609060101010101" charset="-122"/>
                <a:ea typeface="楷体" panose="02010609060101010101" charset="-122"/>
                <a:cs typeface="楷体" panose="02010609060101010101" charset="-122"/>
              </a:rPr>
              <a:t>可不写</a:t>
            </a:r>
            <a:r>
              <a:rPr lang="en-US" altLang="zh-CN" sz="2400" dirty="0">
                <a:solidFill>
                  <a:srgbClr val="7030A0"/>
                </a:solidFill>
                <a:latin typeface="楷体" panose="02010609060101010101" charset="-122"/>
                <a:ea typeface="楷体" panose="02010609060101010101" charset="-122"/>
                <a:cs typeface="楷体" panose="02010609060101010101" charset="-122"/>
              </a:rPr>
              <a:t>)</a:t>
            </a:r>
            <a:endParaRPr lang="en-US" altLang="zh-CN" sz="2400" dirty="0">
              <a:solidFill>
                <a:srgbClr val="7030A0"/>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1">
                                            <p:txEl>
                                              <p:pRg st="0" end="0"/>
                                            </p:txEl>
                                          </p:spTgt>
                                        </p:tgtEl>
                                        <p:attrNameLst>
                                          <p:attrName>style.visibility</p:attrName>
                                        </p:attrNameLst>
                                      </p:cBhvr>
                                      <p:to>
                                        <p:strVal val="visible"/>
                                      </p:to>
                                    </p:set>
                                    <p:anim calcmode="lin" valueType="num">
                                      <p:cBhvr additive="base">
                                        <p:cTn id="4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1">
                                            <p:txEl>
                                              <p:pRg st="1" end="1"/>
                                            </p:txEl>
                                          </p:spTgt>
                                        </p:tgtEl>
                                        <p:attrNameLst>
                                          <p:attrName>style.visibility</p:attrName>
                                        </p:attrNameLst>
                                      </p:cBhvr>
                                      <p:to>
                                        <p:strVal val="visible"/>
                                      </p:to>
                                    </p:set>
                                    <p:anim calcmode="lin" valueType="num">
                                      <p:cBhvr additive="base">
                                        <p:cTn id="50"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1">
                                            <p:txEl>
                                              <p:pRg st="2" end="2"/>
                                            </p:txEl>
                                          </p:spTgt>
                                        </p:tgtEl>
                                        <p:attrNameLst>
                                          <p:attrName>style.visibility</p:attrName>
                                        </p:attrNameLst>
                                      </p:cBhvr>
                                      <p:to>
                                        <p:strVal val="visible"/>
                                      </p:to>
                                    </p:set>
                                    <p:animEffect transition="in" filter="barn(inVertical)">
                                      <p:cBhvr>
                                        <p:cTn id="56" dur="500"/>
                                        <p:tgtEl>
                                          <p:spTgt spid="21">
                                            <p:txEl>
                                              <p:pRg st="2" end="2"/>
                                            </p:txEl>
                                          </p:spTgt>
                                        </p:tgtEl>
                                      </p:cBhvr>
                                    </p:animEffect>
                                  </p:childTnLst>
                                </p:cTn>
                              </p:par>
                              <p:par>
                                <p:cTn id="57" presetID="16" presetClass="entr" presetSubtype="21" fill="hold" nodeType="withEffect">
                                  <p:stCondLst>
                                    <p:cond delay="0"/>
                                  </p:stCondLst>
                                  <p:childTnLst>
                                    <p:set>
                                      <p:cBhvr>
                                        <p:cTn id="58" dur="1" fill="hold">
                                          <p:stCondLst>
                                            <p:cond delay="0"/>
                                          </p:stCondLst>
                                        </p:cTn>
                                        <p:tgtEl>
                                          <p:spTgt spid="21">
                                            <p:txEl>
                                              <p:pRg st="3" end="3"/>
                                            </p:txEl>
                                          </p:spTgt>
                                        </p:tgtEl>
                                        <p:attrNameLst>
                                          <p:attrName>style.visibility</p:attrName>
                                        </p:attrNameLst>
                                      </p:cBhvr>
                                      <p:to>
                                        <p:strVal val="visible"/>
                                      </p:to>
                                    </p:set>
                                    <p:animEffect transition="in" filter="barn(inVertical)">
                                      <p:cBhvr>
                                        <p:cTn id="59" dur="500"/>
                                        <p:tgtEl>
                                          <p:spTgt spid="21">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21">
                                            <p:txEl>
                                              <p:pRg st="4" end="4"/>
                                            </p:txEl>
                                          </p:spTgt>
                                        </p:tgtEl>
                                        <p:attrNameLst>
                                          <p:attrName>style.visibility</p:attrName>
                                        </p:attrNameLst>
                                      </p:cBhvr>
                                      <p:to>
                                        <p:strVal val="visible"/>
                                      </p:to>
                                    </p:set>
                                    <p:animEffect transition="in" filter="barn(inVertical)">
                                      <p:cBhvr>
                                        <p:cTn id="64" dur="500"/>
                                        <p:tgtEl>
                                          <p:spTgt spid="21">
                                            <p:txEl>
                                              <p:pRg st="4" end="4"/>
                                            </p:txEl>
                                          </p:spTgt>
                                        </p:tgtEl>
                                      </p:cBhvr>
                                    </p:animEffect>
                                  </p:childTnLst>
                                </p:cTn>
                              </p:par>
                              <p:par>
                                <p:cTn id="65" presetID="16" presetClass="entr" presetSubtype="21" fill="hold" nodeType="withEffect">
                                  <p:stCondLst>
                                    <p:cond delay="0"/>
                                  </p:stCondLst>
                                  <p:childTnLst>
                                    <p:set>
                                      <p:cBhvr>
                                        <p:cTn id="66" dur="1" fill="hold">
                                          <p:stCondLst>
                                            <p:cond delay="0"/>
                                          </p:stCondLst>
                                        </p:cTn>
                                        <p:tgtEl>
                                          <p:spTgt spid="21">
                                            <p:txEl>
                                              <p:pRg st="5" end="5"/>
                                            </p:txEl>
                                          </p:spTgt>
                                        </p:tgtEl>
                                        <p:attrNameLst>
                                          <p:attrName>style.visibility</p:attrName>
                                        </p:attrNameLst>
                                      </p:cBhvr>
                                      <p:to>
                                        <p:strVal val="visible"/>
                                      </p:to>
                                    </p:set>
                                    <p:animEffect transition="in" filter="barn(inVertical)">
                                      <p:cBhvr>
                                        <p:cTn id="67" dur="500"/>
                                        <p:tgtEl>
                                          <p:spTgt spid="21">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21">
                                            <p:txEl>
                                              <p:pRg st="6" end="6"/>
                                            </p:txEl>
                                          </p:spTgt>
                                        </p:tgtEl>
                                        <p:attrNameLst>
                                          <p:attrName>style.visibility</p:attrName>
                                        </p:attrNameLst>
                                      </p:cBhvr>
                                      <p:to>
                                        <p:strVal val="visible"/>
                                      </p:to>
                                    </p:set>
                                    <p:animEffect transition="in" filter="barn(inVertical)">
                                      <p:cBhvr>
                                        <p:cTn id="78" dur="500"/>
                                        <p:tgtEl>
                                          <p:spTgt spid="21">
                                            <p:txEl>
                                              <p:pRg st="6" end="6"/>
                                            </p:txEl>
                                          </p:spTgt>
                                        </p:tgtEl>
                                      </p:cBhvr>
                                    </p:animEffect>
                                  </p:childTnLst>
                                </p:cTn>
                              </p:par>
                              <p:par>
                                <p:cTn id="79" presetID="16" presetClass="entr" presetSubtype="21" fill="hold" nodeType="withEffect">
                                  <p:stCondLst>
                                    <p:cond delay="0"/>
                                  </p:stCondLst>
                                  <p:childTnLst>
                                    <p:set>
                                      <p:cBhvr>
                                        <p:cTn id="80" dur="1" fill="hold">
                                          <p:stCondLst>
                                            <p:cond delay="0"/>
                                          </p:stCondLst>
                                        </p:cTn>
                                        <p:tgtEl>
                                          <p:spTgt spid="21">
                                            <p:txEl>
                                              <p:pRg st="7" end="7"/>
                                            </p:txEl>
                                          </p:spTgt>
                                        </p:tgtEl>
                                        <p:attrNameLst>
                                          <p:attrName>style.visibility</p:attrName>
                                        </p:attrNameLst>
                                      </p:cBhvr>
                                      <p:to>
                                        <p:strVal val="visible"/>
                                      </p:to>
                                    </p:set>
                                    <p:animEffect transition="in" filter="barn(inVertical)">
                                      <p:cBhvr>
                                        <p:cTn id="81" dur="500"/>
                                        <p:tgtEl>
                                          <p:spTgt spid="21">
                                            <p:txEl>
                                              <p:pRg st="7" end="7"/>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21">
                                            <p:txEl>
                                              <p:pRg st="8" end="8"/>
                                            </p:txEl>
                                          </p:spTgt>
                                        </p:tgtEl>
                                        <p:attrNameLst>
                                          <p:attrName>style.visibility</p:attrName>
                                        </p:attrNameLst>
                                      </p:cBhvr>
                                      <p:to>
                                        <p:strVal val="visible"/>
                                      </p:to>
                                    </p:set>
                                    <p:anim calcmode="lin" valueType="num">
                                      <p:cBhvr additive="base">
                                        <p:cTn id="86" dur="500" fill="hold"/>
                                        <p:tgtEl>
                                          <p:spTgt spid="21">
                                            <p:txEl>
                                              <p:pRg st="8" end="8"/>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2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21">
                                            <p:txEl>
                                              <p:pRg st="9" end="9"/>
                                            </p:txEl>
                                          </p:spTgt>
                                        </p:tgtEl>
                                        <p:attrNameLst>
                                          <p:attrName>style.visibility</p:attrName>
                                        </p:attrNameLst>
                                      </p:cBhvr>
                                      <p:to>
                                        <p:strVal val="visible"/>
                                      </p:to>
                                    </p:set>
                                    <p:anim calcmode="lin" valueType="num">
                                      <p:cBhvr additive="base">
                                        <p:cTn id="92" dur="500" fill="hold"/>
                                        <p:tgtEl>
                                          <p:spTgt spid="21">
                                            <p:txEl>
                                              <p:pRg st="9" end="9"/>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2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8E81226E9538F309FF29980E170B615"/>
          <p:cNvPicPr>
            <a:picLocks noChangeAspect="1"/>
          </p:cNvPicPr>
          <p:nvPr/>
        </p:nvPicPr>
        <p:blipFill>
          <a:blip r:embed="rId1"/>
          <a:stretch>
            <a:fillRect/>
          </a:stretch>
        </p:blipFill>
        <p:spPr>
          <a:xfrm>
            <a:off x="102235" y="497840"/>
            <a:ext cx="8006080" cy="1156970"/>
          </a:xfrm>
          <a:prstGeom prst="rect">
            <a:avLst/>
          </a:prstGeom>
        </p:spPr>
      </p:pic>
      <p:pic>
        <p:nvPicPr>
          <p:cNvPr id="4111" name="图片 1"/>
          <p:cNvPicPr>
            <a:picLocks noChangeAspect="1" noChangeArrowheads="1"/>
          </p:cNvPicPr>
          <p:nvPr/>
        </p:nvPicPr>
        <p:blipFill>
          <a:blip r:embed="rId2">
            <a:extLst>
              <a:ext uri="{28A0092B-C50C-407E-A947-70E740481C1C}">
                <a14:useLocalDpi xmlns:a14="http://schemas.microsoft.com/office/drawing/2010/main" val="0"/>
              </a:ext>
            </a:extLst>
          </a:blip>
          <a:srcRect t="52733" r="55821" b="12054"/>
          <a:stretch>
            <a:fillRect/>
          </a:stretch>
        </p:blipFill>
        <p:spPr bwMode="auto">
          <a:xfrm>
            <a:off x="6376670" y="0"/>
            <a:ext cx="581533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0190" y="732790"/>
            <a:ext cx="7763510" cy="583565"/>
          </a:xfrm>
          <a:prstGeom prst="rect">
            <a:avLst/>
          </a:prstGeom>
          <a:noFill/>
          <a:ln>
            <a:noFill/>
          </a:ln>
          <a:extLst>
            <a:ext uri="{909E8E84-426E-40DD-AFC4-6F175D3DCCD1}">
              <a14:hiddenFill xmlns:a14="http://schemas.microsoft.com/office/drawing/2010/mai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14:hiddenFill>
            </a:ext>
          </a:ex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smtClean="0">
                <a:latin typeface="MV Boli" panose="02000500030200090000" charset="0"/>
                <a:cs typeface="MV Boli" panose="02000500030200090000" charset="0"/>
              </a:rPr>
              <a:t>Para 1: how to express “appeal”</a:t>
            </a:r>
            <a:endParaRPr lang="zh-CN" altLang="en-US" sz="3200" b="1" dirty="0">
              <a:latin typeface="MV Boli" panose="02000500030200090000" charset="0"/>
              <a:cs typeface="MV Boli" panose="02000500030200090000" charset="0"/>
            </a:endParaRPr>
          </a:p>
        </p:txBody>
      </p:sp>
      <p:sp>
        <p:nvSpPr>
          <p:cNvPr id="3" name="矩形 2"/>
          <p:cNvSpPr/>
          <p:nvPr/>
        </p:nvSpPr>
        <p:spPr>
          <a:xfrm>
            <a:off x="694690" y="2007870"/>
            <a:ext cx="10929620" cy="4431030"/>
          </a:xfrm>
          <a:prstGeom prst="rect">
            <a:avLst/>
          </a:prstGeom>
        </p:spPr>
        <p:txBody>
          <a:bodyPr wrap="square">
            <a:spAutoFit/>
          </a:bodyPr>
          <a:lstStyle/>
          <a:p>
            <a:pPr marL="514350" indent="-514350">
              <a:buAutoNum type="arabicPeriod"/>
            </a:pPr>
            <a:r>
              <a:rPr lang="en-US" altLang="zh-CN" sz="3200" dirty="0" smtClean="0"/>
              <a:t>In </a:t>
            </a:r>
            <a:r>
              <a:rPr lang="en-US" altLang="zh-CN" sz="3200" dirty="0"/>
              <a:t>order to</a:t>
            </a:r>
            <a:r>
              <a:rPr lang="en-US" altLang="zh-CN" sz="3200" dirty="0" smtClean="0"/>
              <a:t>…, </a:t>
            </a:r>
            <a:r>
              <a:rPr lang="en-US" altLang="zh-CN" sz="3200" dirty="0"/>
              <a:t>I sincerely </a:t>
            </a:r>
            <a:r>
              <a:rPr lang="en-US" altLang="zh-CN" sz="3200" b="1" dirty="0">
                <a:solidFill>
                  <a:srgbClr val="C0AFCE"/>
                </a:solidFill>
              </a:rPr>
              <a:t>appeal to </a:t>
            </a:r>
            <a:r>
              <a:rPr lang="en-US" altLang="zh-CN" sz="3200" b="1" dirty="0" smtClean="0">
                <a:solidFill>
                  <a:srgbClr val="C0AFCE"/>
                </a:solidFill>
              </a:rPr>
              <a:t>/call on/call </a:t>
            </a:r>
            <a:r>
              <a:rPr lang="en-US" altLang="zh-CN" sz="3200" b="1" dirty="0">
                <a:solidFill>
                  <a:srgbClr val="C0AFCE"/>
                </a:solidFill>
              </a:rPr>
              <a:t>for</a:t>
            </a:r>
            <a:r>
              <a:rPr lang="en-US" altLang="zh-CN" sz="3200" b="1" dirty="0" smtClean="0">
                <a:solidFill>
                  <a:schemeClr val="accent4">
                    <a:lumMod val="60000"/>
                    <a:lumOff val="40000"/>
                  </a:schemeClr>
                </a:solidFill>
              </a:rPr>
              <a:t> </a:t>
            </a:r>
            <a:r>
              <a:rPr lang="en-US" altLang="zh-CN" sz="3200" b="1" dirty="0" smtClean="0">
                <a:solidFill>
                  <a:srgbClr val="C0AFCE"/>
                </a:solidFill>
              </a:rPr>
              <a:t>sb</a:t>
            </a:r>
            <a:r>
              <a:rPr lang="en-US" altLang="zh-CN" sz="3200" b="1" dirty="0">
                <a:solidFill>
                  <a:srgbClr val="C0AFCE"/>
                </a:solidFill>
              </a:rPr>
              <a:t>. to </a:t>
            </a:r>
            <a:r>
              <a:rPr lang="en-US" altLang="zh-CN" sz="3200" b="1" dirty="0" smtClean="0">
                <a:solidFill>
                  <a:srgbClr val="C0AFCE"/>
                </a:solidFill>
              </a:rPr>
              <a:t>do  </a:t>
            </a:r>
            <a:r>
              <a:rPr lang="en-US" altLang="zh-CN" sz="3200" dirty="0" smtClean="0">
                <a:solidFill>
                  <a:srgbClr val="C0AFCE"/>
                </a:solidFill>
              </a:rPr>
              <a:t>…</a:t>
            </a:r>
            <a:endParaRPr lang="en-US" altLang="zh-CN" sz="3200" dirty="0" smtClean="0">
              <a:solidFill>
                <a:schemeClr val="accent4">
                  <a:lumMod val="60000"/>
                  <a:lumOff val="40000"/>
                </a:schemeClr>
              </a:solidFill>
            </a:endParaRPr>
          </a:p>
          <a:p>
            <a:r>
              <a:rPr lang="en-US" altLang="zh-CN" sz="3200" dirty="0" smtClean="0"/>
              <a:t>2. I </a:t>
            </a:r>
            <a:r>
              <a:rPr lang="en-US" altLang="zh-CN" sz="3200" dirty="0"/>
              <a:t>strongly</a:t>
            </a:r>
            <a:r>
              <a:rPr lang="en-US" altLang="zh-CN" sz="3200" dirty="0">
                <a:solidFill>
                  <a:srgbClr val="C0AFCE"/>
                </a:solidFill>
              </a:rPr>
              <a:t> </a:t>
            </a:r>
            <a:r>
              <a:rPr lang="en-US" altLang="zh-CN" sz="3200" b="1" dirty="0">
                <a:solidFill>
                  <a:srgbClr val="C0AFCE"/>
                </a:solidFill>
              </a:rPr>
              <a:t>advocate that sb. (should) do…</a:t>
            </a:r>
            <a:endParaRPr lang="en-US" altLang="zh-CN" sz="3200" b="1" dirty="0">
              <a:solidFill>
                <a:srgbClr val="C0AFCE"/>
              </a:solidFill>
            </a:endParaRPr>
          </a:p>
          <a:p>
            <a:r>
              <a:rPr lang="en-US" altLang="zh-CN" sz="3200" dirty="0" smtClean="0"/>
              <a:t>3. With/For the </a:t>
            </a:r>
            <a:r>
              <a:rPr lang="en-US" altLang="zh-CN" sz="3200" dirty="0"/>
              <a:t>purpose </a:t>
            </a:r>
            <a:r>
              <a:rPr lang="en-US" altLang="zh-CN" sz="3200" dirty="0" smtClean="0"/>
              <a:t>of…, I’d </a:t>
            </a:r>
            <a:r>
              <a:rPr lang="en-US" altLang="zh-CN" sz="3200" dirty="0"/>
              <a:t>like to </a:t>
            </a:r>
            <a:r>
              <a:rPr lang="en-US" altLang="zh-CN" sz="3200" b="1" dirty="0">
                <a:solidFill>
                  <a:srgbClr val="C0AFCE"/>
                </a:solidFill>
              </a:rPr>
              <a:t>call your attention to </a:t>
            </a:r>
            <a:r>
              <a:rPr lang="en-US" altLang="zh-CN" sz="3200" dirty="0"/>
              <a:t>the importance of</a:t>
            </a:r>
            <a:r>
              <a:rPr lang="en-US" altLang="zh-CN" sz="3200" dirty="0" smtClean="0"/>
              <a:t>…</a:t>
            </a:r>
            <a:endParaRPr lang="en-US" altLang="zh-CN" sz="3200" dirty="0" smtClean="0"/>
          </a:p>
          <a:p>
            <a:r>
              <a:rPr lang="en-US" altLang="zh-CN" sz="3200" dirty="0"/>
              <a:t>4</a:t>
            </a:r>
            <a:r>
              <a:rPr lang="en-US" altLang="zh-CN" sz="3200" dirty="0" smtClean="0"/>
              <a:t>. Recently</a:t>
            </a:r>
            <a:r>
              <a:rPr lang="en-US" altLang="zh-CN" sz="3200" dirty="0"/>
              <a:t>, there exists a </a:t>
            </a:r>
            <a:r>
              <a:rPr lang="en-US" altLang="zh-CN" sz="3200" dirty="0" smtClean="0"/>
              <a:t>problem/ phenomenon </a:t>
            </a:r>
            <a:r>
              <a:rPr lang="en-US" altLang="zh-CN" sz="3200" dirty="0"/>
              <a:t>that…, which leads to many bad effects. So it’s(high) time </a:t>
            </a:r>
            <a:r>
              <a:rPr lang="en-US" altLang="zh-CN" sz="3200" b="1" dirty="0">
                <a:solidFill>
                  <a:srgbClr val="C0AFCE"/>
                </a:solidFill>
              </a:rPr>
              <a:t>that we did…</a:t>
            </a:r>
            <a:endParaRPr lang="en-US" altLang="zh-CN" sz="3200" b="1" dirty="0">
              <a:solidFill>
                <a:srgbClr val="C0AFCE"/>
              </a:solidFill>
            </a:endParaRPr>
          </a:p>
          <a:p>
            <a:endParaRPr lang="en-US" altLang="zh-CN" sz="2900" dirty="0"/>
          </a:p>
          <a:p>
            <a:endParaRPr lang="en-US" altLang="zh-CN" sz="29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5020" y="734787"/>
            <a:ext cx="9175147" cy="3784600"/>
          </a:xfrm>
          <a:prstGeom prst="rect">
            <a:avLst/>
          </a:prstGeom>
        </p:spPr>
        <p:txBody>
          <a:bodyPr wrap="square">
            <a:spAutoFit/>
          </a:bodyPr>
          <a:lstStyle/>
          <a:p>
            <a:pPr lvl="0" eaLnBrk="0" fontAlgn="base" hangingPunct="0">
              <a:spcBef>
                <a:spcPct val="0"/>
              </a:spcBef>
              <a:spcAft>
                <a:spcPct val="0"/>
              </a:spcAft>
              <a:defRPr/>
            </a:pPr>
            <a:r>
              <a:rPr lang="en-US" altLang="zh-CN" sz="2000" kern="0" dirty="0" smtClean="0">
                <a:solidFill>
                  <a:srgbClr val="C00000"/>
                </a:solidFill>
                <a:latin typeface="Comic Sans MS" panose="030F0702030302020204" pitchFamily="66" charset="0"/>
                <a:ea typeface="等线" panose="02010600030101010101" pitchFamily="2" charset="-122"/>
                <a:cs typeface="宋体" panose="02010600030101010101" pitchFamily="2" charset="-122"/>
              </a:rPr>
              <a:t>   </a:t>
            </a:r>
            <a:r>
              <a:rPr lang="en-US" altLang="zh-CN" sz="2000" kern="0" dirty="0" smtClean="0">
                <a:solidFill>
                  <a:srgbClr val="C00000"/>
                </a:solidFill>
                <a:latin typeface="+mn-lt"/>
                <a:ea typeface="等线" panose="02010600030101010101" pitchFamily="2" charset="-122"/>
                <a:cs typeface="+mn-lt"/>
              </a:rPr>
              <a:t> </a:t>
            </a:r>
            <a:r>
              <a:rPr lang="en-US" altLang="zh-CN" sz="2000" kern="0" dirty="0">
                <a:solidFill>
                  <a:srgbClr val="C00000"/>
                </a:solidFill>
                <a:latin typeface="+mn-lt"/>
                <a:ea typeface="等线" panose="02010600030101010101" pitchFamily="2" charset="-122"/>
                <a:cs typeface="+mn-lt"/>
              </a:rPr>
              <a:t> </a:t>
            </a:r>
            <a:r>
              <a:rPr lang="en-US" altLang="zh-CN" sz="2400" kern="100" dirty="0">
                <a:solidFill>
                  <a:schemeClr val="tx1">
                    <a:lumMod val="95000"/>
                    <a:lumOff val="5000"/>
                  </a:schemeClr>
                </a:solidFill>
                <a:latin typeface="+mn-lt"/>
                <a:cs typeface="+mn-lt"/>
              </a:rPr>
              <a:t>The outbreak of COVID-19 </a:t>
            </a:r>
            <a:r>
              <a:rPr lang="en-US" altLang="zh-CN" sz="2400" kern="100" dirty="0">
                <a:solidFill>
                  <a:srgbClr val="AE97C0"/>
                </a:solidFill>
                <a:latin typeface="+mn-lt"/>
                <a:cs typeface="+mn-lt"/>
              </a:rPr>
              <a:t>spreads throughout</a:t>
            </a:r>
            <a:r>
              <a:rPr lang="en-US" altLang="zh-CN" sz="2400" kern="100" dirty="0">
                <a:solidFill>
                  <a:srgbClr val="FF0000"/>
                </a:solidFill>
                <a:latin typeface="+mn-lt"/>
                <a:cs typeface="+mn-lt"/>
              </a:rPr>
              <a:t> </a:t>
            </a:r>
            <a:r>
              <a:rPr lang="en-US" altLang="zh-CN" sz="2400" kern="100" dirty="0">
                <a:solidFill>
                  <a:schemeClr val="tx1">
                    <a:lumMod val="95000"/>
                    <a:lumOff val="5000"/>
                  </a:schemeClr>
                </a:solidFill>
                <a:latin typeface="+mn-lt"/>
                <a:cs typeface="+mn-lt"/>
              </a:rPr>
              <a:t>the whole country even the world, </a:t>
            </a:r>
            <a:r>
              <a:rPr lang="en-US" altLang="zh-CN" sz="2400" kern="100" dirty="0">
                <a:solidFill>
                  <a:srgbClr val="AE97C0"/>
                </a:solidFill>
                <a:latin typeface="+mn-lt"/>
                <a:cs typeface="+mn-lt"/>
              </a:rPr>
              <a:t>affecting</a:t>
            </a:r>
            <a:r>
              <a:rPr lang="en-US" altLang="zh-CN" sz="2400" kern="100" dirty="0">
                <a:solidFill>
                  <a:schemeClr val="tx1">
                    <a:lumMod val="95000"/>
                    <a:lumOff val="5000"/>
                  </a:schemeClr>
                </a:solidFill>
                <a:latin typeface="+mn-lt"/>
                <a:cs typeface="+mn-lt"/>
              </a:rPr>
              <a:t>  our lives and causing many problems.                                        </a:t>
            </a:r>
            <a:r>
              <a:rPr lang="en-US" altLang="zh-CN" sz="2400" kern="100" dirty="0" smtClean="0">
                <a:solidFill>
                  <a:schemeClr val="tx1">
                    <a:lumMod val="95000"/>
                    <a:lumOff val="5000"/>
                  </a:schemeClr>
                </a:solidFill>
                <a:latin typeface="+mn-lt"/>
                <a:cs typeface="+mn-lt"/>
              </a:rPr>
              <a:t>                  </a:t>
            </a:r>
            <a:endParaRPr lang="en-US" altLang="zh-CN" sz="2400" kern="100" dirty="0" smtClean="0">
              <a:solidFill>
                <a:schemeClr val="tx1">
                  <a:lumMod val="95000"/>
                  <a:lumOff val="5000"/>
                </a:schemeClr>
              </a:solidFill>
              <a:latin typeface="+mn-lt"/>
              <a:cs typeface="+mn-lt"/>
            </a:endParaRPr>
          </a:p>
          <a:p>
            <a:pPr lvl="0" eaLnBrk="0" fontAlgn="base" hangingPunct="0">
              <a:spcBef>
                <a:spcPct val="0"/>
              </a:spcBef>
              <a:spcAft>
                <a:spcPct val="0"/>
              </a:spcAft>
              <a:defRPr/>
            </a:pPr>
            <a:endParaRPr lang="en-US" altLang="zh-CN" sz="2400" kern="100" dirty="0">
              <a:solidFill>
                <a:schemeClr val="tx1">
                  <a:lumMod val="95000"/>
                  <a:lumOff val="5000"/>
                </a:schemeClr>
              </a:solidFill>
              <a:latin typeface="+mn-lt"/>
              <a:cs typeface="+mn-lt"/>
            </a:endParaRPr>
          </a:p>
          <a:p>
            <a:pPr lvl="0" eaLnBrk="0" hangingPunct="0"/>
            <a:r>
              <a:rPr lang="en-US" altLang="zh-CN" sz="2400" kern="100" dirty="0" smtClean="0">
                <a:solidFill>
                  <a:schemeClr val="tx1">
                    <a:lumMod val="95000"/>
                    <a:lumOff val="5000"/>
                  </a:schemeClr>
                </a:solidFill>
                <a:latin typeface="+mn-lt"/>
                <a:cs typeface="+mn-lt"/>
              </a:rPr>
              <a:t>    I </a:t>
            </a:r>
            <a:r>
              <a:rPr lang="en-US" altLang="zh-CN" sz="2400" kern="100" dirty="0">
                <a:solidFill>
                  <a:schemeClr val="tx1">
                    <a:lumMod val="95000"/>
                    <a:lumOff val="5000"/>
                  </a:schemeClr>
                </a:solidFill>
                <a:latin typeface="+mn-lt"/>
                <a:cs typeface="+mn-lt"/>
              </a:rPr>
              <a:t>am Li Hua</a:t>
            </a:r>
            <a:r>
              <a:rPr lang="zh-CN" altLang="en-US" sz="2400" kern="100" dirty="0">
                <a:solidFill>
                  <a:schemeClr val="tx1">
                    <a:lumMod val="95000"/>
                    <a:lumOff val="5000"/>
                  </a:schemeClr>
                </a:solidFill>
                <a:latin typeface="+mn-lt"/>
                <a:cs typeface="+mn-lt"/>
              </a:rPr>
              <a:t>，</a:t>
            </a:r>
            <a:r>
              <a:rPr lang="en-US" altLang="zh-CN" sz="2400" kern="100" dirty="0">
                <a:solidFill>
                  <a:schemeClr val="tx1">
                    <a:lumMod val="95000"/>
                    <a:lumOff val="5000"/>
                  </a:schemeClr>
                </a:solidFill>
                <a:latin typeface="+mn-lt"/>
                <a:cs typeface="+mn-lt"/>
              </a:rPr>
              <a:t>president of students union, </a:t>
            </a:r>
            <a:r>
              <a:rPr lang="zh-CN" altLang="zh-CN" sz="2400" kern="100" dirty="0">
                <a:solidFill>
                  <a:schemeClr val="tx1">
                    <a:lumMod val="95000"/>
                    <a:lumOff val="5000"/>
                  </a:schemeClr>
                </a:solidFill>
                <a:latin typeface="+mn-lt"/>
                <a:cs typeface="+mn-lt"/>
              </a:rPr>
              <a:t> </a:t>
            </a:r>
            <a:r>
              <a:rPr lang="en-US" altLang="zh-CN" sz="2400" kern="100" dirty="0">
                <a:solidFill>
                  <a:schemeClr val="tx1">
                    <a:lumMod val="95000"/>
                    <a:lumOff val="5000"/>
                  </a:schemeClr>
                </a:solidFill>
                <a:latin typeface="+mn-lt"/>
                <a:cs typeface="+mn-lt"/>
              </a:rPr>
              <a:t>the epidemic situation we are faced with now  </a:t>
            </a:r>
            <a:r>
              <a:rPr lang="en-US" altLang="zh-CN" sz="2400" kern="100" dirty="0">
                <a:solidFill>
                  <a:srgbClr val="AE97C0"/>
                </a:solidFill>
                <a:latin typeface="+mn-lt"/>
                <a:cs typeface="+mn-lt"/>
              </a:rPr>
              <a:t>severely threatens </a:t>
            </a:r>
            <a:r>
              <a:rPr lang="en-US" altLang="zh-CN" sz="2400" kern="100" dirty="0">
                <a:solidFill>
                  <a:schemeClr val="tx1">
                    <a:lumMod val="95000"/>
                    <a:lumOff val="5000"/>
                  </a:schemeClr>
                </a:solidFill>
                <a:latin typeface="+mn-lt"/>
                <a:cs typeface="+mn-lt"/>
              </a:rPr>
              <a:t>our lives and survival, thus we should start from little things to overcome the difficulty</a:t>
            </a:r>
            <a:r>
              <a:rPr lang="en-US" altLang="zh-CN" sz="2400" kern="100" dirty="0" smtClean="0">
                <a:solidFill>
                  <a:schemeClr val="tx1">
                    <a:lumMod val="95000"/>
                    <a:lumOff val="5000"/>
                  </a:schemeClr>
                </a:solidFill>
                <a:latin typeface="+mn-lt"/>
                <a:cs typeface="+mn-lt"/>
              </a:rPr>
              <a:t>.</a:t>
            </a:r>
            <a:r>
              <a:rPr lang="zh-CN" altLang="en-US" sz="2000" kern="100" dirty="0" smtClean="0">
                <a:solidFill>
                  <a:schemeClr val="tx1">
                    <a:lumMod val="95000"/>
                    <a:lumOff val="5000"/>
                  </a:schemeClr>
                </a:solidFill>
                <a:latin typeface="+mn-lt"/>
                <a:cs typeface="+mn-lt"/>
              </a:rPr>
              <a:t>（</a:t>
            </a:r>
            <a:r>
              <a:rPr lang="zh-CN" altLang="en-US" sz="2000" dirty="0" smtClean="0"/>
              <a:t>马戈穹</a:t>
            </a:r>
            <a:r>
              <a:rPr lang="en-US" altLang="zh-CN" sz="2000" dirty="0" smtClean="0"/>
              <a:t>)</a:t>
            </a:r>
            <a:r>
              <a:rPr lang="zh-CN" altLang="en-US" sz="2000" dirty="0" smtClean="0"/>
              <a:t> </a:t>
            </a:r>
            <a:r>
              <a:rPr lang="en-US" altLang="zh-CN" sz="2000" kern="100" dirty="0" smtClean="0">
                <a:solidFill>
                  <a:schemeClr val="tx1">
                    <a:lumMod val="95000"/>
                    <a:lumOff val="5000"/>
                  </a:schemeClr>
                </a:solidFill>
                <a:latin typeface="+mn-lt"/>
                <a:cs typeface="+mn-lt"/>
              </a:rPr>
              <a:t> </a:t>
            </a:r>
            <a:endParaRPr lang="en-US" altLang="zh-CN" sz="2000" kern="100" dirty="0" smtClean="0">
              <a:solidFill>
                <a:schemeClr val="tx1">
                  <a:lumMod val="95000"/>
                  <a:lumOff val="5000"/>
                </a:schemeClr>
              </a:solidFill>
              <a:latin typeface="+mn-lt"/>
              <a:cs typeface="+mn-lt"/>
            </a:endParaRPr>
          </a:p>
          <a:p>
            <a:pPr lvl="0" eaLnBrk="0" fontAlgn="base" hangingPunct="0">
              <a:spcBef>
                <a:spcPct val="0"/>
              </a:spcBef>
              <a:spcAft>
                <a:spcPct val="0"/>
              </a:spcAft>
            </a:pPr>
            <a:endParaRPr lang="en-US" altLang="zh-CN" sz="2400" kern="100" dirty="0">
              <a:solidFill>
                <a:schemeClr val="tx1">
                  <a:lumMod val="95000"/>
                  <a:lumOff val="5000"/>
                </a:schemeClr>
              </a:solidFill>
              <a:latin typeface="+mn-lt"/>
              <a:cs typeface="+mn-lt"/>
            </a:endParaRPr>
          </a:p>
          <a:p>
            <a:pPr eaLnBrk="0" fontAlgn="base" hangingPunct="0">
              <a:spcBef>
                <a:spcPct val="0"/>
              </a:spcBef>
              <a:spcAft>
                <a:spcPct val="0"/>
              </a:spcAft>
              <a:defRPr/>
            </a:pPr>
            <a:r>
              <a:rPr lang="en-US" altLang="zh-CN" sz="2400" kern="100" dirty="0" smtClean="0">
                <a:solidFill>
                  <a:schemeClr val="tx1">
                    <a:lumMod val="95000"/>
                    <a:lumOff val="5000"/>
                  </a:schemeClr>
                </a:solidFill>
                <a:latin typeface="+mn-lt"/>
                <a:cs typeface="+mn-lt"/>
              </a:rPr>
              <a:t>The </a:t>
            </a:r>
            <a:r>
              <a:rPr lang="en-US" altLang="zh-CN" sz="2400" kern="100" dirty="0">
                <a:solidFill>
                  <a:schemeClr val="tx1">
                    <a:lumMod val="95000"/>
                    <a:lumOff val="5000"/>
                  </a:schemeClr>
                </a:solidFill>
                <a:latin typeface="+mn-lt"/>
                <a:cs typeface="+mn-lt"/>
              </a:rPr>
              <a:t>COVID-19 has </a:t>
            </a:r>
            <a:r>
              <a:rPr lang="en-US" altLang="zh-CN" sz="2400" kern="100" dirty="0">
                <a:solidFill>
                  <a:srgbClr val="AE97C0"/>
                </a:solidFill>
                <a:latin typeface="+mn-lt"/>
                <a:cs typeface="+mn-lt"/>
              </a:rPr>
              <a:t>made its way</a:t>
            </a:r>
            <a:r>
              <a:rPr lang="en-US" altLang="zh-CN" sz="2400" kern="100" dirty="0">
                <a:solidFill>
                  <a:srgbClr val="FF0000"/>
                </a:solidFill>
                <a:latin typeface="+mn-lt"/>
                <a:cs typeface="+mn-lt"/>
              </a:rPr>
              <a:t> </a:t>
            </a:r>
            <a:r>
              <a:rPr lang="en-US" altLang="zh-CN" sz="2400" kern="100" dirty="0">
                <a:solidFill>
                  <a:schemeClr val="tx1">
                    <a:lumMod val="95000"/>
                    <a:lumOff val="5000"/>
                  </a:schemeClr>
                </a:solidFill>
                <a:latin typeface="+mn-lt"/>
                <a:cs typeface="+mn-lt"/>
              </a:rPr>
              <a:t>across China</a:t>
            </a:r>
            <a:r>
              <a:rPr lang="en-US" altLang="zh-CN" sz="2400" kern="100" dirty="0" smtClean="0">
                <a:solidFill>
                  <a:schemeClr val="tx1">
                    <a:lumMod val="95000"/>
                    <a:lumOff val="5000"/>
                  </a:schemeClr>
                </a:solidFill>
                <a:latin typeface="+mn-lt"/>
                <a:cs typeface="+mn-lt"/>
              </a:rPr>
              <a:t>, and </a:t>
            </a:r>
            <a:r>
              <a:rPr lang="en-US" altLang="zh-CN" sz="2400" kern="100" dirty="0">
                <a:solidFill>
                  <a:schemeClr val="tx1">
                    <a:lumMod val="95000"/>
                    <a:lumOff val="5000"/>
                  </a:schemeClr>
                </a:solidFill>
                <a:latin typeface="+mn-lt"/>
                <a:cs typeface="+mn-lt"/>
              </a:rPr>
              <a:t>even stretches around the world</a:t>
            </a:r>
            <a:r>
              <a:rPr lang="en-US" altLang="zh-CN" sz="2400" kern="100" dirty="0" smtClean="0">
                <a:solidFill>
                  <a:schemeClr val="tx1">
                    <a:lumMod val="95000"/>
                    <a:lumOff val="5000"/>
                  </a:schemeClr>
                </a:solidFill>
                <a:latin typeface="+mn-lt"/>
                <a:cs typeface="+mn-lt"/>
              </a:rPr>
              <a:t>, which </a:t>
            </a:r>
            <a:r>
              <a:rPr lang="en-US" altLang="zh-CN" sz="2400" kern="100" dirty="0">
                <a:solidFill>
                  <a:srgbClr val="AE97C0"/>
                </a:solidFill>
                <a:latin typeface="+mn-lt"/>
                <a:cs typeface="+mn-lt"/>
              </a:rPr>
              <a:t>poses a great impact on</a:t>
            </a:r>
            <a:r>
              <a:rPr lang="en-US" altLang="zh-CN" sz="2400" kern="100" dirty="0" smtClean="0">
                <a:solidFill>
                  <a:schemeClr val="tx1">
                    <a:lumMod val="95000"/>
                    <a:lumOff val="5000"/>
                  </a:schemeClr>
                </a:solidFill>
                <a:latin typeface="+mn-lt"/>
                <a:cs typeface="+mn-lt"/>
              </a:rPr>
              <a:t> </a:t>
            </a:r>
            <a:r>
              <a:rPr lang="en-US" altLang="zh-CN" sz="2400" kern="100" dirty="0">
                <a:solidFill>
                  <a:schemeClr val="tx1">
                    <a:lumMod val="95000"/>
                    <a:lumOff val="5000"/>
                  </a:schemeClr>
                </a:solidFill>
                <a:latin typeface="+mn-lt"/>
                <a:cs typeface="+mn-lt"/>
              </a:rPr>
              <a:t>our life and </a:t>
            </a:r>
            <a:r>
              <a:rPr lang="en-US" altLang="zh-CN" sz="2400" kern="100" dirty="0" smtClean="0">
                <a:solidFill>
                  <a:schemeClr val="tx1">
                    <a:lumMod val="95000"/>
                    <a:lumOff val="5000"/>
                  </a:schemeClr>
                </a:solidFill>
                <a:latin typeface="+mn-lt"/>
                <a:cs typeface="+mn-lt"/>
              </a:rPr>
              <a:t>study. In </a:t>
            </a:r>
            <a:r>
              <a:rPr lang="en-US" altLang="zh-CN" sz="2400" kern="100" dirty="0">
                <a:solidFill>
                  <a:schemeClr val="tx1">
                    <a:lumMod val="95000"/>
                    <a:lumOff val="5000"/>
                  </a:schemeClr>
                </a:solidFill>
                <a:latin typeface="+mn-lt"/>
                <a:cs typeface="+mn-lt"/>
              </a:rPr>
              <a:t>order to fight against the virus, all of us are supposed to do as follows</a:t>
            </a:r>
            <a:r>
              <a:rPr lang="en-US" altLang="zh-CN" sz="2400" kern="100" dirty="0" smtClean="0">
                <a:solidFill>
                  <a:schemeClr val="tx1">
                    <a:lumMod val="95000"/>
                    <a:lumOff val="5000"/>
                  </a:schemeClr>
                </a:solidFill>
                <a:latin typeface="+mn-lt"/>
                <a:cs typeface="+mn-lt"/>
              </a:rPr>
              <a:t>.</a:t>
            </a:r>
            <a:r>
              <a:rPr lang="en-US" altLang="zh-CN" sz="2000" kern="100" dirty="0" smtClean="0">
                <a:solidFill>
                  <a:schemeClr val="tx1">
                    <a:lumMod val="95000"/>
                    <a:lumOff val="5000"/>
                  </a:schemeClr>
                </a:solidFill>
                <a:latin typeface="+mn-lt"/>
                <a:cs typeface="+mn-lt"/>
              </a:rPr>
              <a:t>(</a:t>
            </a:r>
            <a:r>
              <a:rPr lang="zh-CN" altLang="en-US" sz="2000" kern="100" dirty="0" smtClean="0">
                <a:solidFill>
                  <a:schemeClr val="tx1">
                    <a:lumMod val="95000"/>
                    <a:lumOff val="5000"/>
                  </a:schemeClr>
                </a:solidFill>
                <a:latin typeface="+mn-lt"/>
                <a:cs typeface="+mn-lt"/>
              </a:rPr>
              <a:t>王盛宇</a:t>
            </a:r>
            <a:r>
              <a:rPr lang="zh-CN" altLang="en-US" sz="2400" kern="100" dirty="0" smtClean="0">
                <a:solidFill>
                  <a:schemeClr val="tx1">
                    <a:lumMod val="95000"/>
                    <a:lumOff val="5000"/>
                  </a:schemeClr>
                </a:solidFill>
                <a:latin typeface="+mn-lt"/>
                <a:cs typeface="+mn-lt"/>
              </a:rPr>
              <a:t>）</a:t>
            </a:r>
            <a:r>
              <a:rPr lang="en-US" altLang="zh-CN" sz="2400" kern="100" dirty="0" smtClean="0">
                <a:solidFill>
                  <a:schemeClr val="tx1">
                    <a:lumMod val="95000"/>
                    <a:lumOff val="5000"/>
                  </a:schemeClr>
                </a:solidFill>
                <a:latin typeface="+mn-lt"/>
                <a:cs typeface="+mn-lt"/>
              </a:rPr>
              <a:t>                                    </a:t>
            </a:r>
            <a:endParaRPr lang="zh-CN" altLang="en-US" sz="2400" kern="100" dirty="0">
              <a:solidFill>
                <a:schemeClr val="tx1">
                  <a:lumMod val="95000"/>
                  <a:lumOff val="5000"/>
                </a:schemeClr>
              </a:solidFill>
              <a:latin typeface="+mn-lt"/>
              <a:cs typeface="+mn-lt"/>
            </a:endParaRPr>
          </a:p>
        </p:txBody>
      </p:sp>
      <p:sp>
        <p:nvSpPr>
          <p:cNvPr id="3" name="矩形 2"/>
          <p:cNvSpPr/>
          <p:nvPr/>
        </p:nvSpPr>
        <p:spPr>
          <a:xfrm>
            <a:off x="695244" y="4753029"/>
            <a:ext cx="8980062" cy="1630045"/>
          </a:xfrm>
          <a:prstGeom prst="rect">
            <a:avLst/>
          </a:prstGeom>
        </p:spPr>
        <p:txBody>
          <a:bodyPr wrap="square">
            <a:spAutoFit/>
          </a:bodyPr>
          <a:lstStyle/>
          <a:p>
            <a:pPr algn="just">
              <a:spcAft>
                <a:spcPts val="0"/>
              </a:spcAft>
            </a:pPr>
            <a:r>
              <a:rPr lang="en-US" altLang="zh-CN" sz="2800" kern="0" dirty="0" smtClean="0">
                <a:solidFill>
                  <a:srgbClr val="C00000"/>
                </a:solidFill>
                <a:latin typeface="Comic Sans MS" panose="030F0702030302020204" pitchFamily="66" charset="0"/>
                <a:ea typeface="等线" panose="02010600030101010101" pitchFamily="2" charset="-122"/>
                <a:cs typeface="宋体" panose="02010600030101010101" pitchFamily="2" charset="-122"/>
              </a:rPr>
              <a:t>   </a:t>
            </a:r>
            <a:r>
              <a:rPr lang="en-US" altLang="zh-CN" sz="2800" kern="0" dirty="0" smtClean="0">
                <a:solidFill>
                  <a:srgbClr val="C00000"/>
                </a:solidFill>
                <a:ea typeface="等线" panose="02010600030101010101" pitchFamily="2" charset="-122"/>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Nowadays, </a:t>
            </a:r>
            <a:r>
              <a:rPr lang="en-US" altLang="zh-CN" sz="2400" kern="100" dirty="0">
                <a:solidFill>
                  <a:srgbClr val="AE97C0"/>
                </a:solidFill>
                <a:cs typeface="Calibri" panose="020F0502020204030204" pitchFamily="34" charset="0"/>
              </a:rPr>
              <a:t>sweeping across</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the whole country and even</a:t>
            </a:r>
            <a:r>
              <a:rPr lang="en-US" altLang="zh-CN" sz="2400" kern="100" dirty="0">
                <a:solidFill>
                  <a:srgbClr val="AE97C0"/>
                </a:solidFill>
                <a:cs typeface="Calibri" panose="020F0502020204030204" pitchFamily="34" charset="0"/>
              </a:rPr>
              <a:t> involving </a:t>
            </a:r>
            <a:r>
              <a:rPr lang="en-US" altLang="zh-CN" sz="2400" kern="100" dirty="0">
                <a:solidFill>
                  <a:schemeClr val="tx1">
                    <a:lumMod val="95000"/>
                    <a:lumOff val="5000"/>
                  </a:schemeClr>
                </a:solidFill>
                <a:cs typeface="Calibri" panose="020F0502020204030204" pitchFamily="34" charset="0"/>
              </a:rPr>
              <a:t>the world, the COVID-19 has </a:t>
            </a:r>
            <a:r>
              <a:rPr lang="en-US" altLang="zh-CN" sz="2400" kern="100" dirty="0">
                <a:solidFill>
                  <a:srgbClr val="AE97C0"/>
                </a:solidFill>
                <a:cs typeface="Calibri" panose="020F0502020204030204" pitchFamily="34" charset="0"/>
              </a:rPr>
              <a:t>posed a great threat to</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all of us. So I would like to </a:t>
            </a:r>
            <a:r>
              <a:rPr lang="en-US" altLang="zh-CN" sz="2400" kern="100" dirty="0">
                <a:solidFill>
                  <a:srgbClr val="AE97C0"/>
                </a:solidFill>
                <a:cs typeface="Calibri" panose="020F0502020204030204" pitchFamily="34" charset="0"/>
              </a:rPr>
              <a:t>advocate</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that some small but</a:t>
            </a:r>
            <a:r>
              <a:rPr lang="en-US" altLang="zh-CN" sz="2400" kern="100" dirty="0">
                <a:solidFill>
                  <a:srgbClr val="AE97C0"/>
                </a:solidFill>
                <a:cs typeface="Calibri" panose="020F0502020204030204" pitchFamily="34" charset="0"/>
              </a:rPr>
              <a:t> irreplaceable measures</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should be taken.  </a:t>
            </a:r>
            <a:r>
              <a:rPr lang="zh-CN" altLang="en-US" sz="2000" kern="100" dirty="0" smtClean="0">
                <a:solidFill>
                  <a:schemeClr val="tx1">
                    <a:lumMod val="95000"/>
                    <a:lumOff val="5000"/>
                  </a:schemeClr>
                </a:solidFill>
                <a:cs typeface="Calibri" panose="020F0502020204030204" pitchFamily="34" charset="0"/>
              </a:rPr>
              <a:t>（陶越越）</a:t>
            </a:r>
            <a:r>
              <a:rPr lang="en-US" altLang="zh-CN" sz="2000" kern="100" dirty="0" smtClean="0">
                <a:solidFill>
                  <a:schemeClr val="tx1">
                    <a:lumMod val="95000"/>
                    <a:lumOff val="5000"/>
                  </a:schemeClr>
                </a:solidFill>
                <a:cs typeface="Calibri" panose="020F0502020204030204" pitchFamily="34" charset="0"/>
              </a:rPr>
              <a:t>             </a:t>
            </a:r>
            <a:endParaRPr lang="en-US" altLang="zh-CN" sz="2000" kern="100" dirty="0" smtClean="0">
              <a:solidFill>
                <a:schemeClr val="tx1">
                  <a:lumMod val="95000"/>
                  <a:lumOff val="5000"/>
                </a:schemeClr>
              </a:solidFill>
              <a:cs typeface="Calibri" panose="020F0502020204030204" pitchFamily="34" charset="0"/>
            </a:endParaRPr>
          </a:p>
        </p:txBody>
      </p:sp>
      <p:pic>
        <p:nvPicPr>
          <p:cNvPr id="4111" name="图片 1"/>
          <p:cNvPicPr>
            <a:picLocks noChangeAspect="1" noChangeArrowheads="1"/>
          </p:cNvPicPr>
          <p:nvPr/>
        </p:nvPicPr>
        <p:blipFill>
          <a:blip r:embed="rId1">
            <a:extLst>
              <a:ext uri="{28A0092B-C50C-407E-A947-70E740481C1C}">
                <a14:useLocalDpi xmlns:a14="http://schemas.microsoft.com/office/drawing/2010/main" val="0"/>
              </a:ext>
            </a:extLst>
          </a:blip>
          <a:srcRect t="52733" r="55821" b="12054"/>
          <a:stretch>
            <a:fillRect/>
          </a:stretch>
        </p:blipFill>
        <p:spPr bwMode="auto">
          <a:xfrm>
            <a:off x="7583198" y="92783"/>
            <a:ext cx="432276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8E81226E9538F309FF29980E170B615"/>
          <p:cNvPicPr>
            <a:picLocks noChangeAspect="1"/>
          </p:cNvPicPr>
          <p:nvPr/>
        </p:nvPicPr>
        <p:blipFill>
          <a:blip r:embed="rId1"/>
          <a:stretch>
            <a:fillRect/>
          </a:stretch>
        </p:blipFill>
        <p:spPr>
          <a:xfrm>
            <a:off x="0" y="332740"/>
            <a:ext cx="8971915" cy="1156970"/>
          </a:xfrm>
          <a:prstGeom prst="rect">
            <a:avLst/>
          </a:prstGeom>
        </p:spPr>
      </p:pic>
      <p:sp>
        <p:nvSpPr>
          <p:cNvPr id="2" name="TextBox 1"/>
          <p:cNvSpPr txBox="1"/>
          <p:nvPr/>
        </p:nvSpPr>
        <p:spPr>
          <a:xfrm>
            <a:off x="645160" y="619125"/>
            <a:ext cx="7550150" cy="583565"/>
          </a:xfrm>
          <a:prstGeom prst="rect">
            <a:avLst/>
          </a:prstGeom>
          <a:solidFill>
            <a:srgbClr val="000000">
              <a:alpha val="0"/>
            </a:srgbClr>
          </a:solidFill>
          <a:ln>
            <a:solidFill>
              <a:srgbClr val="000000">
                <a:alpha val="0"/>
              </a:srgb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smtClean="0">
                <a:latin typeface="MV Boli" panose="02000500030200090000" charset="0"/>
                <a:cs typeface="MV Boli" panose="02000500030200090000" charset="0"/>
              </a:rPr>
              <a:t>Para 2: detailed advice (at least two)</a:t>
            </a:r>
            <a:endParaRPr lang="en-US" altLang="zh-CN" sz="3200" b="1" dirty="0" smtClean="0">
              <a:latin typeface="MV Boli" panose="02000500030200090000" charset="0"/>
              <a:cs typeface="MV Boli" panose="02000500030200090000" charset="0"/>
            </a:endParaRPr>
          </a:p>
        </p:txBody>
      </p:sp>
      <p:sp>
        <p:nvSpPr>
          <p:cNvPr id="3" name="矩形 2"/>
          <p:cNvSpPr/>
          <p:nvPr/>
        </p:nvSpPr>
        <p:spPr>
          <a:xfrm>
            <a:off x="772855" y="1893342"/>
            <a:ext cx="8964488" cy="3784600"/>
          </a:xfrm>
          <a:prstGeom prst="rect">
            <a:avLst/>
          </a:prstGeom>
        </p:spPr>
        <p:txBody>
          <a:bodyPr wrap="square">
            <a:spAutoFit/>
          </a:bodyPr>
          <a:lstStyle/>
          <a:p>
            <a:r>
              <a:rPr lang="en-US" altLang="zh-CN" sz="3000" dirty="0">
                <a:cs typeface="Calibri" panose="020F0502020204030204" pitchFamily="34" charset="0"/>
              </a:rPr>
              <a:t>We are supposed/required/expected to…</a:t>
            </a:r>
            <a:endParaRPr lang="en-US" altLang="zh-CN" sz="3000" dirty="0">
              <a:cs typeface="Calibri" panose="020F0502020204030204" pitchFamily="34" charset="0"/>
            </a:endParaRPr>
          </a:p>
          <a:p>
            <a:r>
              <a:rPr lang="en-US" altLang="zh-CN" sz="3000" dirty="0">
                <a:cs typeface="Calibri" panose="020F0502020204030204" pitchFamily="34" charset="0"/>
              </a:rPr>
              <a:t>We </a:t>
            </a:r>
            <a:r>
              <a:rPr lang="en-US" altLang="zh-CN" sz="3000" dirty="0" smtClean="0">
                <a:cs typeface="Calibri" panose="020F0502020204030204" pitchFamily="34" charset="0"/>
              </a:rPr>
              <a:t>had better do/ ought </a:t>
            </a:r>
            <a:r>
              <a:rPr lang="en-US" altLang="zh-CN" sz="3000" dirty="0">
                <a:cs typeface="Calibri" panose="020F0502020204030204" pitchFamily="34" charset="0"/>
              </a:rPr>
              <a:t>to…</a:t>
            </a:r>
            <a:endParaRPr lang="en-US" altLang="zh-CN" sz="3000" dirty="0">
              <a:cs typeface="Calibri" panose="020F0502020204030204" pitchFamily="34" charset="0"/>
            </a:endParaRPr>
          </a:p>
          <a:p>
            <a:r>
              <a:rPr lang="en-US" altLang="zh-CN" sz="3000" dirty="0" smtClean="0">
                <a:cs typeface="Calibri" panose="020F0502020204030204" pitchFamily="34" charset="0"/>
              </a:rPr>
              <a:t>It </a:t>
            </a:r>
            <a:r>
              <a:rPr lang="en-US" altLang="zh-CN" sz="3000" dirty="0">
                <a:cs typeface="Calibri" panose="020F0502020204030204" pitchFamily="34" charset="0"/>
              </a:rPr>
              <a:t>is </a:t>
            </a:r>
            <a:r>
              <a:rPr lang="en-US" altLang="zh-CN" sz="3000" dirty="0" smtClean="0">
                <a:cs typeface="Calibri" panose="020F0502020204030204" pitchFamily="34" charset="0"/>
              </a:rPr>
              <a:t>suggested/advised </a:t>
            </a:r>
            <a:r>
              <a:rPr lang="en-US" altLang="zh-CN" sz="3000" dirty="0">
                <a:cs typeface="Calibri" panose="020F0502020204030204" pitchFamily="34" charset="0"/>
              </a:rPr>
              <a:t>that </a:t>
            </a:r>
            <a:r>
              <a:rPr lang="en-US" altLang="zh-CN" sz="3000" dirty="0" smtClean="0">
                <a:cs typeface="Calibri" panose="020F0502020204030204" pitchFamily="34" charset="0"/>
              </a:rPr>
              <a:t>…</a:t>
            </a:r>
            <a:endParaRPr lang="en-US" altLang="zh-CN" sz="3000" dirty="0" smtClean="0">
              <a:cs typeface="Calibri" panose="020F0502020204030204" pitchFamily="34" charset="0"/>
            </a:endParaRPr>
          </a:p>
          <a:p>
            <a:r>
              <a:rPr lang="en-US" altLang="zh-CN" sz="3000" dirty="0" smtClean="0">
                <a:cs typeface="Calibri" panose="020F0502020204030204" pitchFamily="34" charset="0"/>
              </a:rPr>
              <a:t>It’s a good choice to do…</a:t>
            </a:r>
            <a:endParaRPr lang="en-US" altLang="zh-CN" sz="3000" dirty="0" smtClean="0">
              <a:cs typeface="Calibri" panose="020F0502020204030204" pitchFamily="34" charset="0"/>
            </a:endParaRPr>
          </a:p>
          <a:p>
            <a:r>
              <a:rPr lang="en-US" altLang="zh-CN" sz="3000" dirty="0" smtClean="0">
                <a:cs typeface="Calibri" panose="020F0502020204030204" pitchFamily="34" charset="0"/>
              </a:rPr>
              <a:t>It is advisable to do…</a:t>
            </a:r>
            <a:endParaRPr lang="en-US" altLang="zh-CN" sz="3000" dirty="0" smtClean="0">
              <a:cs typeface="Calibri" panose="020F0502020204030204" pitchFamily="34" charset="0"/>
            </a:endParaRPr>
          </a:p>
          <a:p>
            <a:r>
              <a:rPr lang="en-US" altLang="zh-CN" sz="3000" dirty="0" smtClean="0">
                <a:cs typeface="Calibri" panose="020F0502020204030204" pitchFamily="34" charset="0"/>
              </a:rPr>
              <a:t>It </a:t>
            </a:r>
            <a:r>
              <a:rPr lang="en-US" altLang="zh-CN" sz="3000" dirty="0">
                <a:cs typeface="Calibri" panose="020F0502020204030204" pitchFamily="34" charset="0"/>
              </a:rPr>
              <a:t>would be </a:t>
            </a:r>
            <a:r>
              <a:rPr lang="en-US" altLang="zh-CN" sz="3000" dirty="0" smtClean="0">
                <a:cs typeface="Calibri" panose="020F0502020204030204" pitchFamily="34" charset="0"/>
              </a:rPr>
              <a:t>wise </a:t>
            </a:r>
            <a:r>
              <a:rPr lang="en-US" altLang="zh-CN" sz="3000" dirty="0">
                <a:cs typeface="Calibri" panose="020F0502020204030204" pitchFamily="34" charset="0"/>
              </a:rPr>
              <a:t>if</a:t>
            </a:r>
            <a:r>
              <a:rPr lang="en-US" altLang="zh-CN" sz="3000" dirty="0" smtClean="0">
                <a:cs typeface="Calibri" panose="020F0502020204030204" pitchFamily="34" charset="0"/>
              </a:rPr>
              <a:t>…</a:t>
            </a:r>
            <a:endParaRPr lang="en-US" altLang="zh-CN" sz="3000" dirty="0" smtClean="0">
              <a:cs typeface="Calibri" panose="020F0502020204030204" pitchFamily="34" charset="0"/>
            </a:endParaRPr>
          </a:p>
          <a:p>
            <a:r>
              <a:rPr lang="en-US" altLang="zh-CN" sz="3000" dirty="0" smtClean="0">
                <a:cs typeface="Calibri" panose="020F0502020204030204" pitchFamily="34" charset="0"/>
              </a:rPr>
              <a:t>It’s </a:t>
            </a:r>
            <a:r>
              <a:rPr lang="en-US" altLang="zh-CN" sz="3000" dirty="0">
                <a:cs typeface="Calibri" panose="020F0502020204030204" pitchFamily="34" charset="0"/>
              </a:rPr>
              <a:t>of great </a:t>
            </a:r>
            <a:r>
              <a:rPr lang="en-US" altLang="zh-CN" sz="3000" dirty="0" smtClean="0">
                <a:cs typeface="Calibri" panose="020F0502020204030204" pitchFamily="34" charset="0"/>
              </a:rPr>
              <a:t>importance/significance </a:t>
            </a:r>
            <a:r>
              <a:rPr lang="en-US" altLang="zh-CN" sz="3000" dirty="0">
                <a:cs typeface="Calibri" panose="020F0502020204030204" pitchFamily="34" charset="0"/>
              </a:rPr>
              <a:t>to do</a:t>
            </a:r>
            <a:r>
              <a:rPr lang="en-US" altLang="zh-CN" sz="3000" dirty="0" smtClean="0">
                <a:cs typeface="Calibri" panose="020F0502020204030204" pitchFamily="34" charset="0"/>
              </a:rPr>
              <a:t>…</a:t>
            </a:r>
            <a:endParaRPr lang="en-US" altLang="zh-CN" sz="3000" dirty="0" smtClean="0">
              <a:cs typeface="Calibri" panose="020F0502020204030204" pitchFamily="34" charset="0"/>
            </a:endParaRPr>
          </a:p>
          <a:p>
            <a:r>
              <a:rPr lang="en-US" altLang="zh-CN" sz="3000" dirty="0">
                <a:cs typeface="Calibri" panose="020F0502020204030204" pitchFamily="34" charset="0"/>
              </a:rPr>
              <a:t>Immediate measures should be taken to do…</a:t>
            </a:r>
            <a:endParaRPr lang="zh-CN" altLang="en-US" sz="3000" dirty="0">
              <a:cs typeface="Calibri" panose="020F0502020204030204" pitchFamily="34" charset="0"/>
            </a:endParaRPr>
          </a:p>
        </p:txBody>
      </p:sp>
      <p:sp>
        <p:nvSpPr>
          <p:cNvPr id="4" name="矩形 3"/>
          <p:cNvSpPr/>
          <p:nvPr/>
        </p:nvSpPr>
        <p:spPr>
          <a:xfrm>
            <a:off x="1461809" y="4505052"/>
            <a:ext cx="9144000" cy="460375"/>
          </a:xfrm>
          <a:prstGeom prst="rect">
            <a:avLst/>
          </a:prstGeom>
        </p:spPr>
        <p:txBody>
          <a:bodyPr wrap="square">
            <a:spAutoFit/>
          </a:bodyPr>
          <a:lstStyle/>
          <a:p>
            <a:pPr algn="just">
              <a:spcAft>
                <a:spcPts val="0"/>
              </a:spcAft>
            </a:pPr>
            <a:r>
              <a:rPr lang="en-US" altLang="zh-CN" sz="2400" kern="100" dirty="0">
                <a:solidFill>
                  <a:schemeClr val="tx1">
                    <a:lumMod val="95000"/>
                    <a:lumOff val="5000"/>
                  </a:schemeClr>
                </a:solidFill>
                <a:latin typeface="Comic Sans MS" panose="030F0702030302020204" pitchFamily="66" charset="0"/>
                <a:cs typeface="Times New Roman" panose="02020603050405020304"/>
              </a:rPr>
              <a:t>    </a:t>
            </a:r>
            <a:endParaRPr lang="zh-CN" altLang="zh-CN" sz="2400" kern="100" dirty="0">
              <a:solidFill>
                <a:schemeClr val="tx1">
                  <a:lumMod val="95000"/>
                  <a:lumOff val="5000"/>
                </a:schemeClr>
              </a:solidFill>
              <a:latin typeface="Comic Sans MS" panose="030F0702030302020204" pitchFamily="66" charset="0"/>
              <a:cs typeface="Times New Roman" panose="02020603050405020304"/>
            </a:endParaRPr>
          </a:p>
        </p:txBody>
      </p:sp>
      <p:pic>
        <p:nvPicPr>
          <p:cNvPr id="5121" name="图片 6"/>
          <p:cNvPicPr>
            <a:picLocks noChangeAspect="1" noChangeArrowheads="1"/>
          </p:cNvPicPr>
          <p:nvPr/>
        </p:nvPicPr>
        <p:blipFill>
          <a:blip r:embed="rId2">
            <a:extLst>
              <a:ext uri="{28A0092B-C50C-407E-A947-70E740481C1C}">
                <a14:useLocalDpi xmlns:a14="http://schemas.microsoft.com/office/drawing/2010/main" val="0"/>
              </a:ext>
            </a:extLst>
          </a:blip>
          <a:srcRect r="26910" b="35510"/>
          <a:stretch>
            <a:fillRect/>
          </a:stretch>
        </p:blipFill>
        <p:spPr bwMode="auto">
          <a:xfrm>
            <a:off x="3743325" y="936625"/>
            <a:ext cx="8448675"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9755" y="693420"/>
            <a:ext cx="9743440" cy="3046095"/>
          </a:xfrm>
          <a:prstGeom prst="rect">
            <a:avLst/>
          </a:prstGeom>
        </p:spPr>
        <p:txBody>
          <a:bodyPr wrap="square">
            <a:spAutoFit/>
          </a:bodyPr>
          <a:lstStyle/>
          <a:p>
            <a:pPr eaLnBrk="1" latinLnBrk="0" hangingPunct="1"/>
            <a:r>
              <a:rPr lang="en-US" altLang="zh-CN" sz="2400" kern="100" dirty="0" smtClean="0">
                <a:solidFill>
                  <a:schemeClr val="tx1">
                    <a:lumMod val="95000"/>
                    <a:lumOff val="5000"/>
                  </a:schemeClr>
                </a:solidFill>
                <a:latin typeface="Comic Sans MS" panose="030F0702030302020204" pitchFamily="66" charset="0"/>
                <a:cs typeface="Times New Roman" panose="02020603050405020304"/>
              </a:rPr>
              <a:t>   </a:t>
            </a:r>
            <a:r>
              <a:rPr lang="en-US" altLang="zh-CN" sz="2000" kern="100" dirty="0" smtClean="0">
                <a:solidFill>
                  <a:schemeClr val="tx1">
                    <a:lumMod val="95000"/>
                    <a:lumOff val="5000"/>
                  </a:schemeClr>
                </a:solidFill>
                <a:latin typeface="Comic Sans MS" panose="030F0702030302020204" pitchFamily="66" charset="0"/>
                <a:cs typeface="Times New Roman" panose="02020603050405020304"/>
              </a:rPr>
              <a:t> </a:t>
            </a:r>
            <a:r>
              <a:rPr lang="en-US" altLang="zh-CN" sz="2400" kern="100" dirty="0" smtClean="0">
                <a:solidFill>
                  <a:schemeClr val="tx1">
                    <a:lumMod val="95000"/>
                    <a:lumOff val="5000"/>
                  </a:schemeClr>
                </a:solidFill>
                <a:cs typeface="Calibri" panose="020F0502020204030204" pitchFamily="34" charset="0"/>
              </a:rPr>
              <a:t>First and foremost, all of us should </a:t>
            </a:r>
            <a:r>
              <a:rPr lang="en-US" altLang="zh-CN" sz="2400" kern="100" dirty="0" smtClean="0">
                <a:solidFill>
                  <a:srgbClr val="AE97C0"/>
                </a:solidFill>
                <a:cs typeface="Calibri" panose="020F0502020204030204" pitchFamily="34" charset="0"/>
              </a:rPr>
              <a:t>attach great importance to staying </a:t>
            </a:r>
            <a:r>
              <a:rPr lang="en-US" altLang="zh-CN" sz="2400" kern="100" dirty="0" smtClean="0">
                <a:solidFill>
                  <a:schemeClr val="tx1">
                    <a:lumMod val="95000"/>
                    <a:lumOff val="5000"/>
                  </a:schemeClr>
                </a:solidFill>
                <a:cs typeface="Calibri" panose="020F0502020204030204" pitchFamily="34" charset="0"/>
              </a:rPr>
              <a:t>at home. It’s the most effective way to help </a:t>
            </a:r>
            <a:r>
              <a:rPr lang="en-US" altLang="zh-CN" sz="2400" kern="100" dirty="0" smtClean="0">
                <a:solidFill>
                  <a:srgbClr val="AE97C0"/>
                </a:solidFill>
                <a:cs typeface="Calibri" panose="020F0502020204030204" pitchFamily="34" charset="0"/>
              </a:rPr>
              <a:t>get</a:t>
            </a:r>
            <a:r>
              <a:rPr lang="en-US" altLang="zh-CN" sz="2400" kern="100" dirty="0" smtClean="0">
                <a:solidFill>
                  <a:schemeClr val="tx1">
                    <a:lumMod val="95000"/>
                    <a:lumOff val="5000"/>
                  </a:schemeClr>
                </a:solidFill>
                <a:cs typeface="Calibri" panose="020F0502020204030204" pitchFamily="34" charset="0"/>
              </a:rPr>
              <a:t> the epidemic </a:t>
            </a:r>
            <a:r>
              <a:rPr lang="en-US" altLang="zh-CN" sz="2400" kern="100" dirty="0" smtClean="0">
                <a:solidFill>
                  <a:srgbClr val="AE97C0"/>
                </a:solidFill>
                <a:cs typeface="Calibri" panose="020F0502020204030204" pitchFamily="34" charset="0"/>
              </a:rPr>
              <a:t>under </a:t>
            </a:r>
            <a:r>
              <a:rPr lang="en-US" altLang="zh-CN" sz="2400" kern="100" dirty="0" smtClean="0">
                <a:solidFill>
                  <a:srgbClr val="AE97C0"/>
                </a:solidFill>
                <a:cs typeface="Calibri" panose="020F0502020204030204" pitchFamily="34" charset="0"/>
              </a:rPr>
              <a:t>control</a:t>
            </a:r>
            <a:r>
              <a:rPr lang="en-US" altLang="zh-CN" sz="2400" kern="100" dirty="0">
                <a:solidFill>
                  <a:srgbClr val="AE97C0"/>
                </a:solidFill>
                <a:cs typeface="Calibri" panose="020F0502020204030204" pitchFamily="34" charset="0"/>
              </a:rPr>
              <a:t>.</a:t>
            </a:r>
            <a:endParaRPr lang="en-US" altLang="zh-CN" sz="2400" kern="100" dirty="0" smtClean="0">
              <a:solidFill>
                <a:srgbClr val="FF0000"/>
              </a:solidFill>
              <a:cs typeface="Calibri" panose="020F0502020204030204" pitchFamily="34" charset="0"/>
            </a:endParaRPr>
          </a:p>
          <a:p>
            <a:pPr eaLnBrk="1" latinLnBrk="0" hangingPunct="1"/>
            <a:endParaRPr lang="en-US" altLang="zh-CN" sz="2400" kern="100" dirty="0">
              <a:solidFill>
                <a:schemeClr val="tx1">
                  <a:lumMod val="95000"/>
                  <a:lumOff val="5000"/>
                </a:schemeClr>
              </a:solidFill>
              <a:cs typeface="Calibri" panose="020F0502020204030204" pitchFamily="34" charset="0"/>
            </a:endParaRPr>
          </a:p>
          <a:p>
            <a:pPr eaLnBrk="1" latinLnBrk="0" hangingPunct="1"/>
            <a:r>
              <a:rPr lang="en-US" altLang="zh-CN" sz="2400" kern="100" dirty="0">
                <a:solidFill>
                  <a:schemeClr val="tx1">
                    <a:lumMod val="95000"/>
                    <a:lumOff val="5000"/>
                  </a:schemeClr>
                </a:solidFill>
                <a:cs typeface="Calibri" panose="020F0502020204030204" pitchFamily="34" charset="0"/>
              </a:rPr>
              <a:t>    </a:t>
            </a:r>
            <a:r>
              <a:rPr lang="en-US" altLang="zh-CN" sz="2400" kern="100" dirty="0" smtClean="0">
                <a:solidFill>
                  <a:schemeClr val="tx1">
                    <a:lumMod val="95000"/>
                    <a:lumOff val="5000"/>
                  </a:schemeClr>
                </a:solidFill>
                <a:cs typeface="Calibri" panose="020F0502020204030204" pitchFamily="34" charset="0"/>
              </a:rPr>
              <a:t>Additionally, wear </a:t>
            </a:r>
            <a:r>
              <a:rPr lang="en-US" altLang="zh-CN" sz="2400" kern="100" dirty="0">
                <a:solidFill>
                  <a:schemeClr val="tx1">
                    <a:lumMod val="95000"/>
                    <a:lumOff val="5000"/>
                  </a:schemeClr>
                </a:solidFill>
                <a:cs typeface="Calibri" panose="020F0502020204030204" pitchFamily="34" charset="0"/>
              </a:rPr>
              <a:t>face masks </a:t>
            </a:r>
            <a:r>
              <a:rPr lang="en-US" altLang="zh-CN" sz="2400" kern="100" dirty="0">
                <a:solidFill>
                  <a:srgbClr val="AE97C0"/>
                </a:solidFill>
                <a:cs typeface="Calibri" panose="020F0502020204030204" pitchFamily="34" charset="0"/>
              </a:rPr>
              <a:t>when outdoors</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due to the droplet </a:t>
            </a:r>
            <a:r>
              <a:rPr lang="en-US" altLang="zh-CN" sz="2400" kern="100" dirty="0" smtClean="0">
                <a:solidFill>
                  <a:schemeClr val="tx1">
                    <a:lumMod val="95000"/>
                    <a:lumOff val="5000"/>
                  </a:schemeClr>
                </a:solidFill>
                <a:cs typeface="Calibri" panose="020F0502020204030204" pitchFamily="34" charset="0"/>
              </a:rPr>
              <a:t>transmission</a:t>
            </a:r>
            <a:r>
              <a:rPr lang="en-US" altLang="zh-CN" sz="2400" kern="100" dirty="0" smtClean="0">
                <a:solidFill>
                  <a:schemeClr val="tx1">
                    <a:lumMod val="95000"/>
                    <a:lumOff val="5000"/>
                  </a:schemeClr>
                </a:solidFill>
                <a:cs typeface="Calibri" panose="020F0502020204030204" pitchFamily="34" charset="0"/>
              </a:rPr>
              <a:t>.</a:t>
            </a:r>
            <a:r>
              <a:rPr lang="zh-CN" altLang="en-US" sz="2000" kern="100" dirty="0" smtClean="0">
                <a:solidFill>
                  <a:schemeClr val="tx1">
                    <a:lumMod val="95000"/>
                    <a:lumOff val="5000"/>
                  </a:schemeClr>
                </a:solidFill>
                <a:cs typeface="Calibri" panose="020F0502020204030204" pitchFamily="34" charset="0"/>
              </a:rPr>
              <a:t>（林一）</a:t>
            </a:r>
            <a:endParaRPr lang="en-US" altLang="zh-CN" sz="2000" kern="100" dirty="0" smtClean="0">
              <a:solidFill>
                <a:schemeClr val="tx1">
                  <a:lumMod val="95000"/>
                  <a:lumOff val="5000"/>
                </a:schemeClr>
              </a:solidFill>
              <a:cs typeface="Calibri" panose="020F0502020204030204" pitchFamily="34" charset="0"/>
            </a:endParaRPr>
          </a:p>
          <a:p>
            <a:pPr eaLnBrk="1" latinLnBrk="0" hangingPunct="1"/>
            <a:r>
              <a:rPr lang="en-US" altLang="zh-CN" sz="2400" kern="100" dirty="0" smtClean="0">
                <a:solidFill>
                  <a:schemeClr val="tx1">
                    <a:lumMod val="95000"/>
                    <a:lumOff val="5000"/>
                  </a:schemeClr>
                </a:solidFill>
                <a:cs typeface="Calibri" panose="020F0502020204030204" pitchFamily="34" charset="0"/>
              </a:rPr>
              <a:t>    </a:t>
            </a:r>
            <a:endParaRPr lang="en-US" altLang="zh-CN" sz="2400" kern="100" dirty="0">
              <a:solidFill>
                <a:schemeClr val="tx1">
                  <a:lumMod val="95000"/>
                  <a:lumOff val="5000"/>
                </a:schemeClr>
              </a:solidFill>
              <a:cs typeface="Calibri" panose="020F0502020204030204" pitchFamily="34" charset="0"/>
            </a:endParaRPr>
          </a:p>
          <a:p>
            <a:pPr eaLnBrk="1" latinLnBrk="0" hangingPunct="1"/>
            <a:r>
              <a:rPr lang="en-US" altLang="zh-CN" sz="2400" kern="100" dirty="0">
                <a:solidFill>
                  <a:srgbClr val="FF0000"/>
                </a:solidFill>
                <a:cs typeface="Calibri" panose="020F0502020204030204" pitchFamily="34" charset="0"/>
              </a:rPr>
              <a:t>  </a:t>
            </a:r>
            <a:r>
              <a:rPr lang="en-US" altLang="zh-CN" sz="2400" kern="100" dirty="0">
                <a:solidFill>
                  <a:srgbClr val="AE97C0"/>
                </a:solidFill>
                <a:cs typeface="Calibri" panose="020F0502020204030204" pitchFamily="34" charset="0"/>
              </a:rPr>
              <a:t>  If possible</a:t>
            </a:r>
            <a:r>
              <a:rPr lang="en-US" altLang="zh-CN" sz="2400" kern="100" dirty="0">
                <a:solidFill>
                  <a:schemeClr val="tx1">
                    <a:lumMod val="95000"/>
                    <a:lumOff val="5000"/>
                  </a:schemeClr>
                </a:solidFill>
                <a:cs typeface="Calibri" panose="020F0502020204030204" pitchFamily="34" charset="0"/>
              </a:rPr>
              <a:t>, we could do some </a:t>
            </a:r>
            <a:r>
              <a:rPr lang="en-US" altLang="zh-CN" sz="2400" kern="100" dirty="0" smtClean="0">
                <a:solidFill>
                  <a:schemeClr val="tx1">
                    <a:lumMod val="95000"/>
                    <a:lumOff val="5000"/>
                  </a:schemeClr>
                </a:solidFill>
                <a:cs typeface="Calibri" panose="020F0502020204030204" pitchFamily="34" charset="0"/>
              </a:rPr>
              <a:t>volunteering/voluntary </a:t>
            </a:r>
            <a:r>
              <a:rPr lang="en-US" altLang="zh-CN" sz="2400" kern="100" dirty="0">
                <a:solidFill>
                  <a:schemeClr val="tx1">
                    <a:lumMod val="95000"/>
                    <a:lumOff val="5000"/>
                  </a:schemeClr>
                </a:solidFill>
                <a:cs typeface="Calibri" panose="020F0502020204030204" pitchFamily="34" charset="0"/>
              </a:rPr>
              <a:t>work for our community</a:t>
            </a:r>
            <a:r>
              <a:rPr lang="en-US" altLang="zh-CN" sz="2400" kern="100" dirty="0" smtClean="0">
                <a:solidFill>
                  <a:schemeClr val="tx1">
                    <a:lumMod val="95000"/>
                    <a:lumOff val="5000"/>
                  </a:schemeClr>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 </a:t>
            </a:r>
            <a:r>
              <a:rPr lang="en-US" altLang="zh-CN" sz="2400" kern="100" dirty="0" smtClean="0">
                <a:solidFill>
                  <a:schemeClr val="tx1">
                    <a:lumMod val="95000"/>
                    <a:lumOff val="5000"/>
                  </a:schemeClr>
                </a:solidFill>
                <a:cs typeface="Calibri" panose="020F0502020204030204" pitchFamily="34" charset="0"/>
              </a:rPr>
              <a:t> </a:t>
            </a:r>
            <a:r>
              <a:rPr lang="zh-CN" altLang="en-US" sz="2000" kern="100" dirty="0" smtClean="0">
                <a:solidFill>
                  <a:schemeClr val="tx1">
                    <a:lumMod val="95000"/>
                    <a:lumOff val="5000"/>
                  </a:schemeClr>
                </a:solidFill>
                <a:cs typeface="Calibri" panose="020F0502020204030204" pitchFamily="34" charset="0"/>
              </a:rPr>
              <a:t>（</a:t>
            </a:r>
            <a:r>
              <a:rPr lang="zh-CN" altLang="en-US" sz="2000" dirty="0"/>
              <a:t>王梦婷</a:t>
            </a:r>
            <a:r>
              <a:rPr lang="zh-CN" altLang="en-US" sz="2000" dirty="0"/>
              <a:t> </a:t>
            </a:r>
            <a:r>
              <a:rPr lang="zh-CN" altLang="en-US" sz="2000" dirty="0" smtClean="0"/>
              <a:t>）</a:t>
            </a:r>
            <a:r>
              <a:rPr lang="en-US" altLang="zh-CN" sz="2000" kern="100" dirty="0" smtClean="0">
                <a:solidFill>
                  <a:schemeClr val="tx1">
                    <a:lumMod val="95000"/>
                    <a:lumOff val="5000"/>
                  </a:schemeClr>
                </a:solidFill>
                <a:cs typeface="Calibri" panose="020F0502020204030204" pitchFamily="34" charset="0"/>
              </a:rPr>
              <a:t>                                                      </a:t>
            </a:r>
            <a:endParaRPr lang="en-US" altLang="zh-CN" sz="2000" kern="100" dirty="0" smtClean="0">
              <a:solidFill>
                <a:schemeClr val="tx1">
                  <a:lumMod val="95000"/>
                  <a:lumOff val="5000"/>
                </a:schemeClr>
              </a:solidFill>
              <a:cs typeface="Calibri" panose="020F0502020204030204" pitchFamily="34" charset="0"/>
            </a:endParaRPr>
          </a:p>
        </p:txBody>
      </p:sp>
      <p:sp>
        <p:nvSpPr>
          <p:cNvPr id="2" name="矩形 1"/>
          <p:cNvSpPr/>
          <p:nvPr/>
        </p:nvSpPr>
        <p:spPr>
          <a:xfrm>
            <a:off x="721581" y="4019282"/>
            <a:ext cx="8964488" cy="1938020"/>
          </a:xfrm>
          <a:prstGeom prst="rect">
            <a:avLst/>
          </a:prstGeom>
        </p:spPr>
        <p:txBody>
          <a:bodyPr wrap="square">
            <a:spAutoFit/>
          </a:bodyPr>
          <a:lstStyle/>
          <a:p>
            <a:pPr algn="just">
              <a:spcAft>
                <a:spcPts val="0"/>
              </a:spcAft>
            </a:pPr>
            <a:r>
              <a:rPr lang="en-US" altLang="zh-CN" sz="2400" kern="100" dirty="0">
                <a:solidFill>
                  <a:srgbClr val="AE97C0"/>
                </a:solidFill>
                <a:cs typeface="Calibri" panose="020F0502020204030204" pitchFamily="34" charset="0"/>
              </a:rPr>
              <a:t>    Above all</a:t>
            </a:r>
            <a:r>
              <a:rPr lang="en-US" altLang="zh-CN" sz="2400" kern="100" dirty="0">
                <a:solidFill>
                  <a:schemeClr val="tx1">
                    <a:lumMod val="95000"/>
                    <a:lumOff val="5000"/>
                  </a:schemeClr>
                </a:solidFill>
                <a:cs typeface="Calibri" panose="020F0502020204030204" pitchFamily="34" charset="0"/>
              </a:rPr>
              <a:t>, everyone ought to raise our awareness of self-protection. </a:t>
            </a:r>
            <a:r>
              <a:rPr lang="en-US" altLang="zh-CN" sz="2400" kern="100" dirty="0" smtClean="0">
                <a:solidFill>
                  <a:schemeClr val="tx1">
                    <a:lumMod val="95000"/>
                    <a:lumOff val="5000"/>
                  </a:schemeClr>
                </a:solidFill>
                <a:cs typeface="Calibri" panose="020F0502020204030204" pitchFamily="34" charset="0"/>
              </a:rPr>
              <a:t> </a:t>
            </a:r>
            <a:r>
              <a:rPr lang="en-US" altLang="zh-CN" sz="2400" kern="100" dirty="0">
                <a:solidFill>
                  <a:srgbClr val="AE97C0"/>
                </a:solidFill>
                <a:cs typeface="Calibri" panose="020F0502020204030204" pitchFamily="34" charset="0"/>
              </a:rPr>
              <a:t>In addition</a:t>
            </a:r>
            <a:r>
              <a:rPr lang="en-US" altLang="zh-CN" sz="2400" kern="100" dirty="0">
                <a:solidFill>
                  <a:schemeClr val="tx1">
                    <a:lumMod val="95000"/>
                    <a:lumOff val="5000"/>
                  </a:schemeClr>
                </a:solidFill>
                <a:cs typeface="Calibri" panose="020F0502020204030204" pitchFamily="34" charset="0"/>
              </a:rPr>
              <a:t>, it’s of great significance to wash hands regularly, which can resist the transmission of virus effectively. </a:t>
            </a:r>
            <a:r>
              <a:rPr lang="en-US" altLang="zh-CN" sz="2400" kern="100" dirty="0" smtClean="0">
                <a:solidFill>
                  <a:srgbClr val="AE97C0"/>
                </a:solidFill>
                <a:cs typeface="Calibri" panose="020F0502020204030204" pitchFamily="34" charset="0"/>
              </a:rPr>
              <a:t> </a:t>
            </a:r>
            <a:r>
              <a:rPr lang="en-US" altLang="zh-CN" sz="2400" kern="100" dirty="0">
                <a:solidFill>
                  <a:srgbClr val="AE97C0"/>
                </a:solidFill>
                <a:cs typeface="Calibri" panose="020F0502020204030204" pitchFamily="34" charset="0"/>
              </a:rPr>
              <a:t>Last but not least,</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moderate exercise proves to be a good choice, as it strengthens our body</a:t>
            </a:r>
            <a:r>
              <a:rPr lang="en-US" altLang="zh-CN" sz="2400" kern="100" dirty="0" smtClean="0">
                <a:solidFill>
                  <a:schemeClr val="tx1">
                    <a:lumMod val="95000"/>
                    <a:lumOff val="5000"/>
                  </a:schemeClr>
                </a:solidFill>
                <a:cs typeface="Calibri" panose="020F0502020204030204" pitchFamily="34" charset="0"/>
              </a:rPr>
              <a:t>.</a:t>
            </a:r>
            <a:r>
              <a:rPr lang="zh-CN" altLang="en-US" sz="2000" kern="100" dirty="0" smtClean="0">
                <a:solidFill>
                  <a:schemeClr val="tx1">
                    <a:lumMod val="95000"/>
                    <a:lumOff val="5000"/>
                  </a:schemeClr>
                </a:solidFill>
                <a:cs typeface="Calibri" panose="020F0502020204030204" pitchFamily="34" charset="0"/>
              </a:rPr>
              <a:t>（</a:t>
            </a:r>
            <a:r>
              <a:rPr lang="zh-CN" altLang="en-US" sz="2000" dirty="0"/>
              <a:t>阮家培</a:t>
            </a:r>
            <a:r>
              <a:rPr lang="zh-CN" altLang="en-US" sz="2000" dirty="0"/>
              <a:t> </a:t>
            </a:r>
            <a:r>
              <a:rPr lang="zh-CN" altLang="en-US" sz="2000" dirty="0" smtClean="0"/>
              <a:t>）</a:t>
            </a:r>
            <a:endParaRPr lang="en-US" altLang="zh-CN" sz="2000" kern="100" dirty="0" smtClean="0">
              <a:solidFill>
                <a:schemeClr val="tx1">
                  <a:lumMod val="95000"/>
                  <a:lumOff val="5000"/>
                </a:schemeClr>
              </a:solidFill>
              <a:cs typeface="Calibri" panose="020F0502020204030204" pitchFamily="34" charset="0"/>
            </a:endParaRPr>
          </a:p>
        </p:txBody>
      </p:sp>
      <p:pic>
        <p:nvPicPr>
          <p:cNvPr id="5121" name="图片 6"/>
          <p:cNvPicPr>
            <a:picLocks noChangeAspect="1" noChangeArrowheads="1"/>
          </p:cNvPicPr>
          <p:nvPr/>
        </p:nvPicPr>
        <p:blipFill>
          <a:blip r:embed="rId1">
            <a:extLst>
              <a:ext uri="{28A0092B-C50C-407E-A947-70E740481C1C}">
                <a14:useLocalDpi xmlns:a14="http://schemas.microsoft.com/office/drawing/2010/main" val="0"/>
              </a:ext>
            </a:extLst>
          </a:blip>
          <a:srcRect r="26910" b="35510"/>
          <a:stretch>
            <a:fillRect/>
          </a:stretch>
        </p:blipFill>
        <p:spPr bwMode="auto">
          <a:xfrm>
            <a:off x="6517005" y="2880360"/>
            <a:ext cx="5674995" cy="397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8E81226E9538F309FF29980E170B615"/>
          <p:cNvPicPr>
            <a:picLocks noChangeAspect="1"/>
          </p:cNvPicPr>
          <p:nvPr/>
        </p:nvPicPr>
        <p:blipFill>
          <a:blip r:embed="rId1"/>
          <a:stretch>
            <a:fillRect/>
          </a:stretch>
        </p:blipFill>
        <p:spPr>
          <a:xfrm>
            <a:off x="3959225" y="541655"/>
            <a:ext cx="7779385" cy="941070"/>
          </a:xfrm>
          <a:prstGeom prst="rect">
            <a:avLst/>
          </a:prstGeom>
        </p:spPr>
      </p:pic>
      <p:sp>
        <p:nvSpPr>
          <p:cNvPr id="2" name="TextBox 1"/>
          <p:cNvSpPr txBox="1"/>
          <p:nvPr/>
        </p:nvSpPr>
        <p:spPr>
          <a:xfrm>
            <a:off x="5043741" y="720402"/>
            <a:ext cx="5184576" cy="583565"/>
          </a:xfrm>
          <a:prstGeom prst="rect">
            <a:avLst/>
          </a:prstGeom>
          <a:noFill/>
          <a:ln>
            <a:noFill/>
          </a:ln>
          <a:extLst>
            <a:ext uri="{909E8E84-426E-40DD-AFC4-6F175D3DCCD1}">
              <a14:hiddenFill xmlns:a14="http://schemas.microsoft.com/office/drawing/2010/main">
                <a:solidFill>
                  <a:schemeClr val="accent5">
                    <a:lumMod val="20000"/>
                    <a:lumOff val="80000"/>
                  </a:schemeClr>
                </a:solidFill>
              </a14:hiddenFill>
            </a:ext>
          </a:ex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smtClean="0">
                <a:latin typeface="MV Boli" panose="02000500030200090000" charset="0"/>
                <a:cs typeface="MV Boli" panose="02000500030200090000" charset="0"/>
              </a:rPr>
              <a:t>Para 3: appeal (again)</a:t>
            </a:r>
            <a:endParaRPr lang="zh-CN" altLang="en-US" sz="3200" b="1" dirty="0">
              <a:latin typeface="MV Boli" panose="02000500030200090000" charset="0"/>
              <a:cs typeface="MV Boli" panose="02000500030200090000" charset="0"/>
            </a:endParaRPr>
          </a:p>
        </p:txBody>
      </p:sp>
      <p:sp>
        <p:nvSpPr>
          <p:cNvPr id="3" name="矩形 2"/>
          <p:cNvSpPr/>
          <p:nvPr/>
        </p:nvSpPr>
        <p:spPr>
          <a:xfrm>
            <a:off x="337820" y="1736090"/>
            <a:ext cx="9257030" cy="4554220"/>
          </a:xfrm>
          <a:prstGeom prst="rect">
            <a:avLst/>
          </a:prstGeom>
        </p:spPr>
        <p:txBody>
          <a:bodyPr wrap="square">
            <a:spAutoFit/>
          </a:bodyPr>
          <a:lstStyle/>
          <a:p>
            <a:r>
              <a:rPr lang="zh-CN" altLang="en-US" sz="2900" dirty="0" smtClean="0">
                <a:solidFill>
                  <a:srgbClr val="AE97C0"/>
                </a:solidFill>
              </a:rPr>
              <a:t>（ </a:t>
            </a:r>
            <a:r>
              <a:rPr lang="en-US" altLang="zh-CN" sz="2900" dirty="0" smtClean="0">
                <a:solidFill>
                  <a:srgbClr val="AE97C0"/>
                </a:solidFill>
              </a:rPr>
              <a:t>appeal to; call on /for; advocate…/It’s high time </a:t>
            </a:r>
            <a:r>
              <a:rPr lang="en-US" altLang="zh-CN" sz="2900" dirty="0" err="1" smtClean="0">
                <a:solidFill>
                  <a:srgbClr val="AE97C0"/>
                </a:solidFill>
              </a:rPr>
              <a:t>sb</a:t>
            </a:r>
            <a:r>
              <a:rPr lang="en-US" altLang="zh-CN" sz="2900" dirty="0" smtClean="0">
                <a:solidFill>
                  <a:srgbClr val="AE97C0"/>
                </a:solidFill>
              </a:rPr>
              <a:t> did…</a:t>
            </a:r>
            <a:r>
              <a:rPr lang="zh-CN" altLang="en-US" sz="2900" dirty="0" smtClean="0">
                <a:solidFill>
                  <a:srgbClr val="AE97C0"/>
                </a:solidFill>
              </a:rPr>
              <a:t>）</a:t>
            </a:r>
            <a:endParaRPr lang="en-US" altLang="zh-CN" sz="2900" dirty="0" smtClean="0"/>
          </a:p>
          <a:p>
            <a:endParaRPr lang="en-US" altLang="zh-CN" sz="2900" dirty="0"/>
          </a:p>
          <a:p>
            <a:r>
              <a:rPr lang="en-US" altLang="zh-CN" sz="2900" dirty="0" smtClean="0"/>
              <a:t>1. </a:t>
            </a:r>
            <a:r>
              <a:rPr lang="en-US" altLang="zh-CN" sz="2900" dirty="0">
                <a:solidFill>
                  <a:srgbClr val="AE97C0"/>
                </a:solidFill>
              </a:rPr>
              <a:t>Let’s </a:t>
            </a:r>
            <a:r>
              <a:rPr lang="en-US" altLang="zh-CN" sz="2900" dirty="0" smtClean="0">
                <a:solidFill>
                  <a:srgbClr val="AE97C0"/>
                </a:solidFill>
              </a:rPr>
              <a:t>join </a:t>
            </a:r>
            <a:r>
              <a:rPr lang="en-US" altLang="zh-CN" sz="2900" dirty="0">
                <a:solidFill>
                  <a:srgbClr val="AE97C0"/>
                </a:solidFill>
              </a:rPr>
              <a:t>together</a:t>
            </a:r>
            <a:r>
              <a:rPr lang="en-US" altLang="zh-CN" sz="2900" dirty="0">
                <a:solidFill>
                  <a:srgbClr val="FF0000"/>
                </a:solidFill>
              </a:rPr>
              <a:t> </a:t>
            </a:r>
            <a:r>
              <a:rPr lang="en-US" altLang="zh-CN" sz="2900" dirty="0"/>
              <a:t>to </a:t>
            </a:r>
            <a:r>
              <a:rPr lang="en-US" altLang="zh-CN" sz="2900" dirty="0" smtClean="0"/>
              <a:t>fight </a:t>
            </a:r>
            <a:r>
              <a:rPr lang="en-US" altLang="zh-CN" sz="2900" dirty="0"/>
              <a:t>…</a:t>
            </a:r>
            <a:endParaRPr lang="en-US" altLang="zh-CN" sz="2900" dirty="0"/>
          </a:p>
          <a:p>
            <a:r>
              <a:rPr lang="en-US" altLang="zh-CN" sz="2900" dirty="0"/>
              <a:t>2</a:t>
            </a:r>
            <a:r>
              <a:rPr lang="en-US" altLang="zh-CN" sz="2900" dirty="0" smtClean="0"/>
              <a:t>. </a:t>
            </a:r>
            <a:r>
              <a:rPr lang="en-US" altLang="zh-CN" sz="2900" dirty="0">
                <a:solidFill>
                  <a:srgbClr val="AE97C0"/>
                </a:solidFill>
              </a:rPr>
              <a:t>Let’s take responsibility</a:t>
            </a:r>
            <a:r>
              <a:rPr lang="en-US" altLang="zh-CN" sz="2900" dirty="0">
                <a:solidFill>
                  <a:srgbClr val="FF0000"/>
                </a:solidFill>
              </a:rPr>
              <a:t> </a:t>
            </a:r>
            <a:r>
              <a:rPr lang="en-US" altLang="zh-CN" sz="2900" dirty="0"/>
              <a:t>for ourselves and others. </a:t>
            </a:r>
            <a:r>
              <a:rPr lang="en-US" altLang="zh-CN" sz="2900" dirty="0">
                <a:solidFill>
                  <a:srgbClr val="AE97C0"/>
                </a:solidFill>
              </a:rPr>
              <a:t>Let’s take action </a:t>
            </a:r>
            <a:r>
              <a:rPr lang="en-US" altLang="zh-CN" sz="2900" dirty="0"/>
              <a:t>now</a:t>
            </a:r>
            <a:r>
              <a:rPr lang="en-US" altLang="zh-CN" sz="2900" dirty="0" smtClean="0"/>
              <a:t>!</a:t>
            </a:r>
            <a:endParaRPr lang="en-US" altLang="zh-CN" sz="2900" dirty="0" smtClean="0"/>
          </a:p>
          <a:p>
            <a:r>
              <a:rPr lang="en-US" altLang="zh-CN" sz="2900" dirty="0"/>
              <a:t>3</a:t>
            </a:r>
            <a:r>
              <a:rPr lang="en-US" altLang="zh-CN" sz="2900" dirty="0" smtClean="0"/>
              <a:t>.</a:t>
            </a:r>
            <a:r>
              <a:rPr lang="en-US" altLang="zh-CN" sz="2900" dirty="0" smtClean="0">
                <a:solidFill>
                  <a:srgbClr val="AE97C0"/>
                </a:solidFill>
              </a:rPr>
              <a:t> Let’s </a:t>
            </a:r>
            <a:r>
              <a:rPr lang="en-US" altLang="zh-CN" sz="2900" dirty="0">
                <a:solidFill>
                  <a:srgbClr val="AE97C0"/>
                </a:solidFill>
              </a:rPr>
              <a:t>make every </a:t>
            </a:r>
            <a:r>
              <a:rPr lang="en-US" altLang="zh-CN" sz="2900" dirty="0" smtClean="0">
                <a:solidFill>
                  <a:srgbClr val="AE97C0"/>
                </a:solidFill>
              </a:rPr>
              <a:t> </a:t>
            </a:r>
            <a:r>
              <a:rPr lang="en-US" altLang="zh-CN" sz="2900" dirty="0">
                <a:solidFill>
                  <a:srgbClr val="AE97C0"/>
                </a:solidFill>
              </a:rPr>
              <a:t>effort/ spare no effort</a:t>
            </a:r>
            <a:r>
              <a:rPr lang="en-US" altLang="zh-CN" sz="2900" dirty="0">
                <a:solidFill>
                  <a:srgbClr val="FF0000"/>
                </a:solidFill>
              </a:rPr>
              <a:t> </a:t>
            </a:r>
            <a:r>
              <a:rPr lang="en-US" altLang="zh-CN" sz="2900" dirty="0"/>
              <a:t>to overcome the difficulties.</a:t>
            </a:r>
            <a:endParaRPr lang="zh-CN" altLang="en-US" sz="2900" dirty="0">
              <a:latin typeface="Times New Roman" panose="02020603050405020304" pitchFamily="18" charset="0"/>
              <a:ea typeface="宋体" panose="02010600030101010101" pitchFamily="2" charset="-122"/>
            </a:endParaRPr>
          </a:p>
          <a:p>
            <a:r>
              <a:rPr lang="en-US" altLang="zh-CN" sz="2900" dirty="0"/>
              <a:t>4</a:t>
            </a:r>
            <a:r>
              <a:rPr lang="en-US" altLang="zh-CN" sz="2900" dirty="0" smtClean="0"/>
              <a:t>. </a:t>
            </a:r>
            <a:r>
              <a:rPr lang="en-US" altLang="zh-CN" sz="2900" dirty="0">
                <a:solidFill>
                  <a:srgbClr val="AE97C0"/>
                </a:solidFill>
              </a:rPr>
              <a:t>Only </a:t>
            </a:r>
            <a:r>
              <a:rPr lang="en-US" altLang="zh-CN" sz="2900" dirty="0" smtClean="0">
                <a:solidFill>
                  <a:srgbClr val="AE97C0"/>
                </a:solidFill>
              </a:rPr>
              <a:t>if</a:t>
            </a:r>
            <a:r>
              <a:rPr lang="en-US" altLang="zh-CN" sz="2900" dirty="0" smtClean="0">
                <a:solidFill>
                  <a:srgbClr val="FF0000"/>
                </a:solidFill>
              </a:rPr>
              <a:t> </a:t>
            </a:r>
            <a:r>
              <a:rPr lang="en-US" altLang="zh-CN" sz="2900" dirty="0"/>
              <a:t>we take effective steps to deal with this problem now </a:t>
            </a:r>
            <a:r>
              <a:rPr lang="en-US" altLang="zh-CN" sz="2900" dirty="0">
                <a:solidFill>
                  <a:srgbClr val="AE97C0"/>
                </a:solidFill>
              </a:rPr>
              <a:t>can we</a:t>
            </a:r>
            <a:r>
              <a:rPr lang="en-US" altLang="zh-CN" sz="2900" dirty="0"/>
              <a:t>…</a:t>
            </a:r>
            <a:endParaRPr lang="en-US" altLang="zh-CN" sz="2900" dirty="0"/>
          </a:p>
          <a:p>
            <a:r>
              <a:rPr lang="en-US" altLang="zh-CN" sz="2900" dirty="0"/>
              <a:t>5</a:t>
            </a:r>
            <a:r>
              <a:rPr lang="en-US" altLang="zh-CN" sz="2900" dirty="0" smtClean="0"/>
              <a:t>.</a:t>
            </a:r>
            <a:r>
              <a:rPr lang="en-US" altLang="zh-CN" sz="2900" dirty="0" smtClean="0">
                <a:solidFill>
                  <a:srgbClr val="AE97C0"/>
                </a:solidFill>
              </a:rPr>
              <a:t> </a:t>
            </a:r>
            <a:r>
              <a:rPr lang="en-US" altLang="zh-CN" sz="2900" dirty="0">
                <a:solidFill>
                  <a:srgbClr val="AE97C0"/>
                </a:solidFill>
              </a:rPr>
              <a:t>Only in this way can we </a:t>
            </a:r>
            <a:r>
              <a:rPr lang="en-US" altLang="zh-CN" sz="2900" dirty="0"/>
              <a:t>make a great </a:t>
            </a:r>
            <a:r>
              <a:rPr lang="en-US" altLang="zh-CN" sz="2900" dirty="0" smtClean="0"/>
              <a:t>success.</a:t>
            </a:r>
            <a:endParaRPr lang="en-US" altLang="zh-CN" sz="2900" dirty="0"/>
          </a:p>
        </p:txBody>
      </p:sp>
      <p:pic>
        <p:nvPicPr>
          <p:cNvPr id="3073"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l="15273" t="33472"/>
          <a:stretch>
            <a:fillRect/>
          </a:stretch>
        </p:blipFill>
        <p:spPr bwMode="auto">
          <a:xfrm>
            <a:off x="0" y="0"/>
            <a:ext cx="3913505" cy="186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70499" y="1597690"/>
            <a:ext cx="8666045" cy="3969385"/>
          </a:xfrm>
          <a:prstGeom prst="rect">
            <a:avLst/>
          </a:prstGeom>
        </p:spPr>
        <p:txBody>
          <a:bodyPr wrap="square">
            <a:spAutoFit/>
          </a:bodyPr>
          <a:lstStyle/>
          <a:p>
            <a:r>
              <a:rPr lang="en-US" altLang="zh-CN" sz="2800" kern="100" dirty="0" smtClean="0">
                <a:solidFill>
                  <a:srgbClr val="C00000"/>
                </a:solidFill>
                <a:cs typeface="Calibri" panose="020F0502020204030204" pitchFamily="34" charset="0"/>
              </a:rPr>
              <a:t>    </a:t>
            </a:r>
            <a:r>
              <a:rPr lang="en-US" altLang="zh-CN" sz="2800" kern="100" dirty="0" smtClean="0">
                <a:cs typeface="Calibri" panose="020F0502020204030204" pitchFamily="34" charset="0"/>
              </a:rPr>
              <a:t> </a:t>
            </a:r>
            <a:r>
              <a:rPr lang="en-US" altLang="zh-CN" sz="2800" kern="100" dirty="0">
                <a:cs typeface="Calibri" panose="020F0502020204030204" pitchFamily="34" charset="0"/>
              </a:rPr>
              <a:t>I hereby </a:t>
            </a:r>
            <a:r>
              <a:rPr lang="en-US" altLang="zh-CN" sz="2800" kern="100" dirty="0">
                <a:solidFill>
                  <a:srgbClr val="AE97C0"/>
                </a:solidFill>
                <a:cs typeface="Calibri" panose="020F0502020204030204" pitchFamily="34" charset="0"/>
              </a:rPr>
              <a:t>appeal to </a:t>
            </a:r>
            <a:r>
              <a:rPr lang="en-US" altLang="zh-CN" sz="2800" kern="100" dirty="0">
                <a:cs typeface="Calibri" panose="020F0502020204030204" pitchFamily="34" charset="0"/>
              </a:rPr>
              <a:t>every one of us</a:t>
            </a:r>
            <a:r>
              <a:rPr lang="en-US" altLang="zh-CN" sz="2800" kern="100" dirty="0" smtClean="0">
                <a:cs typeface="Calibri" panose="020F0502020204030204" pitchFamily="34" charset="0"/>
              </a:rPr>
              <a:t> </a:t>
            </a:r>
            <a:r>
              <a:rPr lang="en-US" altLang="zh-CN" sz="2800" kern="100" dirty="0">
                <a:cs typeface="Calibri" panose="020F0502020204030204" pitchFamily="34" charset="0"/>
              </a:rPr>
              <a:t>to do some small bits to go through this hard time</a:t>
            </a:r>
            <a:r>
              <a:rPr lang="en-US" altLang="zh-CN" sz="2800" kern="100" dirty="0" smtClean="0">
                <a:cs typeface="Calibri" panose="020F0502020204030204" pitchFamily="34" charset="0"/>
              </a:rPr>
              <a:t>.</a:t>
            </a:r>
            <a:r>
              <a:rPr lang="zh-CN" altLang="en-US" sz="2400" kern="100" dirty="0" smtClean="0">
                <a:cs typeface="Calibri" panose="020F0502020204030204" pitchFamily="34" charset="0"/>
              </a:rPr>
              <a:t>（</a:t>
            </a:r>
            <a:r>
              <a:rPr lang="zh-CN" altLang="en-US" sz="2400" dirty="0" smtClean="0"/>
              <a:t>俞心瑶） </a:t>
            </a:r>
            <a:endParaRPr lang="en-US" altLang="zh-CN" sz="2400" kern="100" dirty="0" smtClean="0">
              <a:cs typeface="Calibri" panose="020F0502020204030204" pitchFamily="34" charset="0"/>
            </a:endParaRPr>
          </a:p>
          <a:p>
            <a:endParaRPr lang="en-US" altLang="zh-CN" sz="2800" kern="100" dirty="0">
              <a:cs typeface="Calibri" panose="020F0502020204030204" pitchFamily="34" charset="0"/>
            </a:endParaRPr>
          </a:p>
          <a:p>
            <a:r>
              <a:rPr lang="en-US" altLang="zh-CN" sz="2800" kern="100" dirty="0" smtClean="0">
                <a:cs typeface="Calibri" panose="020F0502020204030204" pitchFamily="34" charset="0"/>
              </a:rPr>
              <a:t>    </a:t>
            </a:r>
            <a:r>
              <a:rPr lang="en-US" altLang="zh-CN" sz="2800" kern="100" dirty="0" smtClean="0">
                <a:solidFill>
                  <a:srgbClr val="AE97C0"/>
                </a:solidFill>
                <a:cs typeface="Calibri" panose="020F0502020204030204" pitchFamily="34" charset="0"/>
              </a:rPr>
              <a:t>Let‘s </a:t>
            </a:r>
            <a:r>
              <a:rPr lang="en-US" altLang="zh-CN" sz="2800" kern="100" dirty="0">
                <a:solidFill>
                  <a:srgbClr val="AE97C0"/>
                </a:solidFill>
                <a:cs typeface="Calibri" panose="020F0502020204030204" pitchFamily="34" charset="0"/>
              </a:rPr>
              <a:t>start right now</a:t>
            </a:r>
            <a:r>
              <a:rPr lang="en-US" altLang="zh-CN" sz="2800" kern="100" dirty="0">
                <a:solidFill>
                  <a:srgbClr val="FF0000"/>
                </a:solidFill>
                <a:cs typeface="Calibri" panose="020F0502020204030204" pitchFamily="34" charset="0"/>
              </a:rPr>
              <a:t> </a:t>
            </a:r>
            <a:r>
              <a:rPr lang="en-US" altLang="zh-CN" sz="2800" kern="100" dirty="0">
                <a:cs typeface="Calibri" panose="020F0502020204030204" pitchFamily="34" charset="0"/>
              </a:rPr>
              <a:t>and spare no </a:t>
            </a:r>
            <a:r>
              <a:rPr lang="en-US" altLang="zh-CN" sz="2800" kern="100" dirty="0" smtClean="0">
                <a:cs typeface="Calibri" panose="020F0502020204030204" pitchFamily="34" charset="0"/>
              </a:rPr>
              <a:t>effort to </a:t>
            </a:r>
            <a:r>
              <a:rPr lang="en-US" altLang="zh-CN" sz="2800" kern="100" dirty="0">
                <a:cs typeface="Calibri" panose="020F0502020204030204" pitchFamily="34" charset="0"/>
              </a:rPr>
              <a:t>do a little every day, every hour and every </a:t>
            </a:r>
            <a:r>
              <a:rPr lang="en-US" altLang="zh-CN" sz="2800" kern="100" dirty="0" smtClean="0">
                <a:cs typeface="Calibri" panose="020F0502020204030204" pitchFamily="34" charset="0"/>
              </a:rPr>
              <a:t>minute</a:t>
            </a:r>
            <a:r>
              <a:rPr lang="en-US" altLang="zh-CN" sz="2800" kern="100" dirty="0" smtClean="0">
                <a:cs typeface="Calibri" panose="020F0502020204030204" pitchFamily="34" charset="0"/>
              </a:rPr>
              <a:t>. </a:t>
            </a:r>
            <a:r>
              <a:rPr lang="zh-CN" altLang="en-US" sz="2400" kern="100" dirty="0" smtClean="0">
                <a:cs typeface="Calibri" panose="020F0502020204030204" pitchFamily="34" charset="0"/>
              </a:rPr>
              <a:t>（</a:t>
            </a:r>
            <a:r>
              <a:rPr lang="zh-CN" altLang="en-US" sz="2400" dirty="0" smtClean="0"/>
              <a:t>徐林泽） </a:t>
            </a:r>
            <a:endParaRPr lang="en-US" altLang="zh-CN" sz="2400" kern="100" dirty="0" smtClean="0">
              <a:cs typeface="Calibri" panose="020F0502020204030204" pitchFamily="34" charset="0"/>
            </a:endParaRPr>
          </a:p>
          <a:p>
            <a:endParaRPr lang="en-US" altLang="zh-CN" sz="2800" kern="100" dirty="0">
              <a:cs typeface="Calibri" panose="020F0502020204030204" pitchFamily="34" charset="0"/>
            </a:endParaRPr>
          </a:p>
          <a:p>
            <a:r>
              <a:rPr lang="en-US" altLang="zh-CN" sz="2800" kern="100" dirty="0" smtClean="0">
                <a:cs typeface="Calibri" panose="020F0502020204030204" pitchFamily="34" charset="0"/>
              </a:rPr>
              <a:t>    </a:t>
            </a:r>
            <a:r>
              <a:rPr lang="en-US" altLang="zh-CN" sz="2800" kern="100" dirty="0" smtClean="0">
                <a:solidFill>
                  <a:srgbClr val="AE97C0"/>
                </a:solidFill>
                <a:cs typeface="Calibri" panose="020F0502020204030204" pitchFamily="34" charset="0"/>
              </a:rPr>
              <a:t>Let’s </a:t>
            </a:r>
            <a:r>
              <a:rPr lang="en-US" altLang="zh-CN" sz="2800" kern="100" dirty="0">
                <a:solidFill>
                  <a:srgbClr val="AE97C0"/>
                </a:solidFill>
                <a:cs typeface="Calibri" panose="020F0502020204030204" pitchFamily="34" charset="0"/>
              </a:rPr>
              <a:t>act hand in hand</a:t>
            </a:r>
            <a:r>
              <a:rPr lang="en-US" altLang="zh-CN" sz="2800" kern="100" dirty="0">
                <a:solidFill>
                  <a:srgbClr val="FF0000"/>
                </a:solidFill>
                <a:cs typeface="Calibri" panose="020F0502020204030204" pitchFamily="34" charset="0"/>
              </a:rPr>
              <a:t> </a:t>
            </a:r>
            <a:r>
              <a:rPr lang="en-US" altLang="zh-CN" sz="2800" kern="100" dirty="0">
                <a:cs typeface="Calibri" panose="020F0502020204030204" pitchFamily="34" charset="0"/>
              </a:rPr>
              <a:t>as every small </a:t>
            </a:r>
            <a:r>
              <a:rPr lang="en-US" altLang="zh-CN" sz="2800" kern="100" dirty="0" smtClean="0">
                <a:cs typeface="Calibri" panose="020F0502020204030204" pitchFamily="34" charset="0"/>
              </a:rPr>
              <a:t>act </a:t>
            </a:r>
            <a:r>
              <a:rPr lang="en-US" altLang="zh-CN" sz="2800" kern="100" dirty="0">
                <a:cs typeface="Calibri" panose="020F0502020204030204" pitchFamily="34" charset="0"/>
              </a:rPr>
              <a:t>is meaningful to the </a:t>
            </a:r>
            <a:r>
              <a:rPr lang="en-US" altLang="zh-CN" sz="2800" kern="100" dirty="0" smtClean="0">
                <a:cs typeface="Calibri" panose="020F0502020204030204" pitchFamily="34" charset="0"/>
              </a:rPr>
              <a:t>world</a:t>
            </a:r>
            <a:r>
              <a:rPr lang="en-US" altLang="zh-CN" sz="2800" kern="100" dirty="0" smtClean="0">
                <a:cs typeface="Calibri" panose="020F0502020204030204" pitchFamily="34" charset="0"/>
              </a:rPr>
              <a:t>. </a:t>
            </a:r>
            <a:r>
              <a:rPr lang="zh-CN" altLang="en-US" sz="2400" kern="100" dirty="0" smtClean="0">
                <a:cs typeface="Calibri" panose="020F0502020204030204" pitchFamily="34" charset="0"/>
              </a:rPr>
              <a:t>（</a:t>
            </a:r>
            <a:r>
              <a:rPr lang="zh-CN" altLang="en-US" sz="2400" dirty="0" smtClean="0"/>
              <a:t>洪海涛） </a:t>
            </a:r>
            <a:endParaRPr lang="en-US" altLang="zh-CN" sz="2400" kern="100" dirty="0">
              <a:cs typeface="Calibri" panose="020F0502020204030204" pitchFamily="34" charset="0"/>
            </a:endParaRPr>
          </a:p>
          <a:p>
            <a:endParaRPr lang="en-US" altLang="zh-CN" sz="2800" kern="100" dirty="0">
              <a:cs typeface="Calibri" panose="020F0502020204030204" pitchFamily="34" charset="0"/>
            </a:endParaRPr>
          </a:p>
        </p:txBody>
      </p:sp>
      <p:pic>
        <p:nvPicPr>
          <p:cNvPr id="3073" name="图片 3"/>
          <p:cNvPicPr>
            <a:picLocks noChangeAspect="1" noChangeArrowheads="1"/>
          </p:cNvPicPr>
          <p:nvPr/>
        </p:nvPicPr>
        <p:blipFill>
          <a:blip r:embed="rId1" cstate="print">
            <a:extLst>
              <a:ext uri="{28A0092B-C50C-407E-A947-70E740481C1C}">
                <a14:useLocalDpi xmlns:a14="http://schemas.microsoft.com/office/drawing/2010/main" val="0"/>
              </a:ext>
            </a:extLst>
          </a:blip>
          <a:srcRect l="15273" t="33472"/>
          <a:stretch>
            <a:fillRect/>
          </a:stretch>
        </p:blipFill>
        <p:spPr bwMode="auto">
          <a:xfrm>
            <a:off x="-65405" y="0"/>
            <a:ext cx="4310380" cy="205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p="http://schemas.openxmlformats.org/presentationml/2006/main">
  <p:tag name="REFSHAPE" val="581943508"/>
  <p:tag name="KSO_WM_UNIT_PLACING_PICTURE_USER_VIEWPORT" val="{&quot;height&quot;:4770,&quot;width&quot;:6807.499212598425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7014</Words>
  <Application>WPS 演示</Application>
  <PresentationFormat>宽屏</PresentationFormat>
  <Paragraphs>150</Paragraphs>
  <Slides>14</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14</vt:i4>
      </vt:variant>
    </vt:vector>
  </HeadingPairs>
  <TitlesOfParts>
    <vt:vector size="33" baseType="lpstr">
      <vt:lpstr>Arial</vt:lpstr>
      <vt:lpstr>宋体</vt:lpstr>
      <vt:lpstr>Wingdings</vt:lpstr>
      <vt:lpstr>Calibri</vt:lpstr>
      <vt:lpstr>Calibri Light</vt:lpstr>
      <vt:lpstr>MV Boli</vt:lpstr>
      <vt:lpstr>黑体</vt:lpstr>
      <vt:lpstr>楷体</vt:lpstr>
      <vt:lpstr>Comic Sans MS</vt:lpstr>
      <vt:lpstr>等线</vt:lpstr>
      <vt:lpstr>Times New Roman</vt:lpstr>
      <vt:lpstr>Times New Roman</vt:lpstr>
      <vt:lpstr>Impact</vt:lpstr>
      <vt:lpstr>微软雅黑</vt:lpstr>
      <vt:lpstr>Arial Unicode MS</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tukuppt</dc:title>
  <dc:creator>www.tukuppt.com</dc:creator>
  <cp:keywords>tukuppt; tukppt</cp:keywords>
  <dc:subject>熊猫办公</dc:subject>
  <cp:category>tukuppt</cp:category>
  <cp:lastModifiedBy>曹小等</cp:lastModifiedBy>
  <cp:revision>11</cp:revision>
  <dcterms:created xsi:type="dcterms:W3CDTF">2015-08-19T01:58:00Z</dcterms:created>
  <dcterms:modified xsi:type="dcterms:W3CDTF">2020-04-10T08:48:37Z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