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1361" r:id="rId3"/>
    <p:sldId id="1107" r:id="rId4"/>
    <p:sldId id="1108" r:id="rId5"/>
    <p:sldId id="1109" r:id="rId6"/>
    <p:sldId id="1110" r:id="rId7"/>
    <p:sldId id="1111" r:id="rId8"/>
    <p:sldId id="1112" r:id="rId9"/>
    <p:sldId id="1113" r:id="rId10"/>
    <p:sldId id="1114" r:id="rId11"/>
    <p:sldId id="1115" r:id="rId12"/>
    <p:sldId id="1116" r:id="rId13"/>
    <p:sldId id="1117" r:id="rId14"/>
    <p:sldId id="1118" r:id="rId15"/>
    <p:sldId id="1119" r:id="rId16"/>
    <p:sldId id="1120" r:id="rId17"/>
    <p:sldId id="1121" r:id="rId18"/>
    <p:sldId id="1122" r:id="rId19"/>
    <p:sldId id="1123" r:id="rId20"/>
    <p:sldId id="1124" r:id="rId21"/>
    <p:sldId id="1125" r:id="rId22"/>
    <p:sldId id="1126" r:id="rId23"/>
    <p:sldId id="1127" r:id="rId24"/>
    <p:sldId id="1128" r:id="rId25"/>
    <p:sldId id="1129" r:id="rId26"/>
    <p:sldId id="1130" r:id="rId27"/>
    <p:sldId id="1131" r:id="rId28"/>
    <p:sldId id="1132" r:id="rId29"/>
    <p:sldId id="1133" r:id="rId30"/>
    <p:sldId id="1134" r:id="rId31"/>
    <p:sldId id="1135" r:id="rId32"/>
    <p:sldId id="1136" r:id="rId33"/>
    <p:sldId id="1137" r:id="rId34"/>
    <p:sldId id="1138" r:id="rId35"/>
    <p:sldId id="1139" r:id="rId36"/>
    <p:sldId id="1140" r:id="rId37"/>
    <p:sldId id="1141" r:id="rId38"/>
    <p:sldId id="1142" r:id="rId39"/>
    <p:sldId id="1143" r:id="rId40"/>
    <p:sldId id="1144" r:id="rId41"/>
    <p:sldId id="1145" r:id="rId42"/>
    <p:sldId id="1146" r:id="rId43"/>
    <p:sldId id="1147" r:id="rId44"/>
    <p:sldId id="1148" r:id="rId45"/>
    <p:sldId id="1149" r:id="rId46"/>
    <p:sldId id="1159" r:id="rId47"/>
    <p:sldId id="1160" r:id="rId48"/>
    <p:sldId id="1161" r:id="rId49"/>
    <p:sldId id="1162" r:id="rId50"/>
    <p:sldId id="1163" r:id="rId51"/>
    <p:sldId id="1164" r:id="rId52"/>
    <p:sldId id="1165" r:id="rId53"/>
    <p:sldId id="1166" r:id="rId54"/>
    <p:sldId id="1167" r:id="rId55"/>
    <p:sldId id="1168" r:id="rId56"/>
    <p:sldId id="2472" r:id="rId5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5C37"/>
    <a:srgbClr val="87110F"/>
    <a:srgbClr val="E7675A"/>
    <a:srgbClr val="B56230"/>
    <a:srgbClr val="ED7D31"/>
    <a:srgbClr val="EB1375"/>
    <a:srgbClr val="EFEFEF"/>
    <a:srgbClr val="DCDBD9"/>
    <a:srgbClr val="F6F6F8"/>
    <a:srgbClr val="F7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90" y="-234"/>
      </p:cViewPr>
      <p:guideLst>
        <p:guide orient="horz" pos="215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2" Type="http://schemas.openxmlformats.org/officeDocument/2006/relationships/tableStyles" Target="tableStyles.xml"/><Relationship Id="rId61" Type="http://schemas.openxmlformats.org/officeDocument/2006/relationships/viewProps" Target="viewProps.xml"/><Relationship Id="rId60" Type="http://schemas.openxmlformats.org/officeDocument/2006/relationships/presProps" Target="presProps.xml"/><Relationship Id="rId6" Type="http://schemas.openxmlformats.org/officeDocument/2006/relationships/slide" Target="slides/slide4.xml"/><Relationship Id="rId59" Type="http://schemas.openxmlformats.org/officeDocument/2006/relationships/handoutMaster" Target="handoutMasters/handoutMaster1.xml"/><Relationship Id="rId58" Type="http://schemas.openxmlformats.org/officeDocument/2006/relationships/notesMaster" Target="notesMasters/notesMaster1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85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54186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54187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54188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7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5418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5418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5418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5418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5418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词汇精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" y="0"/>
            <a:ext cx="12244045" cy="6858000"/>
          </a:xfrm>
          <a:prstGeom prst="rect">
            <a:avLst/>
          </a:prstGeom>
        </p:spPr>
      </p:pic>
      <p:sp>
        <p:nvSpPr>
          <p:cNvPr id="1048606" name="标题 1"/>
          <p:cNvSpPr>
            <a:spLocks noGrp="1"/>
          </p:cNvSpPr>
          <p:nvPr>
            <p:ph type="title" hasCustomPrompt="1"/>
          </p:nvPr>
        </p:nvSpPr>
        <p:spPr>
          <a:xfrm>
            <a:off x="1572329" y="2365489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07" name="矩形 7"/>
          <p:cNvSpPr/>
          <p:nvPr userDrawn="1"/>
        </p:nvSpPr>
        <p:spPr>
          <a:xfrm>
            <a:off x="4" y="1672681"/>
            <a:ext cx="1338146" cy="223709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08" name="矩形 8"/>
          <p:cNvSpPr/>
          <p:nvPr userDrawn="1"/>
        </p:nvSpPr>
        <p:spPr>
          <a:xfrm>
            <a:off x="1416209" y="3691052"/>
            <a:ext cx="2330605" cy="2187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09" name="矩形 9"/>
          <p:cNvSpPr/>
          <p:nvPr userDrawn="1"/>
        </p:nvSpPr>
        <p:spPr>
          <a:xfrm>
            <a:off x="3902934" y="3691051"/>
            <a:ext cx="2330605" cy="2187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/>
      <p:bldP spid="1048607" grpId="0" animBg="1"/>
      <p:bldP spid="1048608" grpId="0" animBg="1"/>
      <p:bldP spid="104860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词汇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标题 1"/>
          <p:cNvSpPr>
            <a:spLocks noGrp="1"/>
          </p:cNvSpPr>
          <p:nvPr>
            <p:ph type="title" hasCustomPrompt="1"/>
          </p:nvPr>
        </p:nvSpPr>
        <p:spPr>
          <a:xfrm>
            <a:off x="1676400" y="2428101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高考词汇精讲</a:t>
            </a:r>
            <a:endParaRPr lang="zh-CN" altLang="en-US" dirty="0"/>
          </a:p>
        </p:txBody>
      </p:sp>
      <p:pic>
        <p:nvPicPr>
          <p:cNvPr id="209715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702" name="标题 1"/>
          <p:cNvSpPr txBox="1"/>
          <p:nvPr userDrawn="1"/>
        </p:nvSpPr>
        <p:spPr>
          <a:xfrm>
            <a:off x="1572329" y="37109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高考词汇精练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03" name="矩形 7"/>
          <p:cNvSpPr/>
          <p:nvPr userDrawn="1"/>
        </p:nvSpPr>
        <p:spPr>
          <a:xfrm>
            <a:off x="4" y="3018156"/>
            <a:ext cx="1338146" cy="223709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4" name="矩形 8"/>
          <p:cNvSpPr/>
          <p:nvPr userDrawn="1"/>
        </p:nvSpPr>
        <p:spPr>
          <a:xfrm>
            <a:off x="1416209" y="5036527"/>
            <a:ext cx="2330605" cy="2187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5" name="矩形 9"/>
          <p:cNvSpPr/>
          <p:nvPr userDrawn="1"/>
        </p:nvSpPr>
        <p:spPr>
          <a:xfrm>
            <a:off x="3902934" y="5036526"/>
            <a:ext cx="2330605" cy="2187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2" grpId="0"/>
      <p:bldP spid="1048703" grpId="0" animBg="1"/>
      <p:bldP spid="1048704" grpId="0" animBg="1"/>
      <p:bldP spid="104870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48" name="标题 1"/>
          <p:cNvSpPr>
            <a:spLocks noGrp="1"/>
          </p:cNvSpPr>
          <p:nvPr>
            <p:ph type="ctrTitle" hasCustomPrompt="1"/>
          </p:nvPr>
        </p:nvSpPr>
        <p:spPr>
          <a:xfrm>
            <a:off x="2807854" y="317359"/>
            <a:ext cx="9144000" cy="761855"/>
          </a:xfrm>
        </p:spPr>
        <p:txBody>
          <a:bodyPr anchor="b">
            <a:normAutofit/>
          </a:bodyPr>
          <a:lstStyle>
            <a:lvl1pPr algn="ctr">
              <a:defRPr sz="3200" b="1"/>
            </a:lvl1pPr>
          </a:lstStyle>
          <a:p>
            <a:r>
              <a:rPr lang="zh-CN" altLang="en-US" dirty="0" smtClean="0"/>
              <a:t>章标题</a:t>
            </a:r>
            <a:endParaRPr lang="zh-CN" altLang="en-US" dirty="0"/>
          </a:p>
        </p:txBody>
      </p:sp>
      <p:sp>
        <p:nvSpPr>
          <p:cNvPr id="1054149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807854" y="1147313"/>
            <a:ext cx="9144000" cy="532249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各节标题（含超级链接）</a:t>
            </a:r>
            <a:endParaRPr lang="zh-CN" altLang="en-US" dirty="0"/>
          </a:p>
        </p:txBody>
      </p:sp>
      <p:grpSp>
        <p:nvGrpSpPr>
          <p:cNvPr id="2301" name="组合 3"/>
          <p:cNvGrpSpPr/>
          <p:nvPr userDrawn="1"/>
        </p:nvGrpSpPr>
        <p:grpSpPr>
          <a:xfrm>
            <a:off x="114982" y="1908692"/>
            <a:ext cx="3026493" cy="2905010"/>
            <a:chOff x="71850" y="1261711"/>
            <a:chExt cx="3026493" cy="2905010"/>
          </a:xfrm>
        </p:grpSpPr>
        <p:grpSp>
          <p:nvGrpSpPr>
            <p:cNvPr id="2302" name="Group 1"/>
            <p:cNvGrpSpPr/>
            <p:nvPr userDrawn="1"/>
          </p:nvGrpSpPr>
          <p:grpSpPr>
            <a:xfrm>
              <a:off x="129104" y="1261711"/>
              <a:ext cx="2969239" cy="2905010"/>
              <a:chOff x="-949635" y="0"/>
              <a:chExt cx="7009631" cy="6858000"/>
            </a:xfrm>
          </p:grpSpPr>
          <p:sp>
            <p:nvSpPr>
              <p:cNvPr id="1054150" name="Diamond 3"/>
              <p:cNvSpPr/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54151" name="Diamond 4"/>
              <p:cNvSpPr/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03" name="Group 2"/>
            <p:cNvGrpSpPr/>
            <p:nvPr userDrawn="1"/>
          </p:nvGrpSpPr>
          <p:grpSpPr>
            <a:xfrm>
              <a:off x="71850" y="1824845"/>
              <a:ext cx="1778742" cy="1778742"/>
              <a:chOff x="990600" y="2044717"/>
              <a:chExt cx="2768566" cy="2768566"/>
            </a:xfrm>
          </p:grpSpPr>
          <p:sp>
            <p:nvSpPr>
              <p:cNvPr id="1054152" name="Diamond 5"/>
              <p:cNvSpPr/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 w="5080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304" name="Group 9"/>
              <p:cNvGrpSpPr/>
              <p:nvPr/>
            </p:nvGrpSpPr>
            <p:grpSpPr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054153" name="TextBox 7"/>
                <p:cNvSpPr txBox="1"/>
                <p:nvPr/>
              </p:nvSpPr>
              <p:spPr>
                <a:xfrm>
                  <a:off x="2345143" y="2365645"/>
                  <a:ext cx="1800200" cy="6771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ctr"/>
                  <a:r>
                    <a:rPr lang="zh-CN" altLang="en-US" sz="4400" dirty="0">
                      <a:solidFill>
                        <a:schemeClr val="bg1"/>
                      </a:solidFill>
                    </a:rPr>
                    <a:t>目录</a:t>
                  </a:r>
                  <a:endParaRPr lang="zh-CN" altLang="en-US" sz="4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4154" name="TextBox 8"/>
                <p:cNvSpPr txBox="1"/>
                <p:nvPr/>
              </p:nvSpPr>
              <p:spPr>
                <a:xfrm>
                  <a:off x="2345143" y="3142785"/>
                  <a:ext cx="180020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ctr"/>
                  <a:r>
                    <a:rPr lang="en-US" altLang="zh-CN" sz="1400">
                      <a:solidFill>
                        <a:schemeClr val="bg1"/>
                      </a:solidFill>
                    </a:rPr>
                    <a:t>CONTENTS</a:t>
                  </a:r>
                  <a:endParaRPr lang="en-US" altLang="zh-CN" sz="140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054155" name="动作按钮: 后退或前一项 15">
            <a:hlinkClick r:id="" action="ppaction://hlinkshowjump?jump=previousslide" highlightClick="1"/>
          </p:cNvPr>
          <p:cNvSpPr/>
          <p:nvPr userDrawn="1"/>
        </p:nvSpPr>
        <p:spPr>
          <a:xfrm>
            <a:off x="10990894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56" name="动作按钮: 前进或下一项 16">
            <a:hlinkClick r:id="" action="ppaction://hlinkshowjump?jump=nextslide" highlightClick="1"/>
          </p:cNvPr>
          <p:cNvSpPr/>
          <p:nvPr userDrawn="1"/>
        </p:nvSpPr>
        <p:spPr>
          <a:xfrm>
            <a:off x="11354432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57" name="动作按钮: 结束 17">
            <a:hlinkClick r:id="" action="ppaction://hlinkshowjump?jump=endshow" highlightClick="1"/>
          </p:cNvPr>
          <p:cNvSpPr/>
          <p:nvPr userDrawn="1"/>
        </p:nvSpPr>
        <p:spPr>
          <a:xfrm>
            <a:off x="11708444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32" name="直接连接符 18"/>
          <p:cNvCxnSpPr/>
          <p:nvPr userDrawn="1"/>
        </p:nvCxnSpPr>
        <p:spPr>
          <a:xfrm>
            <a:off x="2807854" y="1105093"/>
            <a:ext cx="91545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6" name="Group 1"/>
          <p:cNvGrpSpPr/>
          <p:nvPr userDrawn="1"/>
        </p:nvGrpSpPr>
        <p:grpSpPr>
          <a:xfrm>
            <a:off x="821831" y="1261711"/>
            <a:ext cx="2969239" cy="2905010"/>
            <a:chOff x="-949635" y="0"/>
            <a:chExt cx="7009631" cy="6858000"/>
          </a:xfrm>
        </p:grpSpPr>
        <p:sp>
          <p:nvSpPr>
            <p:cNvPr id="1054158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54159" name="Diamond 4"/>
            <p:cNvSpPr/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307" name="Group 2"/>
          <p:cNvGrpSpPr/>
          <p:nvPr userDrawn="1"/>
        </p:nvGrpSpPr>
        <p:grpSpPr>
          <a:xfrm>
            <a:off x="764577" y="1824845"/>
            <a:ext cx="1778742" cy="1778742"/>
            <a:chOff x="990600" y="2044717"/>
            <a:chExt cx="2768566" cy="2768566"/>
          </a:xfrm>
        </p:grpSpPr>
        <p:sp>
          <p:nvSpPr>
            <p:cNvPr id="1054160" name="Diamond 5"/>
            <p:cNvSpPr/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 w="5080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308" name="Group 9"/>
            <p:cNvGrpSpPr/>
            <p:nvPr/>
          </p:nvGrpSpPr>
          <p:grpSpPr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1054161" name="TextBox 7"/>
              <p:cNvSpPr txBox="1"/>
              <p:nvPr/>
            </p:nvSpPr>
            <p:spPr>
              <a:xfrm>
                <a:off x="2345143" y="2365645"/>
                <a:ext cx="1800200" cy="67710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zh-CN" altLang="en-US" sz="4400" dirty="0">
                    <a:solidFill>
                      <a:schemeClr val="bg1"/>
                    </a:solidFill>
                  </a:rPr>
                  <a:t>目录</a:t>
                </a:r>
                <a:endParaRPr lang="zh-CN" altLang="en-US" sz="4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4162" name="TextBox 8"/>
              <p:cNvSpPr txBox="1"/>
              <p:nvPr/>
            </p:nvSpPr>
            <p:spPr>
              <a:xfrm>
                <a:off x="2345143" y="3142785"/>
                <a:ext cx="180020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en-US" altLang="zh-CN" sz="1400">
                    <a:solidFill>
                      <a:schemeClr val="bg1"/>
                    </a:solidFill>
                  </a:rPr>
                  <a:t>CONTENTS</a:t>
                </a:r>
                <a:endParaRPr lang="en-US" altLang="zh-CN" sz="14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54163" name="Diamond 11"/>
          <p:cNvSpPr/>
          <p:nvPr userDrawn="1"/>
        </p:nvSpPr>
        <p:spPr bwMode="auto">
          <a:xfrm>
            <a:off x="1879174" y="951570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4" name="Diamond 12"/>
          <p:cNvSpPr/>
          <p:nvPr userDrawn="1"/>
        </p:nvSpPr>
        <p:spPr bwMode="auto">
          <a:xfrm>
            <a:off x="2707062" y="1762528"/>
            <a:ext cx="739798" cy="739797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5" name="Diamond 13"/>
          <p:cNvSpPr/>
          <p:nvPr userDrawn="1"/>
        </p:nvSpPr>
        <p:spPr bwMode="auto">
          <a:xfrm>
            <a:off x="2707062" y="2907540"/>
            <a:ext cx="739798" cy="739797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6" name="Diamond 14"/>
          <p:cNvSpPr/>
          <p:nvPr userDrawn="1"/>
        </p:nvSpPr>
        <p:spPr bwMode="auto">
          <a:xfrm>
            <a:off x="1879174" y="3768327"/>
            <a:ext cx="739798" cy="739797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2309" name="Group 21"/>
          <p:cNvGrpSpPr/>
          <p:nvPr userDrawn="1"/>
        </p:nvGrpSpPr>
        <p:grpSpPr>
          <a:xfrm>
            <a:off x="2618972" y="1135204"/>
            <a:ext cx="2545865" cy="361864"/>
            <a:chOff x="3943834" y="704409"/>
            <a:chExt cx="3962574" cy="563232"/>
          </a:xfrm>
        </p:grpSpPr>
        <p:sp>
          <p:nvSpPr>
            <p:cNvPr id="1054167" name="TextBox 19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054168" name="TextBox 20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0" name="Group 22"/>
          <p:cNvGrpSpPr/>
          <p:nvPr userDrawn="1"/>
        </p:nvGrpSpPr>
        <p:grpSpPr>
          <a:xfrm>
            <a:off x="3446860" y="1930146"/>
            <a:ext cx="2545865" cy="361864"/>
            <a:chOff x="3943834" y="704409"/>
            <a:chExt cx="3962574" cy="563232"/>
          </a:xfrm>
        </p:grpSpPr>
        <p:sp>
          <p:nvSpPr>
            <p:cNvPr id="1054169" name="TextBox 23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54170" name="TextBox 24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1" name="Group 25"/>
          <p:cNvGrpSpPr/>
          <p:nvPr userDrawn="1"/>
        </p:nvGrpSpPr>
        <p:grpSpPr>
          <a:xfrm>
            <a:off x="3446860" y="3148925"/>
            <a:ext cx="2545865" cy="361864"/>
            <a:chOff x="3943834" y="704409"/>
            <a:chExt cx="3962574" cy="563232"/>
          </a:xfrm>
        </p:grpSpPr>
        <p:sp>
          <p:nvSpPr>
            <p:cNvPr id="1054171" name="TextBox 26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054172" name="TextBox 27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2" name="Group 28"/>
          <p:cNvGrpSpPr/>
          <p:nvPr userDrawn="1"/>
        </p:nvGrpSpPr>
        <p:grpSpPr>
          <a:xfrm>
            <a:off x="2618972" y="4024449"/>
            <a:ext cx="2545865" cy="361864"/>
            <a:chOff x="3943834" y="704409"/>
            <a:chExt cx="3962574" cy="563232"/>
          </a:xfrm>
        </p:grpSpPr>
        <p:sp>
          <p:nvSpPr>
            <p:cNvPr id="1054173" name="TextBox 29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1054174" name="TextBox 30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54175" name="文本框 30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4176" name="动作按钮: 后退或前一项 31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77" name="动作按钮: 前进或下一项 32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78" name="动作按钮: 结束 33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163" grpId="0" animBg="1"/>
      <p:bldP spid="1054164" grpId="0" animBg="1"/>
      <p:bldP spid="1054165" grpId="0" animBg="1"/>
      <p:bldP spid="105416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标题 1"/>
          <p:cNvSpPr>
            <a:spLocks noGrp="1"/>
          </p:cNvSpPr>
          <p:nvPr>
            <p:ph type="title" hasCustomPrompt="1"/>
          </p:nvPr>
        </p:nvSpPr>
        <p:spPr>
          <a:xfrm>
            <a:off x="108222" y="80457"/>
            <a:ext cx="11905977" cy="644166"/>
          </a:xfrm>
        </p:spPr>
        <p:txBody>
          <a:bodyPr/>
          <a:lstStyle>
            <a:lvl1pPr algn="ctr"/>
          </a:lstStyle>
          <a:p>
            <a:r>
              <a:rPr lang="zh-CN" altLang="en-US" dirty="0" smtClean="0"/>
              <a:t>课时标题</a:t>
            </a:r>
            <a:endParaRPr lang="zh-CN" altLang="en-US" dirty="0"/>
          </a:p>
        </p:txBody>
      </p:sp>
      <p:sp>
        <p:nvSpPr>
          <p:cNvPr id="104858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89018" y="6430679"/>
            <a:ext cx="372373" cy="365125"/>
          </a:xfrm>
        </p:spPr>
        <p:txBody>
          <a:bodyPr/>
          <a:lstStyle>
            <a:lvl1pPr>
              <a:defRPr sz="1200"/>
            </a:lvl1pPr>
          </a:lstStyle>
          <a:p>
            <a:fld id="{E82546D3-0A1B-4AD3-8423-C2D4F2A3C69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48586" name="文本框 29">
            <a:hlinkClick r:id="rId2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7" name="动作按钮: 后退或前一项 30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588" name="动作按钮: 前进或下一项 31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589" name="动作按钮: 结束 32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28" name="直接连接符 37"/>
          <p:cNvCxnSpPr/>
          <p:nvPr userDrawn="1"/>
        </p:nvCxnSpPr>
        <p:spPr>
          <a:xfrm>
            <a:off x="139148" y="6292912"/>
            <a:ext cx="1187505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直接连接符 38"/>
          <p:cNvCxnSpPr/>
          <p:nvPr userDrawn="1"/>
        </p:nvCxnSpPr>
        <p:spPr>
          <a:xfrm>
            <a:off x="139148" y="791981"/>
            <a:ext cx="1187505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直接连接符 40"/>
          <p:cNvCxnSpPr/>
          <p:nvPr userDrawn="1"/>
        </p:nvCxnSpPr>
        <p:spPr>
          <a:xfrm>
            <a:off x="3130484" y="1221941"/>
            <a:ext cx="0" cy="4641011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42"/>
          <p:cNvGrpSpPr/>
          <p:nvPr userDrawn="1"/>
        </p:nvGrpSpPr>
        <p:grpSpPr>
          <a:xfrm>
            <a:off x="108223" y="2106221"/>
            <a:ext cx="3026493" cy="2905010"/>
            <a:chOff x="755951" y="2210607"/>
            <a:chExt cx="3026493" cy="2905010"/>
          </a:xfrm>
        </p:grpSpPr>
        <p:grpSp>
          <p:nvGrpSpPr>
            <p:cNvPr id="22" name="Group 1"/>
            <p:cNvGrpSpPr/>
            <p:nvPr/>
          </p:nvGrpSpPr>
          <p:grpSpPr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048590" name="Diamond 3"/>
              <p:cNvSpPr/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48591" name="Diamond 4"/>
              <p:cNvSpPr/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" name="Group 2"/>
            <p:cNvGrpSpPr/>
            <p:nvPr/>
          </p:nvGrpSpPr>
          <p:grpSpPr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048592" name="Diamond 5"/>
              <p:cNvSpPr/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 w="5080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4" name="Group 9"/>
              <p:cNvGrpSpPr/>
              <p:nvPr/>
            </p:nvGrpSpPr>
            <p:grpSpPr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048593" name="TextBox 7"/>
                <p:cNvSpPr txBox="1"/>
                <p:nvPr/>
              </p:nvSpPr>
              <p:spPr>
                <a:xfrm>
                  <a:off x="2345143" y="2365645"/>
                  <a:ext cx="1800200" cy="6771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86364" lnSpcReduction="20000"/>
                </a:bodyPr>
                <a:lstStyle/>
                <a:p>
                  <a:pPr algn="ctr"/>
                  <a:r>
                    <a:rPr lang="zh-CN" altLang="en-US" sz="4400" dirty="0">
                      <a:solidFill>
                        <a:schemeClr val="bg1"/>
                      </a:solidFill>
                    </a:rPr>
                    <a:t>目录</a:t>
                  </a:r>
                  <a:endParaRPr lang="zh-CN" altLang="en-US" sz="4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8594" name="TextBox 8"/>
                <p:cNvSpPr txBox="1"/>
                <p:nvPr/>
              </p:nvSpPr>
              <p:spPr>
                <a:xfrm>
                  <a:off x="2345143" y="3142785"/>
                  <a:ext cx="180020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857" lnSpcReduction="20000"/>
                </a:bodyPr>
                <a:lstStyle/>
                <a:p>
                  <a:pPr algn="ctr"/>
                  <a:r>
                    <a:rPr lang="en-US" altLang="zh-CN" sz="1400" dirty="0">
                      <a:solidFill>
                        <a:schemeClr val="bg1"/>
                      </a:solidFill>
                    </a:rPr>
                    <a:t>CONTENTS</a:t>
                  </a:r>
                  <a:endParaRPr lang="en-US" altLang="zh-CN" sz="1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标题 1"/>
          <p:cNvSpPr>
            <a:spLocks noGrp="1"/>
          </p:cNvSpPr>
          <p:nvPr>
            <p:ph type="title" hasCustomPrompt="1"/>
          </p:nvPr>
        </p:nvSpPr>
        <p:spPr>
          <a:xfrm>
            <a:off x="241540" y="0"/>
            <a:ext cx="11701077" cy="465826"/>
          </a:xfrm>
        </p:spPr>
        <p:txBody>
          <a:bodyPr anchor="ctr" anchorCtr="0">
            <a:noAutofit/>
          </a:bodyPr>
          <a:lstStyle>
            <a:lvl1pPr algn="l">
              <a:defRPr sz="2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zh-CN" altLang="en-US" dirty="0" smtClean="0"/>
              <a:t>每节各个考点内容</a:t>
            </a:r>
            <a:endParaRPr lang="zh-CN" altLang="en-US" dirty="0"/>
          </a:p>
        </p:txBody>
      </p:sp>
      <p:sp>
        <p:nvSpPr>
          <p:cNvPr id="1048612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41540" y="534838"/>
            <a:ext cx="11701077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主文档内容</a:t>
            </a:r>
            <a:endParaRPr lang="zh-CN" altLang="en-US" dirty="0" smtClean="0"/>
          </a:p>
        </p:txBody>
      </p:sp>
      <p:sp>
        <p:nvSpPr>
          <p:cNvPr id="1048613" name="文本框 6">
            <a:hlinkClick r:id="rId2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14" name="动作按钮: 后退或前一项 7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5" name="动作按钮: 前进或下一项 8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6" name="动作按钮: 结束 9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31" name="直接连接符 4"/>
          <p:cNvCxnSpPr/>
          <p:nvPr userDrawn="1"/>
        </p:nvCxnSpPr>
        <p:spPr>
          <a:xfrm>
            <a:off x="241540" y="465826"/>
            <a:ext cx="1170107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3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8E961-0A61-4EB6-98E7-EFE1458794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546D3-0A1B-4AD3-8423-C2D4F2A3C694}" type="slidenum">
              <a:rPr lang="zh-CN" altLang="en-US" smtClean="0"/>
            </a:fld>
            <a:endParaRPr lang="zh-CN" altLang="en-US"/>
          </a:p>
        </p:txBody>
      </p:sp>
      <p:pic>
        <p:nvPicPr>
          <p:cNvPr id="2097152" name="图片 6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1048581" name="文本框 7"/>
          <p:cNvSpPr txBox="1"/>
          <p:nvPr userDrawn="1"/>
        </p:nvSpPr>
        <p:spPr>
          <a:xfrm>
            <a:off x="432854" y="6501159"/>
            <a:ext cx="427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82C8A1B-FD01-4FEC-BC4C-A4CD3B747067}" type="slidenum">
              <a:rPr lang="zh-CN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82" name="矩形 8">
            <a:hlinkClick r:id="" action="ppaction://hlinkshowjump?jump=previousslide"/>
          </p:cNvPr>
          <p:cNvSpPr/>
          <p:nvPr userDrawn="1"/>
        </p:nvSpPr>
        <p:spPr>
          <a:xfrm>
            <a:off x="-1" y="6280397"/>
            <a:ext cx="459107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83" name="矩形 9">
            <a:hlinkClick r:id="" action="ppaction://hlinkshowjump?jump=nextslide"/>
          </p:cNvPr>
          <p:cNvSpPr/>
          <p:nvPr userDrawn="1"/>
        </p:nvSpPr>
        <p:spPr>
          <a:xfrm>
            <a:off x="834588" y="6280397"/>
            <a:ext cx="459107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92330" cy="68789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8145" y="1251585"/>
            <a:ext cx="9651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高考</a:t>
            </a:r>
            <a:r>
              <a:rPr lang="en-US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3500</a:t>
            </a:r>
            <a:r>
              <a:rPr lang="zh-CN" altLang="en-US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单词巧学巧记和精讲精练</a:t>
            </a:r>
            <a:r>
              <a:rPr lang="zh-CN" altLang="en-US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-15</a:t>
            </a:r>
            <a:endParaRPr lang="en-US" altLang="zh-CN" sz="4000" b="1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59065" y="4018915"/>
            <a:ext cx="4063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 </a:t>
            </a:r>
            <a:r>
              <a:rPr lang="zh-CN" altLang="en-US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分类法记单词  </a:t>
            </a:r>
            <a:r>
              <a:rPr lang="en-US" altLang="zh-CN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3-4</a:t>
            </a:r>
            <a:endParaRPr lang="en-US" altLang="zh-CN" sz="2800" b="1" i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88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食物类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88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340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steak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steɪk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341" name="表格 6"/>
          <p:cNvGraphicFramePr>
            <a:graphicFrameLocks noGrp="1"/>
          </p:cNvGraphicFramePr>
          <p:nvPr/>
        </p:nvGraphicFramePr>
        <p:xfrm>
          <a:off x="6092078" y="95305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bet on a big steak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辨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]stick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342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cheese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tʃiːz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343" name="表格 10"/>
          <p:cNvGraphicFramePr>
            <a:graphicFrameLocks noGrp="1"/>
          </p:cNvGraphicFramePr>
          <p:nvPr/>
        </p:nvGraphicFramePr>
        <p:xfrm>
          <a:off x="6092078" y="263427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谐音“妻子”→妻子喜欢奶酪→奶酪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want a cheeseburger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344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sausage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sɔːsɪdʒ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345" name="表格 12"/>
          <p:cNvGraphicFramePr>
            <a:graphicFrameLocks noGrp="1"/>
          </p:cNvGraphicFramePr>
          <p:nvPr/>
        </p:nvGraphicFramePr>
        <p:xfrm>
          <a:off x="6092078" y="4373249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saus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age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看作“酱汁”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sauce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＋后缀→“香肠”醮点酱汁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have sausage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890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牛排</a:t>
            </a:r>
            <a:endParaRPr lang="zh-CN" altLang="en-US" sz="2400" dirty="0"/>
          </a:p>
        </p:txBody>
      </p:sp>
      <p:sp>
        <p:nvSpPr>
          <p:cNvPr id="1052891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奶酪</a:t>
            </a:r>
            <a:endParaRPr lang="zh-CN" altLang="en-US" sz="2400" b="1" dirty="0"/>
          </a:p>
        </p:txBody>
      </p:sp>
      <p:sp>
        <p:nvSpPr>
          <p:cNvPr id="1052892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香肠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888" grpId="0"/>
      <p:bldP spid="1052889" grpId="0"/>
      <p:bldP spid="1052890" grpId="0"/>
      <p:bldP spid="1052891" grpId="0"/>
      <p:bldP spid="10528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89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食物类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89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34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squid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skwɪd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347" name="表格 6"/>
          <p:cNvGraphicFramePr>
            <a:graphicFrameLocks noGrp="1"/>
          </p:cNvGraphicFramePr>
          <p:nvPr/>
        </p:nvGraphicFramePr>
        <p:xfrm>
          <a:off x="6092078" y="1164007"/>
          <a:ext cx="57825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谐音“是贵的”→买了很贵的鱿鱼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fry squids with green pepper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348" name="表格 9"/>
          <p:cNvGraphicFramePr>
            <a:graphicFrameLocks noGrp="1"/>
          </p:cNvGraphicFramePr>
          <p:nvPr/>
        </p:nvGraphicFramePr>
        <p:xfrm>
          <a:off x="241540" y="2890082"/>
          <a:ext cx="5427740" cy="944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yoghourt</a:t>
                      </a:r>
                      <a:endParaRPr lang="en-US" altLang="zh-CN" sz="28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(yoghurt)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jɒɡət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349" name="表格 10"/>
          <p:cNvGraphicFramePr>
            <a:graphicFrameLocks noGrp="1"/>
          </p:cNvGraphicFramePr>
          <p:nvPr/>
        </p:nvGraphicFramePr>
        <p:xfrm>
          <a:off x="6092078" y="2910760"/>
          <a:ext cx="563228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8418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谐音“要够的”→要喝个够→酸奶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serve a bottle of yoghourt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895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鱿鱼</a:t>
            </a:r>
            <a:endParaRPr lang="zh-CN" altLang="en-US" sz="2400" dirty="0"/>
          </a:p>
        </p:txBody>
      </p:sp>
      <p:sp>
        <p:nvSpPr>
          <p:cNvPr id="1052896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酸奶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893" grpId="0"/>
      <p:bldP spid="1052894" grpId="0"/>
      <p:bldP spid="1052895" grpId="0"/>
      <p:bldP spid="10528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89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食物类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89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350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bitter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bɪtə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351" name="表格 6"/>
          <p:cNvGraphicFramePr>
            <a:graphicFrameLocks noGrp="1"/>
          </p:cNvGraphicFramePr>
          <p:nvPr/>
        </p:nvGraphicFramePr>
        <p:xfrm>
          <a:off x="6092078" y="951065"/>
          <a:ext cx="57825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take bitter Chinese medicine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352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brunch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brʌntʃ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353" name="表格 10"/>
          <p:cNvGraphicFramePr>
            <a:graphicFrameLocks noGrp="1"/>
          </p:cNvGraphicFramePr>
          <p:nvPr/>
        </p:nvGraphicFramePr>
        <p:xfrm>
          <a:off x="6092078" y="245982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记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eakfast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＋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(l)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unch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早餐＋午餐→早午饭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早中餐作一餐吃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899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苦的</a:t>
            </a:r>
            <a:endParaRPr lang="zh-CN" altLang="en-US" sz="2400" dirty="0"/>
          </a:p>
        </p:txBody>
      </p:sp>
      <p:sp>
        <p:nvSpPr>
          <p:cNvPr id="1052900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早午饭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897" grpId="0"/>
      <p:bldP spid="1052898" grpId="0"/>
      <p:bldP spid="1052899" grpId="0"/>
      <p:bldP spid="10529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90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穿着类词汇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90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354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3561"/>
                <a:gridCol w="321417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garment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ɡɑːmənt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355" name="表格 6"/>
          <p:cNvGraphicFramePr>
            <a:graphicFrameLocks noGrp="1"/>
          </p:cNvGraphicFramePr>
          <p:nvPr/>
        </p:nvGraphicFramePr>
        <p:xfrm>
          <a:off x="6092078" y="909018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produce old-fashioned garments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356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hæt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357" name="表格 10"/>
          <p:cNvGraphicFramePr>
            <a:graphicFrameLocks noGrp="1"/>
          </p:cNvGraphicFramePr>
          <p:nvPr/>
        </p:nvGraphicFramePr>
        <p:xfrm>
          <a:off x="6092078" y="2614184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raise one's hat to show politeness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903" name="文本框 19"/>
          <p:cNvSpPr txBox="1"/>
          <p:nvPr/>
        </p:nvSpPr>
        <p:spPr>
          <a:xfrm>
            <a:off x="2560955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衣服</a:t>
            </a:r>
            <a:endParaRPr lang="zh-CN" altLang="en-US" sz="2400" dirty="0"/>
          </a:p>
        </p:txBody>
      </p:sp>
      <p:sp>
        <p:nvSpPr>
          <p:cNvPr id="1052904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帽子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有边</a:t>
            </a:r>
            <a:r>
              <a:rPr lang="en-US" altLang="zh-CN" sz="2400" b="1" dirty="0"/>
              <a:t>)</a:t>
            </a:r>
            <a:endParaRPr lang="zh-CN" altLang="en-US" sz="2400" b="1" dirty="0"/>
          </a:p>
        </p:txBody>
      </p:sp>
      <p:graphicFrame>
        <p:nvGraphicFramePr>
          <p:cNvPr id="4197358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blouse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blaʊs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359" name="表格 12"/>
          <p:cNvGraphicFramePr>
            <a:graphicFrameLocks noGrp="1"/>
          </p:cNvGraphicFramePr>
          <p:nvPr/>
        </p:nvGraphicFramePr>
        <p:xfrm>
          <a:off x="6092078" y="430681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louse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不＋虱子→“女上衣”上不见虱子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sew a green blouse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905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女上衣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901" grpId="0"/>
      <p:bldP spid="1052902" grpId="0"/>
      <p:bldP spid="1052903" grpId="0"/>
      <p:bldP spid="1052904" grpId="0"/>
      <p:bldP spid="105290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90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穿着类词汇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90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360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3561"/>
                <a:gridCol w="321417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kɒlə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361" name="表格 6"/>
          <p:cNvGraphicFramePr>
            <a:graphicFrameLocks noGrp="1"/>
          </p:cNvGraphicFramePr>
          <p:nvPr/>
        </p:nvGraphicFramePr>
        <p:xfrm>
          <a:off x="6092078" y="934776"/>
          <a:ext cx="609574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coll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脖子＋东西→围着脖子的东西→衣领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extremely dirty collar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362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glove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ɡlʌv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363" name="表格 10"/>
          <p:cNvGraphicFramePr>
            <a:graphicFrameLocks noGrp="1"/>
          </p:cNvGraphicFramePr>
          <p:nvPr/>
        </p:nvGraphicFramePr>
        <p:xfrm>
          <a:off x="6092078" y="2601305"/>
          <a:ext cx="587027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love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哥＋爱→哥爱戴手套摆酷→手套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pair of leather gloves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908" name="文本框 19"/>
          <p:cNvSpPr txBox="1"/>
          <p:nvPr/>
        </p:nvSpPr>
        <p:spPr>
          <a:xfrm>
            <a:off x="2560955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衣领</a:t>
            </a:r>
            <a:endParaRPr lang="zh-CN" altLang="en-US" sz="2400" dirty="0"/>
          </a:p>
        </p:txBody>
      </p:sp>
      <p:sp>
        <p:nvSpPr>
          <p:cNvPr id="1052909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手套</a:t>
            </a:r>
            <a:endParaRPr lang="zh-CN" altLang="en-US" sz="2400" b="1" dirty="0"/>
          </a:p>
        </p:txBody>
      </p:sp>
      <p:graphicFrame>
        <p:nvGraphicFramePr>
          <p:cNvPr id="4197364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mask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maːsk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365" name="表格 12"/>
          <p:cNvGraphicFramePr>
            <a:graphicFrameLocks noGrp="1"/>
          </p:cNvGraphicFramePr>
          <p:nvPr/>
        </p:nvGraphicFramePr>
        <p:xfrm>
          <a:off x="6092078" y="431969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wear a mask in the clinic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910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口罩；面具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906" grpId="0"/>
      <p:bldP spid="1052907" grpId="0"/>
      <p:bldP spid="1052908" grpId="0"/>
      <p:bldP spid="1052909" grpId="0"/>
      <p:bldP spid="10529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91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穿着类词汇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91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36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3561"/>
                <a:gridCol w="321417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/belt/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367" name="表格 6"/>
          <p:cNvGraphicFramePr>
            <a:graphicFrameLocks noGrp="1"/>
          </p:cNvGraphicFramePr>
          <p:nvPr/>
        </p:nvGraphicFramePr>
        <p:xfrm>
          <a:off x="6092078" y="1179477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fasten a safety belt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368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thread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θ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red/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369" name="表格 10"/>
          <p:cNvGraphicFramePr>
            <a:graphicFrameLocks noGrp="1"/>
          </p:cNvGraphicFramePr>
          <p:nvPr/>
        </p:nvGraphicFramePr>
        <p:xfrm>
          <a:off x="6092078" y="2884643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needle with thread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913" name="文本框 19"/>
          <p:cNvSpPr txBox="1"/>
          <p:nvPr/>
        </p:nvSpPr>
        <p:spPr>
          <a:xfrm>
            <a:off x="2560955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皮带</a:t>
            </a:r>
            <a:endParaRPr lang="zh-CN" altLang="en-US" sz="2400" dirty="0"/>
          </a:p>
        </p:txBody>
      </p:sp>
      <p:sp>
        <p:nvSpPr>
          <p:cNvPr id="1052914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线</a:t>
            </a:r>
            <a:endParaRPr lang="zh-CN" altLang="en-US" sz="2400" b="1" dirty="0"/>
          </a:p>
        </p:txBody>
      </p:sp>
      <p:graphicFrame>
        <p:nvGraphicFramePr>
          <p:cNvPr id="4197370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string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strɪŋ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371" name="表格 12"/>
          <p:cNvGraphicFramePr>
            <a:graphicFrameLocks noGrp="1"/>
          </p:cNvGraphicFramePr>
          <p:nvPr/>
        </p:nvGraphicFramePr>
        <p:xfrm>
          <a:off x="6092078" y="453864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hang wet clothes on a string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915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细绳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911" grpId="0"/>
      <p:bldP spid="1052912" grpId="0"/>
      <p:bldP spid="1052913" grpId="0"/>
      <p:bldP spid="1052914" grpId="0"/>
      <p:bldP spid="10529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91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穿着类词汇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91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37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3561"/>
                <a:gridCol w="321417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rope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rəʊp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373" name="表格 6"/>
          <p:cNvGraphicFramePr>
            <a:graphicFrameLocks noGrp="1"/>
          </p:cNvGraphicFramePr>
          <p:nvPr/>
        </p:nvGraphicFramePr>
        <p:xfrm>
          <a:off x="6092078" y="1179477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fasten a wooden box with a thick rope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374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sew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səʊ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375" name="表格 10"/>
          <p:cNvGraphicFramePr>
            <a:graphicFrameLocks noGrp="1"/>
          </p:cNvGraphicFramePr>
          <p:nvPr/>
        </p:nvGraphicFramePr>
        <p:xfrm>
          <a:off x="6092078" y="2884643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sew a white shirt by a sewing machine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918" name="文本框 19"/>
          <p:cNvSpPr txBox="1"/>
          <p:nvPr/>
        </p:nvSpPr>
        <p:spPr>
          <a:xfrm>
            <a:off x="2560955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绳索</a:t>
            </a:r>
            <a:endParaRPr lang="zh-CN" altLang="en-US" sz="2400" dirty="0"/>
          </a:p>
        </p:txBody>
      </p:sp>
      <p:sp>
        <p:nvSpPr>
          <p:cNvPr id="1052919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缝纫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916" grpId="0"/>
      <p:bldP spid="1052917" grpId="0"/>
      <p:bldP spid="1052918" grpId="0"/>
      <p:bldP spid="10529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92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体育类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92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37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coach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kəʊtʃ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377" name="表格 6"/>
          <p:cNvGraphicFramePr>
            <a:graphicFrameLocks noGrp="1"/>
          </p:cNvGraphicFramePr>
          <p:nvPr/>
        </p:nvGraphicFramePr>
        <p:xfrm>
          <a:off x="6092078" y="95305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intelligent volleyball coach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378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skɔ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379" name="表格 10"/>
          <p:cNvGraphicFramePr>
            <a:graphicFrameLocks noGrp="1"/>
          </p:cNvGraphicFramePr>
          <p:nvPr/>
        </p:nvGraphicFramePr>
        <p:xfrm>
          <a:off x="6092078" y="26468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lose by merely two scores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380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champion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tʃæmpɪən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381" name="表格 12"/>
          <p:cNvGraphicFramePr>
            <a:graphicFrameLocks noGrp="1"/>
          </p:cNvGraphicFramePr>
          <p:nvPr/>
        </p:nvGraphicFramePr>
        <p:xfrm>
          <a:off x="6092078" y="438577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champ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看作“头”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cap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＋后缀→头名→冠军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hail the champion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922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 smtClean="0"/>
              <a:t>教练  </a:t>
            </a:r>
            <a:r>
              <a:rPr lang="en-US" altLang="zh-CN" sz="2400" b="1" i="1" dirty="0" smtClean="0"/>
              <a:t>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辅导</a:t>
            </a:r>
            <a:endParaRPr lang="zh-CN" altLang="en-US" sz="2400" dirty="0"/>
          </a:p>
        </p:txBody>
      </p:sp>
      <p:sp>
        <p:nvSpPr>
          <p:cNvPr id="1052923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比分，分数</a:t>
            </a:r>
            <a:endParaRPr lang="zh-CN" altLang="en-US" sz="2400" b="1" dirty="0"/>
          </a:p>
        </p:txBody>
      </p:sp>
      <p:sp>
        <p:nvSpPr>
          <p:cNvPr id="1052924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冠军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920" grpId="0"/>
      <p:bldP spid="1052921" grpId="0"/>
      <p:bldP spid="1052922" grpId="0"/>
      <p:bldP spid="1052923" grpId="0"/>
      <p:bldP spid="10529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92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体育类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92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38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rugby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rʌɡbɪ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383" name="表格 6"/>
          <p:cNvGraphicFramePr>
            <a:graphicFrameLocks noGrp="1"/>
          </p:cNvGraphicFramePr>
          <p:nvPr/>
        </p:nvGraphicFramePr>
        <p:xfrm>
          <a:off x="6092078" y="96558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rug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小地毯＋旁边→联想地毯旁放着个橄榄球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play rugby twice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384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biːm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385" name="表格 10"/>
          <p:cNvGraphicFramePr>
            <a:graphicFrameLocks noGrp="1"/>
          </p:cNvGraphicFramePr>
          <p:nvPr/>
        </p:nvGraphicFramePr>
        <p:xfrm>
          <a:off x="6092078" y="26468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jump on a balance beam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927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橄榄球</a:t>
            </a:r>
            <a:endParaRPr lang="zh-CN" altLang="en-US" sz="2400" dirty="0"/>
          </a:p>
        </p:txBody>
      </p:sp>
      <p:sp>
        <p:nvSpPr>
          <p:cNvPr id="1052928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平衡木，横梁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925" grpId="0"/>
      <p:bldP spid="1052926" grpId="0"/>
      <p:bldP spid="1052927" grpId="0"/>
      <p:bldP spid="10529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92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音乐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舞蹈类词汇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93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38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6087"/>
                <a:gridCol w="320165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steɪdʒ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387" name="表格 6"/>
          <p:cNvGraphicFramePr>
            <a:graphicFrameLocks noGrp="1"/>
          </p:cNvGraphicFramePr>
          <p:nvPr/>
        </p:nvGraphicFramePr>
        <p:xfrm>
          <a:off x="6092078" y="921897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 on the stage nervously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388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concert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kɒnsət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389" name="表格 10"/>
          <p:cNvGraphicFramePr>
            <a:graphicFrameLocks noGrp="1"/>
          </p:cNvGraphicFramePr>
          <p:nvPr/>
        </p:nvGraphicFramePr>
        <p:xfrm>
          <a:off x="6092078" y="2639942"/>
          <a:ext cx="588325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928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cert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共同＋搞清→搞清各个音符→音乐会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sponsor a star concert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931" name="文本框 19"/>
          <p:cNvSpPr txBox="1"/>
          <p:nvPr/>
        </p:nvSpPr>
        <p:spPr>
          <a:xfrm>
            <a:off x="2560955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舞台；阶段</a:t>
            </a:r>
            <a:endParaRPr lang="zh-CN" altLang="en-US" sz="2400" dirty="0"/>
          </a:p>
        </p:txBody>
      </p:sp>
      <p:sp>
        <p:nvSpPr>
          <p:cNvPr id="1052932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音乐会</a:t>
            </a:r>
            <a:endParaRPr lang="zh-CN" altLang="en-US" sz="2400" b="1" dirty="0"/>
          </a:p>
        </p:txBody>
      </p:sp>
      <p:graphicFrame>
        <p:nvGraphicFramePr>
          <p:cNvPr id="4197390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drama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drɑːmə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391" name="表格 12"/>
          <p:cNvGraphicFramePr>
            <a:graphicFrameLocks noGrp="1"/>
          </p:cNvGraphicFramePr>
          <p:nvPr/>
        </p:nvGraphicFramePr>
        <p:xfrm>
          <a:off x="6092078" y="4538640"/>
          <a:ext cx="585951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690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谐音“抓马”→演抓野马的戏→戏剧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put on a drama on Saturday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933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戏剧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929" grpId="0"/>
      <p:bldP spid="1052930" grpId="0"/>
      <p:bldP spid="1052931" grpId="0"/>
      <p:bldP spid="1052932" grpId="0"/>
      <p:bldP spid="10529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852" name="标题 1"/>
          <p:cNvSpPr>
            <a:spLocks noGrp="1"/>
          </p:cNvSpPr>
          <p:nvPr>
            <p:ph type="title"/>
          </p:nvPr>
        </p:nvSpPr>
        <p:spPr>
          <a:xfrm>
            <a:off x="838333" y="4566"/>
            <a:ext cx="10515600" cy="771087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分类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法记词</a:t>
            </a:r>
            <a:r>
              <a:rPr lang="en-US" altLang="zh-CN" sz="36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-3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853" name="Diamond 11"/>
          <p:cNvSpPr/>
          <p:nvPr/>
        </p:nvSpPr>
        <p:spPr bwMode="auto">
          <a:xfrm>
            <a:off x="2765322" y="2010806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2854" name="Diamond 12"/>
          <p:cNvSpPr/>
          <p:nvPr/>
        </p:nvSpPr>
        <p:spPr bwMode="auto">
          <a:xfrm>
            <a:off x="2765322" y="4476011"/>
            <a:ext cx="739798" cy="739797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2029" name="Group 22"/>
          <p:cNvGrpSpPr/>
          <p:nvPr/>
        </p:nvGrpSpPr>
        <p:grpSpPr>
          <a:xfrm>
            <a:off x="3582972" y="1054825"/>
            <a:ext cx="8304227" cy="2669547"/>
            <a:chOff x="3943833" y="-55144"/>
            <a:chExt cx="8193673" cy="2002003"/>
          </a:xfrm>
        </p:grpSpPr>
        <p:sp>
          <p:nvSpPr>
            <p:cNvPr id="1052855" name="TextBox 23"/>
            <p:cNvSpPr txBox="1"/>
            <p:nvPr/>
          </p:nvSpPr>
          <p:spPr>
            <a:xfrm>
              <a:off x="3943833" y="-55144"/>
              <a:ext cx="3005472" cy="2002003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accent2">
                      <a:lumMod val="100000"/>
                    </a:schemeClr>
                  </a:solidFill>
                </a:rPr>
                <a:t>高考词汇精讲</a:t>
              </a:r>
              <a:endParaRPr lang="zh-CN" altLang="en-US" sz="20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52856" name="TextBox 24"/>
            <p:cNvSpPr txBox="1"/>
            <p:nvPr/>
          </p:nvSpPr>
          <p:spPr>
            <a:xfrm>
              <a:off x="6949305" y="-55144"/>
              <a:ext cx="5188201" cy="2002003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学习科科目类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交通类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商店类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食物类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穿着类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体育类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音乐舞蹈类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军事类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zh-CN" altLang="en-US" sz="2000" dirty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030" name="Group 25"/>
          <p:cNvGrpSpPr/>
          <p:nvPr/>
        </p:nvGrpSpPr>
        <p:grpSpPr>
          <a:xfrm>
            <a:off x="3582972" y="3892034"/>
            <a:ext cx="8304228" cy="2163080"/>
            <a:chOff x="3943835" y="76699"/>
            <a:chExt cx="8193672" cy="1852422"/>
          </a:xfrm>
        </p:grpSpPr>
        <p:sp>
          <p:nvSpPr>
            <p:cNvPr id="1052857" name="TextBox 26"/>
            <p:cNvSpPr txBox="1"/>
            <p:nvPr/>
          </p:nvSpPr>
          <p:spPr>
            <a:xfrm>
              <a:off x="3943835" y="117724"/>
              <a:ext cx="3005471" cy="1811397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高考词汇精练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2858" name="TextBox 27"/>
            <p:cNvSpPr txBox="1"/>
            <p:nvPr/>
          </p:nvSpPr>
          <p:spPr>
            <a:xfrm>
              <a:off x="6949308" y="76699"/>
              <a:ext cx="5188199" cy="185242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根据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提示写出单词的正确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形式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写出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含义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单词活用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IV.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单句写作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52859" name="矩形 2">
            <a:hlinkClick r:id="rId1" action="ppaction://hlinksldjump"/>
          </p:cNvPr>
          <p:cNvSpPr/>
          <p:nvPr/>
        </p:nvSpPr>
        <p:spPr>
          <a:xfrm>
            <a:off x="3880624" y="2207941"/>
            <a:ext cx="1672683" cy="379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860" name="矩形 3">
            <a:hlinkClick r:id="rId1" action="ppaction://hlinksldjump"/>
          </p:cNvPr>
          <p:cNvSpPr/>
          <p:nvPr/>
        </p:nvSpPr>
        <p:spPr>
          <a:xfrm>
            <a:off x="3880624" y="4795025"/>
            <a:ext cx="1672683" cy="37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93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音乐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舞蹈类词汇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93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39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1348"/>
                <a:gridCol w="30763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dramatically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drə'mætɪkəlɪ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393" name="表格 6"/>
          <p:cNvGraphicFramePr>
            <a:graphicFrameLocks noGrp="1"/>
          </p:cNvGraphicFramePr>
          <p:nvPr/>
        </p:nvGraphicFramePr>
        <p:xfrm>
          <a:off x="6092078" y="1179477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dramatic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ally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喜剧性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的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＋地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dramatically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394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ɒpərə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395" name="表格 10"/>
          <p:cNvGraphicFramePr>
            <a:graphicFrameLocks noGrp="1"/>
          </p:cNvGraphicFramePr>
          <p:nvPr/>
        </p:nvGraphicFramePr>
        <p:xfrm>
          <a:off x="6092078" y="2884643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try to understand Beijing Opera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936" name="文本框 19"/>
          <p:cNvSpPr txBox="1"/>
          <p:nvPr/>
        </p:nvSpPr>
        <p:spPr>
          <a:xfrm>
            <a:off x="2560955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戏剧般地</a:t>
            </a:r>
            <a:endParaRPr lang="zh-CN" altLang="en-US" sz="2400" dirty="0"/>
          </a:p>
        </p:txBody>
      </p:sp>
      <p:sp>
        <p:nvSpPr>
          <p:cNvPr id="1052937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歌剧</a:t>
            </a:r>
            <a:endParaRPr lang="zh-CN" altLang="en-US" sz="2400" b="1" dirty="0"/>
          </a:p>
        </p:txBody>
      </p:sp>
      <p:graphicFrame>
        <p:nvGraphicFramePr>
          <p:cNvPr id="4197396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tune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tjuːn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397" name="表格 12"/>
          <p:cNvGraphicFramePr>
            <a:graphicFrameLocks noGrp="1"/>
          </p:cNvGraphicFramePr>
          <p:nvPr/>
        </p:nvGraphicFramePr>
        <p:xfrm>
          <a:off x="6092078" y="453864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hum a tune joyfully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938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曲调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934" grpId="0"/>
      <p:bldP spid="1052935" grpId="0"/>
      <p:bldP spid="1052936" grpId="0"/>
      <p:bldP spid="1052937" grpId="0"/>
      <p:bldP spid="10529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93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军事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94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39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military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mɪlɪtərɪ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399" name="表格 6"/>
          <p:cNvGraphicFramePr>
            <a:graphicFrameLocks noGrp="1"/>
          </p:cNvGraphicFramePr>
          <p:nvPr/>
        </p:nvGraphicFramePr>
        <p:xfrm>
          <a:off x="6092078" y="11910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milit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ary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兵＋的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 up an overseas military base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400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navy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neɪvɪ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01" name="表格 10"/>
          <p:cNvGraphicFramePr>
            <a:graphicFrameLocks noGrp="1"/>
          </p:cNvGraphicFramePr>
          <p:nvPr/>
        </p:nvGraphicFramePr>
        <p:xfrm>
          <a:off x="6092078" y="290984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nav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海＋人→海军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powerful navy forces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402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helmet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helmɪt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03" name="表格 12"/>
          <p:cNvGraphicFramePr>
            <a:graphicFrameLocks noGrp="1"/>
          </p:cNvGraphicFramePr>
          <p:nvPr/>
        </p:nvGraphicFramePr>
        <p:xfrm>
          <a:off x="6092078" y="43732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wear a helmet on the site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941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军事的</a:t>
            </a:r>
            <a:endParaRPr lang="zh-CN" altLang="en-US" sz="2400" dirty="0"/>
          </a:p>
        </p:txBody>
      </p:sp>
      <p:sp>
        <p:nvSpPr>
          <p:cNvPr id="1052942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海军</a:t>
            </a:r>
            <a:endParaRPr lang="zh-CN" altLang="en-US" sz="2400" b="1" dirty="0"/>
          </a:p>
        </p:txBody>
      </p:sp>
      <p:sp>
        <p:nvSpPr>
          <p:cNvPr id="1052943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头盔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939" grpId="0"/>
      <p:bldP spid="1052940" grpId="0"/>
      <p:bldP spid="1052941" grpId="0"/>
      <p:bldP spid="1052942" grpId="0"/>
      <p:bldP spid="10529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94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军事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94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404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helicopter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helɪkɒptə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05" name="表格 6"/>
          <p:cNvGraphicFramePr>
            <a:graphicFrameLocks noGrp="1"/>
          </p:cNvGraphicFramePr>
          <p:nvPr/>
        </p:nvGraphicFramePr>
        <p:xfrm>
          <a:off x="6092078" y="951065"/>
          <a:ext cx="578259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helic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opter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螺旋＋物体→有螺旋桨的物体→直升机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by helicopter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406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mɪsaɪl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07" name="表格 10"/>
          <p:cNvGraphicFramePr>
            <a:graphicFrameLocks noGrp="1"/>
          </p:cNvGraphicFramePr>
          <p:nvPr/>
        </p:nvGraphicFramePr>
        <p:xfrm>
          <a:off x="6092078" y="289823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miss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发送＋物体→导弹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launch a short-range missile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946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直升机</a:t>
            </a:r>
            <a:endParaRPr lang="zh-CN" altLang="en-US" sz="2400" dirty="0"/>
          </a:p>
        </p:txBody>
      </p:sp>
      <p:sp>
        <p:nvSpPr>
          <p:cNvPr id="1052947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导弹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944" grpId="0"/>
      <p:bldP spid="1052945" grpId="0"/>
      <p:bldP spid="1052946" grpId="0"/>
      <p:bldP spid="10529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948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949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I. </a:t>
            </a:r>
            <a:r>
              <a:rPr lang="zh-CN" altLang="en-US" dirty="0"/>
              <a:t>根据提示写出单词的正确形式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950" name="文本占位符 2"/>
          <p:cNvSpPr>
            <a:spLocks noGrp="1"/>
          </p:cNvSpPr>
          <p:nvPr>
            <p:ph type="body" idx="1"/>
          </p:nvPr>
        </p:nvSpPr>
        <p:spPr>
          <a:xfrm>
            <a:off x="241540" y="830605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7000"/>
              </a:lnSpc>
            </a:pPr>
            <a:r>
              <a:rPr lang="en-US" altLang="zh-CN" sz="2200" b="1" dirty="0"/>
              <a:t>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交</a:t>
            </a:r>
            <a:r>
              <a:rPr lang="zh-CN" altLang="en-US" sz="2200" b="1" dirty="0"/>
              <a:t>通；车流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苦的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3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手</a:t>
            </a:r>
            <a:r>
              <a:rPr lang="zh-CN" altLang="en-US" sz="2200" b="1" dirty="0"/>
              <a:t>套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4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教练  </a:t>
            </a:r>
            <a:r>
              <a:rPr lang="en-US" altLang="zh-CN" sz="2200" b="1" i="1" dirty="0" smtClean="0"/>
              <a:t>v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辅导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5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比</a:t>
            </a:r>
            <a:r>
              <a:rPr lang="zh-CN" altLang="en-US" sz="2200" b="1" dirty="0"/>
              <a:t>分，分数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6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冠</a:t>
            </a:r>
            <a:r>
              <a:rPr lang="zh-CN" altLang="en-US" sz="2200" b="1" dirty="0"/>
              <a:t>军</a:t>
            </a:r>
            <a:endParaRPr lang="zh-CN" altLang="en-US" sz="2200" b="1" dirty="0"/>
          </a:p>
        </p:txBody>
      </p:sp>
      <p:sp>
        <p:nvSpPr>
          <p:cNvPr id="1052951" name="文本占位符 2"/>
          <p:cNvSpPr txBox="1"/>
          <p:nvPr/>
        </p:nvSpPr>
        <p:spPr>
          <a:xfrm>
            <a:off x="6049402" y="830605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7000"/>
              </a:lnSpc>
            </a:pPr>
            <a:r>
              <a:rPr lang="en-US" altLang="zh-CN" sz="2200" b="1" dirty="0"/>
              <a:t>7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舞</a:t>
            </a:r>
            <a:r>
              <a:rPr lang="zh-CN" altLang="en-US" sz="2200" b="1" dirty="0"/>
              <a:t>台；阶段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8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音</a:t>
            </a:r>
            <a:r>
              <a:rPr lang="zh-CN" altLang="en-US" sz="2200" b="1" dirty="0"/>
              <a:t>乐会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9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曲</a:t>
            </a:r>
            <a:r>
              <a:rPr lang="zh-CN" altLang="en-US" sz="2200" b="1" dirty="0"/>
              <a:t>调</a:t>
            </a:r>
            <a:endParaRPr lang="zh-CN" altLang="en-US" sz="2200" b="1" dirty="0"/>
          </a:p>
        </p:txBody>
      </p:sp>
      <p:sp>
        <p:nvSpPr>
          <p:cNvPr id="1052952" name="文本框 5"/>
          <p:cNvSpPr txBox="1"/>
          <p:nvPr/>
        </p:nvSpPr>
        <p:spPr>
          <a:xfrm>
            <a:off x="684154" y="710719"/>
            <a:ext cx="1690359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traffic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bitter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glove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coach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score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champion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1052953" name="文本框 6"/>
          <p:cNvSpPr txBox="1"/>
          <p:nvPr/>
        </p:nvSpPr>
        <p:spPr>
          <a:xfrm>
            <a:off x="6504555" y="712248"/>
            <a:ext cx="151530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stage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concert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tune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948" grpId="0" animBg="1"/>
      <p:bldP spid="1052949" grpId="0"/>
      <p:bldP spid="1052950" grpId="0"/>
      <p:bldP spid="1052951" grpId="0"/>
      <p:bldP spid="1052952" grpId="0"/>
      <p:bldP spid="10529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954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955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956" name="文本占位符 2"/>
          <p:cNvSpPr>
            <a:spLocks noGrp="1"/>
          </p:cNvSpPr>
          <p:nvPr>
            <p:ph type="body" idx="1"/>
          </p:nvPr>
        </p:nvSpPr>
        <p:spPr>
          <a:xfrm>
            <a:off x="241540" y="617664"/>
            <a:ext cx="5871877" cy="5911999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biochemistry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ecology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psychology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vehicle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 smtClean="0"/>
              <a:t>best-seller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purchase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flour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pork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beef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brunch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2957" name="文本占位符 2"/>
          <p:cNvSpPr txBox="1"/>
          <p:nvPr/>
        </p:nvSpPr>
        <p:spPr>
          <a:xfrm>
            <a:off x="6049402" y="617664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cheese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garment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blouse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collar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belt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/>
              <a:t>thread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17</a:t>
            </a:r>
            <a:r>
              <a:rPr lang="zh-CN" altLang="en-US" b="1" dirty="0"/>
              <a:t>．</a:t>
            </a:r>
            <a:r>
              <a:rPr lang="en-US" altLang="zh-CN" b="1" dirty="0"/>
              <a:t>string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18</a:t>
            </a:r>
            <a:r>
              <a:rPr lang="zh-CN" altLang="en-US" b="1" dirty="0"/>
              <a:t>．</a:t>
            </a:r>
            <a:r>
              <a:rPr lang="en-US" altLang="zh-CN" b="1" dirty="0"/>
              <a:t>rope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19</a:t>
            </a:r>
            <a:r>
              <a:rPr lang="zh-CN" altLang="en-US" b="1" dirty="0"/>
              <a:t>．</a:t>
            </a:r>
            <a:r>
              <a:rPr lang="en-US" altLang="zh-CN" b="1" dirty="0"/>
              <a:t>sew </a:t>
            </a:r>
            <a:r>
              <a:rPr lang="en-US" altLang="zh-CN" b="1" i="1" dirty="0"/>
              <a:t>v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20</a:t>
            </a:r>
            <a:r>
              <a:rPr lang="zh-CN" altLang="en-US" b="1" dirty="0"/>
              <a:t>．</a:t>
            </a:r>
            <a:r>
              <a:rPr lang="en-US" altLang="zh-CN" b="1" dirty="0"/>
              <a:t>beam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2958" name="文本框 5"/>
          <p:cNvSpPr txBox="1"/>
          <p:nvPr/>
        </p:nvSpPr>
        <p:spPr>
          <a:xfrm>
            <a:off x="2250344" y="495797"/>
            <a:ext cx="376079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生物化学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生态学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心理学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车辆</a:t>
            </a:r>
            <a:r>
              <a:rPr lang="en-US" altLang="zh-CN" sz="2400" b="1" dirty="0">
                <a:solidFill>
                  <a:srgbClr val="C00000"/>
                </a:solidFill>
              </a:rPr>
              <a:t>(</a:t>
            </a:r>
            <a:r>
              <a:rPr lang="zh-CN" altLang="en-US" sz="2400" b="1" dirty="0">
                <a:solidFill>
                  <a:srgbClr val="C00000"/>
                </a:solidFill>
              </a:rPr>
              <a:t>总称</a:t>
            </a:r>
            <a:r>
              <a:rPr lang="en-US" altLang="zh-CN" sz="2400" b="1" dirty="0">
                <a:solidFill>
                  <a:srgbClr val="C00000"/>
                </a:solidFill>
              </a:rPr>
              <a:t>)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畅销书</a:t>
            </a:r>
            <a:r>
              <a:rPr lang="zh-CN" altLang="en-US" sz="2400" b="1" dirty="0">
                <a:solidFill>
                  <a:srgbClr val="C00000"/>
                </a:solidFill>
              </a:rPr>
              <a:t>；畅销品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购买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面粉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猪肉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牛肉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早</a:t>
            </a:r>
            <a:r>
              <a:rPr lang="zh-CN" altLang="en-US" sz="2400" b="1" dirty="0">
                <a:solidFill>
                  <a:srgbClr val="C00000"/>
                </a:solidFill>
              </a:rPr>
              <a:t>午饭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2959" name="文本框 6"/>
          <p:cNvSpPr txBox="1"/>
          <p:nvPr/>
        </p:nvSpPr>
        <p:spPr>
          <a:xfrm>
            <a:off x="7866043" y="484780"/>
            <a:ext cx="373231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奶酪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衣服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女</a:t>
            </a:r>
            <a:r>
              <a:rPr lang="zh-CN" altLang="en-US" sz="2400" b="1" dirty="0">
                <a:solidFill>
                  <a:srgbClr val="C00000"/>
                </a:solidFill>
              </a:rPr>
              <a:t>上衣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衣领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皮带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线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细</a:t>
            </a:r>
            <a:r>
              <a:rPr lang="zh-CN" altLang="en-US" sz="2400" b="1" dirty="0">
                <a:solidFill>
                  <a:srgbClr val="C00000"/>
                </a:solidFill>
              </a:rPr>
              <a:t>绳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绳索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缝纫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平衡木</a:t>
            </a:r>
            <a:r>
              <a:rPr lang="zh-CN" altLang="en-US" sz="2400" b="1" dirty="0">
                <a:solidFill>
                  <a:srgbClr val="C00000"/>
                </a:solidFill>
              </a:rPr>
              <a:t>，横梁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9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954" grpId="0" animBg="1"/>
      <p:bldP spid="1052955" grpId="0"/>
      <p:bldP spid="1052956" grpId="0"/>
      <p:bldP spid="1052957" grpId="0"/>
      <p:bldP spid="1052958" grpId="0"/>
      <p:bldP spid="105295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960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961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962" name="文本占位符 2"/>
          <p:cNvSpPr>
            <a:spLocks noGrp="1"/>
          </p:cNvSpPr>
          <p:nvPr>
            <p:ph type="body" idx="1"/>
          </p:nvPr>
        </p:nvSpPr>
        <p:spPr>
          <a:xfrm>
            <a:off x="241540" y="617664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21</a:t>
            </a:r>
            <a:r>
              <a:rPr lang="zh-CN" altLang="en-US" b="1" dirty="0"/>
              <a:t>．</a:t>
            </a:r>
            <a:r>
              <a:rPr lang="en-US" altLang="zh-CN" b="1" dirty="0"/>
              <a:t>drama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22</a:t>
            </a:r>
            <a:r>
              <a:rPr lang="zh-CN" altLang="en-US" b="1" dirty="0"/>
              <a:t>．</a:t>
            </a:r>
            <a:r>
              <a:rPr lang="en-US" altLang="zh-CN" b="1" dirty="0"/>
              <a:t>dramatically </a:t>
            </a:r>
            <a:r>
              <a:rPr lang="en-US" altLang="zh-CN" b="1" i="1" dirty="0"/>
              <a:t>adv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23</a:t>
            </a:r>
            <a:r>
              <a:rPr lang="zh-CN" altLang="en-US" b="1" dirty="0"/>
              <a:t>．</a:t>
            </a:r>
            <a:r>
              <a:rPr lang="en-US" altLang="zh-CN" b="1" dirty="0"/>
              <a:t>opera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24</a:t>
            </a:r>
            <a:r>
              <a:rPr lang="zh-CN" altLang="en-US" b="1" dirty="0"/>
              <a:t>．</a:t>
            </a:r>
            <a:r>
              <a:rPr lang="en-US" altLang="zh-CN" b="1" dirty="0"/>
              <a:t>military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25</a:t>
            </a:r>
            <a:r>
              <a:rPr lang="zh-CN" altLang="en-US" b="1" dirty="0"/>
              <a:t>．</a:t>
            </a:r>
            <a:r>
              <a:rPr lang="en-US" altLang="zh-CN" b="1" dirty="0"/>
              <a:t>navy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26</a:t>
            </a:r>
            <a:r>
              <a:rPr lang="zh-CN" altLang="en-US" b="1" dirty="0"/>
              <a:t>．</a:t>
            </a:r>
            <a:r>
              <a:rPr lang="en-US" altLang="zh-CN" b="1" dirty="0"/>
              <a:t>helmet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27</a:t>
            </a:r>
            <a:r>
              <a:rPr lang="zh-CN" altLang="en-US" b="1" dirty="0"/>
              <a:t>．</a:t>
            </a:r>
            <a:r>
              <a:rPr lang="en-US" altLang="zh-CN" b="1" dirty="0"/>
              <a:t>helicopter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28</a:t>
            </a:r>
            <a:r>
              <a:rPr lang="zh-CN" altLang="en-US" b="1" dirty="0"/>
              <a:t>．</a:t>
            </a:r>
            <a:r>
              <a:rPr lang="en-US" altLang="zh-CN" b="1" dirty="0"/>
              <a:t>missile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2963" name="文本框 5"/>
          <p:cNvSpPr txBox="1"/>
          <p:nvPr/>
        </p:nvSpPr>
        <p:spPr>
          <a:xfrm>
            <a:off x="2525160" y="517830"/>
            <a:ext cx="3760791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戏剧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戏剧</a:t>
            </a:r>
            <a:r>
              <a:rPr lang="zh-CN" altLang="en-US" sz="2400" b="1" dirty="0">
                <a:solidFill>
                  <a:srgbClr val="C00000"/>
                </a:solidFill>
              </a:rPr>
              <a:t>般地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歌剧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军事</a:t>
            </a:r>
            <a:r>
              <a:rPr lang="zh-CN" altLang="en-US" sz="2400" b="1" dirty="0">
                <a:solidFill>
                  <a:srgbClr val="C00000"/>
                </a:solidFill>
              </a:rPr>
              <a:t>的</a:t>
            </a:r>
            <a:endParaRPr lang="zh-CN" altLang="en-US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海军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头盔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直升机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导弹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9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5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960" grpId="0" animBg="1"/>
      <p:bldP spid="1052961" grpId="0"/>
      <p:bldP spid="1052962" grpId="0"/>
      <p:bldP spid="105296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964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965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单词活用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966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1. </a:t>
            </a:r>
            <a:r>
              <a:rPr lang="en-US" altLang="zh-CN" b="1" dirty="0" smtClean="0"/>
              <a:t>   I </a:t>
            </a:r>
            <a:r>
              <a:rPr lang="en-US" altLang="zh-CN" b="1" dirty="0"/>
              <a:t>was doing an experiment when Li Hua called me up, telling me he wouldn't come on time because of the ____________(</a:t>
            </a:r>
            <a:r>
              <a:rPr lang="zh-CN" altLang="en-US" b="1" dirty="0"/>
              <a:t>交通</a:t>
            </a:r>
            <a:r>
              <a:rPr lang="en-US" altLang="zh-CN" b="1" dirty="0"/>
              <a:t>)jam.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They usually like eating roasted ____________ (</a:t>
            </a:r>
            <a:r>
              <a:rPr lang="zh-CN" altLang="en-US" b="1" dirty="0"/>
              <a:t>牛肉</a:t>
            </a:r>
            <a:r>
              <a:rPr lang="en-US" altLang="zh-CN" b="1" dirty="0"/>
              <a:t>)very much.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With the help of some famous ________________(</a:t>
            </a:r>
            <a:r>
              <a:rPr lang="zh-CN" altLang="en-US" b="1" dirty="0"/>
              <a:t>教练</a:t>
            </a:r>
            <a:r>
              <a:rPr lang="en-US" altLang="zh-CN" b="1" dirty="0"/>
              <a:t>), she has been making greater and greater achievements.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We were astonished to hear that their football team had won the ____________(</a:t>
            </a:r>
            <a:r>
              <a:rPr lang="zh-CN" altLang="en-US" b="1" dirty="0"/>
              <a:t>冠军</a:t>
            </a:r>
            <a:r>
              <a:rPr lang="en-US" altLang="zh-CN" b="1" dirty="0"/>
              <a:t>)</a:t>
            </a:r>
            <a:r>
              <a:rPr lang="zh-CN" altLang="en-US" b="1" dirty="0"/>
              <a:t>．</a:t>
            </a:r>
            <a:endParaRPr lang="zh-CN" altLang="en-US" b="1" dirty="0"/>
          </a:p>
        </p:txBody>
      </p:sp>
      <p:sp>
        <p:nvSpPr>
          <p:cNvPr id="1052967" name="矩形 7"/>
          <p:cNvSpPr/>
          <p:nvPr/>
        </p:nvSpPr>
        <p:spPr>
          <a:xfrm>
            <a:off x="3141584" y="1315949"/>
            <a:ext cx="1003801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traffic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968" name="矩形 8"/>
          <p:cNvSpPr/>
          <p:nvPr/>
        </p:nvSpPr>
        <p:spPr>
          <a:xfrm>
            <a:off x="5193189" y="2071234"/>
            <a:ext cx="73129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beef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969" name="矩形 9"/>
          <p:cNvSpPr/>
          <p:nvPr/>
        </p:nvSpPr>
        <p:spPr>
          <a:xfrm>
            <a:off x="5615024" y="2815224"/>
            <a:ext cx="1192955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coaches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970" name="矩形 10"/>
          <p:cNvSpPr/>
          <p:nvPr/>
        </p:nvSpPr>
        <p:spPr>
          <a:xfrm>
            <a:off x="9350108" y="4182527"/>
            <a:ext cx="148470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champion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2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2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2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2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2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2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2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2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2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2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964" grpId="0" animBg="1"/>
      <p:bldP spid="1052965" grpId="0"/>
      <p:bldP spid="1052966" grpId="0"/>
      <p:bldP spid="1052967" grpId="0" animBg="1"/>
      <p:bldP spid="1052968" grpId="0" animBg="1"/>
      <p:bldP spid="1052969" grpId="0" animBg="1"/>
      <p:bldP spid="105297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971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97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单词活用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973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Well, now there's a system where the waste is disposed of using the principles of ____________(</a:t>
            </a:r>
            <a:r>
              <a:rPr lang="zh-CN" altLang="en-US" b="1" dirty="0"/>
              <a:t>生态学</a:t>
            </a:r>
            <a:r>
              <a:rPr lang="en-US" altLang="zh-CN" b="1" dirty="0"/>
              <a:t>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Her assistance and encouragements were so beneficial to his ____________(</a:t>
            </a:r>
            <a:r>
              <a:rPr lang="zh-CN" altLang="en-US" b="1" dirty="0"/>
              <a:t>心理</a:t>
            </a:r>
            <a:r>
              <a:rPr lang="en-US" altLang="zh-CN" b="1" dirty="0"/>
              <a:t>)that he adapted to his disability soon.</a:t>
            </a:r>
            <a:endParaRPr lang="en-US" altLang="zh-CN" b="1" dirty="0"/>
          </a:p>
        </p:txBody>
      </p:sp>
      <p:sp>
        <p:nvSpPr>
          <p:cNvPr id="1052974" name="矩形 7"/>
          <p:cNvSpPr/>
          <p:nvPr/>
        </p:nvSpPr>
        <p:spPr>
          <a:xfrm>
            <a:off x="724060" y="1303423"/>
            <a:ext cx="115768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ecology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975" name="矩形 8"/>
          <p:cNvSpPr/>
          <p:nvPr/>
        </p:nvSpPr>
        <p:spPr>
          <a:xfrm>
            <a:off x="8675833" y="2058708"/>
            <a:ext cx="163859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psychology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9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2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2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2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2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2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2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971" grpId="0" animBg="1"/>
      <p:bldP spid="1052972" grpId="0"/>
      <p:bldP spid="1052973" grpId="0"/>
      <p:bldP spid="1052974" grpId="0" animBg="1"/>
      <p:bldP spid="105297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976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977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dirty="0" smtClean="0"/>
              <a:t>单句写作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978" name="文本占位符 2"/>
          <p:cNvSpPr>
            <a:spLocks noGrp="1"/>
          </p:cNvSpPr>
          <p:nvPr>
            <p:ph type="body" idx="1"/>
          </p:nvPr>
        </p:nvSpPr>
        <p:spPr>
          <a:xfrm>
            <a:off x="319918" y="785619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．我们被邀请参加今晚的音乐会，这对我们来说是个好消息。</a:t>
            </a:r>
            <a:r>
              <a:rPr lang="en-US" altLang="zh-CN" b="1" dirty="0"/>
              <a:t>(concert)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2</a:t>
            </a:r>
            <a:r>
              <a:rPr lang="zh-CN" altLang="en-US" b="1" dirty="0"/>
              <a:t>．我希望这个机会不仅使你高兴，还能满足你对京剧的兴趣。</a:t>
            </a:r>
            <a:r>
              <a:rPr lang="en-US" altLang="zh-CN" b="1" dirty="0"/>
              <a:t>(Chinese operas)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3</a:t>
            </a:r>
            <a:r>
              <a:rPr lang="zh-CN" altLang="en-US" b="1" dirty="0"/>
              <a:t>．世界就是个舞台，所有的男人和女人只是演员。</a:t>
            </a:r>
            <a:r>
              <a:rPr lang="en-US" altLang="zh-CN" b="1" dirty="0"/>
              <a:t>(a stage where)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4</a:t>
            </a:r>
            <a:r>
              <a:rPr lang="zh-CN" altLang="en-US" b="1" dirty="0"/>
              <a:t>．由于我英语老师的帮助，我的英语成绩总是名列前茅。</a:t>
            </a:r>
            <a:r>
              <a:rPr lang="en-US" altLang="zh-CN" b="1" dirty="0"/>
              <a:t>(English scores)</a:t>
            </a:r>
            <a:endParaRPr lang="en-US" altLang="zh-CN" b="1" dirty="0"/>
          </a:p>
        </p:txBody>
      </p:sp>
      <p:sp>
        <p:nvSpPr>
          <p:cNvPr id="1052979" name="矩形 6"/>
          <p:cNvSpPr/>
          <p:nvPr/>
        </p:nvSpPr>
        <p:spPr>
          <a:xfrm>
            <a:off x="817411" y="1219702"/>
            <a:ext cx="10847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That we are invited to the concert this evening is good news to us.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2980" name="矩形 7"/>
          <p:cNvSpPr/>
          <p:nvPr/>
        </p:nvSpPr>
        <p:spPr>
          <a:xfrm>
            <a:off x="817411" y="2375649"/>
            <a:ext cx="10847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 hope this opportunity will not only make you happy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but also satisfy your interest in Chinese operas.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2981" name="矩形 8"/>
          <p:cNvSpPr/>
          <p:nvPr/>
        </p:nvSpPr>
        <p:spPr>
          <a:xfrm>
            <a:off x="817411" y="3718022"/>
            <a:ext cx="10847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The whole world is a stage where all men and women are merely players. 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2982" name="矩形 9"/>
          <p:cNvSpPr/>
          <p:nvPr/>
        </p:nvSpPr>
        <p:spPr>
          <a:xfrm>
            <a:off x="817411" y="4947661"/>
            <a:ext cx="10847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Due to my English teacher's help, my English scores were always on the top of my class.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9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976" grpId="0" animBg="1"/>
      <p:bldP spid="1052977" grpId="0"/>
      <p:bldP spid="1052978" grpId="0"/>
      <p:bldP spid="1052979" grpId="0"/>
      <p:bldP spid="1052980" grpId="0"/>
      <p:bldP spid="1052981" grpId="0"/>
      <p:bldP spid="10529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86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983" name="标题 1"/>
          <p:cNvSpPr>
            <a:spLocks noGrp="1"/>
          </p:cNvSpPr>
          <p:nvPr>
            <p:ph type="title"/>
          </p:nvPr>
        </p:nvSpPr>
        <p:spPr>
          <a:xfrm>
            <a:off x="838333" y="4566"/>
            <a:ext cx="10515600" cy="771087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分类法记单词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-4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984" name="Diamond 11"/>
          <p:cNvSpPr/>
          <p:nvPr/>
        </p:nvSpPr>
        <p:spPr bwMode="auto">
          <a:xfrm>
            <a:off x="2765322" y="2010806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2985" name="Diamond 12"/>
          <p:cNvSpPr/>
          <p:nvPr/>
        </p:nvSpPr>
        <p:spPr bwMode="auto">
          <a:xfrm>
            <a:off x="2765322" y="4476011"/>
            <a:ext cx="739798" cy="739797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2059" name="Group 22"/>
          <p:cNvGrpSpPr/>
          <p:nvPr/>
        </p:nvGrpSpPr>
        <p:grpSpPr>
          <a:xfrm>
            <a:off x="3582972" y="1054825"/>
            <a:ext cx="8304227" cy="2669547"/>
            <a:chOff x="3943833" y="-55144"/>
            <a:chExt cx="8193673" cy="2002003"/>
          </a:xfrm>
        </p:grpSpPr>
        <p:sp>
          <p:nvSpPr>
            <p:cNvPr id="1052986" name="TextBox 23"/>
            <p:cNvSpPr txBox="1"/>
            <p:nvPr/>
          </p:nvSpPr>
          <p:spPr>
            <a:xfrm>
              <a:off x="3943833" y="-55144"/>
              <a:ext cx="3005472" cy="2002003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accent2">
                      <a:lumMod val="100000"/>
                    </a:schemeClr>
                  </a:solidFill>
                </a:rPr>
                <a:t>高考词汇精讲</a:t>
              </a:r>
              <a:endParaRPr lang="zh-CN" altLang="en-US" sz="20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52987" name="TextBox 24"/>
            <p:cNvSpPr txBox="1"/>
            <p:nvPr/>
          </p:nvSpPr>
          <p:spPr>
            <a:xfrm>
              <a:off x="6949305" y="-55144"/>
              <a:ext cx="5188201" cy="2002003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时间类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道路类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特点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/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性质类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程度类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运算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方式类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介词类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endParaRPr lang="zh-CN" altLang="en-US" sz="2000" dirty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060" name="Group 25"/>
          <p:cNvGrpSpPr/>
          <p:nvPr/>
        </p:nvGrpSpPr>
        <p:grpSpPr>
          <a:xfrm>
            <a:off x="3582972" y="3892034"/>
            <a:ext cx="8304228" cy="2163080"/>
            <a:chOff x="3943835" y="76699"/>
            <a:chExt cx="8193672" cy="1852422"/>
          </a:xfrm>
        </p:grpSpPr>
        <p:sp>
          <p:nvSpPr>
            <p:cNvPr id="1052988" name="TextBox 26"/>
            <p:cNvSpPr txBox="1"/>
            <p:nvPr/>
          </p:nvSpPr>
          <p:spPr>
            <a:xfrm>
              <a:off x="3943835" y="117724"/>
              <a:ext cx="3005471" cy="1811397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高考词汇精练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2989" name="TextBox 27"/>
            <p:cNvSpPr txBox="1"/>
            <p:nvPr/>
          </p:nvSpPr>
          <p:spPr>
            <a:xfrm>
              <a:off x="6949308" y="76699"/>
              <a:ext cx="5188199" cy="185242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根据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提示写出单词的正确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形式 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写出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单词的正确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含义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单词活用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IV.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用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所给动词的适当形式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填空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介词填空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VI. </a:t>
              </a:r>
              <a:r>
                <a:rPr lang="zh-CN" altLang="en-US" sz="2000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单句写作</a:t>
              </a:r>
              <a:endParaRPr lang="en-US" altLang="zh-CN" sz="2000" dirty="0" smtClean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52990" name="矩形 2">
            <a:hlinkClick r:id="rId1" action="ppaction://hlinksldjump"/>
          </p:cNvPr>
          <p:cNvSpPr/>
          <p:nvPr/>
        </p:nvSpPr>
        <p:spPr>
          <a:xfrm>
            <a:off x="3880624" y="2207941"/>
            <a:ext cx="1672683" cy="379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991" name="矩形 3">
            <a:hlinkClick r:id="rId1" action="ppaction://hlinksldjump"/>
          </p:cNvPr>
          <p:cNvSpPr/>
          <p:nvPr/>
        </p:nvSpPr>
        <p:spPr>
          <a:xfrm>
            <a:off x="3880624" y="4795025"/>
            <a:ext cx="1672683" cy="37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99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99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99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40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dawn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dɔːn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09" name="表格 6"/>
          <p:cNvGraphicFramePr>
            <a:graphicFrameLocks noGrp="1"/>
          </p:cNvGraphicFramePr>
          <p:nvPr/>
        </p:nvGraphicFramePr>
        <p:xfrm>
          <a:off x="6092078" y="1179477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 up at dawn 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410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dusk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dʌsk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11" name="表格 10"/>
          <p:cNvGraphicFramePr>
            <a:graphicFrameLocks noGrp="1"/>
          </p:cNvGraphicFramePr>
          <p:nvPr/>
        </p:nvGraphicFramePr>
        <p:xfrm>
          <a:off x="6092078" y="2884643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return to the village at dusk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995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黎明</a:t>
            </a:r>
            <a:endParaRPr lang="zh-CN" altLang="en-US" sz="2400" dirty="0"/>
          </a:p>
        </p:txBody>
      </p:sp>
      <p:sp>
        <p:nvSpPr>
          <p:cNvPr id="1052996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黄昏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993" grpId="0"/>
      <p:bldP spid="1052994" grpId="0"/>
      <p:bldP spid="1052995" grpId="0"/>
      <p:bldP spid="105299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99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99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41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decade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dekeɪd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13" name="表格 6"/>
          <p:cNvGraphicFramePr>
            <a:graphicFrameLocks noGrp="1"/>
          </p:cNvGraphicFramePr>
          <p:nvPr/>
        </p:nvGraphicFramePr>
        <p:xfrm>
          <a:off x="6092078" y="1179477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dec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ade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十＋后缀→十年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the next decade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414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era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erə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15" name="表格 10"/>
          <p:cNvGraphicFramePr>
            <a:graphicFrameLocks noGrp="1"/>
          </p:cNvGraphicFramePr>
          <p:nvPr/>
        </p:nvGraphicFramePr>
        <p:xfrm>
          <a:off x="6092078" y="2884643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the Internet era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999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十年</a:t>
            </a:r>
            <a:endParaRPr lang="zh-CN" altLang="en-US" sz="2400" dirty="0"/>
          </a:p>
        </p:txBody>
      </p:sp>
      <p:sp>
        <p:nvSpPr>
          <p:cNvPr id="1053000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年代，时代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997" grpId="0"/>
      <p:bldP spid="1052998" grpId="0"/>
      <p:bldP spid="1052999" grpId="0"/>
      <p:bldP spid="105300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00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道路类词汇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00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41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pɑ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θ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17" name="表格 6"/>
          <p:cNvGraphicFramePr>
            <a:graphicFrameLocks noGrp="1"/>
          </p:cNvGraphicFramePr>
          <p:nvPr/>
        </p:nvGraphicFramePr>
        <p:xfrm>
          <a:off x="6092078" y="11910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path to a deep and quiet place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418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avenue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ævənju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19" name="表格 10"/>
          <p:cNvGraphicFramePr>
            <a:graphicFrameLocks noGrp="1"/>
          </p:cNvGraphicFramePr>
          <p:nvPr/>
        </p:nvGraphicFramePr>
        <p:xfrm>
          <a:off x="6092078" y="2671852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venue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在＋场所→在有林荫的场所→林荫大道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along the avenue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003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.(</a:t>
            </a:r>
            <a:r>
              <a:rPr lang="zh-CN" altLang="en-US" sz="2400" b="1" dirty="0"/>
              <a:t>田间、山间等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小路</a:t>
            </a:r>
            <a:endParaRPr lang="zh-CN" altLang="en-US" sz="2400" dirty="0"/>
          </a:p>
        </p:txBody>
      </p:sp>
      <p:sp>
        <p:nvSpPr>
          <p:cNvPr id="1053004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林荫大道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001" grpId="0"/>
      <p:bldP spid="1053002" grpId="0"/>
      <p:bldP spid="1053003" grpId="0"/>
      <p:bldP spid="105300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00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道路类词汇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00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420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venue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venju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21" name="表格 6"/>
          <p:cNvGraphicFramePr>
            <a:graphicFrameLocks noGrp="1"/>
          </p:cNvGraphicFramePr>
          <p:nvPr/>
        </p:nvGraphicFramePr>
        <p:xfrm>
          <a:off x="6092078" y="11910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very suitable venue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422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ruːt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23" name="表格 10"/>
          <p:cNvGraphicFramePr>
            <a:graphicFrameLocks noGrp="1"/>
          </p:cNvGraphicFramePr>
          <p:nvPr/>
        </p:nvGraphicFramePr>
        <p:xfrm>
          <a:off x="6092078" y="26468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decide on an air route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007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.(</a:t>
            </a:r>
            <a:r>
              <a:rPr lang="zh-CN" altLang="en-US" sz="2400" b="1" dirty="0"/>
              <a:t>活动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场所，地址</a:t>
            </a:r>
            <a:endParaRPr lang="zh-CN" altLang="en-US" sz="2400" dirty="0"/>
          </a:p>
        </p:txBody>
      </p:sp>
      <p:sp>
        <p:nvSpPr>
          <p:cNvPr id="1053008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路线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005" grpId="0"/>
      <p:bldP spid="1053006" grpId="0"/>
      <p:bldP spid="1053007" grpId="0"/>
      <p:bldP spid="105300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00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特点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性质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01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424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taɪnɪ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25" name="表格 6"/>
          <p:cNvGraphicFramePr>
            <a:graphicFrameLocks noGrp="1"/>
          </p:cNvGraphicFramePr>
          <p:nvPr/>
        </p:nvGraphicFramePr>
        <p:xfrm>
          <a:off x="6092078" y="1179477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neglect tiny mistakes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426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θ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27" name="表格 10"/>
          <p:cNvGraphicFramePr>
            <a:graphicFrameLocks noGrp="1"/>
          </p:cNvGraphicFramePr>
          <p:nvPr/>
        </p:nvGraphicFramePr>
        <p:xfrm>
          <a:off x="6092078" y="2884643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tall but thin Canadian girl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011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细小的</a:t>
            </a:r>
            <a:endParaRPr lang="zh-CN" altLang="en-US" sz="2400" dirty="0"/>
          </a:p>
        </p:txBody>
      </p:sp>
      <p:sp>
        <p:nvSpPr>
          <p:cNvPr id="1053012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薄；瘦；稀</a:t>
            </a:r>
            <a:endParaRPr lang="zh-CN" altLang="en-US" sz="2400" b="1" dirty="0"/>
          </a:p>
        </p:txBody>
      </p:sp>
      <p:graphicFrame>
        <p:nvGraphicFramePr>
          <p:cNvPr id="4197428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θ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29" name="表格 12"/>
          <p:cNvGraphicFramePr>
            <a:graphicFrameLocks noGrp="1"/>
          </p:cNvGraphicFramePr>
          <p:nvPr/>
        </p:nvGraphicFramePr>
        <p:xfrm>
          <a:off x="6092078" y="453864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have thick shiny black hair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013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厚；粗；浓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009" grpId="0"/>
      <p:bldP spid="1053010" grpId="0"/>
      <p:bldP spid="1053011" grpId="0"/>
      <p:bldP spid="1053012" grpId="0"/>
      <p:bldP spid="10530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01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特点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性质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01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430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slim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slɪm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31" name="表格 6"/>
          <p:cNvGraphicFramePr>
            <a:graphicFrameLocks noGrp="1"/>
          </p:cNvGraphicFramePr>
          <p:nvPr/>
        </p:nvGraphicFramePr>
        <p:xfrm>
          <a:off x="6092078" y="960534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how to keep a slim figure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432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plump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plʌmp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33" name="表格 10"/>
          <p:cNvGraphicFramePr>
            <a:graphicFrameLocks noGrp="1"/>
          </p:cNvGraphicFramePr>
          <p:nvPr/>
        </p:nvGraphicFramePr>
        <p:xfrm>
          <a:off x="6092078" y="2665700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 plump as pandas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016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苗条的</a:t>
            </a:r>
            <a:endParaRPr lang="zh-CN" altLang="en-US" sz="2400" dirty="0"/>
          </a:p>
        </p:txBody>
      </p:sp>
      <p:sp>
        <p:nvSpPr>
          <p:cNvPr id="1053017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丰满的</a:t>
            </a:r>
            <a:endParaRPr lang="zh-CN" altLang="en-US" sz="2400" b="1" dirty="0"/>
          </a:p>
        </p:txBody>
      </p:sp>
      <p:graphicFrame>
        <p:nvGraphicFramePr>
          <p:cNvPr id="4197434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fierce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fɪəs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35" name="表格 12"/>
          <p:cNvGraphicFramePr>
            <a:graphicFrameLocks noGrp="1"/>
          </p:cNvGraphicFramePr>
          <p:nvPr/>
        </p:nvGraphicFramePr>
        <p:xfrm>
          <a:off x="6092078" y="4190907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fear such fierce animals as tigers and lions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018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凶暴的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014" grpId="0"/>
      <p:bldP spid="1053015" grpId="0"/>
      <p:bldP spid="1053016" grpId="0"/>
      <p:bldP spid="1053017" grpId="0"/>
      <p:bldP spid="10530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01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程度类词汇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02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43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slightly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slaɪtlɪ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37" name="表格 6"/>
          <p:cNvGraphicFramePr>
            <a:graphicFrameLocks noGrp="1"/>
          </p:cNvGraphicFramePr>
          <p:nvPr/>
        </p:nvGraphicFramePr>
        <p:xfrm>
          <a:off x="6092078" y="1040737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slight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ly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轻微＋地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slightly different from other scenic spots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438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somewhat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sʌmwɒt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39" name="表格 10"/>
          <p:cNvGraphicFramePr>
            <a:graphicFrameLocks noGrp="1"/>
          </p:cNvGraphicFramePr>
          <p:nvPr/>
        </p:nvGraphicFramePr>
        <p:xfrm>
          <a:off x="6092078" y="278458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some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一些＋什么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somewhat worried about one's future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440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extremely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ɪk'striːmlɪ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41" name="表格 12"/>
          <p:cNvGraphicFramePr>
            <a:graphicFrameLocks noGrp="1"/>
          </p:cNvGraphicFramePr>
          <p:nvPr/>
        </p:nvGraphicFramePr>
        <p:xfrm>
          <a:off x="6092078" y="4623769"/>
          <a:ext cx="56823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8919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extreme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ly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极端＋地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extremely complicated structure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021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稍稍地，轻微地</a:t>
            </a:r>
            <a:endParaRPr lang="zh-CN" altLang="en-US" sz="2400" dirty="0"/>
          </a:p>
        </p:txBody>
      </p:sp>
      <p:sp>
        <p:nvSpPr>
          <p:cNvPr id="1053022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一些</a:t>
            </a:r>
            <a:endParaRPr lang="zh-CN" altLang="en-US" sz="2400" b="1" dirty="0"/>
          </a:p>
        </p:txBody>
      </p:sp>
      <p:sp>
        <p:nvSpPr>
          <p:cNvPr id="1053023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极其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019" grpId="0"/>
      <p:bldP spid="1053020" grpId="0"/>
      <p:bldP spid="1053021" grpId="0"/>
      <p:bldP spid="1053022" grpId="0"/>
      <p:bldP spid="10530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02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运算方式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02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44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plʌs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43" name="表格 6"/>
          <p:cNvGraphicFramePr>
            <a:graphicFrameLocks noGrp="1"/>
          </p:cNvGraphicFramePr>
          <p:nvPr/>
        </p:nvGraphicFramePr>
        <p:xfrm>
          <a:off x="6092078" y="922250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One plus one equals two.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关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]add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444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maɪnəs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45" name="表格 10"/>
          <p:cNvGraphicFramePr>
            <a:graphicFrameLocks noGrp="1"/>
          </p:cNvGraphicFramePr>
          <p:nvPr/>
        </p:nvGraphicFramePr>
        <p:xfrm>
          <a:off x="6092078" y="2433707"/>
          <a:ext cx="587027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Ten minus one equals nine.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关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]subtract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026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prep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加</a:t>
            </a:r>
            <a:endParaRPr lang="zh-CN" altLang="en-US" sz="2400" dirty="0"/>
          </a:p>
        </p:txBody>
      </p:sp>
      <p:sp>
        <p:nvSpPr>
          <p:cNvPr id="1053027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prep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减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024" grpId="0"/>
      <p:bldP spid="1053025" grpId="0"/>
      <p:bldP spid="1053026" grpId="0"/>
      <p:bldP spid="10530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86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科目类词汇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86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31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13978"/>
                <a:gridCol w="301376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biochemistry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baɪəu'kemɪstrɪ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313" name="表格 6"/>
          <p:cNvGraphicFramePr>
            <a:graphicFrameLocks noGrp="1"/>
          </p:cNvGraphicFramePr>
          <p:nvPr/>
        </p:nvGraphicFramePr>
        <p:xfrm>
          <a:off x="6092078" y="1179477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bio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chemistry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生物＋化学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work hard on biochemistry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314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geometry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dʒɪ'ɒmətrɪ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315" name="表格 10"/>
          <p:cNvGraphicFramePr>
            <a:graphicFrameLocks noGrp="1"/>
          </p:cNvGraphicFramePr>
          <p:nvPr/>
        </p:nvGraphicFramePr>
        <p:xfrm>
          <a:off x="6092078" y="2627063"/>
          <a:ext cx="587027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geo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metry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地＋看作“测量”　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meter→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几何学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 an A in geometry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864" name="文本框 19"/>
          <p:cNvSpPr txBox="1"/>
          <p:nvPr/>
        </p:nvSpPr>
        <p:spPr>
          <a:xfrm>
            <a:off x="2688961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生物化学</a:t>
            </a:r>
            <a:endParaRPr lang="zh-CN" altLang="en-US" sz="2400" dirty="0"/>
          </a:p>
        </p:txBody>
      </p:sp>
      <p:sp>
        <p:nvSpPr>
          <p:cNvPr id="1052865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几何学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862" grpId="0"/>
      <p:bldP spid="1052863" grpId="0"/>
      <p:bldP spid="1052864" grpId="0"/>
      <p:bldP spid="105286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02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运算方式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02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44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taɪmz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47" name="表格 6"/>
          <p:cNvGraphicFramePr>
            <a:graphicFrameLocks noGrp="1"/>
          </p:cNvGraphicFramePr>
          <p:nvPr/>
        </p:nvGraphicFramePr>
        <p:xfrm>
          <a:off x="6092078" y="728712"/>
          <a:ext cx="609574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Nine times nine equals eighty-one.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关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]multiply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448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divide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dɪ'vaɪd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49" name="表格 10"/>
          <p:cNvGraphicFramePr>
            <a:graphicFrameLocks noGrp="1"/>
          </p:cNvGraphicFramePr>
          <p:nvPr/>
        </p:nvGraphicFramePr>
        <p:xfrm>
          <a:off x="6092078" y="2382362"/>
          <a:ext cx="587027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One thousand divided by 2 equals five hundred.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关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]division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030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prep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乘</a:t>
            </a:r>
            <a:endParaRPr lang="zh-CN" altLang="en-US" sz="2400" dirty="0"/>
          </a:p>
        </p:txBody>
      </p:sp>
      <p:sp>
        <p:nvSpPr>
          <p:cNvPr id="1053031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除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028" grpId="0"/>
      <p:bldP spid="1053029" grpId="0"/>
      <p:bldP spid="1053030" grpId="0"/>
      <p:bldP spid="105303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03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介词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03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450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according to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ə'kɔːdɪŋ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 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tu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51" name="表格 6"/>
          <p:cNvGraphicFramePr>
            <a:graphicFrameLocks noGrp="1"/>
          </p:cNvGraphicFramePr>
          <p:nvPr/>
        </p:nvGraphicFramePr>
        <p:xfrm>
          <a:off x="6092078" y="70253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according to school regulations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according to Professor Smith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452" name="表格 9"/>
          <p:cNvGraphicFramePr>
            <a:graphicFrameLocks noGrp="1"/>
          </p:cNvGraphicFramePr>
          <p:nvPr/>
        </p:nvGraphicFramePr>
        <p:xfrm>
          <a:off x="241540" y="2890082"/>
          <a:ext cx="5795703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41930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against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ə'ɡeɪnst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53" name="表格 10"/>
          <p:cNvGraphicFramePr>
            <a:graphicFrameLocks noGrp="1"/>
          </p:cNvGraphicFramePr>
          <p:nvPr/>
        </p:nvGraphicFramePr>
        <p:xfrm>
          <a:off x="6092078" y="2095656"/>
          <a:ext cx="542774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 against a door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sit against a wall;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 against the law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vote against Bob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454" name="表格 11"/>
          <p:cNvGraphicFramePr>
            <a:graphicFrameLocks noGrp="1"/>
          </p:cNvGraphicFramePr>
          <p:nvPr/>
        </p:nvGraphicFramePr>
        <p:xfrm>
          <a:off x="241540" y="4593368"/>
          <a:ext cx="5861805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4854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beneath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bɪ'ni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θ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55" name="表格 12"/>
          <p:cNvGraphicFramePr>
            <a:graphicFrameLocks noGrp="1"/>
          </p:cNvGraphicFramePr>
          <p:nvPr/>
        </p:nvGraphicFramePr>
        <p:xfrm>
          <a:off x="6092078" y="43732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beneath a book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辨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]under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034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[</a:t>
            </a:r>
            <a:r>
              <a:rPr lang="zh-CN" altLang="en-US" sz="2400" b="1" i="1" dirty="0"/>
              <a:t>介词短语</a:t>
            </a:r>
            <a:r>
              <a:rPr lang="en-US" altLang="zh-CN" sz="2400" b="1" dirty="0"/>
              <a:t>]</a:t>
            </a:r>
            <a:r>
              <a:rPr lang="zh-CN" altLang="en-US" sz="2400" b="1" dirty="0"/>
              <a:t>按照</a:t>
            </a:r>
            <a:endParaRPr lang="zh-CN" altLang="en-US" sz="2400" dirty="0"/>
          </a:p>
        </p:txBody>
      </p:sp>
      <p:sp>
        <p:nvSpPr>
          <p:cNvPr id="1053035" name="文本框 20"/>
          <p:cNvSpPr txBox="1"/>
          <p:nvPr/>
        </p:nvSpPr>
        <p:spPr>
          <a:xfrm>
            <a:off x="2605559" y="3365738"/>
            <a:ext cx="3541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prep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靠</a:t>
            </a:r>
            <a:r>
              <a:rPr lang="zh-CN" altLang="en-US" sz="2400" b="1" dirty="0" smtClean="0"/>
              <a:t>在</a:t>
            </a:r>
            <a:r>
              <a:rPr lang="en-US" altLang="zh-CN" sz="2400" b="1" dirty="0" smtClean="0"/>
              <a:t>· · · · · ·</a:t>
            </a:r>
            <a:r>
              <a:rPr lang="zh-CN" altLang="en-US" sz="2400" b="1" dirty="0" smtClean="0"/>
              <a:t>上</a:t>
            </a:r>
            <a:r>
              <a:rPr lang="zh-CN" altLang="en-US" sz="2400" b="1" dirty="0"/>
              <a:t>；违背</a:t>
            </a:r>
            <a:endParaRPr lang="zh-CN" altLang="en-US" sz="2400" b="1" dirty="0"/>
          </a:p>
        </p:txBody>
      </p:sp>
      <p:sp>
        <p:nvSpPr>
          <p:cNvPr id="1053036" name="文本框 21"/>
          <p:cNvSpPr txBox="1"/>
          <p:nvPr/>
        </p:nvSpPr>
        <p:spPr>
          <a:xfrm>
            <a:off x="2605559" y="5057985"/>
            <a:ext cx="3563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prep</a:t>
            </a:r>
            <a:r>
              <a:rPr lang="en-US" altLang="zh-CN" sz="2400" b="1" dirty="0"/>
              <a:t>.</a:t>
            </a:r>
            <a:r>
              <a:rPr lang="zh-CN" altLang="en-US" sz="2400" b="1" dirty="0" smtClean="0"/>
              <a:t>在</a:t>
            </a:r>
            <a:r>
              <a:rPr lang="en-US" altLang="zh-CN" sz="2400" b="1" dirty="0" smtClean="0"/>
              <a:t>· · · · ·</a:t>
            </a:r>
            <a:r>
              <a:rPr lang="zh-CN" altLang="en-US" sz="2400" b="1" dirty="0" smtClean="0"/>
              <a:t>下</a:t>
            </a:r>
            <a:r>
              <a:rPr lang="zh-CN" altLang="en-US" sz="2400" b="1" dirty="0"/>
              <a:t>面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有接触</a:t>
            </a:r>
            <a:r>
              <a:rPr lang="en-US" altLang="zh-CN" sz="2400" b="1" dirty="0"/>
              <a:t>)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032" grpId="0"/>
      <p:bldP spid="1053033" grpId="0"/>
      <p:bldP spid="1053034" grpId="0"/>
      <p:bldP spid="1053035" grpId="0"/>
      <p:bldP spid="105303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03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介词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03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456" name="表格 4"/>
          <p:cNvGraphicFramePr>
            <a:graphicFrameLocks noGrp="1"/>
          </p:cNvGraphicFramePr>
          <p:nvPr/>
        </p:nvGraphicFramePr>
        <p:xfrm>
          <a:off x="241540" y="1165781"/>
          <a:ext cx="5427740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beyond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bɪ'jɒnd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57" name="表格 6"/>
          <p:cNvGraphicFramePr>
            <a:graphicFrameLocks noGrp="1"/>
          </p:cNvGraphicFramePr>
          <p:nvPr/>
        </p:nvGraphicFramePr>
        <p:xfrm>
          <a:off x="6092078" y="577275"/>
          <a:ext cx="542774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beyond the railway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beyond those mountains;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beyond his abilities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beyond description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458" name="表格 9"/>
          <p:cNvGraphicFramePr>
            <a:graphicFrameLocks noGrp="1"/>
          </p:cNvGraphicFramePr>
          <p:nvPr/>
        </p:nvGraphicFramePr>
        <p:xfrm>
          <a:off x="241540" y="3002816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bʌt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59" name="表格 10"/>
          <p:cNvGraphicFramePr>
            <a:graphicFrameLocks noGrp="1"/>
          </p:cNvGraphicFramePr>
          <p:nvPr/>
        </p:nvGraphicFramePr>
        <p:xfrm>
          <a:off x="6092078" y="275953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last but one row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 do nothing but wait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460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except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ɪk'sept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61" name="表格 12"/>
          <p:cNvGraphicFramePr>
            <a:graphicFrameLocks noGrp="1"/>
          </p:cNvGraphicFramePr>
          <p:nvPr/>
        </p:nvGraphicFramePr>
        <p:xfrm>
          <a:off x="6092078" y="462376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ex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cept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出＋拿→拿出来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except Tom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except for one thing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039" name="文本框 19"/>
          <p:cNvSpPr txBox="1"/>
          <p:nvPr/>
        </p:nvSpPr>
        <p:spPr>
          <a:xfrm>
            <a:off x="2605559" y="1642094"/>
            <a:ext cx="337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prep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在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远处某物的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后边；超越</a:t>
            </a:r>
            <a:endParaRPr lang="zh-CN" altLang="en-US" sz="2400" dirty="0"/>
          </a:p>
        </p:txBody>
      </p:sp>
      <p:sp>
        <p:nvSpPr>
          <p:cNvPr id="1053040" name="文本框 20"/>
          <p:cNvSpPr txBox="1"/>
          <p:nvPr/>
        </p:nvSpPr>
        <p:spPr>
          <a:xfrm>
            <a:off x="2605559" y="3478472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prep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除掉</a:t>
            </a:r>
            <a:endParaRPr lang="zh-CN" altLang="en-US" sz="2400" b="1" dirty="0"/>
          </a:p>
        </p:txBody>
      </p:sp>
      <p:sp>
        <p:nvSpPr>
          <p:cNvPr id="1053041" name="文本框 21"/>
          <p:cNvSpPr txBox="1"/>
          <p:nvPr/>
        </p:nvSpPr>
        <p:spPr>
          <a:xfrm>
            <a:off x="2605559" y="5057985"/>
            <a:ext cx="3090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prep</a:t>
            </a:r>
            <a:r>
              <a:rPr lang="en-US" altLang="zh-CN" sz="2400" b="1" dirty="0"/>
              <a:t>.</a:t>
            </a:r>
            <a:r>
              <a:rPr lang="zh-CN" altLang="en-US" sz="2400" b="1" dirty="0" smtClean="0"/>
              <a:t>除</a:t>
            </a:r>
            <a:r>
              <a:rPr lang="en-US" altLang="zh-CN" sz="2400" b="1" dirty="0" smtClean="0"/>
              <a:t>· · · · · ·</a:t>
            </a:r>
            <a:r>
              <a:rPr lang="zh-CN" altLang="en-US" sz="2400" b="1" dirty="0" smtClean="0"/>
              <a:t>外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037" grpId="0"/>
      <p:bldP spid="1053038" grpId="0"/>
      <p:bldP spid="1053039" grpId="0"/>
      <p:bldP spid="1053040" grpId="0"/>
      <p:bldP spid="105304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04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介词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04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462" name="表格 4"/>
          <p:cNvGraphicFramePr>
            <a:graphicFrameLocks noGrp="1"/>
          </p:cNvGraphicFramePr>
          <p:nvPr/>
        </p:nvGraphicFramePr>
        <p:xfrm>
          <a:off x="241540" y="1403775"/>
          <a:ext cx="5427740" cy="3078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tʃiːt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16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63" name="表格 6"/>
          <p:cNvGraphicFramePr>
            <a:graphicFrameLocks noGrp="1"/>
          </p:cNvGraphicFramePr>
          <p:nvPr/>
        </p:nvGraphicFramePr>
        <p:xfrm>
          <a:off x="6092078" y="627379"/>
          <a:ext cx="5945434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15500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①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happiness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fight for existence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②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head for school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leave for Rome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③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praise you for your progress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blame Jack for his rudeness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④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give apples for oranges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 for the Chinese nation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⑤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stay for 90 years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love each other for life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⑥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ask for money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run for a seat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⑦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good for health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bad for skin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044" name="文本框 19"/>
          <p:cNvSpPr txBox="1"/>
          <p:nvPr/>
        </p:nvSpPr>
        <p:spPr>
          <a:xfrm>
            <a:off x="2605559" y="1880088"/>
            <a:ext cx="33702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prep</a:t>
            </a:r>
            <a:r>
              <a:rPr lang="en-US" altLang="zh-CN" sz="2400" b="1" dirty="0" smtClean="0"/>
              <a:t>.</a:t>
            </a:r>
            <a:r>
              <a:rPr lang="zh-CN" altLang="en-US" sz="2400" b="1" dirty="0" smtClean="0"/>
              <a:t>①为了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②朝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③因为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④交换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⑤为期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⑥要</a:t>
            </a:r>
            <a:r>
              <a:rPr lang="zh-CN" altLang="en-US" sz="2400" b="1" dirty="0"/>
              <a:t>，</a:t>
            </a:r>
            <a:r>
              <a:rPr lang="zh-CN" altLang="en-US" sz="2400" b="1" dirty="0" smtClean="0"/>
              <a:t>索取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⑦对于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042" grpId="0"/>
      <p:bldP spid="1053043" grpId="0"/>
      <p:bldP spid="105304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04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介词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04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464" name="表格 4"/>
          <p:cNvGraphicFramePr>
            <a:graphicFrameLocks noGrp="1"/>
          </p:cNvGraphicFramePr>
          <p:nvPr/>
        </p:nvGraphicFramePr>
        <p:xfrm>
          <a:off x="241540" y="1591665"/>
          <a:ext cx="5427740" cy="201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əʊvə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9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465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833110" y="1191260"/>
          <a:ext cx="6204585" cy="3181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865"/>
                <a:gridCol w="5379720"/>
              </a:tblGrid>
              <a:tr h="467995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27133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①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over your head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endParaRPr lang="zh-CN" altLang="en-US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hover over a tree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②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exist over 80 years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endParaRPr lang="zh-CN" altLang="en-US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jump over a house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③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spread over the world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endParaRPr lang="zh-CN" altLang="en-US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senior middle schools all over China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3047" name="文本框 19"/>
          <p:cNvSpPr txBox="1"/>
          <p:nvPr/>
        </p:nvSpPr>
        <p:spPr>
          <a:xfrm>
            <a:off x="2605559" y="2067978"/>
            <a:ext cx="3370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prep</a:t>
            </a:r>
            <a:r>
              <a:rPr lang="en-US" altLang="zh-CN" sz="2400" b="1" dirty="0" smtClean="0"/>
              <a:t>.</a:t>
            </a:r>
            <a:endParaRPr lang="en-US" altLang="zh-CN" sz="2400" b="1" dirty="0" smtClean="0"/>
          </a:p>
          <a:p>
            <a:r>
              <a:rPr lang="zh-CN" altLang="en-US" sz="2400" b="1" dirty="0"/>
              <a:t>①</a:t>
            </a:r>
            <a:r>
              <a:rPr lang="zh-CN" altLang="en-US" sz="2400" b="1" dirty="0" smtClean="0"/>
              <a:t>在</a:t>
            </a:r>
            <a:r>
              <a:rPr lang="en-US" altLang="zh-CN" sz="2400" b="1" dirty="0" smtClean="0"/>
              <a:t>· · · · · ·(</a:t>
            </a:r>
            <a:r>
              <a:rPr lang="zh-CN" altLang="en-US" sz="2400" b="1" dirty="0"/>
              <a:t>垂直</a:t>
            </a:r>
            <a:r>
              <a:rPr lang="en-US" altLang="zh-CN" sz="2400" b="1" dirty="0"/>
              <a:t>)</a:t>
            </a:r>
            <a:r>
              <a:rPr lang="zh-CN" altLang="en-US" sz="2400" b="1" dirty="0" smtClean="0"/>
              <a:t>上方</a:t>
            </a:r>
            <a:endParaRPr lang="en-US" altLang="zh-CN" sz="2400" b="1" dirty="0" smtClean="0"/>
          </a:p>
          <a:p>
            <a:r>
              <a:rPr lang="zh-CN" altLang="en-US" sz="2400" b="1" dirty="0"/>
              <a:t>②</a:t>
            </a:r>
            <a:r>
              <a:rPr lang="zh-CN" altLang="en-US" sz="2400" b="1" dirty="0" smtClean="0"/>
              <a:t>超越</a:t>
            </a:r>
            <a:endParaRPr lang="en-US" altLang="zh-CN" sz="2400" b="1" dirty="0"/>
          </a:p>
          <a:p>
            <a:r>
              <a:rPr lang="zh-CN" altLang="en-US" sz="2400" b="1" dirty="0" smtClean="0"/>
              <a:t>③遍及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045" grpId="0"/>
      <p:bldP spid="1053046" grpId="0"/>
      <p:bldP spid="105304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091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09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I. </a:t>
            </a:r>
            <a:r>
              <a:rPr lang="zh-CN" altLang="en-US" dirty="0"/>
              <a:t>根据提示写出单词的正确形式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093" name="文本占位符 2"/>
          <p:cNvSpPr>
            <a:spLocks noGrp="1"/>
          </p:cNvSpPr>
          <p:nvPr>
            <p:ph type="body" idx="1"/>
          </p:nvPr>
        </p:nvSpPr>
        <p:spPr>
          <a:xfrm>
            <a:off x="241540" y="830605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7000"/>
              </a:lnSpc>
            </a:pPr>
            <a:r>
              <a:rPr lang="en-US" altLang="zh-CN" sz="2200" b="1" dirty="0"/>
              <a:t>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黎</a:t>
            </a:r>
            <a:r>
              <a:rPr lang="zh-CN" altLang="en-US" sz="2200" b="1" dirty="0"/>
              <a:t>明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黄</a:t>
            </a:r>
            <a:r>
              <a:rPr lang="zh-CN" altLang="en-US" sz="2200" b="1" dirty="0"/>
              <a:t>昏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3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 smtClean="0"/>
              <a:t>.(</a:t>
            </a:r>
            <a:r>
              <a:rPr lang="zh-CN" altLang="en-US" sz="2200" b="1" dirty="0"/>
              <a:t>田间、山间等</a:t>
            </a:r>
            <a:r>
              <a:rPr lang="en-US" altLang="zh-CN" sz="2200" b="1" dirty="0"/>
              <a:t>)</a:t>
            </a:r>
            <a:r>
              <a:rPr lang="zh-CN" altLang="en-US" sz="2200" b="1" dirty="0"/>
              <a:t>小路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4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薄；瘦；稀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5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厚；粗；浓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6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苗条的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7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adv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稍稍地，轻微地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8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adv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极其</a:t>
            </a:r>
            <a:endParaRPr lang="zh-CN" altLang="en-US" sz="2200" b="1" dirty="0"/>
          </a:p>
        </p:txBody>
      </p:sp>
      <p:sp>
        <p:nvSpPr>
          <p:cNvPr id="1053094" name="文本占位符 2"/>
          <p:cNvSpPr txBox="1"/>
          <p:nvPr/>
        </p:nvSpPr>
        <p:spPr>
          <a:xfrm>
            <a:off x="6049402" y="830605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7000"/>
              </a:lnSpc>
            </a:pPr>
            <a:r>
              <a:rPr lang="en-US" altLang="zh-CN" sz="2200" b="1" dirty="0"/>
              <a:t>9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[</a:t>
            </a:r>
            <a:r>
              <a:rPr lang="zh-CN" altLang="en-US" sz="2200" b="1" i="1" dirty="0"/>
              <a:t>介词短语</a:t>
            </a:r>
            <a:r>
              <a:rPr lang="en-US" altLang="zh-CN" sz="2200" b="1" dirty="0"/>
              <a:t>]</a:t>
            </a:r>
            <a:r>
              <a:rPr lang="zh-CN" altLang="en-US" sz="2200" b="1" dirty="0"/>
              <a:t>按照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10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prep./v.</a:t>
            </a:r>
            <a:r>
              <a:rPr lang="zh-CN" altLang="en-US" sz="2200" b="1" dirty="0"/>
              <a:t>靠</a:t>
            </a:r>
            <a:r>
              <a:rPr lang="zh-CN" altLang="en-US" sz="2200" b="1" dirty="0" smtClean="0"/>
              <a:t>在</a:t>
            </a:r>
            <a:r>
              <a:rPr lang="en-US" altLang="zh-CN" sz="2000" b="1" dirty="0" smtClean="0"/>
              <a:t>· · · · · ·</a:t>
            </a:r>
            <a:r>
              <a:rPr lang="zh-CN" altLang="en-US" sz="2200" b="1" dirty="0" smtClean="0"/>
              <a:t>上</a:t>
            </a:r>
            <a:r>
              <a:rPr lang="zh-CN" altLang="en-US" sz="2200" b="1" dirty="0"/>
              <a:t>；违背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prep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在</a:t>
            </a:r>
            <a:r>
              <a:rPr lang="en-US" altLang="zh-CN" sz="2000" b="1" dirty="0" smtClean="0"/>
              <a:t>· · · · · ·</a:t>
            </a:r>
            <a:r>
              <a:rPr lang="zh-CN" altLang="en-US" sz="2200" b="1" dirty="0" smtClean="0"/>
              <a:t>下</a:t>
            </a:r>
            <a:r>
              <a:rPr lang="zh-CN" altLang="en-US" sz="2200" b="1" dirty="0"/>
              <a:t>面</a:t>
            </a:r>
            <a:r>
              <a:rPr lang="en-US" altLang="zh-CN" sz="2200" b="1" dirty="0"/>
              <a:t>(</a:t>
            </a:r>
            <a:r>
              <a:rPr lang="zh-CN" altLang="en-US" sz="2200" b="1" dirty="0"/>
              <a:t>有接触</a:t>
            </a:r>
            <a:r>
              <a:rPr lang="en-US" altLang="zh-CN" sz="2200" b="1" dirty="0"/>
              <a:t>)</a:t>
            </a:r>
            <a:endParaRPr lang="en-US" altLang="zh-CN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prep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在</a:t>
            </a:r>
            <a:r>
              <a:rPr lang="en-US" altLang="zh-CN" sz="2200" b="1" dirty="0"/>
              <a:t>(</a:t>
            </a:r>
            <a:r>
              <a:rPr lang="zh-CN" altLang="en-US" sz="2200" b="1" dirty="0"/>
              <a:t>远处某物的</a:t>
            </a:r>
            <a:r>
              <a:rPr lang="en-US" altLang="zh-CN" sz="2200" b="1" dirty="0"/>
              <a:t>)</a:t>
            </a:r>
            <a:r>
              <a:rPr lang="zh-CN" altLang="en-US" sz="2200" b="1" dirty="0"/>
              <a:t>后边；超越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13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prep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除掉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14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prep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除</a:t>
            </a:r>
            <a:r>
              <a:rPr lang="en-US" altLang="zh-CN" sz="2000" b="1" dirty="0" smtClean="0"/>
              <a:t>· · · · · ·</a:t>
            </a:r>
            <a:r>
              <a:rPr lang="zh-CN" altLang="en-US" sz="2200" b="1" dirty="0" smtClean="0"/>
              <a:t>外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15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prep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为了；朝；因为；</a:t>
            </a:r>
            <a:r>
              <a:rPr lang="zh-CN" altLang="en-US" sz="2200" b="1" dirty="0" smtClean="0"/>
              <a:t>交换</a:t>
            </a:r>
            <a:endParaRPr lang="zh-CN" altLang="en-US" sz="2200" b="1" dirty="0"/>
          </a:p>
        </p:txBody>
      </p:sp>
      <p:sp>
        <p:nvSpPr>
          <p:cNvPr id="1053095" name="文本框 5"/>
          <p:cNvSpPr txBox="1"/>
          <p:nvPr/>
        </p:nvSpPr>
        <p:spPr>
          <a:xfrm>
            <a:off x="717204" y="688685"/>
            <a:ext cx="1652780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dawn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dusk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path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thin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thick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slim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slightly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extremely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1053096" name="文本框 6"/>
          <p:cNvSpPr txBox="1"/>
          <p:nvPr/>
        </p:nvSpPr>
        <p:spPr>
          <a:xfrm>
            <a:off x="6478899" y="624113"/>
            <a:ext cx="1842457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according </a:t>
            </a:r>
            <a:r>
              <a:rPr lang="en-US" altLang="zh-CN" sz="2400" b="1" dirty="0">
                <a:solidFill>
                  <a:srgbClr val="C00000"/>
                </a:solidFill>
              </a:rPr>
              <a:t>to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against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beneath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beyond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but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except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for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091" grpId="0" animBg="1"/>
      <p:bldP spid="1053092" grpId="0"/>
      <p:bldP spid="1053093" grpId="0"/>
      <p:bldP spid="1053094" grpId="0"/>
      <p:bldP spid="1053095" grpId="0"/>
      <p:bldP spid="105309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097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098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I. </a:t>
            </a:r>
            <a:r>
              <a:rPr lang="zh-CN" altLang="en-US" dirty="0"/>
              <a:t>根据提示写出单词的正确形式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099" name="文本占位符 2"/>
          <p:cNvSpPr>
            <a:spLocks noGrp="1"/>
          </p:cNvSpPr>
          <p:nvPr>
            <p:ph type="body" idx="1"/>
          </p:nvPr>
        </p:nvSpPr>
        <p:spPr>
          <a:xfrm>
            <a:off x="241540" y="830605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7000"/>
              </a:lnSpc>
            </a:pPr>
            <a:r>
              <a:rPr lang="en-US" altLang="zh-CN" sz="2200" b="1" dirty="0"/>
              <a:t>16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prep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在</a:t>
            </a:r>
            <a:r>
              <a:rPr lang="en-US" altLang="zh-CN" sz="2000" b="1" dirty="0" smtClean="0"/>
              <a:t>· · · · · ·</a:t>
            </a:r>
            <a:r>
              <a:rPr lang="en-US" altLang="zh-CN" sz="2200" b="1" dirty="0" smtClean="0"/>
              <a:t>(</a:t>
            </a:r>
            <a:r>
              <a:rPr lang="zh-CN" altLang="en-US" sz="2200" b="1" dirty="0"/>
              <a:t>垂直</a:t>
            </a:r>
            <a:r>
              <a:rPr lang="en-US" altLang="zh-CN" sz="2200" b="1" dirty="0"/>
              <a:t>)</a:t>
            </a:r>
            <a:r>
              <a:rPr lang="zh-CN" altLang="en-US" sz="2200" b="1" dirty="0"/>
              <a:t>上方；超越；遍及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 smtClean="0"/>
              <a:t>17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err="1"/>
              <a:t>vt</a:t>
            </a:r>
            <a:r>
              <a:rPr lang="en-US" altLang="zh-CN" sz="2200" b="1" dirty="0" err="1"/>
              <a:t>.</a:t>
            </a:r>
            <a:r>
              <a:rPr lang="zh-CN" altLang="en-US" sz="2200" b="1" dirty="0"/>
              <a:t>吸收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18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丰富的，充足的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19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充足的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20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err="1"/>
              <a:t>vt</a:t>
            </a:r>
            <a:r>
              <a:rPr lang="en-US" altLang="zh-CN" sz="2200" b="1" dirty="0" err="1"/>
              <a:t>.</a:t>
            </a:r>
            <a:r>
              <a:rPr lang="zh-CN" altLang="en-US" sz="2200" b="1" dirty="0"/>
              <a:t>买得起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21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过敏的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22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可代替的</a:t>
            </a:r>
            <a:endParaRPr lang="zh-CN" altLang="en-US" sz="2200" b="1" dirty="0"/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23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smtClean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 smtClean="0"/>
              <a:t>抱</a:t>
            </a:r>
            <a:r>
              <a:rPr lang="zh-CN" altLang="en-US" sz="2200" b="1" dirty="0"/>
              <a:t>负，野心</a:t>
            </a:r>
            <a:endParaRPr lang="zh-CN" altLang="en-US" sz="2200" b="1" dirty="0"/>
          </a:p>
        </p:txBody>
      </p:sp>
      <p:sp>
        <p:nvSpPr>
          <p:cNvPr id="1053100" name="文本框 5"/>
          <p:cNvSpPr txBox="1"/>
          <p:nvPr/>
        </p:nvSpPr>
        <p:spPr>
          <a:xfrm>
            <a:off x="827373" y="666651"/>
            <a:ext cx="1878249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6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over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absorb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abundant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adequate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afford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allergic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alternative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ambition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5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097" grpId="0" animBg="1"/>
      <p:bldP spid="1053098" grpId="0"/>
      <p:bldP spid="1053099" grpId="0"/>
      <p:bldP spid="105310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101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10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103" name="文本占位符 2"/>
          <p:cNvSpPr>
            <a:spLocks noGrp="1"/>
          </p:cNvSpPr>
          <p:nvPr>
            <p:ph type="body" idx="1"/>
          </p:nvPr>
        </p:nvSpPr>
        <p:spPr>
          <a:xfrm>
            <a:off x="241540" y="617664"/>
            <a:ext cx="5871877" cy="5911999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decade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era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route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avenue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tiny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plump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fierce </a:t>
            </a:r>
            <a:r>
              <a:rPr lang="en-US" altLang="zh-CN" b="1" i="1" dirty="0" smtClean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somewhat </a:t>
            </a:r>
            <a:r>
              <a:rPr lang="en-US" altLang="zh-CN" b="1" i="1" dirty="0"/>
              <a:t>adv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plus </a:t>
            </a:r>
            <a:r>
              <a:rPr lang="en-US" altLang="zh-CN" b="1" i="1" dirty="0"/>
              <a:t>prep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minus </a:t>
            </a:r>
            <a:r>
              <a:rPr lang="en-US" altLang="zh-CN" b="1" i="1" dirty="0"/>
              <a:t>prep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3104" name="文本占位符 2"/>
          <p:cNvSpPr txBox="1"/>
          <p:nvPr/>
        </p:nvSpPr>
        <p:spPr>
          <a:xfrm>
            <a:off x="6049402" y="617664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times </a:t>
            </a:r>
            <a:r>
              <a:rPr lang="en-US" altLang="zh-CN" b="1" i="1" dirty="0"/>
              <a:t>prep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divide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abortion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abstract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absurd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/>
              <a:t>accelerate </a:t>
            </a:r>
            <a:r>
              <a:rPr lang="en-US" altLang="zh-CN" b="1" i="1" dirty="0"/>
              <a:t>v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17</a:t>
            </a:r>
            <a:r>
              <a:rPr lang="zh-CN" altLang="en-US" b="1" dirty="0"/>
              <a:t>．</a:t>
            </a:r>
            <a:r>
              <a:rPr lang="en-US" altLang="zh-CN" b="1" dirty="0"/>
              <a:t>accent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18</a:t>
            </a:r>
            <a:r>
              <a:rPr lang="zh-CN" altLang="en-US" b="1" dirty="0"/>
              <a:t>．</a:t>
            </a:r>
            <a:r>
              <a:rPr lang="en-US" altLang="zh-CN" b="1" dirty="0"/>
              <a:t>accommodation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19</a:t>
            </a:r>
            <a:r>
              <a:rPr lang="zh-CN" altLang="en-US" b="1" dirty="0"/>
              <a:t>．</a:t>
            </a:r>
            <a:r>
              <a:rPr lang="en-US" altLang="zh-CN" b="1" dirty="0"/>
              <a:t>accumulate </a:t>
            </a:r>
            <a:r>
              <a:rPr lang="en-US" altLang="zh-CN" b="1" i="1" dirty="0"/>
              <a:t>v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20</a:t>
            </a:r>
            <a:r>
              <a:rPr lang="zh-CN" altLang="en-US" b="1" dirty="0"/>
              <a:t>．</a:t>
            </a:r>
            <a:r>
              <a:rPr lang="en-US" altLang="zh-CN" b="1" dirty="0"/>
              <a:t>acid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en-US" altLang="zh-CN" b="1" i="1" dirty="0" smtClean="0"/>
              <a:t>/</a:t>
            </a:r>
            <a:r>
              <a:rPr lang="en-US" altLang="zh-CN" b="1" i="1" dirty="0" err="1" smtClean="0"/>
              <a:t>adj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53105" name="文本框 5"/>
          <p:cNvSpPr txBox="1"/>
          <p:nvPr/>
        </p:nvSpPr>
        <p:spPr>
          <a:xfrm>
            <a:off x="1749605" y="484780"/>
            <a:ext cx="376079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十</a:t>
            </a:r>
            <a:r>
              <a:rPr lang="zh-CN" altLang="en-US" sz="2400" b="1" dirty="0">
                <a:solidFill>
                  <a:srgbClr val="C00000"/>
                </a:solidFill>
              </a:rPr>
              <a:t>年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年代</a:t>
            </a:r>
            <a:r>
              <a:rPr lang="zh-CN" altLang="en-US" sz="2400" b="1" dirty="0">
                <a:solidFill>
                  <a:srgbClr val="C00000"/>
                </a:solidFill>
              </a:rPr>
              <a:t>，时代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路线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林荫大道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细小</a:t>
            </a:r>
            <a:r>
              <a:rPr lang="zh-CN" altLang="en-US" sz="2400" b="1" dirty="0">
                <a:solidFill>
                  <a:srgbClr val="C00000"/>
                </a:solidFill>
              </a:rPr>
              <a:t>的</a:t>
            </a:r>
            <a:endParaRPr lang="zh-CN" altLang="en-US" sz="2400" b="1" dirty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丰满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凶暴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         一些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  加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       减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53106" name="文本框 6"/>
          <p:cNvSpPr txBox="1"/>
          <p:nvPr/>
        </p:nvSpPr>
        <p:spPr>
          <a:xfrm>
            <a:off x="8317745" y="484780"/>
            <a:ext cx="341555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乘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除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堕胎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抽象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荒唐</a:t>
            </a:r>
            <a:r>
              <a:rPr lang="zh-CN" altLang="en-US" sz="2400" b="1" dirty="0">
                <a:solidFill>
                  <a:srgbClr val="C00000"/>
                </a:solidFill>
              </a:rPr>
              <a:t>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加速</a:t>
            </a:r>
            <a:endParaRPr lang="zh-CN" altLang="en-US" sz="2400" b="1" dirty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口音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       食宿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积累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酸味</a:t>
            </a:r>
            <a:r>
              <a:rPr lang="zh-CN" altLang="en-US" sz="2400" b="1" dirty="0">
                <a:solidFill>
                  <a:srgbClr val="C00000"/>
                </a:solidFill>
              </a:rPr>
              <a:t>物；含酸的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101" grpId="0" animBg="1"/>
      <p:bldP spid="1053102" grpId="0"/>
      <p:bldP spid="1053103" grpId="0"/>
      <p:bldP spid="1053104" grpId="0"/>
      <p:bldP spid="1053105" grpId="0"/>
      <p:bldP spid="105310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107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108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109" name="文本占位符 2"/>
          <p:cNvSpPr>
            <a:spLocks noGrp="1"/>
          </p:cNvSpPr>
          <p:nvPr>
            <p:ph type="body" idx="1"/>
          </p:nvPr>
        </p:nvSpPr>
        <p:spPr>
          <a:xfrm>
            <a:off x="241540" y="617664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21</a:t>
            </a:r>
            <a:r>
              <a:rPr lang="zh-CN" altLang="en-US" b="1" dirty="0"/>
              <a:t>．</a:t>
            </a:r>
            <a:r>
              <a:rPr lang="en-US" altLang="zh-CN" b="1" dirty="0"/>
              <a:t>acre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22</a:t>
            </a:r>
            <a:r>
              <a:rPr lang="zh-CN" altLang="en-US" b="1" dirty="0"/>
              <a:t>．</a:t>
            </a:r>
            <a:r>
              <a:rPr lang="en-US" altLang="zh-CN" b="1" dirty="0"/>
              <a:t>acute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23</a:t>
            </a:r>
            <a:r>
              <a:rPr lang="zh-CN" altLang="en-US" b="1" dirty="0"/>
              <a:t>．</a:t>
            </a:r>
            <a:r>
              <a:rPr lang="en-US" altLang="zh-CN" b="1" dirty="0"/>
              <a:t>adore </a:t>
            </a:r>
            <a:r>
              <a:rPr lang="en-US" altLang="zh-CN" b="1" i="1" dirty="0"/>
              <a:t>v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24</a:t>
            </a:r>
            <a:r>
              <a:rPr lang="zh-CN" altLang="en-US" b="1" dirty="0"/>
              <a:t>．</a:t>
            </a:r>
            <a:r>
              <a:rPr lang="en-US" altLang="zh-CN" b="1" dirty="0"/>
              <a:t>advocate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25</a:t>
            </a:r>
            <a:r>
              <a:rPr lang="zh-CN" altLang="en-US" b="1" dirty="0"/>
              <a:t>．</a:t>
            </a:r>
            <a:r>
              <a:rPr lang="en-US" altLang="zh-CN" b="1" dirty="0"/>
              <a:t>affair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</a:t>
            </a:r>
            <a:endParaRPr lang="zh-CN" altLang="en-US" b="1" dirty="0"/>
          </a:p>
        </p:txBody>
      </p:sp>
      <p:sp>
        <p:nvSpPr>
          <p:cNvPr id="1053110" name="文本占位符 2"/>
          <p:cNvSpPr txBox="1"/>
          <p:nvPr/>
        </p:nvSpPr>
        <p:spPr>
          <a:xfrm>
            <a:off x="6049402" y="617664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26</a:t>
            </a:r>
            <a:r>
              <a:rPr lang="zh-CN" altLang="en-US" b="1" dirty="0"/>
              <a:t>．</a:t>
            </a:r>
            <a:r>
              <a:rPr lang="en-US" altLang="zh-CN" b="1" dirty="0"/>
              <a:t>agenda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27</a:t>
            </a:r>
            <a:r>
              <a:rPr lang="zh-CN" altLang="en-US" b="1" dirty="0"/>
              <a:t>．</a:t>
            </a:r>
            <a:r>
              <a:rPr lang="en-US" altLang="zh-CN" b="1" dirty="0"/>
              <a:t>alley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28</a:t>
            </a:r>
            <a:r>
              <a:rPr lang="zh-CN" altLang="en-US" b="1" dirty="0"/>
              <a:t>．</a:t>
            </a:r>
            <a:r>
              <a:rPr lang="en-US" altLang="zh-CN" b="1" dirty="0" err="1"/>
              <a:t>aluminium</a:t>
            </a:r>
            <a:r>
              <a:rPr lang="en-US" altLang="zh-CN" b="1" dirty="0"/>
              <a:t>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29</a:t>
            </a:r>
            <a:r>
              <a:rPr lang="zh-CN" altLang="en-US" b="1" dirty="0"/>
              <a:t>．</a:t>
            </a:r>
            <a:r>
              <a:rPr lang="en-US" altLang="zh-CN" b="1" dirty="0"/>
              <a:t>amateur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en-US" altLang="zh-CN" b="1" i="1" dirty="0" smtClean="0"/>
              <a:t>/</a:t>
            </a:r>
            <a:r>
              <a:rPr lang="en-US" altLang="zh-CN" b="1" i="1" dirty="0" err="1" smtClean="0"/>
              <a:t>adj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endParaRPr lang="en-US" altLang="zh-CN" b="1" dirty="0" smtClean="0"/>
          </a:p>
          <a:p>
            <a:pPr>
              <a:lnSpc>
                <a:spcPct val="130000"/>
              </a:lnSpc>
            </a:pPr>
            <a:r>
              <a:rPr lang="en-US" altLang="zh-CN" b="1" dirty="0" smtClean="0"/>
              <a:t>30</a:t>
            </a:r>
            <a:r>
              <a:rPr lang="zh-CN" altLang="en-US" b="1" dirty="0"/>
              <a:t>．</a:t>
            </a:r>
            <a:r>
              <a:rPr lang="en-US" altLang="zh-CN" b="1" dirty="0"/>
              <a:t>ambiguous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</a:t>
            </a:r>
            <a:endParaRPr lang="zh-CN" altLang="en-US" b="1" dirty="0"/>
          </a:p>
        </p:txBody>
      </p:sp>
      <p:sp>
        <p:nvSpPr>
          <p:cNvPr id="1053111" name="文本框 5"/>
          <p:cNvSpPr txBox="1"/>
          <p:nvPr/>
        </p:nvSpPr>
        <p:spPr>
          <a:xfrm>
            <a:off x="2047061" y="484780"/>
            <a:ext cx="37607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英</a:t>
            </a:r>
            <a:r>
              <a:rPr lang="zh-CN" altLang="en-US" sz="2400" b="1" dirty="0">
                <a:solidFill>
                  <a:srgbClr val="C00000"/>
                </a:solidFill>
              </a:rPr>
              <a:t>亩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敏</a:t>
            </a:r>
            <a:r>
              <a:rPr lang="zh-CN" altLang="en-US" sz="2400" b="1" dirty="0">
                <a:solidFill>
                  <a:srgbClr val="C00000"/>
                </a:solidFill>
              </a:rPr>
              <a:t>锐的；严重的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崇</a:t>
            </a:r>
            <a:r>
              <a:rPr lang="zh-CN" altLang="en-US" sz="2400" b="1" dirty="0">
                <a:solidFill>
                  <a:srgbClr val="C00000"/>
                </a:solidFill>
              </a:rPr>
              <a:t>拜，热爱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 提倡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事情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1053112" name="文本框 6"/>
          <p:cNvSpPr txBox="1"/>
          <p:nvPr/>
        </p:nvSpPr>
        <p:spPr>
          <a:xfrm>
            <a:off x="8230666" y="539864"/>
            <a:ext cx="3656534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日</a:t>
            </a:r>
            <a:r>
              <a:rPr lang="zh-CN" altLang="en-US" sz="2400" b="1" dirty="0">
                <a:solidFill>
                  <a:srgbClr val="C00000"/>
                </a:solidFill>
              </a:rPr>
              <a:t>程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小巷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             铝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       (</a:t>
            </a:r>
            <a:r>
              <a:rPr lang="zh-CN" altLang="en-US" sz="2400" b="1" dirty="0">
                <a:solidFill>
                  <a:srgbClr val="C00000"/>
                </a:solidFill>
              </a:rPr>
              <a:t>艺术、科学等</a:t>
            </a:r>
            <a:r>
              <a:rPr lang="en-US" altLang="zh-CN" sz="2400" b="1" dirty="0">
                <a:solidFill>
                  <a:srgbClr val="C00000"/>
                </a:solidFill>
              </a:rPr>
              <a:t>)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业余  爱好者</a:t>
            </a:r>
            <a:r>
              <a:rPr lang="zh-CN" altLang="en-US" sz="2400" b="1" dirty="0">
                <a:solidFill>
                  <a:srgbClr val="C00000"/>
                </a:solidFill>
              </a:rPr>
              <a:t>；业余的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      (</a:t>
            </a:r>
            <a:r>
              <a:rPr lang="zh-CN" altLang="en-US" sz="2400" b="1" dirty="0">
                <a:solidFill>
                  <a:srgbClr val="C00000"/>
                </a:solidFill>
              </a:rPr>
              <a:t>词语</a:t>
            </a:r>
            <a:r>
              <a:rPr lang="en-US" altLang="zh-CN" sz="2400" b="1" dirty="0">
                <a:solidFill>
                  <a:srgbClr val="C00000"/>
                </a:solidFill>
              </a:rPr>
              <a:t>)</a:t>
            </a:r>
            <a:r>
              <a:rPr lang="zh-CN" altLang="en-US" sz="2400" b="1" dirty="0">
                <a:solidFill>
                  <a:srgbClr val="C00000"/>
                </a:solidFill>
              </a:rPr>
              <a:t>模糊不清的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107" grpId="0" animBg="1"/>
      <p:bldP spid="1053108" grpId="0"/>
      <p:bldP spid="1053109" grpId="0"/>
      <p:bldP spid="1053110" grpId="0"/>
      <p:bldP spid="1053111" grpId="0"/>
      <p:bldP spid="10531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86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科目类词汇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86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316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psychology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saɪ'kɒlədʒɪ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317" name="表格 10"/>
          <p:cNvGraphicFramePr>
            <a:graphicFrameLocks noGrp="1"/>
          </p:cNvGraphicFramePr>
          <p:nvPr/>
        </p:nvGraphicFramePr>
        <p:xfrm>
          <a:off x="6092078" y="2865057"/>
          <a:ext cx="603311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2426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psych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ology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心理＋学科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interview with a psychology consultant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868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心理学</a:t>
            </a:r>
            <a:endParaRPr lang="zh-CN" altLang="en-US" sz="2400" b="1" dirty="0"/>
          </a:p>
        </p:txBody>
      </p:sp>
      <p:graphicFrame>
        <p:nvGraphicFramePr>
          <p:cNvPr id="4197318" name="表格 11"/>
          <p:cNvGraphicFramePr>
            <a:graphicFrameLocks noGrp="1"/>
          </p:cNvGraphicFramePr>
          <p:nvPr/>
        </p:nvGraphicFramePr>
        <p:xfrm>
          <a:off x="241540" y="105085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ecology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ɪ'kɒlədʒɪ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319" name="表格 12"/>
          <p:cNvGraphicFramePr>
            <a:graphicFrameLocks noGrp="1"/>
          </p:cNvGraphicFramePr>
          <p:nvPr/>
        </p:nvGraphicFramePr>
        <p:xfrm>
          <a:off x="6092078" y="837469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ology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向外＋学科→研究外界的学科→生态学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study ecology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869" name="文本框 20"/>
          <p:cNvSpPr txBox="1"/>
          <p:nvPr/>
        </p:nvSpPr>
        <p:spPr>
          <a:xfrm>
            <a:off x="2560955" y="152650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生态学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866" grpId="0"/>
      <p:bldP spid="1052867" grpId="0"/>
      <p:bldP spid="1052868" grpId="0"/>
      <p:bldP spid="105286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113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114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单词活用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115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1. </a:t>
            </a:r>
            <a:r>
              <a:rPr lang="en-US" altLang="zh-CN" b="1" dirty="0" smtClean="0"/>
              <a:t>  The </a:t>
            </a:r>
            <a:r>
              <a:rPr lang="en-US" altLang="zh-CN" b="1" dirty="0"/>
              <a:t>____________(</a:t>
            </a:r>
            <a:r>
              <a:rPr lang="zh-CN" altLang="en-US" b="1" dirty="0"/>
              <a:t>黄昏</a:t>
            </a:r>
            <a:r>
              <a:rPr lang="en-US" altLang="zh-CN" b="1" dirty="0"/>
              <a:t>)found a little girl crying in the street.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Prices have risen greatly during the past ____________ (</a:t>
            </a:r>
            <a:r>
              <a:rPr lang="zh-CN" altLang="en-US" b="1" dirty="0"/>
              <a:t>十年</a:t>
            </a:r>
            <a:r>
              <a:rPr lang="en-US" altLang="zh-CN" b="1" dirty="0"/>
              <a:t>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Canada borders America in the south and its population is only ____________(</a:t>
            </a:r>
            <a:r>
              <a:rPr lang="zh-CN" altLang="en-US" b="1" dirty="0"/>
              <a:t>稍稍</a:t>
            </a:r>
            <a:r>
              <a:rPr lang="en-US" altLang="zh-CN" b="1" dirty="0"/>
              <a:t>)over thirty million.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There is no denying that air pollution is an ____________(</a:t>
            </a:r>
            <a:r>
              <a:rPr lang="zh-CN" altLang="en-US" b="1" dirty="0"/>
              <a:t>极其</a:t>
            </a:r>
            <a:r>
              <a:rPr lang="en-US" altLang="zh-CN" b="1" dirty="0"/>
              <a:t>) serious problem, and so strong measures should be taken to deal with it.</a:t>
            </a:r>
            <a:endParaRPr lang="en-US" altLang="zh-CN" b="1" dirty="0"/>
          </a:p>
        </p:txBody>
      </p:sp>
      <p:sp>
        <p:nvSpPr>
          <p:cNvPr id="1053116" name="矩形 7"/>
          <p:cNvSpPr/>
          <p:nvPr/>
        </p:nvSpPr>
        <p:spPr>
          <a:xfrm>
            <a:off x="1701090" y="664595"/>
            <a:ext cx="819455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dusk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117" name="矩形 8"/>
          <p:cNvSpPr/>
          <p:nvPr/>
        </p:nvSpPr>
        <p:spPr>
          <a:xfrm>
            <a:off x="6364861" y="1436847"/>
            <a:ext cx="109036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decade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118" name="矩形 9"/>
          <p:cNvSpPr/>
          <p:nvPr/>
        </p:nvSpPr>
        <p:spPr>
          <a:xfrm>
            <a:off x="9224847" y="2185791"/>
            <a:ext cx="114165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slightly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119" name="矩形 10"/>
          <p:cNvSpPr/>
          <p:nvPr/>
        </p:nvSpPr>
        <p:spPr>
          <a:xfrm>
            <a:off x="6414965" y="3556226"/>
            <a:ext cx="147591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extremely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3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3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3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3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3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3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3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3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113" grpId="0" animBg="1"/>
      <p:bldP spid="1053114" grpId="0"/>
      <p:bldP spid="1053115" grpId="0"/>
      <p:bldP spid="1053116" grpId="0" animBg="1"/>
      <p:bldP spid="1053117" grpId="0" animBg="1"/>
      <p:bldP spid="1053118" grpId="0" animBg="1"/>
      <p:bldP spid="105311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120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121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单词活用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122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It is ____________(</a:t>
            </a:r>
            <a:r>
              <a:rPr lang="zh-CN" altLang="en-US" b="1" dirty="0"/>
              <a:t>超出</a:t>
            </a:r>
            <a:r>
              <a:rPr lang="en-US" altLang="zh-CN" b="1" dirty="0"/>
              <a:t>)our wildest imagination that she has been addicted to books since she was 4 years old, which paves the way for her future writing.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Last week, I was off to the gallery, where many ____________(</a:t>
            </a:r>
            <a:r>
              <a:rPr lang="zh-CN" altLang="en-US" b="1" dirty="0"/>
              <a:t>抽象的</a:t>
            </a:r>
            <a:r>
              <a:rPr lang="en-US" altLang="zh-CN" b="1" dirty="0"/>
              <a:t>)oil paintings, ranging from the 13th century to the 20th century, were exhibited.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I've offered to paint the kitchen in exchange for a week's </a:t>
            </a:r>
            <a:r>
              <a:rPr lang="en-US" altLang="zh-CN" b="1" dirty="0" smtClean="0"/>
              <a:t>_________________ (</a:t>
            </a:r>
            <a:r>
              <a:rPr lang="zh-CN" altLang="en-US" b="1" dirty="0"/>
              <a:t>食宿</a:t>
            </a:r>
            <a:r>
              <a:rPr lang="en-US" altLang="zh-CN" b="1" dirty="0"/>
              <a:t>)</a:t>
            </a:r>
            <a:r>
              <a:rPr lang="zh-CN" altLang="en-US" b="1" dirty="0"/>
              <a:t>．</a:t>
            </a:r>
            <a:endParaRPr lang="zh-CN" altLang="en-US" b="1" dirty="0"/>
          </a:p>
        </p:txBody>
      </p:sp>
      <p:sp>
        <p:nvSpPr>
          <p:cNvPr id="1053123" name="矩形 7"/>
          <p:cNvSpPr/>
          <p:nvPr/>
        </p:nvSpPr>
        <p:spPr>
          <a:xfrm>
            <a:off x="1724080" y="677837"/>
            <a:ext cx="114326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beyond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124" name="矩形 8"/>
          <p:cNvSpPr/>
          <p:nvPr/>
        </p:nvSpPr>
        <p:spPr>
          <a:xfrm>
            <a:off x="7122605" y="2058709"/>
            <a:ext cx="126188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abstract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125" name="矩形 9"/>
          <p:cNvSpPr/>
          <p:nvPr/>
        </p:nvSpPr>
        <p:spPr>
          <a:xfrm>
            <a:off x="8210238" y="3414415"/>
            <a:ext cx="227017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accommodation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3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3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3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3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120" grpId="0" animBg="1"/>
      <p:bldP spid="1053121" grpId="0"/>
      <p:bldP spid="1053122" grpId="0"/>
      <p:bldP spid="1053123" grpId="0" animBg="1"/>
      <p:bldP spid="1053124" grpId="0" animBg="1"/>
      <p:bldP spid="105312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126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127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dirty="0" smtClean="0"/>
              <a:t>用</a:t>
            </a:r>
            <a:r>
              <a:rPr lang="zh-CN" altLang="en-US" dirty="0"/>
              <a:t>所给动词的适当形式填空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128" name="文本占位符 2"/>
          <p:cNvSpPr>
            <a:spLocks noGrp="1"/>
          </p:cNvSpPr>
          <p:nvPr>
            <p:ph type="body" idx="1"/>
          </p:nvPr>
        </p:nvSpPr>
        <p:spPr>
          <a:xfrm>
            <a:off x="319918" y="541216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en-US" altLang="zh-CN" b="1"/>
              <a:t>. </a:t>
            </a:r>
            <a:r>
              <a:rPr lang="en-US" altLang="zh-CN" b="1" smtClean="0"/>
              <a:t>   They </a:t>
            </a:r>
            <a:r>
              <a:rPr lang="en-US" altLang="zh-CN" b="1" dirty="0"/>
              <a:t>use special chemicals to ____________ (accelerate) the growth of crops.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With your knowledge </a:t>
            </a:r>
            <a:r>
              <a:rPr lang="en-US" altLang="zh-CN" b="1" dirty="0" smtClean="0"/>
              <a:t>______________ </a:t>
            </a:r>
            <a:r>
              <a:rPr lang="en-US" altLang="zh-CN" b="1" dirty="0"/>
              <a:t>(accumulate), you will find that there is much needed to be learned.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As a famous educator, he often ____________ (advocate) rewarding your child for good </a:t>
            </a:r>
            <a:r>
              <a:rPr lang="en-US" altLang="zh-CN" b="1" dirty="0" err="1"/>
              <a:t>behaviour</a:t>
            </a:r>
            <a:r>
              <a:rPr lang="en-US" altLang="zh-CN" b="1" dirty="0"/>
              <a:t>.</a:t>
            </a:r>
            <a:endParaRPr lang="en-US" altLang="zh-CN" b="1" dirty="0"/>
          </a:p>
        </p:txBody>
      </p:sp>
      <p:sp>
        <p:nvSpPr>
          <p:cNvPr id="1053129" name="矩形 7"/>
          <p:cNvSpPr/>
          <p:nvPr/>
        </p:nvSpPr>
        <p:spPr>
          <a:xfrm>
            <a:off x="4636843" y="641117"/>
            <a:ext cx="149752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accelerate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130" name="矩形 9"/>
          <p:cNvSpPr/>
          <p:nvPr/>
        </p:nvSpPr>
        <p:spPr>
          <a:xfrm>
            <a:off x="3776127" y="1404235"/>
            <a:ext cx="1859805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accumulated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131" name="矩形 10"/>
          <p:cNvSpPr/>
          <p:nvPr/>
        </p:nvSpPr>
        <p:spPr>
          <a:xfrm>
            <a:off x="5014555" y="2773529"/>
            <a:ext cx="146706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advocates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3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3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3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3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3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3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126" grpId="0" animBg="1"/>
      <p:bldP spid="1053127" grpId="0"/>
      <p:bldP spid="1053128" grpId="0"/>
      <p:bldP spid="1053129" grpId="0" animBg="1"/>
      <p:bldP spid="1053130" grpId="0" animBg="1"/>
      <p:bldP spid="105313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132" name="矩形 1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133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V. </a:t>
            </a:r>
            <a:r>
              <a:rPr lang="zh-CN" altLang="en-US" sz="2800" dirty="0" smtClean="0">
                <a:solidFill>
                  <a:schemeClr val="accent6">
                    <a:lumMod val="50000"/>
                  </a:schemeClr>
                </a:solidFill>
              </a:rPr>
              <a:t>介词</a:t>
            </a:r>
            <a:r>
              <a:rPr lang="zh-CN" altLang="en-US" dirty="0" smtClean="0"/>
              <a:t>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134" name="文本占位符 2"/>
          <p:cNvSpPr>
            <a:spLocks noGrp="1"/>
          </p:cNvSpPr>
          <p:nvPr>
            <p:ph type="body" idx="1"/>
          </p:nvPr>
        </p:nvSpPr>
        <p:spPr>
          <a:xfrm>
            <a:off x="305826" y="856159"/>
            <a:ext cx="11528094" cy="5290512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en-US" altLang="zh-CN" b="1" dirty="0"/>
              <a:t>1. ________ dawn, we were all dressed up and paid a visit door to door.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Every time I see the old man in the park, he is absorbed ________ reading papers.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It is known to us that our country is abundant ________ natural resources.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The space available is not adequate ________ our needs.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The medicine will be fatal to the people who are allergic ________ it.</a:t>
            </a:r>
            <a:endParaRPr lang="en-US" altLang="zh-CN" b="1" dirty="0"/>
          </a:p>
        </p:txBody>
      </p:sp>
      <p:sp>
        <p:nvSpPr>
          <p:cNvPr id="1053135" name="矩形 16"/>
          <p:cNvSpPr/>
          <p:nvPr/>
        </p:nvSpPr>
        <p:spPr>
          <a:xfrm>
            <a:off x="1038551" y="895442"/>
            <a:ext cx="46852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At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136" name="矩形 17"/>
          <p:cNvSpPr/>
          <p:nvPr/>
        </p:nvSpPr>
        <p:spPr>
          <a:xfrm>
            <a:off x="8263003" y="1524589"/>
            <a:ext cx="42511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in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137" name="矩形 6"/>
          <p:cNvSpPr/>
          <p:nvPr/>
        </p:nvSpPr>
        <p:spPr>
          <a:xfrm>
            <a:off x="7047009" y="2153277"/>
            <a:ext cx="42511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in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138" name="矩形 7"/>
          <p:cNvSpPr/>
          <p:nvPr/>
        </p:nvSpPr>
        <p:spPr>
          <a:xfrm>
            <a:off x="5741734" y="2806718"/>
            <a:ext cx="55188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for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3139" name="矩形 8"/>
          <p:cNvSpPr/>
          <p:nvPr/>
        </p:nvSpPr>
        <p:spPr>
          <a:xfrm>
            <a:off x="8400405" y="3441526"/>
            <a:ext cx="45416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to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3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3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3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3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3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3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3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3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3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3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132" grpId="0" animBg="1"/>
      <p:bldP spid="1053133" grpId="0"/>
      <p:bldP spid="1053134" grpId="0"/>
      <p:bldP spid="1053135" grpId="0" animBg="1"/>
      <p:bldP spid="1053136" grpId="0" animBg="1"/>
      <p:bldP spid="1053137" grpId="0" animBg="1"/>
      <p:bldP spid="1053138" grpId="0" animBg="1"/>
      <p:bldP spid="105313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140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141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VI. </a:t>
            </a:r>
            <a:r>
              <a:rPr lang="zh-CN" altLang="en-US" dirty="0" smtClean="0"/>
              <a:t>单句写作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3142" name="文本占位符 2"/>
          <p:cNvSpPr>
            <a:spLocks noGrp="1"/>
          </p:cNvSpPr>
          <p:nvPr>
            <p:ph type="body" idx="1"/>
          </p:nvPr>
        </p:nvSpPr>
        <p:spPr>
          <a:xfrm>
            <a:off x="319918" y="1098769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．她正在节食，希望变得更苗条些。</a:t>
            </a:r>
            <a:r>
              <a:rPr lang="en-US" altLang="zh-CN" b="1" dirty="0"/>
              <a:t>(slim)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2</a:t>
            </a:r>
            <a:r>
              <a:rPr lang="zh-CN" altLang="en-US" b="1" dirty="0"/>
              <a:t>．你的酬劳将按工作量来定。</a:t>
            </a:r>
            <a:r>
              <a:rPr lang="en-US" altLang="zh-CN" b="1" dirty="0"/>
              <a:t>(according to)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3</a:t>
            </a:r>
            <a:r>
              <a:rPr lang="zh-CN" altLang="en-US" b="1" dirty="0"/>
              <a:t>．我们本打算旅游两天，但是太忙了，抽不出时间。</a:t>
            </a:r>
            <a:r>
              <a:rPr lang="en-US" altLang="zh-CN" b="1" dirty="0"/>
              <a:t>(afford)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4</a:t>
            </a:r>
            <a:r>
              <a:rPr lang="zh-CN" altLang="en-US" b="1" dirty="0"/>
              <a:t>．我的雄心壮志是长大后要探索太空。</a:t>
            </a:r>
            <a:r>
              <a:rPr lang="en-US" altLang="zh-CN" b="1" dirty="0"/>
              <a:t>(ambition)</a:t>
            </a:r>
            <a:endParaRPr lang="en-US" altLang="zh-CN" b="1" dirty="0"/>
          </a:p>
        </p:txBody>
      </p:sp>
      <p:sp>
        <p:nvSpPr>
          <p:cNvPr id="1053143" name="矩形 6"/>
          <p:cNvSpPr/>
          <p:nvPr/>
        </p:nvSpPr>
        <p:spPr>
          <a:xfrm>
            <a:off x="817411" y="1507800"/>
            <a:ext cx="10847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She is going on a diet, hoping to become slimmer.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3144" name="矩形 7"/>
          <p:cNvSpPr/>
          <p:nvPr/>
        </p:nvSpPr>
        <p:spPr>
          <a:xfrm>
            <a:off x="817411" y="2789007"/>
            <a:ext cx="10847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You will be paid according to the amount of work you do.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3145" name="矩形 8"/>
          <p:cNvSpPr/>
          <p:nvPr/>
        </p:nvSpPr>
        <p:spPr>
          <a:xfrm>
            <a:off x="817411" y="4079864"/>
            <a:ext cx="10847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We had intended to take a 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two-day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trip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but we were too busy to afford it.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3146" name="矩形 9"/>
          <p:cNvSpPr/>
          <p:nvPr/>
        </p:nvSpPr>
        <p:spPr>
          <a:xfrm>
            <a:off x="817411" y="5370721"/>
            <a:ext cx="10847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My ambition is to explore space when I grow up.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140" grpId="0" animBg="1"/>
      <p:bldP spid="1053141" grpId="0"/>
      <p:bldP spid="1053142" grpId="0"/>
      <p:bldP spid="1053143" grpId="0"/>
      <p:bldP spid="1053144" grpId="0"/>
      <p:bldP spid="1053145" grpId="0"/>
      <p:bldP spid="105314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245" y="316865"/>
            <a:ext cx="11827510" cy="61525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52905" y="633095"/>
            <a:ext cx="95942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b="1">
                <a:solidFill>
                  <a:schemeClr val="accent2">
                    <a:lumMod val="50000"/>
                  </a:schemeClr>
                </a:solidFill>
              </a:rPr>
              <a:t>I love to remember in this way!</a:t>
            </a:r>
            <a:endParaRPr lang="en-US" altLang="zh-CN" sz="4800" b="1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87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交通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87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320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traffic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træfɪk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321" name="表格 6"/>
          <p:cNvGraphicFramePr>
            <a:graphicFrameLocks noGrp="1"/>
          </p:cNvGraphicFramePr>
          <p:nvPr/>
        </p:nvGraphicFramePr>
        <p:xfrm>
          <a:off x="6092078" y="94052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heavy traffic in rush hours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322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vehicle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viːəkl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323" name="表格 10"/>
          <p:cNvGraphicFramePr>
            <a:graphicFrameLocks noGrp="1"/>
          </p:cNvGraphicFramePr>
          <p:nvPr/>
        </p:nvGraphicFramePr>
        <p:xfrm>
          <a:off x="6092078" y="2684378"/>
          <a:ext cx="558580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7953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veh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icle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带来＋东西→用车带东西→车辆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numerous vehicles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324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trolleybus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trɔlɪbʌs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325" name="表格 12"/>
          <p:cNvGraphicFramePr>
            <a:graphicFrameLocks noGrp="1"/>
          </p:cNvGraphicFramePr>
          <p:nvPr/>
        </p:nvGraphicFramePr>
        <p:xfrm>
          <a:off x="6092078" y="439830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trolley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bus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手推车＋大巴→无轨电车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take a trolley bus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872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交通；车流</a:t>
            </a:r>
            <a:endParaRPr lang="zh-CN" altLang="en-US" sz="2400" dirty="0"/>
          </a:p>
        </p:txBody>
      </p:sp>
      <p:sp>
        <p:nvSpPr>
          <p:cNvPr id="1052873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车辆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总称</a:t>
            </a:r>
            <a:r>
              <a:rPr lang="en-US" altLang="zh-CN" sz="2400" b="1" dirty="0"/>
              <a:t>)</a:t>
            </a:r>
            <a:endParaRPr lang="zh-CN" altLang="en-US" sz="2400" b="1" dirty="0"/>
          </a:p>
        </p:txBody>
      </p:sp>
      <p:sp>
        <p:nvSpPr>
          <p:cNvPr id="1052874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无轨电车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870" grpId="0"/>
      <p:bldP spid="1052871" grpId="0"/>
      <p:bldP spid="1052872" grpId="0"/>
      <p:bldP spid="1052873" grpId="0"/>
      <p:bldP spid="10528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87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交通类词汇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87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32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/>
                <a:gridCol w="32267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kæb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327" name="表格 6"/>
          <p:cNvGraphicFramePr>
            <a:graphicFrameLocks noGrp="1"/>
          </p:cNvGraphicFramePr>
          <p:nvPr/>
        </p:nvGraphicFramePr>
        <p:xfrm>
          <a:off x="6092078" y="951065"/>
          <a:ext cx="57825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/>
                <a:gridCol w="494049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take a cab home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]taxi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328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ambulance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æmbjələns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329" name="表格 10"/>
          <p:cNvGraphicFramePr>
            <a:graphicFrameLocks noGrp="1"/>
          </p:cNvGraphicFramePr>
          <p:nvPr/>
        </p:nvGraphicFramePr>
        <p:xfrm>
          <a:off x="6092078" y="269781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bu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lance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是＋不＋长枪→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不是长枪是救护车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an ambulance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877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的士</a:t>
            </a:r>
            <a:endParaRPr lang="zh-CN" altLang="en-US" sz="2400" dirty="0"/>
          </a:p>
        </p:txBody>
      </p:sp>
      <p:sp>
        <p:nvSpPr>
          <p:cNvPr id="1052878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救护车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875" grpId="0"/>
      <p:bldP spid="1052876" grpId="0"/>
      <p:bldP spid="1052877" grpId="0"/>
      <p:bldP spid="10528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87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商店类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88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330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purchase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pɜːtʃəs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331" name="表格 6"/>
          <p:cNvGraphicFramePr>
            <a:graphicFrameLocks noGrp="1"/>
          </p:cNvGraphicFramePr>
          <p:nvPr/>
        </p:nvGraphicFramePr>
        <p:xfrm>
          <a:off x="6092078" y="1166598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/>
                <a:gridCol w="52700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pur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chase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纯＋追→完全追着要→购买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purchase fighters from Russia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332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best-seller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bestselə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333" name="表格 10"/>
          <p:cNvGraphicFramePr>
            <a:graphicFrameLocks noGrp="1"/>
          </p:cNvGraphicFramePr>
          <p:nvPr/>
        </p:nvGraphicFramePr>
        <p:xfrm>
          <a:off x="6092078" y="2678579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50798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top best-seller on the chart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881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购买</a:t>
            </a:r>
            <a:endParaRPr lang="zh-CN" altLang="en-US" sz="2400" dirty="0"/>
          </a:p>
        </p:txBody>
      </p:sp>
      <p:sp>
        <p:nvSpPr>
          <p:cNvPr id="1052882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畅销书，畅销品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879" grpId="0"/>
      <p:bldP spid="1052880" grpId="0"/>
      <p:bldP spid="1052881" grpId="0"/>
      <p:bldP spid="10528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88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食物类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88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334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/>
                <a:gridCol w="303759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flour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flaʊə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335" name="表格 6"/>
          <p:cNvGraphicFramePr>
            <a:graphicFrameLocks noGrp="1"/>
          </p:cNvGraphicFramePr>
          <p:nvPr/>
        </p:nvGraphicFramePr>
        <p:xfrm>
          <a:off x="6092078" y="95305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mix flour with water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关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]flower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336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13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pork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pɔːk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337" name="表格 10"/>
          <p:cNvGraphicFramePr>
            <a:graphicFrameLocks noGrp="1"/>
          </p:cNvGraphicFramePr>
          <p:nvPr/>
        </p:nvGraphicFramePr>
        <p:xfrm>
          <a:off x="6092078" y="289732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谐音“破开”→杀猪后要破开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feel hard to swallow down fat pork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7338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/>
                <a:gridCol w="3052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beef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biːf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7339" name="表格 12"/>
          <p:cNvGraphicFramePr>
            <a:graphicFrameLocks noGrp="1"/>
          </p:cNvGraphicFramePr>
          <p:nvPr/>
        </p:nvGraphicFramePr>
        <p:xfrm>
          <a:off x="6092078" y="43732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cut beef into small pieces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885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面粉</a:t>
            </a:r>
            <a:endParaRPr lang="zh-CN" altLang="en-US" sz="2400" dirty="0"/>
          </a:p>
        </p:txBody>
      </p:sp>
      <p:sp>
        <p:nvSpPr>
          <p:cNvPr id="1052886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猪肉</a:t>
            </a:r>
            <a:endParaRPr lang="zh-CN" altLang="en-US" sz="2400" b="1" dirty="0"/>
          </a:p>
        </p:txBody>
      </p:sp>
      <p:sp>
        <p:nvSpPr>
          <p:cNvPr id="1052887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牛肉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883" grpId="0"/>
      <p:bldP spid="1052884" grpId="0"/>
      <p:bldP spid="1052885" grpId="0"/>
      <p:bldP spid="1052886" grpId="0"/>
      <p:bldP spid="1052887" grpId="0"/>
    </p:bldLst>
  </p:timing>
</p:sld>
</file>

<file path=ppt/tags/tag1.xml><?xml version="1.0" encoding="utf-8"?>
<p:tagLst xmlns:p="http://schemas.openxmlformats.org/presentationml/2006/main">
  <p:tag name="KSO_WM_UNIT_TABLE_BEAUTIFY" val="smartTable{9b9642ba-6533-4585-923d-2a3c8b3eb601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12971</Words>
  <Application>WPS 演示</Application>
  <PresentationFormat>自定义</PresentationFormat>
  <Paragraphs>2585</Paragraphs>
  <Slides>55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55</vt:i4>
      </vt:variant>
    </vt:vector>
  </HeadingPairs>
  <TitlesOfParts>
    <vt:vector size="65" baseType="lpstr">
      <vt:lpstr>Arial</vt:lpstr>
      <vt:lpstr>宋体</vt:lpstr>
      <vt:lpstr>Wingdings</vt:lpstr>
      <vt:lpstr>Times New Roman</vt:lpstr>
      <vt:lpstr>微软雅黑</vt:lpstr>
      <vt:lpstr>Impact</vt:lpstr>
      <vt:lpstr>Calibri</vt:lpstr>
      <vt:lpstr>Arial Unicode MS</vt:lpstr>
      <vt:lpstr>Calibri Light</vt:lpstr>
      <vt:lpstr>Office 主题</vt:lpstr>
      <vt:lpstr>PowerPoint 演示文稿</vt:lpstr>
      <vt:lpstr>分类法记词-3</vt:lpstr>
      <vt:lpstr>高考词汇精讲</vt:lpstr>
      <vt:lpstr>学习科目类词汇</vt:lpstr>
      <vt:lpstr>学习科目类词汇</vt:lpstr>
      <vt:lpstr>交通类词汇</vt:lpstr>
      <vt:lpstr>交通类词汇</vt:lpstr>
      <vt:lpstr>商店类词汇</vt:lpstr>
      <vt:lpstr>食物类词汇</vt:lpstr>
      <vt:lpstr>食物类词汇</vt:lpstr>
      <vt:lpstr>食物类词汇</vt:lpstr>
      <vt:lpstr>食物类词汇</vt:lpstr>
      <vt:lpstr>穿着类词汇</vt:lpstr>
      <vt:lpstr>穿着类词汇</vt:lpstr>
      <vt:lpstr>穿着类词汇</vt:lpstr>
      <vt:lpstr>穿着类词汇</vt:lpstr>
      <vt:lpstr>体育类词汇</vt:lpstr>
      <vt:lpstr>体育类词汇</vt:lpstr>
      <vt:lpstr>音乐舞蹈类词汇</vt:lpstr>
      <vt:lpstr>音乐舞蹈类词汇</vt:lpstr>
      <vt:lpstr>军事类词汇</vt:lpstr>
      <vt:lpstr>军事类词汇</vt:lpstr>
      <vt:lpstr>PowerPoint 演示文稿</vt:lpstr>
      <vt:lpstr>I. 根据提示写出单词的正确形式</vt:lpstr>
      <vt:lpstr>II. 写出单词的正确含义</vt:lpstr>
      <vt:lpstr>II. 写出单词的正确含义</vt:lpstr>
      <vt:lpstr>III. 单词活用</vt:lpstr>
      <vt:lpstr>III. 单词活用</vt:lpstr>
      <vt:lpstr>IV. 单句写作</vt:lpstr>
      <vt:lpstr>分类法记单词-4</vt:lpstr>
      <vt:lpstr>高考词汇精讲</vt:lpstr>
      <vt:lpstr>时间类词汇</vt:lpstr>
      <vt:lpstr>时间类词汇</vt:lpstr>
      <vt:lpstr>道路类词汇</vt:lpstr>
      <vt:lpstr>道路类词汇</vt:lpstr>
      <vt:lpstr>特点/性质类词汇</vt:lpstr>
      <vt:lpstr>特点/性质类词汇</vt:lpstr>
      <vt:lpstr>程度类词汇</vt:lpstr>
      <vt:lpstr>运算方式类词汇</vt:lpstr>
      <vt:lpstr>运算方式类词汇</vt:lpstr>
      <vt:lpstr>介词类词汇</vt:lpstr>
      <vt:lpstr>介词类词汇</vt:lpstr>
      <vt:lpstr>介词类词汇</vt:lpstr>
      <vt:lpstr>介词类词汇</vt:lpstr>
      <vt:lpstr>PowerPoint 演示文稿</vt:lpstr>
      <vt:lpstr>I. 根据提示写出单词的正确形式</vt:lpstr>
      <vt:lpstr>I. 根据提示写出单词的正确形式</vt:lpstr>
      <vt:lpstr>II. 写出单词的正确含义</vt:lpstr>
      <vt:lpstr>II. 写出单词的正确含义</vt:lpstr>
      <vt:lpstr>III. 单词活用</vt:lpstr>
      <vt:lpstr>III. 单词活用</vt:lpstr>
      <vt:lpstr>IV. 用所给动词的适当形式填空</vt:lpstr>
      <vt:lpstr>V. 介词填空</vt:lpstr>
      <vt:lpstr>VI. 单句写作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AutoBVT</dc:creator>
  <cp:lastModifiedBy>南山有谷堆</cp:lastModifiedBy>
  <cp:revision>8</cp:revision>
  <dcterms:created xsi:type="dcterms:W3CDTF">2017-12-31T20:06:00Z</dcterms:created>
  <dcterms:modified xsi:type="dcterms:W3CDTF">2020-10-26T06:56:12Z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