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300" r:id="rId3"/>
    <p:sldId id="256" r:id="rId4"/>
    <p:sldId id="257" r:id="rId6"/>
    <p:sldId id="261" r:id="rId7"/>
    <p:sldId id="262" r:id="rId8"/>
    <p:sldId id="263" r:id="rId9"/>
    <p:sldId id="264" r:id="rId10"/>
    <p:sldId id="265" r:id="rId11"/>
    <p:sldId id="281" r:id="rId12"/>
    <p:sldId id="282" r:id="rId13"/>
    <p:sldId id="283" r:id="rId14"/>
    <p:sldId id="285" r:id="rId15"/>
    <p:sldId id="286" r:id="rId16"/>
    <p:sldId id="284" r:id="rId17"/>
  </p:sldIdLst>
  <p:sldSz cx="9144000" cy="6858000" type="screen4x3"/>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028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6" d="100"/>
          <a:sy n="76" d="100"/>
        </p:scale>
        <p:origin x="13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249156" y="1279287"/>
            <a:ext cx="4605433" cy="34540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628650" y="365125"/>
            <a:ext cx="7886700" cy="58118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628650" y="1825625"/>
            <a:ext cx="38862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90081" y="2665379"/>
            <a:ext cx="3655181" cy="3524284"/>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92704" y="2665379"/>
            <a:ext cx="3673182" cy="3524284"/>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image" Target="../media/image1.png"/><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F288E0-7875-42C4-84C8-98DBBD3BF4D2}" type="datetimeFigureOut">
              <a:rPr lang="zh-CN" altLang="en-US" smtClean="0"/>
            </a:fld>
            <a:endParaRPr lang="zh-CN" altLang="en-US"/>
          </a:p>
        </p:txBody>
      </p:sp>
      <p:sp>
        <p:nvSpPr>
          <p:cNvPr id="5" name="页脚占位符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BB5D0-35E4-459D-AEF3-FE4D7C45CC19}" type="slidenum">
              <a:rPr lang="zh-CN" altLang="en-US" smtClean="0"/>
            </a:fld>
            <a:endParaRPr lang="zh-CN" altLang="en-US"/>
          </a:p>
        </p:txBody>
      </p:sp>
      <p:pic>
        <p:nvPicPr>
          <p:cNvPr id="8" name="图片 7" descr="水印"/>
          <p:cNvPicPr>
            <a:picLocks noChangeAspect="1"/>
          </p:cNvPicPr>
          <p:nvPr userDrawn="1"/>
        </p:nvPicPr>
        <p:blipFill>
          <a:blip r:embed="rId11"/>
          <a:stretch>
            <a:fillRect/>
          </a:stretch>
        </p:blipFill>
        <p:spPr>
          <a:xfrm>
            <a:off x="4316730" y="173990"/>
            <a:ext cx="4766310" cy="154305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1.png"/><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571500" y="1792129"/>
            <a:ext cx="4903946"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3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3000" b="1">
              <a:solidFill>
                <a:srgbClr val="FF0000"/>
              </a:solidFill>
              <a:latin typeface="HelveticaNeue" panose="02000503000000020004" pitchFamily="2" charset="0"/>
            </a:endParaRPr>
          </a:p>
          <a:p>
            <a:pPr eaLnBrk="1" hangingPunct="1">
              <a:spcBef>
                <a:spcPct val="0"/>
              </a:spcBef>
              <a:buFontTx/>
              <a:buNone/>
              <a:defRPr/>
            </a:pPr>
            <a:endParaRPr lang="en-US" altLang="zh-CN" sz="3000" b="1">
              <a:solidFill>
                <a:srgbClr val="FF0000"/>
              </a:solidFill>
              <a:latin typeface="HelveticaNeue" panose="02000503000000020004" pitchFamily="2" charset="0"/>
            </a:endParaRPr>
          </a:p>
          <a:p>
            <a:pPr eaLnBrk="1" hangingPunct="1">
              <a:spcBef>
                <a:spcPct val="0"/>
              </a:spcBef>
              <a:buFontTx/>
              <a:buNone/>
              <a:defRPr/>
            </a:pPr>
            <a:r>
              <a:rPr lang="zh-CN" altLang="en-US" sz="3000" b="1">
                <a:solidFill>
                  <a:srgbClr val="FF0000"/>
                </a:solidFill>
                <a:latin typeface="HelveticaNeue" panose="02000503000000020004" pitchFamily="2" charset="0"/>
              </a:rPr>
              <a:t>更多教学资源请关注</a:t>
            </a:r>
            <a:endParaRPr lang="en-US" altLang="zh-CN" sz="3000" b="1">
              <a:solidFill>
                <a:srgbClr val="FF0000"/>
              </a:solidFill>
              <a:latin typeface="HelveticaNeue" panose="02000503000000020004" pitchFamily="2" charset="0"/>
            </a:endParaRPr>
          </a:p>
          <a:p>
            <a:pPr eaLnBrk="1" hangingPunct="1">
              <a:spcBef>
                <a:spcPct val="0"/>
              </a:spcBef>
              <a:buFontTx/>
              <a:buNone/>
              <a:defRPr/>
            </a:pPr>
            <a:r>
              <a:rPr lang="zh-CN" altLang="en-US" sz="3000" b="1">
                <a:solidFill>
                  <a:srgbClr val="FF0000"/>
                </a:solidFill>
                <a:latin typeface="HelveticaNeue" panose="02000503000000020004" pitchFamily="2" charset="0"/>
              </a:rPr>
              <a:t>公众号：溯恩高中英语</a:t>
            </a:r>
            <a:endParaRPr lang="zh-CN" altLang="en-US" sz="3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453539" y="2562701"/>
            <a:ext cx="2519363" cy="2519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5483543" y="2069783"/>
            <a:ext cx="2702719" cy="55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3000" b="1">
                <a:latin typeface="华文新魏" panose="02010800040101010101" pitchFamily="2" charset="-122"/>
              </a:rPr>
              <a:t>知识产权声明</a:t>
            </a:r>
            <a:endParaRPr lang="zh-CN" altLang="en-US" sz="3000" b="1">
              <a:latin typeface="华文新魏" panose="02010800040101010101" pitchFamily="2" charset="-122"/>
            </a:endParaRPr>
          </a:p>
        </p:txBody>
      </p:sp>
      <p:pic>
        <p:nvPicPr>
          <p:cNvPr id="8" name="图片 7" descr="水印"/>
          <p:cNvPicPr>
            <a:picLocks noChangeAspect="1"/>
          </p:cNvPicPr>
          <p:nvPr userDrawn="1"/>
        </p:nvPicPr>
        <p:blipFill>
          <a:blip r:embed="rId2"/>
          <a:stretch>
            <a:fillRect/>
          </a:stretch>
        </p:blipFill>
        <p:spPr>
          <a:xfrm>
            <a:off x="4316730" y="173990"/>
            <a:ext cx="4766310" cy="1543050"/>
          </a:xfrm>
          <a:prstGeom prst="rect">
            <a:avLst/>
          </a:prstGeom>
        </p:spPr>
      </p:pic>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93675" y="88265"/>
            <a:ext cx="8843010" cy="1050290"/>
          </a:xfrm>
          <a:prstGeom prst="rect">
            <a:avLst/>
          </a:prstGeom>
          <a:noFill/>
        </p:spPr>
        <p:txBody>
          <a:bodyPr wrap="square" rtlCol="0">
            <a:spAutoFit/>
          </a:bodyPr>
          <a:lstStyle/>
          <a:p>
            <a:pPr algn="just">
              <a:lnSpc>
                <a:spcPct val="120000"/>
              </a:lnSpc>
            </a:pPr>
            <a:r>
              <a:rPr lang="en-US" altLang="zh-CN" sz="2600" b="1">
                <a:solidFill>
                  <a:srgbClr val="FC0280"/>
                </a:solidFill>
                <a:latin typeface="Times New Roman Bold" panose="02020503050405090304" charset="0"/>
                <a:cs typeface="Times New Roman Bold" panose="02020503050405090304" charset="0"/>
              </a:rPr>
              <a:t>2. Proportion of Plots -- </a:t>
            </a:r>
            <a:r>
              <a:rPr lang="en-US" altLang="zh-CN" sz="2600" b="1">
                <a:solidFill>
                  <a:srgbClr val="FC0280"/>
                </a:solidFill>
                <a:latin typeface="Times New Roman Bold" panose="02020503050405090304" charset="0"/>
                <a:cs typeface="Times New Roman Bold" panose="02020503050405090304" charset="0"/>
                <a:sym typeface="+mn-ea"/>
              </a:rPr>
              <a:t>Conveying Theme</a:t>
            </a:r>
            <a:endParaRPr lang="en-US" altLang="zh-CN" sz="2600" b="1">
              <a:solidFill>
                <a:srgbClr val="FC0280"/>
              </a:solidFill>
              <a:latin typeface="Times New Roman Bold" panose="02020503050405090304" charset="0"/>
              <a:cs typeface="Times New Roman Bold" panose="02020503050405090304" charset="0"/>
            </a:endParaRPr>
          </a:p>
          <a:p>
            <a:pPr marL="0" lvl="1" algn="just">
              <a:lnSpc>
                <a:spcPct val="120000"/>
              </a:lnSpc>
            </a:pPr>
            <a:r>
              <a:rPr lang="en-US" altLang="zh-CN" sz="2600" b="1" i="1">
                <a:solidFill>
                  <a:srgbClr val="0000FF"/>
                </a:solidFill>
                <a:latin typeface="Times New Roman Bold Italic" panose="02020503050405090304" charset="0"/>
                <a:cs typeface="Times New Roman Bold Italic" panose="02020503050405090304" charset="0"/>
              </a:rPr>
              <a:t>(</a:t>
            </a:r>
            <a:r>
              <a:rPr lang="zh-CN" altLang="en-US" sz="2600" b="1" i="1">
                <a:solidFill>
                  <a:srgbClr val="0000FF"/>
                </a:solidFill>
                <a:latin typeface="Times New Roman Bold Italic" panose="02020503050405090304" charset="0"/>
                <a:cs typeface="Times New Roman Bold Italic" panose="02020503050405090304" charset="0"/>
                <a:sym typeface="+mn-ea"/>
              </a:rPr>
              <a:t>I </a:t>
            </a:r>
            <a:r>
              <a:rPr lang="en-US" altLang="zh-CN" sz="2600" b="1" i="1">
                <a:solidFill>
                  <a:srgbClr val="0000FF"/>
                </a:solidFill>
                <a:latin typeface="Times New Roman Bold Italic" panose="02020503050405090304" charset="0"/>
                <a:cs typeface="Times New Roman Bold Italic" panose="02020503050405090304" charset="0"/>
                <a:sym typeface="+mn-ea"/>
              </a:rPr>
              <a:t>have </a:t>
            </a:r>
            <a:r>
              <a:rPr lang="zh-CN" altLang="en-US" sz="2600" b="1" i="1">
                <a:solidFill>
                  <a:srgbClr val="0000FF"/>
                </a:solidFill>
                <a:latin typeface="Times New Roman Bold Italic" panose="02020503050405090304" charset="0"/>
                <a:cs typeface="Times New Roman Bold Italic" panose="02020503050405090304" charset="0"/>
                <a:sym typeface="+mn-ea"/>
              </a:rPr>
              <a:t>received </a:t>
            </a:r>
            <a:r>
              <a:rPr lang="en-US" altLang="zh-CN" sz="2600" b="1" i="1">
                <a:solidFill>
                  <a:srgbClr val="0000FF"/>
                </a:solidFill>
                <a:latin typeface="Times New Roman Bold Italic" panose="02020503050405090304" charset="0"/>
                <a:cs typeface="Times New Roman Bold Italic" panose="02020503050405090304" charset="0"/>
                <a:sym typeface="+mn-ea"/>
              </a:rPr>
              <a:t>companionship and satisfaction</a:t>
            </a:r>
            <a:r>
              <a:rPr lang="zh-CN" altLang="en-US" sz="2600" b="1" i="1">
                <a:solidFill>
                  <a:srgbClr val="0000FF"/>
                </a:solidFill>
                <a:latin typeface="Times New Roman Bold Italic" panose="02020503050405090304" charset="0"/>
                <a:cs typeface="Times New Roman Bold Italic" panose="02020503050405090304" charset="0"/>
                <a:sym typeface="+mn-ea"/>
              </a:rPr>
              <a:t>.</a:t>
            </a:r>
            <a:r>
              <a:rPr lang="en-US" altLang="zh-CN" sz="2600" b="1" i="1">
                <a:solidFill>
                  <a:srgbClr val="0000FF"/>
                </a:solidFill>
                <a:latin typeface="Times New Roman Bold Italic" panose="02020503050405090304" charset="0"/>
                <a:cs typeface="Times New Roman Bold Italic" panose="02020503050405090304" charset="0"/>
              </a:rPr>
              <a:t>)</a:t>
            </a:r>
            <a:r>
              <a:rPr lang="en-US" altLang="zh-CN" sz="2600" b="1">
                <a:solidFill>
                  <a:srgbClr val="FC0280"/>
                </a:solidFill>
                <a:latin typeface="Times New Roman Bold" panose="02020503050405090304" charset="0"/>
                <a:cs typeface="Times New Roman Bold" panose="02020503050405090304" charset="0"/>
              </a:rPr>
              <a:t> </a:t>
            </a:r>
            <a:endParaRPr lang="en-US" altLang="zh-CN" sz="2600" b="1">
              <a:solidFill>
                <a:srgbClr val="FC0280"/>
              </a:solidFill>
              <a:latin typeface="Times New Roman Bold" panose="02020503050405090304" charset="0"/>
              <a:cs typeface="Times New Roman Bold" panose="02020503050405090304" charset="0"/>
            </a:endParaRPr>
          </a:p>
        </p:txBody>
      </p:sp>
      <p:sp>
        <p:nvSpPr>
          <p:cNvPr id="5" name="文本框 4"/>
          <p:cNvSpPr txBox="1"/>
          <p:nvPr/>
        </p:nvSpPr>
        <p:spPr>
          <a:xfrm>
            <a:off x="193675" y="1108710"/>
            <a:ext cx="8843010" cy="1630045"/>
          </a:xfrm>
          <a:prstGeom prst="rect">
            <a:avLst/>
          </a:prstGeom>
          <a:noFill/>
        </p:spPr>
        <p:txBody>
          <a:bodyPr wrap="square" rtlCol="0">
            <a:spAutoFit/>
          </a:bodyPr>
          <a:lstStyle/>
          <a:p>
            <a:pPr lvl="0">
              <a:lnSpc>
                <a:spcPct val="100000"/>
              </a:lnSpc>
            </a:pPr>
            <a:r>
              <a:rPr lang="zh-CN" altLang="en-US" sz="2500" b="1" i="1">
                <a:latin typeface="Times New Roman Bold Italic" panose="02020503050405090304" charset="0"/>
                <a:cs typeface="Times New Roman Bold Italic" panose="02020503050405090304" charset="0"/>
                <a:sym typeface="+mn-ea"/>
              </a:rPr>
              <a:t>Paragraph 2: Eventually a van drove up and the driver said yes. </a:t>
            </a:r>
            <a:br>
              <a:rPr lang="zh-CN" altLang="en-US" sz="2500" b="1" i="1">
                <a:latin typeface="Times New Roman Bold Italic" panose="02020503050405090304" charset="0"/>
                <a:cs typeface="Times New Roman Bold Italic" panose="02020503050405090304" charset="0"/>
                <a:sym typeface="+mn-ea"/>
              </a:rPr>
            </a:br>
            <a:r>
              <a:rPr lang="en-US" altLang="zh-CN" sz="2500" b="1">
                <a:solidFill>
                  <a:srgbClr val="FF0000"/>
                </a:solidFill>
                <a:latin typeface="Times New Roman Bold" panose="02020503050405090304" charset="0"/>
                <a:cs typeface="Times New Roman Bold" panose="02020503050405090304" charset="0"/>
                <a:sym typeface="+mn-ea"/>
              </a:rPr>
              <a:t>① A van driver agreed to help.   </a:t>
            </a:r>
            <a:endParaRPr lang="en-US" altLang="zh-CN" sz="2500" b="1">
              <a:solidFill>
                <a:srgbClr val="FF0000"/>
              </a:solidFill>
              <a:latin typeface="Times New Roman Bold" panose="02020503050405090304" charset="0"/>
              <a:cs typeface="Times New Roman Bold" panose="02020503050405090304" charset="0"/>
              <a:sym typeface="+mn-ea"/>
            </a:endParaRPr>
          </a:p>
          <a:p>
            <a:pPr lvl="0">
              <a:lnSpc>
                <a:spcPct val="100000"/>
              </a:lnSpc>
            </a:pPr>
            <a:r>
              <a:rPr lang="en-US" altLang="zh-CN" sz="2500" b="1">
                <a:solidFill>
                  <a:srgbClr val="00B050"/>
                </a:solidFill>
                <a:latin typeface="Times New Roman Bold" panose="02020503050405090304" charset="0"/>
                <a:cs typeface="Times New Roman Bold" panose="02020503050405090304" charset="0"/>
                <a:sym typeface="+mn-ea"/>
              </a:rPr>
              <a:t>② We bought supplies and went to Harlem. </a:t>
            </a:r>
            <a:endParaRPr lang="en-US" altLang="zh-CN" sz="2500" b="1">
              <a:solidFill>
                <a:srgbClr val="00B050"/>
              </a:solidFill>
              <a:latin typeface="Times New Roman Bold" panose="02020503050405090304" charset="0"/>
              <a:cs typeface="Times New Roman Bold" panose="02020503050405090304" charset="0"/>
              <a:sym typeface="+mn-ea"/>
            </a:endParaRPr>
          </a:p>
          <a:p>
            <a:pPr lvl="0">
              <a:lnSpc>
                <a:spcPct val="100000"/>
              </a:lnSpc>
            </a:pPr>
            <a:r>
              <a:rPr lang="en-US" altLang="zh-CN" sz="2500" b="1">
                <a:solidFill>
                  <a:srgbClr val="7030A0"/>
                </a:solidFill>
                <a:latin typeface="Times New Roman Bold" panose="02020503050405090304" charset="0"/>
                <a:cs typeface="Times New Roman Bold" panose="02020503050405090304" charset="0"/>
                <a:sym typeface="+mn-ea"/>
              </a:rPr>
              <a:t>③ We gave out supplies to people in need. </a:t>
            </a:r>
            <a:endParaRPr lang="en-US" altLang="zh-CN" sz="2500" b="0">
              <a:latin typeface="Times New Roman Regular" panose="02020503050405090304" charset="0"/>
              <a:ea typeface="宋体" panose="02010600030101010101" pitchFamily="2" charset="-122"/>
              <a:cs typeface="Times New Roman Regular" panose="02020503050405090304" charset="0"/>
            </a:endParaRPr>
          </a:p>
        </p:txBody>
      </p:sp>
      <p:sp>
        <p:nvSpPr>
          <p:cNvPr id="6" name="文本框 5"/>
          <p:cNvSpPr txBox="1"/>
          <p:nvPr/>
        </p:nvSpPr>
        <p:spPr>
          <a:xfrm>
            <a:off x="282575" y="2837180"/>
            <a:ext cx="8664575" cy="3636010"/>
          </a:xfrm>
          <a:prstGeom prst="rect">
            <a:avLst/>
          </a:prstGeom>
          <a:noFill/>
        </p:spPr>
        <p:txBody>
          <a:bodyPr wrap="square" rtlCol="0">
            <a:spAutoFit/>
          </a:bodyPr>
          <a:lstStyle/>
          <a:p>
            <a:pPr algn="just">
              <a:lnSpc>
                <a:spcPct val="120000"/>
              </a:lnSpc>
            </a:pPr>
            <a:r>
              <a:rPr lang="en-US" altLang="zh-CN" sz="2400" b="1">
                <a:solidFill>
                  <a:srgbClr val="FC0280"/>
                </a:solidFill>
                <a:latin typeface="Times New Roman Bold" panose="02020503050405090304" charset="0"/>
                <a:cs typeface="Times New Roman Bold" panose="02020503050405090304" charset="0"/>
                <a:sym typeface="+mn-ea"/>
              </a:rPr>
              <a:t>Version 1</a:t>
            </a:r>
            <a:endParaRPr lang="zh-CN" altLang="en-US" sz="2400" b="1">
              <a:latin typeface="Times New Roman Bold" panose="02020503050405090304" charset="0"/>
              <a:cs typeface="Times New Roman Bold" panose="02020503050405090304" charset="0"/>
              <a:sym typeface="+mn-ea"/>
            </a:endParaRPr>
          </a:p>
          <a:p>
            <a:pPr algn="just">
              <a:lnSpc>
                <a:spcPct val="120000"/>
              </a:lnSpc>
            </a:pPr>
            <a:r>
              <a:rPr lang="zh-CN" altLang="en-US" sz="2400" b="1">
                <a:latin typeface="Times New Roman Bold" panose="02020503050405090304" charset="0"/>
                <a:cs typeface="Times New Roman Bold" panose="02020503050405090304" charset="0"/>
                <a:sym typeface="+mn-ea"/>
              </a:rPr>
              <a:t>①</a:t>
            </a:r>
            <a:r>
              <a:rPr lang="zh-CN" altLang="en-US" sz="2400" b="1">
                <a:solidFill>
                  <a:srgbClr val="FF0000"/>
                </a:solidFill>
                <a:latin typeface="Times New Roman Bold" panose="02020503050405090304" charset="0"/>
                <a:cs typeface="Times New Roman Bold" panose="02020503050405090304" charset="0"/>
                <a:sym typeface="+mn-ea"/>
              </a:rPr>
              <a:t>With extraordinary happiness </a:t>
            </a:r>
            <a:r>
              <a:rPr lang="en-US" altLang="zh-CN" sz="2400" b="1">
                <a:solidFill>
                  <a:srgbClr val="FF0000"/>
                </a:solidFill>
                <a:latin typeface="Times New Roman Bold" panose="02020503050405090304" charset="0"/>
                <a:cs typeface="Times New Roman Bold" panose="02020503050405090304" charset="0"/>
                <a:sym typeface="+mn-ea"/>
              </a:rPr>
              <a:t>rising up inside us</a:t>
            </a:r>
            <a:r>
              <a:rPr lang="zh-CN" altLang="en-US" sz="2400" b="1">
                <a:solidFill>
                  <a:srgbClr val="FF0000"/>
                </a:solidFill>
                <a:latin typeface="Times New Roman Bold" panose="02020503050405090304" charset="0"/>
                <a:cs typeface="Times New Roman Bold" panose="02020503050405090304" charset="0"/>
                <a:sym typeface="+mn-ea"/>
              </a:rPr>
              <a:t>, every fiber of disappointment instantly vanished. </a:t>
            </a:r>
            <a:r>
              <a:rPr lang="zh-CN" altLang="en-US" sz="2400" b="1">
                <a:latin typeface="Times New Roman Bold" panose="02020503050405090304" charset="0"/>
                <a:cs typeface="Times New Roman Bold" panose="02020503050405090304" charset="0"/>
                <a:sym typeface="+mn-ea"/>
              </a:rPr>
              <a:t>②</a:t>
            </a:r>
            <a:r>
              <a:rPr lang="zh-CN" altLang="en-US" sz="2400" b="1">
                <a:solidFill>
                  <a:srgbClr val="FF0000"/>
                </a:solidFill>
                <a:latin typeface="Times New Roman Bold" panose="02020503050405090304" charset="0"/>
                <a:cs typeface="Times New Roman Bold" panose="02020503050405090304" charset="0"/>
                <a:sym typeface="+mn-ea"/>
              </a:rPr>
              <a:t>We two competed against each other to explain our plan about Harlem. </a:t>
            </a:r>
            <a:r>
              <a:rPr lang="zh-CN" altLang="en-US" sz="2400" b="1">
                <a:latin typeface="Times New Roman Bold" panose="02020503050405090304" charset="0"/>
                <a:cs typeface="Times New Roman Bold" panose="02020503050405090304" charset="0"/>
                <a:sym typeface="+mn-ea"/>
              </a:rPr>
              <a:t>③</a:t>
            </a:r>
            <a:r>
              <a:rPr lang="zh-CN" altLang="en-US" sz="2400" b="1">
                <a:solidFill>
                  <a:srgbClr val="FF0000"/>
                </a:solidFill>
                <a:latin typeface="Times New Roman Bold" panose="02020503050405090304" charset="0"/>
                <a:cs typeface="Times New Roman Bold" panose="02020503050405090304" charset="0"/>
                <a:sym typeface="+mn-ea"/>
              </a:rPr>
              <a:t>Without a second thought, the driver shared great interest in the plan and agreed to help.</a:t>
            </a:r>
            <a:r>
              <a:rPr lang="zh-CN" altLang="en-US" sz="2400" b="1">
                <a:latin typeface="Times New Roman Bold" panose="02020503050405090304" charset="0"/>
                <a:cs typeface="Times New Roman Bold" panose="02020503050405090304" charset="0"/>
                <a:sym typeface="+mn-ea"/>
              </a:rPr>
              <a:t> </a:t>
            </a:r>
            <a:r>
              <a:rPr lang="zh-CN" altLang="en-US" sz="2400" b="1">
                <a:solidFill>
                  <a:srgbClr val="00B050"/>
                </a:solidFill>
                <a:latin typeface="Times New Roman Bold" panose="02020503050405090304" charset="0"/>
                <a:cs typeface="Times New Roman Bold" panose="02020503050405090304" charset="0"/>
                <a:sym typeface="+mn-ea"/>
              </a:rPr>
              <a:t>So off we went, collecting food and loading the packages onto the van.</a:t>
            </a:r>
            <a:r>
              <a:rPr lang="zh-CN" altLang="en-US" sz="2400" b="1">
                <a:latin typeface="Times New Roman Bold" panose="02020503050405090304" charset="0"/>
                <a:cs typeface="Times New Roman Bold" panose="02020503050405090304" charset="0"/>
                <a:sym typeface="+mn-ea"/>
              </a:rPr>
              <a:t> </a:t>
            </a:r>
            <a:r>
              <a:rPr lang="zh-CN" altLang="en-US" sz="2400" b="1">
                <a:solidFill>
                  <a:srgbClr val="7030A0"/>
                </a:solidFill>
                <a:latin typeface="Times New Roman Bold" panose="02020503050405090304" charset="0"/>
                <a:cs typeface="Times New Roman Bold" panose="02020503050405090304" charset="0"/>
                <a:sym typeface="+mn-ea"/>
              </a:rPr>
              <a:t>Then we headed for Harlem and gave out all we could offer -- warm meals and warm heart.</a:t>
            </a:r>
            <a:endParaRPr lang="zh-CN" altLang="en-US" sz="2400" b="1">
              <a:solidFill>
                <a:srgbClr val="7030A0"/>
              </a:solidFill>
              <a:latin typeface="Times New Roman Bold" panose="02020503050405090304" charset="0"/>
              <a:cs typeface="Times New Roman Bold" panose="02020503050405090304" charset="0"/>
              <a:sym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93675" y="88265"/>
            <a:ext cx="8843010" cy="1050290"/>
          </a:xfrm>
          <a:prstGeom prst="rect">
            <a:avLst/>
          </a:prstGeom>
          <a:noFill/>
        </p:spPr>
        <p:txBody>
          <a:bodyPr wrap="square" rtlCol="0">
            <a:spAutoFit/>
          </a:bodyPr>
          <a:lstStyle/>
          <a:p>
            <a:pPr algn="just">
              <a:lnSpc>
                <a:spcPct val="120000"/>
              </a:lnSpc>
            </a:pPr>
            <a:r>
              <a:rPr lang="en-US" altLang="zh-CN" sz="2600" b="1">
                <a:solidFill>
                  <a:srgbClr val="FC0280"/>
                </a:solidFill>
                <a:latin typeface="Times New Roman Bold" panose="02020503050405090304" charset="0"/>
                <a:cs typeface="Times New Roman Bold" panose="02020503050405090304" charset="0"/>
              </a:rPr>
              <a:t>3. Characterization </a:t>
            </a:r>
            <a:r>
              <a:rPr lang="en-US" altLang="zh-CN" sz="2600" b="1">
                <a:solidFill>
                  <a:srgbClr val="FC0280"/>
                </a:solidFill>
                <a:latin typeface="Times New Roman Bold" panose="02020503050405090304" charset="0"/>
                <a:cs typeface="Times New Roman Bold" panose="02020503050405090304" charset="0"/>
                <a:sym typeface="+mn-ea"/>
              </a:rPr>
              <a:t>-- Conveying Theme</a:t>
            </a:r>
            <a:endParaRPr lang="en-US" altLang="zh-CN" sz="2600" b="1">
              <a:solidFill>
                <a:srgbClr val="FC0280"/>
              </a:solidFill>
              <a:latin typeface="Times New Roman Bold" panose="02020503050405090304" charset="0"/>
              <a:cs typeface="Times New Roman Bold" panose="02020503050405090304" charset="0"/>
            </a:endParaRPr>
          </a:p>
          <a:p>
            <a:pPr marL="0" lvl="1" algn="just">
              <a:lnSpc>
                <a:spcPct val="120000"/>
              </a:lnSpc>
            </a:pPr>
            <a:r>
              <a:rPr lang="en-US" altLang="zh-CN" sz="2600" b="1" i="1">
                <a:solidFill>
                  <a:srgbClr val="0000FF"/>
                </a:solidFill>
                <a:latin typeface="Times New Roman Bold Italic" panose="02020503050405090304" charset="0"/>
                <a:cs typeface="Times New Roman Bold Italic" panose="02020503050405090304" charset="0"/>
              </a:rPr>
              <a:t>(</a:t>
            </a:r>
            <a:r>
              <a:rPr lang="zh-CN" altLang="en-US" sz="2600" b="1" i="1">
                <a:solidFill>
                  <a:srgbClr val="0000FF"/>
                </a:solidFill>
                <a:latin typeface="Times New Roman Bold Italic" panose="02020503050405090304" charset="0"/>
                <a:cs typeface="Times New Roman Bold Italic" panose="02020503050405090304" charset="0"/>
                <a:sym typeface="+mn-ea"/>
              </a:rPr>
              <a:t>I </a:t>
            </a:r>
            <a:r>
              <a:rPr lang="en-US" altLang="zh-CN" sz="2600" b="1" i="1">
                <a:solidFill>
                  <a:srgbClr val="0000FF"/>
                </a:solidFill>
                <a:latin typeface="Times New Roman Bold Italic" panose="02020503050405090304" charset="0"/>
                <a:cs typeface="Times New Roman Bold Italic" panose="02020503050405090304" charset="0"/>
                <a:sym typeface="+mn-ea"/>
              </a:rPr>
              <a:t>have </a:t>
            </a:r>
            <a:r>
              <a:rPr lang="zh-CN" altLang="en-US" sz="2600" b="1" i="1">
                <a:solidFill>
                  <a:srgbClr val="0000FF"/>
                </a:solidFill>
                <a:latin typeface="Times New Roman Bold Italic" panose="02020503050405090304" charset="0"/>
                <a:cs typeface="Times New Roman Bold Italic" panose="02020503050405090304" charset="0"/>
                <a:sym typeface="+mn-ea"/>
              </a:rPr>
              <a:t>received </a:t>
            </a:r>
            <a:r>
              <a:rPr lang="en-US" altLang="zh-CN" sz="2600" b="1" i="1">
                <a:solidFill>
                  <a:srgbClr val="0000FF"/>
                </a:solidFill>
                <a:latin typeface="Times New Roman Bold Italic" panose="02020503050405090304" charset="0"/>
                <a:cs typeface="Times New Roman Bold Italic" panose="02020503050405090304" charset="0"/>
                <a:sym typeface="+mn-ea"/>
              </a:rPr>
              <a:t>companionship and satisfaction</a:t>
            </a:r>
            <a:r>
              <a:rPr lang="zh-CN" altLang="en-US" sz="2600" b="1" i="1">
                <a:solidFill>
                  <a:srgbClr val="0000FF"/>
                </a:solidFill>
                <a:latin typeface="Times New Roman Bold Italic" panose="02020503050405090304" charset="0"/>
                <a:cs typeface="Times New Roman Bold Italic" panose="02020503050405090304" charset="0"/>
                <a:sym typeface="+mn-ea"/>
              </a:rPr>
              <a:t>.</a:t>
            </a:r>
            <a:r>
              <a:rPr lang="en-US" altLang="zh-CN" sz="2600" b="1" i="1">
                <a:solidFill>
                  <a:srgbClr val="0000FF"/>
                </a:solidFill>
                <a:latin typeface="Times New Roman Bold Italic" panose="02020503050405090304" charset="0"/>
                <a:cs typeface="Times New Roman Bold Italic" panose="02020503050405090304" charset="0"/>
              </a:rPr>
              <a:t>)</a:t>
            </a:r>
            <a:r>
              <a:rPr lang="en-US" altLang="zh-CN" sz="2600" b="1">
                <a:solidFill>
                  <a:srgbClr val="FC0280"/>
                </a:solidFill>
                <a:latin typeface="Times New Roman Bold" panose="02020503050405090304" charset="0"/>
                <a:cs typeface="Times New Roman Bold" panose="02020503050405090304" charset="0"/>
              </a:rPr>
              <a:t> </a:t>
            </a:r>
            <a:endParaRPr lang="en-US" altLang="zh-CN" sz="2600" b="1">
              <a:solidFill>
                <a:srgbClr val="FC0280"/>
              </a:solidFill>
              <a:latin typeface="Times New Roman Bold" panose="02020503050405090304" charset="0"/>
              <a:cs typeface="Times New Roman Bold" panose="02020503050405090304" charset="0"/>
            </a:endParaRPr>
          </a:p>
        </p:txBody>
      </p:sp>
      <p:sp>
        <p:nvSpPr>
          <p:cNvPr id="5" name="文本框 4"/>
          <p:cNvSpPr txBox="1"/>
          <p:nvPr/>
        </p:nvSpPr>
        <p:spPr>
          <a:xfrm>
            <a:off x="193675" y="1108710"/>
            <a:ext cx="8843010" cy="475615"/>
          </a:xfrm>
          <a:prstGeom prst="rect">
            <a:avLst/>
          </a:prstGeom>
          <a:noFill/>
        </p:spPr>
        <p:txBody>
          <a:bodyPr wrap="square" rtlCol="0">
            <a:spAutoFit/>
          </a:bodyPr>
          <a:lstStyle/>
          <a:p>
            <a:pPr lvl="0">
              <a:lnSpc>
                <a:spcPct val="100000"/>
              </a:lnSpc>
            </a:pPr>
            <a:r>
              <a:rPr lang="zh-CN" altLang="en-US" sz="2500" b="1" i="1">
                <a:latin typeface="Times New Roman Bold Italic" panose="02020503050405090304" charset="0"/>
                <a:cs typeface="Times New Roman Bold Italic" panose="02020503050405090304" charset="0"/>
                <a:sym typeface="+mn-ea"/>
              </a:rPr>
              <a:t>Paragraph 2: Eventually a van drove up and the driver said yes. </a:t>
            </a:r>
            <a:endParaRPr lang="en-US" altLang="zh-CN" sz="2500" b="0">
              <a:latin typeface="Times New Roman Regular" panose="02020503050405090304" charset="0"/>
              <a:ea typeface="宋体" panose="02010600030101010101" pitchFamily="2" charset="-122"/>
              <a:cs typeface="Times New Roman Regular" panose="02020503050405090304" charset="0"/>
            </a:endParaRPr>
          </a:p>
        </p:txBody>
      </p:sp>
      <p:sp>
        <p:nvSpPr>
          <p:cNvPr id="6" name="文本框 5"/>
          <p:cNvSpPr txBox="1"/>
          <p:nvPr/>
        </p:nvSpPr>
        <p:spPr>
          <a:xfrm>
            <a:off x="4660265" y="1584325"/>
            <a:ext cx="4105910" cy="5151120"/>
          </a:xfrm>
          <a:prstGeom prst="rect">
            <a:avLst/>
          </a:prstGeom>
          <a:noFill/>
        </p:spPr>
        <p:txBody>
          <a:bodyPr wrap="square" rtlCol="0">
            <a:spAutoFit/>
          </a:bodyPr>
          <a:lstStyle/>
          <a:p>
            <a:pPr algn="just">
              <a:lnSpc>
                <a:spcPct val="110000"/>
              </a:lnSpc>
            </a:pPr>
            <a:r>
              <a:rPr lang="en-US" altLang="zh-CN" sz="2300" b="1">
                <a:solidFill>
                  <a:srgbClr val="FC0280"/>
                </a:solidFill>
                <a:latin typeface="Times New Roman Bold" panose="02020503050405090304" charset="0"/>
                <a:cs typeface="Times New Roman Bold" panose="02020503050405090304" charset="0"/>
                <a:sym typeface="+mn-ea"/>
              </a:rPr>
              <a:t>Version 2</a:t>
            </a:r>
            <a:endParaRPr lang="zh-CN" altLang="en-US" sz="2300" b="1">
              <a:solidFill>
                <a:srgbClr val="FF0000"/>
              </a:solidFill>
              <a:latin typeface="Times New Roman Bold" panose="02020503050405090304" charset="0"/>
              <a:cs typeface="Times New Roman Bold" panose="02020503050405090304" charset="0"/>
              <a:sym typeface="+mn-ea"/>
            </a:endParaRPr>
          </a:p>
          <a:p>
            <a:pPr algn="just">
              <a:lnSpc>
                <a:spcPct val="110000"/>
              </a:lnSpc>
            </a:pPr>
            <a:r>
              <a:rPr lang="zh-CN" altLang="en-US" sz="2300" b="1">
                <a:latin typeface="Times New Roman Bold" panose="02020503050405090304" charset="0"/>
                <a:cs typeface="Times New Roman Bold" panose="02020503050405090304" charset="0"/>
                <a:sym typeface="+mn-ea"/>
              </a:rPr>
              <a:t>③ </a:t>
            </a:r>
            <a:r>
              <a:rPr lang="zh-CN" altLang="en-US" sz="2300" b="1">
                <a:solidFill>
                  <a:srgbClr val="FF0000"/>
                </a:solidFill>
                <a:latin typeface="Times New Roman Bold" panose="02020503050405090304" charset="0"/>
                <a:cs typeface="Times New Roman Bold" panose="02020503050405090304" charset="0"/>
                <a:sym typeface="+mn-ea"/>
              </a:rPr>
              <a:t>Without a second thought, the driver shared great interest in the plan and agreed to help.</a:t>
            </a:r>
            <a:r>
              <a:rPr lang="zh-CN" altLang="en-US" sz="2300" b="1">
                <a:latin typeface="Times New Roman Bold" panose="02020503050405090304" charset="0"/>
                <a:cs typeface="Times New Roman Bold" panose="02020503050405090304" charset="0"/>
                <a:sym typeface="+mn-ea"/>
              </a:rPr>
              <a:t> </a:t>
            </a:r>
            <a:r>
              <a:rPr lang="zh-CN" altLang="en-US" sz="2300" b="1">
                <a:solidFill>
                  <a:srgbClr val="00B050"/>
                </a:solidFill>
                <a:latin typeface="Times New Roman Bold" panose="02020503050405090304" charset="0"/>
                <a:cs typeface="Times New Roman Bold" panose="02020503050405090304" charset="0"/>
                <a:sym typeface="+mn-ea"/>
              </a:rPr>
              <a:t>So off we went, collecting food and loading the packages onto the van.</a:t>
            </a:r>
            <a:r>
              <a:rPr lang="zh-CN" altLang="en-US" sz="2300" b="1">
                <a:latin typeface="Times New Roman Bold" panose="02020503050405090304" charset="0"/>
                <a:cs typeface="Times New Roman Bold" panose="02020503050405090304" charset="0"/>
                <a:sym typeface="+mn-ea"/>
              </a:rPr>
              <a:t> </a:t>
            </a:r>
            <a:r>
              <a:rPr lang="zh-CN" altLang="en-US" sz="2300" b="1">
                <a:solidFill>
                  <a:srgbClr val="7030A0"/>
                </a:solidFill>
                <a:latin typeface="Times New Roman Bold" panose="02020503050405090304" charset="0"/>
                <a:cs typeface="Times New Roman Bold" panose="02020503050405090304" charset="0"/>
                <a:sym typeface="+mn-ea"/>
              </a:rPr>
              <a:t>Then we headed for Harlem and gave out all we could offer -- warm meals and warm heart. No sooner had the families found the goods than they dashed towards us exclaiming “thank you”</a:t>
            </a:r>
            <a:r>
              <a:rPr lang="en-US" altLang="zh-CN" sz="2300" b="1">
                <a:solidFill>
                  <a:srgbClr val="7030A0"/>
                </a:solidFill>
                <a:latin typeface="Times New Roman Bold" panose="02020503050405090304" charset="0"/>
                <a:cs typeface="Times New Roman Bold" panose="02020503050405090304" charset="0"/>
                <a:sym typeface="+mn-ea"/>
              </a:rPr>
              <a:t>.</a:t>
            </a:r>
            <a:endParaRPr lang="en-US" altLang="zh-CN" sz="2300" b="1">
              <a:solidFill>
                <a:srgbClr val="7030A0"/>
              </a:solidFill>
              <a:latin typeface="Times New Roman Bold" panose="02020503050405090304" charset="0"/>
              <a:cs typeface="Times New Roman Bold" panose="02020503050405090304" charset="0"/>
              <a:sym typeface="+mn-ea"/>
            </a:endParaRPr>
          </a:p>
        </p:txBody>
      </p:sp>
      <p:sp>
        <p:nvSpPr>
          <p:cNvPr id="3" name="文本框 2"/>
          <p:cNvSpPr txBox="1"/>
          <p:nvPr/>
        </p:nvSpPr>
        <p:spPr>
          <a:xfrm>
            <a:off x="193675" y="1584325"/>
            <a:ext cx="4105910" cy="5179695"/>
          </a:xfrm>
          <a:prstGeom prst="rect">
            <a:avLst/>
          </a:prstGeom>
          <a:noFill/>
        </p:spPr>
        <p:txBody>
          <a:bodyPr wrap="square" rtlCol="0">
            <a:spAutoFit/>
          </a:bodyPr>
          <a:lstStyle/>
          <a:p>
            <a:pPr algn="just">
              <a:lnSpc>
                <a:spcPct val="90000"/>
              </a:lnSpc>
            </a:pPr>
            <a:r>
              <a:rPr lang="en-US" altLang="zh-CN" sz="2300" b="1">
                <a:solidFill>
                  <a:srgbClr val="FC0280"/>
                </a:solidFill>
                <a:latin typeface="Times New Roman Bold" panose="02020503050405090304" charset="0"/>
                <a:cs typeface="Times New Roman Bold" panose="02020503050405090304" charset="0"/>
                <a:sym typeface="+mn-ea"/>
              </a:rPr>
              <a:t>Version 1</a:t>
            </a:r>
            <a:endParaRPr lang="zh-CN" altLang="en-US" sz="2300" b="1">
              <a:solidFill>
                <a:srgbClr val="FF0000"/>
              </a:solidFill>
              <a:latin typeface="Times New Roman Bold" panose="02020503050405090304" charset="0"/>
              <a:cs typeface="Times New Roman Bold" panose="02020503050405090304" charset="0"/>
              <a:sym typeface="+mn-ea"/>
            </a:endParaRPr>
          </a:p>
          <a:p>
            <a:pPr algn="just">
              <a:lnSpc>
                <a:spcPct val="90000"/>
              </a:lnSpc>
            </a:pPr>
            <a:r>
              <a:rPr lang="zh-CN" altLang="en-US" sz="2300" b="1">
                <a:latin typeface="Times New Roman Bold" panose="02020503050405090304" charset="0"/>
                <a:cs typeface="Times New Roman Bold" panose="02020503050405090304" charset="0"/>
                <a:sym typeface="+mn-ea"/>
              </a:rPr>
              <a:t>①</a:t>
            </a:r>
            <a:r>
              <a:rPr lang="zh-CN" altLang="en-US" sz="2300" b="1">
                <a:solidFill>
                  <a:srgbClr val="FF0000"/>
                </a:solidFill>
                <a:latin typeface="Times New Roman Bold" panose="02020503050405090304" charset="0"/>
                <a:cs typeface="Times New Roman Bold" panose="02020503050405090304" charset="0"/>
                <a:sym typeface="+mn-ea"/>
              </a:rPr>
              <a:t>With extraordinary happiness </a:t>
            </a:r>
            <a:r>
              <a:rPr lang="en-US" altLang="zh-CN" sz="2300" b="1">
                <a:solidFill>
                  <a:srgbClr val="FF0000"/>
                </a:solidFill>
                <a:latin typeface="Times New Roman Bold" panose="02020503050405090304" charset="0"/>
                <a:cs typeface="Times New Roman Bold" panose="02020503050405090304" charset="0"/>
                <a:sym typeface="+mn-ea"/>
              </a:rPr>
              <a:t>rising up inside us</a:t>
            </a:r>
            <a:r>
              <a:rPr lang="zh-CN" altLang="en-US" sz="2300" b="1">
                <a:solidFill>
                  <a:srgbClr val="FF0000"/>
                </a:solidFill>
                <a:latin typeface="Times New Roman Bold" panose="02020503050405090304" charset="0"/>
                <a:cs typeface="Times New Roman Bold" panose="02020503050405090304" charset="0"/>
                <a:sym typeface="+mn-ea"/>
              </a:rPr>
              <a:t>, every fiber of disappointment instantly vanished. </a:t>
            </a:r>
            <a:r>
              <a:rPr lang="zh-CN" altLang="en-US" sz="2300" b="1">
                <a:latin typeface="Times New Roman Bold" panose="02020503050405090304" charset="0"/>
                <a:cs typeface="Times New Roman Bold" panose="02020503050405090304" charset="0"/>
                <a:sym typeface="+mn-ea"/>
              </a:rPr>
              <a:t>②</a:t>
            </a:r>
            <a:r>
              <a:rPr lang="zh-CN" altLang="en-US" sz="2300" b="1">
                <a:solidFill>
                  <a:srgbClr val="FF0000"/>
                </a:solidFill>
                <a:latin typeface="Times New Roman Bold" panose="02020503050405090304" charset="0"/>
                <a:cs typeface="Times New Roman Bold" panose="02020503050405090304" charset="0"/>
                <a:sym typeface="+mn-ea"/>
              </a:rPr>
              <a:t>We two competed against each other to explain our plan about Harlem. </a:t>
            </a:r>
            <a:r>
              <a:rPr lang="zh-CN" altLang="en-US" sz="2300" b="1">
                <a:latin typeface="Times New Roman Bold" panose="02020503050405090304" charset="0"/>
                <a:cs typeface="Times New Roman Bold" panose="02020503050405090304" charset="0"/>
                <a:sym typeface="+mn-ea"/>
              </a:rPr>
              <a:t>③</a:t>
            </a:r>
            <a:r>
              <a:rPr lang="zh-CN" altLang="en-US" sz="2300" b="1">
                <a:solidFill>
                  <a:srgbClr val="FF0000"/>
                </a:solidFill>
                <a:latin typeface="Times New Roman Bold" panose="02020503050405090304" charset="0"/>
                <a:cs typeface="Times New Roman Bold" panose="02020503050405090304" charset="0"/>
                <a:sym typeface="+mn-ea"/>
              </a:rPr>
              <a:t>Without a second thought, the driver shared great interest in the plan and agreed to help.</a:t>
            </a:r>
            <a:r>
              <a:rPr lang="zh-CN" altLang="en-US" sz="2300" b="1">
                <a:latin typeface="Times New Roman Bold" panose="02020503050405090304" charset="0"/>
                <a:cs typeface="Times New Roman Bold" panose="02020503050405090304" charset="0"/>
                <a:sym typeface="+mn-ea"/>
              </a:rPr>
              <a:t> </a:t>
            </a:r>
            <a:r>
              <a:rPr lang="zh-CN" altLang="en-US" sz="2300" b="1">
                <a:solidFill>
                  <a:srgbClr val="00B050"/>
                </a:solidFill>
                <a:latin typeface="Times New Roman Bold" panose="02020503050405090304" charset="0"/>
                <a:cs typeface="Times New Roman Bold" panose="02020503050405090304" charset="0"/>
                <a:sym typeface="+mn-ea"/>
              </a:rPr>
              <a:t>So off we went, collecting food and loading the packages onto the van.</a:t>
            </a:r>
            <a:r>
              <a:rPr lang="zh-CN" altLang="en-US" sz="2300" b="1">
                <a:latin typeface="Times New Roman Bold" panose="02020503050405090304" charset="0"/>
                <a:cs typeface="Times New Roman Bold" panose="02020503050405090304" charset="0"/>
                <a:sym typeface="+mn-ea"/>
              </a:rPr>
              <a:t> </a:t>
            </a:r>
            <a:r>
              <a:rPr lang="zh-CN" altLang="en-US" sz="2300" b="1">
                <a:solidFill>
                  <a:srgbClr val="7030A0"/>
                </a:solidFill>
                <a:latin typeface="Times New Roman Bold" panose="02020503050405090304" charset="0"/>
                <a:cs typeface="Times New Roman Bold" panose="02020503050405090304" charset="0"/>
                <a:sym typeface="+mn-ea"/>
              </a:rPr>
              <a:t>Then we headed for Harlem and gave out all we could offer -- warm meals and warm heart.</a:t>
            </a:r>
            <a:endParaRPr lang="zh-CN" altLang="en-US" sz="2300" b="1">
              <a:solidFill>
                <a:srgbClr val="7030A0"/>
              </a:solidFill>
              <a:latin typeface="Times New Roman Bold" panose="02020503050405090304" charset="0"/>
              <a:cs typeface="Times New Roman Bold" panose="0202050305040509030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93675" y="88265"/>
            <a:ext cx="8843010" cy="1050290"/>
          </a:xfrm>
          <a:prstGeom prst="rect">
            <a:avLst/>
          </a:prstGeom>
          <a:noFill/>
        </p:spPr>
        <p:txBody>
          <a:bodyPr wrap="square" rtlCol="0">
            <a:spAutoFit/>
          </a:bodyPr>
          <a:lstStyle/>
          <a:p>
            <a:pPr algn="just">
              <a:lnSpc>
                <a:spcPct val="120000"/>
              </a:lnSpc>
            </a:pPr>
            <a:r>
              <a:rPr lang="en-US" altLang="zh-CN" sz="2600" b="1">
                <a:solidFill>
                  <a:srgbClr val="FC0280"/>
                </a:solidFill>
                <a:latin typeface="Times New Roman Bold" panose="02020503050405090304" charset="0"/>
                <a:cs typeface="Times New Roman Bold" panose="02020503050405090304" charset="0"/>
              </a:rPr>
              <a:t>4. Comparison </a:t>
            </a:r>
            <a:r>
              <a:rPr lang="en-US" altLang="zh-CN" sz="2600" b="1">
                <a:solidFill>
                  <a:srgbClr val="FC0280"/>
                </a:solidFill>
                <a:latin typeface="Times New Roman Bold" panose="02020503050405090304" charset="0"/>
                <a:cs typeface="Times New Roman Bold" panose="02020503050405090304" charset="0"/>
                <a:sym typeface="+mn-ea"/>
              </a:rPr>
              <a:t>-- Conveying Theme</a:t>
            </a:r>
            <a:endParaRPr lang="en-US" altLang="zh-CN" sz="2600" b="1">
              <a:solidFill>
                <a:srgbClr val="FC0280"/>
              </a:solidFill>
              <a:latin typeface="Times New Roman Bold" panose="02020503050405090304" charset="0"/>
              <a:cs typeface="Times New Roman Bold" panose="02020503050405090304" charset="0"/>
            </a:endParaRPr>
          </a:p>
          <a:p>
            <a:pPr marL="0" lvl="1" algn="just">
              <a:lnSpc>
                <a:spcPct val="120000"/>
              </a:lnSpc>
            </a:pPr>
            <a:r>
              <a:rPr lang="en-US" altLang="zh-CN" sz="2600" b="1" i="1">
                <a:solidFill>
                  <a:srgbClr val="0000FF"/>
                </a:solidFill>
                <a:latin typeface="Times New Roman Bold Italic" panose="02020503050405090304" charset="0"/>
                <a:cs typeface="Times New Roman Bold Italic" panose="02020503050405090304" charset="0"/>
              </a:rPr>
              <a:t>(</a:t>
            </a:r>
            <a:r>
              <a:rPr lang="zh-CN" altLang="en-US" sz="2600" b="1" i="1">
                <a:solidFill>
                  <a:srgbClr val="0000FF"/>
                </a:solidFill>
                <a:latin typeface="Times New Roman Bold Italic" panose="02020503050405090304" charset="0"/>
                <a:cs typeface="Times New Roman Bold Italic" panose="02020503050405090304" charset="0"/>
                <a:sym typeface="+mn-ea"/>
              </a:rPr>
              <a:t>I </a:t>
            </a:r>
            <a:r>
              <a:rPr lang="en-US" altLang="zh-CN" sz="2600" b="1" i="1">
                <a:solidFill>
                  <a:srgbClr val="0000FF"/>
                </a:solidFill>
                <a:latin typeface="Times New Roman Bold Italic" panose="02020503050405090304" charset="0"/>
                <a:cs typeface="Times New Roman Bold Italic" panose="02020503050405090304" charset="0"/>
                <a:sym typeface="+mn-ea"/>
              </a:rPr>
              <a:t>have </a:t>
            </a:r>
            <a:r>
              <a:rPr lang="zh-CN" altLang="en-US" sz="2600" b="1" i="1">
                <a:solidFill>
                  <a:srgbClr val="0000FF"/>
                </a:solidFill>
                <a:latin typeface="Times New Roman Bold Italic" panose="02020503050405090304" charset="0"/>
                <a:cs typeface="Times New Roman Bold Italic" panose="02020503050405090304" charset="0"/>
                <a:sym typeface="+mn-ea"/>
              </a:rPr>
              <a:t>received </a:t>
            </a:r>
            <a:r>
              <a:rPr lang="en-US" altLang="zh-CN" sz="2600" b="1" i="1">
                <a:solidFill>
                  <a:srgbClr val="0000FF"/>
                </a:solidFill>
                <a:latin typeface="Times New Roman Bold Italic" panose="02020503050405090304" charset="0"/>
                <a:cs typeface="Times New Roman Bold Italic" panose="02020503050405090304" charset="0"/>
                <a:sym typeface="+mn-ea"/>
              </a:rPr>
              <a:t>companionship and satisfaction</a:t>
            </a:r>
            <a:r>
              <a:rPr lang="zh-CN" altLang="en-US" sz="2600" b="1" i="1">
                <a:solidFill>
                  <a:srgbClr val="0000FF"/>
                </a:solidFill>
                <a:latin typeface="Times New Roman Bold Italic" panose="02020503050405090304" charset="0"/>
                <a:cs typeface="Times New Roman Bold Italic" panose="02020503050405090304" charset="0"/>
                <a:sym typeface="+mn-ea"/>
              </a:rPr>
              <a:t>.</a:t>
            </a:r>
            <a:r>
              <a:rPr lang="en-US" altLang="zh-CN" sz="2600" b="1" i="1">
                <a:solidFill>
                  <a:srgbClr val="0000FF"/>
                </a:solidFill>
                <a:latin typeface="Times New Roman Bold Italic" panose="02020503050405090304" charset="0"/>
                <a:cs typeface="Times New Roman Bold Italic" panose="02020503050405090304" charset="0"/>
              </a:rPr>
              <a:t>)</a:t>
            </a:r>
            <a:r>
              <a:rPr lang="en-US" altLang="zh-CN" sz="2600" b="1">
                <a:solidFill>
                  <a:srgbClr val="FC0280"/>
                </a:solidFill>
                <a:latin typeface="Times New Roman Bold" panose="02020503050405090304" charset="0"/>
                <a:cs typeface="Times New Roman Bold" panose="02020503050405090304" charset="0"/>
              </a:rPr>
              <a:t> </a:t>
            </a:r>
            <a:endParaRPr lang="en-US" altLang="zh-CN" sz="2600" b="1">
              <a:solidFill>
                <a:srgbClr val="FC0280"/>
              </a:solidFill>
              <a:latin typeface="Times New Roman Bold" panose="02020503050405090304" charset="0"/>
              <a:cs typeface="Times New Roman Bold" panose="02020503050405090304" charset="0"/>
            </a:endParaRPr>
          </a:p>
        </p:txBody>
      </p:sp>
      <p:sp>
        <p:nvSpPr>
          <p:cNvPr id="5" name="文本框 4"/>
          <p:cNvSpPr txBox="1"/>
          <p:nvPr/>
        </p:nvSpPr>
        <p:spPr>
          <a:xfrm>
            <a:off x="193675" y="1108710"/>
            <a:ext cx="8843010" cy="475615"/>
          </a:xfrm>
          <a:prstGeom prst="rect">
            <a:avLst/>
          </a:prstGeom>
          <a:noFill/>
        </p:spPr>
        <p:txBody>
          <a:bodyPr wrap="square" rtlCol="0">
            <a:spAutoFit/>
          </a:bodyPr>
          <a:lstStyle/>
          <a:p>
            <a:pPr lvl="0">
              <a:lnSpc>
                <a:spcPct val="100000"/>
              </a:lnSpc>
            </a:pPr>
            <a:r>
              <a:rPr lang="zh-CN" altLang="en-US" sz="2500" b="1" i="1">
                <a:latin typeface="Times New Roman Bold Italic" panose="02020503050405090304" charset="0"/>
                <a:cs typeface="Times New Roman Bold Italic" panose="02020503050405090304" charset="0"/>
                <a:sym typeface="+mn-ea"/>
              </a:rPr>
              <a:t>Paragraph 2: Eventually a van drove up and the driver said yes. </a:t>
            </a:r>
            <a:endParaRPr lang="en-US" altLang="zh-CN" sz="2500" b="0">
              <a:latin typeface="Times New Roman Regular" panose="02020503050405090304" charset="0"/>
              <a:ea typeface="宋体" panose="02010600030101010101" pitchFamily="2" charset="-122"/>
              <a:cs typeface="Times New Roman Regular" panose="02020503050405090304" charset="0"/>
            </a:endParaRPr>
          </a:p>
        </p:txBody>
      </p:sp>
      <p:sp>
        <p:nvSpPr>
          <p:cNvPr id="6" name="文本框 5"/>
          <p:cNvSpPr txBox="1"/>
          <p:nvPr/>
        </p:nvSpPr>
        <p:spPr>
          <a:xfrm>
            <a:off x="282575" y="1607185"/>
            <a:ext cx="4105910" cy="5151120"/>
          </a:xfrm>
          <a:prstGeom prst="rect">
            <a:avLst/>
          </a:prstGeom>
          <a:noFill/>
        </p:spPr>
        <p:txBody>
          <a:bodyPr wrap="square" rtlCol="0">
            <a:spAutoFit/>
          </a:bodyPr>
          <a:lstStyle/>
          <a:p>
            <a:pPr algn="just">
              <a:lnSpc>
                <a:spcPct val="110000"/>
              </a:lnSpc>
            </a:pPr>
            <a:r>
              <a:rPr lang="en-US" altLang="zh-CN" sz="2300" b="1">
                <a:solidFill>
                  <a:srgbClr val="FC0280"/>
                </a:solidFill>
                <a:latin typeface="Times New Roman Bold" panose="02020503050405090304" charset="0"/>
                <a:cs typeface="Times New Roman Bold" panose="02020503050405090304" charset="0"/>
                <a:sym typeface="+mn-ea"/>
              </a:rPr>
              <a:t>Version 2</a:t>
            </a:r>
            <a:endParaRPr lang="zh-CN" altLang="en-US" sz="2300" b="1">
              <a:solidFill>
                <a:srgbClr val="FF0000"/>
              </a:solidFill>
              <a:latin typeface="Times New Roman Bold" panose="02020503050405090304" charset="0"/>
              <a:cs typeface="Times New Roman Bold" panose="02020503050405090304" charset="0"/>
              <a:sym typeface="+mn-ea"/>
            </a:endParaRPr>
          </a:p>
          <a:p>
            <a:pPr algn="just">
              <a:lnSpc>
                <a:spcPct val="110000"/>
              </a:lnSpc>
            </a:pPr>
            <a:r>
              <a:rPr lang="zh-CN" altLang="en-US" sz="2300" b="1">
                <a:solidFill>
                  <a:srgbClr val="FF0000"/>
                </a:solidFill>
                <a:latin typeface="Times New Roman Bold" panose="02020503050405090304" charset="0"/>
                <a:cs typeface="Times New Roman Bold" panose="02020503050405090304" charset="0"/>
                <a:sym typeface="+mn-ea"/>
              </a:rPr>
              <a:t>Without a second thought, the driver shared great interest in the plan and agreed to help.</a:t>
            </a:r>
            <a:r>
              <a:rPr lang="zh-CN" altLang="en-US" sz="2300" b="1">
                <a:latin typeface="Times New Roman Bold" panose="02020503050405090304" charset="0"/>
                <a:cs typeface="Times New Roman Bold" panose="02020503050405090304" charset="0"/>
                <a:sym typeface="+mn-ea"/>
              </a:rPr>
              <a:t> </a:t>
            </a:r>
            <a:r>
              <a:rPr lang="zh-CN" altLang="en-US" sz="2300" b="1">
                <a:solidFill>
                  <a:srgbClr val="00B050"/>
                </a:solidFill>
                <a:latin typeface="Times New Roman Bold" panose="02020503050405090304" charset="0"/>
                <a:cs typeface="Times New Roman Bold" panose="02020503050405090304" charset="0"/>
                <a:sym typeface="+mn-ea"/>
              </a:rPr>
              <a:t>So off we went, collecting food and loading the packages onto the van.</a:t>
            </a:r>
            <a:r>
              <a:rPr lang="zh-CN" altLang="en-US" sz="2300" b="1">
                <a:latin typeface="Times New Roman Bold" panose="02020503050405090304" charset="0"/>
                <a:cs typeface="Times New Roman Bold" panose="02020503050405090304" charset="0"/>
                <a:sym typeface="+mn-ea"/>
              </a:rPr>
              <a:t> </a:t>
            </a:r>
            <a:r>
              <a:rPr lang="zh-CN" altLang="en-US" sz="2300" b="1">
                <a:solidFill>
                  <a:srgbClr val="7030A0"/>
                </a:solidFill>
                <a:latin typeface="Times New Roman Bold" panose="02020503050405090304" charset="0"/>
                <a:cs typeface="Times New Roman Bold" panose="02020503050405090304" charset="0"/>
                <a:sym typeface="+mn-ea"/>
              </a:rPr>
              <a:t>Then we headed for Harlem and gave out all we could offer -- warm meals and warm heart. No sooner had the families found the goods than they dashed towards us exclaiming “thank you”</a:t>
            </a:r>
            <a:endParaRPr lang="zh-CN" altLang="en-US" sz="2300" b="1">
              <a:solidFill>
                <a:srgbClr val="7030A0"/>
              </a:solidFill>
              <a:latin typeface="Times New Roman Bold" panose="02020503050405090304" charset="0"/>
              <a:cs typeface="Times New Roman Bold" panose="02020503050405090304" charset="0"/>
              <a:sym typeface="+mn-ea"/>
            </a:endParaRPr>
          </a:p>
        </p:txBody>
      </p:sp>
      <p:sp>
        <p:nvSpPr>
          <p:cNvPr id="2" name="文本框 1"/>
          <p:cNvSpPr txBox="1"/>
          <p:nvPr/>
        </p:nvSpPr>
        <p:spPr>
          <a:xfrm>
            <a:off x="4622165" y="1607185"/>
            <a:ext cx="4322445" cy="5169535"/>
          </a:xfrm>
          <a:prstGeom prst="rect">
            <a:avLst/>
          </a:prstGeom>
          <a:noFill/>
        </p:spPr>
        <p:txBody>
          <a:bodyPr wrap="square" rtlCol="0">
            <a:spAutoFit/>
          </a:bodyPr>
          <a:lstStyle/>
          <a:p>
            <a:pPr algn="just">
              <a:lnSpc>
                <a:spcPct val="100000"/>
              </a:lnSpc>
            </a:pPr>
            <a:r>
              <a:rPr lang="en-US" altLang="zh-CN" sz="2200" b="1">
                <a:solidFill>
                  <a:srgbClr val="FC0280"/>
                </a:solidFill>
                <a:latin typeface="Times New Roman Bold" panose="02020503050405090304" charset="0"/>
                <a:cs typeface="Times New Roman Bold" panose="02020503050405090304" charset="0"/>
                <a:sym typeface="+mn-ea"/>
              </a:rPr>
              <a:t>Version 3</a:t>
            </a:r>
            <a:endParaRPr lang="zh-CN" altLang="en-US" sz="2200" b="1">
              <a:solidFill>
                <a:srgbClr val="FF0000"/>
              </a:solidFill>
              <a:latin typeface="Times New Roman Bold" panose="02020503050405090304" charset="0"/>
              <a:cs typeface="Times New Roman Bold" panose="02020503050405090304" charset="0"/>
              <a:sym typeface="+mn-ea"/>
            </a:endParaRPr>
          </a:p>
          <a:p>
            <a:pPr algn="just">
              <a:lnSpc>
                <a:spcPct val="100000"/>
              </a:lnSpc>
            </a:pPr>
            <a:r>
              <a:rPr lang="zh-CN" altLang="en-US" sz="2200" b="1">
                <a:solidFill>
                  <a:srgbClr val="FF0000"/>
                </a:solidFill>
                <a:latin typeface="Times New Roman Bold" panose="02020503050405090304" charset="0"/>
                <a:cs typeface="Times New Roman Bold" panose="02020503050405090304" charset="0"/>
                <a:sym typeface="+mn-ea"/>
              </a:rPr>
              <a:t>Without a second thought, the driver shared great interest in the plan and agreed to help.</a:t>
            </a:r>
            <a:r>
              <a:rPr lang="zh-CN" altLang="en-US" sz="2200" b="1">
                <a:latin typeface="Times New Roman Bold" panose="02020503050405090304" charset="0"/>
                <a:cs typeface="Times New Roman Bold" panose="02020503050405090304" charset="0"/>
                <a:sym typeface="+mn-ea"/>
              </a:rPr>
              <a:t> </a:t>
            </a:r>
            <a:r>
              <a:rPr lang="zh-CN" altLang="en-US" sz="2200" b="1">
                <a:solidFill>
                  <a:srgbClr val="00B050"/>
                </a:solidFill>
                <a:latin typeface="Times New Roman Bold" panose="02020503050405090304" charset="0"/>
                <a:cs typeface="Times New Roman Bold" panose="02020503050405090304" charset="0"/>
                <a:sym typeface="+mn-ea"/>
              </a:rPr>
              <a:t>So off we went, collecting food and loading the packages onto the van.</a:t>
            </a:r>
            <a:r>
              <a:rPr lang="zh-CN" altLang="en-US" sz="2200" b="1">
                <a:latin typeface="Times New Roman Bold" panose="02020503050405090304" charset="0"/>
                <a:cs typeface="Times New Roman Bold" panose="02020503050405090304" charset="0"/>
                <a:sym typeface="+mn-ea"/>
              </a:rPr>
              <a:t> </a:t>
            </a:r>
            <a:r>
              <a:rPr lang="zh-CN" altLang="en-US" sz="2200" b="1">
                <a:solidFill>
                  <a:srgbClr val="7030A0"/>
                </a:solidFill>
                <a:latin typeface="Times New Roman Bold" panose="02020503050405090304" charset="0"/>
                <a:cs typeface="Times New Roman Bold" panose="02020503050405090304" charset="0"/>
                <a:sym typeface="+mn-ea"/>
              </a:rPr>
              <a:t>Then we headed for Harlem </a:t>
            </a:r>
            <a:r>
              <a:rPr lang="en-US" sz="2200" b="1">
                <a:solidFill>
                  <a:srgbClr val="7030A0"/>
                </a:solidFill>
                <a:latin typeface="Times New Roman Bold" panose="02020503050405090304" charset="0"/>
                <a:cs typeface="Times New Roman Bold" panose="02020503050405090304" charset="0"/>
                <a:sym typeface="+mn-ea"/>
              </a:rPr>
              <a:t>which turned out to be exactly the other side of this seemingly glamorous city. </a:t>
            </a:r>
            <a:r>
              <a:rPr lang="zh-CN" altLang="en-US" sz="2200" b="1">
                <a:solidFill>
                  <a:srgbClr val="7030A0"/>
                </a:solidFill>
                <a:latin typeface="Times New Roman Bold" panose="02020503050405090304" charset="0"/>
                <a:cs typeface="Times New Roman Bold" panose="02020503050405090304" charset="0"/>
                <a:sym typeface="+mn-ea"/>
              </a:rPr>
              <a:t>Yet when we gave out the food, </a:t>
            </a:r>
            <a:r>
              <a:rPr lang="en-US" altLang="zh-CN" sz="2200" b="1">
                <a:solidFill>
                  <a:srgbClr val="7030A0"/>
                </a:solidFill>
                <a:latin typeface="Times New Roman Bold" panose="02020503050405090304" charset="0"/>
                <a:cs typeface="Times New Roman Bold" panose="02020503050405090304" charset="0"/>
                <a:sym typeface="+mn-ea"/>
              </a:rPr>
              <a:t>smiles of </a:t>
            </a:r>
            <a:r>
              <a:rPr lang="zh-CN" altLang="en-US" sz="2200" b="1">
                <a:solidFill>
                  <a:srgbClr val="7030A0"/>
                </a:solidFill>
                <a:latin typeface="Times New Roman Bold" panose="02020503050405090304" charset="0"/>
                <a:cs typeface="Times New Roman Bold" panose="02020503050405090304" charset="0"/>
                <a:sym typeface="+mn-ea"/>
              </a:rPr>
              <a:t>heartfelt appreciation could be seen on all those pale and weather-beaten faces, radiating enough warmth to melt the coldest winter.</a:t>
            </a:r>
            <a:endParaRPr lang="zh-CN" altLang="en-US" sz="2200" b="1">
              <a:solidFill>
                <a:srgbClr val="7030A0"/>
              </a:solidFill>
              <a:latin typeface="Times New Roman Bold" panose="02020503050405090304" charset="0"/>
              <a:cs typeface="Times New Roman Bold" panose="02020503050405090304" charset="0"/>
              <a:sym typeface="+mn-ea"/>
            </a:endParaRPr>
          </a:p>
        </p:txBody>
      </p:sp>
      <p:sp>
        <p:nvSpPr>
          <p:cNvPr id="3" name="椭圆 2"/>
          <p:cNvSpPr/>
          <p:nvPr/>
        </p:nvSpPr>
        <p:spPr>
          <a:xfrm>
            <a:off x="7520940" y="4345940"/>
            <a:ext cx="1439545" cy="385445"/>
          </a:xfrm>
          <a:prstGeom prst="ellipse">
            <a:avLst/>
          </a:prstGeom>
          <a:noFill/>
          <a:ln w="31750">
            <a:solidFill>
              <a:srgbClr val="0000FF"/>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6671310" y="3663315"/>
            <a:ext cx="1439545" cy="385445"/>
          </a:xfrm>
          <a:prstGeom prst="ellipse">
            <a:avLst/>
          </a:prstGeom>
          <a:noFill/>
          <a:ln w="31750">
            <a:solidFill>
              <a:srgbClr val="0000FF"/>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p:nvPr/>
        </p:nvSpPr>
        <p:spPr>
          <a:xfrm>
            <a:off x="5502275" y="4999990"/>
            <a:ext cx="1439545" cy="385445"/>
          </a:xfrm>
          <a:prstGeom prst="ellipse">
            <a:avLst/>
          </a:prstGeom>
          <a:noFill/>
          <a:ln w="31750">
            <a:solidFill>
              <a:srgbClr val="0000FF"/>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椭圆 9"/>
          <p:cNvSpPr/>
          <p:nvPr/>
        </p:nvSpPr>
        <p:spPr>
          <a:xfrm>
            <a:off x="5502275" y="5679440"/>
            <a:ext cx="3441700" cy="410845"/>
          </a:xfrm>
          <a:prstGeom prst="ellipse">
            <a:avLst/>
          </a:prstGeom>
          <a:noFill/>
          <a:ln w="31750">
            <a:solidFill>
              <a:srgbClr val="0000FF"/>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p:nvSpPr>
        <p:spPr>
          <a:xfrm>
            <a:off x="7428230" y="5986780"/>
            <a:ext cx="1153795" cy="410845"/>
          </a:xfrm>
          <a:prstGeom prst="ellipse">
            <a:avLst/>
          </a:prstGeom>
          <a:noFill/>
          <a:ln w="31750">
            <a:solidFill>
              <a:srgbClr val="0000FF"/>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椭圆 11"/>
          <p:cNvSpPr/>
          <p:nvPr/>
        </p:nvSpPr>
        <p:spPr>
          <a:xfrm>
            <a:off x="5619750" y="6293485"/>
            <a:ext cx="1153795" cy="410845"/>
          </a:xfrm>
          <a:prstGeom prst="ellipse">
            <a:avLst/>
          </a:prstGeom>
          <a:noFill/>
          <a:ln w="31750">
            <a:solidFill>
              <a:srgbClr val="0000FF"/>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linds(horizont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linds(horizontal)">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blinds(horizontal)">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blinds(horizontal)">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xEl>
                                              <p:pRg st="0" end="0"/>
                                            </p:txEl>
                                          </p:spTgt>
                                        </p:tgtEl>
                                        <p:attrNameLst>
                                          <p:attrName>style.visibility</p:attrName>
                                        </p:attrNameLst>
                                      </p:cBhvr>
                                      <p:to>
                                        <p:strVal val="visible"/>
                                      </p:to>
                                    </p:set>
                                    <p:animEffect transition="in" filter="blinds(horizontal)">
                                      <p:cBhvr>
                                        <p:cTn id="3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P spid="9" grpId="0" animBg="1"/>
      <p:bldP spid="10" grpId="0" animBg="1"/>
      <p:bldP spid="11" grpId="0" animBg="1"/>
      <p:bldP spid="1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44780" y="190500"/>
            <a:ext cx="8815705" cy="4815840"/>
          </a:xfrm>
          <a:prstGeom prst="rect">
            <a:avLst/>
          </a:prstGeom>
          <a:noFill/>
        </p:spPr>
        <p:txBody>
          <a:bodyPr wrap="square" rtlCol="0">
            <a:spAutoFit/>
          </a:bodyPr>
          <a:lstStyle/>
          <a:p>
            <a:pPr>
              <a:lnSpc>
                <a:spcPct val="160000"/>
              </a:lnSpc>
            </a:pPr>
            <a:r>
              <a:rPr lang="en-US" altLang="zh-CN" sz="3200" b="1">
                <a:latin typeface="Times New Roman Bold" panose="02020503050405090304" charset="0"/>
                <a:cs typeface="Times New Roman Bold" panose="02020503050405090304" charset="0"/>
              </a:rPr>
              <a:t>How to convey </a:t>
            </a:r>
            <a:r>
              <a:rPr lang="en-US" altLang="zh-CN" sz="3200" b="1">
                <a:solidFill>
                  <a:srgbClr val="FC0280"/>
                </a:solidFill>
                <a:latin typeface="Times New Roman Bold" panose="02020503050405090304" charset="0"/>
                <a:cs typeface="Times New Roman Bold" panose="02020503050405090304" charset="0"/>
              </a:rPr>
              <a:t>THEME </a:t>
            </a:r>
            <a:r>
              <a:rPr lang="en-US" altLang="zh-CN" sz="3200" b="1">
                <a:latin typeface="Times New Roman Bold" panose="02020503050405090304" charset="0"/>
                <a:cs typeface="Times New Roman Bold" panose="02020503050405090304" charset="0"/>
              </a:rPr>
              <a:t>in continuation writing?</a:t>
            </a:r>
            <a:endParaRPr lang="en-US" altLang="zh-CN" sz="3200" b="1">
              <a:latin typeface="Times New Roman Bold" panose="02020503050405090304" charset="0"/>
              <a:cs typeface="Times New Roman Bold" panose="02020503050405090304" charset="0"/>
            </a:endParaRPr>
          </a:p>
          <a:p>
            <a:pPr lvl="1">
              <a:lnSpc>
                <a:spcPct val="160000"/>
              </a:lnSpc>
            </a:pPr>
            <a:r>
              <a:rPr lang="en-US" altLang="zh-CN" sz="3200" b="1">
                <a:latin typeface="Times New Roman Bold" panose="02020503050405090304" charset="0"/>
                <a:cs typeface="Times New Roman Bold" panose="02020503050405090304" charset="0"/>
              </a:rPr>
              <a:t>1. Design of Plots</a:t>
            </a:r>
            <a:endParaRPr lang="en-US" altLang="zh-CN" sz="3200" b="1">
              <a:latin typeface="Times New Roman Bold" panose="02020503050405090304" charset="0"/>
              <a:cs typeface="Times New Roman Bold" panose="02020503050405090304" charset="0"/>
            </a:endParaRPr>
          </a:p>
          <a:p>
            <a:pPr lvl="1">
              <a:lnSpc>
                <a:spcPct val="160000"/>
              </a:lnSpc>
            </a:pPr>
            <a:r>
              <a:rPr lang="en-US" altLang="zh-CN" sz="3200" b="1">
                <a:latin typeface="Times New Roman Bold" panose="02020503050405090304" charset="0"/>
                <a:cs typeface="Times New Roman Bold" panose="02020503050405090304" charset="0"/>
              </a:rPr>
              <a:t>2. Proportion of Plots</a:t>
            </a:r>
            <a:endParaRPr lang="en-US" altLang="zh-CN" sz="3200" b="1">
              <a:latin typeface="Times New Roman Bold" panose="02020503050405090304" charset="0"/>
              <a:cs typeface="Times New Roman Bold" panose="02020503050405090304" charset="0"/>
            </a:endParaRPr>
          </a:p>
          <a:p>
            <a:pPr lvl="1">
              <a:lnSpc>
                <a:spcPct val="160000"/>
              </a:lnSpc>
            </a:pPr>
            <a:r>
              <a:rPr lang="en-US" altLang="zh-CN" sz="3200" b="1">
                <a:latin typeface="Times New Roman Bold" panose="02020503050405090304" charset="0"/>
                <a:cs typeface="Times New Roman Bold" panose="02020503050405090304" charset="0"/>
              </a:rPr>
              <a:t>3. Characterization</a:t>
            </a:r>
            <a:endParaRPr lang="en-US" altLang="zh-CN" sz="3200" b="1">
              <a:latin typeface="Times New Roman Bold" panose="02020503050405090304" charset="0"/>
              <a:cs typeface="Times New Roman Bold" panose="02020503050405090304" charset="0"/>
            </a:endParaRPr>
          </a:p>
          <a:p>
            <a:pPr lvl="1">
              <a:lnSpc>
                <a:spcPct val="160000"/>
              </a:lnSpc>
            </a:pPr>
            <a:r>
              <a:rPr lang="en-US" altLang="zh-CN" sz="3200" b="1">
                <a:latin typeface="Times New Roman Bold" panose="02020503050405090304" charset="0"/>
                <a:cs typeface="Times New Roman Bold" panose="02020503050405090304" charset="0"/>
              </a:rPr>
              <a:t>4. Comparison</a:t>
            </a:r>
            <a:endParaRPr lang="en-US" altLang="zh-CN" sz="3200" b="1">
              <a:latin typeface="Times New Roman Bold" panose="02020503050405090304" charset="0"/>
              <a:cs typeface="Times New Roman Bold" panose="02020503050405090304" charset="0"/>
            </a:endParaRPr>
          </a:p>
          <a:p>
            <a:pPr lvl="1">
              <a:lnSpc>
                <a:spcPct val="160000"/>
              </a:lnSpc>
            </a:pPr>
            <a:r>
              <a:rPr lang="en-US" altLang="zh-CN" sz="3200" b="1">
                <a:latin typeface="Times New Roman Bold" panose="02020503050405090304" charset="0"/>
                <a:cs typeface="Times New Roman Bold" panose="02020503050405090304" charset="0"/>
              </a:rPr>
              <a:t>5. Ending</a:t>
            </a:r>
            <a:endParaRPr lang="en-US" altLang="zh-CN" sz="3200" b="1">
              <a:latin typeface="Times New Roman Bold" panose="02020503050405090304" charset="0"/>
              <a:cs typeface="Times New Roman Bold" panose="0202050305040509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linds(horizontal)">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blinds(horizontal)">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blinds(horizontal)">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blinds(horizontal)">
                                      <p:cBhvr>
                                        <p:cTn id="22" dur="5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blinds(horizontal)">
                                      <p:cBhvr>
                                        <p:cTn id="2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2"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78435" y="231775"/>
            <a:ext cx="7023100" cy="6185535"/>
          </a:xfrm>
          <a:prstGeom prst="rect">
            <a:avLst/>
          </a:prstGeom>
          <a:noFill/>
        </p:spPr>
        <p:txBody>
          <a:bodyPr wrap="square" rtlCol="0">
            <a:spAutoFit/>
          </a:bodyPr>
          <a:lstStyle/>
          <a:p>
            <a:pPr indent="0" algn="just">
              <a:lnSpc>
                <a:spcPct val="100000"/>
              </a:lnSpc>
              <a:buNone/>
            </a:pPr>
            <a:r>
              <a:rPr lang="en-US" altLang="zh-CN" sz="2200" b="1">
                <a:solidFill>
                  <a:srgbClr val="FC0280"/>
                </a:solidFill>
                <a:latin typeface="Times New Roman Bold" panose="02020503050405090304" charset="0"/>
                <a:cs typeface="Times New Roman Bold" panose="02020503050405090304" charset="0"/>
              </a:rPr>
              <a:t>5. Ending </a:t>
            </a:r>
            <a:r>
              <a:rPr lang="en-US" altLang="zh-CN" sz="2200" b="1">
                <a:solidFill>
                  <a:srgbClr val="FC0280"/>
                </a:solidFill>
                <a:latin typeface="Times New Roman Bold" panose="02020503050405090304" charset="0"/>
                <a:cs typeface="Times New Roman Bold" panose="02020503050405090304" charset="0"/>
                <a:sym typeface="+mn-ea"/>
              </a:rPr>
              <a:t>-- Conveying Theme</a:t>
            </a:r>
            <a:endParaRPr lang="zh-CN" altLang="en-US" sz="2200" b="1">
              <a:latin typeface="Times New Roman Bold" panose="02020503050405090304" charset="0"/>
              <a:cs typeface="Times New Roman Bold" panose="02020503050405090304" charset="0"/>
            </a:endParaRPr>
          </a:p>
          <a:p>
            <a:pPr marL="457200" indent="-457200" algn="just">
              <a:lnSpc>
                <a:spcPct val="100000"/>
              </a:lnSpc>
              <a:buFont typeface="+mj-lt"/>
              <a:buAutoNum type="arabicPeriod"/>
            </a:pPr>
            <a:r>
              <a:rPr lang="zh-CN" altLang="en-US" sz="2200" b="1">
                <a:latin typeface="Times New Roman Bold" panose="02020503050405090304" charset="0"/>
                <a:cs typeface="Times New Roman Bold" panose="02020503050405090304" charset="0"/>
                <a:sym typeface="+mn-ea"/>
              </a:rPr>
              <a:t>Until now, </a:t>
            </a:r>
            <a:r>
              <a:rPr lang="zh-CN" altLang="en-US" sz="2200" b="1">
                <a:solidFill>
                  <a:schemeClr val="tx1"/>
                </a:solidFill>
                <a:latin typeface="Times New Roman Bold" panose="02020503050405090304" charset="0"/>
                <a:cs typeface="Times New Roman Bold" panose="02020503050405090304" charset="0"/>
                <a:sym typeface="+mn-ea"/>
              </a:rPr>
              <a:t>every time I recall this unforgettable experience</a:t>
            </a:r>
            <a:r>
              <a:rPr lang="zh-CN" altLang="en-US" sz="2200" b="1">
                <a:latin typeface="Times New Roman Bold" panose="02020503050405090304" charset="0"/>
                <a:cs typeface="Times New Roman Bold" panose="02020503050405090304" charset="0"/>
                <a:sym typeface="+mn-ea"/>
              </a:rPr>
              <a:t>, </a:t>
            </a:r>
            <a:r>
              <a:rPr lang="zh-CN" altLang="en-US" sz="2200" b="1">
                <a:solidFill>
                  <a:srgbClr val="0000FF"/>
                </a:solidFill>
                <a:latin typeface="Times New Roman Bold" panose="02020503050405090304" charset="0"/>
                <a:cs typeface="Times New Roman Bold" panose="02020503050405090304" charset="0"/>
                <a:sym typeface="+mn-ea"/>
              </a:rPr>
              <a:t>my heart fluttere</a:t>
            </a:r>
            <a:r>
              <a:rPr lang="en-US" altLang="zh-CN" sz="2200" b="1">
                <a:solidFill>
                  <a:srgbClr val="0000FF"/>
                </a:solidFill>
                <a:latin typeface="Times New Roman Bold" panose="02020503050405090304" charset="0"/>
                <a:cs typeface="Times New Roman Bold" panose="02020503050405090304" charset="0"/>
                <a:sym typeface="+mn-ea"/>
              </a:rPr>
              <a:t>s</a:t>
            </a:r>
            <a:r>
              <a:rPr lang="zh-CN" altLang="en-US" sz="2200" b="1">
                <a:solidFill>
                  <a:srgbClr val="0000FF"/>
                </a:solidFill>
                <a:latin typeface="Times New Roman Bold" panose="02020503050405090304" charset="0"/>
                <a:cs typeface="Times New Roman Bold" panose="02020503050405090304" charset="0"/>
                <a:sym typeface="+mn-ea"/>
              </a:rPr>
              <a:t> with a current of warmth</a:t>
            </a:r>
            <a:r>
              <a:rPr lang="zh-CN" altLang="en-US" sz="2200" b="1">
                <a:latin typeface="Times New Roman Bold" panose="02020503050405090304" charset="0"/>
                <a:cs typeface="Times New Roman Bold" panose="02020503050405090304" charset="0"/>
                <a:sym typeface="+mn-ea"/>
              </a:rPr>
              <a:t> -- not only for the kindness we </a:t>
            </a:r>
            <a:r>
              <a:rPr lang="zh-CN" altLang="en-US" sz="2200" b="1" u="sng">
                <a:latin typeface="Times New Roman Bold" panose="02020503050405090304" charset="0"/>
                <a:cs typeface="Times New Roman Bold" panose="02020503050405090304" charset="0"/>
                <a:sym typeface="+mn-ea"/>
              </a:rPr>
              <a:t>gave</a:t>
            </a:r>
            <a:r>
              <a:rPr lang="zh-CN" altLang="en-US" sz="2200" b="1">
                <a:latin typeface="Times New Roman Bold" panose="02020503050405090304" charset="0"/>
                <a:cs typeface="Times New Roman Bold" panose="02020503050405090304" charset="0"/>
                <a:sym typeface="+mn-ea"/>
              </a:rPr>
              <a:t> but also for</a:t>
            </a:r>
            <a:r>
              <a:rPr lang="zh-CN" altLang="en-US" sz="2200" b="1">
                <a:solidFill>
                  <a:srgbClr val="0000FF"/>
                </a:solidFill>
                <a:latin typeface="Times New Roman Bold" panose="02020503050405090304" charset="0"/>
                <a:cs typeface="Times New Roman Bold" panose="02020503050405090304" charset="0"/>
                <a:sym typeface="+mn-ea"/>
              </a:rPr>
              <a:t> the </a:t>
            </a:r>
            <a:r>
              <a:rPr lang="en-US" altLang="zh-CN" sz="2200" b="1">
                <a:solidFill>
                  <a:srgbClr val="0000FF"/>
                </a:solidFill>
                <a:latin typeface="Times New Roman Bold" panose="02020503050405090304" charset="0"/>
                <a:cs typeface="Times New Roman Bold" panose="02020503050405090304" charset="0"/>
                <a:sym typeface="+mn-ea"/>
              </a:rPr>
              <a:t>belief, companionship and satisfaction </a:t>
            </a:r>
            <a:r>
              <a:rPr lang="zh-CN" altLang="en-US" sz="2200" b="1">
                <a:solidFill>
                  <a:srgbClr val="0000FF"/>
                </a:solidFill>
                <a:latin typeface="Times New Roman Bold" panose="02020503050405090304" charset="0"/>
                <a:cs typeface="Times New Roman Bold" panose="02020503050405090304" charset="0"/>
                <a:sym typeface="+mn-ea"/>
              </a:rPr>
              <a:t>we </a:t>
            </a:r>
            <a:r>
              <a:rPr lang="zh-CN" altLang="en-US" sz="2200" b="1" u="sng">
                <a:solidFill>
                  <a:srgbClr val="0000FF"/>
                </a:solidFill>
                <a:latin typeface="Times New Roman Bold" panose="02020503050405090304" charset="0"/>
                <a:cs typeface="Times New Roman Bold" panose="02020503050405090304" charset="0"/>
                <a:sym typeface="+mn-ea"/>
              </a:rPr>
              <a:t>received</a:t>
            </a:r>
            <a:r>
              <a:rPr lang="zh-CN" altLang="en-US" sz="2200" b="1">
                <a:latin typeface="Times New Roman Bold" panose="02020503050405090304" charset="0"/>
                <a:cs typeface="Times New Roman Bold" panose="02020503050405090304" charset="0"/>
                <a:sym typeface="+mn-ea"/>
              </a:rPr>
              <a:t>.</a:t>
            </a:r>
            <a:endParaRPr lang="zh-CN" altLang="en-US" sz="2200" b="1">
              <a:latin typeface="Times New Roman Bold" panose="02020503050405090304" charset="0"/>
              <a:cs typeface="Times New Roman Bold" panose="02020503050405090304" charset="0"/>
            </a:endParaRPr>
          </a:p>
          <a:p>
            <a:pPr marL="457200" indent="-457200" algn="just">
              <a:lnSpc>
                <a:spcPct val="100000"/>
              </a:lnSpc>
              <a:buFont typeface="+mj-lt"/>
              <a:buAutoNum type="arabicPeriod"/>
            </a:pPr>
            <a:r>
              <a:rPr lang="zh-CN" altLang="en-US" sz="2200" b="1">
                <a:latin typeface="Times New Roman Bold" panose="02020503050405090304" charset="0"/>
                <a:cs typeface="Times New Roman Bold" panose="02020503050405090304" charset="0"/>
              </a:rPr>
              <a:t>It was </a:t>
            </a:r>
            <a:r>
              <a:rPr lang="zh-CN" altLang="en-US" sz="2200" b="1">
                <a:solidFill>
                  <a:srgbClr val="0000FF"/>
                </a:solidFill>
                <a:latin typeface="Times New Roman Bold" panose="02020503050405090304" charset="0"/>
                <a:cs typeface="Times New Roman Bold" panose="02020503050405090304" charset="0"/>
              </a:rPr>
              <a:t>not the vans</a:t>
            </a:r>
            <a:r>
              <a:rPr lang="zh-CN" altLang="en-US" sz="2200" b="1">
                <a:latin typeface="Times New Roman Bold" panose="02020503050405090304" charset="0"/>
                <a:cs typeface="Times New Roman Bold" panose="02020503050405090304" charset="0"/>
              </a:rPr>
              <a:t> but people’s </a:t>
            </a:r>
            <a:r>
              <a:rPr lang="en-US" altLang="zh-CN" sz="2200" b="1">
                <a:latin typeface="Times New Roman Bold" panose="02020503050405090304" charset="0"/>
                <a:cs typeface="Times New Roman Bold" panose="02020503050405090304" charset="0"/>
              </a:rPr>
              <a:t>kindness</a:t>
            </a:r>
            <a:r>
              <a:rPr lang="zh-CN" altLang="en-US" sz="2200" b="1">
                <a:latin typeface="Times New Roman Bold" panose="02020503050405090304" charset="0"/>
                <a:cs typeface="Times New Roman Bold" panose="02020503050405090304" charset="0"/>
              </a:rPr>
              <a:t> that delivered joy and hope to the needy. </a:t>
            </a:r>
            <a:endParaRPr lang="zh-CN" altLang="en-US" sz="2200" b="1">
              <a:latin typeface="Times New Roman Bold" panose="02020503050405090304" charset="0"/>
              <a:cs typeface="Times New Roman Bold" panose="02020503050405090304" charset="0"/>
            </a:endParaRPr>
          </a:p>
          <a:p>
            <a:pPr marL="457200" indent="-457200" algn="just">
              <a:lnSpc>
                <a:spcPct val="100000"/>
              </a:lnSpc>
              <a:buFont typeface="+mj-lt"/>
              <a:buAutoNum type="arabicPeriod"/>
            </a:pPr>
            <a:r>
              <a:rPr lang="zh-CN" altLang="en-US" sz="2200" b="1">
                <a:latin typeface="Times New Roman Bold" panose="02020503050405090304" charset="0"/>
                <a:cs typeface="Times New Roman Bold" panose="02020503050405090304" charset="0"/>
              </a:rPr>
              <a:t>The room light leaked through the curtains, casting lengthy shadows behind us, silently showing what </a:t>
            </a:r>
            <a:r>
              <a:rPr lang="zh-CN" altLang="en-US" sz="2200" b="1">
                <a:solidFill>
                  <a:srgbClr val="0000FF"/>
                </a:solidFill>
                <a:latin typeface="Times New Roman Bold" panose="02020503050405090304" charset="0"/>
                <a:cs typeface="Times New Roman Bold" panose="02020503050405090304" charset="0"/>
              </a:rPr>
              <a:t>the true </a:t>
            </a:r>
            <a:r>
              <a:rPr lang="en-US" altLang="zh-CN" sz="2200" b="1">
                <a:solidFill>
                  <a:srgbClr val="0000FF"/>
                </a:solidFill>
                <a:latin typeface="Times New Roman Bold" panose="02020503050405090304" charset="0"/>
                <a:cs typeface="Times New Roman Bold" panose="02020503050405090304" charset="0"/>
              </a:rPr>
              <a:t>meaning </a:t>
            </a:r>
            <a:r>
              <a:rPr lang="zh-CN" altLang="en-US" sz="2200" b="1">
                <a:solidFill>
                  <a:srgbClr val="0000FF"/>
                </a:solidFill>
                <a:latin typeface="Times New Roman Bold" panose="02020503050405090304" charset="0"/>
                <a:cs typeface="Times New Roman Bold" panose="02020503050405090304" charset="0"/>
              </a:rPr>
              <a:t>of Thanksgiving</a:t>
            </a:r>
            <a:r>
              <a:rPr lang="zh-CN" altLang="en-US" sz="2200" b="1">
                <a:latin typeface="Times New Roman Bold" panose="02020503050405090304" charset="0"/>
                <a:cs typeface="Times New Roman Bold" panose="02020503050405090304" charset="0"/>
              </a:rPr>
              <a:t> was.</a:t>
            </a:r>
            <a:endParaRPr lang="zh-CN" altLang="en-US" sz="2200" b="1">
              <a:latin typeface="Times New Roman Bold" panose="02020503050405090304" charset="0"/>
              <a:cs typeface="Times New Roman Bold" panose="02020503050405090304" charset="0"/>
            </a:endParaRPr>
          </a:p>
          <a:p>
            <a:pPr marL="457200" indent="-457200" algn="just">
              <a:lnSpc>
                <a:spcPct val="100000"/>
              </a:lnSpc>
              <a:buFont typeface="+mj-lt"/>
              <a:buAutoNum type="arabicPeriod"/>
            </a:pPr>
            <a:r>
              <a:rPr lang="zh-CN" altLang="en-US" sz="2200" b="1">
                <a:latin typeface="Times New Roman Bold" panose="02020503050405090304" charset="0"/>
                <a:cs typeface="Times New Roman Bold" panose="02020503050405090304" charset="0"/>
              </a:rPr>
              <a:t>The sun was setting and the night was falling, but the smiles of people who received our help lit up our day and </a:t>
            </a:r>
            <a:r>
              <a:rPr lang="en-US" altLang="zh-CN" sz="2200" b="1">
                <a:solidFill>
                  <a:srgbClr val="0000FF"/>
                </a:solidFill>
                <a:latin typeface="Times New Roman Bold" panose="02020503050405090304" charset="0"/>
                <a:cs typeface="Times New Roman Bold" panose="02020503050405090304" charset="0"/>
              </a:rPr>
              <a:t>decorated</a:t>
            </a:r>
            <a:r>
              <a:rPr lang="zh-CN" altLang="en-US" sz="2200" b="1">
                <a:solidFill>
                  <a:srgbClr val="0000FF"/>
                </a:solidFill>
                <a:latin typeface="Times New Roman Bold" panose="02020503050405090304" charset="0"/>
                <a:cs typeface="Times New Roman Bold" panose="02020503050405090304" charset="0"/>
              </a:rPr>
              <a:t> </a:t>
            </a:r>
            <a:r>
              <a:rPr lang="zh-CN" altLang="en-US" sz="2200" b="1">
                <a:latin typeface="Times New Roman Bold" panose="02020503050405090304" charset="0"/>
                <a:cs typeface="Times New Roman Bold" panose="02020503050405090304" charset="0"/>
              </a:rPr>
              <a:t>our Thanksgiving, which were the best gifts for us.</a:t>
            </a:r>
            <a:endParaRPr lang="zh-CN" altLang="en-US" sz="2200" b="1">
              <a:latin typeface="Times New Roman Bold" panose="02020503050405090304" charset="0"/>
              <a:cs typeface="Times New Roman Bold" panose="02020503050405090304" charset="0"/>
            </a:endParaRPr>
          </a:p>
          <a:p>
            <a:pPr marL="457200" indent="-457200" algn="just">
              <a:lnSpc>
                <a:spcPct val="100000"/>
              </a:lnSpc>
              <a:buFont typeface="+mj-lt"/>
              <a:buAutoNum type="arabicPeriod"/>
            </a:pPr>
            <a:r>
              <a:rPr lang="en-US" altLang="zh-CN" sz="2200" b="1">
                <a:latin typeface="Times New Roman Bold" panose="02020503050405090304" charset="0"/>
                <a:cs typeface="Times New Roman Bold" panose="02020503050405090304" charset="0"/>
              </a:rPr>
              <a:t>On that </a:t>
            </a:r>
            <a:r>
              <a:rPr lang="zh-CN" altLang="en-US" sz="2200" b="1">
                <a:latin typeface="Times New Roman Bold" panose="02020503050405090304" charset="0"/>
                <a:cs typeface="Times New Roman Bold" panose="02020503050405090304" charset="0"/>
              </a:rPr>
              <a:t>“</a:t>
            </a:r>
            <a:r>
              <a:rPr lang="en-US" altLang="zh-CN" sz="2200" b="1">
                <a:latin typeface="Times New Roman Bold" panose="02020503050405090304" charset="0"/>
                <a:cs typeface="Times New Roman Bold" panose="02020503050405090304" charset="0"/>
              </a:rPr>
              <a:t>no vans</a:t>
            </a:r>
            <a:r>
              <a:rPr lang="zh-CN" altLang="en-US" sz="2200" b="1">
                <a:latin typeface="Times New Roman Bold" panose="02020503050405090304" charset="0"/>
                <a:cs typeface="Times New Roman Bold" panose="02020503050405090304" charset="0"/>
              </a:rPr>
              <a:t>”</a:t>
            </a:r>
            <a:r>
              <a:rPr lang="en-US" altLang="zh-CN" sz="2200" b="1">
                <a:latin typeface="Times New Roman Bold" panose="02020503050405090304" charset="0"/>
                <a:cs typeface="Times New Roman Bold" panose="02020503050405090304" charset="0"/>
              </a:rPr>
              <a:t>night,  I better understood the old saying --</a:t>
            </a:r>
            <a:r>
              <a:rPr lang="zh-CN" altLang="en-US" sz="2200" b="1">
                <a:latin typeface="Times New Roman Bold" panose="02020503050405090304" charset="0"/>
                <a:cs typeface="Times New Roman Bold" panose="02020503050405090304" charset="0"/>
              </a:rPr>
              <a:t>“</a:t>
            </a:r>
            <a:r>
              <a:rPr lang="en-US" altLang="zh-CN" sz="2200" b="1">
                <a:solidFill>
                  <a:srgbClr val="0000FF"/>
                </a:solidFill>
                <a:latin typeface="Times New Roman Bold" panose="02020503050405090304" charset="0"/>
                <a:cs typeface="Times New Roman Bold" panose="02020503050405090304" charset="0"/>
              </a:rPr>
              <a:t>The roses in her hand, the fragrance in mine.</a:t>
            </a:r>
            <a:r>
              <a:rPr lang="zh-CN" altLang="en-US" sz="2200" b="1">
                <a:latin typeface="Times New Roman Bold" panose="02020503050405090304" charset="0"/>
                <a:cs typeface="Times New Roman Bold" panose="02020503050405090304" charset="0"/>
              </a:rPr>
              <a:t>”</a:t>
            </a:r>
            <a:endParaRPr lang="zh-CN" altLang="en-US" sz="2200" b="1">
              <a:latin typeface="Times New Roman Bold" panose="02020503050405090304" charset="0"/>
              <a:cs typeface="Times New Roman Bold" panose="02020503050405090304" charset="0"/>
            </a:endParaRPr>
          </a:p>
        </p:txBody>
      </p:sp>
      <p:sp>
        <p:nvSpPr>
          <p:cNvPr id="3" name="文本框 2"/>
          <p:cNvSpPr txBox="1"/>
          <p:nvPr/>
        </p:nvSpPr>
        <p:spPr>
          <a:xfrm>
            <a:off x="7353300" y="574040"/>
            <a:ext cx="1771650" cy="1198880"/>
          </a:xfrm>
          <a:prstGeom prst="rect">
            <a:avLst/>
          </a:prstGeom>
          <a:noFill/>
        </p:spPr>
        <p:txBody>
          <a:bodyPr wrap="square" rtlCol="0">
            <a:spAutoFit/>
          </a:bodyPr>
          <a:lstStyle/>
          <a:p>
            <a:r>
              <a:rPr lang="en-US" altLang="zh-CN" sz="2400" b="1">
                <a:solidFill>
                  <a:srgbClr val="FC0280"/>
                </a:solidFill>
                <a:latin typeface="Times New Roman Bold" panose="02020503050405090304" charset="0"/>
                <a:cs typeface="Times New Roman Bold" panose="02020503050405090304" charset="0"/>
              </a:rPr>
              <a:t>emotions</a:t>
            </a:r>
            <a:endParaRPr lang="en-US" altLang="zh-CN" sz="2400" b="1">
              <a:solidFill>
                <a:srgbClr val="FC0280"/>
              </a:solidFill>
              <a:latin typeface="Times New Roman Bold" panose="02020503050405090304" charset="0"/>
              <a:cs typeface="Times New Roman Bold" panose="02020503050405090304" charset="0"/>
            </a:endParaRPr>
          </a:p>
          <a:p>
            <a:endParaRPr lang="en-US" altLang="zh-CN" sz="2400" b="1">
              <a:solidFill>
                <a:srgbClr val="FC0280"/>
              </a:solidFill>
              <a:latin typeface="Times New Roman Bold" panose="02020503050405090304" charset="0"/>
              <a:cs typeface="Times New Roman Bold" panose="02020503050405090304" charset="0"/>
            </a:endParaRPr>
          </a:p>
          <a:p>
            <a:r>
              <a:rPr lang="en-US" altLang="zh-CN" sz="2400" b="1">
                <a:solidFill>
                  <a:srgbClr val="FC0280"/>
                </a:solidFill>
                <a:latin typeface="Times New Roman Bold" panose="02020503050405090304" charset="0"/>
                <a:cs typeface="Times New Roman Bold" panose="02020503050405090304" charset="0"/>
              </a:rPr>
              <a:t>evaluation</a:t>
            </a:r>
            <a:endParaRPr lang="en-US" altLang="zh-CN" sz="2400" b="1">
              <a:solidFill>
                <a:srgbClr val="FC0280"/>
              </a:solidFill>
              <a:latin typeface="Times New Roman Bold" panose="02020503050405090304" charset="0"/>
              <a:cs typeface="Times New Roman Bold" panose="02020503050405090304" charset="0"/>
            </a:endParaRPr>
          </a:p>
        </p:txBody>
      </p:sp>
      <p:sp>
        <p:nvSpPr>
          <p:cNvPr id="4" name="文本框 3"/>
          <p:cNvSpPr txBox="1"/>
          <p:nvPr/>
        </p:nvSpPr>
        <p:spPr>
          <a:xfrm>
            <a:off x="7353300" y="3029585"/>
            <a:ext cx="1771650" cy="460375"/>
          </a:xfrm>
          <a:prstGeom prst="rect">
            <a:avLst/>
          </a:prstGeom>
          <a:noFill/>
        </p:spPr>
        <p:txBody>
          <a:bodyPr wrap="square" rtlCol="0">
            <a:spAutoFit/>
          </a:bodyPr>
          <a:lstStyle/>
          <a:p>
            <a:r>
              <a:rPr lang="en-US" altLang="zh-CN" sz="2400" b="1">
                <a:solidFill>
                  <a:srgbClr val="FC0280"/>
                </a:solidFill>
                <a:latin typeface="Times New Roman Bold" panose="02020503050405090304" charset="0"/>
                <a:cs typeface="Times New Roman Bold" panose="02020503050405090304" charset="0"/>
              </a:rPr>
              <a:t>echoing</a:t>
            </a:r>
            <a:endParaRPr lang="en-US" altLang="zh-CN" sz="2400" b="1">
              <a:solidFill>
                <a:srgbClr val="FC0280"/>
              </a:solidFill>
              <a:latin typeface="Times New Roman Bold" panose="02020503050405090304" charset="0"/>
              <a:cs typeface="Times New Roman Bold" panose="02020503050405090304" charset="0"/>
            </a:endParaRPr>
          </a:p>
        </p:txBody>
      </p:sp>
      <p:sp>
        <p:nvSpPr>
          <p:cNvPr id="5" name="文本框 4"/>
          <p:cNvSpPr txBox="1"/>
          <p:nvPr/>
        </p:nvSpPr>
        <p:spPr>
          <a:xfrm>
            <a:off x="7353300" y="5452745"/>
            <a:ext cx="1771650" cy="460375"/>
          </a:xfrm>
          <a:prstGeom prst="rect">
            <a:avLst/>
          </a:prstGeom>
          <a:noFill/>
        </p:spPr>
        <p:txBody>
          <a:bodyPr wrap="square" rtlCol="0">
            <a:spAutoFit/>
          </a:bodyPr>
          <a:lstStyle/>
          <a:p>
            <a:r>
              <a:rPr lang="en-US" altLang="zh-CN" sz="2400" b="1">
                <a:solidFill>
                  <a:srgbClr val="FC0280"/>
                </a:solidFill>
                <a:latin typeface="Times New Roman Bold" panose="02020503050405090304" charset="0"/>
                <a:cs typeface="Times New Roman Bold" panose="02020503050405090304" charset="0"/>
              </a:rPr>
              <a:t>idioms</a:t>
            </a:r>
            <a:endParaRPr lang="en-US" altLang="zh-CN" sz="2400" b="1">
              <a:solidFill>
                <a:srgbClr val="FC0280"/>
              </a:solidFill>
              <a:latin typeface="Times New Roman Bold" panose="02020503050405090304" charset="0"/>
              <a:cs typeface="Times New Roman Bold" panose="0202050305040509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linds(horizontal)">
                                      <p:cBhvr>
                                        <p:cTn id="7" dur="500"/>
                                        <p:tgtEl>
                                          <p:spTgt spid="2">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blinds(horizontal)">
                                      <p:cBhvr>
                                        <p:cTn id="10" dur="500"/>
                                        <p:tgtEl>
                                          <p:spTgt spid="2">
                                            <p:txEl>
                                              <p:pRg st="2" end="2"/>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Effect transition="in" filter="blinds(horizontal)">
                                      <p:cBhvr>
                                        <p:cTn id="13" dur="500"/>
                                        <p:tgtEl>
                                          <p:spTgt spid="2">
                                            <p:txEl>
                                              <p:pRg st="3" end="3"/>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2">
                                            <p:txEl>
                                              <p:pRg st="4" end="4"/>
                                            </p:txEl>
                                          </p:spTgt>
                                        </p:tgtEl>
                                        <p:attrNameLst>
                                          <p:attrName>style.visibility</p:attrName>
                                        </p:attrNameLst>
                                      </p:cBhvr>
                                      <p:to>
                                        <p:strVal val="visible"/>
                                      </p:to>
                                    </p:set>
                                    <p:animEffect transition="in" filter="blinds(horizontal)">
                                      <p:cBhvr>
                                        <p:cTn id="16" dur="500"/>
                                        <p:tgtEl>
                                          <p:spTgt spid="2">
                                            <p:txEl>
                                              <p:pRg st="4" end="4"/>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Effect transition="in" filter="blinds(horizontal)">
                                      <p:cBhvr>
                                        <p:cTn id="19" dur="500"/>
                                        <p:tgtEl>
                                          <p:spTgt spid="2">
                                            <p:txEl>
                                              <p:pRg st="5" end="5"/>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blinds(horizontal)">
                                      <p:cBhvr>
                                        <p:cTn id="24" dur="500"/>
                                        <p:tgtEl>
                                          <p:spTgt spid="3"/>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blinds(horizontal)">
                                      <p:cBhvr>
                                        <p:cTn id="29" dur="500"/>
                                        <p:tgtEl>
                                          <p:spTgt spid="4"/>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5"/>
                                        </p:tgtEl>
                                        <p:attrNameLst>
                                          <p:attrName>style.visibility</p:attrName>
                                        </p:attrNameLst>
                                      </p:cBhvr>
                                      <p:to>
                                        <p:strVal val="visible"/>
                                      </p:to>
                                    </p:set>
                                    <p:animEffect transition="in" filter="blinds(horizontal)">
                                      <p:cBhvr>
                                        <p:cTn id="3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pPr>
              <a:lnSpc>
                <a:spcPct val="130000"/>
              </a:lnSpc>
            </a:pPr>
            <a:r>
              <a:rPr lang="zh-CN" altLang="en-US" sz="4800"/>
              <a:t>杭州市</a:t>
            </a:r>
            <a:r>
              <a:rPr lang="en-US" altLang="zh-CN" sz="4800"/>
              <a:t>2021</a:t>
            </a:r>
            <a:r>
              <a:rPr lang="zh-CN" altLang="en-US" sz="4800"/>
              <a:t>学年</a:t>
            </a:r>
            <a:br>
              <a:rPr lang="zh-CN" altLang="en-US" sz="4800"/>
            </a:br>
            <a:r>
              <a:rPr lang="zh-CN" altLang="en-US" sz="4800"/>
              <a:t>高三教学质量研讨会</a:t>
            </a:r>
            <a:endParaRPr lang="zh-CN" altLang="en-US" sz="4800"/>
          </a:p>
        </p:txBody>
      </p:sp>
      <p:sp>
        <p:nvSpPr>
          <p:cNvPr id="3" name="副标题 2"/>
          <p:cNvSpPr>
            <a:spLocks noGrp="1"/>
          </p:cNvSpPr>
          <p:nvPr>
            <p:ph type="subTitle" idx="1"/>
          </p:nvPr>
        </p:nvSpPr>
        <p:spPr>
          <a:xfrm>
            <a:off x="1143000" y="3703638"/>
            <a:ext cx="6858000" cy="1655762"/>
          </a:xfrm>
        </p:spPr>
        <p:txBody>
          <a:bodyPr/>
          <a:lstStyle/>
          <a:p>
            <a:r>
              <a:rPr lang="zh-CN" altLang="en-US"/>
              <a:t>线下会场 学军中学</a:t>
            </a:r>
            <a:endParaRPr lang="zh-CN" altLang="en-US"/>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57810" y="379730"/>
            <a:ext cx="8721090" cy="1198880"/>
          </a:xfrm>
          <a:prstGeom prst="rect">
            <a:avLst/>
          </a:prstGeom>
          <a:noFill/>
        </p:spPr>
        <p:txBody>
          <a:bodyPr wrap="square" rtlCol="0">
            <a:spAutoFit/>
          </a:bodyPr>
          <a:lstStyle/>
          <a:p>
            <a:r>
              <a:rPr lang="zh-CN" altLang="en-US" sz="2400" b="1">
                <a:solidFill>
                  <a:srgbClr val="0000FF"/>
                </a:solidFill>
                <a:latin typeface="Times New Roman Bold" panose="02020503050405090304" charset="0"/>
                <a:cs typeface="Times New Roman Bold" panose="02020503050405090304" charset="0"/>
                <a:sym typeface="+mn-ea"/>
              </a:rPr>
              <a:t>2020.1 (A Puppy for Poppy)</a:t>
            </a:r>
            <a:endParaRPr lang="en-US" altLang="zh-CN" sz="2400" b="1" i="1">
              <a:latin typeface="Times New Roman Bold Italic" panose="02020503050405090304" charset="0"/>
              <a:cs typeface="Times New Roman Bold Italic" panose="02020503050405090304" charset="0"/>
              <a:sym typeface="+mn-ea"/>
            </a:endParaRPr>
          </a:p>
          <a:p>
            <a:r>
              <a:rPr lang="en-US" altLang="zh-CN" sz="2400" b="1" i="1">
                <a:latin typeface="Times New Roman Bold Italic" panose="02020503050405090304" charset="0"/>
                <a:cs typeface="Times New Roman Bold Italic" panose="02020503050405090304" charset="0"/>
                <a:sym typeface="+mn-ea"/>
              </a:rPr>
              <a:t>Para.2</a:t>
            </a:r>
            <a:endParaRPr lang="en-US" altLang="zh-CN" sz="2400" b="1" i="1">
              <a:latin typeface="Times New Roman Bold Italic" panose="02020503050405090304" charset="0"/>
              <a:cs typeface="Times New Roman Bold Italic" panose="02020503050405090304" charset="0"/>
              <a:sym typeface="+mn-ea"/>
            </a:endParaRPr>
          </a:p>
          <a:p>
            <a:r>
              <a:rPr lang="zh-CN" altLang="en-US" sz="2400" b="1" i="1">
                <a:latin typeface="Times New Roman Bold Italic" panose="02020503050405090304" charset="0"/>
                <a:cs typeface="Times New Roman Bold Italic" panose="02020503050405090304" charset="0"/>
                <a:sym typeface="+mn-ea"/>
              </a:rPr>
              <a:t>A few weeks later, the boy arrived home from university. </a:t>
            </a:r>
            <a:endParaRPr lang="zh-CN" altLang="en-US" sz="2400" b="1" i="1">
              <a:latin typeface="Times New Roman Bold Italic" panose="02020503050405090304" charset="0"/>
              <a:cs typeface="Times New Roman Bold Italic" panose="02020503050405090304" charset="0"/>
              <a:sym typeface="+mn-ea"/>
            </a:endParaRPr>
          </a:p>
        </p:txBody>
      </p:sp>
      <p:sp>
        <p:nvSpPr>
          <p:cNvPr id="5" name="文本框 4"/>
          <p:cNvSpPr txBox="1"/>
          <p:nvPr/>
        </p:nvSpPr>
        <p:spPr>
          <a:xfrm>
            <a:off x="243840" y="1657985"/>
            <a:ext cx="4116705" cy="4579620"/>
          </a:xfrm>
          <a:prstGeom prst="rect">
            <a:avLst/>
          </a:prstGeom>
          <a:solidFill>
            <a:schemeClr val="accent1">
              <a:alpha val="20000"/>
            </a:schemeClr>
          </a:solidFill>
        </p:spPr>
        <p:txBody>
          <a:bodyPr wrap="square" rtlCol="0">
            <a:spAutoFit/>
          </a:bodyPr>
          <a:lstStyle/>
          <a:p>
            <a:pPr algn="just">
              <a:lnSpc>
                <a:spcPct val="152000"/>
              </a:lnSpc>
              <a:spcBef>
                <a:spcPts val="0"/>
              </a:spcBef>
              <a:spcAft>
                <a:spcPts val="0"/>
              </a:spcAft>
            </a:pPr>
            <a:r>
              <a:rPr lang="zh-CN" altLang="en-US" sz="2400" b="1">
                <a:latin typeface="Times New Roman Bold" panose="02020503050405090304" charset="0"/>
                <a:cs typeface="Times New Roman Bold" panose="02020503050405090304" charset="0"/>
                <a:sym typeface="+mn-ea"/>
              </a:rPr>
              <a:t>The moment he stepped into the house, Poppy rushed to the boy and licked his face with excitement. Then the boy embraced his parents tightly. After being told the story of Poppy and the little dog, tears welled up in the boy</a:t>
            </a:r>
            <a:r>
              <a:rPr lang="en-US" altLang="zh-CN" sz="2400" b="1">
                <a:latin typeface="Times New Roman Bold" panose="02020503050405090304" charset="0"/>
                <a:cs typeface="Times New Roman Bold" panose="02020503050405090304" charset="0"/>
                <a:sym typeface="+mn-ea"/>
              </a:rPr>
              <a:t>'</a:t>
            </a:r>
            <a:r>
              <a:rPr lang="zh-CN" altLang="en-US" sz="2400" b="1">
                <a:latin typeface="Times New Roman Bold" panose="02020503050405090304" charset="0"/>
                <a:cs typeface="Times New Roman Bold" panose="02020503050405090304" charset="0"/>
                <a:sym typeface="+mn-ea"/>
              </a:rPr>
              <a:t>s eyes. </a:t>
            </a:r>
            <a:endParaRPr lang="zh-CN" altLang="en-US" sz="2400" b="1">
              <a:latin typeface="Times New Roman Bold" panose="02020503050405090304" charset="0"/>
              <a:cs typeface="Times New Roman Bold" panose="02020503050405090304" charset="0"/>
              <a:sym typeface="+mn-ea"/>
            </a:endParaRPr>
          </a:p>
        </p:txBody>
      </p:sp>
      <p:sp>
        <p:nvSpPr>
          <p:cNvPr id="6" name="文本框 5"/>
          <p:cNvSpPr txBox="1"/>
          <p:nvPr/>
        </p:nvSpPr>
        <p:spPr>
          <a:xfrm>
            <a:off x="4518660" y="1657985"/>
            <a:ext cx="4396740" cy="4592320"/>
          </a:xfrm>
          <a:prstGeom prst="rect">
            <a:avLst/>
          </a:prstGeom>
          <a:solidFill>
            <a:srgbClr val="FC0280">
              <a:alpha val="20000"/>
            </a:srgbClr>
          </a:solidFill>
        </p:spPr>
        <p:txBody>
          <a:bodyPr wrap="square" rtlCol="0">
            <a:spAutoFit/>
          </a:bodyPr>
          <a:lstStyle/>
          <a:p>
            <a:pPr algn="just">
              <a:lnSpc>
                <a:spcPct val="133000"/>
              </a:lnSpc>
              <a:spcBef>
                <a:spcPts val="0"/>
              </a:spcBef>
              <a:spcAft>
                <a:spcPts val="0"/>
              </a:spcAft>
            </a:pPr>
            <a:r>
              <a:rPr lang="zh-CN" altLang="en-US" sz="2200" b="1">
                <a:latin typeface="Times New Roman Bold" panose="02020503050405090304" charset="0"/>
                <a:cs typeface="Times New Roman Bold" panose="02020503050405090304" charset="0"/>
                <a:sym typeface="+mn-ea"/>
              </a:rPr>
              <a:t>Imagine how surprised he was when he opened the door, as he was not only greeted by Poppy</a:t>
            </a:r>
            <a:r>
              <a:rPr lang="en-US" altLang="zh-CN" sz="2200" b="1">
                <a:latin typeface="Times New Roman Bold" panose="02020503050405090304" charset="0"/>
                <a:cs typeface="Times New Roman Bold" panose="02020503050405090304" charset="0"/>
                <a:sym typeface="+mn-ea"/>
              </a:rPr>
              <a:t>'</a:t>
            </a:r>
            <a:r>
              <a:rPr lang="zh-CN" altLang="en-US" sz="2200" b="1">
                <a:latin typeface="Times New Roman Bold" panose="02020503050405090304" charset="0"/>
                <a:cs typeface="Times New Roman Bold" panose="02020503050405090304" charset="0"/>
                <a:sym typeface="+mn-ea"/>
              </a:rPr>
              <a:t>s warm hug, but also “attacked” by a tiny creature. </a:t>
            </a:r>
            <a:r>
              <a:rPr lang="en-US" altLang="zh-CN" sz="2200" b="1">
                <a:latin typeface="Times New Roman Bold" panose="02020503050405090304" charset="0"/>
                <a:cs typeface="Times New Roman Bold" panose="02020503050405090304" charset="0"/>
                <a:sym typeface="+mn-ea"/>
              </a:rPr>
              <a:t>..</a:t>
            </a:r>
            <a:r>
              <a:rPr lang="zh-CN" altLang="en-US" sz="2200" b="1">
                <a:latin typeface="Times New Roman Bold" panose="02020503050405090304" charset="0"/>
                <a:cs typeface="Times New Roman Bold" panose="02020503050405090304" charset="0"/>
                <a:sym typeface="+mn-ea"/>
              </a:rPr>
              <a:t>.  That evening, the family sat happily, enjoying the delicacies, and most importantly, the time together. Though the time may be short, it would last in everyone</a:t>
            </a:r>
            <a:r>
              <a:rPr lang="en-US" altLang="zh-CN" sz="2200" b="1">
                <a:latin typeface="Times New Roman Bold" panose="02020503050405090304" charset="0"/>
                <a:cs typeface="Times New Roman Bold" panose="02020503050405090304" charset="0"/>
                <a:sym typeface="+mn-ea"/>
              </a:rPr>
              <a:t>'</a:t>
            </a:r>
            <a:r>
              <a:rPr lang="zh-CN" altLang="en-US" sz="2200" b="1">
                <a:latin typeface="Times New Roman Bold" panose="02020503050405090304" charset="0"/>
                <a:cs typeface="Times New Roman Bold" panose="02020503050405090304" charset="0"/>
                <a:sym typeface="+mn-ea"/>
              </a:rPr>
              <a:t>s memory, forever.</a:t>
            </a:r>
            <a:endParaRPr lang="zh-CN" altLang="en-US" sz="2200" b="1">
              <a:latin typeface="Times New Roman Bold" panose="02020503050405090304" charset="0"/>
              <a:cs typeface="Times New Roman Bold" panose="02020503050405090304" charset="0"/>
              <a:sym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57810" y="379730"/>
            <a:ext cx="8721090" cy="1198880"/>
          </a:xfrm>
          <a:prstGeom prst="rect">
            <a:avLst/>
          </a:prstGeom>
          <a:noFill/>
        </p:spPr>
        <p:txBody>
          <a:bodyPr wrap="square" rtlCol="0">
            <a:spAutoFit/>
          </a:bodyPr>
          <a:lstStyle/>
          <a:p>
            <a:r>
              <a:rPr lang="zh-CN" altLang="en-US" sz="2400" b="1">
                <a:solidFill>
                  <a:srgbClr val="0000FF"/>
                </a:solidFill>
                <a:latin typeface="Times New Roman Bold" panose="02020503050405090304" charset="0"/>
                <a:cs typeface="Times New Roman Bold" panose="02020503050405090304" charset="0"/>
                <a:sym typeface="+mn-ea"/>
              </a:rPr>
              <a:t>2020.7 (The Polar Bear)</a:t>
            </a:r>
            <a:endParaRPr lang="en-US" altLang="zh-CN" sz="2400" b="1" i="1">
              <a:latin typeface="Times New Roman Bold Italic" panose="02020503050405090304" charset="0"/>
              <a:cs typeface="Times New Roman Bold Italic" panose="02020503050405090304" charset="0"/>
              <a:sym typeface="+mn-ea"/>
            </a:endParaRPr>
          </a:p>
          <a:p>
            <a:r>
              <a:rPr lang="en-US" altLang="zh-CN" sz="2400" b="1" i="1">
                <a:latin typeface="Times New Roman Bold Italic" panose="02020503050405090304" charset="0"/>
                <a:cs typeface="Times New Roman Bold Italic" panose="02020503050405090304" charset="0"/>
                <a:sym typeface="+mn-ea"/>
              </a:rPr>
              <a:t>Para.2</a:t>
            </a:r>
            <a:endParaRPr lang="en-US" altLang="zh-CN" sz="2400" b="1" i="1">
              <a:latin typeface="Times New Roman Bold Italic" panose="02020503050405090304" charset="0"/>
              <a:cs typeface="Times New Roman Bold Italic" panose="02020503050405090304" charset="0"/>
              <a:sym typeface="+mn-ea"/>
            </a:endParaRPr>
          </a:p>
          <a:p>
            <a:r>
              <a:rPr lang="zh-CN" altLang="en-US" sz="2400" b="1" i="1">
                <a:latin typeface="Times New Roman Bold Italic" panose="02020503050405090304" charset="0"/>
                <a:cs typeface="Times New Roman Bold Italic" panose="02020503050405090304" charset="0"/>
                <a:sym typeface="+mn-ea"/>
              </a:rPr>
              <a:t>At that very moment, the helicopter arrived.</a:t>
            </a:r>
            <a:endParaRPr lang="zh-CN" altLang="en-US" sz="2400" b="1" i="1">
              <a:latin typeface="Times New Roman Bold Italic" panose="02020503050405090304" charset="0"/>
              <a:cs typeface="Times New Roman Bold Italic" panose="02020503050405090304" charset="0"/>
              <a:sym typeface="+mn-ea"/>
            </a:endParaRPr>
          </a:p>
        </p:txBody>
      </p:sp>
      <p:sp>
        <p:nvSpPr>
          <p:cNvPr id="5" name="文本框 4"/>
          <p:cNvSpPr txBox="1"/>
          <p:nvPr/>
        </p:nvSpPr>
        <p:spPr>
          <a:xfrm>
            <a:off x="243840" y="1657985"/>
            <a:ext cx="4116705" cy="4592320"/>
          </a:xfrm>
          <a:prstGeom prst="rect">
            <a:avLst/>
          </a:prstGeom>
          <a:solidFill>
            <a:schemeClr val="accent1">
              <a:alpha val="20000"/>
            </a:schemeClr>
          </a:solidFill>
        </p:spPr>
        <p:txBody>
          <a:bodyPr wrap="square" rtlCol="0">
            <a:spAutoFit/>
          </a:bodyPr>
          <a:lstStyle/>
          <a:p>
            <a:pPr algn="just">
              <a:lnSpc>
                <a:spcPct val="122000"/>
              </a:lnSpc>
              <a:spcBef>
                <a:spcPts val="0"/>
              </a:spcBef>
              <a:spcAft>
                <a:spcPts val="0"/>
              </a:spcAft>
            </a:pPr>
            <a:r>
              <a:rPr lang="zh-CN" altLang="en-US" sz="2400" b="1">
                <a:latin typeface="Times New Roman Bold" panose="02020503050405090304" charset="0"/>
                <a:cs typeface="Times New Roman Bold" panose="02020503050405090304" charset="0"/>
                <a:sym typeface="+mn-ea"/>
              </a:rPr>
              <a:t>The noise scared the bear and the rescuers rushed to us soon, </a:t>
            </a:r>
            <a:r>
              <a:rPr lang="en-US" altLang="zh-CN" sz="2400" b="1">
                <a:latin typeface="Times New Roman Bold" panose="02020503050405090304" charset="0"/>
                <a:cs typeface="Times New Roman Bold" panose="02020503050405090304" charset="0"/>
                <a:sym typeface="+mn-ea"/>
              </a:rPr>
              <a:t>..</a:t>
            </a:r>
            <a:r>
              <a:rPr lang="zh-CN" altLang="en-US" sz="2400" b="1">
                <a:latin typeface="Times New Roman Bold" panose="02020503050405090304" charset="0"/>
                <a:cs typeface="Times New Roman Bold" panose="02020503050405090304" charset="0"/>
                <a:sym typeface="+mn-ea"/>
              </a:rPr>
              <a:t>. Finally, Elli and I returned to hotel, safe and sound. After calming myself down, I checked my camera, amazed to find that the photos were so clear and vivid </a:t>
            </a:r>
            <a:r>
              <a:rPr lang="en-US" sz="2400" b="1">
                <a:latin typeface="Times New Roman Bold" panose="02020503050405090304" charset="0"/>
                <a:cs typeface="Times New Roman Bold" panose="02020503050405090304" charset="0"/>
                <a:sym typeface="+mn-ea"/>
              </a:rPr>
              <a:t>...</a:t>
            </a:r>
            <a:r>
              <a:rPr lang="zh-CN" altLang="en-US" sz="2400" b="1">
                <a:latin typeface="Times New Roman Bold" panose="02020503050405090304" charset="0"/>
                <a:cs typeface="Times New Roman Bold" panose="02020503050405090304" charset="0"/>
                <a:sym typeface="+mn-ea"/>
              </a:rPr>
              <a:t> What a scaring but awesome adventure!</a:t>
            </a:r>
            <a:endParaRPr lang="zh-CN" altLang="en-US" sz="2400" b="1">
              <a:latin typeface="Times New Roman Bold" panose="02020503050405090304" charset="0"/>
              <a:cs typeface="Times New Roman Bold" panose="02020503050405090304" charset="0"/>
              <a:sym typeface="+mn-ea"/>
            </a:endParaRPr>
          </a:p>
        </p:txBody>
      </p:sp>
      <p:sp>
        <p:nvSpPr>
          <p:cNvPr id="6" name="文本框 5"/>
          <p:cNvSpPr txBox="1"/>
          <p:nvPr/>
        </p:nvSpPr>
        <p:spPr>
          <a:xfrm>
            <a:off x="4518660" y="1657985"/>
            <a:ext cx="4396740" cy="4592320"/>
          </a:xfrm>
          <a:prstGeom prst="rect">
            <a:avLst/>
          </a:prstGeom>
          <a:solidFill>
            <a:srgbClr val="FC0280">
              <a:alpha val="20000"/>
            </a:srgbClr>
          </a:solidFill>
        </p:spPr>
        <p:txBody>
          <a:bodyPr wrap="square" rtlCol="0">
            <a:spAutoFit/>
          </a:bodyPr>
          <a:lstStyle/>
          <a:p>
            <a:pPr algn="just">
              <a:lnSpc>
                <a:spcPct val="122000"/>
              </a:lnSpc>
              <a:spcBef>
                <a:spcPts val="0"/>
              </a:spcBef>
              <a:spcAft>
                <a:spcPts val="0"/>
              </a:spcAft>
            </a:pPr>
            <a:r>
              <a:rPr lang="zh-CN" altLang="en-US" sz="2400" b="1">
                <a:latin typeface="Times New Roman Bold" panose="02020503050405090304" charset="0"/>
                <a:cs typeface="Times New Roman Bold" panose="02020503050405090304" charset="0"/>
                <a:sym typeface="+mn-ea"/>
              </a:rPr>
              <a:t>Shocked by the noises, the bear stopped and turned around. </a:t>
            </a:r>
            <a:r>
              <a:rPr lang="en-US" altLang="zh-CN" sz="2400" b="1">
                <a:latin typeface="Times New Roman Bold" panose="02020503050405090304" charset="0"/>
                <a:cs typeface="Times New Roman Bold" panose="02020503050405090304" charset="0"/>
                <a:sym typeface="+mn-ea"/>
              </a:rPr>
              <a:t>...</a:t>
            </a:r>
            <a:r>
              <a:rPr lang="zh-CN" altLang="en-US" sz="2400" b="1">
                <a:latin typeface="Times New Roman Bold" panose="02020503050405090304" charset="0"/>
                <a:cs typeface="Times New Roman Bold" panose="02020503050405090304" charset="0"/>
                <a:sym typeface="+mn-ea"/>
              </a:rPr>
              <a:t> After we calmed down, the locals told us that the bears were losing their homes and food because of human activities and climate changes. On the way back home, I checked the precious pictures in the camera, lost in thought.</a:t>
            </a:r>
            <a:endParaRPr lang="zh-CN" altLang="en-US" sz="2400" b="1">
              <a:latin typeface="Times New Roman Bold" panose="02020503050405090304" charset="0"/>
              <a:cs typeface="Times New Roman Bold" panose="02020503050405090304" charset="0"/>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4671060" y="100330"/>
            <a:ext cx="4281170" cy="1198880"/>
          </a:xfrm>
          <a:prstGeom prst="rect">
            <a:avLst/>
          </a:prstGeom>
          <a:noFill/>
        </p:spPr>
        <p:txBody>
          <a:bodyPr wrap="square" rtlCol="0">
            <a:spAutoFit/>
          </a:bodyPr>
          <a:lstStyle/>
          <a:p>
            <a:r>
              <a:rPr lang="zh-CN" altLang="en-US" sz="2400" b="1">
                <a:solidFill>
                  <a:srgbClr val="0000FF"/>
                </a:solidFill>
                <a:latin typeface="Times New Roman Bold" panose="02020503050405090304" charset="0"/>
                <a:cs typeface="Times New Roman Bold" panose="02020503050405090304" charset="0"/>
                <a:sym typeface="+mn-ea"/>
              </a:rPr>
              <a:t>2020.7 (The Polar Bear)</a:t>
            </a:r>
            <a:endParaRPr lang="en-US" altLang="zh-CN" sz="2400" b="1" i="1">
              <a:latin typeface="Times New Roman Bold Italic" panose="02020503050405090304" charset="0"/>
              <a:cs typeface="Times New Roman Bold Italic" panose="02020503050405090304" charset="0"/>
              <a:sym typeface="+mn-ea"/>
            </a:endParaRPr>
          </a:p>
          <a:p>
            <a:r>
              <a:rPr lang="zh-CN" altLang="en-US" sz="2400" b="1" i="1">
                <a:latin typeface="Times New Roman Bold Italic" panose="02020503050405090304" charset="0"/>
                <a:cs typeface="Times New Roman Bold Italic" panose="02020503050405090304" charset="0"/>
                <a:sym typeface="+mn-ea"/>
              </a:rPr>
              <a:t>At that very moment, the helicopter arrived.</a:t>
            </a:r>
            <a:endParaRPr lang="zh-CN" altLang="en-US" sz="2400" b="1" i="1">
              <a:latin typeface="Times New Roman Bold Italic" panose="02020503050405090304" charset="0"/>
              <a:cs typeface="Times New Roman Bold Italic" panose="02020503050405090304" charset="0"/>
              <a:sym typeface="+mn-ea"/>
            </a:endParaRPr>
          </a:p>
        </p:txBody>
      </p:sp>
      <p:sp>
        <p:nvSpPr>
          <p:cNvPr id="6" name="文本框 5"/>
          <p:cNvSpPr txBox="1"/>
          <p:nvPr/>
        </p:nvSpPr>
        <p:spPr>
          <a:xfrm>
            <a:off x="4671060" y="2013585"/>
            <a:ext cx="4396740" cy="4592320"/>
          </a:xfrm>
          <a:prstGeom prst="rect">
            <a:avLst/>
          </a:prstGeom>
          <a:solidFill>
            <a:srgbClr val="FC0280">
              <a:alpha val="20000"/>
            </a:srgbClr>
          </a:solidFill>
        </p:spPr>
        <p:txBody>
          <a:bodyPr wrap="square" rtlCol="0">
            <a:spAutoFit/>
          </a:bodyPr>
          <a:lstStyle/>
          <a:p>
            <a:pPr algn="just" fontAlgn="auto">
              <a:lnSpc>
                <a:spcPct val="122000"/>
              </a:lnSpc>
              <a:spcBef>
                <a:spcPts val="0"/>
              </a:spcBef>
              <a:spcAft>
                <a:spcPts val="0"/>
              </a:spcAft>
            </a:pPr>
            <a:r>
              <a:rPr lang="zh-CN" altLang="en-US" sz="2400" b="1">
                <a:latin typeface="Times New Roman Bold" panose="02020503050405090304" charset="0"/>
                <a:cs typeface="Times New Roman Bold" panose="02020503050405090304" charset="0"/>
                <a:sym typeface="+mn-ea"/>
              </a:rPr>
              <a:t>Shocked by the noises, the bear stopped and turned around. </a:t>
            </a:r>
            <a:r>
              <a:rPr lang="en-US" altLang="zh-CN" sz="2400" b="1">
                <a:latin typeface="Times New Roman Bold" panose="02020503050405090304" charset="0"/>
                <a:cs typeface="Times New Roman Bold" panose="02020503050405090304" charset="0"/>
                <a:sym typeface="+mn-ea"/>
              </a:rPr>
              <a:t>...</a:t>
            </a:r>
            <a:r>
              <a:rPr lang="zh-CN" altLang="en-US" sz="2400" b="1">
                <a:latin typeface="Times New Roman Bold" panose="02020503050405090304" charset="0"/>
                <a:cs typeface="Times New Roman Bold" panose="02020503050405090304" charset="0"/>
                <a:sym typeface="+mn-ea"/>
              </a:rPr>
              <a:t> After we calmed down, the locals told us that the bears were losing their homes and food because of human activities and climate changes. On the way back home, I checked the precious pictures in the camera, lost in thought.</a:t>
            </a:r>
            <a:endParaRPr lang="zh-CN" altLang="en-US" sz="2400" b="1">
              <a:latin typeface="Times New Roman Bold" panose="02020503050405090304" charset="0"/>
              <a:cs typeface="Times New Roman Bold" panose="02020503050405090304" charset="0"/>
              <a:sym typeface="+mn-ea"/>
            </a:endParaRPr>
          </a:p>
        </p:txBody>
      </p:sp>
      <p:sp>
        <p:nvSpPr>
          <p:cNvPr id="3" name="文本框 2"/>
          <p:cNvSpPr txBox="1"/>
          <p:nvPr/>
        </p:nvSpPr>
        <p:spPr>
          <a:xfrm>
            <a:off x="142240" y="2013585"/>
            <a:ext cx="4396740" cy="4592320"/>
          </a:xfrm>
          <a:prstGeom prst="rect">
            <a:avLst/>
          </a:prstGeom>
          <a:solidFill>
            <a:srgbClr val="FC0280">
              <a:alpha val="20000"/>
            </a:srgbClr>
          </a:solidFill>
        </p:spPr>
        <p:txBody>
          <a:bodyPr wrap="square" rtlCol="0">
            <a:spAutoFit/>
          </a:bodyPr>
          <a:lstStyle/>
          <a:p>
            <a:pPr algn="just" fontAlgn="auto">
              <a:lnSpc>
                <a:spcPct val="133000"/>
              </a:lnSpc>
              <a:spcBef>
                <a:spcPts val="0"/>
              </a:spcBef>
              <a:spcAft>
                <a:spcPts val="0"/>
              </a:spcAft>
            </a:pPr>
            <a:r>
              <a:rPr lang="zh-CN" altLang="en-US" sz="2200" b="1">
                <a:latin typeface="Times New Roman Bold" panose="02020503050405090304" charset="0"/>
                <a:cs typeface="Times New Roman Bold" panose="02020503050405090304" charset="0"/>
                <a:sym typeface="+mn-ea"/>
              </a:rPr>
              <a:t>Imagine how surprised he was when he opened the door, as he was not only greeted by Poppy</a:t>
            </a:r>
            <a:r>
              <a:rPr lang="en-US" altLang="zh-CN" sz="2200" b="1">
                <a:latin typeface="Times New Roman Bold" panose="02020503050405090304" charset="0"/>
                <a:cs typeface="Times New Roman Bold" panose="02020503050405090304" charset="0"/>
                <a:sym typeface="+mn-ea"/>
              </a:rPr>
              <a:t>'</a:t>
            </a:r>
            <a:r>
              <a:rPr lang="zh-CN" altLang="en-US" sz="2200" b="1">
                <a:latin typeface="Times New Roman Bold" panose="02020503050405090304" charset="0"/>
                <a:cs typeface="Times New Roman Bold" panose="02020503050405090304" charset="0"/>
                <a:sym typeface="+mn-ea"/>
              </a:rPr>
              <a:t>s warm hug, but also “attacked” by a tiny creature. </a:t>
            </a:r>
            <a:r>
              <a:rPr lang="en-US" altLang="zh-CN" sz="2200" b="1">
                <a:latin typeface="Times New Roman Bold" panose="02020503050405090304" charset="0"/>
                <a:cs typeface="Times New Roman Bold" panose="02020503050405090304" charset="0"/>
                <a:sym typeface="+mn-ea"/>
              </a:rPr>
              <a:t>..</a:t>
            </a:r>
            <a:r>
              <a:rPr lang="zh-CN" altLang="en-US" sz="2200" b="1">
                <a:latin typeface="Times New Roman Bold" panose="02020503050405090304" charset="0"/>
                <a:cs typeface="Times New Roman Bold" panose="02020503050405090304" charset="0"/>
                <a:sym typeface="+mn-ea"/>
              </a:rPr>
              <a:t>.  That evening, the family sat happily, enjoying the delicacies, and most importantly, the time together. Though the time may be short, it would last in everyone</a:t>
            </a:r>
            <a:r>
              <a:rPr lang="en-US" altLang="zh-CN" sz="2200" b="1">
                <a:latin typeface="Times New Roman Bold" panose="02020503050405090304" charset="0"/>
                <a:cs typeface="Times New Roman Bold" panose="02020503050405090304" charset="0"/>
                <a:sym typeface="+mn-ea"/>
              </a:rPr>
              <a:t>'</a:t>
            </a:r>
            <a:r>
              <a:rPr lang="zh-CN" altLang="en-US" sz="2200" b="1">
                <a:latin typeface="Times New Roman Bold" panose="02020503050405090304" charset="0"/>
                <a:cs typeface="Times New Roman Bold" panose="02020503050405090304" charset="0"/>
                <a:sym typeface="+mn-ea"/>
              </a:rPr>
              <a:t>s memory, forever.</a:t>
            </a:r>
            <a:endParaRPr lang="zh-CN" altLang="en-US" sz="2200" b="1">
              <a:latin typeface="Times New Roman Bold" panose="02020503050405090304" charset="0"/>
              <a:cs typeface="Times New Roman Bold" panose="02020503050405090304" charset="0"/>
              <a:sym typeface="+mn-ea"/>
            </a:endParaRPr>
          </a:p>
        </p:txBody>
      </p:sp>
      <p:sp>
        <p:nvSpPr>
          <p:cNvPr id="7" name="文本框 6"/>
          <p:cNvSpPr txBox="1"/>
          <p:nvPr/>
        </p:nvSpPr>
        <p:spPr>
          <a:xfrm>
            <a:off x="200025" y="100330"/>
            <a:ext cx="4281170" cy="1198880"/>
          </a:xfrm>
          <a:prstGeom prst="rect">
            <a:avLst/>
          </a:prstGeom>
          <a:noFill/>
        </p:spPr>
        <p:txBody>
          <a:bodyPr wrap="square" rtlCol="0">
            <a:spAutoFit/>
          </a:bodyPr>
          <a:lstStyle/>
          <a:p>
            <a:r>
              <a:rPr lang="zh-CN" altLang="en-US" sz="2400" b="1">
                <a:solidFill>
                  <a:srgbClr val="0000FF"/>
                </a:solidFill>
                <a:latin typeface="Times New Roman Bold" panose="02020503050405090304" charset="0"/>
                <a:cs typeface="Times New Roman Bold" panose="02020503050405090304" charset="0"/>
                <a:sym typeface="+mn-ea"/>
              </a:rPr>
              <a:t>2020.1 (A Puppy for Poppy)</a:t>
            </a:r>
            <a:endParaRPr lang="en-US" altLang="zh-CN" sz="2400" b="1" i="1">
              <a:latin typeface="Times New Roman Bold Italic" panose="02020503050405090304" charset="0"/>
              <a:cs typeface="Times New Roman Bold Italic" panose="02020503050405090304" charset="0"/>
              <a:sym typeface="+mn-ea"/>
            </a:endParaRPr>
          </a:p>
          <a:p>
            <a:r>
              <a:rPr lang="zh-CN" altLang="en-US" sz="2400" b="1" i="1">
                <a:latin typeface="Times New Roman Bold Italic" panose="02020503050405090304" charset="0"/>
                <a:cs typeface="Times New Roman Bold Italic" panose="02020503050405090304" charset="0"/>
                <a:sym typeface="+mn-ea"/>
              </a:rPr>
              <a:t>A few weeks later, the boy arrived home from university. </a:t>
            </a:r>
            <a:endParaRPr lang="zh-CN" altLang="en-US" sz="2400" b="1" i="1">
              <a:latin typeface="Times New Roman Bold Italic" panose="02020503050405090304" charset="0"/>
              <a:cs typeface="Times New Roman Bold Italic" panose="02020503050405090304" charset="0"/>
              <a:sym typeface="+mn-ea"/>
            </a:endParaRPr>
          </a:p>
        </p:txBody>
      </p:sp>
      <p:sp>
        <p:nvSpPr>
          <p:cNvPr id="8" name="文本框 7"/>
          <p:cNvSpPr txBox="1"/>
          <p:nvPr/>
        </p:nvSpPr>
        <p:spPr>
          <a:xfrm>
            <a:off x="142240" y="3801110"/>
            <a:ext cx="4395600" cy="2792095"/>
          </a:xfrm>
          <a:prstGeom prst="rect">
            <a:avLst/>
          </a:prstGeom>
          <a:noFill/>
        </p:spPr>
        <p:txBody>
          <a:bodyPr wrap="square" rtlCol="0">
            <a:spAutoFit/>
          </a:bodyPr>
          <a:lstStyle/>
          <a:p>
            <a:pPr algn="just" fontAlgn="auto">
              <a:lnSpc>
                <a:spcPct val="133000"/>
              </a:lnSpc>
              <a:spcBef>
                <a:spcPts val="0"/>
              </a:spcBef>
              <a:spcAft>
                <a:spcPts val="0"/>
              </a:spcAft>
            </a:pPr>
            <a:r>
              <a:rPr lang="zh-CN" altLang="en-US" sz="2200" b="1">
                <a:noFill/>
                <a:latin typeface="Times New Roman Bold" panose="02020503050405090304" charset="0"/>
                <a:cs typeface="Times New Roman Bold" panose="02020503050405090304" charset="0"/>
                <a:sym typeface="+mn-ea"/>
              </a:rPr>
              <a:t>by a tiny creature. </a:t>
            </a:r>
            <a:r>
              <a:rPr lang="en-US" altLang="zh-CN" sz="2200" b="1">
                <a:noFill/>
                <a:latin typeface="Times New Roman Bold" panose="02020503050405090304" charset="0"/>
                <a:cs typeface="Times New Roman Bold" panose="02020503050405090304" charset="0"/>
                <a:sym typeface="+mn-ea"/>
              </a:rPr>
              <a:t>..</a:t>
            </a:r>
            <a:r>
              <a:rPr lang="zh-CN" altLang="en-US" sz="2200" b="1">
                <a:noFill/>
                <a:latin typeface="Times New Roman Bold" panose="02020503050405090304" charset="0"/>
                <a:cs typeface="Times New Roman Bold" panose="02020503050405090304" charset="0"/>
                <a:sym typeface="+mn-ea"/>
              </a:rPr>
              <a:t>. </a:t>
            </a:r>
            <a:r>
              <a:rPr lang="zh-CN" altLang="en-US" sz="2200" b="1">
                <a:solidFill>
                  <a:srgbClr val="0000FF"/>
                </a:solidFill>
                <a:latin typeface="Times New Roman Bold" panose="02020503050405090304" charset="0"/>
                <a:cs typeface="Times New Roman Bold" panose="02020503050405090304" charset="0"/>
                <a:sym typeface="+mn-ea"/>
              </a:rPr>
              <a:t> That evening, the family sat happily, enjoying the delicacies, and most importantly, the time together. Though the time may be short, it would last in everyone</a:t>
            </a:r>
            <a:r>
              <a:rPr lang="en-US" altLang="zh-CN" sz="2200" b="1">
                <a:solidFill>
                  <a:srgbClr val="0000FF"/>
                </a:solidFill>
                <a:latin typeface="Times New Roman Bold" panose="02020503050405090304" charset="0"/>
                <a:cs typeface="Times New Roman Bold" panose="02020503050405090304" charset="0"/>
                <a:sym typeface="+mn-ea"/>
              </a:rPr>
              <a:t>'</a:t>
            </a:r>
            <a:r>
              <a:rPr lang="zh-CN" altLang="en-US" sz="2200" b="1">
                <a:solidFill>
                  <a:srgbClr val="0000FF"/>
                </a:solidFill>
                <a:latin typeface="Times New Roman Bold" panose="02020503050405090304" charset="0"/>
                <a:cs typeface="Times New Roman Bold" panose="02020503050405090304" charset="0"/>
                <a:sym typeface="+mn-ea"/>
              </a:rPr>
              <a:t>s memory, forever.</a:t>
            </a:r>
            <a:endParaRPr lang="zh-CN" altLang="en-US" sz="2200" b="1">
              <a:solidFill>
                <a:srgbClr val="0000FF"/>
              </a:solidFill>
              <a:latin typeface="Times New Roman Bold" panose="02020503050405090304" charset="0"/>
              <a:cs typeface="Times New Roman Bold" panose="02020503050405090304" charset="0"/>
              <a:sym typeface="+mn-ea"/>
            </a:endParaRPr>
          </a:p>
        </p:txBody>
      </p:sp>
      <p:sp>
        <p:nvSpPr>
          <p:cNvPr id="9" name="文本框 8"/>
          <p:cNvSpPr txBox="1"/>
          <p:nvPr/>
        </p:nvSpPr>
        <p:spPr>
          <a:xfrm>
            <a:off x="4671060" y="2913380"/>
            <a:ext cx="4395600" cy="3692525"/>
          </a:xfrm>
          <a:prstGeom prst="rect">
            <a:avLst/>
          </a:prstGeom>
          <a:noFill/>
        </p:spPr>
        <p:txBody>
          <a:bodyPr wrap="square" rtlCol="0">
            <a:spAutoFit/>
          </a:bodyPr>
          <a:lstStyle/>
          <a:p>
            <a:pPr algn="just" fontAlgn="auto">
              <a:lnSpc>
                <a:spcPct val="122000"/>
              </a:lnSpc>
            </a:pPr>
            <a:r>
              <a:rPr lang="zh-CN" altLang="en-US" sz="2400" b="1">
                <a:solidFill>
                  <a:srgbClr val="0000FF"/>
                </a:solidFill>
                <a:latin typeface="Times New Roman Bold" panose="02020503050405090304" charset="0"/>
                <a:cs typeface="Times New Roman Bold" panose="02020503050405090304" charset="0"/>
                <a:sym typeface="+mn-ea"/>
              </a:rPr>
              <a:t>After we calmed down, the locals told us that the bears were losing their homes and food because of human activities and climate changes. On the way back home, I checked the precious pictures in the camera, lost in thought.</a:t>
            </a:r>
            <a:endParaRPr lang="zh-CN" altLang="en-US" sz="2400" b="1">
              <a:solidFill>
                <a:srgbClr val="0000FF"/>
              </a:solidFill>
              <a:latin typeface="Times New Roman Bold" panose="02020503050405090304" charset="0"/>
              <a:cs typeface="Times New Roman Bold" panose="02020503050405090304" charset="0"/>
              <a:sym typeface="+mn-ea"/>
            </a:endParaRPr>
          </a:p>
        </p:txBody>
      </p:sp>
      <p:sp>
        <p:nvSpPr>
          <p:cNvPr id="10" name="文本框 9"/>
          <p:cNvSpPr txBox="1"/>
          <p:nvPr/>
        </p:nvSpPr>
        <p:spPr>
          <a:xfrm>
            <a:off x="312420" y="1375410"/>
            <a:ext cx="4057015" cy="460375"/>
          </a:xfrm>
          <a:prstGeom prst="rect">
            <a:avLst/>
          </a:prstGeom>
          <a:solidFill>
            <a:schemeClr val="accent1">
              <a:alpha val="20000"/>
            </a:schemeClr>
          </a:solidFill>
        </p:spPr>
        <p:txBody>
          <a:bodyPr wrap="square" rtlCol="0">
            <a:spAutoFit/>
          </a:bodyPr>
          <a:lstStyle/>
          <a:p>
            <a:pPr algn="ctr"/>
            <a:r>
              <a:rPr lang="en-US" altLang="zh-CN" sz="2400" b="1">
                <a:latin typeface="Times New Roman Bold" panose="02020503050405090304" charset="0"/>
                <a:cs typeface="Times New Roman Bold" panose="02020503050405090304" charset="0"/>
              </a:rPr>
              <a:t>close bonds between families</a:t>
            </a:r>
            <a:endParaRPr lang="en-US" altLang="zh-CN" sz="2400" b="1">
              <a:latin typeface="Times New Roman Bold" panose="02020503050405090304" charset="0"/>
              <a:cs typeface="Times New Roman Bold" panose="02020503050405090304" charset="0"/>
            </a:endParaRPr>
          </a:p>
        </p:txBody>
      </p:sp>
      <p:sp>
        <p:nvSpPr>
          <p:cNvPr id="11" name="文本框 10"/>
          <p:cNvSpPr txBox="1"/>
          <p:nvPr/>
        </p:nvSpPr>
        <p:spPr>
          <a:xfrm>
            <a:off x="4841240" y="1375410"/>
            <a:ext cx="4057015" cy="460375"/>
          </a:xfrm>
          <a:prstGeom prst="rect">
            <a:avLst/>
          </a:prstGeom>
          <a:solidFill>
            <a:schemeClr val="accent1">
              <a:alpha val="20000"/>
            </a:schemeClr>
          </a:solidFill>
        </p:spPr>
        <p:txBody>
          <a:bodyPr wrap="square" rtlCol="0">
            <a:spAutoFit/>
          </a:bodyPr>
          <a:lstStyle/>
          <a:p>
            <a:pPr algn="ctr"/>
            <a:r>
              <a:rPr lang="en-US" altLang="zh-CN" sz="2400" b="1">
                <a:latin typeface="Times New Roman Bold" panose="02020503050405090304" charset="0"/>
                <a:cs typeface="Times New Roman Bold" panose="02020503050405090304" charset="0"/>
              </a:rPr>
              <a:t>environmental protection</a:t>
            </a:r>
            <a:endParaRPr lang="en-US" altLang="zh-CN" sz="2400" b="1">
              <a:latin typeface="Times New Roman Bold" panose="02020503050405090304" charset="0"/>
              <a:cs typeface="Times New Roman Bold" panose="0202050305040509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up)">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linds(horizontal)">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ctrTitle"/>
          </p:nvPr>
        </p:nvSpPr>
        <p:spPr>
          <a:xfrm>
            <a:off x="628650" y="2092960"/>
            <a:ext cx="7886700" cy="1325563"/>
          </a:xfrm>
        </p:spPr>
        <p:txBody>
          <a:bodyPr>
            <a:normAutofit fontScale="90000"/>
          </a:bodyPr>
          <a:lstStyle/>
          <a:p>
            <a:pPr algn="ctr">
              <a:lnSpc>
                <a:spcPct val="110000"/>
              </a:lnSpc>
            </a:pPr>
            <a:r>
              <a:rPr lang="en-US" dirty="0">
                <a:latin typeface="Times New Roman Regular" panose="02020503050405090304" charset="0"/>
                <a:cs typeface="Times New Roman Regular" panose="02020503050405090304" charset="0"/>
              </a:rPr>
              <a:t>A Special Thanksgiving</a:t>
            </a:r>
            <a:br>
              <a:rPr lang="en-US" dirty="0">
                <a:latin typeface="Times New Roman Regular" panose="02020503050405090304" charset="0"/>
                <a:cs typeface="Times New Roman Regular" panose="02020503050405090304" charset="0"/>
              </a:rPr>
            </a:br>
            <a:r>
              <a:rPr lang="zh-CN" altLang="en-US">
                <a:latin typeface="Times New Roman Regular" panose="02020503050405090304" charset="0"/>
                <a:cs typeface="Times New Roman Regular" panose="02020503050405090304" charset="0"/>
              </a:rPr>
              <a:t>读后续</a:t>
            </a:r>
            <a:r>
              <a:rPr lang="zh-CN" altLang="en-US" dirty="0">
                <a:latin typeface="Times New Roman Regular" panose="02020503050405090304" charset="0"/>
                <a:cs typeface="Times New Roman Regular" panose="02020503050405090304" charset="0"/>
              </a:rPr>
              <a:t>写讲评</a:t>
            </a:r>
            <a:endParaRPr lang="zh-CN" altLang="en-US" dirty="0">
              <a:latin typeface="Times New Roman Regular" panose="02020503050405090304" charset="0"/>
              <a:cs typeface="Times New Roman Regular" panose="02020503050405090304" charset="0"/>
            </a:endParaRPr>
          </a:p>
        </p:txBody>
      </p:sp>
      <p:sp>
        <p:nvSpPr>
          <p:cNvPr id="8" name="文本框 7"/>
          <p:cNvSpPr txBox="1"/>
          <p:nvPr/>
        </p:nvSpPr>
        <p:spPr>
          <a:xfrm>
            <a:off x="2703830" y="3658870"/>
            <a:ext cx="3736975" cy="1014730"/>
          </a:xfrm>
          <a:prstGeom prst="rect">
            <a:avLst/>
          </a:prstGeom>
          <a:noFill/>
        </p:spPr>
        <p:txBody>
          <a:bodyPr wrap="square" rtlCol="0">
            <a:spAutoFit/>
          </a:bodyPr>
          <a:lstStyle/>
          <a:p>
            <a:pPr algn="ctr"/>
            <a:r>
              <a:rPr lang="zh-CN" altLang="en-US" sz="2000" b="1">
                <a:solidFill>
                  <a:schemeClr val="bg2">
                    <a:lumMod val="50000"/>
                  </a:schemeClr>
                </a:solidFill>
                <a:latin typeface="+mj-ea"/>
                <a:ea typeface="+mj-ea"/>
                <a:sym typeface="+mn-ea"/>
              </a:rPr>
              <a:t>更为关注主题的续写设计</a:t>
            </a:r>
            <a:endParaRPr lang="zh-CN" altLang="en-US" sz="2000" b="1">
              <a:solidFill>
                <a:schemeClr val="bg2">
                  <a:lumMod val="50000"/>
                </a:schemeClr>
              </a:solidFill>
              <a:latin typeface="+mj-ea"/>
              <a:ea typeface="+mj-ea"/>
              <a:sym typeface="+mn-ea"/>
            </a:endParaRPr>
          </a:p>
          <a:p>
            <a:pPr algn="ctr"/>
            <a:endParaRPr lang="zh-CN" altLang="en-US" sz="2000" b="1">
              <a:solidFill>
                <a:schemeClr val="bg2">
                  <a:lumMod val="50000"/>
                </a:schemeClr>
              </a:solidFill>
              <a:latin typeface="+mj-ea"/>
              <a:ea typeface="+mj-ea"/>
              <a:sym typeface="+mn-ea"/>
            </a:endParaRPr>
          </a:p>
          <a:p>
            <a:pPr algn="ctr"/>
            <a:r>
              <a:rPr lang="zh-CN" altLang="en-US" sz="2000" b="1">
                <a:solidFill>
                  <a:schemeClr val="bg2">
                    <a:lumMod val="50000"/>
                  </a:schemeClr>
                </a:solidFill>
                <a:latin typeface="+mj-ea"/>
                <a:ea typeface="+mj-ea"/>
                <a:sym typeface="+mn-ea"/>
              </a:rPr>
              <a:t>学军中学 蔡佳珏</a:t>
            </a:r>
            <a:endParaRPr lang="zh-CN" altLang="en-US" sz="2000" b="1">
              <a:solidFill>
                <a:schemeClr val="bg2">
                  <a:lumMod val="50000"/>
                </a:schemeClr>
              </a:solidFill>
              <a:latin typeface="+mj-ea"/>
              <a:ea typeface="+mj-ea"/>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93675" y="88265"/>
            <a:ext cx="8843010" cy="6439535"/>
          </a:xfrm>
          <a:prstGeom prst="rect">
            <a:avLst/>
          </a:prstGeom>
          <a:noFill/>
        </p:spPr>
        <p:txBody>
          <a:bodyPr wrap="square" rtlCol="0">
            <a:spAutoFit/>
          </a:bodyPr>
          <a:lstStyle/>
          <a:p>
            <a:pPr algn="just">
              <a:lnSpc>
                <a:spcPct val="110000"/>
              </a:lnSpc>
            </a:pPr>
            <a:r>
              <a:rPr lang="en-US" altLang="zh-CN" sz="2500" b="1">
                <a:solidFill>
                  <a:srgbClr val="FC0280"/>
                </a:solidFill>
                <a:latin typeface="Times New Roman Bold" panose="02020503050405090304" charset="0"/>
                <a:cs typeface="Times New Roman Bold" panose="02020503050405090304" charset="0"/>
              </a:rPr>
              <a:t>READING -- Finding Theme</a:t>
            </a:r>
            <a:endParaRPr lang="zh-CN" altLang="en-US" sz="2500" b="1">
              <a:latin typeface="Times New Roman Bold" panose="02020503050405090304" charset="0"/>
              <a:cs typeface="Times New Roman Bold" panose="02020503050405090304" charset="0"/>
            </a:endParaRPr>
          </a:p>
          <a:p>
            <a:pPr algn="just">
              <a:lnSpc>
                <a:spcPct val="110000"/>
              </a:lnSpc>
            </a:pPr>
            <a:r>
              <a:rPr lang="en-US" altLang="zh-CN" sz="2500" b="1">
                <a:effectLst>
                  <a:outerShdw blurRad="38100" dist="38100" dir="2700000" algn="tl">
                    <a:srgbClr val="000000">
                      <a:alpha val="43137"/>
                    </a:srgbClr>
                  </a:outerShdw>
                </a:effectLst>
                <a:latin typeface="Times New Roman Bold" panose="02020503050405090304" charset="0"/>
                <a:cs typeface="Times New Roman Bold" panose="02020503050405090304" charset="0"/>
              </a:rPr>
              <a:t>Abstract (What was the story about?)</a:t>
            </a:r>
            <a:endParaRPr lang="zh-CN" altLang="en-US" sz="2500" b="1">
              <a:effectLst>
                <a:outerShdw blurRad="38100" dist="38100" dir="2700000" algn="tl">
                  <a:srgbClr val="000000">
                    <a:alpha val="43137"/>
                  </a:srgbClr>
                </a:outerShdw>
              </a:effectLst>
              <a:latin typeface="Times New Roman Bold" panose="02020503050405090304" charset="0"/>
              <a:cs typeface="Times New Roman Bold" panose="02020503050405090304" charset="0"/>
            </a:endParaRPr>
          </a:p>
          <a:p>
            <a:pPr algn="just">
              <a:lnSpc>
                <a:spcPct val="110000"/>
              </a:lnSpc>
            </a:pPr>
            <a:r>
              <a:rPr lang="zh-CN" altLang="en-US" sz="2500" b="1">
                <a:effectLst>
                  <a:outerShdw blurRad="38100" dist="38100" dir="2700000" algn="tl">
                    <a:srgbClr val="000000">
                      <a:alpha val="43137"/>
                    </a:srgbClr>
                  </a:outerShdw>
                </a:effectLst>
                <a:latin typeface="Times New Roman Bold" panose="02020503050405090304" charset="0"/>
                <a:cs typeface="Times New Roman Bold" panose="02020503050405090304" charset="0"/>
              </a:rPr>
              <a:t>Orientation (When, Where, Who and How)</a:t>
            </a:r>
            <a:endParaRPr lang="zh-CN" altLang="en-US" sz="2500" b="1">
              <a:latin typeface="Times New Roman Bold" panose="02020503050405090304" charset="0"/>
              <a:cs typeface="Times New Roman Bold" panose="02020503050405090304" charset="0"/>
            </a:endParaRPr>
          </a:p>
          <a:p>
            <a:pPr lvl="1" algn="just">
              <a:lnSpc>
                <a:spcPct val="110000"/>
              </a:lnSpc>
            </a:pPr>
            <a:r>
              <a:rPr lang="zh-CN" altLang="en-US" sz="2500" b="1">
                <a:latin typeface="Times New Roman Bold" panose="02020503050405090304" charset="0"/>
                <a:cs typeface="Times New Roman Bold" panose="02020503050405090304" charset="0"/>
              </a:rPr>
              <a:t>Several years ago in New York City, my wife, a van driver and I went to Harlem to feed some people there in need.</a:t>
            </a:r>
            <a:endParaRPr lang="zh-CN" altLang="en-US" sz="2500" b="1">
              <a:latin typeface="Times New Roman Bold" panose="02020503050405090304" charset="0"/>
              <a:cs typeface="Times New Roman Bold" panose="02020503050405090304" charset="0"/>
            </a:endParaRPr>
          </a:p>
          <a:p>
            <a:pPr algn="just">
              <a:lnSpc>
                <a:spcPct val="110000"/>
              </a:lnSpc>
            </a:pPr>
            <a:r>
              <a:rPr lang="zh-CN" altLang="en-US" sz="2500" b="1">
                <a:effectLst>
                  <a:outerShdw blurRad="38100" dist="38100" dir="2700000" algn="tl">
                    <a:srgbClr val="000000">
                      <a:alpha val="43137"/>
                    </a:srgbClr>
                  </a:outerShdw>
                </a:effectLst>
                <a:latin typeface="Times New Roman Bold" panose="02020503050405090304" charset="0"/>
                <a:cs typeface="Times New Roman Bold" panose="02020503050405090304" charset="0"/>
              </a:rPr>
              <a:t>Evaluation (How did the author think of it?)</a:t>
            </a:r>
            <a:endParaRPr lang="zh-CN" altLang="en-US" sz="2500" b="1">
              <a:latin typeface="Times New Roman Bold" panose="02020503050405090304" charset="0"/>
              <a:cs typeface="Times New Roman Bold" panose="02020503050405090304" charset="0"/>
            </a:endParaRPr>
          </a:p>
          <a:p>
            <a:pPr lvl="1" algn="just">
              <a:lnSpc>
                <a:spcPct val="110000"/>
              </a:lnSpc>
            </a:pPr>
            <a:r>
              <a:rPr lang="zh-CN" altLang="en-US" sz="2500" b="1" i="1">
                <a:latin typeface="Times New Roman Bold Italic" panose="02020503050405090304" charset="0"/>
                <a:cs typeface="Times New Roman Bold Italic" panose="02020503050405090304" charset="0"/>
              </a:rPr>
              <a:t>I have </a:t>
            </a:r>
            <a:r>
              <a:rPr lang="zh-CN" altLang="en-US" sz="2500" b="1" i="1">
                <a:solidFill>
                  <a:srgbClr val="0000FF"/>
                </a:solidFill>
                <a:latin typeface="Times New Roman Bold Italic" panose="02020503050405090304" charset="0"/>
                <a:cs typeface="Times New Roman Bold Italic" panose="02020503050405090304" charset="0"/>
              </a:rPr>
              <a:t>received</a:t>
            </a:r>
            <a:r>
              <a:rPr lang="zh-CN" altLang="en-US" sz="2500" b="1" i="1">
                <a:latin typeface="Times New Roman Bold Italic" panose="02020503050405090304" charset="0"/>
                <a:cs typeface="Times New Roman Bold Italic" panose="02020503050405090304" charset="0"/>
              </a:rPr>
              <a:t> more from this annual ritual than I have from any amount of money I</a:t>
            </a:r>
            <a:r>
              <a:rPr lang="en-US" altLang="zh-CN" sz="2500" b="1" i="1">
                <a:latin typeface="Times New Roman Bold Italic" panose="02020503050405090304" charset="0"/>
                <a:cs typeface="Times New Roman Bold Italic" panose="02020503050405090304" charset="0"/>
              </a:rPr>
              <a:t>'</a:t>
            </a:r>
            <a:r>
              <a:rPr lang="zh-CN" altLang="en-US" sz="2500" b="1" i="1">
                <a:latin typeface="Times New Roman Bold Italic" panose="02020503050405090304" charset="0"/>
                <a:cs typeface="Times New Roman Bold Italic" panose="02020503050405090304" charset="0"/>
              </a:rPr>
              <a:t>ve ever earned, </a:t>
            </a:r>
            <a:r>
              <a:rPr lang="zh-CN" altLang="en-US" sz="2500" b="1" i="1">
                <a:solidFill>
                  <a:srgbClr val="0000FF"/>
                </a:solidFill>
                <a:latin typeface="Times New Roman Bold Italic" panose="02020503050405090304" charset="0"/>
                <a:cs typeface="Times New Roman Bold Italic" panose="02020503050405090304" charset="0"/>
              </a:rPr>
              <a:t>especially</a:t>
            </a:r>
            <a:r>
              <a:rPr lang="zh-CN" altLang="en-US" sz="2500" b="1" i="1">
                <a:latin typeface="Times New Roman Bold Italic" panose="02020503050405090304" charset="0"/>
                <a:cs typeface="Times New Roman Bold Italic" panose="02020503050405090304" charset="0"/>
              </a:rPr>
              <a:t> one such experience in New York City.</a:t>
            </a:r>
            <a:endParaRPr lang="zh-CN" altLang="en-US" sz="2500" b="1">
              <a:latin typeface="Times New Roman Bold" panose="02020503050405090304" charset="0"/>
              <a:cs typeface="Times New Roman Bold" panose="02020503050405090304" charset="0"/>
            </a:endParaRPr>
          </a:p>
          <a:p>
            <a:pPr algn="just">
              <a:lnSpc>
                <a:spcPct val="110000"/>
              </a:lnSpc>
            </a:pPr>
            <a:r>
              <a:rPr lang="zh-CN" altLang="en-US" sz="2500" b="1">
                <a:effectLst>
                  <a:outerShdw blurRad="38100" dist="38100" dir="2700000" algn="tl">
                    <a:srgbClr val="000000">
                      <a:alpha val="43137"/>
                    </a:srgbClr>
                  </a:outerShdw>
                </a:effectLst>
                <a:latin typeface="Times New Roman Bold" panose="02020503050405090304" charset="0"/>
                <a:cs typeface="Times New Roman Bold" panose="02020503050405090304" charset="0"/>
              </a:rPr>
              <a:t>Why was my annual ritual in NYC special? </a:t>
            </a:r>
            <a:r>
              <a:rPr lang="zh-CN" altLang="en-US" sz="2500" b="1">
                <a:solidFill>
                  <a:srgbClr val="FC0280"/>
                </a:solidFill>
                <a:latin typeface="Times New Roman Bold" panose="02020503050405090304" charset="0"/>
                <a:cs typeface="Times New Roman Bold" panose="02020503050405090304" charset="0"/>
              </a:rPr>
              <a:t>(change)</a:t>
            </a:r>
            <a:endParaRPr lang="zh-CN" altLang="en-US" sz="2500" b="1">
              <a:latin typeface="Times New Roman Bold" panose="02020503050405090304" charset="0"/>
              <a:cs typeface="Times New Roman Bold" panose="02020503050405090304" charset="0"/>
            </a:endParaRPr>
          </a:p>
          <a:p>
            <a:pPr algn="just">
              <a:lnSpc>
                <a:spcPct val="110000"/>
              </a:lnSpc>
            </a:pPr>
            <a:r>
              <a:rPr lang="zh-CN" altLang="en-US" sz="2500" b="1">
                <a:effectLst>
                  <a:outerShdw blurRad="38100" dist="38100" dir="2700000" algn="tl">
                    <a:srgbClr val="000000">
                      <a:alpha val="43137"/>
                    </a:srgbClr>
                  </a:outerShdw>
                </a:effectLst>
                <a:latin typeface="Times New Roman Bold" panose="02020503050405090304" charset="0"/>
                <a:cs typeface="Times New Roman Bold" panose="02020503050405090304" charset="0"/>
              </a:rPr>
              <a:t>Was there any trouble? How was it settled?</a:t>
            </a:r>
            <a:r>
              <a:rPr lang="zh-CN" altLang="en-US" sz="2500" b="1">
                <a:solidFill>
                  <a:srgbClr val="FC0280"/>
                </a:solidFill>
                <a:latin typeface="Times New Roman Bold" panose="02020503050405090304" charset="0"/>
                <a:cs typeface="Times New Roman Bold" panose="02020503050405090304" charset="0"/>
              </a:rPr>
              <a:t> (conflict)</a:t>
            </a:r>
            <a:endParaRPr lang="zh-CN" altLang="en-US" sz="2500" b="1">
              <a:latin typeface="Times New Roman Bold" panose="02020503050405090304" charset="0"/>
              <a:cs typeface="Times New Roman Bold" panose="02020503050405090304" charset="0"/>
            </a:endParaRPr>
          </a:p>
          <a:p>
            <a:pPr algn="just">
              <a:lnSpc>
                <a:spcPct val="110000"/>
              </a:lnSpc>
            </a:pPr>
            <a:r>
              <a:rPr lang="zh-CN" altLang="en-US" sz="2500" b="1">
                <a:effectLst>
                  <a:outerShdw blurRad="38100" dist="38100" dir="2700000" algn="tl">
                    <a:srgbClr val="000000">
                      <a:alpha val="43137"/>
                    </a:srgbClr>
                  </a:outerShdw>
                </a:effectLst>
                <a:latin typeface="Times New Roman Bold" panose="02020503050405090304" charset="0"/>
                <a:cs typeface="Times New Roman Bold" panose="02020503050405090304" charset="0"/>
              </a:rPr>
              <a:t>What have I </a:t>
            </a:r>
            <a:r>
              <a:rPr lang="zh-CN" altLang="en-US" sz="2500" b="1" i="1">
                <a:effectLst>
                  <a:outerShdw blurRad="38100" dist="38100" dir="2700000" algn="tl">
                    <a:srgbClr val="000000">
                      <a:alpha val="43137"/>
                    </a:srgbClr>
                  </a:outerShdw>
                </a:effectLst>
                <a:latin typeface="Times New Roman Bold Italic" panose="02020503050405090304" charset="0"/>
                <a:cs typeface="Times New Roman Bold Italic" panose="02020503050405090304" charset="0"/>
              </a:rPr>
              <a:t>received</a:t>
            </a:r>
            <a:r>
              <a:rPr lang="zh-CN" altLang="en-US" sz="2500" b="1">
                <a:effectLst>
                  <a:outerShdw blurRad="38100" dist="38100" dir="2700000" algn="tl">
                    <a:srgbClr val="000000">
                      <a:alpha val="43137"/>
                    </a:srgbClr>
                  </a:outerShdw>
                </a:effectLst>
                <a:latin typeface="Times New Roman Bold" panose="02020503050405090304" charset="0"/>
                <a:cs typeface="Times New Roman Bold" panose="02020503050405090304" charset="0"/>
              </a:rPr>
              <a:t>?</a:t>
            </a:r>
            <a:endParaRPr lang="zh-CN" altLang="en-US" sz="2500" b="1">
              <a:latin typeface="Times New Roman Bold" panose="02020503050405090304" charset="0"/>
              <a:cs typeface="Times New Roman Bold" panose="02020503050405090304" charset="0"/>
            </a:endParaRPr>
          </a:p>
          <a:p>
            <a:pPr marL="914400" lvl="1" indent="-457200" algn="just">
              <a:lnSpc>
                <a:spcPct val="110000"/>
              </a:lnSpc>
              <a:buFont typeface="Arial" panose="020B0604020202020204" pitchFamily="34" charset="0"/>
              <a:buChar char="•"/>
            </a:pPr>
            <a:r>
              <a:rPr lang="zh-CN" altLang="en-US" sz="2500" b="1">
                <a:latin typeface="Times New Roman Bold" panose="02020503050405090304" charset="0"/>
                <a:cs typeface="Times New Roman Bold" panose="02020503050405090304" charset="0"/>
              </a:rPr>
              <a:t>I </a:t>
            </a:r>
            <a:r>
              <a:rPr lang="en-US" altLang="zh-CN" sz="2500" b="1">
                <a:latin typeface="Times New Roman Bold" panose="02020503050405090304" charset="0"/>
                <a:cs typeface="Times New Roman Bold" panose="02020503050405090304" charset="0"/>
              </a:rPr>
              <a:t>have </a:t>
            </a:r>
            <a:r>
              <a:rPr lang="zh-CN" altLang="en-US" sz="2500" b="1">
                <a:latin typeface="Times New Roman Bold" panose="02020503050405090304" charset="0"/>
                <a:cs typeface="Times New Roman Bold" panose="02020503050405090304" charset="0"/>
              </a:rPr>
              <a:t>received </a:t>
            </a:r>
            <a:r>
              <a:rPr lang="zh-CN" altLang="en-US" sz="2500" b="1">
                <a:solidFill>
                  <a:srgbClr val="0000FF"/>
                </a:solidFill>
                <a:latin typeface="Times New Roman Bold" panose="02020503050405090304" charset="0"/>
                <a:cs typeface="Times New Roman Bold" panose="02020503050405090304" charset="0"/>
              </a:rPr>
              <a:t>satisfaction</a:t>
            </a:r>
            <a:r>
              <a:rPr lang="zh-CN" altLang="en-US" sz="2500" b="1">
                <a:latin typeface="Times New Roman Bold" panose="02020503050405090304" charset="0"/>
                <a:cs typeface="Times New Roman Bold" panose="02020503050405090304" charset="0"/>
              </a:rPr>
              <a:t>.</a:t>
            </a:r>
            <a:endParaRPr lang="zh-CN" altLang="en-US" sz="2500" b="1">
              <a:latin typeface="Times New Roman Bold" panose="02020503050405090304" charset="0"/>
              <a:cs typeface="Times New Roman Bold" panose="02020503050405090304" charset="0"/>
            </a:endParaRPr>
          </a:p>
          <a:p>
            <a:pPr marL="914400" lvl="1" indent="-457200" algn="just">
              <a:lnSpc>
                <a:spcPct val="110000"/>
              </a:lnSpc>
              <a:buFont typeface="Arial" panose="020B0604020202020204" pitchFamily="34" charset="0"/>
              <a:buChar char="•"/>
            </a:pPr>
            <a:r>
              <a:rPr lang="zh-CN" altLang="en-US" sz="2500" b="1">
                <a:latin typeface="Times New Roman Bold" panose="02020503050405090304" charset="0"/>
                <a:cs typeface="Times New Roman Bold" panose="02020503050405090304" charset="0"/>
              </a:rPr>
              <a:t>I </a:t>
            </a:r>
            <a:r>
              <a:rPr lang="en-US" altLang="zh-CN" sz="2500" b="1">
                <a:latin typeface="Times New Roman Bold" panose="02020503050405090304" charset="0"/>
                <a:cs typeface="Times New Roman Bold" panose="02020503050405090304" charset="0"/>
              </a:rPr>
              <a:t>have </a:t>
            </a:r>
            <a:r>
              <a:rPr lang="zh-CN" altLang="en-US" sz="2500" b="1">
                <a:latin typeface="Times New Roman Bold" panose="02020503050405090304" charset="0"/>
                <a:cs typeface="Times New Roman Bold" panose="02020503050405090304" charset="0"/>
              </a:rPr>
              <a:t>received </a:t>
            </a:r>
            <a:r>
              <a:rPr lang="zh-CN" altLang="en-US" sz="2500" b="1">
                <a:solidFill>
                  <a:srgbClr val="0000FF"/>
                </a:solidFill>
                <a:latin typeface="Times New Roman Bold" panose="02020503050405090304" charset="0"/>
                <a:cs typeface="Times New Roman Bold" panose="02020503050405090304" charset="0"/>
              </a:rPr>
              <a:t>companionship</a:t>
            </a:r>
            <a:r>
              <a:rPr lang="zh-CN" altLang="en-US" sz="2500" b="1">
                <a:latin typeface="Times New Roman Bold" panose="02020503050405090304" charset="0"/>
                <a:cs typeface="Times New Roman Bold" panose="02020503050405090304" charset="0"/>
              </a:rPr>
              <a:t>.</a:t>
            </a:r>
            <a:endParaRPr lang="zh-CN" altLang="en-US" sz="2500" b="1">
              <a:latin typeface="Times New Roman Bold" panose="02020503050405090304" charset="0"/>
              <a:cs typeface="Times New Roman Bold" panose="02020503050405090304" charset="0"/>
            </a:endParaRPr>
          </a:p>
          <a:p>
            <a:pPr marL="914400" lvl="1" indent="-457200" algn="just">
              <a:lnSpc>
                <a:spcPct val="110000"/>
              </a:lnSpc>
              <a:buFont typeface="Arial" panose="020B0604020202020204" pitchFamily="34" charset="0"/>
              <a:buChar char="•"/>
            </a:pPr>
            <a:r>
              <a:rPr lang="zh-CN" altLang="en-US" sz="2500" b="1">
                <a:latin typeface="Times New Roman Bold" panose="02020503050405090304" charset="0"/>
                <a:cs typeface="Times New Roman Bold" panose="02020503050405090304" charset="0"/>
              </a:rPr>
              <a:t>I </a:t>
            </a:r>
            <a:r>
              <a:rPr lang="en-US" altLang="zh-CN" sz="2500" b="1">
                <a:latin typeface="Times New Roman Bold" panose="02020503050405090304" charset="0"/>
                <a:cs typeface="Times New Roman Bold" panose="02020503050405090304" charset="0"/>
              </a:rPr>
              <a:t>have </a:t>
            </a:r>
            <a:r>
              <a:rPr lang="zh-CN" altLang="en-US" sz="2500" b="1">
                <a:latin typeface="Times New Roman Bold" panose="02020503050405090304" charset="0"/>
                <a:cs typeface="Times New Roman Bold" panose="02020503050405090304" charset="0"/>
              </a:rPr>
              <a:t>received </a:t>
            </a:r>
            <a:r>
              <a:rPr lang="zh-CN" altLang="en-US" sz="2500" b="1">
                <a:solidFill>
                  <a:srgbClr val="0000FF"/>
                </a:solidFill>
                <a:latin typeface="Times New Roman Bold" panose="02020503050405090304" charset="0"/>
                <a:cs typeface="Times New Roman Bold" panose="02020503050405090304" charset="0"/>
              </a:rPr>
              <a:t>the importance of taking action</a:t>
            </a:r>
            <a:r>
              <a:rPr lang="zh-CN" altLang="en-US" sz="2500" b="1">
                <a:latin typeface="Times New Roman Bold" panose="02020503050405090304" charset="0"/>
                <a:cs typeface="Times New Roman Bold" panose="02020503050405090304" charset="0"/>
              </a:rPr>
              <a:t>.</a:t>
            </a:r>
            <a:endParaRPr lang="zh-CN" altLang="en-US" sz="2500" b="1">
              <a:latin typeface="Times New Roman Bold" panose="02020503050405090304" charset="0"/>
              <a:cs typeface="Times New Roman Bold" panose="0202050305040509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blinds(horizontal)">
                                      <p:cBhvr>
                                        <p:cTn id="7" dur="500"/>
                                        <p:tgtEl>
                                          <p:spTgt spid="2">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blinds(horizontal)">
                                      <p:cBhvr>
                                        <p:cTn id="12" dur="500"/>
                                        <p:tgtEl>
                                          <p:spTgt spid="2">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blinds(horizontal)">
                                      <p:cBhvr>
                                        <p:cTn id="17" dur="500"/>
                                        <p:tgtEl>
                                          <p:spTgt spid="2">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
                                            <p:txEl>
                                              <p:pRg st="8" end="8"/>
                                            </p:txEl>
                                          </p:spTgt>
                                        </p:tgtEl>
                                        <p:attrNameLst>
                                          <p:attrName>style.visibility</p:attrName>
                                        </p:attrNameLst>
                                      </p:cBhvr>
                                      <p:to>
                                        <p:strVal val="visible"/>
                                      </p:to>
                                    </p:set>
                                    <p:animEffect transition="in" filter="blinds(horizontal)">
                                      <p:cBhvr>
                                        <p:cTn id="22" dur="500"/>
                                        <p:tgtEl>
                                          <p:spTgt spid="2">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animEffect transition="in" filter="blinds(horizontal)">
                                      <p:cBhvr>
                                        <p:cTn id="27" dur="500"/>
                                        <p:tgtEl>
                                          <p:spTgt spid="2">
                                            <p:txEl>
                                              <p:pRg st="9" end="9"/>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blinds(horizontal)">
                                      <p:cBhvr>
                                        <p:cTn id="32" dur="500"/>
                                        <p:tgtEl>
                                          <p:spTgt spid="2">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
                                            <p:txEl>
                                              <p:pRg st="10" end="10"/>
                                            </p:txEl>
                                          </p:spTgt>
                                        </p:tgtEl>
                                        <p:attrNameLst>
                                          <p:attrName>style.visibility</p:attrName>
                                        </p:attrNameLst>
                                      </p:cBhvr>
                                      <p:to>
                                        <p:strVal val="visible"/>
                                      </p:to>
                                    </p:set>
                                    <p:animEffect transition="in" filter="blinds(horizontal)">
                                      <p:cBhvr>
                                        <p:cTn id="37" dur="500"/>
                                        <p:tgtEl>
                                          <p:spTgt spid="2">
                                            <p:txEl>
                                              <p:pRg st="10" end="1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linds(horizontal)">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2">
                                            <p:txEl>
                                              <p:pRg st="11" end="11"/>
                                            </p:txEl>
                                          </p:spTgt>
                                        </p:tgtEl>
                                        <p:attrNameLst>
                                          <p:attrName>style.visibility</p:attrName>
                                        </p:attrNameLst>
                                      </p:cBhvr>
                                      <p:to>
                                        <p:strVal val="visible"/>
                                      </p:to>
                                    </p:set>
                                    <p:animEffect transition="in" filter="blinds(horizontal)">
                                      <p:cBhvr>
                                        <p:cTn id="47"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2"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93675" y="88265"/>
            <a:ext cx="8843010" cy="1050290"/>
          </a:xfrm>
          <a:prstGeom prst="rect">
            <a:avLst/>
          </a:prstGeom>
          <a:noFill/>
        </p:spPr>
        <p:txBody>
          <a:bodyPr wrap="square" rtlCol="0">
            <a:spAutoFit/>
          </a:bodyPr>
          <a:lstStyle/>
          <a:p>
            <a:pPr algn="just">
              <a:lnSpc>
                <a:spcPct val="120000"/>
              </a:lnSpc>
            </a:pPr>
            <a:r>
              <a:rPr lang="en-US" altLang="zh-CN" sz="2600" b="1">
                <a:solidFill>
                  <a:srgbClr val="FC0280"/>
                </a:solidFill>
                <a:latin typeface="Times New Roman Bold" panose="02020503050405090304" charset="0"/>
                <a:cs typeface="Times New Roman Bold" panose="02020503050405090304" charset="0"/>
              </a:rPr>
              <a:t>1. Design of Plots -- Conveying Theme</a:t>
            </a:r>
            <a:endParaRPr lang="en-US" altLang="zh-CN" sz="2600" b="1">
              <a:solidFill>
                <a:srgbClr val="FC0280"/>
              </a:solidFill>
              <a:latin typeface="Times New Roman Bold" panose="02020503050405090304" charset="0"/>
              <a:cs typeface="Times New Roman Bold" panose="02020503050405090304" charset="0"/>
            </a:endParaRPr>
          </a:p>
          <a:p>
            <a:pPr algn="just">
              <a:lnSpc>
                <a:spcPct val="120000"/>
              </a:lnSpc>
            </a:pPr>
            <a:r>
              <a:rPr lang="en-US" altLang="zh-CN" sz="2600" b="1" i="1">
                <a:solidFill>
                  <a:srgbClr val="0000FF"/>
                </a:solidFill>
                <a:latin typeface="Times New Roman Bold Italic" panose="02020503050405090304" charset="0"/>
                <a:cs typeface="Times New Roman Bold Italic" panose="02020503050405090304" charset="0"/>
              </a:rPr>
              <a:t>(</a:t>
            </a:r>
            <a:r>
              <a:rPr lang="zh-CN" altLang="en-US" sz="2600" b="1" i="1">
                <a:solidFill>
                  <a:srgbClr val="0000FF"/>
                </a:solidFill>
                <a:latin typeface="Times New Roman Bold Italic" panose="02020503050405090304" charset="0"/>
                <a:cs typeface="Times New Roman Bold Italic" panose="02020503050405090304" charset="0"/>
                <a:sym typeface="+mn-ea"/>
              </a:rPr>
              <a:t>I </a:t>
            </a:r>
            <a:r>
              <a:rPr lang="en-US" altLang="zh-CN" sz="2600" b="1" i="1">
                <a:solidFill>
                  <a:srgbClr val="0000FF"/>
                </a:solidFill>
                <a:latin typeface="Times New Roman Bold Italic" panose="02020503050405090304" charset="0"/>
                <a:cs typeface="Times New Roman Bold Italic" panose="02020503050405090304" charset="0"/>
                <a:sym typeface="+mn-ea"/>
              </a:rPr>
              <a:t>have </a:t>
            </a:r>
            <a:r>
              <a:rPr lang="zh-CN" altLang="en-US" sz="2600" b="1" i="1">
                <a:solidFill>
                  <a:srgbClr val="0000FF"/>
                </a:solidFill>
                <a:latin typeface="Times New Roman Bold Italic" panose="02020503050405090304" charset="0"/>
                <a:cs typeface="Times New Roman Bold Italic" panose="02020503050405090304" charset="0"/>
                <a:sym typeface="+mn-ea"/>
              </a:rPr>
              <a:t>received the importance of taking action.</a:t>
            </a:r>
            <a:r>
              <a:rPr lang="en-US" altLang="zh-CN" sz="2600" b="1" i="1">
                <a:solidFill>
                  <a:srgbClr val="0000FF"/>
                </a:solidFill>
                <a:latin typeface="Times New Roman Bold Italic" panose="02020503050405090304" charset="0"/>
                <a:cs typeface="Times New Roman Bold Italic" panose="02020503050405090304" charset="0"/>
              </a:rPr>
              <a:t>)</a:t>
            </a:r>
            <a:r>
              <a:rPr lang="en-US" altLang="zh-CN" sz="2600" b="1">
                <a:solidFill>
                  <a:srgbClr val="FC0280"/>
                </a:solidFill>
                <a:latin typeface="Times New Roman Bold" panose="02020503050405090304" charset="0"/>
                <a:cs typeface="Times New Roman Bold" panose="02020503050405090304" charset="0"/>
              </a:rPr>
              <a:t> </a:t>
            </a:r>
            <a:endParaRPr lang="en-US" altLang="zh-CN" sz="2600" b="1">
              <a:solidFill>
                <a:srgbClr val="FC0280"/>
              </a:solidFill>
              <a:latin typeface="Times New Roman Bold" panose="02020503050405090304" charset="0"/>
              <a:cs typeface="Times New Roman Bold" panose="02020503050405090304" charset="0"/>
            </a:endParaRPr>
          </a:p>
        </p:txBody>
      </p:sp>
      <p:sp>
        <p:nvSpPr>
          <p:cNvPr id="3" name="文本框 2"/>
          <p:cNvSpPr txBox="1"/>
          <p:nvPr/>
        </p:nvSpPr>
        <p:spPr>
          <a:xfrm>
            <a:off x="92075" y="1154430"/>
            <a:ext cx="9097010" cy="5151120"/>
          </a:xfrm>
          <a:prstGeom prst="rect">
            <a:avLst/>
          </a:prstGeom>
          <a:noFill/>
        </p:spPr>
        <p:txBody>
          <a:bodyPr wrap="square" rtlCol="0">
            <a:spAutoFit/>
          </a:bodyPr>
          <a:lstStyle/>
          <a:p>
            <a:pPr>
              <a:lnSpc>
                <a:spcPct val="100000"/>
              </a:lnSpc>
            </a:pPr>
            <a:r>
              <a:rPr lang="zh-CN" altLang="en-US" sz="2400" b="1" i="1">
                <a:latin typeface="Times New Roman Bold Italic" panose="02020503050405090304" charset="0"/>
                <a:cs typeface="Times New Roman Bold Italic" panose="02020503050405090304" charset="0"/>
                <a:sym typeface="+mn-ea"/>
              </a:rPr>
              <a:t>Par</a:t>
            </a:r>
            <a:r>
              <a:rPr lang="en-US" altLang="zh-CN" sz="2400" b="1" i="1">
                <a:latin typeface="Times New Roman Bold Italic" panose="02020503050405090304" charset="0"/>
                <a:cs typeface="Times New Roman Bold Italic" panose="02020503050405090304" charset="0"/>
                <a:sym typeface="+mn-ea"/>
              </a:rPr>
              <a:t>a</a:t>
            </a:r>
            <a:r>
              <a:rPr lang="zh-CN" altLang="en-US" sz="2400" b="1" i="1">
                <a:latin typeface="Times New Roman Bold Italic" panose="02020503050405090304" charset="0"/>
                <a:cs typeface="Times New Roman Bold Italic" panose="02020503050405090304" charset="0"/>
                <a:sym typeface="+mn-ea"/>
              </a:rPr>
              <a:t>1: We tried stopping vans as they were driving down the street.</a:t>
            </a:r>
            <a:endParaRPr lang="zh-CN" altLang="en-US" sz="2400" b="1" i="1">
              <a:latin typeface="Times New Roman Bold Italic" panose="02020503050405090304" charset="0"/>
              <a:cs typeface="Times New Roman Bold Italic" panose="02020503050405090304" charset="0"/>
              <a:sym typeface="+mn-ea"/>
            </a:endParaRPr>
          </a:p>
          <a:p>
            <a:pPr indent="0">
              <a:lnSpc>
                <a:spcPct val="100000"/>
              </a:lnSpc>
              <a:buNone/>
            </a:pPr>
            <a:endParaRPr lang="en-US" altLang="zh-CN" sz="2400" b="1">
              <a:latin typeface="Times New Roman Bold" panose="02020503050405090304" charset="0"/>
              <a:cs typeface="Times New Roman Bold" panose="02020503050405090304" charset="0"/>
              <a:sym typeface="+mn-ea"/>
            </a:endParaRPr>
          </a:p>
          <a:p>
            <a:pPr indent="0">
              <a:lnSpc>
                <a:spcPct val="100000"/>
              </a:lnSpc>
              <a:buNone/>
            </a:pPr>
            <a:endParaRPr lang="en-US" altLang="zh-CN" sz="2400" b="1">
              <a:latin typeface="Times New Roman Bold" panose="02020503050405090304" charset="0"/>
              <a:cs typeface="Times New Roman Bold" panose="02020503050405090304" charset="0"/>
              <a:sym typeface="+mn-ea"/>
            </a:endParaRPr>
          </a:p>
          <a:p>
            <a:pPr indent="0">
              <a:lnSpc>
                <a:spcPct val="100000"/>
              </a:lnSpc>
              <a:buNone/>
            </a:pPr>
            <a:endParaRPr lang="en-US" altLang="zh-CN" sz="2400" b="1">
              <a:latin typeface="Times New Roman Bold" panose="02020503050405090304" charset="0"/>
              <a:cs typeface="Times New Roman Bold" panose="02020503050405090304" charset="0"/>
              <a:sym typeface="+mn-ea"/>
            </a:endParaRPr>
          </a:p>
          <a:p>
            <a:pPr indent="0">
              <a:lnSpc>
                <a:spcPct val="100000"/>
              </a:lnSpc>
              <a:buNone/>
            </a:pPr>
            <a:endParaRPr lang="en-US" altLang="zh-CN" sz="2400" b="1">
              <a:latin typeface="Times New Roman Bold" panose="02020503050405090304" charset="0"/>
              <a:cs typeface="Times New Roman Bold" panose="02020503050405090304" charset="0"/>
              <a:sym typeface="+mn-ea"/>
            </a:endParaRPr>
          </a:p>
          <a:p>
            <a:pPr indent="0">
              <a:lnSpc>
                <a:spcPct val="100000"/>
              </a:lnSpc>
              <a:buNone/>
            </a:pPr>
            <a:endParaRPr lang="en-US" altLang="zh-CN" sz="2400" b="1">
              <a:latin typeface="Times New Roman Bold" panose="02020503050405090304" charset="0"/>
              <a:cs typeface="Times New Roman Bold" panose="02020503050405090304" charset="0"/>
              <a:sym typeface="+mn-ea"/>
            </a:endParaRPr>
          </a:p>
          <a:p>
            <a:pPr indent="0">
              <a:lnSpc>
                <a:spcPct val="100000"/>
              </a:lnSpc>
              <a:buNone/>
            </a:pPr>
            <a:endParaRPr lang="en-US" altLang="zh-CN" sz="2400" b="1">
              <a:latin typeface="Times New Roman Bold" panose="02020503050405090304" charset="0"/>
              <a:cs typeface="Times New Roman Bold" panose="02020503050405090304" charset="0"/>
              <a:sym typeface="+mn-ea"/>
            </a:endParaRPr>
          </a:p>
          <a:p>
            <a:pPr indent="0">
              <a:lnSpc>
                <a:spcPct val="100000"/>
              </a:lnSpc>
              <a:buNone/>
            </a:pPr>
            <a:endParaRPr lang="en-US" altLang="zh-CN" sz="2400" b="1">
              <a:latin typeface="Times New Roman Bold" panose="02020503050405090304" charset="0"/>
              <a:cs typeface="Times New Roman Bold" panose="02020503050405090304" charset="0"/>
              <a:sym typeface="+mn-ea"/>
            </a:endParaRPr>
          </a:p>
          <a:p>
            <a:pPr indent="0">
              <a:lnSpc>
                <a:spcPct val="100000"/>
              </a:lnSpc>
              <a:buNone/>
            </a:pPr>
            <a:endParaRPr lang="en-US" altLang="zh-CN" sz="2400" b="1">
              <a:latin typeface="Times New Roman Bold" panose="02020503050405090304" charset="0"/>
              <a:cs typeface="Times New Roman Bold" panose="02020503050405090304" charset="0"/>
              <a:sym typeface="+mn-ea"/>
            </a:endParaRPr>
          </a:p>
          <a:p>
            <a:pPr lvl="2" indent="0">
              <a:lnSpc>
                <a:spcPct val="170000"/>
              </a:lnSpc>
              <a:buNone/>
            </a:pPr>
            <a:endParaRPr lang="zh-CN" altLang="en-US" sz="2400" b="1" i="1">
              <a:latin typeface="Times New Roman Bold Italic" panose="02020503050405090304" charset="0"/>
              <a:cs typeface="Times New Roman Bold Italic" panose="02020503050405090304" charset="0"/>
              <a:sym typeface="+mn-ea"/>
            </a:endParaRPr>
          </a:p>
          <a:p>
            <a:pPr>
              <a:lnSpc>
                <a:spcPct val="100000"/>
              </a:lnSpc>
            </a:pPr>
            <a:endParaRPr lang="zh-CN" altLang="en-US" sz="2400" b="1" i="1">
              <a:latin typeface="Times New Roman Bold Italic" panose="02020503050405090304" charset="0"/>
              <a:cs typeface="Times New Roman Bold Italic" panose="02020503050405090304" charset="0"/>
              <a:sym typeface="+mn-ea"/>
            </a:endParaRPr>
          </a:p>
          <a:p>
            <a:pPr>
              <a:lnSpc>
                <a:spcPct val="100000"/>
              </a:lnSpc>
            </a:pPr>
            <a:endParaRPr lang="zh-CN" altLang="en-US" sz="2400" b="1" i="1">
              <a:latin typeface="Times New Roman Bold Italic" panose="02020503050405090304" charset="0"/>
              <a:cs typeface="Times New Roman Bold Italic" panose="02020503050405090304" charset="0"/>
              <a:sym typeface="+mn-ea"/>
            </a:endParaRPr>
          </a:p>
          <a:p>
            <a:pPr>
              <a:lnSpc>
                <a:spcPct val="100000"/>
              </a:lnSpc>
            </a:pPr>
            <a:r>
              <a:rPr lang="zh-CN" altLang="en-US" sz="2400" b="1" i="1">
                <a:latin typeface="Times New Roman Bold Italic" panose="02020503050405090304" charset="0"/>
                <a:cs typeface="Times New Roman Bold Italic" panose="02020503050405090304" charset="0"/>
                <a:sym typeface="+mn-ea"/>
              </a:rPr>
              <a:t>Para2: Eventually a van drove up and the driver said yes.</a:t>
            </a:r>
            <a:endParaRPr lang="zh-CN" altLang="en-US" sz="2400" b="1" i="1">
              <a:latin typeface="Times New Roman Bold Italic" panose="02020503050405090304" charset="0"/>
              <a:cs typeface="Times New Roman Bold Italic" panose="02020503050405090304" charset="0"/>
              <a:sym typeface="+mn-ea"/>
            </a:endParaRPr>
          </a:p>
        </p:txBody>
      </p:sp>
      <p:sp>
        <p:nvSpPr>
          <p:cNvPr id="6" name="文本框 5"/>
          <p:cNvSpPr txBox="1"/>
          <p:nvPr/>
        </p:nvSpPr>
        <p:spPr>
          <a:xfrm>
            <a:off x="1127125" y="1555750"/>
            <a:ext cx="5708015" cy="1308735"/>
          </a:xfrm>
          <a:prstGeom prst="rect">
            <a:avLst/>
          </a:prstGeom>
          <a:noFill/>
        </p:spPr>
        <p:txBody>
          <a:bodyPr wrap="square" rtlCol="0">
            <a:spAutoFit/>
          </a:bodyPr>
          <a:lstStyle/>
          <a:p>
            <a:pPr indent="0">
              <a:lnSpc>
                <a:spcPct val="110000"/>
              </a:lnSpc>
              <a:buNone/>
            </a:pPr>
            <a:r>
              <a:rPr lang="en-US" altLang="zh-CN" sz="2400" b="1">
                <a:latin typeface="Times New Roman Bold" panose="02020503050405090304" charset="0"/>
                <a:cs typeface="Times New Roman Bold" panose="02020503050405090304" charset="0"/>
                <a:sym typeface="+mn-ea"/>
              </a:rPr>
              <a:t>① We tried stopping vans.</a:t>
            </a:r>
            <a:endParaRPr lang="en-US" altLang="zh-CN" sz="2400" b="1">
              <a:latin typeface="Times New Roman Bold" panose="02020503050405090304" charset="0"/>
              <a:cs typeface="Times New Roman Bold" panose="02020503050405090304" charset="0"/>
            </a:endParaRPr>
          </a:p>
          <a:p>
            <a:pPr indent="0">
              <a:lnSpc>
                <a:spcPct val="110000"/>
              </a:lnSpc>
              <a:buNone/>
            </a:pPr>
            <a:r>
              <a:rPr lang="en-US" altLang="zh-CN" sz="2400" b="1">
                <a:latin typeface="Times New Roman Bold" panose="02020503050405090304" charset="0"/>
                <a:cs typeface="Times New Roman Bold" panose="02020503050405090304" charset="0"/>
                <a:sym typeface="+mn-ea"/>
              </a:rPr>
              <a:t>② No van drivers would help.  </a:t>
            </a:r>
            <a:endParaRPr lang="en-US" altLang="zh-CN" sz="2400" b="1">
              <a:latin typeface="Times New Roman Bold" panose="02020503050405090304" charset="0"/>
              <a:cs typeface="Times New Roman Bold" panose="02020503050405090304" charset="0"/>
            </a:endParaRPr>
          </a:p>
          <a:p>
            <a:pPr indent="0">
              <a:lnSpc>
                <a:spcPct val="110000"/>
              </a:lnSpc>
              <a:buNone/>
            </a:pPr>
            <a:r>
              <a:rPr lang="en-US" altLang="zh-CN" sz="2400" b="1">
                <a:latin typeface="Times New Roman Bold" panose="02020503050405090304" charset="0"/>
                <a:cs typeface="Times New Roman Bold" panose="02020503050405090304" charset="0"/>
                <a:sym typeface="+mn-ea"/>
              </a:rPr>
              <a:t>③ We went on trying </a:t>
            </a:r>
            <a:r>
              <a:rPr lang="en-US" altLang="zh-CN" sz="2400" b="1">
                <a:solidFill>
                  <a:srgbClr val="FC0280"/>
                </a:solidFill>
                <a:latin typeface="Times New Roman Bold" panose="02020503050405090304" charset="0"/>
                <a:cs typeface="Times New Roman Bold" panose="02020503050405090304" charset="0"/>
                <a:sym typeface="+mn-ea"/>
              </a:rPr>
              <a:t>for a long time</a:t>
            </a:r>
            <a:r>
              <a:rPr lang="en-US" altLang="zh-CN" sz="2400" b="1">
                <a:latin typeface="Times New Roman Bold" panose="02020503050405090304" charset="0"/>
                <a:cs typeface="Times New Roman Bold" panose="02020503050405090304" charset="0"/>
                <a:sym typeface="+mn-ea"/>
              </a:rPr>
              <a:t>. </a:t>
            </a:r>
            <a:endParaRPr lang="en-US" altLang="zh-CN" sz="2400" b="1">
              <a:latin typeface="Times New Roman Bold" panose="02020503050405090304" charset="0"/>
              <a:cs typeface="Times New Roman Bold" panose="02020503050405090304" charset="0"/>
              <a:sym typeface="+mn-ea"/>
            </a:endParaRPr>
          </a:p>
        </p:txBody>
      </p:sp>
      <p:grpSp>
        <p:nvGrpSpPr>
          <p:cNvPr id="9" name="组合 8"/>
          <p:cNvGrpSpPr/>
          <p:nvPr/>
        </p:nvGrpSpPr>
        <p:grpSpPr>
          <a:xfrm>
            <a:off x="506095" y="2210435"/>
            <a:ext cx="6724015" cy="4011930"/>
            <a:chOff x="797" y="3656"/>
            <a:chExt cx="10589" cy="6318"/>
          </a:xfrm>
        </p:grpSpPr>
        <p:cxnSp>
          <p:nvCxnSpPr>
            <p:cNvPr id="4" name="直接连接符 3"/>
            <p:cNvCxnSpPr/>
            <p:nvPr/>
          </p:nvCxnSpPr>
          <p:spPr>
            <a:xfrm>
              <a:off x="7940" y="9974"/>
              <a:ext cx="3446" cy="0"/>
            </a:xfrm>
            <a:prstGeom prst="line">
              <a:avLst/>
            </a:prstGeom>
            <a:ln w="31750">
              <a:solidFill>
                <a:srgbClr val="FC0280"/>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flipH="1" flipV="1">
              <a:off x="826" y="8686"/>
              <a:ext cx="7255" cy="804"/>
            </a:xfrm>
            <a:prstGeom prst="line">
              <a:avLst/>
            </a:prstGeom>
            <a:ln w="31750">
              <a:solidFill>
                <a:srgbClr val="FC0280"/>
              </a:solidFill>
            </a:ln>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flipV="1">
              <a:off x="811" y="3668"/>
              <a:ext cx="25" cy="5018"/>
            </a:xfrm>
            <a:prstGeom prst="line">
              <a:avLst/>
            </a:prstGeom>
            <a:ln w="31750">
              <a:solidFill>
                <a:srgbClr val="FC0280"/>
              </a:solidFill>
            </a:ln>
          </p:spPr>
          <p:style>
            <a:lnRef idx="1">
              <a:schemeClr val="accent1"/>
            </a:lnRef>
            <a:fillRef idx="0">
              <a:schemeClr val="accent1"/>
            </a:fillRef>
            <a:effectRef idx="0">
              <a:schemeClr val="accent1"/>
            </a:effectRef>
            <a:fontRef idx="minor">
              <a:schemeClr val="tx1"/>
            </a:fontRef>
          </p:style>
        </p:cxnSp>
        <p:cxnSp>
          <p:nvCxnSpPr>
            <p:cNvPr id="8" name="直接箭头连接符 7"/>
            <p:cNvCxnSpPr>
              <a:endCxn id="6" idx="1"/>
            </p:cNvCxnSpPr>
            <p:nvPr/>
          </p:nvCxnSpPr>
          <p:spPr>
            <a:xfrm flipV="1">
              <a:off x="797" y="3656"/>
              <a:ext cx="978" cy="11"/>
            </a:xfrm>
            <a:prstGeom prst="straightConnector1">
              <a:avLst/>
            </a:prstGeom>
            <a:ln w="31750">
              <a:solidFill>
                <a:srgbClr val="FC0280"/>
              </a:solidFill>
              <a:tailEnd type="arrow"/>
            </a:ln>
          </p:spPr>
          <p:style>
            <a:lnRef idx="1">
              <a:schemeClr val="accent1"/>
            </a:lnRef>
            <a:fillRef idx="0">
              <a:schemeClr val="accent1"/>
            </a:fillRef>
            <a:effectRef idx="0">
              <a:schemeClr val="accent1"/>
            </a:effectRef>
            <a:fontRef idx="minor">
              <a:schemeClr val="tx1"/>
            </a:fontRef>
          </p:style>
        </p:cxnSp>
      </p:grpSp>
      <p:grpSp>
        <p:nvGrpSpPr>
          <p:cNvPr id="18" name="组合 17"/>
          <p:cNvGrpSpPr/>
          <p:nvPr/>
        </p:nvGrpSpPr>
        <p:grpSpPr>
          <a:xfrm>
            <a:off x="225425" y="2630805"/>
            <a:ext cx="2291080" cy="3590925"/>
            <a:chOff x="355" y="4143"/>
            <a:chExt cx="3608" cy="5655"/>
          </a:xfrm>
        </p:grpSpPr>
        <p:cxnSp>
          <p:nvCxnSpPr>
            <p:cNvPr id="10" name="直接连接符 9"/>
            <p:cNvCxnSpPr/>
            <p:nvPr/>
          </p:nvCxnSpPr>
          <p:spPr>
            <a:xfrm flipV="1">
              <a:off x="1775" y="9794"/>
              <a:ext cx="2188" cy="5"/>
            </a:xfrm>
            <a:prstGeom prst="line">
              <a:avLst/>
            </a:prstGeom>
            <a:ln w="31750">
              <a:solidFill>
                <a:srgbClr val="FC0280"/>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flipH="1" flipV="1">
              <a:off x="369" y="9010"/>
              <a:ext cx="1569" cy="199"/>
            </a:xfrm>
            <a:prstGeom prst="line">
              <a:avLst/>
            </a:prstGeom>
            <a:ln w="31750">
              <a:solidFill>
                <a:srgbClr val="FC0280"/>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flipH="1" flipV="1">
              <a:off x="359" y="4145"/>
              <a:ext cx="40" cy="4847"/>
            </a:xfrm>
            <a:prstGeom prst="line">
              <a:avLst/>
            </a:prstGeom>
            <a:ln w="31750">
              <a:solidFill>
                <a:srgbClr val="FC0280"/>
              </a:solidFill>
            </a:ln>
          </p:spPr>
          <p:style>
            <a:lnRef idx="1">
              <a:schemeClr val="accent1"/>
            </a:lnRef>
            <a:fillRef idx="0">
              <a:schemeClr val="accent1"/>
            </a:fillRef>
            <a:effectRef idx="0">
              <a:schemeClr val="accent1"/>
            </a:effectRef>
            <a:fontRef idx="minor">
              <a:schemeClr val="tx1"/>
            </a:fontRef>
          </p:style>
        </p:cxnSp>
        <p:cxnSp>
          <p:nvCxnSpPr>
            <p:cNvPr id="13" name="直接箭头连接符 12"/>
            <p:cNvCxnSpPr/>
            <p:nvPr/>
          </p:nvCxnSpPr>
          <p:spPr>
            <a:xfrm>
              <a:off x="355" y="4143"/>
              <a:ext cx="1426" cy="14"/>
            </a:xfrm>
            <a:prstGeom prst="straightConnector1">
              <a:avLst/>
            </a:prstGeom>
            <a:ln w="31750">
              <a:solidFill>
                <a:srgbClr val="FC0280"/>
              </a:solidFill>
              <a:tailEnd type="arrow"/>
            </a:ln>
          </p:spPr>
          <p:style>
            <a:lnRef idx="1">
              <a:schemeClr val="accent1"/>
            </a:lnRef>
            <a:fillRef idx="0">
              <a:schemeClr val="accent1"/>
            </a:fillRef>
            <a:effectRef idx="0">
              <a:schemeClr val="accent1"/>
            </a:effectRef>
            <a:fontRef idx="minor">
              <a:schemeClr val="tx1"/>
            </a:fontRef>
          </p:style>
        </p:cxnSp>
      </p:grpSp>
      <p:sp>
        <p:nvSpPr>
          <p:cNvPr id="16" name="文本框 15"/>
          <p:cNvSpPr txBox="1"/>
          <p:nvPr/>
        </p:nvSpPr>
        <p:spPr>
          <a:xfrm>
            <a:off x="799465" y="3027045"/>
            <a:ext cx="8032115" cy="2120900"/>
          </a:xfrm>
          <a:prstGeom prst="rect">
            <a:avLst/>
          </a:prstGeom>
          <a:solidFill>
            <a:schemeClr val="accent1">
              <a:alpha val="20000"/>
            </a:schemeClr>
          </a:solidFill>
        </p:spPr>
        <p:txBody>
          <a:bodyPr wrap="square" rtlCol="0">
            <a:spAutoFit/>
          </a:bodyPr>
          <a:lstStyle/>
          <a:p>
            <a:pPr marL="457200" indent="-457200" algn="just">
              <a:lnSpc>
                <a:spcPct val="110000"/>
              </a:lnSpc>
              <a:buFont typeface="+mj-lt"/>
              <a:buAutoNum type="alphaUcPeriod"/>
            </a:pPr>
            <a:r>
              <a:rPr lang="en-US" altLang="zh-CN" sz="2400" b="1">
                <a:latin typeface="Times New Roman Bold" panose="02020503050405090304" charset="0"/>
                <a:cs typeface="Times New Roman Bold" panose="02020503050405090304" charset="0"/>
              </a:rPr>
              <a:t>I could see my wife's eyebrows knitted into a frown of anxiety, and </a:t>
            </a:r>
            <a:r>
              <a:rPr lang="en-US" altLang="zh-CN" sz="2400" b="1">
                <a:latin typeface="Times New Roman Bold" panose="02020503050405090304" charset="0"/>
                <a:cs typeface="Times New Roman Bold" panose="02020503050405090304" charset="0"/>
                <a:sym typeface="+mn-ea"/>
              </a:rPr>
              <a:t>I started to think of giving up</a:t>
            </a:r>
            <a:r>
              <a:rPr lang="en-US" altLang="zh-CN" sz="2400" b="1">
                <a:latin typeface="Times New Roman Bold" panose="02020503050405090304" charset="0"/>
                <a:cs typeface="Times New Roman Bold" panose="02020503050405090304" charset="0"/>
              </a:rPr>
              <a:t>.</a:t>
            </a:r>
            <a:endParaRPr lang="en-US" altLang="zh-CN" sz="2400" b="1">
              <a:latin typeface="Times New Roman Bold" panose="02020503050405090304" charset="0"/>
              <a:cs typeface="Times New Roman Bold" panose="02020503050405090304" charset="0"/>
            </a:endParaRPr>
          </a:p>
          <a:p>
            <a:pPr marL="514350" indent="-514350" algn="just">
              <a:lnSpc>
                <a:spcPct val="110000"/>
              </a:lnSpc>
              <a:buFont typeface="+mj-lt"/>
              <a:buAutoNum type="alphaUcPeriod"/>
            </a:pPr>
            <a:r>
              <a:rPr lang="en-US" altLang="zh-CN" sz="2400" b="1">
                <a:latin typeface="Times New Roman Bold" panose="02020503050405090304" charset="0"/>
                <a:cs typeface="Times New Roman Bold" panose="02020503050405090304" charset="0"/>
              </a:rPr>
              <a:t>My wife was disappointed but I patted her on the shoulder and comforted her, </a:t>
            </a:r>
            <a:r>
              <a:rPr lang="zh-CN" altLang="en-US" sz="2400" b="1">
                <a:latin typeface="Times New Roman Bold" panose="02020503050405090304" charset="0"/>
                <a:cs typeface="Times New Roman Bold" panose="02020503050405090304" charset="0"/>
              </a:rPr>
              <a:t>“</a:t>
            </a:r>
            <a:r>
              <a:rPr lang="en-US" altLang="zh-CN" sz="2400" b="1">
                <a:latin typeface="Times New Roman Bold" panose="02020503050405090304" charset="0"/>
                <a:cs typeface="Times New Roman Bold" panose="02020503050405090304" charset="0"/>
              </a:rPr>
              <a:t>It is the law of averages: Somebody is going to say yes .</a:t>
            </a:r>
            <a:r>
              <a:rPr lang="zh-CN" altLang="en-US" sz="2400" b="1">
                <a:latin typeface="Times New Roman Bold" panose="02020503050405090304" charset="0"/>
                <a:cs typeface="Times New Roman Bold" panose="02020503050405090304" charset="0"/>
              </a:rPr>
              <a:t>”</a:t>
            </a:r>
            <a:endParaRPr lang="zh-CN" altLang="en-US" sz="2400" b="1">
              <a:latin typeface="Times New Roman Bold" panose="02020503050405090304" charset="0"/>
              <a:cs typeface="Times New Roman Bold" panose="0202050305040509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down)">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blinds(horizontal)">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wipe(down)">
                                      <p:cBhvr>
                                        <p:cTn id="22" dur="5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Effect transition="in" filter="blinds(horizontal)">
                                      <p:cBhvr>
                                        <p:cTn id="27" dur="500"/>
                                        <p:tgtEl>
                                          <p:spTgt spid="6">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blinds(horizontal)">
                                      <p:cBhvr>
                                        <p:cTn id="3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P spid="16"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93675" y="88265"/>
            <a:ext cx="8843010" cy="1050290"/>
          </a:xfrm>
          <a:prstGeom prst="rect">
            <a:avLst/>
          </a:prstGeom>
          <a:noFill/>
        </p:spPr>
        <p:txBody>
          <a:bodyPr wrap="square" rtlCol="0">
            <a:spAutoFit/>
          </a:bodyPr>
          <a:lstStyle/>
          <a:p>
            <a:pPr algn="just">
              <a:lnSpc>
                <a:spcPct val="120000"/>
              </a:lnSpc>
            </a:pPr>
            <a:endParaRPr lang="en-US" altLang="zh-CN" sz="2600" b="1">
              <a:solidFill>
                <a:srgbClr val="FC0280"/>
              </a:solidFill>
              <a:latin typeface="Times New Roman Bold" panose="02020503050405090304" charset="0"/>
              <a:cs typeface="Times New Roman Bold" panose="02020503050405090304" charset="0"/>
            </a:endParaRPr>
          </a:p>
          <a:p>
            <a:pPr marL="0" lvl="1" algn="just">
              <a:lnSpc>
                <a:spcPct val="120000"/>
              </a:lnSpc>
            </a:pPr>
            <a:r>
              <a:rPr lang="en-US" altLang="zh-CN" sz="2600" b="1" i="1">
                <a:solidFill>
                  <a:srgbClr val="0000FF"/>
                </a:solidFill>
                <a:latin typeface="Times New Roman Bold Italic" panose="02020503050405090304" charset="0"/>
                <a:cs typeface="Times New Roman Bold Italic" panose="02020503050405090304" charset="0"/>
              </a:rPr>
              <a:t>(</a:t>
            </a:r>
            <a:r>
              <a:rPr lang="zh-CN" altLang="en-US" sz="2600" b="1" i="1">
                <a:solidFill>
                  <a:srgbClr val="0000FF"/>
                </a:solidFill>
                <a:latin typeface="Times New Roman Bold Italic" panose="02020503050405090304" charset="0"/>
                <a:cs typeface="Times New Roman Bold Italic" panose="02020503050405090304" charset="0"/>
                <a:sym typeface="+mn-ea"/>
              </a:rPr>
              <a:t>I </a:t>
            </a:r>
            <a:r>
              <a:rPr lang="en-US" altLang="zh-CN" sz="2600" b="1" i="1">
                <a:solidFill>
                  <a:srgbClr val="0000FF"/>
                </a:solidFill>
                <a:latin typeface="Times New Roman Bold Italic" panose="02020503050405090304" charset="0"/>
                <a:cs typeface="Times New Roman Bold Italic" panose="02020503050405090304" charset="0"/>
                <a:sym typeface="+mn-ea"/>
              </a:rPr>
              <a:t>have </a:t>
            </a:r>
            <a:r>
              <a:rPr lang="zh-CN" altLang="en-US" sz="2600" b="1" i="1">
                <a:solidFill>
                  <a:srgbClr val="0000FF"/>
                </a:solidFill>
                <a:latin typeface="Times New Roman Bold Italic" panose="02020503050405090304" charset="0"/>
                <a:cs typeface="Times New Roman Bold Italic" panose="02020503050405090304" charset="0"/>
                <a:sym typeface="+mn-ea"/>
              </a:rPr>
              <a:t>received </a:t>
            </a:r>
            <a:r>
              <a:rPr lang="en-US" altLang="zh-CN" sz="2600" b="1" i="1">
                <a:solidFill>
                  <a:srgbClr val="0000FF"/>
                </a:solidFill>
                <a:latin typeface="Times New Roman Bold Italic" panose="02020503050405090304" charset="0"/>
                <a:cs typeface="Times New Roman Bold Italic" panose="02020503050405090304" charset="0"/>
                <a:sym typeface="+mn-ea"/>
              </a:rPr>
              <a:t>companionship and satisfaction</a:t>
            </a:r>
            <a:r>
              <a:rPr lang="zh-CN" altLang="en-US" sz="2600" b="1" i="1">
                <a:solidFill>
                  <a:srgbClr val="0000FF"/>
                </a:solidFill>
                <a:latin typeface="Times New Roman Bold Italic" panose="02020503050405090304" charset="0"/>
                <a:cs typeface="Times New Roman Bold Italic" panose="02020503050405090304" charset="0"/>
                <a:sym typeface="+mn-ea"/>
              </a:rPr>
              <a:t>.</a:t>
            </a:r>
            <a:r>
              <a:rPr lang="en-US" altLang="zh-CN" sz="2600" b="1" i="1">
                <a:solidFill>
                  <a:srgbClr val="0000FF"/>
                </a:solidFill>
                <a:latin typeface="Times New Roman Bold Italic" panose="02020503050405090304" charset="0"/>
                <a:cs typeface="Times New Roman Bold Italic" panose="02020503050405090304" charset="0"/>
              </a:rPr>
              <a:t>)</a:t>
            </a:r>
            <a:r>
              <a:rPr lang="en-US" altLang="zh-CN" sz="2600" b="1">
                <a:solidFill>
                  <a:srgbClr val="FC0280"/>
                </a:solidFill>
                <a:latin typeface="Times New Roman Bold" panose="02020503050405090304" charset="0"/>
                <a:cs typeface="Times New Roman Bold" panose="02020503050405090304" charset="0"/>
              </a:rPr>
              <a:t> </a:t>
            </a:r>
            <a:endParaRPr lang="en-US" altLang="zh-CN" sz="2600" b="1">
              <a:solidFill>
                <a:srgbClr val="FC0280"/>
              </a:solidFill>
              <a:latin typeface="Times New Roman Bold" panose="02020503050405090304" charset="0"/>
              <a:cs typeface="Times New Roman Bold" panose="02020503050405090304" charset="0"/>
            </a:endParaRPr>
          </a:p>
        </p:txBody>
      </p:sp>
      <p:sp>
        <p:nvSpPr>
          <p:cNvPr id="5" name="文本框 4"/>
          <p:cNvSpPr txBox="1"/>
          <p:nvPr/>
        </p:nvSpPr>
        <p:spPr>
          <a:xfrm>
            <a:off x="193675" y="1108710"/>
            <a:ext cx="8843010" cy="1630045"/>
          </a:xfrm>
          <a:prstGeom prst="rect">
            <a:avLst/>
          </a:prstGeom>
          <a:noFill/>
        </p:spPr>
        <p:txBody>
          <a:bodyPr wrap="square" rtlCol="0">
            <a:spAutoFit/>
          </a:bodyPr>
          <a:lstStyle/>
          <a:p>
            <a:pPr>
              <a:lnSpc>
                <a:spcPct val="100000"/>
              </a:lnSpc>
            </a:pPr>
            <a:r>
              <a:rPr lang="zh-CN" altLang="en-US" sz="2500" b="1" i="1">
                <a:latin typeface="Times New Roman Bold Italic" panose="02020503050405090304" charset="0"/>
                <a:cs typeface="Times New Roman Bold Italic" panose="02020503050405090304" charset="0"/>
                <a:sym typeface="+mn-ea"/>
              </a:rPr>
              <a:t>Paragraph 2: Eventually a van drove up and the driver said yes. </a:t>
            </a:r>
            <a:endParaRPr lang="zh-CN" altLang="en-US" sz="2500" b="1" i="1">
              <a:latin typeface="Times New Roman Bold Italic" panose="02020503050405090304" charset="0"/>
              <a:cs typeface="Times New Roman Bold Italic" panose="02020503050405090304" charset="0"/>
              <a:sym typeface="+mn-ea"/>
            </a:endParaRPr>
          </a:p>
          <a:p>
            <a:pPr>
              <a:lnSpc>
                <a:spcPct val="100000"/>
              </a:lnSpc>
            </a:pPr>
            <a:r>
              <a:rPr lang="en-US" altLang="zh-CN" sz="2500" b="1">
                <a:solidFill>
                  <a:srgbClr val="FF0000"/>
                </a:solidFill>
                <a:latin typeface="Times New Roman Bold" panose="02020503050405090304" charset="0"/>
                <a:cs typeface="Times New Roman Bold" panose="02020503050405090304" charset="0"/>
                <a:sym typeface="+mn-ea"/>
              </a:rPr>
              <a:t>① A van driver agreed to help.   </a:t>
            </a:r>
            <a:endParaRPr lang="en-US" altLang="zh-CN" sz="2500" b="1">
              <a:solidFill>
                <a:srgbClr val="FF0000"/>
              </a:solidFill>
              <a:latin typeface="Times New Roman Bold" panose="02020503050405090304" charset="0"/>
              <a:cs typeface="Times New Roman Bold" panose="02020503050405090304" charset="0"/>
              <a:sym typeface="+mn-ea"/>
            </a:endParaRPr>
          </a:p>
          <a:p>
            <a:pPr>
              <a:lnSpc>
                <a:spcPct val="100000"/>
              </a:lnSpc>
            </a:pPr>
            <a:r>
              <a:rPr lang="en-US" altLang="zh-CN" sz="2500" b="1">
                <a:solidFill>
                  <a:srgbClr val="00B050"/>
                </a:solidFill>
                <a:latin typeface="Times New Roman Bold" panose="02020503050405090304" charset="0"/>
                <a:cs typeface="Times New Roman Bold" panose="02020503050405090304" charset="0"/>
                <a:sym typeface="+mn-ea"/>
              </a:rPr>
              <a:t>② We bought supplies and went to Harlem. </a:t>
            </a:r>
            <a:endParaRPr lang="en-US" altLang="zh-CN" sz="2500" b="1">
              <a:solidFill>
                <a:srgbClr val="00B050"/>
              </a:solidFill>
              <a:latin typeface="Times New Roman Bold" panose="02020503050405090304" charset="0"/>
              <a:cs typeface="Times New Roman Bold" panose="02020503050405090304" charset="0"/>
              <a:sym typeface="+mn-ea"/>
            </a:endParaRPr>
          </a:p>
          <a:p>
            <a:pPr>
              <a:lnSpc>
                <a:spcPct val="100000"/>
              </a:lnSpc>
            </a:pPr>
            <a:r>
              <a:rPr lang="en-US" altLang="zh-CN" sz="2500" b="1">
                <a:solidFill>
                  <a:srgbClr val="7030A0"/>
                </a:solidFill>
                <a:latin typeface="Times New Roman Bold" panose="02020503050405090304" charset="0"/>
                <a:cs typeface="Times New Roman Bold" panose="02020503050405090304" charset="0"/>
                <a:sym typeface="+mn-ea"/>
              </a:rPr>
              <a:t>③ We gave out supplies to people in need. </a:t>
            </a:r>
            <a:endParaRPr lang="en-US" altLang="zh-CN" sz="2500" b="0">
              <a:latin typeface="Times New Roman Regular" panose="02020503050405090304" charset="0"/>
              <a:ea typeface="宋体" panose="02010600030101010101" pitchFamily="2" charset="-122"/>
              <a:cs typeface="Times New Roman Regular" panose="02020503050405090304" charset="0"/>
            </a:endParaRPr>
          </a:p>
        </p:txBody>
      </p:sp>
      <p:sp>
        <p:nvSpPr>
          <p:cNvPr id="6" name="文本框 5"/>
          <p:cNvSpPr txBox="1"/>
          <p:nvPr/>
        </p:nvSpPr>
        <p:spPr>
          <a:xfrm>
            <a:off x="282575" y="2837180"/>
            <a:ext cx="8664575" cy="3636010"/>
          </a:xfrm>
          <a:prstGeom prst="rect">
            <a:avLst/>
          </a:prstGeom>
          <a:noFill/>
        </p:spPr>
        <p:txBody>
          <a:bodyPr wrap="square" rtlCol="0">
            <a:spAutoFit/>
          </a:bodyPr>
          <a:lstStyle/>
          <a:p>
            <a:pPr algn="just">
              <a:lnSpc>
                <a:spcPct val="120000"/>
              </a:lnSpc>
            </a:pPr>
            <a:r>
              <a:rPr lang="en-US" altLang="zh-CN" sz="2400" b="1">
                <a:solidFill>
                  <a:srgbClr val="FC0280"/>
                </a:solidFill>
                <a:latin typeface="Times New Roman Bold" panose="02020503050405090304" charset="0"/>
                <a:cs typeface="Times New Roman Bold" panose="02020503050405090304" charset="0"/>
                <a:sym typeface="+mn-ea"/>
              </a:rPr>
              <a:t>Version 1</a:t>
            </a:r>
            <a:endParaRPr lang="zh-CN" altLang="en-US" sz="2400" b="1">
              <a:solidFill>
                <a:schemeClr val="tx1"/>
              </a:solidFill>
              <a:latin typeface="Times New Roman Bold" panose="02020503050405090304" charset="0"/>
              <a:cs typeface="Times New Roman Bold" panose="02020503050405090304" charset="0"/>
              <a:sym typeface="+mn-ea"/>
            </a:endParaRPr>
          </a:p>
          <a:p>
            <a:pPr algn="just">
              <a:lnSpc>
                <a:spcPct val="120000"/>
              </a:lnSpc>
            </a:pPr>
            <a:r>
              <a:rPr lang="zh-CN" altLang="en-US" sz="2400" b="1">
                <a:solidFill>
                  <a:schemeClr val="tx1"/>
                </a:solidFill>
                <a:latin typeface="Times New Roman Bold" panose="02020503050405090304" charset="0"/>
                <a:cs typeface="Times New Roman Bold" panose="02020503050405090304" charset="0"/>
                <a:sym typeface="+mn-ea"/>
              </a:rPr>
              <a:t>With extraordinary happiness </a:t>
            </a:r>
            <a:r>
              <a:rPr lang="en-US" altLang="zh-CN" sz="2400" b="1">
                <a:solidFill>
                  <a:schemeClr val="tx1"/>
                </a:solidFill>
                <a:latin typeface="Times New Roman Bold" panose="02020503050405090304" charset="0"/>
                <a:cs typeface="Times New Roman Bold" panose="02020503050405090304" charset="0"/>
                <a:sym typeface="+mn-ea"/>
              </a:rPr>
              <a:t>rising up inside us</a:t>
            </a:r>
            <a:r>
              <a:rPr lang="zh-CN" altLang="en-US" sz="2400" b="1">
                <a:solidFill>
                  <a:schemeClr val="tx1"/>
                </a:solidFill>
                <a:latin typeface="Times New Roman Bold" panose="02020503050405090304" charset="0"/>
                <a:cs typeface="Times New Roman Bold" panose="02020503050405090304" charset="0"/>
                <a:sym typeface="+mn-ea"/>
              </a:rPr>
              <a:t>, every fiber of disappointment instantly vanished. We two competed against each other to explain our plan about Harlem. Without a second thought, the driver shared great interest in the plan and agreed to help. So off we went, collecting food and loading the packages onto the van. Then we headed for Harlem and gave out all we could offer -- warm meals and warm heart.</a:t>
            </a:r>
            <a:endParaRPr lang="zh-CN" altLang="en-US" sz="2400" b="1">
              <a:solidFill>
                <a:schemeClr val="tx1"/>
              </a:solidFill>
              <a:latin typeface="Times New Roman Bold" panose="02020503050405090304" charset="0"/>
              <a:cs typeface="Times New Roman Bold" panose="0202050305040509030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linds(horizontal)">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tags/tag1.xml><?xml version="1.0" encoding="utf-8"?>
<p:tagLst xmlns:p="http://schemas.openxmlformats.org/presentationml/2006/main">
  <p:tag name="KSO_WM_SLIDE_MODEL_TYPE" val="cover"/>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7982</Words>
  <Application>WPS 演示</Application>
  <PresentationFormat>全屏显示(4:3)</PresentationFormat>
  <Paragraphs>152</Paragraphs>
  <Slides>14</Slides>
  <Notes>2</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14</vt:i4>
      </vt:variant>
    </vt:vector>
  </HeadingPairs>
  <TitlesOfParts>
    <vt:vector size="29" baseType="lpstr">
      <vt:lpstr>Arial</vt:lpstr>
      <vt:lpstr>宋体</vt:lpstr>
      <vt:lpstr>Wingdings</vt:lpstr>
      <vt:lpstr>Times New Roman Bold</vt:lpstr>
      <vt:lpstr>Times New Roman</vt:lpstr>
      <vt:lpstr>Times New Roman Bold Italic</vt:lpstr>
      <vt:lpstr>Times New Roman Regular</vt:lpstr>
      <vt:lpstr>Calibri Light</vt:lpstr>
      <vt:lpstr>Calibri</vt:lpstr>
      <vt:lpstr>微软雅黑</vt:lpstr>
      <vt:lpstr>Arial Unicode MS</vt:lpstr>
      <vt:lpstr>HelveticaNeue</vt:lpstr>
      <vt:lpstr>NumberOnly</vt:lpstr>
      <vt:lpstr>华文新魏</vt:lpstr>
      <vt:lpstr>Office 主题</vt:lpstr>
      <vt:lpstr>PowerPoint 演示文稿</vt:lpstr>
      <vt:lpstr>杭州市2021学年 高三教学质量研讨会</vt:lpstr>
      <vt:lpstr>PowerPoint 演示文稿</vt:lpstr>
      <vt:lpstr>PowerPoint 演示文稿</vt:lpstr>
      <vt:lpstr>PowerPoint 演示文稿</vt:lpstr>
      <vt:lpstr>A Special Thanksgiving 读后续写讲评</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caijiajue</dc:creator>
  <cp:lastModifiedBy>南山有谷堆</cp:lastModifiedBy>
  <cp:revision>24</cp:revision>
  <dcterms:created xsi:type="dcterms:W3CDTF">2020-09-18T01:39:00Z</dcterms:created>
  <dcterms:modified xsi:type="dcterms:W3CDTF">2020-09-23T02:33:06Z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2052-11.8.2.8506</vt:lpwstr>
  </property>
</Properties>
</file>