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 embedTrueTypeFonts="1" saveSubsetFonts="1">
  <p:sldMasterIdLst>
    <p:sldMasterId id="2147483648" r:id="rId1"/>
  </p:sldMasterIdLst>
  <p:notesMasterIdLst>
    <p:notesMasterId r:id="rId29"/>
  </p:notesMasterIdLst>
  <p:sldIdLst>
    <p:sldId id="381" r:id="rId3"/>
    <p:sldId id="304" r:id="rId4"/>
    <p:sldId id="313" r:id="rId5"/>
    <p:sldId id="314" r:id="rId6"/>
    <p:sldId id="315" r:id="rId7"/>
    <p:sldId id="332" r:id="rId8"/>
    <p:sldId id="325" r:id="rId9"/>
    <p:sldId id="318" r:id="rId10"/>
    <p:sldId id="324" r:id="rId11"/>
    <p:sldId id="327" r:id="rId12"/>
    <p:sldId id="326" r:id="rId13"/>
    <p:sldId id="329" r:id="rId14"/>
    <p:sldId id="322" r:id="rId15"/>
    <p:sldId id="323" r:id="rId16"/>
    <p:sldId id="330" r:id="rId17"/>
    <p:sldId id="338" r:id="rId18"/>
    <p:sldId id="321" r:id="rId19"/>
    <p:sldId id="331" r:id="rId20"/>
    <p:sldId id="310" r:id="rId21"/>
    <p:sldId id="333" r:id="rId22"/>
    <p:sldId id="320" r:id="rId23"/>
    <p:sldId id="334" r:id="rId24"/>
    <p:sldId id="339" r:id="rId25"/>
    <p:sldId id="337" r:id="rId26"/>
    <p:sldId id="335" r:id="rId27"/>
    <p:sldId id="306" r:id="rId28"/>
  </p:sldIdLst>
  <p:sldSz cx="12192000" cy="6858000"/>
  <p:notesSz cx="6858000" cy="9144000"/>
  <p:embeddedFontLst>
    <p:embeddedFont>
      <p:font typeface="华文新魏" panose="02010800040101010101" pitchFamily="2" charset="-122"/>
      <p:regular r:id="rId33"/>
    </p:embeddedFont>
    <p:embeddedFont>
      <p:font typeface="Calibri Light" panose="020F0302020204030204" charset="0"/>
      <p:regular r:id="rId34"/>
      <p:italic r:id="rId35"/>
    </p:embeddedFont>
    <p:embeddedFont>
      <p:font typeface="Calibri" panose="020F0502020204030204" charset="0"/>
      <p:regular r:id="rId36"/>
      <p:bold r:id="rId37"/>
      <p:italic r:id="rId38"/>
      <p:boldItalic r:id="rId3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5C6573"/>
    <a:srgbClr val="8E6D4E"/>
    <a:srgbClr val="5A7083"/>
    <a:srgbClr val="BC2B2B"/>
    <a:srgbClr val="641717"/>
    <a:srgbClr val="F1CC59"/>
    <a:srgbClr val="F2D062"/>
    <a:srgbClr val="184640"/>
    <a:srgbClr val="7069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328" y="-160"/>
      </p:cViewPr>
      <p:guideLst>
        <p:guide orient="horz" pos="2059"/>
        <p:guide pos="37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06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font" Target="fonts/font7.fntdata"/><Relationship Id="rId38" Type="http://schemas.openxmlformats.org/officeDocument/2006/relationships/font" Target="fonts/font6.fntdata"/><Relationship Id="rId37" Type="http://schemas.openxmlformats.org/officeDocument/2006/relationships/font" Target="fonts/font5.fntdata"/><Relationship Id="rId36" Type="http://schemas.openxmlformats.org/officeDocument/2006/relationships/font" Target="fonts/font4.fntdata"/><Relationship Id="rId35" Type="http://schemas.openxmlformats.org/officeDocument/2006/relationships/font" Target="fonts/font3.fntdata"/><Relationship Id="rId34" Type="http://schemas.openxmlformats.org/officeDocument/2006/relationships/font" Target="fonts/font2.fntdata"/><Relationship Id="rId33" Type="http://schemas.openxmlformats.org/officeDocument/2006/relationships/font" Target="fonts/font1.fntdata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9FB8E-BDFF-48F7-8696-CB6AD03E699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CA348-6A6C-476F-AAD5-26FD877AA02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244D-4C26-4274-98CF-F74F89C27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96B7-9972-40C3-985F-F676EC41BD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244D-4C26-4274-98CF-F74F89C27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96B7-9972-40C3-985F-F676EC41BD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244D-4C26-4274-98CF-F74F89C27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96B7-9972-40C3-985F-F676EC41BD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244D-4C26-4274-98CF-F74F89C27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96B7-9972-40C3-985F-F676EC41BD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244D-4C26-4274-98CF-F74F89C27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96B7-9972-40C3-985F-F676EC41BD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244D-4C26-4274-98CF-F74F89C27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96B7-9972-40C3-985F-F676EC41BD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244D-4C26-4274-98CF-F74F89C27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96B7-9972-40C3-985F-F676EC41BD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244D-4C26-4274-98CF-F74F89C27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96B7-9972-40C3-985F-F676EC41BD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244D-4C26-4274-98CF-F74F89C27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96B7-9972-40C3-985F-F676EC41BD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244D-4C26-4274-98CF-F74F89C27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96B7-9972-40C3-985F-F676EC41BD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244D-4C26-4274-98CF-F74F89C27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96B7-9972-40C3-985F-F676EC41BD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3244D-4C26-4274-98CF-F74F89C27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96B7-9972-40C3-985F-F676EC41BDEB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418445" y="63500"/>
            <a:ext cx="1670050" cy="5410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7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hyperlink" Target="&#24066;&#32479;&#27979;&#24212;&#29992;&#25991;&#20513;&#35758;&#20070;/&#20844;&#30410;&#21160;&#30011;&#29255;-&#12298;&#38738;&#23569;&#24180;&#20445;&#25252;&#35270;&#21147;&#12299;_&#36229;&#28165;.mp4" TargetMode="Externa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7.xml"/><Relationship Id="rId2" Type="http://schemas.openxmlformats.org/officeDocument/2006/relationships/image" Target="../media/image16.jpeg"/><Relationship Id="rId1" Type="http://schemas.openxmlformats.org/officeDocument/2006/relationships/hyperlink" Target="https://image.baidu.com/search/detail?ct=503316480&amp;z=0&amp;tn=baiduimagedetail&amp;ipn=d&amp;word=%E6%97%85%E8%A1%8C%E7%9A%84%E9%9D%92%E8%9B%99&amp;step_word=&amp;ie=utf-8&amp;in=&amp;cl=2&amp;lm=-1&amp;st=-1&amp;hd=&amp;latest=&amp;copyright=&amp;cs=2004425006,2545766135&amp;os=3442009100,253092313&amp;simid=3573137209,492984611&amp;pn=193&amp;rn=1&amp;di=119460&amp;ln=1304&amp;fr=&amp;fmq=1587713777782_R&amp;ic=&amp;s=undefined&amp;se=&amp;sme=&amp;tab=0&amp;width=&amp;height=&amp;face=undefined&amp;is=0,0&amp;istype=2&amp;ist=&amp;jit=&amp;bdtype=0&amp;spn=0&amp;pi=0&amp;gsm=96&amp;objurl=http://i.serengeseba.com/uploads/i_4_2439868459x171438345_26.jpg&amp;rpstart=0&amp;rpnum=0&amp;adpicid=0&amp;force=undefine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slide" Target="slide5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2.jpeg"/><Relationship Id="rId3" Type="http://schemas.openxmlformats.org/officeDocument/2006/relationships/slide" Target="slide5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slide" Target="slide19.xml"/><Relationship Id="rId3" Type="http://schemas.openxmlformats.org/officeDocument/2006/relationships/slide" Target="slide25.xml"/><Relationship Id="rId2" Type="http://schemas.openxmlformats.org/officeDocument/2006/relationships/slide" Target="slide6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6" Type="http://schemas.openxmlformats.org/officeDocument/2006/relationships/slide" Target="slide5.xml"/><Relationship Id="rId5" Type="http://schemas.openxmlformats.org/officeDocument/2006/relationships/slide" Target="slide14.xml"/><Relationship Id="rId4" Type="http://schemas.openxmlformats.org/officeDocument/2006/relationships/slide" Target="slide13.xml"/><Relationship Id="rId3" Type="http://schemas.openxmlformats.org/officeDocument/2006/relationships/slide" Target="slide10.xml"/><Relationship Id="rId2" Type="http://schemas.openxmlformats.org/officeDocument/2006/relationships/slide" Target="slide8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7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timgsa.baidu.com/timg?image&amp;quality=80&amp;size=b9999_10000&amp;sec=1587785882950&amp;di=bf4619a6ae7e65605374d0f3eb2d2a76&amp;imgtype=0&amp;src=http%3A%2F%2Fhbimg.b0.upaiyun.com%2Fbbb5f7cde7d801e7fc635ff6d202b1a453720130e243-luCLyB_fw65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036595" y="5148993"/>
            <a:ext cx="1155405" cy="2058480"/>
          </a:xfrm>
          <a:prstGeom prst="rect">
            <a:avLst/>
          </a:prstGeom>
          <a:noFill/>
        </p:spPr>
      </p:pic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4235312" y="2661683"/>
            <a:ext cx="3717852" cy="1015663"/>
          </a:xfrm>
          <a:prstGeom prst="rect">
            <a:avLst/>
          </a:prstGeom>
          <a:solidFill>
            <a:schemeClr val="accent3">
              <a:lumMod val="75000"/>
              <a:alpha val="8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bg1">
                    <a:lumMod val="95000"/>
                  </a:schemeClr>
                </a:solidFill>
                <a:ea typeface="造字工房悦圆演示版常规体" pitchFamily="2" charset="-122"/>
              </a:rPr>
              <a:t>布局谋篇</a:t>
            </a:r>
            <a:endParaRPr lang="zh-CN" altLang="en-US" sz="6000" b="1" dirty="0" smtClean="0">
              <a:solidFill>
                <a:schemeClr val="bg1">
                  <a:lumMod val="95000"/>
                </a:schemeClr>
              </a:solidFill>
              <a:ea typeface="造字工房悦圆演示版常规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2595" y="1998922"/>
            <a:ext cx="287433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latin typeface="造字工房悦圆演示版常规体" pitchFamily="2" charset="-122"/>
                <a:ea typeface="造字工房悦圆演示版常规体" pitchFamily="2" charset="-122"/>
              </a:rPr>
              <a:t>写信目的</a:t>
            </a:r>
            <a:endParaRPr lang="zh-CN" altLang="en-US" sz="3200" b="1" dirty="0" smtClean="0">
              <a:latin typeface="造字工房悦圆演示版常规体" pitchFamily="2" charset="-122"/>
              <a:ea typeface="造字工房悦圆演示版常规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3303" y="1984744"/>
            <a:ext cx="308699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造字工房悦圆演示版常规体" pitchFamily="2" charset="-122"/>
                <a:ea typeface="造字工房悦圆演示版常规体" pitchFamily="2" charset="-122"/>
              </a:rPr>
              <a:t>用眼过度</a:t>
            </a:r>
            <a:r>
              <a:rPr lang="en-US" altLang="zh-CN" sz="3200" b="1" dirty="0" smtClean="0">
                <a:latin typeface="造字工房悦圆演示版常规体" pitchFamily="2" charset="-122"/>
                <a:ea typeface="造字工房悦圆演示版常规体" pitchFamily="2" charset="-122"/>
              </a:rPr>
              <a:t>-</a:t>
            </a:r>
            <a:r>
              <a:rPr lang="zh-CN" altLang="en-US" sz="3200" b="1" dirty="0" smtClean="0">
                <a:latin typeface="造字工房悦圆演示版常规体" pitchFamily="2" charset="-122"/>
                <a:ea typeface="造字工房悦圆演示版常规体" pitchFamily="2" charset="-122"/>
              </a:rPr>
              <a:t>后果</a:t>
            </a:r>
            <a:endParaRPr lang="zh-CN" altLang="en-US" sz="3200" b="1" dirty="0" smtClean="0">
              <a:latin typeface="造字工房悦圆演示版常规体" pitchFamily="2" charset="-122"/>
              <a:ea typeface="造字工房悦圆演示版常规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5069" y="3700134"/>
            <a:ext cx="290269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造字工房悦圆演示版常规体" pitchFamily="2" charset="-122"/>
                <a:ea typeface="造字工房悦圆演示版常规体" pitchFamily="2" charset="-122"/>
              </a:rPr>
              <a:t>保护眼睛</a:t>
            </a:r>
            <a:r>
              <a:rPr lang="en-US" altLang="zh-CN" sz="3200" b="1" dirty="0" smtClean="0">
                <a:latin typeface="造字工房悦圆演示版常规体" pitchFamily="2" charset="-122"/>
                <a:ea typeface="造字工房悦圆演示版常规体" pitchFamily="2" charset="-122"/>
              </a:rPr>
              <a:t>-</a:t>
            </a:r>
            <a:r>
              <a:rPr lang="zh-CN" altLang="en-US" sz="3200" b="1" dirty="0" smtClean="0">
                <a:latin typeface="造字工房悦圆演示版常规体" pitchFamily="2" charset="-122"/>
                <a:ea typeface="造字工房悦圆演示版常规体" pitchFamily="2" charset="-122"/>
              </a:rPr>
              <a:t>意义</a:t>
            </a:r>
            <a:endParaRPr lang="zh-CN" altLang="en-US" sz="3200" b="1" dirty="0" smtClean="0">
              <a:latin typeface="造字工房悦圆演示版常规体" pitchFamily="2" charset="-122"/>
              <a:ea typeface="造字工房悦圆演示版常规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1963" y="3710766"/>
            <a:ext cx="305508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造字工房悦圆演示版常规体" pitchFamily="2" charset="-122"/>
                <a:ea typeface="造字工房悦圆演示版常规体" pitchFamily="2" charset="-122"/>
              </a:rPr>
              <a:t>具体措施</a:t>
            </a:r>
            <a:r>
              <a:rPr lang="en-US" altLang="zh-CN" sz="3200" b="1" dirty="0" smtClean="0">
                <a:latin typeface="造字工房悦圆演示版常规体" pitchFamily="2" charset="-122"/>
                <a:ea typeface="造字工房悦圆演示版常规体" pitchFamily="2" charset="-122"/>
              </a:rPr>
              <a:t>-</a:t>
            </a:r>
            <a:r>
              <a:rPr lang="zh-CN" altLang="en-US" sz="3200" b="1" dirty="0" smtClean="0">
                <a:latin typeface="造字工房悦圆演示版常规体" pitchFamily="2" charset="-122"/>
                <a:ea typeface="造字工房悦圆演示版常规体" pitchFamily="2" charset="-122"/>
              </a:rPr>
              <a:t>呼吁</a:t>
            </a:r>
            <a:endParaRPr lang="zh-CN" altLang="en-US" sz="3200" b="1" dirty="0" smtClean="0">
              <a:latin typeface="造字工房悦圆演示版常规体" pitchFamily="2" charset="-122"/>
              <a:ea typeface="造字工房悦圆演示版常规体" pitchFamily="2" charset="-122"/>
            </a:endParaRPr>
          </a:p>
        </p:txBody>
      </p:sp>
      <p:sp>
        <p:nvSpPr>
          <p:cNvPr id="14" name="手杖形箭头 13"/>
          <p:cNvSpPr/>
          <p:nvPr/>
        </p:nvSpPr>
        <p:spPr>
          <a:xfrm>
            <a:off x="3040912" y="563526"/>
            <a:ext cx="6166883" cy="1339702"/>
          </a:xfrm>
          <a:prstGeom prst="uturnArrow">
            <a:avLst/>
          </a:prstGeom>
          <a:solidFill>
            <a:schemeClr val="accent1">
              <a:alpha val="73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下箭头 14"/>
          <p:cNvSpPr/>
          <p:nvPr/>
        </p:nvSpPr>
        <p:spPr>
          <a:xfrm>
            <a:off x="8495414" y="2732568"/>
            <a:ext cx="680484" cy="914400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下箭头 15"/>
          <p:cNvSpPr/>
          <p:nvPr/>
        </p:nvSpPr>
        <p:spPr>
          <a:xfrm rot="5400000">
            <a:off x="5688418" y="3193313"/>
            <a:ext cx="680484" cy="1892595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上下箭头 16"/>
          <p:cNvSpPr/>
          <p:nvPr/>
        </p:nvSpPr>
        <p:spPr>
          <a:xfrm>
            <a:off x="2945219" y="2658140"/>
            <a:ext cx="595423" cy="1010093"/>
          </a:xfrm>
          <a:prstGeom prst="up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361508" y="4837815"/>
            <a:ext cx="11462690" cy="954107"/>
          </a:xfrm>
          <a:prstGeom prst="rect">
            <a:avLst/>
          </a:prstGeom>
          <a:solidFill>
            <a:schemeClr val="accent4">
              <a:lumMod val="50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CN" sz="2800" dirty="0" smtClean="0">
                <a:solidFill>
                  <a:schemeClr val="bg1"/>
                </a:solidFill>
                <a:ea typeface="造字工房悦圆演示版常规体" pitchFamily="2" charset="-122"/>
              </a:rPr>
              <a:t>Do not always roughly divide your passage into 3 parts.</a:t>
            </a:r>
            <a:endParaRPr lang="en-US" altLang="zh-CN" sz="2800" dirty="0" smtClean="0">
              <a:solidFill>
                <a:schemeClr val="bg1"/>
              </a:solidFill>
              <a:ea typeface="造字工房悦圆演示版常规体" pitchFamily="2" charset="-122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sz="2800" dirty="0" smtClean="0">
                <a:solidFill>
                  <a:schemeClr val="bg1"/>
                </a:solidFill>
              </a:rPr>
              <a:t>It is advisable to </a:t>
            </a:r>
            <a:r>
              <a:rPr lang="en-US" altLang="zh-CN" sz="2800" dirty="0" smtClean="0">
                <a:solidFill>
                  <a:srgbClr val="FFFF00"/>
                </a:solidFill>
              </a:rPr>
              <a:t>outline</a:t>
            </a:r>
            <a:r>
              <a:rPr lang="en-US" altLang="zh-CN" sz="2800" dirty="0" smtClean="0">
                <a:solidFill>
                  <a:schemeClr val="bg1"/>
                </a:solidFill>
              </a:rPr>
              <a:t> your passage in accordance with  </a:t>
            </a:r>
            <a:r>
              <a:rPr lang="en-US" altLang="zh-CN" sz="2800" dirty="0" smtClean="0">
                <a:solidFill>
                  <a:srgbClr val="FFFF00"/>
                </a:solidFill>
              </a:rPr>
              <a:t>logical sequence.</a:t>
            </a:r>
            <a:endParaRPr lang="zh-CN" altLang="en-US" sz="2800" dirty="0" smtClean="0">
              <a:solidFill>
                <a:srgbClr val="FFFF00"/>
              </a:solidFill>
              <a:ea typeface="造字工房悦圆演示版常规体" pitchFamily="2" charset="-122"/>
            </a:endParaRPr>
          </a:p>
        </p:txBody>
      </p:sp>
      <p:sp>
        <p:nvSpPr>
          <p:cNvPr id="19" name="TextBox 18">
            <a:hlinkClick r:id="rId2" action="ppaction://hlinksldjump"/>
          </p:cNvPr>
          <p:cNvSpPr txBox="1"/>
          <p:nvPr/>
        </p:nvSpPr>
        <p:spPr>
          <a:xfrm>
            <a:off x="9307042" y="2768015"/>
            <a:ext cx="1772083" cy="707886"/>
          </a:xfrm>
          <a:prstGeom prst="rect">
            <a:avLst/>
          </a:prstGeom>
          <a:solidFill>
            <a:schemeClr val="accent3">
              <a:lumMod val="50000"/>
              <a:alpha val="8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>
                    <a:lumMod val="95000"/>
                  </a:schemeClr>
                </a:solidFill>
                <a:ea typeface="造字工房悦圆演示版常规体" pitchFamily="2" charset="-122"/>
              </a:rPr>
              <a:t>cause</a:t>
            </a:r>
            <a:endParaRPr lang="zh-CN" altLang="en-US" sz="4000" b="1" dirty="0" smtClean="0">
              <a:solidFill>
                <a:schemeClr val="bg1">
                  <a:lumMod val="95000"/>
                </a:schemeClr>
              </a:solidFill>
              <a:ea typeface="造字工房悦圆演示版常规体" pitchFamily="2" charset="-122"/>
            </a:endParaRPr>
          </a:p>
        </p:txBody>
      </p:sp>
      <p:sp>
        <p:nvSpPr>
          <p:cNvPr id="20" name="TextBox 19">
            <a:hlinkClick r:id="rId2" action="ppaction://hlinksldjump"/>
          </p:cNvPr>
          <p:cNvSpPr txBox="1"/>
          <p:nvPr/>
        </p:nvSpPr>
        <p:spPr>
          <a:xfrm>
            <a:off x="1027823" y="2814087"/>
            <a:ext cx="1772083" cy="707886"/>
          </a:xfrm>
          <a:prstGeom prst="rect">
            <a:avLst/>
          </a:prstGeom>
          <a:solidFill>
            <a:schemeClr val="accent3">
              <a:lumMod val="50000"/>
              <a:alpha val="8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>
                    <a:lumMod val="95000"/>
                  </a:schemeClr>
                </a:solidFill>
                <a:ea typeface="造字工房悦圆演示版常规体" pitchFamily="2" charset="-122"/>
              </a:rPr>
              <a:t>effect</a:t>
            </a:r>
            <a:endParaRPr lang="zh-CN" altLang="en-US" sz="4000" b="1" dirty="0" smtClean="0">
              <a:solidFill>
                <a:schemeClr val="bg1">
                  <a:lumMod val="95000"/>
                </a:schemeClr>
              </a:solidFill>
              <a:ea typeface="造字工房悦圆演示版常规体" pitchFamily="2" charset="-122"/>
            </a:endParaRPr>
          </a:p>
        </p:txBody>
      </p:sp>
      <p:sp>
        <p:nvSpPr>
          <p:cNvPr id="21" name="左右箭头 20"/>
          <p:cNvSpPr/>
          <p:nvPr/>
        </p:nvSpPr>
        <p:spPr>
          <a:xfrm>
            <a:off x="4922875" y="2052086"/>
            <a:ext cx="1945758" cy="467832"/>
          </a:xfrm>
          <a:prstGeom prst="leftRightArrow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timgsa.baidu.com/timg?image&amp;quality=80&amp;size=b9999_10000&amp;sec=1587808595466&amp;di=9a5c046a8224921193c1f9d9bf124230&amp;imgtype=0&amp;src=http%3A%2F%2Fn.sinaimg.cn%2Fsinacn%2Fw640h710%2F20180208%2F4b98-fyrkuxs082569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262821" y="170121"/>
            <a:ext cx="1829095" cy="203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7446336" y="2480931"/>
            <a:ext cx="4582631" cy="193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rgbClr val="C00000"/>
                </a:solidFill>
                <a:ea typeface="造字工房悦圆演示版常规体" pitchFamily="2" charset="-122"/>
              </a:rPr>
              <a:t>Suffer from </a:t>
            </a:r>
            <a:r>
              <a:rPr lang="en-US" altLang="zh-CN" sz="2400" dirty="0" smtClean="0">
                <a:ea typeface="造字工房悦圆演示版常规体" pitchFamily="2" charset="-122"/>
              </a:rPr>
              <a:t>poor eyesight</a:t>
            </a:r>
            <a:endParaRPr lang="en-US" altLang="zh-CN" sz="2400" dirty="0" smtClean="0">
              <a:ea typeface="造字工房悦圆演示版常规体" pitchFamily="2" charset="-122"/>
            </a:endParaRPr>
          </a:p>
          <a:p>
            <a:pPr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rgbClr val="C00000"/>
                </a:solidFill>
                <a:ea typeface="造字工房悦圆演示版常规体" pitchFamily="2" charset="-122"/>
              </a:rPr>
              <a:t>give</a:t>
            </a:r>
            <a:r>
              <a:rPr lang="en-US" altLang="zh-CN" sz="2400" dirty="0" smtClean="0">
                <a:solidFill>
                  <a:schemeClr val="tx1"/>
                </a:solidFill>
                <a:ea typeface="造字工房悦圆演示版常规体" pitchFamily="2" charset="-122"/>
              </a:rPr>
              <a:t> us </a:t>
            </a:r>
            <a:r>
              <a:rPr lang="en-US" altLang="zh-CN" sz="2400" dirty="0" smtClean="0"/>
              <a:t>vision loss</a:t>
            </a:r>
            <a:endParaRPr lang="en-US" altLang="zh-CN" sz="2400" dirty="0" smtClean="0"/>
          </a:p>
          <a:p>
            <a:pPr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rgbClr val="C00000"/>
                </a:solidFill>
                <a:ea typeface="造字工房悦圆演示版常规体" pitchFamily="2" charset="-122"/>
              </a:rPr>
              <a:t>Impair </a:t>
            </a:r>
            <a:r>
              <a:rPr lang="en-US" altLang="zh-CN" sz="2400" dirty="0" smtClean="0">
                <a:solidFill>
                  <a:schemeClr val="tx1"/>
                </a:solidFill>
                <a:ea typeface="造字工房悦圆演示版常规体" pitchFamily="2" charset="-122"/>
              </a:rPr>
              <a:t>one’s eyesight</a:t>
            </a:r>
            <a:endParaRPr lang="en-US" altLang="zh-CN" sz="2400" dirty="0" smtClean="0">
              <a:solidFill>
                <a:schemeClr val="tx1"/>
              </a:solidFill>
              <a:ea typeface="造字工房悦圆演示版常规体" pitchFamily="2" charset="-122"/>
            </a:endParaRPr>
          </a:p>
          <a:p>
            <a:pPr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tx1"/>
                </a:solidFill>
                <a:ea typeface="造字工房悦圆演示版常规体" pitchFamily="2" charset="-122"/>
              </a:rPr>
              <a:t>Fall; </a:t>
            </a:r>
            <a:r>
              <a:rPr lang="en-US" altLang="zh-CN" sz="2400" dirty="0" smtClean="0">
                <a:solidFill>
                  <a:schemeClr val="tx1"/>
                </a:solidFill>
                <a:ea typeface="造字工房悦圆演示版常规体" pitchFamily="2" charset="-122"/>
              </a:rPr>
              <a:t> decline; drop (quickly/dramatically/sharply…)</a:t>
            </a:r>
            <a:endParaRPr lang="en-US" altLang="zh-CN" sz="2400" dirty="0" smtClean="0">
              <a:solidFill>
                <a:schemeClr val="tx1"/>
              </a:solidFill>
              <a:ea typeface="造字工房悦圆演示版常规体" pitchFamily="2" charset="-122"/>
            </a:endParaRPr>
          </a:p>
          <a:p>
            <a:pPr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tx1"/>
                </a:solidFill>
                <a:ea typeface="造字工房悦圆演示版常规体" pitchFamily="2" charset="-122"/>
              </a:rPr>
              <a:t>……</a:t>
            </a:r>
            <a:endParaRPr lang="en-US" altLang="zh-CN" sz="2400" dirty="0" smtClean="0">
              <a:solidFill>
                <a:schemeClr val="tx1"/>
              </a:solidFill>
              <a:ea typeface="造字工房悦圆演示版常规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447" y="354421"/>
            <a:ext cx="452946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写信目的</a:t>
            </a:r>
            <a:r>
              <a:rPr lang="en-US" altLang="zh-CN" sz="4000" b="1" dirty="0" smtClean="0"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/</a:t>
            </a:r>
            <a:r>
              <a:rPr lang="zh-CN" altLang="en-US" sz="4000" b="1" dirty="0" smtClean="0"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后果</a:t>
            </a:r>
            <a:endParaRPr lang="zh-CN" altLang="en-US" sz="4000" b="1" dirty="0" smtClean="0">
              <a:latin typeface="Times New Roman" panose="02020603050405020304" pitchFamily="18" charset="0"/>
              <a:ea typeface="造字工房悦圆演示版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549" y="1169581"/>
            <a:ext cx="456136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FF0000"/>
                </a:solidFill>
                <a:ea typeface="造字工房悦圆演示版常规体" pitchFamily="2" charset="-122"/>
              </a:rPr>
              <a:t>Come straight to the point</a:t>
            </a:r>
            <a:endParaRPr lang="zh-CN" altLang="en-US" sz="2800" b="1" dirty="0" smtClean="0">
              <a:solidFill>
                <a:srgbClr val="FF0000"/>
              </a:solidFill>
              <a:ea typeface="造字工房悦圆演示版常规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5813" y="1822562"/>
            <a:ext cx="4554279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+mj-ea"/>
              </a:rPr>
              <a:t>最近，某国际学校很多学生由于用眼过度或用眼不当，视力下降很快。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255180" y="5519446"/>
            <a:ext cx="4554279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+mj-ea"/>
              </a:rPr>
              <a:t>请你用英文向全校同学发起以“爱护眼睛”为主题的倡议书</a:t>
            </a:r>
            <a:endParaRPr lang="zh-CN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657072" y="5699049"/>
            <a:ext cx="494046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造字工房悦圆演示版常规体" pitchFamily="2" charset="-122"/>
                <a:ea typeface="造字工房悦圆演示版常规体" pitchFamily="2" charset="-122"/>
              </a:rPr>
              <a:t>果</a:t>
            </a:r>
            <a:endParaRPr lang="zh-CN" altLang="en-US" sz="2400" b="1" dirty="0" smtClean="0">
              <a:latin typeface="造字工房悦圆演示版常规体" pitchFamily="2" charset="-122"/>
              <a:ea typeface="造字工房悦圆演示版常规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3134" y="2236381"/>
            <a:ext cx="494046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造字工房悦圆演示版常规体" pitchFamily="2" charset="-122"/>
                <a:ea typeface="造字工房悦圆演示版常规体" pitchFamily="2" charset="-122"/>
              </a:rPr>
              <a:t>因</a:t>
            </a:r>
            <a:endParaRPr lang="zh-CN" altLang="en-US" sz="2400" b="1" dirty="0" smtClean="0">
              <a:latin typeface="造字工房悦圆演示版常规体" pitchFamily="2" charset="-122"/>
              <a:ea typeface="造字工房悦圆演示版常规体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48933" y="1835893"/>
            <a:ext cx="1963489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latin typeface="造字工房悦圆演示版常规体" pitchFamily="2" charset="-122"/>
                <a:ea typeface="造字工房悦圆演示版常规体" pitchFamily="2" charset="-122"/>
              </a:rPr>
              <a:t>用眼过度</a:t>
            </a:r>
            <a:endParaRPr lang="zh-CN" altLang="en-US" sz="2400" b="1" dirty="0" smtClean="0">
              <a:latin typeface="造字工房悦圆演示版常规体" pitchFamily="2" charset="-122"/>
              <a:ea typeface="造字工房悦圆演示版常规体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63111" y="2594339"/>
            <a:ext cx="194931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latin typeface="造字工房悦圆演示版常规体" pitchFamily="2" charset="-122"/>
                <a:ea typeface="造字工房悦圆演示版常规体" pitchFamily="2" charset="-122"/>
              </a:rPr>
              <a:t>视力下降</a:t>
            </a:r>
            <a:endParaRPr lang="zh-CN" altLang="en-US" sz="2400" b="1" dirty="0" smtClean="0">
              <a:latin typeface="造字工房悦圆演示版常规体" pitchFamily="2" charset="-122"/>
              <a:ea typeface="造字工房悦圆演示版常规体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42793" y="276447"/>
            <a:ext cx="4582631" cy="193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ea typeface="造字工房悦圆演示版常规体" pitchFamily="2" charset="-122"/>
              </a:rPr>
              <a:t>overuse of eyes</a:t>
            </a:r>
            <a:endParaRPr lang="en-US" altLang="zh-CN" sz="2400" dirty="0" smtClean="0">
              <a:ea typeface="造字工房悦圆演示版常规体" pitchFamily="2" charset="-122"/>
            </a:endParaRPr>
          </a:p>
          <a:p>
            <a:pPr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tx1"/>
                </a:solidFill>
                <a:ea typeface="造字工房悦圆演示版常规体" pitchFamily="2" charset="-122"/>
              </a:rPr>
              <a:t>use eyes </a:t>
            </a:r>
            <a:r>
              <a:rPr lang="en-US" altLang="zh-CN" sz="2400" dirty="0" smtClean="0">
                <a:solidFill>
                  <a:srgbClr val="C00000"/>
                </a:solidFill>
                <a:ea typeface="造字工房悦圆演示版常规体" pitchFamily="2" charset="-122"/>
              </a:rPr>
              <a:t>too much</a:t>
            </a:r>
            <a:endParaRPr lang="en-US" altLang="zh-CN" sz="2400" dirty="0" smtClean="0">
              <a:solidFill>
                <a:srgbClr val="C00000"/>
              </a:solidFill>
              <a:ea typeface="造字工房悦圆演示版常规体" pitchFamily="2" charset="-122"/>
            </a:endParaRPr>
          </a:p>
          <a:p>
            <a:pPr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excessive or improper use of eyes</a:t>
            </a:r>
            <a:endParaRPr lang="en-US" altLang="zh-CN" sz="2400" dirty="0" smtClean="0">
              <a:solidFill>
                <a:srgbClr val="C00000"/>
              </a:solidFill>
              <a:ea typeface="造字工房悦圆演示版常规体" pitchFamily="2" charset="-122"/>
            </a:endParaRPr>
          </a:p>
          <a:p>
            <a:pPr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rgbClr val="C00000"/>
                </a:solidFill>
                <a:ea typeface="造字工房悦圆演示版常规体" pitchFamily="2" charset="-122"/>
              </a:rPr>
              <a:t>Be occupied with </a:t>
            </a:r>
            <a:r>
              <a:rPr lang="en-US" altLang="zh-CN" sz="2400" dirty="0" smtClean="0">
                <a:solidFill>
                  <a:schemeClr val="tx1"/>
                </a:solidFill>
                <a:ea typeface="造字工房悦圆演示版常规体" pitchFamily="2" charset="-122"/>
              </a:rPr>
              <a:t>online study for such a long time</a:t>
            </a:r>
            <a:endParaRPr lang="en-US" altLang="zh-CN" sz="2400" dirty="0" smtClean="0">
              <a:solidFill>
                <a:schemeClr val="tx1"/>
              </a:solidFill>
              <a:ea typeface="造字工房悦圆演示版常规体" pitchFamily="2" charset="-122"/>
            </a:endParaRPr>
          </a:p>
          <a:p>
            <a:pPr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tx1"/>
                </a:solidFill>
                <a:ea typeface="造字工房悦圆演示版常规体" pitchFamily="2" charset="-122"/>
              </a:rPr>
              <a:t>……</a:t>
            </a:r>
            <a:endParaRPr lang="zh-CN" altLang="en-US" sz="2400" dirty="0" smtClean="0">
              <a:solidFill>
                <a:schemeClr val="tx1"/>
              </a:solidFill>
              <a:ea typeface="造字工房悦圆演示版常规体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96986" y="1825255"/>
            <a:ext cx="494046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造字工房悦圆演示版常规体" pitchFamily="2" charset="-122"/>
                <a:ea typeface="造字工房悦圆演示版常规体" pitchFamily="2" charset="-122"/>
              </a:rPr>
              <a:t>因</a:t>
            </a:r>
            <a:endParaRPr lang="zh-CN" altLang="en-US" sz="2400" b="1" dirty="0" smtClean="0">
              <a:latin typeface="造字工房悦圆演示版常规体" pitchFamily="2" charset="-122"/>
              <a:ea typeface="造字工房悦圆演示版常规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25350" y="2587256"/>
            <a:ext cx="494046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造字工房悦圆演示版常规体" pitchFamily="2" charset="-122"/>
                <a:ea typeface="造字工房悦圆演示版常规体" pitchFamily="2" charset="-122"/>
              </a:rPr>
              <a:t>果</a:t>
            </a:r>
            <a:endParaRPr lang="zh-CN" altLang="en-US" sz="2400" b="1" dirty="0" smtClean="0">
              <a:latin typeface="造字工房悦圆演示版常规体" pitchFamily="2" charset="-122"/>
              <a:ea typeface="造字工房悦圆演示版常规体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69441" y="5752226"/>
            <a:ext cx="1963489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latin typeface="造字工房悦圆演示版常规体" pitchFamily="2" charset="-122"/>
                <a:ea typeface="造字工房悦圆演示版常规体" pitchFamily="2" charset="-122"/>
              </a:rPr>
              <a:t>发起倡议</a:t>
            </a:r>
            <a:endParaRPr lang="zh-CN" altLang="en-US" sz="2400" b="1" dirty="0" smtClean="0">
              <a:latin typeface="造字工房悦圆演示版常规体" pitchFamily="2" charset="-122"/>
              <a:ea typeface="造字工房悦圆演示版常规体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56971" y="4759513"/>
            <a:ext cx="4582631" cy="193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ea typeface="造字工房悦圆演示版常规体" pitchFamily="2" charset="-122"/>
              </a:rPr>
              <a:t>Advocate</a:t>
            </a:r>
            <a:endParaRPr lang="en-US" altLang="zh-CN" sz="2400" dirty="0" smtClean="0">
              <a:ea typeface="造字工房悦圆演示版常规体" pitchFamily="2" charset="-122"/>
            </a:endParaRPr>
          </a:p>
          <a:p>
            <a:pPr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tx1"/>
                </a:solidFill>
                <a:ea typeface="造字工房悦圆演示版常规体" pitchFamily="2" charset="-122"/>
              </a:rPr>
              <a:t>Call for</a:t>
            </a:r>
            <a:endParaRPr lang="en-US" altLang="zh-CN" sz="2400" dirty="0" smtClean="0">
              <a:solidFill>
                <a:schemeClr val="tx1"/>
              </a:solidFill>
              <a:ea typeface="造字工房悦圆演示版常规体" pitchFamily="2" charset="-122"/>
            </a:endParaRPr>
          </a:p>
          <a:p>
            <a:pPr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rgbClr val="C00000"/>
                </a:solidFill>
                <a:ea typeface="造字工房悦圆演示版常规体" pitchFamily="2" charset="-122"/>
              </a:rPr>
              <a:t>Fly the flag for</a:t>
            </a:r>
            <a:endParaRPr lang="en-US" altLang="zh-CN" sz="2400" dirty="0" smtClean="0">
              <a:solidFill>
                <a:srgbClr val="C00000"/>
              </a:solidFill>
              <a:ea typeface="造字工房悦圆演示版常规体" pitchFamily="2" charset="-122"/>
            </a:endParaRPr>
          </a:p>
          <a:p>
            <a:pPr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tx1"/>
                </a:solidFill>
                <a:ea typeface="造字工房悦圆演示版常规体" pitchFamily="2" charset="-122"/>
              </a:rPr>
              <a:t>Be quite </a:t>
            </a:r>
            <a:r>
              <a:rPr lang="en-US" altLang="zh-CN" sz="2400" dirty="0" smtClean="0">
                <a:solidFill>
                  <a:srgbClr val="C00000"/>
                </a:solidFill>
                <a:ea typeface="造字工房悦圆演示版常规体" pitchFamily="2" charset="-122"/>
              </a:rPr>
              <a:t>vocal</a:t>
            </a:r>
            <a:r>
              <a:rPr lang="en-US" altLang="zh-CN" sz="2400" dirty="0" smtClean="0">
                <a:solidFill>
                  <a:schemeClr val="tx1"/>
                </a:solidFill>
                <a:ea typeface="造字工房悦圆演示版常规体" pitchFamily="2" charset="-122"/>
              </a:rPr>
              <a:t> about</a:t>
            </a:r>
            <a:endParaRPr lang="en-US" altLang="zh-CN" sz="2400" dirty="0" smtClean="0">
              <a:solidFill>
                <a:schemeClr val="tx1"/>
              </a:solidFill>
              <a:ea typeface="造字工房悦圆演示版常规体" pitchFamily="2" charset="-122"/>
            </a:endParaRPr>
          </a:p>
          <a:p>
            <a:pPr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rgbClr val="C00000"/>
                </a:solidFill>
                <a:ea typeface="造字工房悦圆演示版常规体" pitchFamily="2" charset="-122"/>
              </a:rPr>
              <a:t>Give voice to</a:t>
            </a:r>
            <a:endParaRPr lang="en-US" altLang="zh-CN" sz="2400" dirty="0" smtClean="0">
              <a:solidFill>
                <a:srgbClr val="C00000"/>
              </a:solidFill>
              <a:ea typeface="造字工房悦圆演示版常规体" pitchFamily="2" charset="-122"/>
            </a:endParaRPr>
          </a:p>
          <a:p>
            <a:pPr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rgbClr val="C00000"/>
                </a:solidFill>
                <a:ea typeface="造字工房悦圆演示版常规体" pitchFamily="2" charset="-122"/>
              </a:rPr>
              <a:t>……</a:t>
            </a:r>
            <a:endParaRPr lang="zh-CN" altLang="en-US" sz="2400" dirty="0" smtClean="0">
              <a:solidFill>
                <a:srgbClr val="C00000"/>
              </a:solidFill>
              <a:ea typeface="造字工房悦圆演示版常规体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81602" y="3108251"/>
            <a:ext cx="2197394" cy="2554545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ea typeface="造字工房悦圆演示版常规体" pitchFamily="2" charset="-122"/>
              </a:rPr>
              <a:t>due to</a:t>
            </a:r>
            <a:endParaRPr lang="en-US" altLang="zh-CN" sz="2400" dirty="0" smtClean="0">
              <a:ea typeface="造字工房悦圆演示版常规体" pitchFamily="2" charset="-122"/>
            </a:endParaRPr>
          </a:p>
          <a:p>
            <a:pPr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tx1"/>
                </a:solidFill>
                <a:ea typeface="造字工房悦圆演示版常规体" pitchFamily="2" charset="-122"/>
              </a:rPr>
              <a:t>account for</a:t>
            </a:r>
            <a:endParaRPr lang="en-US" altLang="zh-CN" sz="2400" dirty="0" smtClean="0">
              <a:solidFill>
                <a:schemeClr val="tx1"/>
              </a:solidFill>
              <a:ea typeface="造字工房悦圆演示版常规体" pitchFamily="2" charset="-122"/>
            </a:endParaRPr>
          </a:p>
          <a:p>
            <a:pPr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tx1"/>
                </a:solidFill>
                <a:ea typeface="造字工房悦圆演示版常规体" pitchFamily="2" charset="-122"/>
              </a:rPr>
              <a:t>result in</a:t>
            </a:r>
            <a:endParaRPr lang="en-US" altLang="zh-CN" sz="2400" dirty="0" smtClean="0">
              <a:solidFill>
                <a:schemeClr val="tx1"/>
              </a:solidFill>
              <a:ea typeface="造字工房悦圆演示版常规体" pitchFamily="2" charset="-122"/>
            </a:endParaRPr>
          </a:p>
          <a:p>
            <a:pPr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tx1"/>
                </a:solidFill>
                <a:ea typeface="造字工房悦圆演示版常规体" pitchFamily="2" charset="-122"/>
              </a:rPr>
              <a:t>on account of</a:t>
            </a:r>
            <a:endParaRPr lang="en-US" altLang="zh-CN" sz="2400" dirty="0" smtClean="0">
              <a:solidFill>
                <a:schemeClr val="tx1"/>
              </a:solidFill>
              <a:ea typeface="造字工房悦圆演示版常规体" pitchFamily="2" charset="-122"/>
            </a:endParaRPr>
          </a:p>
          <a:p>
            <a:pPr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tx1"/>
                </a:solidFill>
                <a:ea typeface="造字工房悦圆演示版常规体" pitchFamily="2" charset="-122"/>
              </a:rPr>
              <a:t>Seeing that…</a:t>
            </a:r>
            <a:endParaRPr lang="en-US" altLang="zh-CN" sz="2400" dirty="0" smtClean="0">
              <a:solidFill>
                <a:schemeClr val="tx1"/>
              </a:solidFill>
              <a:ea typeface="造字工房悦圆演示版常规体" pitchFamily="2" charset="-122"/>
            </a:endParaRPr>
          </a:p>
          <a:p>
            <a:pPr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tx1"/>
                </a:solidFill>
                <a:ea typeface="造字工房悦圆演示版常规体" pitchFamily="2" charset="-122"/>
              </a:rPr>
              <a:t>Since/for</a:t>
            </a:r>
            <a:endParaRPr lang="en-US" altLang="zh-CN" sz="2400" dirty="0" smtClean="0">
              <a:solidFill>
                <a:schemeClr val="tx1"/>
              </a:solidFill>
              <a:ea typeface="造字工房悦圆演示版常规体" pitchFamily="2" charset="-122"/>
            </a:endParaRPr>
          </a:p>
          <a:p>
            <a:pPr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tx1"/>
                </a:solidFill>
                <a:ea typeface="造字工房悦圆演示版常规体" pitchFamily="2" charset="-122"/>
              </a:rPr>
              <a:t>Thus</a:t>
            </a:r>
            <a:endParaRPr lang="en-US" altLang="zh-CN" sz="2400" dirty="0" smtClean="0">
              <a:solidFill>
                <a:schemeClr val="tx1"/>
              </a:solidFill>
              <a:ea typeface="造字工房悦圆演示版常规体" pitchFamily="2" charset="-122"/>
            </a:endParaRPr>
          </a:p>
          <a:p>
            <a:pPr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tx1"/>
                </a:solidFill>
                <a:ea typeface="造字工房悦圆演示版常规体" pitchFamily="2" charset="-122"/>
              </a:rPr>
              <a:t>therefore……</a:t>
            </a:r>
            <a:endParaRPr lang="zh-CN" altLang="en-US" sz="2400" dirty="0" smtClean="0">
              <a:solidFill>
                <a:schemeClr val="tx1"/>
              </a:solidFill>
              <a:ea typeface="造字工房悦圆演示版常规体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62266" y="3296944"/>
            <a:ext cx="4554279" cy="1569660"/>
          </a:xfrm>
          <a:prstGeom prst="rect">
            <a:avLst/>
          </a:prstGeom>
          <a:solidFill>
            <a:schemeClr val="bg1">
              <a:lumMod val="85000"/>
              <a:alpha val="36000"/>
            </a:schemeClr>
          </a:solidFill>
          <a:ln w="28575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Seeing that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recently</a:t>
            </a:r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many students’ eyesight </a:t>
            </a:r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declines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quickly due to the overuse of  eyes, I</a:t>
            </a:r>
            <a:r>
              <a:rPr lang="en-US" altLang="zh-CN" sz="2400" dirty="0" smtClean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 advocating </a:t>
            </a:r>
            <a:r>
              <a:rPr lang="en-US" altLang="zh-CN" sz="2400" dirty="0" smtClean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Protect Our Eyes</a:t>
            </a:r>
            <a:r>
              <a:rPr lang="en-US" altLang="zh-CN" sz="2400" dirty="0" smtClean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240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48088" y="3272135"/>
            <a:ext cx="4554279" cy="193899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Recently , many students suffer from poor eyesight due to excessive or improper use of eyes. Thus, I</a:t>
            </a:r>
            <a:r>
              <a:rPr lang="en-US" altLang="zh-CN" sz="2400" dirty="0" smtClean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 advocating </a:t>
            </a:r>
            <a:r>
              <a:rPr lang="en-US" altLang="zh-CN" sz="2400" dirty="0" smtClean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Protect Our Eyes</a:t>
            </a:r>
            <a:r>
              <a:rPr lang="en-US" altLang="zh-CN" sz="2400" dirty="0" smtClean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240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  <p:bldP spid="13" grpId="0" animBg="1"/>
      <p:bldP spid="15" grpId="0" animBg="1"/>
      <p:bldP spid="21" grpId="0" animBg="1"/>
      <p:bldP spid="22" grpId="0" animBg="1"/>
      <p:bldP spid="23" grpId="0" animBg="1"/>
      <p:bldP spid="19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5414" y="432393"/>
            <a:ext cx="452946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保护眼睛</a:t>
            </a:r>
            <a:r>
              <a:rPr lang="en-US" altLang="zh-CN" sz="4000" b="1" dirty="0" smtClean="0"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4000" b="1" dirty="0" smtClean="0"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意义</a:t>
            </a:r>
            <a:endParaRPr lang="zh-CN" altLang="en-US" sz="4000" b="1" dirty="0" smtClean="0">
              <a:latin typeface="Times New Roman" panose="02020603050405020304" pitchFamily="18" charset="0"/>
              <a:ea typeface="造字工房悦圆演示版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8666" y="393402"/>
            <a:ext cx="452946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呼吁</a:t>
            </a:r>
            <a:r>
              <a:rPr lang="en-US" altLang="zh-CN" sz="4000" b="1" dirty="0" smtClean="0"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4000" b="1" dirty="0" smtClean="0"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具体措施</a:t>
            </a:r>
            <a:endParaRPr lang="zh-CN" altLang="en-US" sz="4000" b="1" dirty="0" smtClean="0">
              <a:latin typeface="Times New Roman" panose="02020603050405020304" pitchFamily="18" charset="0"/>
              <a:ea typeface="造字工房悦圆演示版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5547" y="1286540"/>
            <a:ext cx="4678323" cy="23083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ea typeface="造字工房悦圆演示版常规体" pitchFamily="2" charset="-122"/>
              </a:rPr>
              <a:t>Eyes are windows to the soul.</a:t>
            </a:r>
            <a:endParaRPr lang="en-US" altLang="zh-CN" sz="2400" dirty="0" smtClean="0">
              <a:ea typeface="造字工房悦圆演示版常规体" pitchFamily="2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tx1"/>
                </a:solidFill>
                <a:ea typeface="造字工房悦圆演示版常规体" pitchFamily="2" charset="-122"/>
              </a:rPr>
              <a:t>The eye is the index of the heart.</a:t>
            </a:r>
            <a:endParaRPr lang="en-US" altLang="zh-CN" sz="2400" dirty="0" smtClean="0">
              <a:solidFill>
                <a:schemeClr val="tx1"/>
              </a:solidFill>
              <a:ea typeface="造字工房悦圆演示版常规体" pitchFamily="2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tx1"/>
                </a:solidFill>
                <a:ea typeface="造字工房悦圆演示版常规体" pitchFamily="2" charset="-122"/>
              </a:rPr>
              <a:t>..give </a:t>
            </a:r>
            <a:r>
              <a:rPr lang="en-US" altLang="zh-CN" sz="2400" dirty="0" smtClean="0">
                <a:solidFill>
                  <a:srgbClr val="C00000"/>
                </a:solidFill>
                <a:ea typeface="造字工房悦圆演示版常规体" pitchFamily="2" charset="-122"/>
              </a:rPr>
              <a:t>us</a:t>
            </a:r>
            <a:r>
              <a:rPr lang="en-US" altLang="zh-CN" sz="2400" dirty="0" smtClean="0">
                <a:solidFill>
                  <a:schemeClr val="tx1"/>
                </a:solidFill>
                <a:ea typeface="造字工房悦圆演示版常规体" pitchFamily="2" charset="-122"/>
              </a:rPr>
              <a:t> </a:t>
            </a:r>
            <a:r>
              <a:rPr lang="en-US" altLang="zh-CN" sz="2400" dirty="0" smtClean="0"/>
              <a:t>a new and more accurate view of the world.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tx1"/>
                </a:solidFill>
                <a:ea typeface="造字工房悦圆演示版常规体" pitchFamily="2" charset="-122"/>
              </a:rPr>
              <a:t>..enable </a:t>
            </a:r>
            <a:r>
              <a:rPr lang="en-US" altLang="zh-CN" sz="2400" dirty="0" smtClean="0">
                <a:solidFill>
                  <a:srgbClr val="C00000"/>
                </a:solidFill>
                <a:ea typeface="造字工房悦圆演示版常规体" pitchFamily="2" charset="-122"/>
              </a:rPr>
              <a:t>us</a:t>
            </a:r>
            <a:r>
              <a:rPr lang="en-US" altLang="zh-CN" sz="2400" dirty="0" smtClean="0">
                <a:solidFill>
                  <a:schemeClr val="tx1"/>
                </a:solidFill>
                <a:ea typeface="造字工房悦圆演示版常规体" pitchFamily="2" charset="-122"/>
              </a:rPr>
              <a:t> to enjoy the beauty in sight…</a:t>
            </a:r>
            <a:endParaRPr lang="en-US" altLang="zh-CN" sz="2400" dirty="0" smtClean="0">
              <a:solidFill>
                <a:schemeClr val="tx1"/>
              </a:solidFill>
              <a:ea typeface="造字工房悦圆演示版常规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5099" y="1353878"/>
            <a:ext cx="4582631" cy="23083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ea typeface="造字工房悦圆演示版常规体" pitchFamily="2" charset="-122"/>
              </a:rPr>
              <a:t>It is advised/suggested that…</a:t>
            </a:r>
            <a:endParaRPr lang="en-US" altLang="zh-CN" sz="2400" dirty="0" smtClean="0">
              <a:ea typeface="造字工房悦圆演示版常规体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tx1"/>
                </a:solidFill>
                <a:ea typeface="造字工房悦圆演示版常规体" pitchFamily="2" charset="-122"/>
              </a:rPr>
              <a:t>Be required/supposed to</a:t>
            </a:r>
            <a:endParaRPr lang="en-US" altLang="zh-CN" sz="2400" dirty="0" smtClean="0">
              <a:solidFill>
                <a:schemeClr val="tx1"/>
              </a:solidFill>
              <a:ea typeface="造字工房悦圆演示版常规体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tx1"/>
                </a:solidFill>
                <a:ea typeface="造字工房悦圆演示版常规体" pitchFamily="2" charset="-122"/>
              </a:rPr>
              <a:t>It would be better that…</a:t>
            </a:r>
            <a:endParaRPr lang="en-US" altLang="zh-CN" sz="2400" dirty="0" smtClean="0">
              <a:solidFill>
                <a:schemeClr val="tx1"/>
              </a:solidFill>
              <a:ea typeface="造字工房悦圆演示版常规体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rgbClr val="C00000"/>
                </a:solidFill>
                <a:ea typeface="造字工房悦圆演示版常规体" pitchFamily="2" charset="-122"/>
              </a:rPr>
              <a:t>It is urged that…</a:t>
            </a:r>
            <a:endParaRPr lang="zh-CN" altLang="en-US" sz="2400" dirty="0" smtClean="0">
              <a:solidFill>
                <a:srgbClr val="C00000"/>
              </a:solidFill>
              <a:ea typeface="造字工房悦圆演示版常规体" pitchFamily="2" charset="-122"/>
            </a:endParaRPr>
          </a:p>
        </p:txBody>
      </p:sp>
      <p:pic>
        <p:nvPicPr>
          <p:cNvPr id="40962" name="Picture 2" descr="https://timgsa.baidu.com/timg?image&amp;quality=80&amp;size=b9999_10000&amp;sec=1587810531894&amp;di=06d30561371d19ff46770ddb4de01a2e&amp;imgtype=0&amp;src=http%3A%2F%2Fpic.51yuansu.com%2Fpic2%2Fcover%2F00%2F41%2F61%2F58135df0aad13_610.jpg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 cstate="print">
            <a:lum bright="15000"/>
          </a:blip>
          <a:srcRect/>
          <a:stretch>
            <a:fillRect/>
          </a:stretch>
        </p:blipFill>
        <p:spPr bwMode="auto">
          <a:xfrm>
            <a:off x="11213510" y="499731"/>
            <a:ext cx="742876" cy="74287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08045" y="4061642"/>
            <a:ext cx="10626262" cy="523220"/>
          </a:xfrm>
          <a:prstGeom prst="rect">
            <a:avLst/>
          </a:prstGeom>
          <a:solidFill>
            <a:schemeClr val="accent4">
              <a:lumMod val="50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chemeClr val="bg1"/>
                </a:solidFill>
                <a:ea typeface="造字工房悦圆演示版常规体" pitchFamily="2" charset="-122"/>
              </a:rPr>
              <a:t>Maximize</a:t>
            </a:r>
            <a:r>
              <a:rPr lang="en-US" altLang="zh-CN" sz="2800" dirty="0" smtClean="0">
                <a:solidFill>
                  <a:schemeClr val="bg1"/>
                </a:solidFill>
                <a:ea typeface="造字工房悦圆演示版常规体" pitchFamily="2" charset="-122"/>
              </a:rPr>
              <a:t> the characteristics of the letter of appeal:</a:t>
            </a:r>
            <a:endParaRPr lang="zh-CN" altLang="en-US" sz="2800" dirty="0" smtClean="0">
              <a:solidFill>
                <a:srgbClr val="FFFF00"/>
              </a:solidFill>
              <a:ea typeface="造字工房悦圆演示版常规体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1589" y="4745666"/>
            <a:ext cx="10626262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CN" sz="2800" dirty="0" smtClean="0">
                <a:solidFill>
                  <a:schemeClr val="tx1"/>
                </a:solidFill>
                <a:ea typeface="造字工房悦圆演示版常规体" pitchFamily="2" charset="-122"/>
              </a:rPr>
              <a:t>Focus on calling for action</a:t>
            </a:r>
            <a:endParaRPr lang="zh-CN" altLang="en-US" sz="2800" dirty="0" smtClean="0">
              <a:solidFill>
                <a:schemeClr val="tx1"/>
              </a:solidFill>
              <a:ea typeface="造字工房悦圆演示版常规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5133" y="5482857"/>
            <a:ext cx="10626262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prstDash val="sysDash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CN" sz="2800" dirty="0" smtClean="0">
                <a:solidFill>
                  <a:schemeClr val="tx1"/>
                </a:solidFill>
                <a:ea typeface="造字工房悦圆演示版常规体" pitchFamily="2" charset="-122"/>
              </a:rPr>
              <a:t>Begin the sentence with </a:t>
            </a:r>
            <a:r>
              <a:rPr lang="en-US" altLang="zh-CN" sz="2800" dirty="0" smtClean="0">
                <a:solidFill>
                  <a:srgbClr val="C00000"/>
                </a:solidFill>
                <a:ea typeface="造字工房悦圆演示版常规体" pitchFamily="2" charset="-122"/>
              </a:rPr>
              <a:t>the detailed actions</a:t>
            </a:r>
            <a:r>
              <a:rPr lang="en-US" altLang="zh-CN" sz="2800" dirty="0" smtClean="0">
                <a:solidFill>
                  <a:schemeClr val="tx1"/>
                </a:solidFill>
                <a:ea typeface="造字工房悦圆演示版常规体" pitchFamily="2" charset="-122"/>
              </a:rPr>
              <a:t>, not only the fixed sentence pattern, especially featuring a letter of advice.</a:t>
            </a:r>
            <a:endParaRPr lang="zh-CN" altLang="en-US" sz="2800" dirty="0" smtClean="0">
              <a:solidFill>
                <a:schemeClr val="tx1"/>
              </a:solidFill>
              <a:ea typeface="造字工房悦圆演示版常规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24848" y="1314885"/>
            <a:ext cx="4671236" cy="26776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rgbClr val="C00000"/>
                </a:solidFill>
                <a:ea typeface="造字工房悦圆演示版常规体" pitchFamily="2" charset="-122"/>
              </a:rPr>
              <a:t>To develop/form a good habit</a:t>
            </a:r>
            <a:r>
              <a:rPr lang="en-US" altLang="zh-CN" sz="2400" dirty="0" smtClean="0">
                <a:ea typeface="造字工房悦圆演示版常规体" pitchFamily="2" charset="-122"/>
              </a:rPr>
              <a:t>:</a:t>
            </a:r>
            <a:endParaRPr lang="en-US" altLang="zh-CN" sz="2400" dirty="0" smtClean="0">
              <a:ea typeface="造字工房悦圆演示版常规体" pitchFamily="2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ea typeface="造字工房悦圆演示版常规体" pitchFamily="2" charset="-122"/>
              </a:rPr>
              <a:t>Ease the tension by stretching or relaxing oneself with one’s eyes closed. </a:t>
            </a:r>
            <a:endParaRPr lang="en-US" altLang="zh-CN" sz="2400" dirty="0" smtClean="0">
              <a:ea typeface="造字工房悦圆演示版常规体" pitchFamily="2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ea typeface="造字工房悦圆演示版常规体" pitchFamily="2" charset="-122"/>
              </a:rPr>
              <a:t>Read in proper light</a:t>
            </a:r>
            <a:endParaRPr lang="en-US" altLang="zh-CN" sz="2400" dirty="0" smtClean="0">
              <a:ea typeface="造字工房悦圆演示版常规体" pitchFamily="2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ea typeface="造字工房悦圆演示版常规体" pitchFamily="2" charset="-122"/>
              </a:rPr>
              <a:t>Look into the distance after long-time study…</a:t>
            </a:r>
            <a:endParaRPr lang="en-US" altLang="zh-CN" sz="2400" dirty="0" smtClean="0">
              <a:ea typeface="造字工房悦圆演示版常规体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43516" y="1251948"/>
            <a:ext cx="4554279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Eyes are windows to the soul. Good eyesight gives us a new and more accurate view of the world and also enables us to enjoy the beauty in sight.</a:t>
            </a:r>
            <a:endParaRPr lang="en-US" altLang="zh-CN" sz="240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40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28390" y="1711827"/>
            <a:ext cx="4671236" cy="23083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ea typeface="造字工房悦圆演示版常规体" pitchFamily="2" charset="-122"/>
              </a:rPr>
              <a:t>Often watch out of the window vision or green plants</a:t>
            </a:r>
            <a:endParaRPr lang="en-US" altLang="zh-CN" sz="2400" dirty="0" smtClean="0">
              <a:ea typeface="造字工房悦圆演示版常规体" pitchFamily="2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ea typeface="造字工房悦圆演示版常规体" pitchFamily="2" charset="-122"/>
              </a:rPr>
              <a:t>Read and write every 50minutes to rest our eyes</a:t>
            </a:r>
            <a:endParaRPr lang="en-US" altLang="zh-CN" sz="2400" dirty="0" smtClean="0">
              <a:ea typeface="造字工房悦圆演示版常规体" pitchFamily="2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ea typeface="造字工房悦圆演示版常规体" pitchFamily="2" charset="-122"/>
              </a:rPr>
              <a:t>Sitting upright when reading</a:t>
            </a:r>
            <a:endParaRPr lang="en-US" altLang="zh-CN" sz="2400" dirty="0" smtClean="0">
              <a:ea typeface="造字工房悦圆演示版常规体" pitchFamily="2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ea typeface="造字工房悦圆演示版常规体" pitchFamily="2" charset="-122"/>
              </a:rPr>
              <a:t>......</a:t>
            </a:r>
            <a:endParaRPr lang="en-US" altLang="zh-CN" sz="2400" dirty="0" smtClean="0">
              <a:ea typeface="造字工房悦圆演示版常规体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514211" y="1225265"/>
            <a:ext cx="4713768" cy="279384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We need to develop a good habit </a:t>
            </a:r>
            <a:r>
              <a:rPr lang="en-US" altLang="zh-CN" sz="2400" dirty="0" smtClean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, such as </a:t>
            </a:r>
            <a:r>
              <a:rPr lang="en-US" altLang="zh-CN" sz="24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reading in proper light and </a:t>
            </a:r>
            <a:r>
              <a:rPr lang="en-US" altLang="zh-CN" sz="24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often watching out of the window vision or green plants.</a:t>
            </a:r>
            <a:endParaRPr lang="en-US" altLang="zh-CN" sz="240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ss3.bdstatic.com/70cFv8Sh_Q1YnxGkpoWK1HF6hhy/it/u=2004425006,2545766135&amp;fm=26&amp;gp=0.jpg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7414" y="212652"/>
            <a:ext cx="2980437" cy="2293184"/>
          </a:xfrm>
          <a:prstGeom prst="rect">
            <a:avLst/>
          </a:prstGeom>
          <a:noFill/>
        </p:spPr>
      </p:pic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4235312" y="2459656"/>
            <a:ext cx="3717852" cy="1015663"/>
          </a:xfrm>
          <a:prstGeom prst="rect">
            <a:avLst/>
          </a:prstGeom>
          <a:solidFill>
            <a:schemeClr val="accent3">
              <a:lumMod val="75000"/>
              <a:alpha val="8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bg1">
                    <a:lumMod val="95000"/>
                  </a:schemeClr>
                </a:solidFill>
                <a:ea typeface="造字工房悦圆演示版常规体" pitchFamily="2" charset="-122"/>
              </a:rPr>
              <a:t>好词佳句</a:t>
            </a:r>
            <a:endParaRPr lang="zh-CN" altLang="en-US" sz="6000" b="1" dirty="0" smtClean="0">
              <a:solidFill>
                <a:schemeClr val="bg1">
                  <a:lumMod val="95000"/>
                </a:schemeClr>
              </a:solidFill>
              <a:ea typeface="造字工房悦圆演示版常规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8188" y="3533541"/>
            <a:ext cx="9650816" cy="332398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 smtClean="0">
                <a:ea typeface="造字工房悦圆演示版常规体" pitchFamily="2" charset="-122"/>
              </a:rPr>
              <a:t>Take care of your eyes and embrace the light.</a:t>
            </a:r>
            <a:endParaRPr lang="en-US" altLang="zh-CN" sz="2800" dirty="0" smtClean="0">
              <a:ea typeface="造字工房悦圆演示版常规体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 smtClean="0">
                <a:ea typeface="造字工房悦圆演示版常规体" pitchFamily="2" charset="-122"/>
              </a:rPr>
              <a:t>Take care of your eyes. The world waits for you to discover!</a:t>
            </a:r>
            <a:endParaRPr lang="en-US" altLang="zh-CN" sz="2800" dirty="0" smtClean="0">
              <a:ea typeface="造字工房悦圆演示版常规体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 smtClean="0">
                <a:solidFill>
                  <a:schemeClr val="tx1"/>
                </a:solidFill>
                <a:ea typeface="造字工房悦圆演示版常规体" pitchFamily="2" charset="-122"/>
              </a:rPr>
              <a:t>Love your eyes , love your life , and  keep your life healthy.</a:t>
            </a:r>
            <a:endParaRPr lang="en-US" altLang="zh-CN" sz="2800" dirty="0" smtClean="0">
              <a:solidFill>
                <a:schemeClr val="tx1"/>
              </a:solidFill>
              <a:ea typeface="造字工房悦圆演示版常规体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 smtClean="0">
                <a:solidFill>
                  <a:schemeClr val="tx1"/>
                </a:solidFill>
                <a:ea typeface="造字工房悦圆演示版常规体" pitchFamily="2" charset="-122"/>
              </a:rPr>
              <a:t>Science with eyes, without infinite!</a:t>
            </a:r>
            <a:endParaRPr lang="en-US" altLang="zh-CN" sz="2800" dirty="0" smtClean="0">
              <a:solidFill>
                <a:schemeClr val="tx1"/>
              </a:solidFill>
              <a:ea typeface="造字工房悦圆演示版常规体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 smtClean="0">
                <a:solidFill>
                  <a:schemeClr val="tx1"/>
                </a:solidFill>
                <a:ea typeface="造字工房悦圆演示版常规体" pitchFamily="2" charset="-122"/>
              </a:rPr>
              <a:t>See well, live well!</a:t>
            </a:r>
            <a:endParaRPr lang="zh-CN" altLang="en-US" sz="2800" dirty="0" smtClean="0">
              <a:solidFill>
                <a:schemeClr val="tx1"/>
              </a:solidFill>
              <a:ea typeface="造字工房悦圆演示版常规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6633" y="4837817"/>
            <a:ext cx="9307824" cy="707886"/>
          </a:xfrm>
          <a:prstGeom prst="rect">
            <a:avLst/>
          </a:prstGeom>
          <a:solidFill>
            <a:schemeClr val="accent4">
              <a:lumMod val="50000"/>
              <a:alpha val="80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rgbClr val="FFFF00"/>
                </a:solidFill>
                <a:ea typeface="造字工房悦圆演示版常规体" pitchFamily="2" charset="-122"/>
              </a:rPr>
              <a:t>Choose one for your ending!</a:t>
            </a:r>
            <a:endParaRPr lang="zh-CN" altLang="en-US" sz="4000" dirty="0" smtClean="0">
              <a:solidFill>
                <a:srgbClr val="FFFF00"/>
              </a:solidFill>
              <a:ea typeface="造字工房悦圆演示版常规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1" action="ppaction://hlinksldjump"/>
          </p:cNvPr>
          <p:cNvSpPr txBox="1"/>
          <p:nvPr/>
        </p:nvSpPr>
        <p:spPr>
          <a:xfrm>
            <a:off x="4224679" y="290623"/>
            <a:ext cx="3717852" cy="1015663"/>
          </a:xfrm>
          <a:prstGeom prst="rect">
            <a:avLst/>
          </a:prstGeom>
          <a:solidFill>
            <a:schemeClr val="accent3">
              <a:lumMod val="75000"/>
              <a:alpha val="8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bg1">
                    <a:lumMod val="95000"/>
                  </a:schemeClr>
                </a:solidFill>
                <a:ea typeface="造字工房悦圆演示版常规体" pitchFamily="2" charset="-122"/>
              </a:rPr>
              <a:t>衔接词</a:t>
            </a:r>
            <a:r>
              <a:rPr lang="en-US" altLang="zh-CN" sz="6000" b="1" dirty="0" smtClean="0">
                <a:solidFill>
                  <a:schemeClr val="bg1">
                    <a:lumMod val="95000"/>
                  </a:schemeClr>
                </a:solidFill>
                <a:ea typeface="造字工房悦圆演示版常规体" pitchFamily="2" charset="-122"/>
              </a:rPr>
              <a:t>/</a:t>
            </a:r>
            <a:r>
              <a:rPr lang="zh-CN" altLang="en-US" sz="6000" b="1" dirty="0" smtClean="0">
                <a:solidFill>
                  <a:schemeClr val="bg1">
                    <a:lumMod val="95000"/>
                  </a:schemeClr>
                </a:solidFill>
                <a:ea typeface="造字工房悦圆演示版常规体" pitchFamily="2" charset="-122"/>
              </a:rPr>
              <a:t>句</a:t>
            </a:r>
            <a:endParaRPr lang="zh-CN" altLang="en-US" sz="6000" b="1" dirty="0" smtClean="0">
              <a:solidFill>
                <a:schemeClr val="bg1">
                  <a:lumMod val="95000"/>
                </a:schemeClr>
              </a:solidFill>
              <a:ea typeface="造字工房悦圆演示版常规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0862" y="1485867"/>
            <a:ext cx="10852301" cy="507831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66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Recently , many students suffer from poor eyesight due to excessive or improper use of eyes.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Thus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I’m advocating “Protect Our Eyes”. </a:t>
            </a:r>
            <a:endParaRPr lang="en-US" altLang="zh-CN" sz="2800" dirty="0" smtClean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Eyes are windows to the soul. Good eyesight gives us a new and more accurate view of the world and also enables us to enjoy the beauty in sight.</a:t>
            </a:r>
            <a:endParaRPr lang="en-US" altLang="zh-CN" sz="2800" dirty="0" smtClean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 dirty="0" smtClean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 need to develop a good habit , such as reading in proper light and looking into the distance after long-time study.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 </a:t>
            </a:r>
            <a:endParaRPr lang="en-US" altLang="zh-CN" sz="2800" dirty="0" smtClean="0">
              <a:solidFill>
                <a:schemeClr val="tx1"/>
              </a:solidFill>
              <a:latin typeface="Times New Roman" panose="02020603050405020304" pitchFamily="18" charset="0"/>
              <a:ea typeface="造字工房悦圆演示版常规体" pitchFamily="2" charset="-122"/>
              <a:cs typeface="Times New Roman" panose="02020603050405020304" pitchFamily="18" charset="0"/>
            </a:endParaRPr>
          </a:p>
          <a:p>
            <a:pPr indent="2667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 dirty="0" smtClean="0">
              <a:solidFill>
                <a:schemeClr val="tx1"/>
              </a:solidFill>
              <a:latin typeface="Times New Roman" panose="02020603050405020304" pitchFamily="18" charset="0"/>
              <a:ea typeface="造字工房悦圆演示版常规体" pitchFamily="2" charset="-122"/>
              <a:cs typeface="Times New Roman" panose="02020603050405020304" pitchFamily="18" charset="0"/>
            </a:endParaRPr>
          </a:p>
          <a:p>
            <a:pPr indent="266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See well, live well!</a:t>
            </a:r>
            <a:endParaRPr lang="en-US" altLang="zh-CN" sz="2800" dirty="0" smtClean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40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400" dirty="0" smtClean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40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94166" y="3637462"/>
            <a:ext cx="1226289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</a:t>
            </a: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we</a:t>
            </a:r>
            <a:endParaRPr lang="zh-CN" altLang="en-US" sz="2800" dirty="0"/>
          </a:p>
        </p:txBody>
      </p:sp>
      <p:sp>
        <p:nvSpPr>
          <p:cNvPr id="16" name="矩形 15"/>
          <p:cNvSpPr/>
          <p:nvPr/>
        </p:nvSpPr>
        <p:spPr>
          <a:xfrm>
            <a:off x="5188688" y="2371646"/>
            <a:ext cx="646459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Good eyesight 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not only 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can give us a new</a:t>
            </a:r>
            <a:endParaRPr lang="en-US" altLang="zh-CN" sz="2800" dirty="0" smtClean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91115" y="2802394"/>
            <a:ext cx="10621927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and more accurate view of the world 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but also 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enable us to enjoy the beauty in sight.</a:t>
            </a:r>
            <a:endParaRPr lang="en-US" altLang="zh-CN" sz="2800" dirty="0" smtClean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8678" y="5943609"/>
            <a:ext cx="10626262" cy="523220"/>
          </a:xfrm>
          <a:prstGeom prst="rect">
            <a:avLst/>
          </a:prstGeom>
          <a:solidFill>
            <a:schemeClr val="accent4">
              <a:lumMod val="50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CN" sz="2800" dirty="0" smtClean="0">
                <a:solidFill>
                  <a:schemeClr val="bg1"/>
                </a:solidFill>
                <a:ea typeface="造字工房悦圆演示版常规体" pitchFamily="2" charset="-122"/>
              </a:rPr>
              <a:t>Use particular sentence pattern to highlight your appeal!</a:t>
            </a:r>
            <a:endParaRPr lang="zh-CN" altLang="en-US" sz="2800" dirty="0" smtClean="0">
              <a:solidFill>
                <a:srgbClr val="FFFF00"/>
              </a:solidFill>
              <a:ea typeface="造字工房悦圆演示版常规体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18969" y="3651644"/>
            <a:ext cx="10632559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</a:t>
            </a: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only</a:t>
            </a: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when we form a good habit of protecting eyes, such as doing regular eye-exercises or reading in right light, 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can we </a:t>
            </a: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really enjoy our life.</a:t>
            </a:r>
            <a:endParaRPr lang="zh-CN" altLang="en-US" sz="2800" dirty="0"/>
          </a:p>
        </p:txBody>
      </p:sp>
      <p:sp>
        <p:nvSpPr>
          <p:cNvPr id="9" name="矩形 8"/>
          <p:cNvSpPr/>
          <p:nvPr/>
        </p:nvSpPr>
        <p:spPr>
          <a:xfrm>
            <a:off x="3832295" y="4934910"/>
            <a:ext cx="3796489" cy="523220"/>
          </a:xfrm>
          <a:prstGeom prst="rect">
            <a:avLst/>
          </a:prstGeom>
          <a:solidFill>
            <a:schemeClr val="accent4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CN" sz="2800" dirty="0" smtClean="0">
                <a:solidFill>
                  <a:schemeClr val="bg1"/>
                </a:solidFill>
              </a:rPr>
              <a:t>Call for action strongly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0221" y="4516077"/>
            <a:ext cx="5965658" cy="1384995"/>
          </a:xfrm>
          <a:prstGeom prst="rec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 w="28575"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sz="2800" dirty="0" smtClean="0">
                <a:solidFill>
                  <a:schemeClr val="tx1"/>
                </a:solidFill>
                <a:ea typeface="造字工房悦圆演示版常规体" pitchFamily="2" charset="-122"/>
              </a:rPr>
              <a:t>Let’s take action immediately</a:t>
            </a:r>
            <a:r>
              <a:rPr lang="en-US" altLang="zh-CN" sz="2800" dirty="0" smtClean="0">
                <a:solidFill>
                  <a:srgbClr val="FF0000"/>
                </a:solidFill>
                <a:ea typeface="造字工房悦圆演示版常规体" pitchFamily="2" charset="-122"/>
              </a:rPr>
              <a:t>!</a:t>
            </a:r>
            <a:endParaRPr lang="en-US" altLang="zh-CN" sz="2800" dirty="0" smtClean="0">
              <a:solidFill>
                <a:srgbClr val="FF0000"/>
              </a:solidFill>
              <a:ea typeface="造字工房悦圆演示版常规体" pitchFamily="2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800" dirty="0" smtClean="0">
                <a:solidFill>
                  <a:schemeClr val="tx1"/>
                </a:solidFill>
                <a:ea typeface="造字工房悦圆演示版常规体" pitchFamily="2" charset="-122"/>
              </a:rPr>
              <a:t>Don’t hesitate it to act at once</a:t>
            </a:r>
            <a:r>
              <a:rPr lang="en-US" altLang="zh-CN" sz="2800" dirty="0" smtClean="0">
                <a:solidFill>
                  <a:srgbClr val="FF0000"/>
                </a:solidFill>
                <a:ea typeface="造字工房悦圆演示版常规体" pitchFamily="2" charset="-122"/>
              </a:rPr>
              <a:t>!</a:t>
            </a:r>
            <a:endParaRPr lang="en-US" altLang="zh-CN" sz="2800" dirty="0" smtClean="0">
              <a:solidFill>
                <a:srgbClr val="FF0000"/>
              </a:solidFill>
              <a:ea typeface="造字工房悦圆演示版常规体" pitchFamily="2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800" dirty="0" smtClean="0">
                <a:solidFill>
                  <a:srgbClr val="FF0000"/>
                </a:solidFill>
                <a:ea typeface="造字工房悦圆演示版常规体" pitchFamily="2" charset="-122"/>
              </a:rPr>
              <a:t>It ‘s high time that…</a:t>
            </a:r>
            <a:r>
              <a:rPr lang="en-US" altLang="zh-CN" sz="2800" dirty="0" smtClean="0">
                <a:solidFill>
                  <a:schemeClr val="tx1"/>
                </a:solidFill>
                <a:ea typeface="造字工房悦圆演示版常规体" pitchFamily="2" charset="-122"/>
              </a:rPr>
              <a:t> </a:t>
            </a:r>
            <a:endParaRPr lang="zh-CN" altLang="en-US" sz="2800" dirty="0" smtClean="0">
              <a:solidFill>
                <a:schemeClr val="tx1"/>
              </a:solidFill>
              <a:ea typeface="造字工房悦圆演示版常规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41495" y="996769"/>
            <a:ext cx="10852301" cy="483209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Dear fellow students,</a:t>
            </a:r>
            <a:endParaRPr lang="en-US" altLang="zh-CN" sz="280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Currently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many students suffer from poor eyesight due to excessive or improper use of eyes. Thus, I</a:t>
            </a:r>
            <a:r>
              <a:rPr lang="en-US" altLang="zh-CN" sz="2800" dirty="0" smtClean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 advocating </a:t>
            </a:r>
            <a:r>
              <a:rPr lang="en-US" altLang="zh-CN" sz="2800" dirty="0" smtClean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Protect Our Eyes</a:t>
            </a:r>
            <a:r>
              <a:rPr lang="en-US" altLang="zh-CN" sz="2800" dirty="0" smtClean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280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Eyes are the window to the soul. Good eyesight not only can give us a new and more accurate view of the world but also enable us to 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appreciate 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beauty in sight .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Anyway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, only when we form a good habit of 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protecting eyes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such as doing regular eye-exercises or reading in right light, can we really enjoy our life.</a:t>
            </a:r>
            <a:endParaRPr lang="en-US" altLang="zh-CN" sz="280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See well, live well.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don’t hesitate to act at once!</a:t>
            </a:r>
            <a:endParaRPr lang="en-US" altLang="zh-CN" sz="280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                                                                      </a:t>
            </a:r>
            <a:endParaRPr lang="en-US" altLang="zh-CN" sz="280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                                                                     Li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Hua</a:t>
            </a:r>
            <a:endParaRPr lang="en-US" altLang="zh-CN" sz="240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953" y="425303"/>
            <a:ext cx="3743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One possible version:</a:t>
            </a:r>
            <a:endParaRPr lang="zh-CN" altLang="en-US" sz="3200" i="1" dirty="0" smtClean="0">
              <a:latin typeface="Times New Roman" panose="02020603050405020304" pitchFamily="18" charset="0"/>
              <a:ea typeface="造字工房悦圆演示版常规体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 descr="https://timgsa.baidu.com/timg?image&amp;quality=80&amp;size=b9999_10000&amp;sec=1587978982680&amp;di=ed2e4d3fb54e35b66ead288b8cae0844&amp;imgtype=0&amp;src=http%3A%2F%2Fn.sinaimg.cn%2Fsinacn%2Fw1280h860%2F20180124%2F456f-fyqwiqk1466569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48290" y="74431"/>
            <a:ext cx="10537161" cy="6528036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4827182" y="382771"/>
            <a:ext cx="2987749" cy="797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413590" y="2604977"/>
            <a:ext cx="7926850" cy="1323439"/>
          </a:xfrm>
          <a:prstGeom prst="rect">
            <a:avLst/>
          </a:prstGeom>
          <a:solidFill>
            <a:schemeClr val="lt1">
              <a:alpha val="79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8000" b="1" dirty="0" smtClean="0">
                <a:solidFill>
                  <a:schemeClr val="accent4">
                    <a:lumMod val="50000"/>
                  </a:schemeClr>
                </a:solidFill>
                <a:ea typeface="造字工房悦圆演示版常规体" pitchFamily="2" charset="-122"/>
              </a:rPr>
              <a:t>Draw a conclusion</a:t>
            </a:r>
            <a:endParaRPr lang="zh-CN" altLang="en-US" sz="8000" b="1" dirty="0" smtClean="0">
              <a:solidFill>
                <a:schemeClr val="accent4">
                  <a:lumMod val="50000"/>
                </a:schemeClr>
              </a:solidFill>
              <a:ea typeface="造字工房悦圆演示版常规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42528" y="639357"/>
            <a:ext cx="6716326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</a:rPr>
              <a:t>The features of the letter of appeal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264" y="1683490"/>
            <a:ext cx="10626262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CN" sz="2800" dirty="0" smtClean="0">
                <a:solidFill>
                  <a:schemeClr val="tx1"/>
                </a:solidFill>
                <a:ea typeface="造字工房悦圆演示版常规体" pitchFamily="2" charset="-122"/>
              </a:rPr>
              <a:t>Aiming at the mass</a:t>
            </a:r>
            <a:endParaRPr lang="zh-CN" altLang="en-US" sz="2800" dirty="0" smtClean="0">
              <a:solidFill>
                <a:schemeClr val="tx1"/>
              </a:solidFill>
              <a:ea typeface="造字工房悦圆演示版常规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911" y="2601434"/>
            <a:ext cx="10626262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CN" sz="2800" dirty="0" smtClean="0">
                <a:solidFill>
                  <a:schemeClr val="tx1"/>
                </a:solidFill>
                <a:ea typeface="造字工房悦圆演示版常规体" pitchFamily="2" charset="-122"/>
              </a:rPr>
              <a:t>Uncertain reaction</a:t>
            </a:r>
            <a:endParaRPr lang="zh-CN" altLang="en-US" sz="2800" dirty="0" smtClean="0">
              <a:solidFill>
                <a:schemeClr val="tx1"/>
              </a:solidFill>
              <a:ea typeface="造字工房悦圆演示版常规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543" y="3547732"/>
            <a:ext cx="10626262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CN" sz="2800" dirty="0" smtClean="0">
                <a:solidFill>
                  <a:schemeClr val="tx1"/>
                </a:solidFill>
                <a:ea typeface="造字工房悦圆演示版常规体" pitchFamily="2" charset="-122"/>
              </a:rPr>
              <a:t>openness</a:t>
            </a:r>
            <a:endParaRPr lang="zh-CN" altLang="en-US" sz="2800" dirty="0" smtClean="0">
              <a:solidFill>
                <a:schemeClr val="tx1"/>
              </a:solidFill>
              <a:ea typeface="造字工房悦圆演示版常规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5795" y="1701210"/>
            <a:ext cx="3530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Be clear of your object</a:t>
            </a:r>
            <a:endParaRPr lang="zh-CN" altLang="en-US" sz="2800" b="1" i="1" dirty="0" smtClean="0">
              <a:solidFill>
                <a:srgbClr val="C00000"/>
              </a:solidFill>
              <a:latin typeface="Times New Roman" panose="02020603050405020304" pitchFamily="18" charset="0"/>
              <a:ea typeface="造字工房悦圆演示版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5414" y="2601434"/>
            <a:ext cx="2145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Be practical  </a:t>
            </a:r>
            <a:endParaRPr lang="zh-CN" altLang="en-US" sz="2800" b="1" i="1" dirty="0" smtClean="0">
              <a:solidFill>
                <a:srgbClr val="C00000"/>
              </a:solidFill>
              <a:latin typeface="Times New Roman" panose="02020603050405020304" pitchFamily="18" charset="0"/>
              <a:ea typeface="造字工房悦圆演示版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57060" y="3551275"/>
            <a:ext cx="4289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Be sincere and passionate  </a:t>
            </a:r>
            <a:endParaRPr lang="zh-CN" altLang="en-US" sz="2800" b="1" i="1" dirty="0" smtClean="0">
              <a:solidFill>
                <a:srgbClr val="C00000"/>
              </a:solidFill>
              <a:latin typeface="Times New Roman" panose="02020603050405020304" pitchFamily="18" charset="0"/>
              <a:ea typeface="造字工房悦圆演示版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56835" y="4587581"/>
            <a:ext cx="6840334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Arouse </a:t>
            </a:r>
            <a:r>
              <a:rPr lang="en-US" altLang="zh-CN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resonance</a:t>
            </a:r>
            <a:r>
              <a:rPr lang="en-US" altLang="zh-CN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 to the full extent</a:t>
            </a:r>
            <a:endParaRPr lang="zh-CN" altLang="en-US" sz="3600" b="1" i="1" dirty="0" smtClean="0">
              <a:solidFill>
                <a:schemeClr val="bg1"/>
              </a:solidFill>
              <a:latin typeface="Times New Roman" panose="02020603050405020304" pitchFamily="18" charset="0"/>
              <a:ea typeface="造字工房悦圆演示版常规体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1" grpId="0"/>
      <p:bldP spid="12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9756" y="639357"/>
            <a:ext cx="6768365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</a:rPr>
              <a:t>Main parts of the letter of appeal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8593" y="2023732"/>
            <a:ext cx="2860952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CN" sz="2800" dirty="0" smtClean="0">
                <a:solidFill>
                  <a:schemeClr val="tx1"/>
                </a:solidFill>
                <a:ea typeface="造字工房悦圆演示版常规体" pitchFamily="2" charset="-122"/>
              </a:rPr>
              <a:t>The purpose</a:t>
            </a:r>
            <a:endParaRPr lang="zh-CN" altLang="en-US" sz="2800" dirty="0" smtClean="0">
              <a:solidFill>
                <a:schemeClr val="tx1"/>
              </a:solidFill>
              <a:ea typeface="造字工房悦圆演示版常规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52138" y="3175593"/>
            <a:ext cx="2889303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CN" sz="2800" dirty="0" smtClean="0">
                <a:solidFill>
                  <a:schemeClr val="tx1"/>
                </a:solidFill>
                <a:ea typeface="造字工房悦圆演示版常规体" pitchFamily="2" charset="-122"/>
              </a:rPr>
              <a:t>The content</a:t>
            </a:r>
            <a:endParaRPr lang="zh-CN" altLang="en-US" sz="2800" dirty="0" smtClean="0">
              <a:solidFill>
                <a:schemeClr val="tx1"/>
              </a:solidFill>
              <a:ea typeface="造字工房悦圆演示版常规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1506" y="4132524"/>
            <a:ext cx="4654308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CN" sz="2800" dirty="0" smtClean="0">
                <a:solidFill>
                  <a:schemeClr val="tx1"/>
                </a:solidFill>
                <a:ea typeface="造字工房悦圆演示版常规体" pitchFamily="2" charset="-122"/>
              </a:rPr>
              <a:t>The requirements/proposal</a:t>
            </a:r>
            <a:endParaRPr lang="zh-CN" altLang="en-US" sz="2800" dirty="0" smtClean="0">
              <a:solidFill>
                <a:schemeClr val="tx1"/>
              </a:solidFill>
              <a:ea typeface="造字工房悦圆演示版常规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52139" y="5121352"/>
            <a:ext cx="2623489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CN" sz="2800" dirty="0" smtClean="0">
                <a:solidFill>
                  <a:schemeClr val="tx1"/>
                </a:solidFill>
                <a:ea typeface="造字工房悦圆演示版常规体" pitchFamily="2" charset="-122"/>
              </a:rPr>
              <a:t>The ending </a:t>
            </a:r>
            <a:endParaRPr lang="zh-CN" altLang="en-US" sz="2800" dirty="0" smtClean="0">
              <a:solidFill>
                <a:schemeClr val="tx1"/>
              </a:solidFill>
              <a:ea typeface="造字工房悦圆演示版常规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3284" y="1368909"/>
            <a:ext cx="6815470" cy="4893647"/>
          </a:xfrm>
          <a:prstGeom prst="rect">
            <a:avLst/>
          </a:prstGeom>
          <a:noFill/>
          <a:ln w="28575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Dear fellow students,</a:t>
            </a:r>
            <a:endParaRPr lang="en-US" altLang="zh-CN" sz="240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Currently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many students suffer from poor eyesight due to excessive or improper use of eyes. Thus, I</a:t>
            </a:r>
            <a:r>
              <a:rPr lang="en-US" altLang="zh-CN" sz="2400" dirty="0" smtClean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 advocating </a:t>
            </a:r>
            <a:r>
              <a:rPr lang="en-US" altLang="zh-CN" sz="2400" dirty="0" smtClean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Protect Our Eyes</a:t>
            </a:r>
            <a:r>
              <a:rPr lang="en-US" altLang="zh-CN" sz="2400" dirty="0" smtClean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240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Eyes are the window to the soul. Good eyesight not only can give us a new and more accurate view of the world but also enable us to </a:t>
            </a:r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appreciate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beauty in sight .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Anyway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, only when we form a good habit of </a:t>
            </a:r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protecting eyes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such as doing regular eye-exercises or reading in right light, can we really enjoy our life.</a:t>
            </a:r>
            <a:endParaRPr lang="en-US" altLang="zh-CN" sz="240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See well, live well.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don’t hesitate to act at once!</a:t>
            </a:r>
            <a:endParaRPr lang="en-US" altLang="zh-CN" sz="240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indent="26670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Li </a:t>
            </a:r>
            <a:r>
              <a:rPr lang="en-US" altLang="zh-CN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Hua</a:t>
            </a:r>
            <a:endParaRPr lang="en-US" altLang="zh-CN" sz="240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" name="图片 8" descr="timg1.jpg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0010" y="5911703"/>
            <a:ext cx="744279" cy="7442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timgsa.baidu.com/timg?image&amp;quality=80&amp;size=b9999_10000&amp;sec=1587720650422&amp;di=ed01f2771b709a8f5ccae7a576f05166&amp;imgtype=0&amp;src=http%3A%2F%2Fimg.zcool.cn%2Fcommunity%2F01a5645a3c7d00a801206ed307e34c.png%401280w_1l_2o_100sh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95127" y="310041"/>
            <a:ext cx="10983727" cy="6179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4" descr="https://timgsa.baidu.com/timg?image&amp;quality=80&amp;size=b9999_10000&amp;sec=1587963289057&amp;di=f577e4d20c45d19932e6157f9c3d89a4&amp;imgtype=0&amp;src=http%3A%2F%2Fpic.51yuansu.com%2Fpic2%2Fcover%2F00%2F31%2F11%2F5810a480b5425_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0393" y="818707"/>
            <a:ext cx="764142" cy="7641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s://timgsa.baidu.com/timg?image&amp;quality=80&amp;size=b9999_10000&amp;sec=1587963289057&amp;di=f577e4d20c45d19932e6157f9c3d89a4&amp;imgtype=0&amp;src=http%3A%2F%2Fpic.51yuansu.com%2Fpic2%2Fcover%2F00%2F31%2F11%2F5810a480b5425_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3425" y="2161954"/>
            <a:ext cx="764142" cy="7641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s://timgsa.baidu.com/timg?image&amp;quality=80&amp;size=b9999_10000&amp;sec=1587963289057&amp;di=f577e4d20c45d19932e6157f9c3d89a4&amp;imgtype=0&amp;src=http%3A%2F%2Fpic.51yuansu.com%2Fpic2%2Fcover%2F00%2F31%2F11%2F5810a480b5425_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3453" y="3852530"/>
            <a:ext cx="764142" cy="7641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s://timgsa.baidu.com/timg?image&amp;quality=80&amp;size=b9999_10000&amp;sec=1587963289057&amp;di=f577e4d20c45d19932e6157f9c3d89a4&amp;imgtype=0&amp;src=http%3A%2F%2Fpic.51yuansu.com%2Fpic2%2Fcover%2F00%2F31%2F11%2F5810a480b5425_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78337" y="4352260"/>
            <a:ext cx="764142" cy="7641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2" name="Picture 8" descr="https://timgsa.baidu.com/timg?image&amp;quality=80&amp;size=b9999_10000&amp;sec=1587963391378&amp;di=651cee44d7c4e5191f62f388d23f8807&amp;imgtype=0&amp;src=http%3A%2F%2Ficweiliimg1.pstatp.com%2Fweili%2Fbl%2F4563355766093251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3575" y="1752674"/>
            <a:ext cx="935960" cy="935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https://timgsa.baidu.com/timg?image&amp;quality=80&amp;size=b9999_10000&amp;sec=1587963289057&amp;di=f577e4d20c45d19932e6157f9c3d89a4&amp;imgtype=0&amp;src=http%3A%2F%2Fpic.51yuansu.com%2Fpic2%2Fcover%2F00%2F31%2F11%2F5810a480b5425_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5770" y="1332614"/>
            <a:ext cx="764142" cy="7641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6" name="Picture 12" descr="https://timgsa.baidu.com/timg?image&amp;quality=80&amp;size=b9999_10000&amp;sec=1587963535450&amp;di=f8b0666af644c6b19f424c332373bee8&amp;imgtype=0&amp;src=http%3A%2F%2Fbpic.588ku.com%2Felement_origin_min_pic%2F18%2F01%2F11%2F85b7311f20140eced11bae77766a4ba1.jpg%2521%2Ffwfh%2F804x802%2Fquality%2F90%2Funsharp%2Ftrue%2Fcompress%2Ftr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305887" y="4540102"/>
            <a:ext cx="668449" cy="6684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2" descr="https://timgsa.baidu.com/timg?image&amp;quality=80&amp;size=b9999_10000&amp;sec=1587963535450&amp;di=f8b0666af644c6b19f424c332373bee8&amp;imgtype=0&amp;src=http%3A%2F%2Fbpic.588ku.com%2Felement_origin_min_pic%2F18%2F01%2F11%2F85b7311f20140eced11bae77766a4ba1.jpg%2521%2Ffwfh%2F804x802%2Fquality%2F90%2Funsharp%2Ftrue%2Fcompress%2Ftr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819254" y="2853070"/>
            <a:ext cx="668449" cy="6684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876" y="1345162"/>
            <a:ext cx="10388009" cy="364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9078" y="1502612"/>
            <a:ext cx="10439658" cy="3650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587699893845&amp;di=6aff2918ab72f756624ffc01323d83e2&amp;imgtype=0&amp;src=http%3A%2F%2Fgss0.baidu.com%2F94o3dSag_xI4khGko9WTAnF6hhy%2Fzhidao%2Fpic%2Fitem%2Fd439b6003af33a87f13f0d9ccb5c10385243b5e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7194" y="233916"/>
            <a:ext cx="11361059" cy="63803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13590" y="2604977"/>
            <a:ext cx="7403950" cy="1323439"/>
          </a:xfrm>
          <a:prstGeom prst="rect">
            <a:avLst/>
          </a:prstGeom>
          <a:solidFill>
            <a:schemeClr val="lt1">
              <a:alpha val="5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8000" dirty="0" smtClean="0">
                <a:ea typeface="造字工房悦圆演示版常规体" pitchFamily="2" charset="-122"/>
              </a:rPr>
              <a:t>A letter of </a:t>
            </a:r>
            <a:r>
              <a:rPr lang="en-US" altLang="zh-CN" sz="8000" dirty="0" smtClean="0">
                <a:solidFill>
                  <a:srgbClr val="FF0000"/>
                </a:solidFill>
                <a:ea typeface="造字工房悦圆演示版常规体" pitchFamily="2" charset="-122"/>
              </a:rPr>
              <a:t>a</a:t>
            </a:r>
            <a:r>
              <a:rPr lang="en-US" altLang="zh-CN" sz="8000" dirty="0" smtClean="0">
                <a:ea typeface="造字工房悦圆演示版常规体" pitchFamily="2" charset="-122"/>
              </a:rPr>
              <a:t>pp</a:t>
            </a:r>
            <a:r>
              <a:rPr lang="en-US" altLang="zh-CN" sz="8000" dirty="0" smtClean="0">
                <a:solidFill>
                  <a:srgbClr val="FF0000"/>
                </a:solidFill>
                <a:ea typeface="造字工房悦圆演示版常规体" pitchFamily="2" charset="-122"/>
              </a:rPr>
              <a:t>e</a:t>
            </a:r>
            <a:r>
              <a:rPr lang="en-US" altLang="zh-CN" sz="8000" dirty="0" smtClean="0">
                <a:ea typeface="造字工房悦圆演示版常规体" pitchFamily="2" charset="-122"/>
              </a:rPr>
              <a:t>al</a:t>
            </a:r>
            <a:endParaRPr lang="zh-CN" altLang="en-US" sz="8000" dirty="0" smtClean="0">
              <a:ea typeface="造字工房悦圆演示版常规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3079" y="4309730"/>
            <a:ext cx="5064207" cy="584775"/>
          </a:xfrm>
          <a:prstGeom prst="rect">
            <a:avLst/>
          </a:prstGeom>
          <a:solidFill>
            <a:schemeClr val="lt1">
              <a:alpha val="5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3200" i="1" dirty="0" err="1" smtClean="0"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Quzh</a:t>
            </a:r>
            <a:r>
              <a:rPr lang="en-US" altLang="zh-CN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o</a:t>
            </a:r>
            <a:r>
              <a:rPr lang="en-US" altLang="zh-CN" sz="3200" i="1" dirty="0" err="1" smtClean="0"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u</a:t>
            </a:r>
            <a:r>
              <a:rPr lang="en-US" altLang="zh-CN" sz="3200" i="1" dirty="0" smtClean="0"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i="1" dirty="0" err="1" smtClean="0"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Zi</a:t>
            </a:r>
            <a:r>
              <a:rPr lang="en-US" altLang="zh-CN" sz="3200" i="1" dirty="0" smtClean="0"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G</a:t>
            </a:r>
            <a:r>
              <a:rPr lang="en-US" altLang="zh-CN" sz="3200" i="1" dirty="0" smtClean="0"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ang High School</a:t>
            </a:r>
            <a:endParaRPr lang="en-US" altLang="zh-CN" sz="3200" i="1" dirty="0" smtClean="0">
              <a:latin typeface="Times New Roman" panose="02020603050405020304" pitchFamily="18" charset="0"/>
              <a:ea typeface="造字工房悦圆演示版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87024" y="5131981"/>
            <a:ext cx="1768433" cy="584775"/>
          </a:xfrm>
          <a:prstGeom prst="rect">
            <a:avLst/>
          </a:prstGeom>
          <a:solidFill>
            <a:schemeClr val="lt1">
              <a:alpha val="5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Fang </a:t>
            </a:r>
            <a:r>
              <a:rPr lang="en-US" altLang="zh-CN" sz="3200" i="1" dirty="0" err="1" smtClean="0">
                <a:latin typeface="Times New Roman" panose="02020603050405020304" pitchFamily="18" charset="0"/>
                <a:ea typeface="造字工房悦圆演示版常规体" pitchFamily="2" charset="-122"/>
                <a:cs typeface="Times New Roman" panose="02020603050405020304" pitchFamily="18" charset="0"/>
              </a:rPr>
              <a:t>Hui</a:t>
            </a:r>
            <a:endParaRPr lang="en-US" altLang="zh-CN" sz="3200" i="1" dirty="0" smtClean="0">
              <a:latin typeface="Times New Roman" panose="02020603050405020304" pitchFamily="18" charset="0"/>
              <a:ea typeface="造字工房悦圆演示版常规体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D:\高中英语\2020高三\联考周训\2020市统测\应用文\优秀应用文选送\优秀应用文选送\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23014" y="223505"/>
            <a:ext cx="10574434" cy="6634495"/>
          </a:xfrm>
          <a:prstGeom prst="rect">
            <a:avLst/>
          </a:prstGeom>
          <a:noFill/>
        </p:spPr>
      </p:pic>
      <p:cxnSp>
        <p:nvCxnSpPr>
          <p:cNvPr id="6" name="直接连接符 5"/>
          <p:cNvCxnSpPr/>
          <p:nvPr/>
        </p:nvCxnSpPr>
        <p:spPr>
          <a:xfrm>
            <a:off x="1254642" y="2477386"/>
            <a:ext cx="58053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192772" y="4394791"/>
            <a:ext cx="58053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7070651" y="4901609"/>
            <a:ext cx="3756837" cy="141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04994" y="1449573"/>
            <a:ext cx="595502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CN" sz="2800" dirty="0" smtClean="0">
                <a:solidFill>
                  <a:schemeClr val="tx1"/>
                </a:solidFill>
                <a:ea typeface="造字工房悦圆演示版常规体" pitchFamily="2" charset="-122"/>
              </a:rPr>
              <a:t>Higher- level representation</a:t>
            </a:r>
            <a:endParaRPr lang="zh-CN" altLang="en-US" sz="2800" dirty="0" smtClean="0">
              <a:solidFill>
                <a:schemeClr val="tx1"/>
              </a:solidFill>
              <a:ea typeface="造字工房悦圆演示版常规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981" y="3409508"/>
            <a:ext cx="5791992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CN" sz="2800" dirty="0" smtClean="0">
                <a:solidFill>
                  <a:schemeClr val="tx1"/>
                </a:solidFill>
                <a:ea typeface="造字工房悦圆演示版常规体" pitchFamily="2" charset="-122"/>
              </a:rPr>
              <a:t>It is +</a:t>
            </a:r>
            <a:r>
              <a:rPr lang="en-US" altLang="zh-CN" sz="2800" dirty="0" err="1" smtClean="0">
                <a:solidFill>
                  <a:schemeClr val="tx1"/>
                </a:solidFill>
                <a:ea typeface="造字工房悦圆演示版常规体" pitchFamily="2" charset="-122"/>
              </a:rPr>
              <a:t>adj</a:t>
            </a:r>
            <a:r>
              <a:rPr lang="en-US" altLang="zh-CN" sz="2800" dirty="0" smtClean="0">
                <a:solidFill>
                  <a:schemeClr val="tx1"/>
                </a:solidFill>
                <a:ea typeface="造字工房悦圆演示版常规体" pitchFamily="2" charset="-122"/>
              </a:rPr>
              <a:t> +that</a:t>
            </a:r>
            <a:endParaRPr lang="zh-CN" altLang="en-US" sz="2800" dirty="0" smtClean="0">
              <a:solidFill>
                <a:schemeClr val="tx1"/>
              </a:solidFill>
              <a:ea typeface="造字工房悦圆演示版常规体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81255" y="5007936"/>
            <a:ext cx="382142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CN" sz="2800" dirty="0" smtClean="0"/>
              <a:t>gerundial phrase</a:t>
            </a:r>
            <a:endParaRPr lang="zh-CN" altLang="en-US" sz="2800" dirty="0" smtClean="0">
              <a:solidFill>
                <a:schemeClr val="tx1"/>
              </a:solidFill>
              <a:ea typeface="造字工房悦圆演示版常规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7" name="Picture 1" descr="D:\高中英语\2020高三\联考周训\2020市统测\应用文\优秀应用文选送\优秀应用文选送\4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90895" y="223505"/>
            <a:ext cx="10574434" cy="6634495"/>
          </a:xfrm>
          <a:prstGeom prst="rect">
            <a:avLst/>
          </a:prstGeom>
          <a:noFill/>
        </p:spPr>
      </p:pic>
      <p:cxnSp>
        <p:nvCxnSpPr>
          <p:cNvPr id="5" name="直接连接符 4"/>
          <p:cNvCxnSpPr/>
          <p:nvPr/>
        </p:nvCxnSpPr>
        <p:spPr>
          <a:xfrm>
            <a:off x="7432159" y="1903228"/>
            <a:ext cx="2009554" cy="212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3179135" y="2413591"/>
            <a:ext cx="2254102" cy="1063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1119963" y="2923953"/>
            <a:ext cx="1772093" cy="354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799907" y="3423684"/>
            <a:ext cx="4398335" cy="35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108791" y="5351723"/>
            <a:ext cx="3483935" cy="708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74660" y="956931"/>
            <a:ext cx="274753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CN" sz="2800" dirty="0" smtClean="0">
                <a:solidFill>
                  <a:schemeClr val="tx1"/>
                </a:solidFill>
                <a:ea typeface="造字工房悦圆演示版常规体" pitchFamily="2" charset="-122"/>
              </a:rPr>
              <a:t>Subject clause</a:t>
            </a:r>
            <a:endParaRPr lang="zh-CN" altLang="en-US" sz="2800" dirty="0" smtClean="0">
              <a:solidFill>
                <a:schemeClr val="tx1"/>
              </a:solidFill>
              <a:ea typeface="造字工房悦圆演示版常规体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95571" y="3554819"/>
            <a:ext cx="438140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CN" sz="2800" dirty="0" smtClean="0">
                <a:solidFill>
                  <a:schemeClr val="tx1"/>
                </a:solidFill>
                <a:ea typeface="造字工房悦圆演示版常规体" pitchFamily="2" charset="-122"/>
              </a:rPr>
              <a:t>attributive clause</a:t>
            </a:r>
            <a:endParaRPr lang="zh-CN" altLang="en-US" sz="2800" dirty="0" smtClean="0">
              <a:solidFill>
                <a:schemeClr val="tx1"/>
              </a:solidFill>
              <a:ea typeface="造字工房悦圆演示版常规体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33377" y="1463749"/>
            <a:ext cx="4210493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F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CN" sz="2800" dirty="0" smtClean="0">
                <a:solidFill>
                  <a:schemeClr val="tx1"/>
                </a:solidFill>
                <a:ea typeface="造字工房悦圆演示版常规体" pitchFamily="2" charset="-122"/>
              </a:rPr>
              <a:t>Accurate </a:t>
            </a:r>
            <a:r>
              <a:rPr lang="en-US" altLang="zh-CN" sz="2800" dirty="0" err="1" smtClean="0">
                <a:solidFill>
                  <a:schemeClr val="tx1"/>
                </a:solidFill>
                <a:ea typeface="造字工房悦圆演示版常规体" pitchFamily="2" charset="-122"/>
              </a:rPr>
              <a:t>adj</a:t>
            </a:r>
            <a:r>
              <a:rPr lang="en-US" altLang="zh-CN" sz="2800" dirty="0" smtClean="0">
                <a:solidFill>
                  <a:schemeClr val="tx1"/>
                </a:solidFill>
                <a:ea typeface="造字工房悦圆演示版常规体" pitchFamily="2" charset="-122"/>
              </a:rPr>
              <a:t>/adv</a:t>
            </a:r>
            <a:endParaRPr lang="zh-CN" altLang="en-US" sz="2800" dirty="0" smtClean="0">
              <a:solidFill>
                <a:schemeClr val="tx1"/>
              </a:solidFill>
              <a:ea typeface="造字工房悦圆演示版常规体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23862" y="4869712"/>
            <a:ext cx="2792818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F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CN" sz="2800" dirty="0" smtClean="0">
                <a:solidFill>
                  <a:schemeClr val="tx1"/>
                </a:solidFill>
                <a:ea typeface="造字工房悦圆演示版常规体" pitchFamily="2" charset="-122"/>
              </a:rPr>
              <a:t>Proper phrases</a:t>
            </a:r>
            <a:endParaRPr lang="zh-CN" altLang="en-US" sz="2800" dirty="0" smtClean="0">
              <a:solidFill>
                <a:schemeClr val="tx1"/>
              </a:solidFill>
              <a:ea typeface="造字工房悦圆演示版常规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51478" y="243110"/>
            <a:ext cx="10700604" cy="608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8357191" y="5582092"/>
            <a:ext cx="2987749" cy="53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1360967" y="2583712"/>
            <a:ext cx="8846289" cy="212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6081823" y="4394792"/>
            <a:ext cx="4713767" cy="177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1811079" y="5624623"/>
            <a:ext cx="3356344" cy="141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timg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0010" y="5911703"/>
            <a:ext cx="744279" cy="7442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9938" name="Picture 2" descr="https://ss0.bdstatic.com/70cFuHSh_Q1YnxGkpoWK1HF6hhy/it/u=2715914954,2416935744&amp;fm=26&amp;gp=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69555" y="267513"/>
            <a:ext cx="10717915" cy="63166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7934" y="2573080"/>
            <a:ext cx="1898084" cy="1323439"/>
          </a:xfrm>
          <a:prstGeom prst="rect">
            <a:avLst/>
          </a:prstGeom>
          <a:solidFill>
            <a:schemeClr val="lt1">
              <a:alpha val="79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8000" b="1" dirty="0" smtClean="0">
                <a:solidFill>
                  <a:schemeClr val="accent4">
                    <a:lumMod val="50000"/>
                  </a:schemeClr>
                </a:solidFill>
                <a:ea typeface="造字工房悦圆演示版常规体" pitchFamily="2" charset="-122"/>
              </a:rPr>
              <a:t>Tips</a:t>
            </a:r>
            <a:endParaRPr lang="zh-CN" altLang="en-US" sz="8000" b="1" dirty="0" smtClean="0">
              <a:solidFill>
                <a:schemeClr val="accent4">
                  <a:lumMod val="50000"/>
                </a:schemeClr>
              </a:solidFill>
              <a:ea typeface="造字工房悦圆演示版常规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lum bright="23000"/>
          </a:blip>
          <a:srcRect/>
          <a:stretch>
            <a:fillRect/>
          </a:stretch>
        </p:blipFill>
        <p:spPr bwMode="auto">
          <a:xfrm>
            <a:off x="885789" y="1129021"/>
            <a:ext cx="9799932" cy="120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22000"/>
          </a:blip>
          <a:srcRect/>
          <a:stretch>
            <a:fillRect/>
          </a:stretch>
        </p:blipFill>
        <p:spPr bwMode="auto">
          <a:xfrm>
            <a:off x="838385" y="3151129"/>
            <a:ext cx="9804806" cy="112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图片 5" descr="timg1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0010" y="5358787"/>
            <a:ext cx="744279" cy="7442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82501" y="411105"/>
            <a:ext cx="9803219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F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CN" sz="2800" dirty="0" smtClean="0">
                <a:solidFill>
                  <a:schemeClr val="tx1"/>
                </a:solidFill>
                <a:ea typeface="造字工房悦圆演示版常规体" pitchFamily="2" charset="-122"/>
              </a:rPr>
              <a:t>Make use of structures with </a:t>
            </a:r>
            <a:r>
              <a:rPr lang="en-US" altLang="zh-CN" sz="2800" dirty="0" smtClean="0">
                <a:solidFill>
                  <a:srgbClr val="C00000"/>
                </a:solidFill>
                <a:ea typeface="造字工房悦圆演示版常规体" pitchFamily="2" charset="-122"/>
              </a:rPr>
              <a:t>participles</a:t>
            </a:r>
            <a:r>
              <a:rPr lang="en-US" altLang="zh-CN" sz="2800" dirty="0" smtClean="0">
                <a:solidFill>
                  <a:schemeClr val="tx1"/>
                </a:solidFill>
                <a:ea typeface="造字工房悦圆演示版常规体" pitchFamily="2" charset="-122"/>
              </a:rPr>
              <a:t> to develop sentences.</a:t>
            </a:r>
            <a:endParaRPr lang="zh-CN" altLang="en-US" sz="2800" dirty="0" smtClean="0">
              <a:solidFill>
                <a:schemeClr val="tx1"/>
              </a:solidFill>
              <a:ea typeface="造字工房悦圆演示版常规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6045" y="2519890"/>
            <a:ext cx="9803219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F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CN" sz="2800" dirty="0" smtClean="0">
                <a:solidFill>
                  <a:schemeClr val="tx1"/>
                </a:solidFill>
                <a:ea typeface="造字工房悦圆演示版常规体" pitchFamily="2" charset="-122"/>
              </a:rPr>
              <a:t>Make use of structures with “</a:t>
            </a:r>
            <a:r>
              <a:rPr lang="en-US" altLang="zh-CN" sz="2800" dirty="0" smtClean="0">
                <a:solidFill>
                  <a:srgbClr val="C00000"/>
                </a:solidFill>
                <a:ea typeface="造字工房悦圆演示版常规体" pitchFamily="2" charset="-122"/>
              </a:rPr>
              <a:t>with</a:t>
            </a:r>
            <a:r>
              <a:rPr lang="en-US" altLang="zh-CN" sz="2800" dirty="0" smtClean="0">
                <a:solidFill>
                  <a:schemeClr val="tx1"/>
                </a:solidFill>
                <a:ea typeface="造字工房悦圆演示版常规体" pitchFamily="2" charset="-122"/>
              </a:rPr>
              <a:t>” to develop sentences.</a:t>
            </a:r>
            <a:endParaRPr lang="zh-CN" altLang="en-US" sz="2800" dirty="0" smtClean="0">
              <a:solidFill>
                <a:schemeClr val="tx1"/>
              </a:solidFill>
              <a:ea typeface="造字工房悦圆演示版常规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692" y="4426667"/>
            <a:ext cx="9803219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F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CN" sz="2800" dirty="0" smtClean="0">
                <a:solidFill>
                  <a:schemeClr val="tx1"/>
                </a:solidFill>
                <a:ea typeface="造字工房悦圆演示版常规体" pitchFamily="2" charset="-122"/>
              </a:rPr>
              <a:t>Make use of structures with “</a:t>
            </a:r>
            <a:r>
              <a:rPr lang="en-US" altLang="zh-CN" sz="2800" dirty="0" smtClean="0">
                <a:solidFill>
                  <a:srgbClr val="C00000"/>
                </a:solidFill>
                <a:ea typeface="造字工房悦圆演示版常规体" pitchFamily="2" charset="-122"/>
              </a:rPr>
              <a:t>it</a:t>
            </a:r>
            <a:r>
              <a:rPr lang="en-US" altLang="zh-CN" sz="2800" dirty="0" smtClean="0">
                <a:solidFill>
                  <a:schemeClr val="tx1"/>
                </a:solidFill>
                <a:ea typeface="造字工房悦圆演示版常规体" pitchFamily="2" charset="-122"/>
              </a:rPr>
              <a:t>” to develop sentences.</a:t>
            </a:r>
            <a:endParaRPr lang="zh-CN" altLang="en-US" sz="2800" dirty="0" smtClean="0">
              <a:solidFill>
                <a:schemeClr val="tx1"/>
              </a:solidFill>
              <a:ea typeface="造字工房悦圆演示版常规体" pitchFamily="2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lum bright="19000"/>
          </a:blip>
          <a:srcRect/>
          <a:stretch>
            <a:fillRect/>
          </a:stretch>
        </p:blipFill>
        <p:spPr bwMode="auto">
          <a:xfrm>
            <a:off x="845694" y="5100873"/>
            <a:ext cx="9818761" cy="96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818706" y="6173951"/>
            <a:ext cx="9803219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F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CN" sz="2800" dirty="0" smtClean="0">
                <a:solidFill>
                  <a:schemeClr val="tx1"/>
                </a:solidFill>
                <a:ea typeface="造字工房悦圆演示版常规体" pitchFamily="2" charset="-122"/>
              </a:rPr>
              <a:t>Make use of specific clauses, accurate </a:t>
            </a:r>
            <a:r>
              <a:rPr lang="en-US" altLang="zh-CN" sz="2800" dirty="0" err="1" smtClean="0">
                <a:solidFill>
                  <a:schemeClr val="tx1"/>
                </a:solidFill>
                <a:ea typeface="造字工房悦圆演示版常规体" pitchFamily="2" charset="-122"/>
              </a:rPr>
              <a:t>adj</a:t>
            </a:r>
            <a:r>
              <a:rPr lang="en-US" altLang="zh-CN" sz="2800" dirty="0" smtClean="0">
                <a:solidFill>
                  <a:schemeClr val="tx1"/>
                </a:solidFill>
                <a:ea typeface="造字工房悦圆演示版常规体" pitchFamily="2" charset="-122"/>
              </a:rPr>
              <a:t>/adv and etc.</a:t>
            </a:r>
            <a:endParaRPr lang="zh-CN" altLang="en-US" sz="2800" dirty="0" smtClean="0">
              <a:solidFill>
                <a:schemeClr val="tx1"/>
              </a:solidFill>
              <a:ea typeface="造字工房悦圆演示版常规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93135" y="5146157"/>
            <a:ext cx="7378995" cy="5316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096540" y="1704752"/>
            <a:ext cx="5440325" cy="5316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timgsa.baidu.com/timg?image&amp;quality=80&amp;size=b9999_10000&amp;sec=1587724204318&amp;di=888d727d2f3133a232e6c2dbbaf88318&amp;imgtype=0&amp;src=http%3A%2F%2Fimage.tianjimedia.com%2FuploadImages%2F2018%2F092%2F46%2FRV2N2LWA5W5O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63526" y="446421"/>
            <a:ext cx="11100390" cy="5646036"/>
          </a:xfrm>
          <a:prstGeom prst="rect">
            <a:avLst/>
          </a:prstGeom>
          <a:noFill/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414130" y="1425369"/>
            <a:ext cx="9133367" cy="3539430"/>
          </a:xfrm>
          <a:prstGeom prst="rect">
            <a:avLst/>
          </a:prstGeom>
          <a:solidFill>
            <a:schemeClr val="lt1">
              <a:alpha val="82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70" algn="l"/>
              </a:tabLst>
            </a:pP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为了配合学校开展垃圾分类工作，学生会向全校学生发出了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垃圾分类，从我做起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的倡议。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假如你是学生会主席李华，请你用英语写一封倡议书，内容包括：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79070" algn="l"/>
              </a:tabLst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垃圾分类的意义		</a:t>
            </a:r>
            <a:endParaRPr lang="en-US" altLang="zh-CN" sz="3200" b="1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9070" algn="l"/>
              </a:tabLst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垃圾分类的做法		</a:t>
            </a:r>
            <a:endParaRPr kumimoji="0" lang="en-US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9070" algn="l"/>
              </a:tabLst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呼吁全体学生参加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timgsa.baidu.com/timg?image&amp;quality=80&amp;size=b9999_10000&amp;sec=1587722177806&amp;di=7117e5b232e760a593b235351e737439&amp;imgtype=0&amp;src=http%3A%2F%2F5b0988e595225.cdn.sohucs.com%2Fimages%2F20170822%2Fc370e500f2554ae2b98d366b38565243.jpe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4348715"/>
            <a:ext cx="2667045" cy="2082579"/>
          </a:xfrm>
          <a:prstGeom prst="rect">
            <a:avLst/>
          </a:prstGeom>
          <a:noFill/>
        </p:spPr>
      </p:pic>
      <p:pic>
        <p:nvPicPr>
          <p:cNvPr id="6146" name="Picture 2" descr="https://timgsa.baidu.com/timg?image&amp;quality=80&amp;size=b9999_10000&amp;sec=1587964519009&amp;di=b556167bdb4c95a7d0d268b106cebf9a&amp;imgtype=0&amp;src=http%3A%2F%2Fku.90sjimg.com%2Felement_origin_min_pic%2F16%2F08%2F05%2F0857a3dba9ed50f.jpg"/>
          <p:cNvPicPr>
            <a:picLocks noChangeAspect="1" noChangeArrowheads="1"/>
          </p:cNvPicPr>
          <p:nvPr/>
        </p:nvPicPr>
        <p:blipFill>
          <a:blip r:embed="rId2" cstate="print">
            <a:lum bright="8000"/>
          </a:blip>
          <a:srcRect/>
          <a:stretch>
            <a:fillRect/>
          </a:stretch>
        </p:blipFill>
        <p:spPr bwMode="auto">
          <a:xfrm>
            <a:off x="2158114" y="777875"/>
            <a:ext cx="7734890" cy="4091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2" descr="https://timgsa.baidu.com/timg?image&amp;quality=80&amp;size=b9999_10000&amp;sec=1587036177652&amp;di=c95e82d852c9099f449c26bffa0f4b06&amp;imgtype=0&amp;src=http%3A%2F%2F5b0988e595225.cdn.sohucs.com%2Fimages%2F20190612%2F389dafc9048344b99859ac8dbd0cd5f6.gif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898565" y="3107364"/>
            <a:ext cx="2857500" cy="2857500"/>
          </a:xfrm>
          <a:prstGeom prst="rect">
            <a:avLst/>
          </a:prstGeom>
          <a:noFill/>
        </p:spPr>
      </p:pic>
      <p:pic>
        <p:nvPicPr>
          <p:cNvPr id="25602" name="Picture 2" descr="https://timgsa.baidu.com/timg?image&amp;quality=80&amp;size=b9999_10000&amp;sec=1587036264375&amp;di=f6605c0b89c6d16806a6921c4147f30e&amp;imgtype=0&amp;src=http%3A%2F%2F5b0988e595225.cdn.sohucs.com%2Fimages%2F20190611%2F648c62a5ce654006a7bd24d9ca7d29c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660" y="820404"/>
            <a:ext cx="5036864" cy="44108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25604" name="Picture 4" descr="https://timgsa.baidu.com/timg?image&amp;quality=80&amp;size=b9999_10000&amp;sec=1587036289329&amp;di=23aaef6f8b7d63ee4d399717115480cd&amp;imgtype=0&amp;src=http%3A%2F%2F5b0988e595225.cdn.sohucs.com%2Fimages%2F20191117%2Ff61f84d1fab04c179f50f3d5316f989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089" y="3319056"/>
            <a:ext cx="2839189" cy="2839189"/>
          </a:xfrm>
          <a:prstGeom prst="rect">
            <a:avLst/>
          </a:prstGeom>
          <a:noFill/>
        </p:spPr>
      </p:pic>
      <p:pic>
        <p:nvPicPr>
          <p:cNvPr id="5" name="Picture 2" descr="https://ss1.bdstatic.com/70cFvXSh_Q1YnxGkpoWK1HF6hhy/it/u=2112728102,2796808437&amp;fm=26&amp;gp=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9714" y="831038"/>
            <a:ext cx="4795579" cy="4442711"/>
          </a:xfrm>
          <a:prstGeom prst="rect">
            <a:avLst/>
          </a:prstGeom>
          <a:noFill/>
        </p:spPr>
      </p:pic>
      <p:sp>
        <p:nvSpPr>
          <p:cNvPr id="9" name="圆角矩形 8"/>
          <p:cNvSpPr/>
          <p:nvPr/>
        </p:nvSpPr>
        <p:spPr>
          <a:xfrm>
            <a:off x="4423144" y="5486399"/>
            <a:ext cx="2998382" cy="988828"/>
          </a:xfrm>
          <a:prstGeom prst="roundRect">
            <a:avLst/>
          </a:prstGeom>
          <a:solidFill>
            <a:srgbClr val="5C657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dirty="0" smtClean="0">
                <a:solidFill>
                  <a:schemeClr val="bg1">
                    <a:lumMod val="95000"/>
                  </a:schemeClr>
                </a:solidFill>
              </a:rPr>
              <a:t>play</a:t>
            </a:r>
            <a:endParaRPr lang="zh-CN" altLang="en-US" sz="7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672718" y="2421791"/>
            <a:ext cx="4313098" cy="386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125433" y="691113"/>
            <a:ext cx="3623236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>
                    <a:lumMod val="95000"/>
                  </a:schemeClr>
                </a:solidFill>
                <a:ea typeface="造字工房悦圆演示版常规体" pitchFamily="2" charset="-122"/>
              </a:rPr>
              <a:t>Practical writing</a:t>
            </a:r>
            <a:endParaRPr lang="en-US" altLang="zh-CN" sz="4000" b="1" dirty="0" smtClean="0">
              <a:solidFill>
                <a:schemeClr val="bg1">
                  <a:lumMod val="95000"/>
                </a:schemeClr>
              </a:solidFill>
              <a:ea typeface="造字工房悦圆演示版常规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91918" y="1319840"/>
            <a:ext cx="2456122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2800" b="1" dirty="0" smtClean="0">
              <a:ea typeface="造字工房悦圆演示版常规体" pitchFamily="2" charset="-122"/>
            </a:endParaRPr>
          </a:p>
          <a:p>
            <a:r>
              <a:rPr lang="en-US" altLang="zh-CN" sz="2800" b="1" dirty="0" smtClean="0">
                <a:ea typeface="造字工房悦圆演示版常规体" pitchFamily="2" charset="-122"/>
              </a:rPr>
              <a:t>   </a:t>
            </a:r>
            <a:r>
              <a:rPr lang="en-US" altLang="zh-CN" sz="5400" b="1" dirty="0" smtClean="0">
                <a:solidFill>
                  <a:srgbClr val="FF0000"/>
                </a:solidFill>
                <a:ea typeface="造字工房悦圆演示版常规体" pitchFamily="2" charset="-122"/>
              </a:rPr>
              <a:t>a</a:t>
            </a:r>
            <a:r>
              <a:rPr lang="en-US" altLang="zh-CN" sz="5400" b="1" dirty="0" smtClean="0">
                <a:ea typeface="造字工房悦圆演示版常规体" pitchFamily="2" charset="-122"/>
              </a:rPr>
              <a:t>pp</a:t>
            </a:r>
            <a:r>
              <a:rPr lang="en-US" altLang="zh-CN" sz="5400" b="1" dirty="0" smtClean="0">
                <a:solidFill>
                  <a:srgbClr val="FF0000"/>
                </a:solidFill>
                <a:ea typeface="造字工房悦圆演示版常规体" pitchFamily="2" charset="-122"/>
              </a:rPr>
              <a:t>e</a:t>
            </a:r>
            <a:r>
              <a:rPr lang="en-US" altLang="zh-CN" sz="5400" b="1" dirty="0" smtClean="0">
                <a:ea typeface="造字工房悦圆演示版常规体" pitchFamily="2" charset="-122"/>
              </a:rPr>
              <a:t>al</a:t>
            </a:r>
            <a:endParaRPr lang="zh-CN" altLang="en-US" sz="5400" b="1" dirty="0" smtClean="0">
              <a:ea typeface="造字工房悦圆演示版常规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14977" y="1419079"/>
            <a:ext cx="19032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ea typeface="造字工房悦圆演示版常规体" pitchFamily="2" charset="-122"/>
              </a:rPr>
              <a:t>A letter of</a:t>
            </a:r>
            <a:endParaRPr lang="en-US" altLang="zh-CN" sz="3200" b="1" dirty="0" smtClean="0">
              <a:ea typeface="造字工房悦圆演示版常规体" pitchFamily="2" charset="-122"/>
            </a:endParaRPr>
          </a:p>
          <a:p>
            <a:r>
              <a:rPr lang="en-US" altLang="zh-CN" sz="2800" b="1" dirty="0" smtClean="0">
                <a:ea typeface="造字工房悦圆演示版常规体" pitchFamily="2" charset="-122"/>
              </a:rPr>
              <a:t>   </a:t>
            </a:r>
            <a:endParaRPr lang="zh-CN" altLang="en-US" sz="5400" b="1" dirty="0" smtClean="0">
              <a:ea typeface="造字工房悦圆演示版常规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s://timgsa.baidu.com/timg?image&amp;quality=80&amp;size=b9999_10000&amp;sec=1587723882617&amp;di=8de0a7d918d6afa439948e9c4c052a4c&amp;imgtype=0&amp;src=http%3A%2F%2Fpic.96u.com%2FUploads%2FEditor%2F2018-05-30%2F5b0dfa77e54ca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85058" y="-45506"/>
            <a:ext cx="12384651" cy="6935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295564" y="520995"/>
            <a:ext cx="3727302" cy="1015663"/>
          </a:xfrm>
          <a:prstGeom prst="rect">
            <a:avLst/>
          </a:prstGeom>
          <a:solidFill>
            <a:schemeClr val="accent3">
              <a:lumMod val="50000"/>
              <a:alpha val="8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0">
            <a:spAutoFit/>
          </a:bodyPr>
          <a:lstStyle/>
          <a:p>
            <a:r>
              <a:rPr lang="en-US" altLang="zh-CN" sz="6000" dirty="0" smtClean="0">
                <a:solidFill>
                  <a:schemeClr val="bg1">
                    <a:lumMod val="95000"/>
                  </a:schemeClr>
                </a:solidFill>
                <a:ea typeface="造字工房悦圆演示版常规体" pitchFamily="2" charset="-122"/>
              </a:rPr>
              <a:t>main menu</a:t>
            </a:r>
            <a:endParaRPr lang="zh-CN" altLang="en-US" sz="6000" dirty="0" smtClean="0">
              <a:solidFill>
                <a:schemeClr val="bg1">
                  <a:lumMod val="95000"/>
                </a:schemeClr>
              </a:solidFill>
              <a:ea typeface="造字工房悦圆演示版常规体" pitchFamily="2" charset="-122"/>
            </a:endParaRPr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4288475" y="1747283"/>
            <a:ext cx="3717852" cy="1015663"/>
          </a:xfrm>
          <a:prstGeom prst="rect">
            <a:avLst/>
          </a:prstGeom>
          <a:solidFill>
            <a:schemeClr val="accent3">
              <a:lumMod val="75000"/>
              <a:alpha val="8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smtClean="0">
                <a:solidFill>
                  <a:schemeClr val="bg1">
                    <a:lumMod val="95000"/>
                  </a:schemeClr>
                </a:solidFill>
                <a:ea typeface="造字工房悦圆演示版常规体" pitchFamily="2" charset="-122"/>
              </a:rPr>
              <a:t>n e w</a:t>
            </a:r>
            <a:endParaRPr lang="zh-CN" altLang="en-US" sz="6000" dirty="0" smtClean="0">
              <a:solidFill>
                <a:schemeClr val="bg1">
                  <a:lumMod val="95000"/>
                </a:schemeClr>
              </a:solidFill>
              <a:ea typeface="造字工房悦圆演示版常规体" pitchFamily="2" charset="-122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4281387" y="2994836"/>
            <a:ext cx="3717852" cy="1015663"/>
          </a:xfrm>
          <a:prstGeom prst="rect">
            <a:avLst/>
          </a:prstGeom>
          <a:solidFill>
            <a:schemeClr val="accent3">
              <a:lumMod val="75000"/>
              <a:alpha val="8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smtClean="0">
                <a:solidFill>
                  <a:schemeClr val="bg1">
                    <a:lumMod val="95000"/>
                  </a:schemeClr>
                </a:solidFill>
                <a:ea typeface="造字工房悦圆演示版常规体" pitchFamily="2" charset="-122"/>
              </a:rPr>
              <a:t>continue</a:t>
            </a:r>
            <a:endParaRPr lang="zh-CN" altLang="en-US" sz="6000" dirty="0" smtClean="0">
              <a:solidFill>
                <a:schemeClr val="bg1">
                  <a:lumMod val="95000"/>
                </a:schemeClr>
              </a:solidFill>
              <a:ea typeface="造字工房悦圆演示版常规体" pitchFamily="2" charset="-122"/>
            </a:endParaRPr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4281387" y="4238845"/>
            <a:ext cx="3717852" cy="1015663"/>
          </a:xfrm>
          <a:prstGeom prst="rect">
            <a:avLst/>
          </a:prstGeom>
          <a:solidFill>
            <a:schemeClr val="accent3">
              <a:lumMod val="75000"/>
              <a:alpha val="8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smtClean="0">
                <a:solidFill>
                  <a:schemeClr val="bg1">
                    <a:lumMod val="95000"/>
                  </a:schemeClr>
                </a:solidFill>
                <a:ea typeface="造字工房悦圆演示版常规体" pitchFamily="2" charset="-122"/>
              </a:rPr>
              <a:t>ranking</a:t>
            </a:r>
            <a:endParaRPr lang="zh-CN" altLang="en-US" sz="6000" dirty="0" smtClean="0">
              <a:solidFill>
                <a:schemeClr val="bg1">
                  <a:lumMod val="95000"/>
                </a:schemeClr>
              </a:solidFill>
              <a:ea typeface="造字工房悦圆演示版常规体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95563" y="5422603"/>
            <a:ext cx="3717852" cy="1015663"/>
          </a:xfrm>
          <a:prstGeom prst="rect">
            <a:avLst/>
          </a:prstGeom>
          <a:solidFill>
            <a:schemeClr val="accent3">
              <a:lumMod val="75000"/>
              <a:alpha val="8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smtClean="0">
                <a:solidFill>
                  <a:schemeClr val="bg1">
                    <a:lumMod val="95000"/>
                  </a:schemeClr>
                </a:solidFill>
                <a:ea typeface="造字工房悦圆演示版常规体" pitchFamily="2" charset="-122"/>
              </a:rPr>
              <a:t>tips</a:t>
            </a:r>
            <a:endParaRPr lang="zh-CN" altLang="en-US" sz="6000" dirty="0" smtClean="0">
              <a:solidFill>
                <a:schemeClr val="bg1">
                  <a:lumMod val="95000"/>
                </a:schemeClr>
              </a:solidFill>
              <a:ea typeface="造字工房悦圆演示版常规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timgsa.baidu.com/timg?image&amp;quality=80&amp;size=b9999_10000&amp;sec=1587724204318&amp;di=888d727d2f3133a232e6c2dbbaf88318&amp;imgtype=0&amp;src=http%3A%2F%2Fimage.tianjimedia.com%2FuploadImages%2F2018%2F092%2F46%2FRV2N2LWA5W5O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63526" y="446421"/>
            <a:ext cx="11100390" cy="564603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82502" y="1020725"/>
            <a:ext cx="10409274" cy="3970318"/>
          </a:xfrm>
          <a:prstGeom prst="rect">
            <a:avLst/>
          </a:prstGeom>
          <a:solidFill>
            <a:schemeClr val="lt1">
              <a:alpha val="79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+mj-ea"/>
                <a:ea typeface="+mj-ea"/>
              </a:rPr>
              <a:t>最近，某国际学校很多学生犹豫由于用眼过度或用眼不当，视力下降很快。假如你是该校学生李华，请你用英文向全校同学发起以“爱护眼睛”为主题的倡议书，内容包括：</a:t>
            </a:r>
            <a:endParaRPr lang="en-US" altLang="zh-CN" sz="2800" dirty="0" smtClean="0">
              <a:latin typeface="+mj-ea"/>
              <a:ea typeface="+mj-ea"/>
            </a:endParaRPr>
          </a:p>
          <a:p>
            <a:r>
              <a:rPr lang="en-US" altLang="zh-CN" sz="2800" dirty="0" smtClean="0">
                <a:latin typeface="+mj-ea"/>
                <a:ea typeface="+mj-ea"/>
              </a:rPr>
              <a:t>	1.</a:t>
            </a:r>
            <a:r>
              <a:rPr lang="zh-CN" altLang="en-US" sz="2800" dirty="0" smtClean="0">
                <a:latin typeface="+mj-ea"/>
                <a:ea typeface="+mj-ea"/>
              </a:rPr>
              <a:t>用眼存在的问题</a:t>
            </a:r>
            <a:endParaRPr lang="en-US" altLang="zh-CN" sz="2800" dirty="0" smtClean="0">
              <a:latin typeface="+mj-ea"/>
              <a:ea typeface="+mj-ea"/>
            </a:endParaRPr>
          </a:p>
          <a:p>
            <a:r>
              <a:rPr lang="en-US" altLang="zh-CN" sz="2800" dirty="0" smtClean="0">
                <a:latin typeface="+mj-ea"/>
                <a:ea typeface="+mj-ea"/>
              </a:rPr>
              <a:t>	2.</a:t>
            </a:r>
            <a:r>
              <a:rPr lang="zh-CN" altLang="en-US" sz="2800" dirty="0" smtClean="0">
                <a:latin typeface="+mj-ea"/>
                <a:ea typeface="+mj-ea"/>
              </a:rPr>
              <a:t>爱护眼睛的意义</a:t>
            </a:r>
            <a:endParaRPr lang="en-US" altLang="zh-CN" sz="2800" dirty="0" smtClean="0">
              <a:latin typeface="+mj-ea"/>
              <a:ea typeface="+mj-ea"/>
            </a:endParaRPr>
          </a:p>
          <a:p>
            <a:r>
              <a:rPr lang="en-US" altLang="zh-CN" sz="2800" dirty="0" smtClean="0">
                <a:latin typeface="+mj-ea"/>
                <a:ea typeface="+mj-ea"/>
              </a:rPr>
              <a:t>	3.</a:t>
            </a:r>
            <a:r>
              <a:rPr lang="zh-CN" altLang="en-US" sz="2800" dirty="0" smtClean="0">
                <a:latin typeface="+mj-ea"/>
                <a:ea typeface="+mj-ea"/>
              </a:rPr>
              <a:t>提出倡议</a:t>
            </a:r>
            <a:endParaRPr lang="en-US" altLang="zh-CN" sz="2800" dirty="0" smtClean="0">
              <a:latin typeface="+mj-ea"/>
              <a:ea typeface="+mj-ea"/>
            </a:endParaRPr>
          </a:p>
          <a:p>
            <a:r>
              <a:rPr lang="en-US" altLang="zh-CN" sz="2800" dirty="0" smtClean="0">
                <a:latin typeface="+mj-ea"/>
                <a:ea typeface="+mj-ea"/>
              </a:rPr>
              <a:t>	</a:t>
            </a:r>
            <a:r>
              <a:rPr lang="zh-CN" altLang="en-US" sz="2800" dirty="0" smtClean="0">
                <a:latin typeface="+mj-ea"/>
                <a:ea typeface="+mj-ea"/>
              </a:rPr>
              <a:t>注意：</a:t>
            </a:r>
            <a:endParaRPr lang="en-US" altLang="zh-CN" sz="2800" dirty="0" smtClean="0">
              <a:latin typeface="+mj-ea"/>
              <a:ea typeface="+mj-ea"/>
            </a:endParaRPr>
          </a:p>
          <a:p>
            <a:r>
              <a:rPr lang="en-US" altLang="zh-CN" sz="2800" dirty="0" smtClean="0">
                <a:latin typeface="+mj-ea"/>
                <a:ea typeface="+mj-ea"/>
              </a:rPr>
              <a:t>	1.</a:t>
            </a:r>
            <a:r>
              <a:rPr lang="zh-CN" altLang="en-US" sz="2800" dirty="0" smtClean="0">
                <a:latin typeface="+mj-ea"/>
                <a:ea typeface="+mj-ea"/>
              </a:rPr>
              <a:t>词数</a:t>
            </a:r>
            <a:r>
              <a:rPr lang="en-US" altLang="zh-CN" sz="2800" dirty="0" smtClean="0">
                <a:latin typeface="+mj-ea"/>
                <a:ea typeface="+mj-ea"/>
              </a:rPr>
              <a:t>80</a:t>
            </a:r>
            <a:r>
              <a:rPr lang="zh-CN" altLang="en-US" sz="2800" dirty="0" smtClean="0">
                <a:latin typeface="+mj-ea"/>
                <a:ea typeface="+mj-ea"/>
              </a:rPr>
              <a:t>左右</a:t>
            </a:r>
            <a:endParaRPr lang="en-US" altLang="zh-CN" sz="2800" dirty="0" smtClean="0">
              <a:latin typeface="+mj-ea"/>
              <a:ea typeface="+mj-ea"/>
            </a:endParaRPr>
          </a:p>
          <a:p>
            <a:r>
              <a:rPr lang="en-US" altLang="zh-CN" sz="2800" dirty="0" smtClean="0">
                <a:latin typeface="+mj-ea"/>
                <a:ea typeface="+mj-ea"/>
              </a:rPr>
              <a:t>	2.</a:t>
            </a:r>
            <a:r>
              <a:rPr lang="zh-CN" altLang="en-US" sz="2800" dirty="0" smtClean="0">
                <a:latin typeface="+mj-ea"/>
                <a:ea typeface="+mj-ea"/>
              </a:rPr>
              <a:t>可适当增加细节，以使行文连贯</a:t>
            </a:r>
            <a:endParaRPr lang="zh-CN" altLang="en-US" sz="2800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1746" name="Picture 2" descr="https://www.119you.com/upload/resources/image/2018/01/30/297915_600x60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2192000" cy="6892702"/>
          </a:xfrm>
          <a:prstGeom prst="rect">
            <a:avLst/>
          </a:prstGeom>
          <a:noFill/>
        </p:spPr>
      </p:pic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7074206" y="4915785"/>
            <a:ext cx="3717852" cy="1015663"/>
          </a:xfrm>
          <a:prstGeom prst="rect">
            <a:avLst/>
          </a:prstGeom>
          <a:solidFill>
            <a:schemeClr val="accent3">
              <a:lumMod val="75000"/>
              <a:alpha val="8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bg1">
                    <a:lumMod val="95000"/>
                  </a:schemeClr>
                </a:solidFill>
                <a:ea typeface="造字工房悦圆演示版常规体" pitchFamily="2" charset="-122"/>
              </a:rPr>
              <a:t>审题</a:t>
            </a:r>
            <a:endParaRPr lang="zh-CN" altLang="en-US" sz="6000" b="1" dirty="0" smtClean="0">
              <a:solidFill>
                <a:schemeClr val="bg1">
                  <a:lumMod val="95000"/>
                </a:schemeClr>
              </a:solidFill>
              <a:ea typeface="造字工房悦圆演示版常规体" pitchFamily="2" charset="-122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3161429" y="3554818"/>
            <a:ext cx="3717852" cy="1015663"/>
          </a:xfrm>
          <a:prstGeom prst="rect">
            <a:avLst/>
          </a:prstGeom>
          <a:solidFill>
            <a:schemeClr val="accent3">
              <a:lumMod val="75000"/>
              <a:alpha val="8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bg1">
                    <a:lumMod val="95000"/>
                  </a:schemeClr>
                </a:solidFill>
                <a:ea typeface="造字工房悦圆演示版常规体" pitchFamily="2" charset="-122"/>
              </a:rPr>
              <a:t>布局谋篇</a:t>
            </a:r>
            <a:endParaRPr lang="zh-CN" altLang="en-US" sz="6000" b="1" dirty="0" smtClean="0">
              <a:solidFill>
                <a:schemeClr val="bg1">
                  <a:lumMod val="95000"/>
                </a:schemeClr>
              </a:solidFill>
              <a:ea typeface="造字工房悦圆演示版常规体" pitchFamily="2" charset="-122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7074211" y="2502195"/>
            <a:ext cx="3717852" cy="1015663"/>
          </a:xfrm>
          <a:prstGeom prst="rect">
            <a:avLst/>
          </a:prstGeom>
          <a:solidFill>
            <a:schemeClr val="accent3">
              <a:lumMod val="75000"/>
              <a:alpha val="8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bg1">
                    <a:lumMod val="95000"/>
                  </a:schemeClr>
                </a:solidFill>
                <a:ea typeface="造字工房悦圆演示版常规体" pitchFamily="2" charset="-122"/>
              </a:rPr>
              <a:t>好词佳句</a:t>
            </a:r>
            <a:endParaRPr lang="zh-CN" altLang="en-US" sz="6000" b="1" dirty="0" smtClean="0">
              <a:solidFill>
                <a:schemeClr val="bg1">
                  <a:lumMod val="95000"/>
                </a:schemeClr>
              </a:solidFill>
              <a:ea typeface="造字工房悦圆演示版常规体" pitchFamily="2" charset="-122"/>
            </a:endParaRP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3108266" y="1183757"/>
            <a:ext cx="3717852" cy="1015663"/>
          </a:xfrm>
          <a:prstGeom prst="rect">
            <a:avLst/>
          </a:prstGeom>
          <a:solidFill>
            <a:schemeClr val="accent3">
              <a:lumMod val="75000"/>
              <a:alpha val="8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bg1">
                    <a:lumMod val="95000"/>
                  </a:schemeClr>
                </a:solidFill>
                <a:ea typeface="造字工房悦圆演示版常规体" pitchFamily="2" charset="-122"/>
              </a:rPr>
              <a:t>衔接词</a:t>
            </a:r>
            <a:endParaRPr lang="zh-CN" altLang="en-US" sz="6000" b="1" dirty="0" smtClean="0">
              <a:solidFill>
                <a:schemeClr val="bg1">
                  <a:lumMod val="95000"/>
                </a:schemeClr>
              </a:solidFill>
              <a:ea typeface="造字工房悦圆演示版常规体" pitchFamily="2" charset="-122"/>
            </a:endParaRPr>
          </a:p>
        </p:txBody>
      </p:sp>
      <p:pic>
        <p:nvPicPr>
          <p:cNvPr id="9" name="图片 8" descr="timg1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0010" y="5911703"/>
            <a:ext cx="744279" cy="7442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timgsa.baidu.com/timg?image&amp;quality=80&amp;size=b9999_10000&amp;sec=1587724204318&amp;di=888d727d2f3133a232e6c2dbbaf88318&amp;imgtype=0&amp;src=http%3A%2F%2Fimage.tianjimedia.com%2FuploadImages%2F2018%2F092%2F46%2FRV2N2LWA5W5O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63526" y="446421"/>
            <a:ext cx="11100390" cy="564603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82502" y="1020725"/>
            <a:ext cx="10409274" cy="3970318"/>
          </a:xfrm>
          <a:prstGeom prst="rect">
            <a:avLst/>
          </a:prstGeom>
          <a:solidFill>
            <a:schemeClr val="lt1">
              <a:alpha val="79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+mj-ea"/>
                <a:ea typeface="+mj-ea"/>
              </a:rPr>
              <a:t>最近，某国际学校很多学生犹豫由于用眼过度或用眼不当，视力下降很快。假如你是该校学生李华，请你用英文向全校同学发起以“爱护眼睛”为主题的倡议书，内容包括：</a:t>
            </a:r>
            <a:endParaRPr lang="en-US" altLang="zh-CN" sz="2800" dirty="0" smtClean="0">
              <a:latin typeface="+mj-ea"/>
              <a:ea typeface="+mj-ea"/>
            </a:endParaRPr>
          </a:p>
          <a:p>
            <a:r>
              <a:rPr lang="en-US" altLang="zh-CN" sz="2800" dirty="0" smtClean="0">
                <a:latin typeface="+mj-ea"/>
                <a:ea typeface="+mj-ea"/>
              </a:rPr>
              <a:t>	1.</a:t>
            </a:r>
            <a:r>
              <a:rPr lang="zh-CN" altLang="en-US" sz="2800" dirty="0" smtClean="0">
                <a:latin typeface="+mj-ea"/>
                <a:ea typeface="+mj-ea"/>
              </a:rPr>
              <a:t>用眼存在的问题</a:t>
            </a:r>
            <a:endParaRPr lang="en-US" altLang="zh-CN" sz="2800" dirty="0" smtClean="0">
              <a:latin typeface="+mj-ea"/>
              <a:ea typeface="+mj-ea"/>
            </a:endParaRPr>
          </a:p>
          <a:p>
            <a:r>
              <a:rPr lang="en-US" altLang="zh-CN" sz="2800" dirty="0" smtClean="0">
                <a:latin typeface="+mj-ea"/>
                <a:ea typeface="+mj-ea"/>
              </a:rPr>
              <a:t>	2.</a:t>
            </a:r>
            <a:r>
              <a:rPr lang="zh-CN" altLang="en-US" sz="2800" dirty="0" smtClean="0">
                <a:latin typeface="+mj-ea"/>
                <a:ea typeface="+mj-ea"/>
              </a:rPr>
              <a:t>爱护眼睛的意义</a:t>
            </a:r>
            <a:endParaRPr lang="en-US" altLang="zh-CN" sz="2800" dirty="0" smtClean="0">
              <a:latin typeface="+mj-ea"/>
              <a:ea typeface="+mj-ea"/>
            </a:endParaRPr>
          </a:p>
          <a:p>
            <a:r>
              <a:rPr lang="en-US" altLang="zh-CN" sz="2800" dirty="0" smtClean="0">
                <a:latin typeface="+mj-ea"/>
                <a:ea typeface="+mj-ea"/>
              </a:rPr>
              <a:t>	3.</a:t>
            </a:r>
            <a:r>
              <a:rPr lang="zh-CN" altLang="en-US" sz="2800" dirty="0" smtClean="0">
                <a:latin typeface="+mj-ea"/>
                <a:ea typeface="+mj-ea"/>
              </a:rPr>
              <a:t>提出倡议</a:t>
            </a:r>
            <a:endParaRPr lang="en-US" altLang="zh-CN" sz="2800" dirty="0" smtClean="0">
              <a:latin typeface="+mj-ea"/>
              <a:ea typeface="+mj-ea"/>
            </a:endParaRPr>
          </a:p>
          <a:p>
            <a:r>
              <a:rPr lang="en-US" altLang="zh-CN" sz="2800" dirty="0" smtClean="0">
                <a:latin typeface="+mj-ea"/>
                <a:ea typeface="+mj-ea"/>
              </a:rPr>
              <a:t>	</a:t>
            </a:r>
            <a:r>
              <a:rPr lang="zh-CN" altLang="en-US" sz="2800" dirty="0" smtClean="0">
                <a:latin typeface="+mj-ea"/>
                <a:ea typeface="+mj-ea"/>
              </a:rPr>
              <a:t>注意：</a:t>
            </a:r>
            <a:endParaRPr lang="en-US" altLang="zh-CN" sz="2800" dirty="0" smtClean="0">
              <a:latin typeface="+mj-ea"/>
              <a:ea typeface="+mj-ea"/>
            </a:endParaRPr>
          </a:p>
          <a:p>
            <a:r>
              <a:rPr lang="en-US" altLang="zh-CN" sz="2800" dirty="0" smtClean="0">
                <a:latin typeface="+mj-ea"/>
                <a:ea typeface="+mj-ea"/>
              </a:rPr>
              <a:t>	1.</a:t>
            </a:r>
            <a:r>
              <a:rPr lang="zh-CN" altLang="en-US" sz="2800" dirty="0" smtClean="0">
                <a:latin typeface="+mj-ea"/>
                <a:ea typeface="+mj-ea"/>
              </a:rPr>
              <a:t>词数</a:t>
            </a:r>
            <a:r>
              <a:rPr lang="en-US" altLang="zh-CN" sz="2800" dirty="0" smtClean="0">
                <a:latin typeface="+mj-ea"/>
                <a:ea typeface="+mj-ea"/>
              </a:rPr>
              <a:t>80</a:t>
            </a:r>
            <a:r>
              <a:rPr lang="zh-CN" altLang="en-US" sz="2800" dirty="0" smtClean="0">
                <a:latin typeface="+mj-ea"/>
                <a:ea typeface="+mj-ea"/>
              </a:rPr>
              <a:t>左右</a:t>
            </a:r>
            <a:endParaRPr lang="en-US" altLang="zh-CN" sz="2800" dirty="0" smtClean="0">
              <a:latin typeface="+mj-ea"/>
              <a:ea typeface="+mj-ea"/>
            </a:endParaRPr>
          </a:p>
          <a:p>
            <a:r>
              <a:rPr lang="en-US" altLang="zh-CN" sz="2800" dirty="0" smtClean="0">
                <a:latin typeface="+mj-ea"/>
                <a:ea typeface="+mj-ea"/>
              </a:rPr>
              <a:t>	2.</a:t>
            </a:r>
            <a:r>
              <a:rPr lang="zh-CN" altLang="en-US" sz="2800" dirty="0" smtClean="0">
                <a:latin typeface="+mj-ea"/>
                <a:ea typeface="+mj-ea"/>
              </a:rPr>
              <a:t>可适当增加细节，以使行文连贯</a:t>
            </a:r>
            <a:endParaRPr lang="zh-CN" altLang="en-US" sz="2800" dirty="0" smtClean="0">
              <a:latin typeface="+mj-ea"/>
              <a:ea typeface="+mj-ea"/>
            </a:endParaRPr>
          </a:p>
        </p:txBody>
      </p:sp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4235312" y="2661683"/>
            <a:ext cx="3717852" cy="1015663"/>
          </a:xfrm>
          <a:prstGeom prst="rect">
            <a:avLst/>
          </a:prstGeom>
          <a:solidFill>
            <a:schemeClr val="accent3">
              <a:lumMod val="75000"/>
              <a:alpha val="8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bg1">
                    <a:lumMod val="95000"/>
                  </a:schemeClr>
                </a:solidFill>
                <a:ea typeface="造字工房悦圆演示版常规体" pitchFamily="2" charset="-122"/>
              </a:rPr>
              <a:t>审题</a:t>
            </a:r>
            <a:endParaRPr lang="zh-CN" altLang="en-US" sz="6000" b="1" dirty="0" smtClean="0">
              <a:solidFill>
                <a:schemeClr val="bg1">
                  <a:lumMod val="95000"/>
                </a:schemeClr>
              </a:solidFill>
              <a:ea typeface="造字工房悦圆演示版常规体" pitchFamily="2" charset="-122"/>
            </a:endParaRPr>
          </a:p>
        </p:txBody>
      </p:sp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1314903" y="1591349"/>
            <a:ext cx="2363963" cy="707886"/>
          </a:xfrm>
          <a:prstGeom prst="rect">
            <a:avLst/>
          </a:prstGeom>
          <a:solidFill>
            <a:schemeClr val="accent3">
              <a:lumMod val="50000"/>
              <a:alpha val="8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ea typeface="造字工房悦圆演示版常规体" pitchFamily="2" charset="-122"/>
              </a:rPr>
              <a:t>体裁格式</a:t>
            </a:r>
            <a:endParaRPr lang="zh-CN" altLang="en-US" sz="4000" b="1" dirty="0" smtClean="0">
              <a:solidFill>
                <a:schemeClr val="bg1">
                  <a:lumMod val="95000"/>
                </a:schemeClr>
              </a:solidFill>
              <a:ea typeface="造字工房悦圆演示版常规体" pitchFamily="2" charset="-122"/>
            </a:endParaRPr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8261508" y="1552357"/>
            <a:ext cx="2363963" cy="707886"/>
          </a:xfrm>
          <a:prstGeom prst="rect">
            <a:avLst/>
          </a:prstGeom>
          <a:solidFill>
            <a:schemeClr val="accent3">
              <a:lumMod val="50000"/>
              <a:alpha val="8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ea typeface="造字工房悦圆演示版常规体" pitchFamily="2" charset="-122"/>
              </a:rPr>
              <a:t>明确对象</a:t>
            </a:r>
            <a:endParaRPr lang="zh-CN" altLang="en-US" sz="4000" b="1" dirty="0" smtClean="0">
              <a:solidFill>
                <a:schemeClr val="bg1">
                  <a:lumMod val="95000"/>
                </a:schemeClr>
              </a:solidFill>
              <a:ea typeface="造字工房悦圆演示版常规体" pitchFamily="2" charset="-122"/>
            </a:endParaRPr>
          </a:p>
        </p:txBody>
      </p:sp>
      <p:sp>
        <p:nvSpPr>
          <p:cNvPr id="10" name="TextBox 9">
            <a:hlinkClick r:id="rId2" action="ppaction://hlinksldjump"/>
          </p:cNvPr>
          <p:cNvSpPr txBox="1"/>
          <p:nvPr/>
        </p:nvSpPr>
        <p:spPr>
          <a:xfrm>
            <a:off x="1311359" y="3576088"/>
            <a:ext cx="2363963" cy="707886"/>
          </a:xfrm>
          <a:prstGeom prst="rect">
            <a:avLst/>
          </a:prstGeom>
          <a:solidFill>
            <a:schemeClr val="accent3">
              <a:lumMod val="50000"/>
              <a:alpha val="8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ea typeface="造字工房悦圆演示版常规体" pitchFamily="2" charset="-122"/>
              </a:rPr>
              <a:t>理清要点</a:t>
            </a:r>
            <a:endParaRPr lang="zh-CN" altLang="en-US" sz="4000" b="1" dirty="0" smtClean="0">
              <a:solidFill>
                <a:schemeClr val="bg1">
                  <a:lumMod val="95000"/>
                </a:schemeClr>
              </a:solidFill>
              <a:ea typeface="造字工房悦圆演示版常规体" pitchFamily="2" charset="-122"/>
            </a:endParaRPr>
          </a:p>
        </p:txBody>
      </p:sp>
      <p:sp>
        <p:nvSpPr>
          <p:cNvPr id="11" name="TextBox 10">
            <a:hlinkClick r:id="rId2" action="ppaction://hlinksldjump"/>
          </p:cNvPr>
          <p:cNvSpPr txBox="1"/>
          <p:nvPr/>
        </p:nvSpPr>
        <p:spPr>
          <a:xfrm>
            <a:off x="8289862" y="3622162"/>
            <a:ext cx="2363963" cy="707886"/>
          </a:xfrm>
          <a:prstGeom prst="rect">
            <a:avLst/>
          </a:prstGeom>
          <a:solidFill>
            <a:schemeClr val="accent3">
              <a:lumMod val="50000"/>
              <a:alpha val="8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ea typeface="造字工房悦圆演示版常规体" pitchFamily="2" charset="-122"/>
              </a:rPr>
              <a:t>阐明语言</a:t>
            </a:r>
            <a:endParaRPr lang="zh-CN" altLang="en-US" sz="4000" b="1" dirty="0" smtClean="0">
              <a:solidFill>
                <a:schemeClr val="bg1">
                  <a:lumMod val="95000"/>
                </a:schemeClr>
              </a:solidFill>
              <a:ea typeface="造字工房悦圆演示版常规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304558" y="691063"/>
            <a:ext cx="3416597" cy="17235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ea typeface="造字工房悦圆演示版常规体" pitchFamily="2" charset="-122"/>
              </a:rPr>
              <a:t>Dear fellow students,</a:t>
            </a:r>
            <a:endParaRPr lang="en-US" altLang="zh-CN" sz="2800" dirty="0" smtClean="0">
              <a:solidFill>
                <a:schemeClr val="tx1"/>
              </a:solidFill>
              <a:ea typeface="造字工房悦圆演示版常规体" pitchFamily="2" charset="-122"/>
            </a:endParaRPr>
          </a:p>
          <a:p>
            <a:endParaRPr lang="en-US" altLang="zh-CN" sz="2800" dirty="0" smtClean="0">
              <a:solidFill>
                <a:schemeClr val="tx1"/>
              </a:solidFill>
              <a:ea typeface="造字工房悦圆演示版常规体" pitchFamily="2" charset="-122"/>
            </a:endParaRPr>
          </a:p>
          <a:p>
            <a:pPr>
              <a:lnSpc>
                <a:spcPts val="2000"/>
              </a:lnSpc>
            </a:pPr>
            <a:r>
              <a:rPr lang="en-US" altLang="zh-CN" sz="2800" dirty="0" smtClean="0">
                <a:solidFill>
                  <a:schemeClr val="tx1"/>
                </a:solidFill>
                <a:ea typeface="造字工房悦圆演示版常规体" pitchFamily="2" charset="-122"/>
              </a:rPr>
              <a:t>                          Li </a:t>
            </a:r>
            <a:r>
              <a:rPr lang="en-US" altLang="zh-CN" sz="2800" dirty="0" err="1" smtClean="0">
                <a:solidFill>
                  <a:schemeClr val="tx1"/>
                </a:solidFill>
                <a:ea typeface="造字工房悦圆演示版常规体" pitchFamily="2" charset="-122"/>
              </a:rPr>
              <a:t>Hua</a:t>
            </a:r>
            <a:endParaRPr lang="en-US" altLang="zh-CN" sz="2800" dirty="0" smtClean="0">
              <a:solidFill>
                <a:schemeClr val="tx1"/>
              </a:solidFill>
              <a:ea typeface="造字工房悦圆演示版常规体" pitchFamily="2" charset="-122"/>
            </a:endParaRPr>
          </a:p>
          <a:p>
            <a:pPr algn="r">
              <a:lnSpc>
                <a:spcPts val="2000"/>
              </a:lnSpc>
            </a:pPr>
            <a:r>
              <a:rPr lang="en-US" altLang="zh-CN" sz="2800" dirty="0" smtClean="0">
                <a:solidFill>
                  <a:schemeClr val="tx1"/>
                </a:solidFill>
                <a:ea typeface="造字工房悦圆演示版常规体" pitchFamily="2" charset="-122"/>
              </a:rPr>
              <a:t>                             </a:t>
            </a:r>
            <a:r>
              <a:rPr lang="zh-CN" altLang="en-US" sz="2800" dirty="0" smtClean="0">
                <a:solidFill>
                  <a:schemeClr val="tx1"/>
                </a:solidFill>
                <a:ea typeface="造字工房悦圆演示版常规体" pitchFamily="2" charset="-122"/>
              </a:rPr>
              <a:t>（</a:t>
            </a:r>
            <a:r>
              <a:rPr lang="en-US" altLang="zh-CN" sz="2800" dirty="0" smtClean="0">
                <a:solidFill>
                  <a:schemeClr val="tx1"/>
                </a:solidFill>
                <a:ea typeface="造字工房悦圆演示版常规体" pitchFamily="2" charset="-122"/>
              </a:rPr>
              <a:t>Apr.27</a:t>
            </a:r>
            <a:r>
              <a:rPr lang="en-US" altLang="zh-CN" sz="2800" baseline="30000" dirty="0" smtClean="0">
                <a:solidFill>
                  <a:schemeClr val="tx1"/>
                </a:solidFill>
                <a:ea typeface="造字工房悦圆演示版常规体" pitchFamily="2" charset="-122"/>
              </a:rPr>
              <a:t>th</a:t>
            </a:r>
            <a:r>
              <a:rPr lang="en-US" altLang="zh-CN" sz="2800" dirty="0" smtClean="0">
                <a:solidFill>
                  <a:schemeClr val="tx1"/>
                </a:solidFill>
                <a:ea typeface="造字工房悦圆演示版常规体" pitchFamily="2" charset="-122"/>
              </a:rPr>
              <a:t>,2020</a:t>
            </a:r>
            <a:r>
              <a:rPr lang="zh-CN" altLang="en-US" sz="2800" dirty="0" smtClean="0">
                <a:solidFill>
                  <a:schemeClr val="tx1"/>
                </a:solidFill>
                <a:ea typeface="造字工房悦圆演示版常规体" pitchFamily="2" charset="-122"/>
              </a:rPr>
              <a:t>）</a:t>
            </a:r>
            <a:endParaRPr lang="en-US" altLang="zh-CN" sz="2800" dirty="0" smtClean="0">
              <a:solidFill>
                <a:srgbClr val="C00000"/>
              </a:solidFill>
              <a:ea typeface="造字工房悦圆演示版常规体" pitchFamily="2" charset="-122"/>
            </a:endParaRPr>
          </a:p>
        </p:txBody>
      </p:sp>
      <p:sp>
        <p:nvSpPr>
          <p:cNvPr id="2" name="TextBox 1">
            <a:hlinkClick r:id="rId1" action="ppaction://hlinksldjump"/>
          </p:cNvPr>
          <p:cNvSpPr txBox="1"/>
          <p:nvPr/>
        </p:nvSpPr>
        <p:spPr>
          <a:xfrm>
            <a:off x="457200" y="407581"/>
            <a:ext cx="3934057" cy="1015663"/>
          </a:xfrm>
          <a:prstGeom prst="rect">
            <a:avLst/>
          </a:prstGeom>
          <a:solidFill>
            <a:schemeClr val="accent3">
              <a:lumMod val="75000"/>
              <a:alpha val="8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bg1">
                    <a:lumMod val="95000"/>
                  </a:schemeClr>
                </a:solidFill>
                <a:ea typeface="造字工房悦圆演示版常规体" pitchFamily="2" charset="-122"/>
              </a:rPr>
              <a:t>审题</a:t>
            </a:r>
            <a:endParaRPr lang="zh-CN" altLang="en-US" sz="6000" b="1" dirty="0" smtClean="0">
              <a:solidFill>
                <a:schemeClr val="bg1">
                  <a:lumMod val="95000"/>
                </a:schemeClr>
              </a:solidFill>
              <a:ea typeface="造字工房悦圆演示版常规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832" y="1552352"/>
            <a:ext cx="3965945" cy="5093702"/>
          </a:xfrm>
          <a:prstGeom prst="rect">
            <a:avLst/>
          </a:prstGeom>
          <a:solidFill>
            <a:schemeClr val="lt1">
              <a:alpha val="79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000" dirty="0" smtClean="0">
                <a:latin typeface="+mj-ea"/>
                <a:ea typeface="+mj-ea"/>
              </a:rPr>
              <a:t>最近，某国际学校很多学生由于用眼过度或用眼不当，视力下降很快。假如你是该校学生李华，请你用英文向全校同学发起以“爱护眼睛”为主题的倡议书，内容包括：</a:t>
            </a:r>
            <a:endParaRPr lang="en-US" altLang="zh-CN" sz="2000" dirty="0" smtClean="0">
              <a:latin typeface="+mj-ea"/>
              <a:ea typeface="+mj-ea"/>
            </a:endParaRPr>
          </a:p>
          <a:p>
            <a:pPr>
              <a:lnSpc>
                <a:spcPts val="3000"/>
              </a:lnSpc>
            </a:pPr>
            <a:r>
              <a:rPr lang="en-US" altLang="zh-CN" sz="2000" dirty="0" smtClean="0">
                <a:latin typeface="+mj-ea"/>
                <a:ea typeface="+mj-ea"/>
              </a:rPr>
              <a:t>	1.</a:t>
            </a:r>
            <a:r>
              <a:rPr lang="zh-CN" altLang="en-US" sz="2000" dirty="0" smtClean="0">
                <a:latin typeface="+mj-ea"/>
                <a:ea typeface="+mj-ea"/>
              </a:rPr>
              <a:t>用眼存在的问题</a:t>
            </a:r>
            <a:endParaRPr lang="en-US" altLang="zh-CN" sz="2000" dirty="0" smtClean="0">
              <a:latin typeface="+mj-ea"/>
              <a:ea typeface="+mj-ea"/>
            </a:endParaRPr>
          </a:p>
          <a:p>
            <a:pPr>
              <a:lnSpc>
                <a:spcPts val="3000"/>
              </a:lnSpc>
            </a:pPr>
            <a:r>
              <a:rPr lang="en-US" altLang="zh-CN" sz="2000" dirty="0" smtClean="0">
                <a:latin typeface="+mj-ea"/>
                <a:ea typeface="+mj-ea"/>
              </a:rPr>
              <a:t>	2.</a:t>
            </a:r>
            <a:r>
              <a:rPr lang="zh-CN" altLang="en-US" sz="2000" dirty="0" smtClean="0">
                <a:latin typeface="+mj-ea"/>
                <a:ea typeface="+mj-ea"/>
              </a:rPr>
              <a:t>爱护眼睛的意义</a:t>
            </a:r>
            <a:endParaRPr lang="en-US" altLang="zh-CN" sz="2000" dirty="0" smtClean="0">
              <a:latin typeface="+mj-ea"/>
              <a:ea typeface="+mj-ea"/>
            </a:endParaRPr>
          </a:p>
          <a:p>
            <a:pPr>
              <a:lnSpc>
                <a:spcPts val="3000"/>
              </a:lnSpc>
            </a:pPr>
            <a:r>
              <a:rPr lang="en-US" altLang="zh-CN" sz="2000" dirty="0" smtClean="0">
                <a:latin typeface="+mj-ea"/>
                <a:ea typeface="+mj-ea"/>
              </a:rPr>
              <a:t>	3.</a:t>
            </a:r>
            <a:r>
              <a:rPr lang="zh-CN" altLang="en-US" sz="2000" dirty="0" smtClean="0">
                <a:latin typeface="+mj-ea"/>
                <a:ea typeface="+mj-ea"/>
              </a:rPr>
              <a:t>提出倡议</a:t>
            </a:r>
            <a:endParaRPr lang="en-US" altLang="zh-CN" sz="2000" dirty="0" smtClean="0">
              <a:latin typeface="+mj-ea"/>
              <a:ea typeface="+mj-ea"/>
            </a:endParaRPr>
          </a:p>
          <a:p>
            <a:pPr>
              <a:lnSpc>
                <a:spcPts val="3000"/>
              </a:lnSpc>
            </a:pPr>
            <a:r>
              <a:rPr lang="en-US" altLang="zh-CN" sz="2000" dirty="0" smtClean="0">
                <a:latin typeface="+mj-ea"/>
                <a:ea typeface="+mj-ea"/>
              </a:rPr>
              <a:t>	</a:t>
            </a:r>
            <a:r>
              <a:rPr lang="zh-CN" altLang="en-US" sz="2000" dirty="0" smtClean="0">
                <a:latin typeface="+mj-ea"/>
                <a:ea typeface="+mj-ea"/>
              </a:rPr>
              <a:t>注意：</a:t>
            </a:r>
            <a:endParaRPr lang="en-US" altLang="zh-CN" sz="2000" dirty="0" smtClean="0">
              <a:latin typeface="+mj-ea"/>
              <a:ea typeface="+mj-ea"/>
            </a:endParaRPr>
          </a:p>
          <a:p>
            <a:pPr>
              <a:lnSpc>
                <a:spcPts val="3000"/>
              </a:lnSpc>
            </a:pPr>
            <a:r>
              <a:rPr lang="en-US" altLang="zh-CN" sz="2000" dirty="0" smtClean="0">
                <a:latin typeface="+mj-ea"/>
                <a:ea typeface="+mj-ea"/>
              </a:rPr>
              <a:t>	1.</a:t>
            </a:r>
            <a:r>
              <a:rPr lang="zh-CN" altLang="en-US" sz="2000" dirty="0" smtClean="0">
                <a:latin typeface="+mj-ea"/>
                <a:ea typeface="+mj-ea"/>
              </a:rPr>
              <a:t>词数</a:t>
            </a:r>
            <a:r>
              <a:rPr lang="en-US" altLang="zh-CN" sz="2000" dirty="0" smtClean="0">
                <a:latin typeface="+mj-ea"/>
                <a:ea typeface="+mj-ea"/>
              </a:rPr>
              <a:t>80</a:t>
            </a:r>
            <a:r>
              <a:rPr lang="zh-CN" altLang="en-US" sz="2000" dirty="0" smtClean="0">
                <a:latin typeface="+mj-ea"/>
                <a:ea typeface="+mj-ea"/>
              </a:rPr>
              <a:t>左右</a:t>
            </a:r>
            <a:endParaRPr lang="en-US" altLang="zh-CN" sz="2000" dirty="0" smtClean="0">
              <a:latin typeface="+mj-ea"/>
              <a:ea typeface="+mj-ea"/>
            </a:endParaRPr>
          </a:p>
          <a:p>
            <a:pPr>
              <a:lnSpc>
                <a:spcPts val="3000"/>
              </a:lnSpc>
            </a:pPr>
            <a:r>
              <a:rPr lang="en-US" altLang="zh-CN" sz="2000" dirty="0" smtClean="0">
                <a:latin typeface="+mj-ea"/>
                <a:ea typeface="+mj-ea"/>
              </a:rPr>
              <a:t>	2.</a:t>
            </a:r>
            <a:r>
              <a:rPr lang="zh-CN" altLang="en-US" sz="2000" dirty="0" smtClean="0">
                <a:latin typeface="+mj-ea"/>
                <a:ea typeface="+mj-ea"/>
              </a:rPr>
              <a:t>可适当增加细节，以使行文连贯</a:t>
            </a:r>
            <a:endParaRPr lang="zh-CN" altLang="en-US" sz="2000" dirty="0" smtClean="0">
              <a:latin typeface="+mj-ea"/>
              <a:ea typeface="+mj-ea"/>
            </a:endParaRPr>
          </a:p>
        </p:txBody>
      </p:sp>
      <p:sp>
        <p:nvSpPr>
          <p:cNvPr id="4" name="TextBox 3">
            <a:hlinkClick r:id="rId1" action="ppaction://hlinksldjump"/>
          </p:cNvPr>
          <p:cNvSpPr txBox="1"/>
          <p:nvPr/>
        </p:nvSpPr>
        <p:spPr>
          <a:xfrm>
            <a:off x="4696057" y="687581"/>
            <a:ext cx="2363963" cy="707886"/>
          </a:xfrm>
          <a:prstGeom prst="rect">
            <a:avLst/>
          </a:prstGeom>
          <a:solidFill>
            <a:schemeClr val="accent3">
              <a:lumMod val="50000"/>
              <a:alpha val="8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ea typeface="造字工房悦圆演示版常规体" pitchFamily="2" charset="-122"/>
              </a:rPr>
              <a:t>体裁格式</a:t>
            </a:r>
            <a:endParaRPr lang="zh-CN" altLang="en-US" sz="4000" b="1" dirty="0" smtClean="0">
              <a:solidFill>
                <a:schemeClr val="bg1">
                  <a:lumMod val="95000"/>
                </a:schemeClr>
              </a:solidFill>
              <a:ea typeface="造字工房悦圆演示版常规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0521" y="3136607"/>
            <a:ext cx="87716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造字工房悦圆演示版常规体" pitchFamily="2" charset="-122"/>
                <a:ea typeface="造字工房悦圆演示版常规体" pitchFamily="2" charset="-122"/>
              </a:rPr>
              <a:t>倡议书</a:t>
            </a:r>
            <a:endParaRPr lang="zh-CN" altLang="en-US" b="1" dirty="0" smtClean="0">
              <a:latin typeface="造字工房悦圆演示版常规体" pitchFamily="2" charset="-122"/>
              <a:ea typeface="造字工房悦圆演示版常规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5833" y="723015"/>
            <a:ext cx="270978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800" dirty="0" smtClean="0">
                <a:ea typeface="造字工房悦圆演示版常规体" pitchFamily="2" charset="-122"/>
              </a:rPr>
              <a:t>A </a:t>
            </a:r>
            <a:r>
              <a:rPr lang="en-US" altLang="zh-CN" sz="2800" dirty="0" smtClean="0">
                <a:solidFill>
                  <a:srgbClr val="C00000"/>
                </a:solidFill>
                <a:ea typeface="造字工房悦圆演示版常规体" pitchFamily="2" charset="-122"/>
              </a:rPr>
              <a:t>letter</a:t>
            </a:r>
            <a:r>
              <a:rPr lang="en-US" altLang="zh-CN" sz="2800" dirty="0" smtClean="0">
                <a:ea typeface="造字工房悦圆演示版常规体" pitchFamily="2" charset="-122"/>
              </a:rPr>
              <a:t> of </a:t>
            </a:r>
            <a:r>
              <a:rPr lang="en-US" altLang="zh-CN" sz="2800" dirty="0" smtClean="0">
                <a:solidFill>
                  <a:srgbClr val="C00000"/>
                </a:solidFill>
                <a:ea typeface="造字工房悦圆演示版常规体" pitchFamily="2" charset="-122"/>
              </a:rPr>
              <a:t>appeal</a:t>
            </a:r>
            <a:endParaRPr lang="zh-CN" altLang="en-US" sz="2800" dirty="0" smtClean="0">
              <a:solidFill>
                <a:srgbClr val="C00000"/>
              </a:solidFill>
              <a:ea typeface="造字工房悦圆演示版常规体" pitchFamily="2" charset="-122"/>
            </a:endParaRPr>
          </a:p>
        </p:txBody>
      </p:sp>
      <p:sp>
        <p:nvSpPr>
          <p:cNvPr id="7" name="TextBox 6">
            <a:hlinkClick r:id="rId1" action="ppaction://hlinksldjump"/>
          </p:cNvPr>
          <p:cNvSpPr txBox="1"/>
          <p:nvPr/>
        </p:nvSpPr>
        <p:spPr>
          <a:xfrm>
            <a:off x="4699601" y="1679948"/>
            <a:ext cx="2363963" cy="707886"/>
          </a:xfrm>
          <a:prstGeom prst="rect">
            <a:avLst/>
          </a:prstGeom>
          <a:solidFill>
            <a:schemeClr val="accent3">
              <a:lumMod val="50000"/>
              <a:alpha val="8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ea typeface="造字工房悦圆演示版常规体" pitchFamily="2" charset="-122"/>
              </a:rPr>
              <a:t>明确对象</a:t>
            </a:r>
            <a:endParaRPr lang="zh-CN" altLang="en-US" sz="4000" b="1" dirty="0" smtClean="0">
              <a:solidFill>
                <a:schemeClr val="bg1">
                  <a:lumMod val="95000"/>
                </a:schemeClr>
              </a:solidFill>
              <a:ea typeface="造字工房悦圆演示版常规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5982" y="2736113"/>
            <a:ext cx="111288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造字工房悦圆演示版常规体" pitchFamily="2" charset="-122"/>
                <a:ea typeface="造字工房悦圆演示版常规体" pitchFamily="2" charset="-122"/>
              </a:rPr>
              <a:t>全校同学</a:t>
            </a:r>
            <a:endParaRPr lang="zh-CN" altLang="en-US" b="1" dirty="0" smtClean="0">
              <a:latin typeface="造字工房悦圆演示版常规体" pitchFamily="2" charset="-122"/>
              <a:ea typeface="造字工房悦圆演示版常规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40009" y="1757919"/>
            <a:ext cx="341939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ea typeface="造字工房悦圆演示版常规体" pitchFamily="2" charset="-122"/>
              </a:rPr>
              <a:t>Students</a:t>
            </a:r>
            <a:r>
              <a:rPr lang="en-US" altLang="zh-CN" sz="2800" dirty="0" smtClean="0">
                <a:ea typeface="造字工房悦圆演示版常规体" pitchFamily="2" charset="-122"/>
              </a:rPr>
              <a:t> in the school</a:t>
            </a:r>
            <a:endParaRPr lang="zh-CN" altLang="en-US" sz="2800" dirty="0" smtClean="0">
              <a:solidFill>
                <a:srgbClr val="C00000"/>
              </a:solidFill>
              <a:ea typeface="造字工房悦圆演示版常规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32919" y="1761463"/>
            <a:ext cx="341659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ea typeface="造字工房悦圆演示版常规体" pitchFamily="2" charset="-122"/>
              </a:rPr>
              <a:t>You or </a:t>
            </a:r>
            <a:r>
              <a:rPr lang="en-US" altLang="zh-CN" sz="2800" dirty="0" smtClean="0">
                <a:solidFill>
                  <a:srgbClr val="C00000"/>
                </a:solidFill>
                <a:ea typeface="造字工房悦圆演示版常规体" pitchFamily="2" charset="-122"/>
              </a:rPr>
              <a:t>we?</a:t>
            </a:r>
            <a:endParaRPr lang="en-US" altLang="zh-CN" sz="2800" dirty="0" smtClean="0">
              <a:solidFill>
                <a:srgbClr val="C00000"/>
              </a:solidFill>
              <a:ea typeface="造字工房悦圆演示版常规体" pitchFamily="2" charset="-122"/>
            </a:endParaRPr>
          </a:p>
        </p:txBody>
      </p:sp>
      <p:sp>
        <p:nvSpPr>
          <p:cNvPr id="11" name="TextBox 10">
            <a:hlinkClick r:id="rId1" action="ppaction://hlinksldjump"/>
          </p:cNvPr>
          <p:cNvSpPr txBox="1"/>
          <p:nvPr/>
        </p:nvSpPr>
        <p:spPr>
          <a:xfrm>
            <a:off x="4703145" y="2821176"/>
            <a:ext cx="2363963" cy="707886"/>
          </a:xfrm>
          <a:prstGeom prst="rect">
            <a:avLst/>
          </a:prstGeom>
          <a:solidFill>
            <a:schemeClr val="accent3">
              <a:lumMod val="50000"/>
              <a:alpha val="8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ea typeface="造字工房悦圆演示版常规体" pitchFamily="2" charset="-122"/>
              </a:rPr>
              <a:t>理清要点</a:t>
            </a:r>
            <a:endParaRPr lang="zh-CN" altLang="en-US" sz="4000" b="1" dirty="0" smtClean="0">
              <a:solidFill>
                <a:schemeClr val="bg1">
                  <a:lumMod val="95000"/>
                </a:schemeClr>
              </a:solidFill>
              <a:ea typeface="造字工房悦圆演示版常规体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0818" y="3845443"/>
            <a:ext cx="186425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造字工房悦圆演示版常规体" pitchFamily="2" charset="-122"/>
                <a:ea typeface="造字工房悦圆演示版常规体" pitchFamily="2" charset="-122"/>
              </a:rPr>
              <a:t>用眼过度</a:t>
            </a:r>
            <a:r>
              <a:rPr lang="en-US" altLang="zh-CN" b="1" dirty="0" smtClean="0">
                <a:latin typeface="造字工房悦圆演示版常规体" pitchFamily="2" charset="-122"/>
                <a:ea typeface="造字工房悦圆演示版常规体" pitchFamily="2" charset="-122"/>
              </a:rPr>
              <a:t>-</a:t>
            </a:r>
            <a:r>
              <a:rPr lang="zh-CN" altLang="en-US" b="1" dirty="0" smtClean="0">
                <a:latin typeface="造字工房悦圆演示版常规体" pitchFamily="2" charset="-122"/>
                <a:ea typeface="造字工房悦圆演示版常规体" pitchFamily="2" charset="-122"/>
              </a:rPr>
              <a:t>后果</a:t>
            </a:r>
            <a:endParaRPr lang="zh-CN" altLang="en-US" b="1" dirty="0" smtClean="0">
              <a:latin typeface="造字工房悦圆演示版常规体" pitchFamily="2" charset="-122"/>
              <a:ea typeface="造字工房悦圆演示版常规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4362" y="4253025"/>
            <a:ext cx="186425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造字工房悦圆演示版常规体" pitchFamily="2" charset="-122"/>
                <a:ea typeface="造字工房悦圆演示版常规体" pitchFamily="2" charset="-122"/>
              </a:rPr>
              <a:t>保护眼睛</a:t>
            </a:r>
            <a:r>
              <a:rPr lang="en-US" altLang="zh-CN" b="1" dirty="0" smtClean="0">
                <a:latin typeface="造字工房悦圆演示版常规体" pitchFamily="2" charset="-122"/>
                <a:ea typeface="造字工房悦圆演示版常规体" pitchFamily="2" charset="-122"/>
              </a:rPr>
              <a:t>-</a:t>
            </a:r>
            <a:r>
              <a:rPr lang="zh-CN" altLang="en-US" b="1" dirty="0" smtClean="0">
                <a:latin typeface="造字工房悦圆演示版常规体" pitchFamily="2" charset="-122"/>
                <a:ea typeface="造字工房悦圆演示版常规体" pitchFamily="2" charset="-122"/>
              </a:rPr>
              <a:t>意义</a:t>
            </a:r>
            <a:endParaRPr lang="zh-CN" altLang="en-US" b="1" dirty="0" smtClean="0">
              <a:latin typeface="造字工房悦圆演示版常规体" pitchFamily="2" charset="-122"/>
              <a:ea typeface="造字工房悦圆演示版常规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43729" y="4678327"/>
            <a:ext cx="186425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造字工房悦圆演示版常规体" pitchFamily="2" charset="-122"/>
                <a:ea typeface="造字工房悦圆演示版常规体" pitchFamily="2" charset="-122"/>
              </a:rPr>
              <a:t>希望决心</a:t>
            </a:r>
            <a:r>
              <a:rPr lang="en-US" altLang="zh-CN" b="1" dirty="0" smtClean="0">
                <a:latin typeface="造字工房悦圆演示版常规体" pitchFamily="2" charset="-122"/>
                <a:ea typeface="造字工房悦圆演示版常规体" pitchFamily="2" charset="-122"/>
              </a:rPr>
              <a:t>-</a:t>
            </a:r>
            <a:r>
              <a:rPr lang="zh-CN" altLang="en-US" b="1" dirty="0" smtClean="0">
                <a:latin typeface="造字工房悦圆演示版常规体" pitchFamily="2" charset="-122"/>
                <a:ea typeface="造字工房悦圆演示版常规体" pitchFamily="2" charset="-122"/>
              </a:rPr>
              <a:t>呼吁</a:t>
            </a:r>
            <a:endParaRPr lang="zh-CN" altLang="en-US" b="1" dirty="0" smtClean="0">
              <a:latin typeface="造字工房悦圆演示版常规体" pitchFamily="2" charset="-122"/>
              <a:ea typeface="造字工房悦圆演示版常规体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7944" y="3115341"/>
            <a:ext cx="186425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造字工房悦圆演示版常规体" pitchFamily="2" charset="-122"/>
                <a:ea typeface="造字工房悦圆演示版常规体" pitchFamily="2" charset="-122"/>
              </a:rPr>
              <a:t>写信目的</a:t>
            </a:r>
            <a:endParaRPr lang="zh-CN" altLang="en-US" b="1" dirty="0" smtClean="0">
              <a:latin typeface="造字工房悦圆演示版常规体" pitchFamily="2" charset="-122"/>
              <a:ea typeface="造字工房悦圆演示版常规体" pitchFamily="2" charset="-122"/>
            </a:endParaRPr>
          </a:p>
        </p:txBody>
      </p:sp>
      <p:sp>
        <p:nvSpPr>
          <p:cNvPr id="17" name="TextBox 16">
            <a:hlinkClick r:id="rId1" action="ppaction://hlinksldjump"/>
          </p:cNvPr>
          <p:cNvSpPr txBox="1"/>
          <p:nvPr/>
        </p:nvSpPr>
        <p:spPr>
          <a:xfrm>
            <a:off x="8470616" y="2803455"/>
            <a:ext cx="2363963" cy="707886"/>
          </a:xfrm>
          <a:prstGeom prst="rect">
            <a:avLst/>
          </a:prstGeom>
          <a:solidFill>
            <a:schemeClr val="accent3">
              <a:lumMod val="50000"/>
              <a:alpha val="8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ea typeface="造字工房悦圆演示版常规体" pitchFamily="2" charset="-122"/>
              </a:rPr>
              <a:t>阐明语言</a:t>
            </a:r>
            <a:endParaRPr lang="zh-CN" altLang="en-US" sz="4000" b="1" dirty="0" smtClean="0">
              <a:solidFill>
                <a:schemeClr val="bg1">
                  <a:lumMod val="95000"/>
                </a:schemeClr>
              </a:solidFill>
              <a:ea typeface="造字工房悦圆演示版常规体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78723" y="3668235"/>
            <a:ext cx="3678867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sz="2800" dirty="0" smtClean="0">
                <a:solidFill>
                  <a:srgbClr val="C00000"/>
                </a:solidFill>
                <a:ea typeface="造字工房悦圆演示版常规体" pitchFamily="2" charset="-122"/>
              </a:rPr>
              <a:t>Formal</a:t>
            </a:r>
            <a:r>
              <a:rPr lang="en-US" altLang="zh-CN" sz="2800" dirty="0" smtClean="0">
                <a:solidFill>
                  <a:schemeClr val="tx1"/>
                </a:solidFill>
                <a:ea typeface="造字工房悦圆演示版常规体" pitchFamily="2" charset="-122"/>
              </a:rPr>
              <a:t> or </a:t>
            </a: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造字工房悦圆演示版常规体" pitchFamily="2" charset="-122"/>
              </a:rPr>
              <a:t>informal</a:t>
            </a:r>
            <a:r>
              <a:rPr lang="en-US" altLang="zh-CN" sz="2800" dirty="0" smtClean="0">
                <a:solidFill>
                  <a:srgbClr val="C00000"/>
                </a:solidFill>
                <a:ea typeface="造字工房悦圆演示版常规体" pitchFamily="2" charset="-122"/>
              </a:rPr>
              <a:t>?</a:t>
            </a:r>
            <a:endParaRPr lang="en-US" altLang="zh-CN" sz="2800" dirty="0" smtClean="0">
              <a:solidFill>
                <a:srgbClr val="C00000"/>
              </a:solidFill>
              <a:ea typeface="造字工房悦圆演示版常规体" pitchFamily="2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800" dirty="0" smtClean="0">
                <a:solidFill>
                  <a:schemeClr val="tx1"/>
                </a:solidFill>
                <a:ea typeface="造字工房悦圆演示版常规体" pitchFamily="2" charset="-122"/>
              </a:rPr>
              <a:t>Differences between </a:t>
            </a:r>
            <a:r>
              <a:rPr lang="en-US" altLang="zh-CN" sz="2800" dirty="0" smtClean="0">
                <a:solidFill>
                  <a:srgbClr val="C00000"/>
                </a:solidFill>
                <a:ea typeface="造字工房悦圆演示版常规体" pitchFamily="2" charset="-122"/>
              </a:rPr>
              <a:t>appeal </a:t>
            </a:r>
            <a:r>
              <a:rPr lang="en-US" altLang="zh-CN" sz="2800" dirty="0" smtClean="0">
                <a:solidFill>
                  <a:schemeClr val="tx1"/>
                </a:solidFill>
                <a:ea typeface="造字工房悦圆演示版常规体" pitchFamily="2" charset="-122"/>
              </a:rPr>
              <a:t>and </a:t>
            </a:r>
            <a:r>
              <a:rPr lang="en-US" altLang="zh-CN" sz="2800" dirty="0" smtClean="0">
                <a:solidFill>
                  <a:srgbClr val="C00000"/>
                </a:solidFill>
                <a:ea typeface="造字工房悦圆演示版常规体" pitchFamily="2" charset="-122"/>
              </a:rPr>
              <a:t>proposal!</a:t>
            </a:r>
            <a:endParaRPr lang="en-US" altLang="zh-CN" sz="2800" dirty="0" smtClean="0">
              <a:solidFill>
                <a:srgbClr val="C00000"/>
              </a:solidFill>
              <a:ea typeface="造字工房悦圆演示版常规体" pitchFamily="2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800" dirty="0" smtClean="0">
                <a:solidFill>
                  <a:schemeClr val="tx1"/>
                </a:solidFill>
                <a:ea typeface="造字工房悦圆演示版常规体" pitchFamily="2" charset="-122"/>
              </a:rPr>
              <a:t>How to </a:t>
            </a:r>
            <a:r>
              <a:rPr lang="en-US" altLang="zh-CN" sz="2800" dirty="0" smtClean="0">
                <a:solidFill>
                  <a:srgbClr val="C00000"/>
                </a:solidFill>
                <a:ea typeface="造字工房悦圆演示版常规体" pitchFamily="2" charset="-122"/>
              </a:rPr>
              <a:t>make an appeal?</a:t>
            </a:r>
            <a:endParaRPr lang="en-US" altLang="zh-CN" sz="2800" dirty="0" smtClean="0">
              <a:solidFill>
                <a:srgbClr val="C00000"/>
              </a:solidFill>
              <a:ea typeface="造字工房悦圆演示版常规体" pitchFamily="2" charset="-122"/>
            </a:endParaRPr>
          </a:p>
          <a:p>
            <a:endParaRPr lang="en-US" altLang="zh-CN" sz="2800" dirty="0" smtClean="0">
              <a:solidFill>
                <a:srgbClr val="C00000"/>
              </a:solidFill>
              <a:ea typeface="造字工房悦圆演示版常规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1497E-6 1.48148E-6 L 0.35564 0.1319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66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302E-6 0 L 0.25996 0.1067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53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5811E-6 -7.40741E-7 L 0.25722 0.1178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5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2085E-6 2.22222E-6 L 0.25645 0.1226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18C80"/>
      </a:accent1>
      <a:accent2>
        <a:srgbClr val="F2CF61"/>
      </a:accent2>
      <a:accent3>
        <a:srgbClr val="A6E582"/>
      </a:accent3>
      <a:accent4>
        <a:srgbClr val="51D9B5"/>
      </a:accent4>
      <a:accent5>
        <a:srgbClr val="D95B5B"/>
      </a:accent5>
      <a:accent6>
        <a:srgbClr val="BFBFBF"/>
      </a:accent6>
      <a:hlink>
        <a:srgbClr val="D95B5B"/>
      </a:hlink>
      <a:folHlink>
        <a:srgbClr val="F2CF6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造字工房悦圆演示版常规体" pitchFamily="2" charset="-122"/>
            <a:ea typeface="造字工房悦圆演示版常规体" pitchFamily="2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6218</Words>
  <Application>WPS 演示</Application>
  <PresentationFormat>自定义</PresentationFormat>
  <Paragraphs>328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Arial</vt:lpstr>
      <vt:lpstr>宋体</vt:lpstr>
      <vt:lpstr>Wingdings</vt:lpstr>
      <vt:lpstr>造字工房悦圆演示版常规体</vt:lpstr>
      <vt:lpstr>Times New Roman</vt:lpstr>
      <vt:lpstr>HelveticaNeue</vt:lpstr>
      <vt:lpstr>NumberOnly</vt:lpstr>
      <vt:lpstr>华文新魏</vt:lpstr>
      <vt:lpstr>微软雅黑</vt:lpstr>
      <vt:lpstr>Arial Unicode MS</vt:lpstr>
      <vt:lpstr>Calibri Light</vt:lpstr>
      <vt:lpstr>Calibri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四川大学商学院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贺镕庄</dc:creator>
  <cp:lastModifiedBy>曹小等</cp:lastModifiedBy>
  <cp:revision>194</cp:revision>
  <dcterms:created xsi:type="dcterms:W3CDTF">2014-07-01T15:24:00Z</dcterms:created>
  <dcterms:modified xsi:type="dcterms:W3CDTF">2020-04-27T08:15:04Z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