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36" r:id="rId5"/>
    <p:sldId id="295" r:id="rId6"/>
    <p:sldId id="256" r:id="rId7"/>
    <p:sldId id="267" r:id="rId8"/>
    <p:sldId id="274" r:id="rId9"/>
    <p:sldId id="269" r:id="rId10"/>
    <p:sldId id="258" r:id="rId11"/>
    <p:sldId id="277" r:id="rId12"/>
    <p:sldId id="273" r:id="rId13"/>
    <p:sldId id="270" r:id="rId14"/>
    <p:sldId id="279" r:id="rId15"/>
    <p:sldId id="257" r:id="rId16"/>
    <p:sldId id="28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266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1386-855D-4FF1-887D-2AEE4C06E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8521" y="62724"/>
            <a:ext cx="621983" cy="20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7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6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8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4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6761" y="939659"/>
            <a:ext cx="621983" cy="2012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58" y="42498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3: raise your requirements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599440" y="1311910"/>
            <a:ext cx="8232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you will </a:t>
            </a:r>
            <a:r>
              <a:rPr lang="en-US" altLang="zh-CN" sz="2400" dirty="0" smtClean="0">
                <a:solidFill>
                  <a:srgbClr val="FF0000"/>
                </a:solidFill>
              </a:rPr>
              <a:t>pay particular/immediate attention t</a:t>
            </a:r>
            <a:r>
              <a:rPr lang="en-US" altLang="zh-CN" sz="2400" dirty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/>
              <a:t> the problem I have mentioned, and </a:t>
            </a:r>
            <a:r>
              <a:rPr lang="en-US" altLang="zh-CN" sz="2400" dirty="0">
                <a:solidFill>
                  <a:srgbClr val="FF0000"/>
                </a:solidFill>
              </a:rPr>
              <a:t>respond</a:t>
            </a:r>
            <a:r>
              <a:rPr lang="en-US" altLang="zh-CN" sz="2400" dirty="0" smtClean="0"/>
              <a:t> immediately.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altLang="zh-CN" sz="2400" dirty="0">
                <a:solidFill>
                  <a:srgbClr val="FF0000"/>
                </a:solidFill>
              </a:rPr>
              <a:t>prompt attention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early reply will be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appreciated.</a:t>
            </a:r>
            <a:endParaRPr lang="en-US" altLang="zh-CN" sz="2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Hopefully</a:t>
            </a:r>
            <a:r>
              <a:rPr lang="en-US" altLang="zh-CN" sz="2400" dirty="0" smtClean="0"/>
              <a:t>, you will </a:t>
            </a:r>
            <a:r>
              <a:rPr lang="en-US" altLang="zh-CN" sz="2400" dirty="0">
                <a:solidFill>
                  <a:srgbClr val="FF0000"/>
                </a:solidFill>
              </a:rPr>
              <a:t>attach great importance to </a:t>
            </a:r>
            <a:r>
              <a:rPr lang="en-US" altLang="zh-CN" sz="2400" dirty="0" smtClean="0"/>
              <a:t>the problem and </a:t>
            </a:r>
            <a:r>
              <a:rPr lang="en-US" altLang="zh-CN" sz="2400" dirty="0">
                <a:solidFill>
                  <a:srgbClr val="FF0000"/>
                </a:solidFill>
              </a:rPr>
              <a:t>cope with </a:t>
            </a:r>
            <a:r>
              <a:rPr lang="en-US" altLang="zh-CN" sz="2400" dirty="0" smtClean="0"/>
              <a:t>it as soon as you can. 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It's my sincere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that proper </a:t>
            </a:r>
            <a:r>
              <a:rPr lang="en-US" altLang="zh-CN" sz="2400" dirty="0">
                <a:solidFill>
                  <a:srgbClr val="FF0000"/>
                </a:solidFill>
              </a:rPr>
              <a:t>measures</a:t>
            </a:r>
            <a:r>
              <a:rPr lang="en-US" altLang="zh-CN" sz="2400" dirty="0" smtClean="0"/>
              <a:t> ought to be </a:t>
            </a:r>
            <a:r>
              <a:rPr lang="en-US" altLang="zh-CN" sz="2400" dirty="0">
                <a:solidFill>
                  <a:srgbClr val="FF0000"/>
                </a:solidFill>
              </a:rPr>
              <a:t>taken</a:t>
            </a:r>
            <a:r>
              <a:rPr lang="en-US" altLang="zh-CN" sz="2400" dirty="0" smtClean="0"/>
              <a:t> to prevent this incident from happening again.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I'd appreciate it if you could </a:t>
            </a:r>
            <a:r>
              <a:rPr lang="en-US" altLang="zh-CN" sz="2400" dirty="0">
                <a:solidFill>
                  <a:srgbClr val="FF0000"/>
                </a:solidFill>
              </a:rPr>
              <a:t>make efforts</a:t>
            </a:r>
            <a:r>
              <a:rPr lang="en-US" altLang="zh-CN" sz="2400" dirty="0" smtClean="0"/>
              <a:t> to </a:t>
            </a:r>
            <a:r>
              <a:rPr lang="en-US" altLang="zh-CN" sz="2400" dirty="0">
                <a:solidFill>
                  <a:srgbClr val="FF0000"/>
                </a:solidFill>
              </a:rPr>
              <a:t>have</a:t>
            </a:r>
            <a:r>
              <a:rPr lang="en-US" altLang="zh-CN" sz="2400" dirty="0" smtClean="0"/>
              <a:t> this matter </a:t>
            </a:r>
            <a:r>
              <a:rPr lang="en-US" altLang="zh-CN" sz="2400" dirty="0" smtClean="0">
                <a:solidFill>
                  <a:srgbClr val="FF0000"/>
                </a:solidFill>
              </a:rPr>
              <a:t>settled/ solved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Please let us know instantly you </a:t>
            </a:r>
            <a:r>
              <a:rPr lang="en-US" altLang="zh-CN" sz="2400" dirty="0">
                <a:solidFill>
                  <a:srgbClr val="FF0000"/>
                </a:solidFill>
              </a:rPr>
              <a:t>take legal action </a:t>
            </a:r>
            <a:r>
              <a:rPr lang="en-US" altLang="zh-CN" sz="2400" dirty="0" smtClean="0"/>
              <a:t>to </a:t>
            </a:r>
            <a:r>
              <a:rPr lang="en-US" altLang="zh-CN" sz="2400" dirty="0">
                <a:solidFill>
                  <a:srgbClr val="FF0000"/>
                </a:solidFill>
              </a:rPr>
              <a:t>solve the problem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look forward to your satisfying reply and </a:t>
            </a:r>
            <a:r>
              <a:rPr lang="en-US" altLang="zh-CN" sz="2400" dirty="0">
                <a:solidFill>
                  <a:srgbClr val="FF0000"/>
                </a:solidFill>
              </a:rPr>
              <a:t>proper resolution </a:t>
            </a:r>
            <a:r>
              <a:rPr lang="en-US" altLang="zh-CN" sz="2400" dirty="0" smtClean="0"/>
              <a:t>to the serious problem.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300000">
            <a:off x="-472440" y="-12065"/>
            <a:ext cx="2470785" cy="1299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6445" y="1497330"/>
            <a:ext cx="8116570" cy="46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I </a:t>
            </a:r>
            <a:r>
              <a:rPr lang="en-US" altLang="zh-CN" sz="2800" dirty="0">
                <a:latin typeface="+mj-lt"/>
              </a:rPr>
              <a:t>hope you will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give immediate attention to </a:t>
            </a:r>
            <a:r>
              <a:rPr lang="en-US" altLang="zh-CN" sz="2800" dirty="0">
                <a:latin typeface="+mj-lt"/>
              </a:rPr>
              <a:t>this matter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reply at your earliest convenience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Therefore</a:t>
            </a:r>
            <a:r>
              <a:rPr lang="en-US" altLang="zh-CN" sz="2800" dirty="0">
                <a:latin typeface="+mj-lt"/>
              </a:rPr>
              <a:t>, I strongly suggest that you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attach great significance to</a:t>
            </a:r>
            <a:r>
              <a:rPr lang="en-US" altLang="zh-CN" sz="2800" dirty="0">
                <a:latin typeface="+mj-lt"/>
              </a:rPr>
              <a:t> it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action </a:t>
            </a:r>
            <a:r>
              <a:rPr lang="en-US" altLang="zh-CN" sz="2800" dirty="0">
                <a:latin typeface="+mj-lt"/>
              </a:rPr>
              <a:t>to punish those </a:t>
            </a:r>
            <a:r>
              <a:rPr lang="en-US" altLang="zh-CN" sz="2800" dirty="0" smtClean="0">
                <a:latin typeface="+mj-lt"/>
              </a:rPr>
              <a:t>sellers. </a:t>
            </a:r>
            <a:r>
              <a:rPr lang="en-US" altLang="zh-CN" sz="2800" dirty="0">
                <a:latin typeface="+mj-lt"/>
              </a:rPr>
              <a:t>I hope 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my complaints seriously 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zh-CN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I hope </a:t>
            </a:r>
            <a:r>
              <a:rPr lang="en-US" altLang="zh-CN" sz="2800" dirty="0">
                <a:latin typeface="+mj-lt"/>
              </a:rPr>
              <a:t>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this situation seriously </a:t>
            </a:r>
            <a:r>
              <a:rPr lang="en-US" altLang="zh-CN" sz="2800" dirty="0">
                <a:latin typeface="+mj-lt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start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to solve </a:t>
            </a:r>
            <a:r>
              <a:rPr lang="en-US" altLang="zh-CN" sz="2800" dirty="0" smtClean="0">
                <a:latin typeface="+mj-lt"/>
              </a:rPr>
              <a:t>it soon. </a:t>
            </a:r>
            <a:r>
              <a:rPr lang="en-US" altLang="zh-CN" sz="2800" dirty="0">
                <a:latin typeface="+mj-lt"/>
              </a:rPr>
              <a:t>I am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looking forward to your early reply</a:t>
            </a:r>
            <a:r>
              <a:rPr lang="en-US" altLang="zh-CN" sz="2800" dirty="0">
                <a:latin typeface="+mj-lt"/>
              </a:rPr>
              <a:t>.</a:t>
            </a:r>
            <a:endParaRPr lang="zh-CN" altLang="zh-CN" sz="2800" dirty="0">
              <a:latin typeface="+mj-lt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9612" y="536620"/>
            <a:ext cx="46805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ending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99070" y="5238750"/>
            <a:ext cx="1257300" cy="164592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980000">
            <a:off x="-106680" y="-330200"/>
            <a:ext cx="144208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188640"/>
            <a:ext cx="9037955" cy="66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/>
              <a:t>Dear </a:t>
            </a:r>
            <a:r>
              <a:rPr lang="en-US" altLang="zh-CN" sz="2500" dirty="0" smtClean="0"/>
              <a:t>Sir/Madam,</a:t>
            </a:r>
            <a:endParaRPr lang="zh-CN" altLang="zh-CN" sz="2500" dirty="0"/>
          </a:p>
          <a:p>
            <a:r>
              <a:rPr lang="en-US" altLang="zh-CN" sz="2500" dirty="0" smtClean="0"/>
              <a:t>      I </a:t>
            </a:r>
            <a:r>
              <a:rPr lang="en-US" altLang="zh-CN" sz="2500" dirty="0"/>
              <a:t>am Li </a:t>
            </a:r>
            <a:r>
              <a:rPr lang="en-US" altLang="zh-CN" sz="2500" dirty="0" err="1" smtClean="0"/>
              <a:t>Hua</a:t>
            </a:r>
            <a:r>
              <a:rPr lang="en-US" altLang="zh-CN" sz="2500" dirty="0" smtClean="0"/>
              <a:t>, a </a:t>
            </a:r>
            <a:r>
              <a:rPr lang="en-US" altLang="zh-CN" sz="2500" dirty="0"/>
              <a:t>student with </a:t>
            </a:r>
            <a:r>
              <a:rPr lang="en-US" altLang="zh-CN" sz="2500" dirty="0" smtClean="0"/>
              <a:t>___ sense </a:t>
            </a:r>
            <a:r>
              <a:rPr lang="en-US" altLang="zh-CN" sz="2500" dirty="0"/>
              <a:t>of justice and responsibility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feel bad to trouble you but I am afraid that I have to complain about the immoral </a:t>
            </a:r>
            <a:r>
              <a:rPr lang="en-US" altLang="zh-CN" sz="2500" dirty="0" smtClean="0"/>
              <a:t>acts </a:t>
            </a:r>
            <a:r>
              <a:rPr lang="en-US" altLang="zh-CN" sz="2500" dirty="0"/>
              <a:t>of some </a:t>
            </a:r>
            <a:r>
              <a:rPr lang="en-US" altLang="zh-CN" sz="2500" dirty="0" smtClean="0"/>
              <a:t>wicked </a:t>
            </a:r>
            <a:r>
              <a:rPr lang="en-US" altLang="zh-CN" sz="2500" dirty="0"/>
              <a:t>businessmen.</a:t>
            </a:r>
            <a:endParaRPr lang="zh-CN" altLang="zh-CN" sz="2500" dirty="0"/>
          </a:p>
          <a:p>
            <a:r>
              <a:rPr lang="en-US" altLang="zh-CN" sz="25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2500" dirty="0"/>
              <a:t>As is known to all, we Chinese are now faced with an </a:t>
            </a:r>
            <a:r>
              <a:rPr lang="en-US" altLang="zh-CN" sz="2500" dirty="0" smtClean="0"/>
              <a:t>__________</a:t>
            </a:r>
            <a:endParaRPr lang="en-US" altLang="zh-CN" sz="2500" dirty="0" smtClean="0"/>
          </a:p>
          <a:p>
            <a:r>
              <a:rPr lang="en-US" altLang="zh-CN" sz="2500" dirty="0" smtClean="0"/>
              <a:t>(extreme)severe </a:t>
            </a:r>
            <a:r>
              <a:rPr lang="en-US" altLang="zh-CN" sz="2500" dirty="0"/>
              <a:t>situation fighting against the COVID-19. </a:t>
            </a:r>
            <a:r>
              <a:rPr lang="en-US" altLang="zh-CN" sz="2500" u="sng" dirty="0" smtClean="0"/>
              <a:t>What makes </a:t>
            </a:r>
            <a:r>
              <a:rPr lang="en-US" altLang="zh-CN" sz="2500" u="sng" dirty="0"/>
              <a:t>me </a:t>
            </a:r>
            <a:r>
              <a:rPr lang="en-US" altLang="zh-CN" sz="2500" u="sng" dirty="0" smtClean="0"/>
              <a:t>________(shock )and </a:t>
            </a:r>
            <a:r>
              <a:rPr lang="en-US" altLang="zh-CN" sz="2500" u="sng" dirty="0"/>
              <a:t>furious is that some mean merchants are </a:t>
            </a:r>
            <a:r>
              <a:rPr lang="en-US" altLang="zh-CN" sz="2500" dirty="0"/>
              <a:t>selling face masks </a:t>
            </a:r>
            <a:r>
              <a:rPr lang="en-US" altLang="zh-CN" sz="2500" dirty="0" smtClean="0"/>
              <a:t>___ a </a:t>
            </a:r>
            <a:r>
              <a:rPr lang="en-US" altLang="zh-CN" sz="2500" dirty="0"/>
              <a:t>price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times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high as the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</a:t>
            </a:r>
            <a:r>
              <a:rPr lang="en-US" altLang="zh-CN" sz="2500" dirty="0"/>
              <a:t>price to make dirty profits, </a:t>
            </a:r>
            <a:r>
              <a:rPr lang="en-US" altLang="zh-CN" sz="2500" dirty="0" smtClean="0"/>
              <a:t>______ not </a:t>
            </a:r>
            <a:r>
              <a:rPr lang="en-US" altLang="zh-CN" sz="2500" dirty="0"/>
              <a:t>only puts tens of thousands </a:t>
            </a:r>
            <a:r>
              <a:rPr lang="en-US" altLang="zh-CN" sz="2500" dirty="0" smtClean="0"/>
              <a:t>people’ </a:t>
            </a:r>
            <a:r>
              <a:rPr lang="en-US" altLang="zh-CN" sz="2500" dirty="0"/>
              <a:t>lives at risk </a:t>
            </a:r>
            <a:r>
              <a:rPr lang="en-US" altLang="zh-CN" sz="2500" dirty="0" smtClean="0"/>
              <a:t>_____ has </a:t>
            </a:r>
            <a:r>
              <a:rPr lang="en-US" altLang="zh-CN" sz="2500" dirty="0"/>
              <a:t>a serious impact on society. What they </a:t>
            </a:r>
            <a:r>
              <a:rPr lang="en-US" altLang="zh-CN" sz="2500" dirty="0" smtClean="0"/>
              <a:t>____________(do) is beyond </a:t>
            </a:r>
            <a:r>
              <a:rPr lang="en-US" altLang="zh-CN" sz="2500" dirty="0"/>
              <a:t>endurance as well.</a:t>
            </a:r>
            <a:endParaRPr lang="zh-CN" altLang="zh-CN" sz="2500" dirty="0"/>
          </a:p>
          <a:p>
            <a:r>
              <a:rPr lang="en-US" altLang="zh-CN" sz="2500" dirty="0" smtClean="0"/>
              <a:t>    I would appreciate ___ if </a:t>
            </a:r>
            <a:r>
              <a:rPr lang="en-US" altLang="zh-CN" sz="2500" dirty="0"/>
              <a:t>you could </a:t>
            </a:r>
            <a:r>
              <a:rPr lang="en-US" altLang="zh-CN" sz="2500" dirty="0" smtClean="0"/>
              <a:t>severely punish </a:t>
            </a:r>
            <a:r>
              <a:rPr lang="en-US" altLang="zh-CN" sz="2500" dirty="0"/>
              <a:t>such behavior, preferably </a:t>
            </a:r>
            <a:r>
              <a:rPr lang="en-US" altLang="zh-CN" sz="2500" dirty="0" smtClean="0"/>
              <a:t>___________(deliver) </a:t>
            </a:r>
            <a:r>
              <a:rPr lang="en-US" altLang="zh-CN" sz="2500" u="sng" dirty="0" smtClean="0"/>
              <a:t>medical </a:t>
            </a:r>
            <a:r>
              <a:rPr lang="en-US" altLang="zh-CN" sz="2500" u="sng" dirty="0"/>
              <a:t>supplies to where they </a:t>
            </a:r>
            <a:r>
              <a:rPr lang="en-US" altLang="zh-CN" sz="2500" u="sng" dirty="0" smtClean="0"/>
              <a:t>____________(need) greatly in time</a:t>
            </a:r>
            <a:r>
              <a:rPr lang="en-US" altLang="zh-CN" sz="2500" dirty="0" smtClean="0"/>
              <a:t>.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Thanks </a:t>
            </a:r>
            <a:r>
              <a:rPr lang="en-US" altLang="zh-CN" sz="2500" dirty="0"/>
              <a:t>for your consideration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am looking forward to your early reply.</a:t>
            </a:r>
            <a:endParaRPr lang="zh-CN" altLang="zh-CN" sz="2500" dirty="0"/>
          </a:p>
          <a:p>
            <a:pPr algn="r"/>
            <a:r>
              <a:rPr lang="en-US" altLang="zh-CN" sz="2500" dirty="0"/>
              <a:t>Yours sincerely,</a:t>
            </a:r>
            <a:endParaRPr lang="zh-CN" altLang="zh-CN" sz="2500" dirty="0"/>
          </a:p>
          <a:p>
            <a:pPr algn="r"/>
            <a:r>
              <a:rPr lang="en-US" altLang="zh-CN" sz="2500" dirty="0"/>
              <a:t> Li </a:t>
            </a:r>
            <a:r>
              <a:rPr lang="en-US" altLang="zh-CN" sz="2500" dirty="0" err="1" smtClean="0"/>
              <a:t>Hua</a:t>
            </a:r>
            <a:endParaRPr lang="zh-CN" altLang="zh-CN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742892" y="394466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have done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23" y="4735998"/>
            <a:ext cx="17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delivering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36434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it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471" y="565701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72" y="515382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are needed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605731"/>
            <a:ext cx="750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but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212976"/>
            <a:ext cx="117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which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286" y="285622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081" y="2433157"/>
            <a:ext cx="1726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shocked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1713374"/>
            <a:ext cx="179675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extremely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340000">
            <a:off x="-161925" y="5520055"/>
            <a:ext cx="2740660" cy="12992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7840" y="1432560"/>
            <a:ext cx="81489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/>
              <a:t>To whom it may concern,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I am Li </a:t>
            </a:r>
            <a:r>
              <a:rPr lang="en-US" altLang="zh-CN" sz="2400" dirty="0" err="1" smtClean="0"/>
              <a:t>Hua</a:t>
            </a:r>
            <a:r>
              <a:rPr lang="en-US" altLang="zh-CN" sz="2400" dirty="0" smtClean="0"/>
              <a:t>, a senior school student.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 am extremely sorry to disturb you, but I have to write a letter to convey my complaint and dissatisfaction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 smtClean="0"/>
              <a:t>      The coronavirus epidemic is still tough and annoying. However, you can't imagine that a small number of businesses are so mean as to sell the face masks at an unreasonable price. It is said that it can be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several times as high as the normal price</a:t>
            </a:r>
            <a:r>
              <a:rPr lang="en-US" altLang="zh-CN" sz="2400" dirty="0" smtClean="0"/>
              <a:t>. My classmates and I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are burning with anger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en-US" altLang="zh-CN" sz="2400" dirty="0" smtClean="0"/>
              <a:t>      I hope Consumers' Association can give much attention to this. I'd appreciate it if you can cope with it as early as possible.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Yours sincerely,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 Li </a:t>
            </a:r>
            <a:r>
              <a:rPr lang="en-US" altLang="zh-CN" sz="2400" dirty="0" err="1" smtClean="0"/>
              <a:t>Hua</a:t>
            </a:r>
            <a:endParaRPr lang="en-US" altLang="zh-CN" sz="2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3096409" y="618664"/>
            <a:ext cx="295232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Sample</a:t>
            </a:r>
            <a:endParaRPr lang="zh-CN" altLang="en-US" sz="3200" b="1" dirty="0"/>
          </a:p>
        </p:txBody>
      </p:sp>
      <p:pic>
        <p:nvPicPr>
          <p:cNvPr id="3" name="图片 2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665" y="5560695"/>
            <a:ext cx="1019810" cy="133477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700000" flipH="1">
            <a:off x="7603490" y="-153670"/>
            <a:ext cx="1442085" cy="91376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980000">
            <a:off x="7693660" y="421640"/>
            <a:ext cx="2241550" cy="9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8745" y="826770"/>
            <a:ext cx="87979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2400" b="1" dirty="0">
                <a:latin typeface="+mj-lt"/>
              </a:rPr>
              <a:t>Dear</a:t>
            </a:r>
            <a:r>
              <a:rPr lang="en-US" altLang="zh-CN" sz="2400" b="1" dirty="0" smtClean="0">
                <a:latin typeface="+mj-lt"/>
              </a:rPr>
              <a:t>_______,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① </a:t>
            </a:r>
            <a:r>
              <a:rPr lang="en-US" altLang="zh-CN" sz="2400" b="1" dirty="0">
                <a:latin typeface="+mj-lt"/>
              </a:rPr>
              <a:t>I </a:t>
            </a:r>
            <a:r>
              <a:rPr lang="en-US" altLang="zh-CN" sz="2400" b="1" dirty="0" smtClean="0">
                <a:latin typeface="+mj-lt"/>
              </a:rPr>
              <a:t>am _____ </a:t>
            </a:r>
            <a:r>
              <a:rPr lang="en-US" altLang="zh-CN" sz="2400" b="1" dirty="0">
                <a:latin typeface="+mj-lt"/>
              </a:rPr>
              <a:t>(</a:t>
            </a:r>
            <a:r>
              <a:rPr lang="zh-CN" altLang="zh-CN" sz="2000" b="1" dirty="0">
                <a:latin typeface="+mj-lt"/>
              </a:rPr>
              <a:t>自我介绍</a:t>
            </a:r>
            <a:r>
              <a:rPr lang="en-US" altLang="zh-CN" sz="2400" b="1" dirty="0">
                <a:latin typeface="+mj-lt"/>
              </a:rPr>
              <a:t>). </a:t>
            </a:r>
            <a:r>
              <a:rPr lang="zh-CN" altLang="zh-CN" sz="2400" b="1" dirty="0">
                <a:solidFill>
                  <a:srgbClr val="FF0000"/>
                </a:solidFill>
                <a:latin typeface="+mj-lt"/>
              </a:rPr>
              <a:t>② </a:t>
            </a:r>
            <a:r>
              <a:rPr lang="en-US" altLang="zh-CN" sz="2400" b="1" dirty="0">
                <a:latin typeface="+mj-lt"/>
              </a:rPr>
              <a:t>I feel bad to trouble you but I am afraid that I have to make a complaint about </a:t>
            </a:r>
            <a:r>
              <a:rPr lang="en-US" altLang="zh-CN" sz="2400" b="1" dirty="0" smtClean="0">
                <a:latin typeface="+mj-lt"/>
              </a:rPr>
              <a:t>______(</a:t>
            </a:r>
            <a:r>
              <a:rPr lang="zh-CN" altLang="en-US" sz="2000" b="1" dirty="0">
                <a:latin typeface="+mj-lt"/>
              </a:rPr>
              <a:t>投诉</a:t>
            </a:r>
            <a:r>
              <a:rPr lang="zh-CN" altLang="zh-CN" sz="2000" b="1" dirty="0">
                <a:latin typeface="+mj-lt"/>
              </a:rPr>
              <a:t>内容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③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The situation of ______is getting more and more serious. (</a:t>
            </a:r>
            <a:r>
              <a:rPr lang="zh-CN" altLang="en-US" sz="2000" b="1" dirty="0" smtClean="0">
                <a:latin typeface="+mj-lt"/>
              </a:rPr>
              <a:t>说明情况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④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the first place</a:t>
            </a:r>
            <a:r>
              <a:rPr lang="en-US" altLang="zh-CN" sz="2400" b="1" dirty="0" smtClean="0">
                <a:latin typeface="+mj-lt"/>
              </a:rPr>
              <a:t>, 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的一个</a:t>
            </a:r>
            <a:r>
              <a:rPr lang="zh-CN" altLang="en-US" sz="2000" b="1" dirty="0" smtClean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⑤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addition</a:t>
            </a:r>
            <a:r>
              <a:rPr lang="en-US" altLang="zh-CN" sz="2400" b="1" dirty="0" smtClean="0">
                <a:latin typeface="+mj-lt"/>
              </a:rPr>
              <a:t>,________(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</a:t>
            </a:r>
            <a:r>
              <a:rPr lang="zh-CN" altLang="en-US" sz="2000" b="1" dirty="0" smtClean="0">
                <a:latin typeface="+mj-lt"/>
              </a:rPr>
              <a:t>另一个</a:t>
            </a:r>
            <a:r>
              <a:rPr lang="zh-CN" altLang="en-US" sz="2000" b="1" dirty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⑥</a:t>
            </a:r>
            <a:r>
              <a:rPr lang="en-US" altLang="zh-CN" sz="2400" b="1" dirty="0" smtClean="0">
                <a:latin typeface="+mj-lt"/>
              </a:rPr>
              <a:t>Under </a:t>
            </a:r>
            <a:r>
              <a:rPr lang="en-US" altLang="zh-CN" sz="2400" b="1" dirty="0">
                <a:latin typeface="+mj-lt"/>
              </a:rPr>
              <a:t>these circumstances, the </a:t>
            </a:r>
            <a:r>
              <a:rPr lang="en-US" altLang="zh-CN" sz="2400" b="1" dirty="0" smtClean="0">
                <a:latin typeface="+mj-lt"/>
              </a:rPr>
              <a:t>negative consequences could </a:t>
            </a:r>
            <a:r>
              <a:rPr lang="en-US" altLang="zh-CN" sz="2400" b="1" dirty="0">
                <a:latin typeface="+mj-lt"/>
              </a:rPr>
              <a:t>be multiplied if this problem cannot be handled immediately. </a:t>
            </a:r>
            <a:r>
              <a:rPr lang="en-US" altLang="zh-CN" sz="2400" b="1" dirty="0" smtClean="0">
                <a:latin typeface="+mj-lt"/>
              </a:rPr>
              <a:t>(</a:t>
            </a:r>
            <a:r>
              <a:rPr lang="zh-CN" altLang="en-US" sz="2000" b="1" dirty="0" smtClean="0">
                <a:latin typeface="+mj-lt"/>
              </a:rPr>
              <a:t>如果问题不能马上解决</a:t>
            </a:r>
            <a:r>
              <a:rPr lang="en-US" altLang="zh-CN" sz="2000" b="1" dirty="0" smtClean="0">
                <a:latin typeface="+mj-lt"/>
              </a:rPr>
              <a:t>,  </a:t>
            </a:r>
            <a:r>
              <a:rPr lang="zh-CN" altLang="en-US" sz="2000" b="1" dirty="0" smtClean="0">
                <a:latin typeface="+mj-lt"/>
              </a:rPr>
              <a:t>后果会更糟糕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⑦</a:t>
            </a:r>
            <a:r>
              <a:rPr lang="en-US" altLang="zh-CN" sz="2400" b="1" dirty="0" smtClean="0">
                <a:latin typeface="+mj-lt"/>
              </a:rPr>
              <a:t>All in all, There is still much room for improvement. (</a:t>
            </a:r>
            <a:r>
              <a:rPr lang="zh-CN" altLang="en-US" sz="2000" b="1" dirty="0" smtClean="0">
                <a:latin typeface="+mj-lt"/>
              </a:rPr>
              <a:t>该问题有改善的空间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⑧</a:t>
            </a:r>
            <a:r>
              <a:rPr lang="en-US" altLang="zh-CN" sz="2400" b="1" dirty="0" smtClean="0">
                <a:latin typeface="+mj-lt"/>
              </a:rPr>
              <a:t>I </a:t>
            </a:r>
            <a:r>
              <a:rPr lang="en-US" altLang="zh-CN" sz="2400" b="1" dirty="0">
                <a:latin typeface="+mj-lt"/>
              </a:rPr>
              <a:t>would appreciate it very much if you could </a:t>
            </a:r>
            <a:r>
              <a:rPr lang="en-US" altLang="zh-CN" sz="2400" b="1" dirty="0" smtClean="0">
                <a:latin typeface="+mj-lt"/>
              </a:rPr>
              <a:t>_______(</a:t>
            </a:r>
            <a:r>
              <a:rPr lang="zh-CN" altLang="zh-CN" sz="2000" b="1" dirty="0" smtClean="0">
                <a:latin typeface="+mj-lt"/>
              </a:rPr>
              <a:t>提出</a:t>
            </a:r>
            <a:r>
              <a:rPr lang="zh-CN" altLang="en-US" sz="2000" b="1" dirty="0" smtClean="0">
                <a:latin typeface="+mj-lt"/>
              </a:rPr>
              <a:t>要求或者建议</a:t>
            </a:r>
            <a:r>
              <a:rPr lang="en-US" altLang="zh-CN" sz="2400" b="1" dirty="0" smtClean="0">
                <a:latin typeface="+mj-lt"/>
              </a:rPr>
              <a:t>),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⑨</a:t>
            </a:r>
            <a:r>
              <a:rPr lang="en-US" altLang="zh-CN" sz="2400" b="1" dirty="0" smtClean="0">
                <a:latin typeface="+mj-lt"/>
              </a:rPr>
              <a:t>and I hope you can have this matter settled by ________(</a:t>
            </a:r>
            <a:r>
              <a:rPr lang="zh-CN" altLang="zh-CN" sz="2000" b="1" dirty="0" smtClean="0">
                <a:latin typeface="+mj-lt"/>
              </a:rPr>
              <a:t>最后期限</a:t>
            </a:r>
            <a:r>
              <a:rPr lang="en-US" altLang="zh-CN" sz="2400" b="1" dirty="0" smtClean="0">
                <a:latin typeface="+mj-lt"/>
              </a:rPr>
              <a:t>).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 ⑩</a:t>
            </a:r>
            <a:r>
              <a:rPr lang="en-US" altLang="zh-CN" sz="2400" b="1" dirty="0" smtClean="0">
                <a:latin typeface="+mj-lt"/>
              </a:rPr>
              <a:t>Thank </a:t>
            </a:r>
            <a:r>
              <a:rPr lang="en-US" altLang="zh-CN" sz="2400" b="1" dirty="0">
                <a:latin typeface="+mj-lt"/>
              </a:rPr>
              <a:t>you for your consideration and I will be looking forward to your reply</a:t>
            </a:r>
            <a:r>
              <a:rPr lang="en-US" altLang="zh-CN" sz="2400" b="1" dirty="0" smtClean="0">
                <a:latin typeface="+mj-lt"/>
              </a:rPr>
              <a:t>.(</a:t>
            </a:r>
            <a:r>
              <a:rPr lang="zh-CN" altLang="en-US" sz="2000" b="1" dirty="0" smtClean="0">
                <a:latin typeface="+mj-lt"/>
              </a:rPr>
              <a:t>礼貌结尾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zh-CN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+mj-lt"/>
              </a:rPr>
              <a:t>                                                                                 Yours </a:t>
            </a:r>
            <a:r>
              <a:rPr lang="en-US" altLang="zh-CN" sz="2400" b="1" dirty="0" smtClean="0">
                <a:latin typeface="+mj-lt"/>
              </a:rPr>
              <a:t>sincerely</a:t>
            </a:r>
            <a:r>
              <a:rPr lang="en-US" altLang="zh-CN" sz="2400" b="1" dirty="0">
                <a:latin typeface="+mj-lt"/>
              </a:rPr>
              <a:t>,</a:t>
            </a:r>
            <a:r>
              <a:rPr lang="en-US" altLang="zh-CN" sz="2400" b="1" dirty="0" smtClean="0">
                <a:latin typeface="+mj-lt"/>
              </a:rPr>
              <a:t> </a:t>
            </a:r>
            <a:endParaRPr lang="en-US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+mj-lt"/>
              </a:rPr>
              <a:t>Li </a:t>
            </a:r>
            <a:r>
              <a:rPr lang="en-US" altLang="zh-CN" sz="2400" b="1" dirty="0" err="1" smtClean="0">
                <a:latin typeface="+mj-lt"/>
              </a:rPr>
              <a:t>Hua</a:t>
            </a:r>
            <a:endParaRPr lang="zh-CN" altLang="zh-CN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55" y="241995"/>
            <a:ext cx="273630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Model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5" y="1417955"/>
            <a:ext cx="7409815" cy="2944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9936" y="5074637"/>
            <a:ext cx="327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周  媚</a:t>
            </a:r>
            <a:endParaRPr kumimoji="1" lang="en-US" altLang="zh-CN" sz="2000" dirty="0" smtClean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陈泓静</a:t>
            </a:r>
            <a:endParaRPr kumimoji="1" lang="zh-CN" altLang="en-US" sz="2000" dirty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2537460"/>
            <a:ext cx="7409815" cy="294449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40000">
            <a:off x="6931660" y="812165"/>
            <a:ext cx="3123565" cy="2121535"/>
          </a:xfrm>
          <a:prstGeom prst="rect">
            <a:avLst/>
          </a:prstGeom>
        </p:spPr>
      </p:pic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20000">
            <a:off x="7059295" y="203200"/>
            <a:ext cx="2116455" cy="130111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140" y="4864735"/>
            <a:ext cx="1582420" cy="199326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818140" y="1121202"/>
            <a:ext cx="763284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Letter of Complaint</a:t>
            </a:r>
            <a:endParaRPr lang="en-US" altLang="zh-CN" sz="66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4060" y="299720"/>
            <a:ext cx="7676515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dirty="0" smtClean="0"/>
              <a:t>   </a:t>
            </a:r>
            <a:r>
              <a:rPr lang="zh-CN" altLang="en-US" sz="2000" dirty="0" smtClean="0"/>
              <a:t>假定你是李华，在新冠状病毒肺炎疫情如此严峻的时刻，有少数不良商家以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原价数倍</a:t>
            </a:r>
            <a:r>
              <a:rPr lang="zh-CN" altLang="en-US" sz="2000" dirty="0" smtClean="0"/>
              <a:t>的价格销售口罩。针对这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现象</a:t>
            </a:r>
            <a:r>
              <a:rPr lang="zh-CN" altLang="en-US" sz="2000" dirty="0" smtClean="0"/>
              <a:t>，老师让你们用英语给消费者协会写一封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投诉信</a:t>
            </a:r>
            <a:r>
              <a:rPr lang="zh-CN" altLang="en-US" sz="2000" dirty="0" smtClean="0"/>
              <a:t>。要点如下： </a:t>
            </a:r>
            <a:endParaRPr lang="zh-CN" altLang="en-US" sz="2000" dirty="0" smtClean="0"/>
          </a:p>
          <a:p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1. </a:t>
            </a:r>
            <a:r>
              <a:rPr lang="zh-CN" altLang="en-US" sz="2000" dirty="0" smtClean="0"/>
              <a:t>介绍自己，写信目的。</a:t>
            </a:r>
            <a:endParaRPr lang="en-US" altLang="zh-CN" sz="2000" dirty="0"/>
          </a:p>
          <a:p>
            <a:r>
              <a:rPr lang="en-US" altLang="zh-CN" sz="2000" dirty="0" smtClean="0"/>
              <a:t>         2. </a:t>
            </a:r>
            <a:r>
              <a:rPr lang="zh-CN" altLang="en-US" sz="2000" dirty="0" smtClean="0"/>
              <a:t>说明情况，表示气愤。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   3. </a:t>
            </a:r>
            <a:r>
              <a:rPr lang="zh-CN" altLang="en-US" sz="2000" dirty="0" smtClean="0"/>
              <a:t>希望重视，尽快解决。</a:t>
            </a:r>
            <a:endParaRPr lang="en-US" altLang="zh-CN" sz="2000" dirty="0" smtClean="0"/>
          </a:p>
          <a:p>
            <a:r>
              <a:rPr lang="zh-CN" altLang="en-US" sz="2000" dirty="0" smtClean="0"/>
              <a:t>参考词汇：消费者协会 </a:t>
            </a:r>
            <a:r>
              <a:rPr lang="en-US" altLang="zh-CN" sz="2000" b="1" dirty="0" smtClean="0"/>
              <a:t>Consumers' Association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347345" y="2821940"/>
            <a:ext cx="8449310" cy="39154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4060" y="2893695"/>
            <a:ext cx="75298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Dear Sir or Madam</a:t>
            </a:r>
            <a:r>
              <a:rPr lang="en-US" altLang="zh-CN" sz="2400" dirty="0" smtClean="0"/>
              <a:t>, /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To whom it may concern</a:t>
            </a:r>
            <a:r>
              <a:rPr lang="en-US" altLang="zh-CN" sz="2400" dirty="0" smtClean="0"/>
              <a:t>,</a:t>
            </a:r>
            <a:endParaRPr lang="en-US" altLang="zh-CN" sz="2400" dirty="0" smtClean="0"/>
          </a:p>
          <a:p>
            <a:r>
              <a:rPr lang="en-US" altLang="zh-CN" sz="2600" dirty="0" smtClean="0"/>
              <a:t>   Para 1: Introduce yourself and show the writing </a:t>
            </a:r>
            <a:endParaRPr lang="en-US" altLang="zh-CN" sz="2600" dirty="0" smtClean="0"/>
          </a:p>
          <a:p>
            <a:r>
              <a:rPr lang="en-US" altLang="zh-CN" sz="2600" dirty="0" smtClean="0"/>
              <a:t>                purpose--your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complaint </a:t>
            </a:r>
            <a:endParaRPr lang="en-US" altLang="zh-CN" sz="2600" dirty="0"/>
          </a:p>
          <a:p>
            <a:r>
              <a:rPr lang="en-US" altLang="zh-CN" sz="2600" dirty="0"/>
              <a:t>   Para 2: State the </a:t>
            </a:r>
            <a:r>
              <a:rPr lang="en-US" altLang="zh-CN" sz="2600" b="1" dirty="0">
                <a:solidFill>
                  <a:srgbClr val="FF0000"/>
                </a:solidFill>
              </a:rPr>
              <a:t>situation</a:t>
            </a:r>
            <a:r>
              <a:rPr lang="en-US" altLang="zh-CN" sz="2600" dirty="0"/>
              <a:t> and explain the </a:t>
            </a:r>
            <a:endParaRPr lang="en-US" altLang="zh-CN" sz="2600" dirty="0"/>
          </a:p>
          <a:p>
            <a:r>
              <a:rPr lang="en-US" altLang="zh-CN" sz="2600" dirty="0"/>
              <a:t>                </a:t>
            </a:r>
            <a:r>
              <a:rPr lang="en-US" altLang="zh-CN" sz="2600" b="1" dirty="0">
                <a:solidFill>
                  <a:srgbClr val="FF0000"/>
                </a:solidFill>
              </a:rPr>
              <a:t>reasons</a:t>
            </a:r>
            <a:r>
              <a:rPr lang="en-US" altLang="zh-CN" sz="2600" dirty="0"/>
              <a:t> of complaint </a:t>
            </a:r>
            <a:endParaRPr lang="en-US" altLang="zh-CN" sz="2600" dirty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     </a:t>
            </a:r>
            <a:r>
              <a:rPr lang="en-US" altLang="zh-CN" sz="2400" dirty="0" smtClean="0"/>
              <a:t>   (</a:t>
            </a:r>
            <a:r>
              <a:rPr lang="zh-CN" altLang="en-US" sz="2400" dirty="0" smtClean="0"/>
              <a:t>要点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/>
              <a:t>：</a:t>
            </a:r>
            <a:r>
              <a:rPr lang="en-US" altLang="zh-CN" sz="2400" b="1" dirty="0">
                <a:solidFill>
                  <a:srgbClr val="C00000"/>
                </a:solidFill>
              </a:rPr>
              <a:t>convey your anger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en-US" altLang="zh-CN" sz="2600" dirty="0" smtClean="0"/>
              <a:t>   Para 3: Raise 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requirements or suggestions. 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r>
              <a:rPr lang="en-US" altLang="zh-CN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             </a:t>
            </a:r>
            <a:r>
              <a:rPr lang="en-US" altLang="zh-CN" sz="2600" dirty="0"/>
              <a:t>(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Don’t </a:t>
            </a:r>
            <a:r>
              <a:rPr lang="en-US" altLang="zh-CN" sz="2600" b="1" dirty="0">
                <a:solidFill>
                  <a:srgbClr val="C00000"/>
                </a:solidFill>
              </a:rPr>
              <a:t>forget polite ending sentence</a:t>
            </a:r>
            <a:r>
              <a:rPr lang="en-US" altLang="zh-CN" sz="2600" dirty="0"/>
              <a:t>.)</a:t>
            </a:r>
            <a:endParaRPr lang="en-US" altLang="zh-CN" sz="2600" dirty="0"/>
          </a:p>
          <a:p>
            <a:pPr algn="r"/>
            <a:r>
              <a:rPr lang="en-US" altLang="zh-CN" sz="2600" dirty="0" smtClean="0"/>
              <a:t>                                                                            </a:t>
            </a:r>
            <a:r>
              <a:rPr lang="en-US" altLang="zh-CN" sz="2000" dirty="0" smtClean="0"/>
              <a:t>Yours sincerely,</a:t>
            </a:r>
            <a:endParaRPr lang="en-US" altLang="zh-CN" sz="2000" dirty="0" smtClean="0"/>
          </a:p>
          <a:p>
            <a:pPr algn="r"/>
            <a:r>
              <a:rPr lang="en-US" altLang="zh-CN" sz="2000" dirty="0" smtClean="0"/>
              <a:t>Li </a:t>
            </a:r>
            <a:r>
              <a:rPr lang="en-US" altLang="zh-CN" sz="2000" dirty="0" err="1" smtClean="0"/>
              <a:t>Hua</a:t>
            </a:r>
            <a:endParaRPr lang="en-US" altLang="zh-CN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384446" y="1681505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“</a:t>
            </a:r>
            <a:r>
              <a:rPr lang="en-US" altLang="zh-CN" sz="2800" b="1" dirty="0">
                <a:solidFill>
                  <a:srgbClr val="0070C0"/>
                </a:solidFill>
              </a:rPr>
              <a:t>tense”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18555" y="1101725"/>
            <a:ext cx="373380" cy="579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花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05" y="5873750"/>
            <a:ext cx="782955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09" y="323185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1: how to express your complaint</a:t>
            </a:r>
            <a:endParaRPr lang="zh-CN" altLang="en-US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435" y="1144905"/>
            <a:ext cx="848868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CN" sz="2400" dirty="0" smtClean="0"/>
              <a:t>I’m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complain about</a:t>
            </a:r>
            <a:r>
              <a:rPr lang="en-US" altLang="zh-CN" sz="2400" dirty="0" smtClean="0"/>
              <a:t> ....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I'm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make </a:t>
            </a:r>
            <a:r>
              <a:rPr lang="en-US" altLang="zh-CN" sz="2400" dirty="0">
                <a:solidFill>
                  <a:srgbClr val="FF0066"/>
                </a:solidFill>
              </a:rPr>
              <a:t>a complaint about/against </a:t>
            </a:r>
            <a:r>
              <a:rPr lang="en-US" altLang="zh-CN" sz="2400" dirty="0" smtClean="0"/>
              <a:t>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feel bad to trouble/disturb/bother you but I am afraid that I have to complain about…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I'm writing to bring to your attention </a:t>
            </a:r>
            <a:r>
              <a:rPr lang="en-US" altLang="zh-CN" sz="2400" dirty="0">
                <a:solidFill>
                  <a:srgbClr val="FF0066"/>
                </a:solidFill>
              </a:rPr>
              <a:t>a bad phenomenon </a:t>
            </a:r>
            <a:r>
              <a:rPr lang="en-US" altLang="zh-CN" sz="2400" dirty="0" smtClean="0"/>
              <a:t>…</a:t>
            </a:r>
            <a:endParaRPr lang="en-US" altLang="zh-CN" sz="2400" dirty="0" smtClean="0"/>
          </a:p>
          <a:p>
            <a:pPr indent="0">
              <a:buNone/>
            </a:pPr>
            <a:endParaRPr lang="en-US" altLang="zh-CN" sz="2400" dirty="0" smtClean="0"/>
          </a:p>
          <a:p>
            <a:pPr indent="0">
              <a:buNone/>
            </a:pPr>
            <a:endParaRPr lang="en-US" altLang="zh-CN" sz="2000" dirty="0"/>
          </a:p>
          <a:p>
            <a:pPr indent="0">
              <a:buNone/>
            </a:pP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I’m </a:t>
            </a:r>
            <a:r>
              <a:rPr lang="en-US" altLang="zh-CN" sz="2400" dirty="0"/>
              <a:t>writing to express my </a:t>
            </a:r>
            <a:r>
              <a:rPr lang="en-US" altLang="zh-CN" sz="2400" dirty="0">
                <a:solidFill>
                  <a:srgbClr val="FF0066"/>
                </a:solidFill>
              </a:rPr>
              <a:t>frustration/ dissatisfaction/ disappointment </a:t>
            </a:r>
            <a:r>
              <a:rPr lang="en-US" altLang="zh-CN" sz="2400" dirty="0"/>
              <a:t>with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your </a:t>
            </a:r>
            <a:r>
              <a:rPr lang="en-US" altLang="zh-CN" sz="2400" dirty="0" smtClean="0"/>
              <a:t>...</a:t>
            </a: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Much </a:t>
            </a:r>
            <a:r>
              <a:rPr lang="en-US" altLang="zh-CN" sz="2400" dirty="0"/>
              <a:t>to my disappointment/ frustration/ </a:t>
            </a:r>
            <a:r>
              <a:rPr lang="en-US" altLang="zh-CN" sz="2400" u="sng" dirty="0">
                <a:solidFill>
                  <a:srgbClr val="FF0066"/>
                </a:solidFill>
              </a:rPr>
              <a:t>dissatisfaction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neither </a:t>
            </a:r>
            <a:r>
              <a:rPr lang="en-US" altLang="zh-CN" sz="2400" dirty="0" smtClean="0"/>
              <a:t>…nor …lived </a:t>
            </a:r>
            <a:r>
              <a:rPr lang="en-US" altLang="zh-CN" sz="2400" dirty="0"/>
              <a:t>up to our expectation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We are not </a:t>
            </a:r>
            <a:r>
              <a:rPr lang="en-US" altLang="zh-CN" sz="2400" u="sng" dirty="0">
                <a:solidFill>
                  <a:srgbClr val="FF0066"/>
                </a:solidFill>
              </a:rPr>
              <a:t>satisfied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with</a:t>
            </a:r>
            <a:r>
              <a:rPr lang="en-US" altLang="zh-CN" sz="2400" dirty="0" smtClean="0">
                <a:solidFill>
                  <a:srgbClr val="FF0066"/>
                </a:solidFill>
              </a:rPr>
              <a:t>/ </a:t>
            </a:r>
            <a:r>
              <a:rPr lang="en-US" altLang="zh-CN" sz="2400" u="sng" dirty="0" smtClean="0">
                <a:solidFill>
                  <a:srgbClr val="FF0066"/>
                </a:solidFill>
              </a:rPr>
              <a:t>dissatisfied</a:t>
            </a:r>
            <a:r>
              <a:rPr lang="en-US" altLang="zh-CN" sz="2400" dirty="0" smtClean="0">
                <a:solidFill>
                  <a:srgbClr val="FF0066"/>
                </a:solidFill>
              </a:rPr>
              <a:t> </a:t>
            </a:r>
            <a:r>
              <a:rPr lang="en-US" altLang="zh-CN" sz="2400" dirty="0" smtClean="0"/>
              <a:t>with 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am sorry to say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…was not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u="sng" dirty="0">
                <a:solidFill>
                  <a:srgbClr val="FF0066"/>
                </a:solidFill>
              </a:rPr>
              <a:t>satisfying</a:t>
            </a:r>
            <a:r>
              <a:rPr lang="en-US" altLang="zh-CN" sz="2400" dirty="0"/>
              <a:t>/ couldn’t </a:t>
            </a:r>
            <a:r>
              <a:rPr lang="en-US" altLang="zh-CN" sz="2400" u="sng" dirty="0">
                <a:solidFill>
                  <a:srgbClr val="FF0066"/>
                </a:solidFill>
              </a:rPr>
              <a:t>satisfy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dirty="0"/>
              <a:t>our </a:t>
            </a:r>
            <a:r>
              <a:rPr lang="en-US" altLang="zh-CN" sz="2400" dirty="0" smtClean="0"/>
              <a:t>needs/demand 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801" y="3080266"/>
            <a:ext cx="892899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Why do you want to complain?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Because I feel _______,________, or ________.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图片 2" descr="花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010" y="92710"/>
            <a:ext cx="105664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85" y="740549"/>
            <a:ext cx="51125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beginning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975" y="1831340"/>
            <a:ext cx="82740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 I’m Li </a:t>
            </a:r>
            <a:r>
              <a:rPr lang="en-US" altLang="zh-CN" sz="2800" dirty="0" err="1" smtClean="0">
                <a:latin typeface="+mj-lt"/>
              </a:rPr>
              <a:t>Hua</a:t>
            </a:r>
            <a:r>
              <a:rPr lang="en-US" altLang="zh-CN" sz="2800" dirty="0" smtClean="0">
                <a:latin typeface="+mj-lt"/>
              </a:rPr>
              <a:t>. I’m sorry to trouble you but I am afraid that I have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complain about</a:t>
            </a:r>
            <a:r>
              <a:rPr lang="en-US" altLang="zh-CN" sz="2800" dirty="0" smtClean="0">
                <a:latin typeface="+mj-lt"/>
              </a:rPr>
              <a:t> some illegal sellers who sell masks at a high price.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>
                <a:latin typeface="+mj-lt"/>
              </a:rPr>
              <a:t> </a:t>
            </a:r>
            <a:r>
              <a:rPr lang="en-US" altLang="zh-CN" sz="2800" dirty="0" smtClean="0">
                <a:latin typeface="+mj-lt"/>
              </a:rPr>
              <a:t>      My name is Li Hua, an ordinary citizen/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 high school </a:t>
            </a:r>
            <a:r>
              <a:rPr lang="en-US" altLang="zh-CN" sz="2800" dirty="0" smtClean="0"/>
              <a:t>student</a:t>
            </a:r>
            <a:r>
              <a:rPr lang="en-US" altLang="zh-CN" sz="2800" dirty="0" smtClean="0">
                <a:latin typeface="+mj-lt"/>
              </a:rPr>
              <a:t>. I’m writing this letter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make my complaint about </a:t>
            </a:r>
            <a:r>
              <a:rPr lang="en-US" altLang="zh-CN" sz="2800" dirty="0" smtClean="0">
                <a:latin typeface="+mj-lt"/>
              </a:rPr>
              <a:t>those traders who sell masks illegally</a:t>
            </a:r>
            <a:r>
              <a:rPr lang="en-US" altLang="zh-CN" sz="2800" dirty="0">
                <a:solidFill>
                  <a:srgbClr val="FF0000"/>
                </a:solidFill>
              </a:rPr>
              <a:t> /</a:t>
            </a:r>
            <a:r>
              <a:rPr lang="en-US" altLang="zh-CN" sz="2800" dirty="0" smtClean="0">
                <a:solidFill>
                  <a:srgbClr val="FF0000"/>
                </a:solidFill>
              </a:rPr>
              <a:t> at an excessively </a:t>
            </a:r>
            <a:r>
              <a:rPr lang="en-US" altLang="zh-CN" sz="2800" dirty="0">
                <a:solidFill>
                  <a:srgbClr val="FF0000"/>
                </a:solidFill>
              </a:rPr>
              <a:t>high </a:t>
            </a:r>
            <a:r>
              <a:rPr lang="en-US" altLang="zh-CN" sz="2800" dirty="0" smtClean="0">
                <a:solidFill>
                  <a:srgbClr val="FF0000"/>
                </a:solidFill>
              </a:rPr>
              <a:t>price .</a:t>
            </a:r>
            <a:endParaRPr lang="en-US" altLang="zh-CN" sz="2800" dirty="0" smtClean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pPr lvl="0"/>
            <a:r>
              <a:rPr lang="en-US" altLang="zh-CN" sz="2800" dirty="0">
                <a:latin typeface="+mj-lt"/>
              </a:rPr>
              <a:t>   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620000" flipH="1">
            <a:off x="6687820" y="4770120"/>
            <a:ext cx="2616835" cy="1948815"/>
          </a:xfrm>
          <a:prstGeom prst="rect">
            <a:avLst/>
          </a:prstGeom>
        </p:spPr>
      </p:pic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140000" flipH="1">
            <a:off x="7918450" y="5499100"/>
            <a:ext cx="1969135" cy="146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25" y="81280"/>
            <a:ext cx="2202815" cy="1640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658" y="60913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Para 2: state the situation and express anger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286813" y="1459875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不良商家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26" y="2615327"/>
            <a:ext cx="27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原价数倍的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价格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7055" y="1741170"/>
            <a:ext cx="6153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mean/shameless/immoral/wicked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businessman/merchant/seller/trader/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profiteers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805" y="3218180"/>
            <a:ext cx="871982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1.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形容词或副词的比较级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than+B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higher than the 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2.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+as+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形容词或副词的原级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as+B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as </a:t>
            </a:r>
            <a:r>
              <a:rPr lang="en-US" altLang="zh-CN" sz="2800" dirty="0" smtClean="0">
                <a:solidFill>
                  <a:prstClr val="black"/>
                </a:solidFill>
              </a:rPr>
              <a:t>high </a:t>
            </a:r>
            <a:r>
              <a:rPr lang="en-US" altLang="zh-CN" sz="2800" dirty="0">
                <a:solidFill>
                  <a:prstClr val="black"/>
                </a:solidFill>
              </a:rPr>
              <a:t>as the </a:t>
            </a:r>
            <a:r>
              <a:rPr lang="en-US" altLang="zh-CN" sz="2800" dirty="0" smtClean="0">
                <a:solidFill>
                  <a:prstClr val="black"/>
                </a:solidFill>
              </a:rPr>
              <a:t>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+what+</a:t>
            </a:r>
            <a:r>
              <a:rPr lang="zh-CN" altLang="en-US" sz="2800" dirty="0">
                <a:solidFill>
                  <a:srgbClr val="FF0000"/>
                </a:solidFill>
              </a:rPr>
              <a:t>从句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what it was.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4.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+the size/height/length/width, </a:t>
            </a:r>
            <a:r>
              <a:rPr lang="en-US" altLang="zh-CN" sz="2800" dirty="0" err="1">
                <a:solidFill>
                  <a:srgbClr val="FF0000"/>
                </a:solidFill>
              </a:rPr>
              <a:t>etc+of+B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2742" y="263388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两倍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283968" y="256490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 </a:t>
            </a:r>
            <a:r>
              <a:rPr lang="en-US" altLang="zh-CN" sz="2400" b="1" dirty="0"/>
              <a:t>twice/ double</a:t>
            </a:r>
            <a:endParaRPr lang="zh-CN" altLang="en-US" sz="2400" b="1" dirty="0"/>
          </a:p>
        </p:txBody>
      </p:sp>
      <p:pic>
        <p:nvPicPr>
          <p:cNvPr id="9" name="图片 8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800000">
            <a:off x="7571105" y="685165"/>
            <a:ext cx="2388235" cy="177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503555"/>
            <a:ext cx="877062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表示</a:t>
            </a: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气愤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: be angry/annoyed/furious/irritated/cross</a:t>
            </a:r>
            <a:endParaRPr lang="en-US" altLang="zh-CN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( anger/ annoyance/fury/irritation)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CN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600" dirty="0" smtClean="0"/>
              <a:t>       1. We are seized </a:t>
            </a:r>
            <a:r>
              <a:rPr lang="en-US" altLang="zh-CN" sz="2600" dirty="0"/>
              <a:t>by 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  <a:p>
            <a:r>
              <a:rPr lang="en-US" altLang="zh-CN" sz="2600" dirty="0"/>
              <a:t>       2</a:t>
            </a:r>
            <a:r>
              <a:rPr lang="en-US" altLang="zh-CN" sz="2600" dirty="0" smtClean="0"/>
              <a:t>. We could hardly </a:t>
            </a:r>
            <a:r>
              <a:rPr lang="en-US" altLang="zh-CN" sz="2600" dirty="0"/>
              <a:t>contain </a:t>
            </a:r>
            <a:r>
              <a:rPr lang="en-US" altLang="zh-CN" sz="2600" dirty="0" smtClean="0"/>
              <a:t>our </a:t>
            </a:r>
            <a:r>
              <a:rPr lang="en-US" altLang="zh-CN" sz="2600" dirty="0"/>
              <a:t>rage.</a:t>
            </a:r>
            <a:endParaRPr lang="en-US" altLang="zh-CN" sz="2600" dirty="0"/>
          </a:p>
          <a:p>
            <a:r>
              <a:rPr lang="en-US" altLang="zh-CN" sz="2600" dirty="0"/>
              <a:t>       3</a:t>
            </a:r>
            <a:r>
              <a:rPr lang="en-US" altLang="zh-CN" sz="2600" dirty="0" smtClean="0"/>
              <a:t>. We are breathing </a:t>
            </a:r>
            <a:r>
              <a:rPr lang="en-US" altLang="zh-CN" sz="2600" dirty="0"/>
              <a:t>fire and </a:t>
            </a:r>
            <a:r>
              <a:rPr lang="en-US" altLang="zh-CN" sz="2600" dirty="0" smtClean="0"/>
              <a:t>fury(</a:t>
            </a:r>
            <a:r>
              <a:rPr lang="zh-CN" altLang="en-US" sz="2600" dirty="0" smtClean="0"/>
              <a:t>激怒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r>
              <a:rPr lang="en-US" altLang="zh-CN" sz="2600" dirty="0"/>
              <a:t>       4</a:t>
            </a:r>
            <a:r>
              <a:rPr lang="en-US" altLang="zh-CN" sz="2600" dirty="0" smtClean="0"/>
              <a:t>. It really makes our blood boil.</a:t>
            </a:r>
            <a:endParaRPr lang="en-US" altLang="zh-CN" sz="2600" dirty="0" smtClean="0"/>
          </a:p>
          <a:p>
            <a:r>
              <a:rPr lang="en-US" altLang="zh-CN" sz="2600" dirty="0"/>
              <a:t>       5</a:t>
            </a:r>
            <a:r>
              <a:rPr lang="en-US" altLang="zh-CN" sz="2600" dirty="0" smtClean="0"/>
              <a:t>. Our anger boiled over(</a:t>
            </a:r>
            <a:r>
              <a:rPr lang="zh-CN" altLang="en-US" sz="2600" dirty="0" smtClean="0"/>
              <a:t>喷溢出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endParaRPr lang="en-US" altLang="zh-CN" sz="1400" b="1" dirty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Anger” related to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facial expression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900" dirty="0" smtClean="0"/>
              <a:t>      </a:t>
            </a:r>
            <a:endParaRPr lang="en-US" altLang="zh-CN" sz="900" dirty="0" smtClean="0"/>
          </a:p>
          <a:p>
            <a:r>
              <a:rPr lang="en-US" altLang="zh-CN" sz="2600" dirty="0" smtClean="0"/>
              <a:t>     1. He gave me </a:t>
            </a:r>
            <a:r>
              <a:rPr lang="en-US" altLang="zh-CN" sz="2600" dirty="0" smtClean="0">
                <a:solidFill>
                  <a:srgbClr val="FF0000"/>
                </a:solidFill>
              </a:rPr>
              <a:t>a look of burning anger</a:t>
            </a:r>
            <a:r>
              <a:rPr lang="en-US" altLang="zh-CN" sz="2600" dirty="0" smtClean="0"/>
              <a:t>. </a:t>
            </a:r>
            <a:endParaRPr lang="en-US" altLang="zh-CN" sz="2600" dirty="0" smtClean="0"/>
          </a:p>
          <a:p>
            <a:r>
              <a:rPr lang="en-US" altLang="zh-CN" sz="2600" dirty="0" smtClean="0"/>
              <a:t>      2. He glared at me with </a:t>
            </a:r>
            <a:r>
              <a:rPr lang="en-US" altLang="zh-CN" sz="2600" dirty="0" smtClean="0">
                <a:solidFill>
                  <a:srgbClr val="FF0000"/>
                </a:solidFill>
              </a:rPr>
              <a:t>burning eyes</a:t>
            </a:r>
            <a:r>
              <a:rPr lang="en-US" altLang="zh-CN" sz="2600" dirty="0" smtClean="0"/>
              <a:t>.</a:t>
            </a:r>
            <a:endParaRPr lang="en-US" altLang="zh-CN" sz="2600" dirty="0" smtClean="0"/>
          </a:p>
          <a:p>
            <a:r>
              <a:rPr lang="en-US" altLang="zh-CN" sz="2600" dirty="0" smtClean="0"/>
              <a:t>      3. His </a:t>
            </a:r>
            <a:r>
              <a:rPr lang="en-US" altLang="zh-CN" sz="2600" dirty="0">
                <a:solidFill>
                  <a:srgbClr val="FF0000"/>
                </a:solidFill>
              </a:rPr>
              <a:t>brow(</a:t>
            </a:r>
            <a:r>
              <a:rPr lang="zh-CN" altLang="en-US" sz="2600" dirty="0">
                <a:solidFill>
                  <a:srgbClr val="FF0000"/>
                </a:solidFill>
              </a:rPr>
              <a:t>眉毛</a:t>
            </a:r>
            <a:r>
              <a:rPr lang="en-US" altLang="zh-CN" sz="2600" dirty="0">
                <a:solidFill>
                  <a:srgbClr val="FF0000"/>
                </a:solidFill>
              </a:rPr>
              <a:t>) clouded </a:t>
            </a:r>
            <a:r>
              <a:rPr lang="en-US" altLang="zh-CN" sz="2600" dirty="0" smtClean="0"/>
              <a:t>with anger.</a:t>
            </a:r>
            <a:endParaRPr lang="en-US" altLang="zh-CN" sz="2600" dirty="0" smtClean="0"/>
          </a:p>
          <a:p>
            <a:r>
              <a:rPr lang="en-US" altLang="zh-CN" sz="2600" dirty="0" smtClean="0"/>
              <a:t>      4. His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voice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trembled </a:t>
            </a:r>
            <a:r>
              <a:rPr lang="en-US" altLang="zh-CN" sz="2600" dirty="0"/>
              <a:t>with 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</p:txBody>
      </p:sp>
      <p:sp>
        <p:nvSpPr>
          <p:cNvPr id="2" name="矩形 1"/>
          <p:cNvSpPr/>
          <p:nvPr/>
        </p:nvSpPr>
        <p:spPr>
          <a:xfrm>
            <a:off x="6018530" y="4363085"/>
            <a:ext cx="33502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他怒气冲冲地看了我一眼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4446" y="4761948"/>
            <a:ext cx="2735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他眼睛冒火地瞪着我。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4586" y="5160527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他气得眉头紧锁。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64746" y="5541962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他气得声音发抖。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05625" y="1630680"/>
            <a:ext cx="2146935" cy="1360170"/>
          </a:xfrm>
          <a:prstGeom prst="rect">
            <a:avLst/>
          </a:prstGeom>
        </p:spPr>
      </p:pic>
      <p:pic>
        <p:nvPicPr>
          <p:cNvPr id="8" name="图片 7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080000">
            <a:off x="7148195" y="1905635"/>
            <a:ext cx="2964180" cy="168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3021330"/>
            <a:ext cx="783653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Presently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the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epidemic situation of COVID-19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is still not controlled.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asks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are greatly needed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However, some sellers just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sell them </a:t>
            </a:r>
            <a:r>
              <a:rPr lang="en-US" altLang="zh-CN" sz="2400" u="sng" dirty="0" smtClean="0">
                <a:ea typeface="Arial Unicode MS"/>
                <a:cs typeface="Arial Unicode MS"/>
              </a:rPr>
              <a:t>at a price several times as high as the original 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</a:t>
            </a:r>
            <a:r>
              <a:rPr lang="en-US" altLang="zh-CN" sz="2400" dirty="0">
                <a:ea typeface="Arial Unicode MS"/>
                <a:cs typeface="Arial Unicode MS"/>
              </a:rPr>
              <a:t>which </a:t>
            </a:r>
            <a:r>
              <a:rPr lang="en-US" altLang="zh-CN" sz="2400" u="sng" dirty="0">
                <a:ea typeface="Arial Unicode MS"/>
                <a:cs typeface="Arial Unicode MS"/>
              </a:rPr>
              <a:t>makes my blood boil. </a:t>
            </a:r>
            <a:endParaRPr lang="en-US" altLang="zh-CN" sz="2400" u="sng" dirty="0"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385" y="1069340"/>
            <a:ext cx="7915910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 Nowadays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, almost everyone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is desperately fighting with the virus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 while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in an attempt to seek profit, some wicked merchants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sell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at a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several times higher than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regardless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of the law.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I am extremely angry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about what they have done.</a:t>
            </a:r>
            <a:endParaRPr lang="en-US" altLang="zh-CN" sz="24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542" y="306676"/>
            <a:ext cx="525658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description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318" y="4682881"/>
            <a:ext cx="8107153" cy="196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present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the Corvid-19 is spreading all over our country, even throughout the world and masks have become a necessity. Therefore,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minority of profiteers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selling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a price 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several times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what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was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makes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me hot under the collar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</a:t>
            </a:r>
            <a:endParaRPr lang="en-US" altLang="zh-CN" sz="2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7014</Words>
  <Application>WPS 演示</Application>
  <PresentationFormat>全屏显示(4:3)</PresentationFormat>
  <Paragraphs>177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黑体</vt:lpstr>
      <vt:lpstr>Arial Unicode MS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88</cp:revision>
  <dcterms:created xsi:type="dcterms:W3CDTF">2020-02-22T08:01:00Z</dcterms:created>
  <dcterms:modified xsi:type="dcterms:W3CDTF">2020-04-07T13:43:41Z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