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078" r:id="rId3"/>
    <p:sldId id="2937" r:id="rId4"/>
    <p:sldId id="2914" r:id="rId5"/>
    <p:sldId id="2915" r:id="rId6"/>
    <p:sldId id="2938" r:id="rId7"/>
    <p:sldId id="3059" r:id="rId8"/>
    <p:sldId id="2916" r:id="rId9"/>
    <p:sldId id="2939" r:id="rId10"/>
    <p:sldId id="2940" r:id="rId11"/>
    <p:sldId id="3058" r:id="rId12"/>
    <p:sldId id="3053" r:id="rId13"/>
    <p:sldId id="3056" r:id="rId14"/>
    <p:sldId id="3061" r:id="rId15"/>
    <p:sldId id="3062" r:id="rId16"/>
    <p:sldId id="3063" r:id="rId17"/>
    <p:sldId id="3064" r:id="rId18"/>
    <p:sldId id="3065" r:id="rId20"/>
    <p:sldId id="3066" r:id="rId21"/>
    <p:sldId id="3067" r:id="rId22"/>
    <p:sldId id="3068" r:id="rId23"/>
    <p:sldId id="3069" r:id="rId24"/>
    <p:sldId id="3072" r:id="rId25"/>
    <p:sldId id="3070" r:id="rId26"/>
    <p:sldId id="307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5"/>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E5BAE-2CA9-4262-9D60-C42371BDC5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EEBBA-AF5A-4FDD-9160-1284FEF8C22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8EEBBA-AF5A-4FDD-9160-1284FEF8C22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8D910C2-F472-48BB-A3BD-E4754CB946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C32879-8B69-459C-9BCF-09855AEB90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910C2-F472-48BB-A3BD-E4754CB946E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32879-8B69-459C-9BCF-09855AEB9042}" type="slidenum">
              <a:rPr lang="zh-CN" altLang="en-US" smtClean="0"/>
            </a:fld>
            <a:endParaRPr lang="zh-CN" altLang="en-US"/>
          </a:p>
        </p:txBody>
      </p:sp>
      <p:pic>
        <p:nvPicPr>
          <p:cNvPr id="5124" name="图片 6" descr="logo横版 png"/>
          <p:cNvPicPr>
            <a:picLocks noChangeAspect="1"/>
          </p:cNvPicPr>
          <p:nvPr userDrawn="1"/>
        </p:nvPicPr>
        <p:blipFill>
          <a:blip r:embed="rId13"/>
          <a:stretch>
            <a:fillRect/>
          </a:stretch>
        </p:blipFill>
        <p:spPr>
          <a:xfrm>
            <a:off x="11217275" y="27813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0827" y="724141"/>
            <a:ext cx="8841816" cy="584775"/>
          </a:xfrm>
          <a:prstGeom prst="rect">
            <a:avLst/>
          </a:prstGeom>
        </p:spPr>
        <p:txBody>
          <a:bodyPr wrap="square">
            <a:spAutoFit/>
          </a:bodyPr>
          <a:lstStyle/>
          <a:p>
            <a:pPr marL="457200" indent="-457200">
              <a:buFont typeface="Arial" panose="020B0604020202020204" pitchFamily="34" charset="0"/>
              <a:buChar char="•"/>
            </a:pPr>
            <a:r>
              <a:rPr lang="en-US" altLang="zh-CN" sz="3200" b="1" noProof="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happened to Mrs Tayor?</a:t>
            </a:r>
            <a:endParaRPr lang="zh-CN" alt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文本框 2"/>
          <p:cNvSpPr txBox="1"/>
          <p:nvPr/>
        </p:nvSpPr>
        <p:spPr>
          <a:xfrm>
            <a:off x="1159117" y="1726902"/>
            <a:ext cx="10838354" cy="1222642"/>
          </a:xfrm>
          <a:prstGeom prst="rect">
            <a:avLst/>
          </a:prstGeom>
          <a:noFill/>
        </p:spPr>
        <p:txBody>
          <a:bodyPr wrap="square" rtlCol="0">
            <a:spAutoFit/>
          </a:bodyPr>
          <a:lstStyle/>
          <a:p>
            <a:pPr>
              <a:lnSpc>
                <a:spcPct val="120000"/>
              </a:lnSpc>
            </a:pPr>
            <a:r>
              <a:rPr lang="en-US" altLang="zh-CN" sz="3200" b="1" i="1" dirty="0">
                <a:solidFill>
                  <a:srgbClr val="C00000"/>
                </a:solidFill>
                <a:latin typeface="Times New Roman" panose="02020603050405020304" pitchFamily="18" charset="0"/>
                <a:cs typeface="Times New Roman" panose="02020603050405020304" pitchFamily="18" charset="0"/>
              </a:rPr>
              <a:t>She had a stroke when she was alone at home. She called for an ambulance and was saved in time.</a:t>
            </a:r>
            <a:endParaRPr lang="zh-CN" alt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圆角矩形标注 4"/>
          <p:cNvSpPr/>
          <p:nvPr/>
        </p:nvSpPr>
        <p:spPr>
          <a:xfrm>
            <a:off x="3512649" y="1308915"/>
            <a:ext cx="2233058" cy="646331"/>
          </a:xfrm>
          <a:prstGeom prst="wedgeRoundRectCallout">
            <a:avLst>
              <a:gd name="adj1" fmla="val -63489"/>
              <a:gd name="adj2" fmla="val 42121"/>
              <a:gd name="adj3" fmla="val 16667"/>
            </a:avLst>
          </a:prstGeom>
          <a:noFill/>
          <a:ln w="12700" cap="flat" cmpd="sng" algn="ctr">
            <a:solidFill>
              <a:srgbClr val="0917A8"/>
            </a:solidFill>
            <a:prstDash val="solid"/>
            <a:miter lim="800000"/>
          </a:ln>
          <a:effectLst/>
        </p:spPr>
        <p:txBody>
          <a:bodyPr rtlCol="0" anchor="ctr"/>
          <a:lstStyle/>
          <a:p>
            <a:pPr lvl="0" algn="ctr">
              <a:defRPr/>
            </a:pPr>
            <a:r>
              <a:rPr lang="en-US" altLang="zh-CN" sz="2800" dirty="0">
                <a:latin typeface="Times New Roman" panose="02020603050405020304" pitchFamily="18" charset="0"/>
                <a:cs typeface="Times New Roman" panose="02020603050405020304" pitchFamily="18" charset="0"/>
              </a:rPr>
              <a:t>/</a:t>
            </a:r>
            <a:r>
              <a:rPr lang="en-US" altLang="zh-CN" sz="2800" dirty="0" err="1">
                <a:latin typeface="Times New Roman" panose="02020603050405020304" pitchFamily="18" charset="0"/>
                <a:cs typeface="Times New Roman" panose="02020603050405020304" pitchFamily="18" charset="0"/>
              </a:rPr>
              <a:t>strəʊk</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lvl="0" algn="ctr">
              <a:defRPr/>
            </a:pPr>
            <a:r>
              <a:rPr kumimoji="0" lang="en-US" altLang="zh-CN" sz="2800" b="1" i="0" u="none" strike="noStrike" kern="0" cap="none" spc="0" normalizeH="0" baseline="0" noProof="0" dirty="0">
                <a:ln>
                  <a:noFill/>
                </a:ln>
                <a:effectLst/>
                <a:uLnTx/>
                <a:uFillTx/>
                <a:latin typeface="Times New Roman" panose="02020603050405020304" pitchFamily="18" charset="0"/>
                <a:ea typeface="华文宋体" panose="02010600040101010101" pitchFamily="2" charset="-122"/>
                <a:cs typeface="Times New Roman" panose="02020603050405020304" pitchFamily="18" charset="0"/>
              </a:rPr>
              <a:t>n. </a:t>
            </a:r>
            <a:r>
              <a:rPr kumimoji="0" lang="zh-CN" altLang="en-US" sz="2800" b="1" i="0" u="none" strike="noStrike" kern="0" cap="none" spc="0" normalizeH="0" baseline="0" noProof="0" dirty="0">
                <a:ln>
                  <a:noFill/>
                </a:ln>
                <a:effectLst/>
                <a:uLnTx/>
                <a:uFillTx/>
                <a:latin typeface="Times New Roman" panose="02020603050405020304" pitchFamily="18" charset="0"/>
                <a:ea typeface="华文宋体" panose="02010600040101010101" pitchFamily="2" charset="-122"/>
                <a:cs typeface="Times New Roman" panose="02020603050405020304" pitchFamily="18" charset="0"/>
              </a:rPr>
              <a:t>中风</a:t>
            </a:r>
            <a:endParaRPr kumimoji="1" lang="zh-CN" altLang="en-US" sz="2800" b="1" i="0" u="none" strike="noStrike" kern="0" cap="none" spc="0" normalizeH="0" baseline="0" noProof="0" dirty="0">
              <a:ln>
                <a:noFill/>
              </a:ln>
              <a:effectLst/>
              <a:uLnTx/>
              <a:uFillTx/>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4" name="文本框 3"/>
          <p:cNvSpPr txBox="1"/>
          <p:nvPr/>
        </p:nvSpPr>
        <p:spPr>
          <a:xfrm>
            <a:off x="242038" y="77810"/>
            <a:ext cx="2777319" cy="646331"/>
          </a:xfrm>
          <a:prstGeom prst="rect">
            <a:avLst/>
          </a:prstGeom>
          <a:noFill/>
        </p:spPr>
        <p:txBody>
          <a:bodyPr wrap="square" rtlCol="0">
            <a:spAutoFit/>
          </a:bodyPr>
          <a:lstStyle/>
          <a:p>
            <a:r>
              <a:rPr lang="en-US" altLang="zh-CN" sz="3600" b="1" dirty="0">
                <a:solidFill>
                  <a:srgbClr val="FF0000"/>
                </a:solidFill>
                <a:highlight>
                  <a:srgbClr val="FFFF00"/>
                </a:highlight>
                <a:latin typeface="Times New Roman" panose="02020603050405020304" pitchFamily="18" charset="0"/>
                <a:cs typeface="Times New Roman" panose="02020603050405020304" pitchFamily="18" charset="0"/>
              </a:rPr>
              <a:t>Ex 3 on P53</a:t>
            </a:r>
            <a:endParaRPr lang="zh-CN" altLang="en-US" sz="36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7" name="椭圆 6"/>
          <p:cNvSpPr/>
          <p:nvPr/>
        </p:nvSpPr>
        <p:spPr>
          <a:xfrm>
            <a:off x="423081" y="4189863"/>
            <a:ext cx="1562668" cy="846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Times New Roman" panose="02020603050405020304" pitchFamily="18" charset="0"/>
                <a:cs typeface="Times New Roman" panose="02020603050405020304" pitchFamily="18" charset="0"/>
              </a:rPr>
              <a:t>delay</a:t>
            </a: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r>
              <a:rPr lang="en-US" altLang="zh-CN" sz="2800" dirty="0">
                <a:solidFill>
                  <a:schemeClr val="bg1"/>
                </a:solidFill>
                <a:latin typeface="Times New Roman" panose="02020603050405020304" pitchFamily="18" charset="0"/>
                <a:cs typeface="Times New Roman" panose="02020603050405020304" pitchFamily="18" charset="0"/>
              </a:rPr>
              <a:t> v.  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cxnSp>
        <p:nvCxnSpPr>
          <p:cNvPr id="9" name="直接箭头连接符 8"/>
          <p:cNvCxnSpPr/>
          <p:nvPr/>
        </p:nvCxnSpPr>
        <p:spPr>
          <a:xfrm flipV="1">
            <a:off x="1903863" y="3562066"/>
            <a:ext cx="1608786" cy="7779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512649" y="3016156"/>
            <a:ext cx="2642492" cy="523220"/>
          </a:xfrm>
          <a:prstGeom prst="rect">
            <a:avLst/>
          </a:prstGeom>
          <a:solidFill>
            <a:srgbClr val="002060"/>
          </a:solidFill>
        </p:spPr>
        <p:txBody>
          <a:bodyPr wrap="square" rtlCol="0">
            <a:spAutoFit/>
          </a:bodyPr>
          <a:lstStyle/>
          <a:p>
            <a:r>
              <a:rPr lang="en-US" altLang="zh-CN" sz="2800" b="1" dirty="0">
                <a:solidFill>
                  <a:schemeClr val="bg1"/>
                </a:solidFill>
                <a:latin typeface="宋体" panose="02010600030101010101" pitchFamily="2" charset="-122"/>
                <a:ea typeface="宋体" panose="02010600030101010101" pitchFamily="2" charset="-122"/>
              </a:rPr>
              <a:t>v. </a:t>
            </a:r>
            <a:r>
              <a:rPr lang="zh-CN" altLang="en-US" sz="2800" b="1" dirty="0">
                <a:solidFill>
                  <a:schemeClr val="bg1"/>
                </a:solidFill>
                <a:latin typeface="宋体" panose="02010600030101010101" pitchFamily="2" charset="-122"/>
                <a:ea typeface="宋体" panose="02010600030101010101" pitchFamily="2" charset="-122"/>
              </a:rPr>
              <a:t>延迟；推迟</a:t>
            </a:r>
            <a:endParaRPr lang="zh-CN" altLang="en-US" sz="2800" b="1" dirty="0">
              <a:solidFill>
                <a:schemeClr val="bg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文本框 10"/>
          <p:cNvSpPr txBox="1"/>
          <p:nvPr/>
        </p:nvSpPr>
        <p:spPr>
          <a:xfrm>
            <a:off x="6666932" y="2852382"/>
            <a:ext cx="5070144" cy="954107"/>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The meeting has been delayed until 7 o’clock in the evening.</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6400800" y="3806489"/>
            <a:ext cx="5466474" cy="1384995"/>
          </a:xfrm>
          <a:prstGeom prst="rect">
            <a:avLst/>
          </a:prstGeom>
          <a:noFill/>
        </p:spPr>
        <p:txBody>
          <a:bodyPr wrap="square" rtlCol="0">
            <a:spAutoFit/>
          </a:bodyPr>
          <a:lstStyle/>
          <a:p>
            <a:r>
              <a:rPr lang="en-US" altLang="zh-CN" sz="2800" b="0" i="0" dirty="0">
                <a:solidFill>
                  <a:srgbClr val="002060"/>
                </a:solidFill>
                <a:effectLst/>
                <a:latin typeface="Times New Roman" panose="02020603050405020304" pitchFamily="18" charset="0"/>
                <a:cs typeface="Times New Roman" panose="02020603050405020304" pitchFamily="18" charset="0"/>
              </a:rPr>
              <a:t>He delayed ____________ (tell)her the news, waiting for the right moment.</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8256896" y="3875964"/>
            <a:ext cx="2031241" cy="523220"/>
          </a:xfrm>
          <a:prstGeom prst="rect">
            <a:avLst/>
          </a:prstGeom>
          <a:noFill/>
        </p:spPr>
        <p:txBody>
          <a:bodyPr wrap="square" rtlCol="0">
            <a:spAutoFit/>
          </a:bodyPr>
          <a:lstStyle/>
          <a:p>
            <a:r>
              <a:rPr lang="en-US" altLang="zh-CN" sz="2800" b="1" i="0" dirty="0">
                <a:solidFill>
                  <a:srgbClr val="FF0000"/>
                </a:solidFill>
                <a:effectLst/>
                <a:latin typeface="Times New Roman" panose="02020603050405020304" pitchFamily="18" charset="0"/>
                <a:cs typeface="Times New Roman" panose="02020603050405020304" pitchFamily="18" charset="0"/>
              </a:rPr>
              <a:t>telling</a:t>
            </a:r>
            <a:endParaRPr lang="zh-CN" altLang="en-US" sz="2800" b="1" dirty="0">
              <a:solidFill>
                <a:srgbClr val="FF0000"/>
              </a:solidFill>
            </a:endParaRPr>
          </a:p>
        </p:txBody>
      </p:sp>
      <p:cxnSp>
        <p:nvCxnSpPr>
          <p:cNvPr id="14" name="直接箭头连接符 13"/>
          <p:cNvCxnSpPr/>
          <p:nvPr/>
        </p:nvCxnSpPr>
        <p:spPr>
          <a:xfrm>
            <a:off x="1787646" y="4952510"/>
            <a:ext cx="1405930" cy="10252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414215" y="3777901"/>
            <a:ext cx="2918346" cy="954107"/>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delay … until…</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delay doing </a:t>
            </a:r>
            <a:r>
              <a:rPr lang="en-US" altLang="zh-CN" sz="2800" dirty="0" err="1">
                <a:solidFill>
                  <a:srgbClr val="002060"/>
                </a:solidFill>
                <a:latin typeface="Times New Roman" panose="02020603050405020304" pitchFamily="18" charset="0"/>
                <a:cs typeface="Times New Roman" panose="02020603050405020304" pitchFamily="18" charset="0"/>
              </a:rPr>
              <a:t>sth</a:t>
            </a:r>
            <a:r>
              <a:rPr lang="en-US" altLang="zh-CN" sz="2800" dirty="0">
                <a:solidFill>
                  <a:srgbClr val="002060"/>
                </a:solidFill>
                <a:latin typeface="Times New Roman" panose="02020603050405020304" pitchFamily="18" charset="0"/>
                <a:cs typeface="Times New Roman" panose="02020603050405020304" pitchFamily="18" charset="0"/>
              </a:rPr>
              <a:t>.</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3393783" y="5656805"/>
            <a:ext cx="2715904" cy="954107"/>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n. without delay</a:t>
            </a:r>
            <a:endParaRPr lang="en-US" altLang="zh-CN" sz="28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=immediately</a:t>
            </a:r>
            <a:endParaRPr lang="zh-CN" altLang="en-US" sz="28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文本框 18"/>
          <p:cNvSpPr txBox="1"/>
          <p:nvPr/>
        </p:nvSpPr>
        <p:spPr>
          <a:xfrm>
            <a:off x="6400800" y="5502916"/>
            <a:ext cx="5596671" cy="1261884"/>
          </a:xfrm>
          <a:prstGeom prst="rect">
            <a:avLst/>
          </a:prstGeom>
          <a:noFill/>
        </p:spPr>
        <p:txBody>
          <a:bodyPr wrap="square" rtlCol="0">
            <a:spAutoFit/>
          </a:bodyPr>
          <a:lstStyle/>
          <a:p>
            <a:r>
              <a:rPr lang="zh-CN" altLang="en-US"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赶快将此事报告警方。</a:t>
            </a:r>
            <a:endPar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b="0" i="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Report it to the police without delay</a:t>
            </a:r>
            <a:endParaRPr lang="en-US" altLang="zh-CN" sz="2400" b="0" i="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b="0" i="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 (= immediately).</a:t>
            </a:r>
            <a:endParaRPr lang="zh-CN" altLang="en-US" sz="24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8">
                                            <p:bg/>
                                          </p:spTgt>
                                        </p:tgtEl>
                                        <p:attrNameLst>
                                          <p:attrName>style.visibility</p:attrName>
                                        </p:attrNameLst>
                                      </p:cBhvr>
                                      <p:to>
                                        <p:strVal val="visible"/>
                                      </p:to>
                                    </p:set>
                                    <p:anim calcmode="lin" valueType="num">
                                      <p:cBhvr additive="base">
                                        <p:cTn id="64"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5"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 calcmode="lin" valueType="num">
                                      <p:cBhvr additive="base">
                                        <p:cTn id="7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8">
                                            <p:txEl>
                                              <p:pRg st="1" end="1"/>
                                            </p:txEl>
                                          </p:spTgt>
                                        </p:tgtEl>
                                        <p:attrNameLst>
                                          <p:attrName>style.visibility</p:attrName>
                                        </p:attrNameLst>
                                      </p:cBhvr>
                                      <p:to>
                                        <p:strVal val="visible"/>
                                      </p:to>
                                    </p:set>
                                    <p:anim calcmode="lin" valueType="num">
                                      <p:cBhvr additive="base">
                                        <p:cTn id="7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 calcmode="lin" valueType="num">
                                      <p:cBhvr additive="base">
                                        <p:cTn id="8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9">
                                            <p:txEl>
                                              <p:pRg st="1" end="1"/>
                                            </p:txEl>
                                          </p:spTgt>
                                        </p:tgtEl>
                                        <p:attrNameLst>
                                          <p:attrName>style.visibility</p:attrName>
                                        </p:attrNameLst>
                                      </p:cBhvr>
                                      <p:to>
                                        <p:strVal val="visible"/>
                                      </p:to>
                                    </p:set>
                                    <p:anim calcmode="lin" valueType="num">
                                      <p:cBhvr additive="base">
                                        <p:cTn id="88"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9">
                                            <p:txEl>
                                              <p:pRg st="2" end="2"/>
                                            </p:txEl>
                                          </p:spTgt>
                                        </p:tgtEl>
                                        <p:attrNameLst>
                                          <p:attrName>style.visibility</p:attrName>
                                        </p:attrNameLst>
                                      </p:cBhvr>
                                      <p:to>
                                        <p:strVal val="visible"/>
                                      </p:to>
                                    </p:set>
                                    <p:anim calcmode="lin" valueType="num">
                                      <p:cBhvr additive="base">
                                        <p:cTn id="9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10" grpId="0" animBg="1"/>
      <p:bldP spid="11" grpId="0"/>
      <p:bldP spid="12" grpId="0"/>
      <p:bldP spid="13" grpId="0"/>
      <p:bldP spid="17" grpId="0"/>
      <p:bldP spid="18" grpId="0" animBg="1"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9381" y="193963"/>
            <a:ext cx="11859491" cy="5966120"/>
          </a:xfrm>
          <a:prstGeom prst="rect">
            <a:avLst/>
          </a:prstGeom>
          <a:noFill/>
          <a:ln w="9525">
            <a:noFill/>
          </a:ln>
        </p:spPr>
        <p:txBody>
          <a:bodyPr wrap="square">
            <a:spAutoFit/>
          </a:bodyPr>
          <a:lstStyle/>
          <a:p>
            <a:pPr>
              <a:lnSpc>
                <a:spcPct val="120000"/>
              </a:lnSpc>
            </a:pPr>
            <a:r>
              <a:rPr lang="en-US" altLang="zh-CN" sz="3200" b="1" noProof="1">
                <a:latin typeface="Times New Roman" panose="02020603050405020304" pitchFamily="18" charset="0"/>
                <a:cs typeface="Times New Roman" panose="02020603050405020304" pitchFamily="18" charset="0"/>
              </a:rPr>
              <a:t>Mrs Taylor was an elderly woman ______ (live) alone. One day, she was in her living room cleaning the windows, when suddenly she could no longer feel the right side of her body. ________ (try) to walk to her sofa to sit down, she fell over onto the carpet. Then she realised that she could not get up, and that she was having trouble ____________ (breathe). </a:t>
            </a:r>
            <a:r>
              <a:rPr lang="en-US" altLang="zh-CN" sz="3200" b="1" noProof="1">
                <a:solidFill>
                  <a:prstClr val="black"/>
                </a:solidFill>
                <a:latin typeface="Times New Roman" panose="02020603050405020304" pitchFamily="18" charset="0"/>
                <a:cs typeface="Times New Roman" panose="02020603050405020304" pitchFamily="18" charset="0"/>
              </a:rPr>
              <a:t>Fortunately, she had her mobile phone with her, and she was able to reach it with her left hand while _______ (lie) on the floor. Her mobile phone ___________________ (already, set up) to call an emergency number at the push of a button, so it was easy to call for help. </a:t>
            </a:r>
            <a:endParaRPr lang="en-US" altLang="zh-CN" sz="3200" b="1" noProof="1">
              <a:latin typeface="Times New Roman" panose="02020603050405020304" pitchFamily="18" charset="0"/>
              <a:cs typeface="Times New Roman" panose="02020603050405020304" pitchFamily="18" charset="0"/>
            </a:endParaRPr>
          </a:p>
        </p:txBody>
      </p:sp>
      <p:sp>
        <p:nvSpPr>
          <p:cNvPr id="3" name="文本框 2"/>
          <p:cNvSpPr txBox="1"/>
          <p:nvPr/>
        </p:nvSpPr>
        <p:spPr>
          <a:xfrm>
            <a:off x="6323452" y="193963"/>
            <a:ext cx="1224085" cy="584775"/>
          </a:xfrm>
          <a:prstGeom prst="rect">
            <a:avLst/>
          </a:prstGeom>
          <a:noFill/>
        </p:spPr>
        <p:txBody>
          <a:bodyPr wrap="square" rtlCol="0">
            <a:spAutoFit/>
          </a:bodyPr>
          <a:lstStyle/>
          <a:p>
            <a:r>
              <a:rPr lang="en-US" altLang="zh-CN"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living</a:t>
            </a:r>
            <a:endParaRPr lang="zh-CN"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8289609" y="1373698"/>
            <a:ext cx="1440100" cy="584775"/>
          </a:xfrm>
          <a:prstGeom prst="rect">
            <a:avLst/>
          </a:prstGeom>
          <a:noFill/>
        </p:spPr>
        <p:txBody>
          <a:bodyPr wrap="square" rtlCol="0">
            <a:spAutoFit/>
          </a:bodyPr>
          <a:lstStyle>
            <a:defPPr>
              <a:defRPr lang="zh-CN"/>
            </a:defPPr>
            <a:lvl1pPr>
              <a:defRPr sz="3200" b="1" i="1">
                <a:solidFill>
                  <a:srgbClr val="C00000"/>
                </a:solidFill>
                <a:effectLst>
                  <a:outerShdw blurRad="38100" dist="38100" dir="2700000" algn="tl">
                    <a:srgbClr val="000000">
                      <a:alpha val="43137"/>
                    </a:srgbClr>
                  </a:outerShdw>
                </a:effectLst>
                <a:latin typeface="High Tower Text" panose="02040502050506030303" pitchFamily="18" charset="0"/>
              </a:defRPr>
            </a:lvl1pPr>
          </a:lstStyle>
          <a:p>
            <a:r>
              <a:rPr lang="en-US" altLang="zh-CN" dirty="0">
                <a:latin typeface="Times New Roman" panose="02020603050405020304" pitchFamily="18" charset="0"/>
                <a:cs typeface="Times New Roman" panose="02020603050405020304" pitchFamily="18" charset="0"/>
              </a:rPr>
              <a:t>Trying</a:t>
            </a:r>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463301" y="3177023"/>
            <a:ext cx="1944135" cy="584775"/>
          </a:xfrm>
          <a:prstGeom prst="rect">
            <a:avLst/>
          </a:prstGeom>
          <a:noFill/>
        </p:spPr>
        <p:txBody>
          <a:bodyPr wrap="square" rtlCol="0">
            <a:spAutoFit/>
          </a:bodyPr>
          <a:lstStyle/>
          <a:p>
            <a:r>
              <a:rPr lang="en-US" altLang="zh-CN"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breathing</a:t>
            </a:r>
            <a:endParaRPr lang="zh-CN"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249381" y="4191703"/>
            <a:ext cx="1627115" cy="584775"/>
          </a:xfrm>
          <a:prstGeom prst="rect">
            <a:avLst/>
          </a:prstGeom>
          <a:noFill/>
        </p:spPr>
        <p:txBody>
          <a:bodyPr wrap="square" rtlCol="0">
            <a:spAutoFit/>
          </a:bodyPr>
          <a:lstStyle/>
          <a:p>
            <a:r>
              <a:rPr lang="en-US" altLang="zh-CN"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lying</a:t>
            </a:r>
            <a:endParaRPr lang="zh-CN"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文本框 6"/>
          <p:cNvSpPr txBox="1"/>
          <p:nvPr/>
        </p:nvSpPr>
        <p:spPr>
          <a:xfrm>
            <a:off x="7693505" y="4191703"/>
            <a:ext cx="4498495" cy="584775"/>
          </a:xfrm>
          <a:prstGeom prst="rect">
            <a:avLst/>
          </a:prstGeom>
          <a:noFill/>
        </p:spPr>
        <p:txBody>
          <a:bodyPr wrap="square" rtlCol="0">
            <a:spAutoFit/>
          </a:bodyPr>
          <a:lstStyle/>
          <a:p>
            <a:r>
              <a:rPr lang="en-US" altLang="zh-CN"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already been set up</a:t>
            </a:r>
            <a:endParaRPr lang="zh-CN" alt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6965" y="65201"/>
            <a:ext cx="11702472" cy="7147982"/>
          </a:xfrm>
          <a:prstGeom prst="rect">
            <a:avLst/>
          </a:prstGeom>
        </p:spPr>
        <p:txBody>
          <a:bodyPr wrap="square">
            <a:spAutoFit/>
          </a:bodyPr>
          <a:lstStyle/>
          <a:p>
            <a:pPr>
              <a:lnSpc>
                <a:spcPct val="120000"/>
              </a:lnSpc>
            </a:pPr>
            <a:r>
              <a:rPr lang="en-US" altLang="zh-CN" sz="3200" b="1" noProof="1">
                <a:solidFill>
                  <a:prstClr val="black"/>
                </a:solidFill>
                <a:latin typeface="Times New Roman" panose="02020603050405020304" pitchFamily="18" charset="0"/>
                <a:cs typeface="Times New Roman" panose="02020603050405020304" pitchFamily="18" charset="0"/>
              </a:rPr>
              <a:t>While attempting to talk to </a:t>
            </a:r>
            <a:r>
              <a:rPr lang="en-US" altLang="zh-CN" sz="3200" b="1" noProof="1">
                <a:latin typeface="Times New Roman" panose="02020603050405020304" pitchFamily="18" charset="0"/>
                <a:cs typeface="Times New Roman" panose="02020603050405020304" pitchFamily="18" charset="0"/>
              </a:rPr>
              <a:t>the operator</a:t>
            </a:r>
            <a:r>
              <a:rPr lang="en-US" altLang="zh-CN" sz="3200" b="1" noProof="1">
                <a:solidFill>
                  <a:prstClr val="black"/>
                </a:solidFill>
                <a:latin typeface="Times New Roman" panose="02020603050405020304" pitchFamily="18" charset="0"/>
                <a:cs typeface="Times New Roman" panose="02020603050405020304" pitchFamily="18" charset="0"/>
              </a:rPr>
              <a:t>, Mrs Tayor discovered that she could not speak. ___________ (not, hear) an answer, the operator knew that Mrs Tayor must be in trouble. Telling Mrs Tayor that everything would be OK, she immediately sent an ambulance. After _________ (arrive), the ambulance team quickly found Mrs Tayor </a:t>
            </a:r>
            <a:r>
              <a:rPr lang="en-US" altLang="zh-CN" sz="3200" b="1" noProof="1">
                <a:latin typeface="Times New Roman" panose="02020603050405020304" pitchFamily="18" charset="0"/>
                <a:cs typeface="Times New Roman" panose="02020603050405020304" pitchFamily="18" charset="0"/>
              </a:rPr>
              <a:t>and without delay </a:t>
            </a:r>
            <a:r>
              <a:rPr lang="en-US" altLang="zh-CN" sz="3200" b="1" noProof="1">
                <a:solidFill>
                  <a:prstClr val="black"/>
                </a:solidFill>
                <a:latin typeface="Times New Roman" panose="02020603050405020304" pitchFamily="18" charset="0"/>
                <a:cs typeface="Times New Roman" panose="02020603050405020304" pitchFamily="18" charset="0"/>
              </a:rPr>
              <a:t>gave he oxygen, put in </a:t>
            </a:r>
            <a:r>
              <a:rPr lang="en-US" altLang="zh-CN" sz="3200" b="1" noProof="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IV needle</a:t>
            </a:r>
            <a:r>
              <a:rPr lang="en-US" altLang="zh-CN" sz="3200" b="1" noProof="1">
                <a:solidFill>
                  <a:prstClr val="black"/>
                </a:solidFill>
                <a:latin typeface="Times New Roman" panose="02020603050405020304" pitchFamily="18" charset="0"/>
                <a:cs typeface="Times New Roman" panose="02020603050405020304" pitchFamily="18" charset="0"/>
              </a:rPr>
              <a:t>, and checked </a:t>
            </a:r>
            <a:r>
              <a:rPr lang="en-US" altLang="zh-CN" sz="3200" b="1" noProof="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 vital signs</a:t>
            </a:r>
            <a:r>
              <a:rPr lang="en-US" altLang="zh-CN" sz="3200" b="1" noProof="1">
                <a:solidFill>
                  <a:prstClr val="black"/>
                </a:solidFill>
                <a:latin typeface="Times New Roman" panose="02020603050405020304" pitchFamily="18" charset="0"/>
                <a:cs typeface="Times New Roman" panose="02020603050405020304" pitchFamily="18" charset="0"/>
              </a:rPr>
              <a:t>. ___________________ (take) to the hospital and treated immediately, Mrs Tayor's health was in no great danger, though she had to stay in </a:t>
            </a:r>
            <a:r>
              <a:rPr lang="en-US" altLang="zh-CN" sz="3200" b="1" noProof="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hospital ward</a:t>
            </a:r>
            <a:r>
              <a:rPr lang="en-US" altLang="zh-CN" sz="3200" b="1" noProof="1">
                <a:solidFill>
                  <a:prstClr val="black"/>
                </a:solidFill>
                <a:latin typeface="Times New Roman" panose="02020603050405020304" pitchFamily="18" charset="0"/>
                <a:cs typeface="Times New Roman" panose="02020603050405020304" pitchFamily="18" charset="0"/>
              </a:rPr>
              <a:t>. After a week, her __________ (frighten) experience was over, and she was allowed to go home.</a:t>
            </a:r>
            <a:endParaRPr lang="en-US" altLang="zh-CN" sz="3200" b="1" noProof="1">
              <a:solidFill>
                <a:prstClr val="black"/>
              </a:solidFill>
              <a:latin typeface="Times New Roman" panose="02020603050405020304" pitchFamily="18" charset="0"/>
              <a:cs typeface="Times New Roman" panose="02020603050405020304" pitchFamily="18" charset="0"/>
            </a:endParaRPr>
          </a:p>
          <a:p>
            <a:pPr>
              <a:lnSpc>
                <a:spcPct val="120000"/>
              </a:lnSpc>
            </a:pPr>
            <a:endParaRPr lang="en-US" altLang="zh-CN" sz="3200" b="1" noProof="1">
              <a:solidFill>
                <a:prstClr val="black"/>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4262536" y="429932"/>
            <a:ext cx="3189141" cy="584775"/>
          </a:xfrm>
          <a:prstGeom prst="rect">
            <a:avLst/>
          </a:prstGeom>
          <a:noFill/>
        </p:spPr>
        <p:txBody>
          <a:bodyPr wrap="square" rtlCol="0">
            <a:spAutoFit/>
          </a:bodyPr>
          <a:lstStyle/>
          <a:p>
            <a:r>
              <a:rPr lang="en-US" altLang="zh-CN"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having heard</a:t>
            </a:r>
            <a:endParaRPr lang="zh-CN"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文本框 6"/>
          <p:cNvSpPr txBox="1"/>
          <p:nvPr/>
        </p:nvSpPr>
        <p:spPr>
          <a:xfrm>
            <a:off x="3330567" y="2468251"/>
            <a:ext cx="2280317" cy="584775"/>
          </a:xfrm>
          <a:prstGeom prst="rect">
            <a:avLst/>
          </a:prstGeom>
          <a:noFill/>
        </p:spPr>
        <p:txBody>
          <a:bodyPr wrap="square" rtlCol="0">
            <a:spAutoFit/>
          </a:bodyPr>
          <a:lstStyle/>
          <a:p>
            <a:r>
              <a:rPr lang="en-US" altLang="zh-CN"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arriving</a:t>
            </a:r>
            <a:endParaRPr lang="zh-CN"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文本框 7"/>
          <p:cNvSpPr txBox="1"/>
          <p:nvPr/>
        </p:nvSpPr>
        <p:spPr>
          <a:xfrm>
            <a:off x="6353285" y="3605073"/>
            <a:ext cx="4608142" cy="584775"/>
          </a:xfrm>
          <a:prstGeom prst="rect">
            <a:avLst/>
          </a:prstGeom>
          <a:noFill/>
        </p:spPr>
        <p:txBody>
          <a:bodyPr wrap="square" rtlCol="0">
            <a:spAutoFit/>
          </a:bodyPr>
          <a:lstStyle/>
          <a:p>
            <a:r>
              <a:rPr lang="en-US" altLang="zh-CN"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Having been taken</a:t>
            </a:r>
            <a:endParaRPr lang="zh-CN"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文本框 8"/>
          <p:cNvSpPr txBox="1"/>
          <p:nvPr/>
        </p:nvSpPr>
        <p:spPr>
          <a:xfrm>
            <a:off x="2101881" y="5368515"/>
            <a:ext cx="2988117" cy="584775"/>
          </a:xfrm>
          <a:prstGeom prst="rect">
            <a:avLst/>
          </a:prstGeom>
          <a:noFill/>
        </p:spPr>
        <p:txBody>
          <a:bodyPr wrap="square" rtlCol="0">
            <a:spAutoFit/>
          </a:bodyPr>
          <a:lstStyle/>
          <a:p>
            <a:r>
              <a:rPr lang="en-US" altLang="zh-CN"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frightening</a:t>
            </a:r>
            <a:endParaRPr lang="zh-CN"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84086" y="310227"/>
            <a:ext cx="11535117" cy="6261170"/>
          </a:xfrm>
          <a:prstGeom prst="rect">
            <a:avLst/>
          </a:prstGeom>
        </p:spPr>
      </p:pic>
      <p:cxnSp>
        <p:nvCxnSpPr>
          <p:cNvPr id="10" name="直接连接符 9"/>
          <p:cNvCxnSpPr/>
          <p:nvPr/>
        </p:nvCxnSpPr>
        <p:spPr>
          <a:xfrm>
            <a:off x="1903862" y="2391981"/>
            <a:ext cx="9826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082919" y="1948429"/>
            <a:ext cx="1079649" cy="461665"/>
          </a:xfrm>
          <a:prstGeom prst="rect">
            <a:avLst/>
          </a:prstGeom>
          <a:noFill/>
        </p:spPr>
        <p:txBody>
          <a:bodyPr wrap="square" rtlCol="0">
            <a:spAutoFit/>
          </a:bodyPr>
          <a:lstStyle/>
          <a:p>
            <a:r>
              <a:rPr lang="zh-CN" altLang="en-US" sz="2400" dirty="0">
                <a:solidFill>
                  <a:srgbClr val="FF0000"/>
                </a:solidFill>
                <a:latin typeface="宋体" panose="02010600030101010101" pitchFamily="2" charset="-122"/>
                <a:ea typeface="宋体" panose="02010600030101010101" pitchFamily="2" charset="-122"/>
              </a:rPr>
              <a:t>同胞</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14" name="文本框 13"/>
          <p:cNvSpPr txBox="1"/>
          <p:nvPr/>
        </p:nvSpPr>
        <p:spPr>
          <a:xfrm>
            <a:off x="8550324" y="1146412"/>
            <a:ext cx="982638"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fabric</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8491182" y="1858370"/>
            <a:ext cx="1321557"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welfare</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5914030" y="2788693"/>
            <a:ext cx="1321557"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grab</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8650407" y="3070999"/>
            <a:ext cx="882556"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loose</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9532962" y="3608569"/>
            <a:ext cx="1460310"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incident</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5183875" y="4449212"/>
            <a:ext cx="1460310"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desperate</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5914030" y="5174818"/>
            <a:ext cx="1223749"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 rays</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7326575" y="6086108"/>
            <a:ext cx="1223749"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 elderly</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0722" y="238836"/>
            <a:ext cx="11641541" cy="6124754"/>
          </a:xfrm>
          <a:prstGeom prst="rect">
            <a:avLst/>
          </a:prstGeom>
          <a:noFill/>
        </p:spPr>
        <p:txBody>
          <a:bodyPr wrap="square" rtlCol="0">
            <a:spAutoFit/>
          </a:bodyPr>
          <a:lstStyle/>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fabric n.  </a:t>
            </a:r>
            <a:r>
              <a:rPr lang="zh-CN" altLang="en-US" sz="2800" b="0" i="0" dirty="0">
                <a:solidFill>
                  <a:srgbClr val="002060"/>
                </a:solidFill>
                <a:effectLst/>
                <a:latin typeface="宋体" panose="02010600030101010101" pitchFamily="2" charset="-122"/>
                <a:ea typeface="宋体" panose="02010600030101010101" pitchFamily="2" charset="-122"/>
              </a:rPr>
              <a:t>通常是指用于制作服装、窗帘、家具覆盖物等的织物。</a:t>
            </a:r>
            <a:endParaRPr lang="en-US" altLang="zh-CN" sz="28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cloth  n.  </a:t>
            </a:r>
            <a:r>
              <a:rPr lang="zh-CN" altLang="en-US" sz="2800" b="0" i="0" dirty="0">
                <a:solidFill>
                  <a:srgbClr val="002060"/>
                </a:solidFill>
                <a:effectLst/>
                <a:latin typeface="宋体" panose="02010600030101010101" pitchFamily="2" charset="-122"/>
                <a:ea typeface="宋体" panose="02010600030101010101" pitchFamily="2" charset="-122"/>
              </a:rPr>
              <a:t>常是指用于制作服装的料子</a:t>
            </a:r>
            <a:endParaRPr lang="en-US" altLang="zh-CN" sz="2800" b="0" i="0" dirty="0">
              <a:solidFill>
                <a:srgbClr val="002060"/>
              </a:solidFill>
              <a:effectLst/>
              <a:latin typeface="宋体" panose="02010600030101010101" pitchFamily="2" charset="-122"/>
              <a:ea typeface="宋体" panose="02010600030101010101" pitchFamily="2" charset="-122"/>
            </a:endParaRPr>
          </a:p>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 welfare  n. </a:t>
            </a:r>
            <a:r>
              <a:rPr lang="en-US" altLang="zh-CN" sz="2800" dirty="0">
                <a:solidFill>
                  <a:srgbClr val="002060"/>
                </a:solidFill>
                <a:latin typeface="Times New Roman" panose="02020603050405020304" pitchFamily="18" charset="0"/>
                <a:cs typeface="Times New Roman" panose="02020603050405020304" pitchFamily="18" charset="0"/>
              </a:rPr>
              <a:t>the general health, happiness and safety of a person, an animal or a group</a:t>
            </a:r>
            <a:r>
              <a:rPr lang="zh-CN" altLang="en-US" sz="2800" dirty="0">
                <a:solidFill>
                  <a:srgbClr val="002060"/>
                </a:solidFill>
              </a:rPr>
              <a:t>（</a:t>
            </a:r>
            <a:r>
              <a:rPr lang="zh-CN" altLang="en-US" sz="2800" dirty="0">
                <a:solidFill>
                  <a:srgbClr val="002060"/>
                </a:solidFill>
                <a:latin typeface="宋体" panose="02010600030101010101" pitchFamily="2" charset="-122"/>
                <a:ea typeface="宋体" panose="02010600030101010101" pitchFamily="2" charset="-122"/>
              </a:rPr>
              <a:t>个体或群体的）幸福，福祉，安康</a:t>
            </a:r>
            <a:endParaRPr lang="en-US" altLang="zh-CN" sz="2800" dirty="0">
              <a:solidFill>
                <a:srgbClr val="002060"/>
              </a:solidFill>
              <a:latin typeface="宋体" panose="02010600030101010101" pitchFamily="2" charset="-122"/>
              <a:ea typeface="宋体" panose="02010600030101010101" pitchFamily="2" charset="-122"/>
            </a:endParaRPr>
          </a:p>
          <a:p>
            <a:r>
              <a:rPr lang="en-US" altLang="zh-CN" sz="2800" dirty="0">
                <a:solidFill>
                  <a:srgbClr val="00206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happiness n. </a:t>
            </a:r>
            <a:r>
              <a:rPr lang="en-US" altLang="zh-CN" sz="2400" dirty="0">
                <a:solidFill>
                  <a:srgbClr val="002060"/>
                </a:solidFill>
                <a:latin typeface="Times New Roman" panose="02020603050405020304" pitchFamily="18" charset="0"/>
                <a:cs typeface="Times New Roman" panose="02020603050405020304" pitchFamily="18" charset="0"/>
              </a:rPr>
              <a:t>the state of feeling or showing pleasure </a:t>
            </a:r>
            <a:r>
              <a:rPr lang="zh-CN" altLang="en-US" sz="2800" dirty="0">
                <a:solidFill>
                  <a:srgbClr val="002060"/>
                </a:solidFill>
                <a:latin typeface="Times New Roman" panose="02020603050405020304" pitchFamily="18" charset="0"/>
                <a:cs typeface="Times New Roman" panose="02020603050405020304" pitchFamily="18" charset="0"/>
              </a:rPr>
              <a:t>幸福，幸运</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startAt="3"/>
            </a:pP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grab v. </a:t>
            </a:r>
            <a:r>
              <a:rPr lang="en-US" altLang="zh-CN" sz="2400" dirty="0">
                <a:solidFill>
                  <a:srgbClr val="002060"/>
                </a:solidFill>
                <a:latin typeface="Times New Roman" panose="02020603050405020304" pitchFamily="18" charset="0"/>
                <a:cs typeface="Times New Roman" panose="02020603050405020304" pitchFamily="18" charset="0"/>
              </a:rPr>
              <a:t>to take or hold somebody/something with your hand suddenly or roughly</a:t>
            </a:r>
            <a:endParaRPr lang="en-US" altLang="zh-CN" sz="2400" dirty="0">
              <a:solidFill>
                <a:srgbClr val="002060"/>
              </a:solidFill>
              <a:latin typeface="Times New Roman" panose="02020603050405020304" pitchFamily="18" charset="0"/>
              <a:cs typeface="Times New Roman" panose="02020603050405020304" pitchFamily="18" charset="0"/>
            </a:endParaRPr>
          </a:p>
          <a:p>
            <a:r>
              <a:rPr lang="en-US" altLang="zh-CN" sz="2400" dirty="0">
                <a:solidFill>
                  <a:srgbClr val="002060"/>
                </a:solidFill>
                <a:latin typeface="Times New Roman" panose="02020603050405020304" pitchFamily="18" charset="0"/>
                <a:cs typeface="Times New Roman" panose="02020603050405020304" pitchFamily="18" charset="0"/>
              </a:rPr>
              <a:t>                      </a:t>
            </a:r>
            <a:r>
              <a:rPr lang="zh-CN" altLang="en-US" sz="2800" dirty="0">
                <a:solidFill>
                  <a:srgbClr val="002060"/>
                </a:solidFill>
                <a:latin typeface="宋体" panose="02010600030101010101" pitchFamily="2" charset="-122"/>
                <a:ea typeface="宋体" panose="02010600030101010101" pitchFamily="2" charset="-122"/>
              </a:rPr>
              <a:t>抓住；攫取 </a:t>
            </a:r>
            <a:endParaRPr lang="en-US" altLang="zh-CN" sz="2800" dirty="0">
              <a:solidFill>
                <a:srgbClr val="002060"/>
              </a:solidFill>
              <a:latin typeface="宋体" panose="02010600030101010101" pitchFamily="2" charset="-122"/>
              <a:ea typeface="宋体" panose="02010600030101010101" pitchFamily="2" charset="-122"/>
            </a:endParaRPr>
          </a:p>
          <a:p>
            <a:r>
              <a:rPr lang="en-US" altLang="zh-CN" sz="2800" dirty="0">
                <a:solidFill>
                  <a:srgbClr val="002060"/>
                </a:solidFill>
                <a:latin typeface="宋体" panose="02010600030101010101" pitchFamily="2" charset="-122"/>
                <a:ea typeface="宋体" panose="02010600030101010101" pitchFamily="2" charset="-122"/>
              </a:rPr>
              <a:t>     </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extinguisher  </a:t>
            </a:r>
            <a:r>
              <a:rPr lang="en-US" altLang="zh-CN" sz="2800" dirty="0">
                <a:solidFill>
                  <a:srgbClr val="002060"/>
                </a:solidFill>
                <a:latin typeface="Times New Roman" panose="02020603050405020304" pitchFamily="18" charset="0"/>
                <a:cs typeface="Times New Roman" panose="02020603050405020304" pitchFamily="18" charset="0"/>
              </a:rPr>
              <a:t>/</a:t>
            </a:r>
            <a:r>
              <a:rPr lang="en-US" altLang="zh-CN" sz="2800" dirty="0" err="1">
                <a:solidFill>
                  <a:srgbClr val="002060"/>
                </a:solidFill>
                <a:latin typeface="Times New Roman" panose="02020603050405020304" pitchFamily="18" charset="0"/>
                <a:cs typeface="Times New Roman" panose="02020603050405020304" pitchFamily="18" charset="0"/>
              </a:rPr>
              <a:t>ɪkˈstɪŋɡwɪʃə</a:t>
            </a:r>
            <a:r>
              <a:rPr lang="en-US" altLang="zh-CN" sz="2800" dirty="0">
                <a:solidFill>
                  <a:srgbClr val="002060"/>
                </a:solidFill>
                <a:latin typeface="Times New Roman" panose="02020603050405020304" pitchFamily="18" charset="0"/>
                <a:cs typeface="Times New Roman" panose="02020603050405020304" pitchFamily="18" charset="0"/>
              </a:rPr>
              <a:t>(r)/ n.    </a:t>
            </a:r>
            <a:r>
              <a:rPr lang="zh-CN" altLang="en-US" sz="2800" dirty="0">
                <a:solidFill>
                  <a:srgbClr val="002060"/>
                </a:solidFill>
                <a:latin typeface="宋体" panose="02010600030101010101" pitchFamily="2" charset="-122"/>
                <a:ea typeface="宋体" panose="02010600030101010101" pitchFamily="2" charset="-122"/>
                <a:cs typeface="Times New Roman" panose="02020603050405020304" pitchFamily="18" charset="0"/>
              </a:rPr>
              <a:t>灭火器</a:t>
            </a:r>
            <a:endParaRPr lang="en-US" altLang="zh-CN" sz="28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grasp v. </a:t>
            </a:r>
            <a:r>
              <a:rPr lang="en-US" altLang="zh-CN" sz="2800" dirty="0">
                <a:solidFill>
                  <a:srgbClr val="002060"/>
                </a:solidFill>
                <a:latin typeface="Times New Roman" panose="02020603050405020304" pitchFamily="18" charset="0"/>
                <a:cs typeface="Times New Roman" panose="02020603050405020304" pitchFamily="18" charset="0"/>
              </a:rPr>
              <a:t>to take a strong hold of somebody/something  </a:t>
            </a:r>
            <a:r>
              <a:rPr lang="zh-CN" altLang="en-US" sz="2800" dirty="0">
                <a:solidFill>
                  <a:srgbClr val="002060"/>
                </a:solidFill>
                <a:latin typeface="宋体" panose="02010600030101010101" pitchFamily="2" charset="-122"/>
                <a:ea typeface="宋体" panose="02010600030101010101" pitchFamily="2" charset="-122"/>
              </a:rPr>
              <a:t>抓紧；抓牢</a:t>
            </a:r>
            <a:endParaRPr lang="en-US" altLang="zh-CN" sz="2800" dirty="0">
              <a:solidFill>
                <a:srgbClr val="002060"/>
              </a:solidFill>
              <a:latin typeface="宋体" panose="02010600030101010101" pitchFamily="2" charset="-122"/>
              <a:ea typeface="宋体" panose="02010600030101010101" pitchFamily="2" charset="-122"/>
            </a:endParaRPr>
          </a:p>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4. keep trousers up  </a:t>
            </a:r>
            <a:r>
              <a:rPr lang="zh-CN" altLang="en-US"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裤子往上提 </a:t>
            </a:r>
            <a:endPar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ray n. </a:t>
            </a:r>
            <a:r>
              <a:rPr lang="en-US" altLang="zh-CN" sz="2800" dirty="0">
                <a:solidFill>
                  <a:srgbClr val="002060"/>
                </a:solidFill>
                <a:latin typeface="Times New Roman" panose="02020603050405020304" pitchFamily="18" charset="0"/>
                <a:cs typeface="Times New Roman" panose="02020603050405020304" pitchFamily="18" charset="0"/>
              </a:rPr>
              <a:t>a narrow line of light, heat or other energy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solidFill>
                  <a:srgbClr val="002060"/>
                </a:solidFill>
                <a:latin typeface="宋体" panose="02010600030101010101" pitchFamily="2" charset="-122"/>
                <a:ea typeface="宋体" panose="02010600030101010101" pitchFamily="2" charset="-122"/>
              </a:rPr>
              <a:t>光线；（热或其他能量的）射线</a:t>
            </a:r>
            <a:endParaRPr lang="en-US" altLang="zh-CN" sz="28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radiation n. </a:t>
            </a:r>
            <a:r>
              <a:rPr lang="zh-CN" altLang="en-US" sz="2800" dirty="0">
                <a:solidFill>
                  <a:srgbClr val="002060"/>
                </a:solidFill>
              </a:rPr>
              <a:t>辐射；</a:t>
            </a:r>
            <a:r>
              <a:rPr lang="en-US" altLang="zh-CN" sz="2800" dirty="0">
                <a:solidFill>
                  <a:srgbClr val="002060"/>
                </a:solidFill>
                <a:latin typeface="Times New Roman" panose="02020603050405020304" pitchFamily="18" charset="0"/>
                <a:cs typeface="Times New Roman" panose="02020603050405020304" pitchFamily="18" charset="0"/>
              </a:rPr>
              <a:t>powerful and very dangerous rays that are sent out from radioactive substances   </a:t>
            </a:r>
            <a:r>
              <a:rPr lang="zh-CN" altLang="en-US" sz="2800" dirty="0">
                <a:solidFill>
                  <a:srgbClr val="002060"/>
                </a:solidFill>
              </a:rPr>
              <a:t>放射线</a:t>
            </a:r>
            <a:endParaRPr lang="zh-CN" altLang="en-US"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t="13324"/>
          <a:stretch>
            <a:fillRect/>
          </a:stretch>
        </p:blipFill>
        <p:spPr>
          <a:xfrm>
            <a:off x="197892" y="388961"/>
            <a:ext cx="11573302" cy="6185308"/>
          </a:xfrm>
          <a:prstGeom prst="rect">
            <a:avLst/>
          </a:prstGeom>
        </p:spPr>
      </p:pic>
      <p:sp>
        <p:nvSpPr>
          <p:cNvPr id="4" name="文本框 3"/>
          <p:cNvSpPr txBox="1"/>
          <p:nvPr/>
        </p:nvSpPr>
        <p:spPr>
          <a:xfrm>
            <a:off x="470848" y="1294263"/>
            <a:ext cx="1628633"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Having sat</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8181833" y="2142699"/>
            <a:ext cx="1057701"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riding</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022375" y="2786418"/>
            <a:ext cx="1555845"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returning</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0203975" y="2884227"/>
            <a:ext cx="1928885"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Not wanting</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5359021" y="3530221"/>
            <a:ext cx="1219199"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turning</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925170" y="3900985"/>
            <a:ext cx="1219199"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Slowing</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4681183" y="4308442"/>
            <a:ext cx="1414818"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throwing</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8011237" y="4253637"/>
            <a:ext cx="1219199"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Trying</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10329081" y="5379493"/>
            <a:ext cx="1219199"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walking</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2099481" y="5750257"/>
            <a:ext cx="1219199" cy="461665"/>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Getting</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5660" y="307075"/>
            <a:ext cx="10897737" cy="523220"/>
          </a:xfrm>
          <a:prstGeom prst="rect">
            <a:avLst/>
          </a:prstGeom>
          <a:noFill/>
        </p:spPr>
        <p:txBody>
          <a:bodyPr wrap="square" rtlCol="0">
            <a:spAutoFit/>
          </a:bodyPr>
          <a:lstStyle/>
          <a:p>
            <a:endParaRPr lang="zh-CN" altLang="en-US" sz="2800">
              <a:latin typeface="Times New Roman" panose="02020603050405020304" pitchFamily="18" charset="0"/>
              <a:cs typeface="Times New Roman" panose="02020603050405020304" pitchFamily="18" charset="0"/>
            </a:endParaRPr>
          </a:p>
        </p:txBody>
      </p:sp>
      <p:sp>
        <p:nvSpPr>
          <p:cNvPr id="4" name="文本框 3"/>
          <p:cNvSpPr txBox="1"/>
          <p:nvPr/>
        </p:nvSpPr>
        <p:spPr>
          <a:xfrm>
            <a:off x="409433" y="307075"/>
            <a:ext cx="11075157" cy="3108543"/>
          </a:xfrm>
          <a:prstGeom prst="rect">
            <a:avLst/>
          </a:prstGeom>
          <a:noFill/>
        </p:spPr>
        <p:txBody>
          <a:bodyPr wrap="square" rtlCol="0">
            <a:spAutoFit/>
          </a:bodyPr>
          <a:lstStyle/>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out of shape</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arenR"/>
            </a:pPr>
            <a:r>
              <a:rPr lang="en-US" altLang="zh-CN" sz="2800" b="0" i="0" dirty="0">
                <a:solidFill>
                  <a:srgbClr val="202124"/>
                </a:solidFill>
                <a:effectLst/>
                <a:latin typeface="Times New Roman" panose="02020603050405020304" pitchFamily="18" charset="0"/>
                <a:cs typeface="Times New Roman" panose="02020603050405020304" pitchFamily="18" charset="0"/>
              </a:rPr>
              <a:t>(of a person</a:t>
            </a:r>
            <a:r>
              <a:rPr lang="zh-CN" altLang="en-US" sz="2800" b="0" i="0" dirty="0">
                <a:solidFill>
                  <a:srgbClr val="202124"/>
                </a:solidFill>
                <a:effectLst/>
                <a:latin typeface="Times New Roman" panose="02020603050405020304" pitchFamily="18" charset="0"/>
                <a:cs typeface="Times New Roman" panose="02020603050405020304" pitchFamily="18" charset="0"/>
              </a:rPr>
              <a:t>人</a:t>
            </a:r>
            <a:r>
              <a:rPr lang="en-US" altLang="zh-CN" sz="2800" b="0" i="0" dirty="0">
                <a:solidFill>
                  <a:srgbClr val="202124"/>
                </a:solidFill>
                <a:effectLst/>
                <a:latin typeface="Times New Roman" panose="02020603050405020304" pitchFamily="18" charset="0"/>
                <a:cs typeface="Times New Roman" panose="02020603050405020304" pitchFamily="18" charset="0"/>
              </a:rPr>
              <a:t>) not in good physical condition  </a:t>
            </a:r>
            <a:r>
              <a:rPr lang="zh-CN" altLang="en-US" sz="2800" dirty="0">
                <a:latin typeface="宋体" panose="02010600030101010101" pitchFamily="2" charset="-122"/>
                <a:ea typeface="宋体" panose="02010600030101010101" pitchFamily="2" charset="-122"/>
              </a:rPr>
              <a:t>身体不好；不健康</a:t>
            </a:r>
            <a:endParaRPr lang="en-US" altLang="zh-CN" sz="2800" dirty="0">
              <a:latin typeface="宋体" panose="02010600030101010101" pitchFamily="2" charset="-122"/>
              <a:ea typeface="宋体" panose="02010600030101010101" pitchFamily="2" charset="-122"/>
            </a:endParaRPr>
          </a:p>
          <a:p>
            <a:r>
              <a:rPr lang="en-US" altLang="zh-CN" sz="2800" dirty="0">
                <a:solidFill>
                  <a:srgbClr val="002060"/>
                </a:solidFill>
                <a:latin typeface="宋体" panose="02010600030101010101" pitchFamily="2" charset="-122"/>
                <a:ea typeface="宋体" panose="02010600030101010101" pitchFamily="2" charset="-122"/>
                <a:cs typeface="Times New Roman" panose="02020603050405020304" pitchFamily="18" charset="0"/>
              </a:rPr>
              <a:t>2) </a:t>
            </a:r>
            <a:r>
              <a:rPr lang="en-US" altLang="zh-CN" sz="2800" b="0" i="0" dirty="0">
                <a:solidFill>
                  <a:srgbClr val="202124"/>
                </a:solidFill>
                <a:effectLst/>
                <a:latin typeface="Times New Roman" panose="02020603050405020304" pitchFamily="18" charset="0"/>
                <a:cs typeface="Times New Roman" panose="02020603050405020304" pitchFamily="18" charset="0"/>
              </a:rPr>
              <a:t>not having the normal shape </a:t>
            </a:r>
            <a:r>
              <a:rPr lang="zh-CN" altLang="en-US" sz="2800" dirty="0"/>
              <a:t>变形的；走样的</a:t>
            </a:r>
            <a:endParaRPr lang="en-US" altLang="zh-CN" sz="2800" dirty="0"/>
          </a:p>
          <a:p>
            <a:r>
              <a:rPr lang="zh-CN" altLang="en-US" sz="2800" dirty="0">
                <a:latin typeface="宋体" panose="02010600030101010101" pitchFamily="2" charset="-122"/>
                <a:ea typeface="宋体" panose="02010600030101010101" pitchFamily="2" charset="-122"/>
              </a:rPr>
              <a:t>轮子已经扭曲变形了。 </a:t>
            </a:r>
            <a:endParaRPr lang="en-US" altLang="zh-CN" sz="2800" dirty="0">
              <a:latin typeface="宋体" panose="02010600030101010101" pitchFamily="2" charset="-122"/>
              <a:ea typeface="宋体" panose="02010600030101010101" pitchFamily="2" charset="-122"/>
            </a:endParaRPr>
          </a:p>
          <a:p>
            <a:r>
              <a:rPr lang="en-US" altLang="zh-CN" sz="2800" b="0" i="0" dirty="0">
                <a:solidFill>
                  <a:srgbClr val="002060"/>
                </a:solidFill>
                <a:effectLst/>
                <a:latin typeface="Times New Roman" panose="02020603050405020304" pitchFamily="18" charset="0"/>
                <a:cs typeface="Times New Roman" panose="02020603050405020304" pitchFamily="18" charset="0"/>
              </a:rPr>
              <a:t>The wheel had been twisted </a:t>
            </a:r>
            <a:r>
              <a:rPr lang="en-US" altLang="zh-CN" sz="2800" b="0" i="0" dirty="0">
                <a:solidFill>
                  <a:srgbClr val="FF0000"/>
                </a:solidFill>
                <a:effectLst/>
                <a:latin typeface="Times New Roman" panose="02020603050405020304" pitchFamily="18" charset="0"/>
                <a:cs typeface="Times New Roman" panose="02020603050405020304" pitchFamily="18" charset="0"/>
              </a:rPr>
              <a:t>out of shape.</a:t>
            </a:r>
            <a:endParaRPr lang="en-US" altLang="zh-CN" sz="2800" b="0" i="0" dirty="0">
              <a:solidFill>
                <a:srgbClr val="FF0000"/>
              </a:solidFill>
              <a:effectLst/>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 </a:t>
            </a:r>
            <a:r>
              <a:rPr lang="zh-CN" altLang="en-US"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上下班  </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go to and from work </a:t>
            </a:r>
            <a:endPar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3. She found herself in ____________(alarm) pain. </a:t>
            </a:r>
            <a:endParaRPr lang="zh-CN" altLang="en-US"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4032913" y="2919163"/>
            <a:ext cx="1712794"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alarming</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5" name="对话气泡: 椭圆形 4"/>
          <p:cNvSpPr/>
          <p:nvPr/>
        </p:nvSpPr>
        <p:spPr>
          <a:xfrm>
            <a:off x="4032913" y="2919163"/>
            <a:ext cx="1603612" cy="827147"/>
          </a:xfrm>
          <a:prstGeom prst="wedgeEllipseCallout">
            <a:avLst>
              <a:gd name="adj1" fmla="val -44237"/>
              <a:gd name="adj2" fmla="val 82300"/>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336877" y="4094329"/>
            <a:ext cx="4449171" cy="954107"/>
          </a:xfrm>
          <a:prstGeom prst="rect">
            <a:avLst/>
          </a:prstGeom>
          <a:noFill/>
        </p:spPr>
        <p:txBody>
          <a:bodyPr wrap="square" rtlCol="0">
            <a:spAutoFit/>
          </a:bodyPr>
          <a:lstStyle/>
          <a:p>
            <a:r>
              <a:rPr lang="en-US" altLang="zh-CN" sz="2800" dirty="0">
                <a:solidFill>
                  <a:srgbClr val="202124"/>
                </a:solidFill>
                <a:latin typeface="Times New Roman" panose="02020603050405020304" pitchFamily="18" charset="0"/>
                <a:cs typeface="Times New Roman" panose="02020603050405020304" pitchFamily="18" charset="0"/>
              </a:rPr>
              <a:t>a</a:t>
            </a:r>
            <a:r>
              <a:rPr lang="en-US" altLang="zh-CN" sz="2800" b="0" i="0" dirty="0">
                <a:solidFill>
                  <a:srgbClr val="202124"/>
                </a:solidFill>
                <a:effectLst/>
                <a:latin typeface="Times New Roman" panose="02020603050405020304" pitchFamily="18" charset="0"/>
                <a:cs typeface="Times New Roman" panose="02020603050405020304" pitchFamily="18" charset="0"/>
              </a:rPr>
              <a:t>dj. causing worry and fear</a:t>
            </a:r>
            <a:endParaRPr lang="en-US" altLang="zh-CN" sz="2800" b="0" i="0" dirty="0">
              <a:solidFill>
                <a:srgbClr val="202124"/>
              </a:solidFill>
              <a:effectLst/>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使人惊恐的；令人惊慌的</a:t>
            </a:r>
            <a:endParaRPr lang="zh-CN" altLang="en-US" sz="2800" dirty="0">
              <a:latin typeface="Times New Roman" panose="02020603050405020304" pitchFamily="18" charset="0"/>
              <a:cs typeface="Times New Roman" panose="02020603050405020304" pitchFamily="18" charset="0"/>
            </a:endParaRPr>
          </a:p>
        </p:txBody>
      </p:sp>
      <p:sp>
        <p:nvSpPr>
          <p:cNvPr id="7" name="矩形: 圆角 6"/>
          <p:cNvSpPr/>
          <p:nvPr/>
        </p:nvSpPr>
        <p:spPr>
          <a:xfrm>
            <a:off x="3411941" y="2919163"/>
            <a:ext cx="4537882" cy="66337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113596" y="2989240"/>
            <a:ext cx="1658203" cy="523220"/>
          </a:xfrm>
          <a:prstGeom prst="rect">
            <a:avLst/>
          </a:prstGeom>
          <a:noFill/>
        </p:spPr>
        <p:txBody>
          <a:bodyPr wrap="square" rtlCol="0">
            <a:spAutoFit/>
          </a:bodyPr>
          <a:lstStyle/>
          <a:p>
            <a:r>
              <a:rPr lang="zh-CN" altLang="en-US" sz="2800" dirty="0">
                <a:latin typeface="宋体" panose="02010600030101010101" pitchFamily="2" charset="-122"/>
                <a:ea typeface="宋体" panose="02010600030101010101" pitchFamily="2" charset="-122"/>
              </a:rPr>
              <a:t>极度痛苦</a:t>
            </a:r>
            <a:endParaRPr lang="zh-CN" altLang="en-US" sz="2800" dirty="0">
              <a:latin typeface="宋体" panose="02010600030101010101" pitchFamily="2" charset="-122"/>
              <a:ea typeface="宋体" panose="02010600030101010101" pitchFamily="2" charset="-122"/>
            </a:endParaRPr>
          </a:p>
        </p:txBody>
      </p:sp>
      <p:sp>
        <p:nvSpPr>
          <p:cNvPr id="9" name="文本框 8"/>
          <p:cNvSpPr txBox="1"/>
          <p:nvPr/>
        </p:nvSpPr>
        <p:spPr>
          <a:xfrm>
            <a:off x="307075" y="5091051"/>
            <a:ext cx="11252579" cy="954107"/>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4. Not wanting to risk ___________(have)  her bike ___________(steal), however, she decided to ride it home anyway.  </a:t>
            </a:r>
            <a:endParaRPr lang="zh-CN" altLang="en-US"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3814549" y="5136107"/>
            <a:ext cx="1583140"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having</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8113593" y="5089816"/>
            <a:ext cx="1583140"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stolen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xEl>
                                              <p:pRg st="0" end="0"/>
                                            </p:txEl>
                                          </p:spTgt>
                                        </p:tgtEl>
                                        <p:attrNameLst>
                                          <p:attrName>style.visibility</p:attrName>
                                        </p:attrNameLst>
                                      </p:cBhvr>
                                      <p:to>
                                        <p:strVal val="visible"/>
                                      </p:to>
                                    </p:set>
                                    <p:anim calcmode="lin" valueType="num">
                                      <p:cBhvr additive="base">
                                        <p:cTn id="7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5" grpId="0" animBg="1"/>
      <p:bldP spid="6" grpId="0"/>
      <p:bldP spid="7" grpId="0" animBg="1"/>
      <p:bldP spid="8" grpId="0"/>
      <p:bldP spid="9" grpId="0" build="p"/>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4841" y="227345"/>
            <a:ext cx="6666932" cy="6446410"/>
          </a:xfrm>
          <a:prstGeom prst="rect">
            <a:avLst/>
          </a:prstGeom>
        </p:spPr>
      </p:pic>
      <p:sp>
        <p:nvSpPr>
          <p:cNvPr id="4" name="文本框 3"/>
          <p:cNvSpPr txBox="1"/>
          <p:nvPr/>
        </p:nvSpPr>
        <p:spPr>
          <a:xfrm>
            <a:off x="7301552" y="827262"/>
            <a:ext cx="4681183" cy="2246769"/>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1. plaster </a:t>
            </a:r>
            <a:r>
              <a:rPr lang="en-US" altLang="zh-CN" sz="2800" b="0" i="0" dirty="0">
                <a:solidFill>
                  <a:srgbClr val="002060"/>
                </a:solidFill>
                <a:effectLst/>
                <a:latin typeface="Times New Roman" panose="02020603050405020304" pitchFamily="18" charset="0"/>
                <a:cs typeface="Times New Roman" panose="02020603050405020304" pitchFamily="18" charset="0"/>
              </a:rPr>
              <a:t>/ˈ</a:t>
            </a:r>
            <a:r>
              <a:rPr lang="en-US" altLang="zh-CN" sz="2800" b="0" i="0" dirty="0" err="1">
                <a:solidFill>
                  <a:srgbClr val="002060"/>
                </a:solidFill>
                <a:effectLst/>
                <a:latin typeface="Times New Roman" panose="02020603050405020304" pitchFamily="18" charset="0"/>
                <a:cs typeface="Times New Roman" panose="02020603050405020304" pitchFamily="18" charset="0"/>
              </a:rPr>
              <a:t>plɑːstə</a:t>
            </a:r>
            <a:r>
              <a:rPr lang="en-US" altLang="zh-CN" sz="2800" b="0" i="0" dirty="0">
                <a:solidFill>
                  <a:srgbClr val="002060"/>
                </a:solidFill>
                <a:effectLst/>
                <a:latin typeface="Times New Roman" panose="02020603050405020304" pitchFamily="18" charset="0"/>
                <a:cs typeface="Times New Roman" panose="02020603050405020304" pitchFamily="18" charset="0"/>
              </a:rPr>
              <a:t>(r)/ n. </a:t>
            </a:r>
            <a:r>
              <a:rPr lang="zh-CN" altLang="en-US" sz="2800" b="0" i="0" dirty="0">
                <a:solidFill>
                  <a:srgbClr val="002060"/>
                </a:solidFill>
                <a:effectLst/>
                <a:latin typeface="Times New Roman" panose="02020603050405020304" pitchFamily="18" charset="0"/>
                <a:cs typeface="Times New Roman" panose="02020603050405020304" pitchFamily="18" charset="0"/>
              </a:rPr>
              <a:t>膏药，</a:t>
            </a:r>
            <a:r>
              <a:rPr lang="zh-CN" altLang="en-US" sz="2800" b="0" i="0" dirty="0">
                <a:solidFill>
                  <a:srgbClr val="202124"/>
                </a:solidFill>
                <a:effectLst/>
                <a:latin typeface="宋体" panose="02010600030101010101" pitchFamily="2" charset="-122"/>
                <a:ea typeface="宋体" panose="02010600030101010101" pitchFamily="2" charset="-122"/>
              </a:rPr>
              <a:t>护创胶布</a:t>
            </a:r>
            <a:endParaRPr lang="en-US" altLang="zh-CN" sz="2800" b="0" i="0" dirty="0">
              <a:solidFill>
                <a:srgbClr val="002060"/>
              </a:solidFill>
              <a:effectLst/>
              <a:latin typeface="宋体" panose="02010600030101010101" pitchFamily="2" charset="-122"/>
              <a:ea typeface="宋体" panose="02010600030101010101"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2. sling </a:t>
            </a:r>
            <a:r>
              <a:rPr lang="en-US" altLang="zh-CN" sz="2800" b="0" i="0" dirty="0">
                <a:solidFill>
                  <a:srgbClr val="002060"/>
                </a:solidFill>
                <a:effectLst/>
                <a:latin typeface="Times New Roman" panose="02020603050405020304" pitchFamily="18" charset="0"/>
                <a:cs typeface="Times New Roman" panose="02020603050405020304" pitchFamily="18" charset="0"/>
              </a:rPr>
              <a:t>/</a:t>
            </a:r>
            <a:r>
              <a:rPr lang="en-US" altLang="zh-CN" sz="2800" b="0" i="0" dirty="0" err="1">
                <a:solidFill>
                  <a:srgbClr val="002060"/>
                </a:solidFill>
                <a:effectLst/>
                <a:latin typeface="Times New Roman" panose="02020603050405020304" pitchFamily="18" charset="0"/>
                <a:cs typeface="Times New Roman" panose="02020603050405020304" pitchFamily="18" charset="0"/>
              </a:rPr>
              <a:t>slɪŋ</a:t>
            </a:r>
            <a:r>
              <a:rPr lang="en-US" altLang="zh-CN" sz="2800" b="0" i="0" dirty="0">
                <a:solidFill>
                  <a:srgbClr val="002060"/>
                </a:solidFill>
                <a:effectLst/>
                <a:latin typeface="Times New Roman" panose="02020603050405020304" pitchFamily="18" charset="0"/>
                <a:cs typeface="Times New Roman" panose="02020603050405020304" pitchFamily="18" charset="0"/>
              </a:rPr>
              <a:t>/ </a:t>
            </a:r>
            <a:r>
              <a:rPr lang="zh-CN" altLang="en-US" sz="2800" b="0" i="0" dirty="0">
                <a:solidFill>
                  <a:srgbClr val="002060"/>
                </a:solidFill>
                <a:effectLst/>
                <a:latin typeface="宋体" panose="02010600030101010101" pitchFamily="2" charset="-122"/>
                <a:ea typeface="宋体" panose="02010600030101010101" pitchFamily="2" charset="-122"/>
              </a:rPr>
              <a:t>（悬吊受伤手臂的）悬带</a:t>
            </a:r>
            <a:endParaRPr lang="en-US" altLang="zh-CN" sz="2800" b="0" i="0" dirty="0">
              <a:solidFill>
                <a:srgbClr val="002060"/>
              </a:solidFill>
              <a:effectLst/>
              <a:latin typeface="宋体" panose="02010600030101010101" pitchFamily="2" charset="-122"/>
              <a:ea typeface="宋体" panose="02010600030101010101" pitchFamily="2" charset="-122"/>
            </a:endParaRPr>
          </a:p>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3. bruise </a:t>
            </a:r>
            <a:r>
              <a:rPr lang="en-US" altLang="zh-CN" sz="2800" b="0" i="0" dirty="0">
                <a:solidFill>
                  <a:srgbClr val="696969"/>
                </a:solidFill>
                <a:effectLst/>
                <a:latin typeface="Times New Roman" panose="02020603050405020304" pitchFamily="18" charset="0"/>
                <a:cs typeface="Times New Roman" panose="02020603050405020304" pitchFamily="18" charset="0"/>
              </a:rPr>
              <a:t>/</a:t>
            </a:r>
            <a:r>
              <a:rPr lang="en-US" altLang="zh-CN" sz="2800" b="0" i="0" dirty="0" err="1">
                <a:solidFill>
                  <a:srgbClr val="696969"/>
                </a:solidFill>
                <a:effectLst/>
                <a:latin typeface="Times New Roman" panose="02020603050405020304" pitchFamily="18" charset="0"/>
                <a:cs typeface="Times New Roman" panose="02020603050405020304" pitchFamily="18" charset="0"/>
              </a:rPr>
              <a:t>bruːz</a:t>
            </a:r>
            <a:r>
              <a:rPr lang="en-US" altLang="zh-CN" sz="2800" b="0" i="0" dirty="0">
                <a:solidFill>
                  <a:srgbClr val="696969"/>
                </a:solidFill>
                <a:effectLst/>
                <a:latin typeface="Times New Roman" panose="02020603050405020304" pitchFamily="18" charset="0"/>
                <a:cs typeface="Times New Roman" panose="02020603050405020304" pitchFamily="18" charset="0"/>
              </a:rPr>
              <a:t>/ n. </a:t>
            </a:r>
            <a:r>
              <a:rPr lang="zh-CN" altLang="en-US" sz="2800" b="0" i="0" dirty="0">
                <a:solidFill>
                  <a:srgbClr val="202124"/>
                </a:solidFill>
                <a:effectLst/>
                <a:latin typeface="宋体" panose="02010600030101010101" pitchFamily="2" charset="-122"/>
                <a:ea typeface="宋体" panose="02010600030101010101" pitchFamily="2" charset="-122"/>
              </a:rPr>
              <a:t>青肿；瘀伤</a:t>
            </a:r>
            <a:endParaRPr lang="zh-CN" altLang="en-US" sz="28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p:cNvSpPr txBox="1"/>
          <p:nvPr/>
        </p:nvSpPr>
        <p:spPr>
          <a:xfrm>
            <a:off x="2620370" y="2333767"/>
            <a:ext cx="1201003"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acid</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101152" y="2255334"/>
            <a:ext cx="1201003"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 blister</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5411337" y="2149100"/>
            <a:ext cx="1201003" cy="830997"/>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 special cream</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620369" y="2843199"/>
            <a:ext cx="1201003"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knife</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4101152" y="2843199"/>
            <a:ext cx="1387523"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bleeding</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5411337" y="2843199"/>
            <a:ext cx="1387523"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bandage</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620369" y="3450550"/>
            <a:ext cx="1480783"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slip over </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4080680" y="3411098"/>
            <a:ext cx="1201003" cy="830997"/>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swollen </a:t>
            </a:r>
            <a:endParaRPr lang="en-US" altLang="zh-CN" sz="2400" b="1" dirty="0">
              <a:solidFill>
                <a:srgbClr val="002060"/>
              </a:solidFill>
              <a:latin typeface="Times New Roman" panose="02020603050405020304" pitchFamily="18" charset="0"/>
              <a:cs typeface="Times New Roman" panose="02020603050405020304" pitchFamily="18" charset="0"/>
            </a:endParaRPr>
          </a:p>
          <a:p>
            <a:r>
              <a:rPr lang="en-US" altLang="zh-CN" sz="2400" b="1" dirty="0">
                <a:solidFill>
                  <a:srgbClr val="002060"/>
                </a:solidFill>
                <a:latin typeface="Times New Roman" panose="02020603050405020304" pitchFamily="18" charset="0"/>
                <a:cs typeface="Times New Roman" panose="02020603050405020304" pitchFamily="18" charset="0"/>
              </a:rPr>
              <a:t>bruise</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5393137" y="3537298"/>
            <a:ext cx="1405723"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ice pack</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914400" y="4242095"/>
            <a:ext cx="1753737"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broken arm </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2668137" y="4242095"/>
            <a:ext cx="1705970" cy="830997"/>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bike accident </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4023814" y="4202877"/>
            <a:ext cx="1387523"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painful </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5378354" y="3998963"/>
            <a:ext cx="2503228" cy="830997"/>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x-ray</a:t>
            </a:r>
            <a:endParaRPr lang="en-US" altLang="zh-CN" sz="2400" b="1" dirty="0">
              <a:solidFill>
                <a:srgbClr val="002060"/>
              </a:solidFill>
              <a:latin typeface="Times New Roman" panose="02020603050405020304" pitchFamily="18" charset="0"/>
              <a:cs typeface="Times New Roman" panose="02020603050405020304" pitchFamily="18" charset="0"/>
            </a:endParaRPr>
          </a:p>
          <a:p>
            <a:r>
              <a:rPr lang="en-US" altLang="zh-CN" sz="2400" b="1" dirty="0">
                <a:solidFill>
                  <a:srgbClr val="002060"/>
                </a:solidFill>
                <a:latin typeface="Times New Roman" panose="02020603050405020304" pitchFamily="18" charset="0"/>
                <a:cs typeface="Times New Roman" panose="02020603050405020304" pitchFamily="18" charset="0"/>
              </a:rPr>
              <a:t>plaster and sling</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89078" y="289896"/>
            <a:ext cx="6166220" cy="5360277"/>
          </a:xfrm>
          <a:prstGeom prst="rect">
            <a:avLst/>
          </a:prstGeom>
        </p:spPr>
      </p:pic>
      <p:sp>
        <p:nvSpPr>
          <p:cNvPr id="4" name="文本框 3"/>
          <p:cNvSpPr txBox="1"/>
          <p:nvPr/>
        </p:nvSpPr>
        <p:spPr>
          <a:xfrm>
            <a:off x="7199194" y="655093"/>
            <a:ext cx="4223982" cy="3539430"/>
          </a:xfrm>
          <a:prstGeom prst="rect">
            <a:avLst/>
          </a:prstGeom>
          <a:noFill/>
        </p:spPr>
        <p:txBody>
          <a:bodyPr wrap="square" rtlCol="0">
            <a:spAutoFit/>
          </a:bodyPr>
          <a:lstStyle/>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foggy</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 practical</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Tight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 desperate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 minor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 urgent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loose (screw   </a:t>
            </a:r>
            <a:r>
              <a:rPr lang="zh-CN" altLang="en-US" sz="2800" dirty="0">
                <a:solidFill>
                  <a:srgbClr val="002060"/>
                </a:solidFill>
                <a:latin typeface="Times New Roman" panose="02020603050405020304" pitchFamily="18" charset="0"/>
                <a:cs typeface="Times New Roman" panose="02020603050405020304" pitchFamily="18" charset="0"/>
              </a:rPr>
              <a:t>螺丝</a:t>
            </a:r>
            <a:r>
              <a:rPr lang="en-US" altLang="zh-CN" sz="2800" dirty="0">
                <a:solidFill>
                  <a:srgbClr val="002060"/>
                </a:solidFill>
                <a:latin typeface="Times New Roman" panose="02020603050405020304" pitchFamily="18" charset="0"/>
                <a:cs typeface="Times New Roman" panose="02020603050405020304" pitchFamily="18" charset="0"/>
              </a:rPr>
              <a:t>)</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elderly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94728" y="324727"/>
            <a:ext cx="5801272" cy="4584846"/>
          </a:xfrm>
          <a:prstGeom prst="rect">
            <a:avLst/>
          </a:prstGeom>
        </p:spPr>
      </p:pic>
      <p:pic>
        <p:nvPicPr>
          <p:cNvPr id="5" name="图片 4"/>
          <p:cNvPicPr>
            <a:picLocks noChangeAspect="1"/>
          </p:cNvPicPr>
          <p:nvPr/>
        </p:nvPicPr>
        <p:blipFill>
          <a:blip r:embed="rId2"/>
          <a:stretch>
            <a:fillRect/>
          </a:stretch>
        </p:blipFill>
        <p:spPr>
          <a:xfrm>
            <a:off x="745959" y="4909573"/>
            <a:ext cx="5552483" cy="1463931"/>
          </a:xfrm>
          <a:prstGeom prst="rect">
            <a:avLst/>
          </a:prstGeom>
        </p:spPr>
      </p:pic>
      <p:sp>
        <p:nvSpPr>
          <p:cNvPr id="6" name="文本框 5"/>
          <p:cNvSpPr txBox="1"/>
          <p:nvPr/>
        </p:nvSpPr>
        <p:spPr>
          <a:xfrm>
            <a:off x="2711355" y="2155485"/>
            <a:ext cx="3921457"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the up and down motion</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3522200" y="3198167"/>
            <a:ext cx="3384645"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stuck a needle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937917" y="4809289"/>
            <a:ext cx="4316165" cy="830997"/>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was interrupted by the audience’s clapping</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37657" y="1820416"/>
            <a:ext cx="2871107" cy="646331"/>
          </a:xfrm>
          <a:prstGeom prst="rect">
            <a:avLst/>
          </a:prstGeom>
          <a:noFill/>
          <a:ln>
            <a:solidFill>
              <a:schemeClr val="accent1"/>
            </a:solidFill>
          </a:ln>
        </p:spPr>
        <p:txBody>
          <a:bodyPr wrap="none" rtlCol="0">
            <a:spAutoFit/>
          </a:bodyPr>
          <a:lstStyle/>
          <a:p>
            <a:r>
              <a:rPr lang="en-US" altLang="zh-CN" sz="3600" dirty="0">
                <a:solidFill>
                  <a:srgbClr val="FF0000"/>
                </a:solidFill>
                <a:latin typeface="Times New Roman" panose="02020603050405020304" pitchFamily="18" charset="0"/>
                <a:ea typeface="华文宋体" panose="02010600040101010101" pitchFamily="2" charset="-122"/>
                <a:cs typeface="Times New Roman" panose="02020603050405020304" pitchFamily="18" charset="0"/>
              </a:rPr>
              <a:t>Textbook  P52</a:t>
            </a:r>
            <a:endParaRPr lang="zh-CN" altLang="en-US" sz="3600" dirty="0">
              <a:solidFill>
                <a:srgbClr val="FF0000"/>
              </a:solidFill>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3" name="文本框 2"/>
          <p:cNvSpPr txBox="1"/>
          <p:nvPr/>
        </p:nvSpPr>
        <p:spPr>
          <a:xfrm>
            <a:off x="388961" y="313899"/>
            <a:ext cx="1965278"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B5U5</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5" name="矩形 4"/>
          <p:cNvSpPr/>
          <p:nvPr/>
        </p:nvSpPr>
        <p:spPr>
          <a:xfrm>
            <a:off x="883920" y="2892425"/>
            <a:ext cx="9977120" cy="2306955"/>
          </a:xfrm>
          <a:prstGeom prst="rect">
            <a:avLst/>
          </a:prstGeom>
          <a:noFill/>
          <a:ln>
            <a:noFill/>
          </a:ln>
        </p:spPr>
        <p:txBody>
          <a:bodyPr wrap="square" rtlCol="0" anchor="t">
            <a:spAutoFit/>
          </a:bodyPr>
          <a:p>
            <a:pPr algn="ctr"/>
            <a:r>
              <a:rPr lang="zh-CN" altLang="en-US"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选修二</a:t>
            </a: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unit5 </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zh-CN" altLang="en-US"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教材答案和讲评</a:t>
            </a:r>
            <a:endParaRPr lang="zh-CN" altLang="en-US"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25439" y="404575"/>
            <a:ext cx="6175611" cy="5342660"/>
          </a:xfrm>
          <a:prstGeom prst="rect">
            <a:avLst/>
          </a:prstGeom>
        </p:spPr>
      </p:pic>
      <p:sp>
        <p:nvSpPr>
          <p:cNvPr id="4" name="文本框 3"/>
          <p:cNvSpPr txBox="1"/>
          <p:nvPr/>
        </p:nvSpPr>
        <p:spPr>
          <a:xfrm>
            <a:off x="3093493" y="1227437"/>
            <a:ext cx="3921457"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reacted immediately</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485332" y="2007633"/>
            <a:ext cx="3921457" cy="830997"/>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justify the advantages of the welfare benefits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1652515" y="3406487"/>
            <a:ext cx="3921457"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screamed in desperation</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2024418" y="4325182"/>
            <a:ext cx="3921457"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collapsed onto the ground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79115" y="284958"/>
            <a:ext cx="5621184" cy="5515342"/>
          </a:xfrm>
          <a:prstGeom prst="rect">
            <a:avLst/>
          </a:prstGeom>
        </p:spPr>
      </p:pic>
      <p:pic>
        <p:nvPicPr>
          <p:cNvPr id="5" name="图片 4"/>
          <p:cNvPicPr>
            <a:picLocks noChangeAspect="1"/>
          </p:cNvPicPr>
          <p:nvPr/>
        </p:nvPicPr>
        <p:blipFill>
          <a:blip r:embed="rId2"/>
          <a:stretch>
            <a:fillRect/>
          </a:stretch>
        </p:blipFill>
        <p:spPr>
          <a:xfrm>
            <a:off x="6170482" y="225188"/>
            <a:ext cx="5621184" cy="6359857"/>
          </a:xfrm>
          <a:prstGeom prst="rect">
            <a:avLst/>
          </a:prstGeom>
        </p:spPr>
      </p:pic>
      <p:sp>
        <p:nvSpPr>
          <p:cNvPr id="6" name="文本框 5"/>
          <p:cNvSpPr txBox="1"/>
          <p:nvPr/>
        </p:nvSpPr>
        <p:spPr>
          <a:xfrm>
            <a:off x="1692322" y="3042629"/>
            <a:ext cx="1187356" cy="523220"/>
          </a:xfrm>
          <a:prstGeom prst="rect">
            <a:avLst/>
          </a:prstGeom>
          <a:noFill/>
        </p:spPr>
        <p:txBody>
          <a:bodyPr wrap="square" rtlCol="0">
            <a:spAutoFit/>
          </a:bodyPr>
          <a:lstStyle/>
          <a:p>
            <a:r>
              <a:rPr lang="en-US" altLang="zh-CN" sz="2800" dirty="0" err="1">
                <a:solidFill>
                  <a:srgbClr val="FF0000"/>
                </a:solidFill>
                <a:latin typeface="Times New Roman" panose="02020603050405020304" pitchFamily="18" charset="0"/>
                <a:cs typeface="Times New Roman" panose="02020603050405020304" pitchFamily="18" charset="0"/>
              </a:rPr>
              <a:t>elayed</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001068" y="3003167"/>
            <a:ext cx="1187356" cy="523220"/>
          </a:xfrm>
          <a:prstGeom prst="rect">
            <a:avLst/>
          </a:prstGeom>
          <a:noFill/>
        </p:spPr>
        <p:txBody>
          <a:bodyPr wrap="square" rtlCol="0">
            <a:spAutoFit/>
          </a:bodyPr>
          <a:lstStyle/>
          <a:p>
            <a:r>
              <a:rPr lang="en-US" altLang="zh-CN" sz="2800" dirty="0" err="1">
                <a:solidFill>
                  <a:srgbClr val="FF0000"/>
                </a:solidFill>
                <a:latin typeface="Times New Roman" panose="02020603050405020304" pitchFamily="18" charset="0"/>
                <a:cs typeface="Times New Roman" panose="02020603050405020304" pitchFamily="18" charset="0"/>
              </a:rPr>
              <a:t>oggy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565778" y="4421464"/>
            <a:ext cx="1774210" cy="523220"/>
          </a:xfrm>
          <a:prstGeom prst="rect">
            <a:avLst/>
          </a:prstGeom>
          <a:solidFill>
            <a:srgbClr val="002060"/>
          </a:solidFill>
        </p:spPr>
        <p:txBody>
          <a:bodyPr wrap="square" rtlCol="0">
            <a:spAutoFit/>
          </a:bodyPr>
          <a:lstStyle/>
          <a:p>
            <a:r>
              <a:rPr lang="en-US" altLang="zh-CN" sz="2800" dirty="0" err="1">
                <a:solidFill>
                  <a:schemeClr val="bg1"/>
                </a:solidFill>
                <a:latin typeface="Times New Roman" panose="02020603050405020304" pitchFamily="18" charset="0"/>
                <a:cs typeface="Times New Roman" panose="02020603050405020304" pitchFamily="18" charset="0"/>
              </a:rPr>
              <a:t>embership</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7324298" y="1345758"/>
            <a:ext cx="1187356" cy="523220"/>
          </a:xfrm>
          <a:prstGeom prst="rect">
            <a:avLst/>
          </a:prstGeom>
          <a:noFill/>
        </p:spPr>
        <p:txBody>
          <a:bodyPr wrap="square" rtlCol="0">
            <a:spAutoFit/>
          </a:bodyPr>
          <a:lstStyle/>
          <a:p>
            <a:r>
              <a:rPr lang="en-US" altLang="zh-CN" sz="2800" dirty="0" err="1">
                <a:solidFill>
                  <a:srgbClr val="FF0000"/>
                </a:solidFill>
                <a:latin typeface="Times New Roman" panose="02020603050405020304" pitchFamily="18" charset="0"/>
                <a:cs typeface="Times New Roman" panose="02020603050405020304" pitchFamily="18" charset="0"/>
              </a:rPr>
              <a:t>urbubs</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9958316" y="2144152"/>
            <a:ext cx="1601338" cy="523220"/>
          </a:xfrm>
          <a:prstGeom prst="rect">
            <a:avLst/>
          </a:prstGeom>
          <a:noFill/>
        </p:spPr>
        <p:txBody>
          <a:bodyPr wrap="square" rtlCol="0">
            <a:spAutoFit/>
          </a:bodyPr>
          <a:lstStyle/>
          <a:p>
            <a:r>
              <a:rPr lang="en-US" altLang="zh-CN" sz="2800" dirty="0" err="1">
                <a:solidFill>
                  <a:srgbClr val="FF0000"/>
                </a:solidFill>
                <a:latin typeface="Times New Roman" panose="02020603050405020304" pitchFamily="18" charset="0"/>
                <a:cs typeface="Times New Roman" panose="02020603050405020304" pitchFamily="18" charset="0"/>
              </a:rPr>
              <a:t>osquitoes</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9065524" y="3667409"/>
            <a:ext cx="1785583" cy="523220"/>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cream(</a:t>
            </a:r>
            <a:r>
              <a:rPr lang="en-US" altLang="zh-CN" sz="2800" dirty="0" err="1">
                <a:solidFill>
                  <a:schemeClr val="bg1"/>
                </a:solidFill>
                <a:latin typeface="Times New Roman" panose="02020603050405020304" pitchFamily="18" charset="0"/>
                <a:cs typeface="Times New Roman" panose="02020603050405020304" pitchFamily="18" charset="0"/>
              </a:rPr>
              <a:t>ing</a:t>
            </a:r>
            <a:r>
              <a:rPr lang="en-US" altLang="zh-CN" sz="2800" dirty="0">
                <a:solidFill>
                  <a:schemeClr val="bg1"/>
                </a:solidFill>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8987051" y="4421464"/>
            <a:ext cx="1665026" cy="523220"/>
          </a:xfrm>
          <a:prstGeom prst="rect">
            <a:avLst/>
          </a:prstGeom>
          <a:noFill/>
        </p:spPr>
        <p:txBody>
          <a:bodyPr wrap="square" rtlCol="0">
            <a:spAutoFit/>
          </a:bodyPr>
          <a:lstStyle/>
          <a:p>
            <a:r>
              <a:rPr lang="en-US" altLang="zh-CN" sz="2800" dirty="0" err="1">
                <a:solidFill>
                  <a:srgbClr val="FF0000"/>
                </a:solidFill>
                <a:latin typeface="Times New Roman" panose="02020603050405020304" pitchFamily="18" charset="0"/>
                <a:cs typeface="Times New Roman" panose="02020603050405020304" pitchFamily="18" charset="0"/>
              </a:rPr>
              <a:t>rowning</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8471846" y="5190666"/>
            <a:ext cx="1187356"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lipped</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1" grpId="0"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8961" y="135960"/>
            <a:ext cx="2135874"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Ex 2 on P 90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88961" y="366792"/>
            <a:ext cx="11546006" cy="6124754"/>
          </a:xfrm>
          <a:prstGeom prst="rect">
            <a:avLst/>
          </a:prstGeom>
          <a:noFill/>
        </p:spPr>
        <p:txBody>
          <a:bodyPr wrap="square" rtlCol="0">
            <a:spAutoFit/>
          </a:bodyPr>
          <a:lstStyle/>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While waiting at a subway station, I saw a man lying on the street.</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While having a bath, she saw water leaking over the sides of the tub.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Being driven from their homes, people were terrified by the hurricane.</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 I saw a snake moving fast through the grass.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 Kathy looked at the old woman who fell down just in front of her, not knowing what to do.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Sobbing and wailing, the survivors were finally located by the search team.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 Sitting on  beach, Marty found the waves were huge.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After  spending two hours in the waiting room, finally he heard his name being called.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 Having been trained at the first-aid </a:t>
            </a:r>
            <a:r>
              <a:rPr lang="en-US" altLang="zh-CN" sz="2800" dirty="0" err="1">
                <a:solidFill>
                  <a:srgbClr val="002060"/>
                </a:solidFill>
                <a:latin typeface="Times New Roman" panose="02020603050405020304" pitchFamily="18" charset="0"/>
                <a:cs typeface="Times New Roman" panose="02020603050405020304" pitchFamily="18" charset="0"/>
              </a:rPr>
              <a:t>centre</a:t>
            </a:r>
            <a:r>
              <a:rPr lang="en-US" altLang="zh-CN" sz="2800" dirty="0">
                <a:solidFill>
                  <a:srgbClr val="002060"/>
                </a:solidFill>
                <a:latin typeface="Times New Roman" panose="02020603050405020304" pitchFamily="18" charset="0"/>
                <a:cs typeface="Times New Roman" panose="02020603050405020304" pitchFamily="18" charset="0"/>
              </a:rPr>
              <a:t>, he became more confident in helping people.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 After having been seriously  injured in a cycling accident last year, he is now afraid of riding too quickly on a bike. </a:t>
            </a:r>
            <a:endParaRPr lang="en-US" altLang="zh-CN" sz="2800" dirty="0">
              <a:solidFill>
                <a:srgbClr val="00206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931158" y="4872251"/>
            <a:ext cx="7984628" cy="584775"/>
          </a:xfrm>
          <a:prstGeom prst="rect">
            <a:avLst/>
          </a:prstGeom>
          <a:solidFill>
            <a:srgbClr val="002060"/>
          </a:solidFill>
        </p:spPr>
        <p:txBody>
          <a:bodyPr wrap="square" rtlCol="0">
            <a:spAutoFit/>
          </a:bodyPr>
          <a:lstStyle/>
          <a:p>
            <a:r>
              <a:rPr lang="zh-CN" altLang="en-US" sz="3200" dirty="0">
                <a:solidFill>
                  <a:schemeClr val="bg1"/>
                </a:solidFill>
                <a:latin typeface="宋体" panose="02010600030101010101" pitchFamily="2" charset="-122"/>
                <a:ea typeface="宋体" panose="02010600030101010101" pitchFamily="2" charset="-122"/>
              </a:rPr>
              <a:t>分词短语作状语，逻辑主语是主句的主语</a:t>
            </a:r>
            <a:endParaRPr lang="zh-CN" altLang="en-US" sz="3200" dirty="0">
              <a:solidFill>
                <a:schemeClr val="bg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38835" y="373453"/>
            <a:ext cx="5981475" cy="6053300"/>
          </a:xfrm>
          <a:prstGeom prst="rect">
            <a:avLst/>
          </a:prstGeom>
        </p:spPr>
      </p:pic>
      <p:pic>
        <p:nvPicPr>
          <p:cNvPr id="5" name="图片 4"/>
          <p:cNvPicPr>
            <a:picLocks noChangeAspect="1"/>
          </p:cNvPicPr>
          <p:nvPr/>
        </p:nvPicPr>
        <p:blipFill>
          <a:blip r:embed="rId2"/>
          <a:stretch>
            <a:fillRect/>
          </a:stretch>
        </p:blipFill>
        <p:spPr>
          <a:xfrm>
            <a:off x="6220311" y="258789"/>
            <a:ext cx="5516763" cy="6167963"/>
          </a:xfrm>
          <a:prstGeom prst="rect">
            <a:avLst/>
          </a:prstGeom>
        </p:spPr>
      </p:pic>
      <p:sp>
        <p:nvSpPr>
          <p:cNvPr id="6" name="文本框 5"/>
          <p:cNvSpPr txBox="1"/>
          <p:nvPr/>
        </p:nvSpPr>
        <p:spPr>
          <a:xfrm>
            <a:off x="388961" y="135960"/>
            <a:ext cx="2135874"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Ex 2 on P 90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8961" y="135960"/>
            <a:ext cx="2135874"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Ex 3 on P 90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88961" y="779200"/>
            <a:ext cx="5075604" cy="619696"/>
          </a:xfrm>
          <a:prstGeom prst="rect">
            <a:avLst/>
          </a:prstGeom>
        </p:spPr>
      </p:pic>
      <p:pic>
        <p:nvPicPr>
          <p:cNvPr id="6" name="图片 5"/>
          <p:cNvPicPr>
            <a:picLocks noChangeAspect="1"/>
          </p:cNvPicPr>
          <p:nvPr/>
        </p:nvPicPr>
        <p:blipFill>
          <a:blip r:embed="rId2"/>
          <a:stretch>
            <a:fillRect/>
          </a:stretch>
        </p:blipFill>
        <p:spPr>
          <a:xfrm>
            <a:off x="1106914" y="1316489"/>
            <a:ext cx="4308336" cy="968486"/>
          </a:xfrm>
          <a:prstGeom prst="rect">
            <a:avLst/>
          </a:prstGeom>
        </p:spPr>
      </p:pic>
      <p:pic>
        <p:nvPicPr>
          <p:cNvPr id="8" name="图片 7"/>
          <p:cNvPicPr>
            <a:picLocks noChangeAspect="1"/>
          </p:cNvPicPr>
          <p:nvPr/>
        </p:nvPicPr>
        <p:blipFill>
          <a:blip r:embed="rId3"/>
          <a:stretch>
            <a:fillRect/>
          </a:stretch>
        </p:blipFill>
        <p:spPr>
          <a:xfrm>
            <a:off x="6096000" y="313900"/>
            <a:ext cx="5707039" cy="55205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3917"/>
          <a:stretch>
            <a:fillRect/>
          </a:stretch>
        </p:blipFill>
        <p:spPr>
          <a:xfrm>
            <a:off x="0" y="521981"/>
            <a:ext cx="12330957" cy="3674705"/>
          </a:xfrm>
          <a:prstGeom prst="rect">
            <a:avLst/>
          </a:prstGeom>
        </p:spPr>
      </p:pic>
      <p:sp>
        <p:nvSpPr>
          <p:cNvPr id="3" name="文本框 2"/>
          <p:cNvSpPr txBox="1"/>
          <p:nvPr/>
        </p:nvSpPr>
        <p:spPr>
          <a:xfrm>
            <a:off x="983974" y="1202635"/>
            <a:ext cx="1082348"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organ</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4" name="文本框 3"/>
          <p:cNvSpPr txBox="1"/>
          <p:nvPr/>
        </p:nvSpPr>
        <p:spPr>
          <a:xfrm>
            <a:off x="1065860" y="1725855"/>
            <a:ext cx="822661"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acid</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5" name="文本框 4"/>
          <p:cNvSpPr txBox="1"/>
          <p:nvPr/>
        </p:nvSpPr>
        <p:spPr>
          <a:xfrm>
            <a:off x="5659608" y="2249075"/>
            <a:ext cx="1778051" cy="523220"/>
          </a:xfrm>
          <a:prstGeom prst="rect">
            <a:avLst/>
          </a:prstGeom>
          <a:noFill/>
        </p:spPr>
        <p:txBody>
          <a:bodyPr wrap="none" rtlCol="0">
            <a:spAutoFit/>
          </a:bodyPr>
          <a:lstStyle/>
          <a:p>
            <a:r>
              <a:rPr lang="en-US" altLang="zh-CN"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millimetre</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6" name="文本框 5"/>
          <p:cNvSpPr txBox="1"/>
          <p:nvPr/>
        </p:nvSpPr>
        <p:spPr>
          <a:xfrm>
            <a:off x="5659608" y="2845812"/>
            <a:ext cx="2350323"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radiation/rays</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7" name="文本框 6"/>
          <p:cNvSpPr txBox="1"/>
          <p:nvPr/>
        </p:nvSpPr>
        <p:spPr>
          <a:xfrm>
            <a:off x="8160099" y="3107422"/>
            <a:ext cx="1101584"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fabric</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8" name="文本框 7"/>
          <p:cNvSpPr txBox="1"/>
          <p:nvPr/>
        </p:nvSpPr>
        <p:spPr>
          <a:xfrm>
            <a:off x="9020106" y="3750578"/>
            <a:ext cx="1165704"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victim</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5810" y="146085"/>
            <a:ext cx="10143420" cy="5867089"/>
          </a:xfrm>
          <a:prstGeom prst="rect">
            <a:avLst/>
          </a:prstGeom>
        </p:spPr>
      </p:pic>
      <p:sp>
        <p:nvSpPr>
          <p:cNvPr id="3" name="文本框 2"/>
          <p:cNvSpPr txBox="1"/>
          <p:nvPr/>
        </p:nvSpPr>
        <p:spPr>
          <a:xfrm>
            <a:off x="6763132" y="1540927"/>
            <a:ext cx="782587"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A/B</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4" name="文本框 3"/>
          <p:cNvSpPr txBox="1"/>
          <p:nvPr/>
        </p:nvSpPr>
        <p:spPr>
          <a:xfrm>
            <a:off x="8184427" y="2316180"/>
            <a:ext cx="803425"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A/C</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5" name="文本框 4"/>
          <p:cNvSpPr txBox="1"/>
          <p:nvPr/>
        </p:nvSpPr>
        <p:spPr>
          <a:xfrm>
            <a:off x="8041760" y="3767292"/>
            <a:ext cx="460382"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A</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6" name="文本框 5"/>
          <p:cNvSpPr txBox="1"/>
          <p:nvPr/>
        </p:nvSpPr>
        <p:spPr>
          <a:xfrm>
            <a:off x="7748410" y="4486275"/>
            <a:ext cx="460382"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A</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7" name="文本框 6"/>
          <p:cNvSpPr txBox="1"/>
          <p:nvPr/>
        </p:nvSpPr>
        <p:spPr>
          <a:xfrm>
            <a:off x="7592146" y="5326226"/>
            <a:ext cx="460382"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A</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cxnSp>
        <p:nvCxnSpPr>
          <p:cNvPr id="9" name="直接连接符 8"/>
          <p:cNvCxnSpPr/>
          <p:nvPr/>
        </p:nvCxnSpPr>
        <p:spPr>
          <a:xfrm>
            <a:off x="6907837" y="1131082"/>
            <a:ext cx="123942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310359" y="1173047"/>
            <a:ext cx="123942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704016" y="490405"/>
            <a:ext cx="2185214" cy="461665"/>
          </a:xfrm>
          <a:prstGeom prst="rect">
            <a:avLst/>
          </a:prstGeom>
          <a:noFill/>
        </p:spPr>
        <p:txBody>
          <a:bodyPr wrap="none" rtlCol="0">
            <a:spAutoFit/>
          </a:bodyPr>
          <a:lstStyle/>
          <a:p>
            <a:r>
              <a:rPr lang="zh-CN" altLang="en-US"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很划算</a:t>
            </a:r>
            <a:r>
              <a:rPr lang="en-US" altLang="zh-CN"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a:t>
            </a:r>
            <a:r>
              <a:rPr lang="zh-CN" altLang="en-US"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很便宜</a:t>
            </a:r>
            <a:endParaRPr lang="zh-CN" altLang="en-US" sz="24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12" name="文本框 11"/>
          <p:cNvSpPr txBox="1"/>
          <p:nvPr/>
        </p:nvSpPr>
        <p:spPr>
          <a:xfrm>
            <a:off x="6518802" y="490405"/>
            <a:ext cx="1851789" cy="400110"/>
          </a:xfrm>
          <a:prstGeom prst="rect">
            <a:avLst/>
          </a:prstGeom>
          <a:noFill/>
        </p:spPr>
        <p:txBody>
          <a:bodyPr wrap="none" rtlCol="0">
            <a:spAutoFit/>
          </a:bodyPr>
          <a:lstStyle/>
          <a:p>
            <a:r>
              <a:rPr lang="zh-CN" altLang="en-US" sz="20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全包价</a:t>
            </a:r>
            <a:r>
              <a:rPr lang="en-US" altLang="zh-CN" sz="20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rPr>
              <a:t>出门价</a:t>
            </a:r>
            <a:endParaRPr lang="zh-CN" altLang="en-US" sz="2000" b="1" dirty="0">
              <a:solidFill>
                <a:srgbClr val="C00000"/>
              </a:solidFill>
              <a:latin typeface="Times New Roman" panose="02020603050405020304" pitchFamily="18" charset="0"/>
              <a:ea typeface="华文宋体"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3385" y="108012"/>
            <a:ext cx="11573301" cy="1815882"/>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3. sufferer n. </a:t>
            </a:r>
            <a:r>
              <a:rPr lang="en-US" altLang="zh-CN" sz="2800" b="0" i="0" dirty="0">
                <a:solidFill>
                  <a:srgbClr val="002060"/>
                </a:solidFill>
                <a:effectLst/>
                <a:latin typeface="Times New Roman" panose="02020603050405020304" pitchFamily="18" charset="0"/>
                <a:cs typeface="Times New Roman" panose="02020603050405020304" pitchFamily="18" charset="0"/>
              </a:rPr>
              <a:t>a person who suffers, especially somebody who is suffering from a disease  </a:t>
            </a:r>
            <a:r>
              <a:rPr lang="zh-CN" altLang="en-US" sz="2800" dirty="0">
                <a:solidFill>
                  <a:srgbClr val="002060"/>
                </a:solidFill>
              </a:rPr>
              <a:t>患病者；受苦者；受难者</a:t>
            </a:r>
            <a:endParaRPr lang="en-US" altLang="zh-CN" sz="2800" dirty="0">
              <a:solidFill>
                <a:srgbClr val="002060"/>
              </a:solidFill>
            </a:endParaRPr>
          </a:p>
          <a:p>
            <a:r>
              <a:rPr lang="en-US" altLang="zh-CN" sz="2800" dirty="0">
                <a:solidFill>
                  <a:srgbClr val="002060"/>
                </a:solidFill>
              </a:rPr>
              <a:t> </a:t>
            </a:r>
            <a:r>
              <a:rPr lang="en-US" altLang="zh-CN" sz="2800" dirty="0">
                <a:solidFill>
                  <a:srgbClr val="002060"/>
                </a:solidFill>
                <a:latin typeface="Times New Roman" panose="02020603050405020304" pitchFamily="18" charset="0"/>
                <a:cs typeface="Times New Roman" panose="02020603050405020304" pitchFamily="18" charset="0"/>
              </a:rPr>
              <a:t>victim n. </a:t>
            </a:r>
            <a:r>
              <a:rPr lang="en-US" altLang="zh-CN" sz="2800" b="0" i="0" dirty="0">
                <a:solidFill>
                  <a:srgbClr val="202124"/>
                </a:solidFill>
                <a:effectLst/>
                <a:latin typeface="Times New Roman" panose="02020603050405020304" pitchFamily="18" charset="0"/>
                <a:cs typeface="Times New Roman" panose="02020603050405020304" pitchFamily="18" charset="0"/>
              </a:rPr>
              <a:t>a person who has been attacked, injured or killed as the result of a crime, a disease, an accident, etc. </a:t>
            </a:r>
            <a:r>
              <a:rPr lang="zh-CN" altLang="en-US" sz="2800" dirty="0">
                <a:solidFill>
                  <a:srgbClr val="002060"/>
                </a:solidFill>
                <a:latin typeface="宋体" panose="02010600030101010101" pitchFamily="2" charset="-122"/>
                <a:ea typeface="宋体" panose="02010600030101010101" pitchFamily="2" charset="-122"/>
              </a:rPr>
              <a:t>受害者；罹难者；罹病者；牺牲品</a:t>
            </a:r>
            <a:endParaRPr lang="en-US" altLang="zh-CN" sz="2800" dirty="0">
              <a:solidFill>
                <a:srgbClr val="002060"/>
              </a:solidFill>
              <a:latin typeface="宋体" panose="02010600030101010101" pitchFamily="2" charset="-122"/>
              <a:ea typeface="宋体" panose="02010600030101010101" pitchFamily="2" charset="-122"/>
            </a:endParaRPr>
          </a:p>
        </p:txBody>
      </p:sp>
      <p:sp>
        <p:nvSpPr>
          <p:cNvPr id="3" name="椭圆 2"/>
          <p:cNvSpPr/>
          <p:nvPr/>
        </p:nvSpPr>
        <p:spPr>
          <a:xfrm>
            <a:off x="307075" y="3937042"/>
            <a:ext cx="1610435" cy="9280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Times New Roman" panose="02020603050405020304" pitchFamily="18" charset="0"/>
                <a:cs typeface="Times New Roman" panose="02020603050405020304" pitchFamily="18" charset="0"/>
              </a:rPr>
              <a:t>treat </a:t>
            </a: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r>
              <a:rPr lang="en-US" altLang="zh-CN" sz="2800" dirty="0">
                <a:solidFill>
                  <a:schemeClr val="bg1"/>
                </a:solidFill>
                <a:latin typeface="Times New Roman" panose="02020603050405020304" pitchFamily="18" charset="0"/>
                <a:cs typeface="Times New Roman" panose="02020603050405020304" pitchFamily="18" charset="0"/>
              </a:rPr>
              <a:t>v.  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cxnSp>
        <p:nvCxnSpPr>
          <p:cNvPr id="4" name="直接箭头连接符 3"/>
          <p:cNvCxnSpPr/>
          <p:nvPr/>
        </p:nvCxnSpPr>
        <p:spPr>
          <a:xfrm flipV="1">
            <a:off x="1719617" y="2739256"/>
            <a:ext cx="1576316" cy="1364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306170" y="2030913"/>
            <a:ext cx="3227695" cy="830997"/>
          </a:xfrm>
          <a:prstGeom prst="rect">
            <a:avLst/>
          </a:prstGeom>
          <a:solidFill>
            <a:srgbClr val="002060"/>
          </a:solidFill>
        </p:spPr>
        <p:txBody>
          <a:bodyPr wrap="square" rtlCol="0">
            <a:spAutoFit/>
          </a:bodyPr>
          <a:lstStyle/>
          <a:p>
            <a:pPr marL="571500" indent="-571500">
              <a:buAutoNum type="romanLcPeriod" startAt="5"/>
            </a:pPr>
            <a:r>
              <a:rPr lang="en-US" altLang="zh-CN" sz="2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deal with/discuss </a:t>
            </a:r>
            <a:endParaRPr lang="en-US" altLang="zh-CN" sz="2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处理，讨论</a:t>
            </a: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6643049" y="1923894"/>
            <a:ext cx="5370394" cy="1200329"/>
          </a:xfrm>
          <a:prstGeom prst="rect">
            <a:avLst/>
          </a:prstGeom>
          <a:noFill/>
        </p:spPr>
        <p:txBody>
          <a:bodyPr wrap="square" rtlCol="0">
            <a:spAutoFit/>
          </a:bodyPr>
          <a:lstStyle/>
          <a:p>
            <a:r>
              <a:rPr lang="zh-CN" altLang="en-US"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rPr>
              <a:t>下一章中对这一问题有更详尽的阐述。 </a:t>
            </a:r>
            <a:endParaRPr lang="en-US" altLang="zh-CN" sz="2400" b="1"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sz="2400" b="1" i="0" dirty="0">
                <a:solidFill>
                  <a:srgbClr val="002060"/>
                </a:solidFill>
                <a:effectLst/>
                <a:latin typeface="Times New Roman" panose="02020603050405020304" pitchFamily="18" charset="0"/>
                <a:cs typeface="Times New Roman" panose="02020603050405020304" pitchFamily="18" charset="0"/>
              </a:rPr>
              <a:t>The question </a:t>
            </a:r>
            <a:r>
              <a:rPr lang="en-US" altLang="zh-CN" sz="2400" b="1" i="0" dirty="0">
                <a:solidFill>
                  <a:srgbClr val="FF0000"/>
                </a:solidFill>
                <a:effectLst/>
                <a:latin typeface="Times New Roman" panose="02020603050405020304" pitchFamily="18" charset="0"/>
                <a:cs typeface="Times New Roman" panose="02020603050405020304" pitchFamily="18" charset="0"/>
              </a:rPr>
              <a:t>is treated </a:t>
            </a:r>
            <a:r>
              <a:rPr lang="en-US" altLang="zh-CN" sz="2400" b="1" i="0" dirty="0">
                <a:solidFill>
                  <a:srgbClr val="002060"/>
                </a:solidFill>
                <a:effectLst/>
                <a:latin typeface="Times New Roman" panose="02020603050405020304" pitchFamily="18" charset="0"/>
                <a:cs typeface="Times New Roman" panose="02020603050405020304" pitchFamily="18" charset="0"/>
              </a:rPr>
              <a:t>in more detail in the next chapter.</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cxnSp>
        <p:nvCxnSpPr>
          <p:cNvPr id="8" name="直接箭头连接符 7"/>
          <p:cNvCxnSpPr>
            <a:endCxn id="10" idx="1"/>
          </p:cNvCxnSpPr>
          <p:nvPr/>
        </p:nvCxnSpPr>
        <p:spPr>
          <a:xfrm flipV="1">
            <a:off x="1917510" y="3452432"/>
            <a:ext cx="1330659" cy="7858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48169" y="3036933"/>
            <a:ext cx="3227695" cy="830997"/>
          </a:xfrm>
          <a:prstGeom prst="rect">
            <a:avLst/>
          </a:prstGeom>
          <a:solidFill>
            <a:srgbClr val="002060"/>
          </a:solidFill>
        </p:spPr>
        <p:txBody>
          <a:bodyPr wrap="square" rtlCol="0">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to give sb. medical care </a:t>
            </a:r>
            <a:endParaRPr lang="en-US" altLang="zh-CN" sz="2000" b="1" dirty="0">
              <a:solidFill>
                <a:schemeClr val="bg1"/>
              </a:solidFill>
              <a:latin typeface="Times New Roman" panose="02020603050405020304" pitchFamily="18" charset="0"/>
              <a:cs typeface="Times New Roman" panose="02020603050405020304" pitchFamily="18" charset="0"/>
            </a:endParaRPr>
          </a:p>
          <a:p>
            <a:r>
              <a:rPr lang="zh-CN" altLang="en-US" sz="2800" dirty="0">
                <a:solidFill>
                  <a:schemeClr val="bg1"/>
                </a:solidFill>
                <a:latin typeface="宋体" panose="02010600030101010101" pitchFamily="2" charset="-122"/>
                <a:ea typeface="宋体" panose="02010600030101010101" pitchFamily="2" charset="-122"/>
              </a:rPr>
              <a:t>医治；治疗</a:t>
            </a:r>
            <a:endParaRPr lang="zh-CN" altLang="en-US" sz="2800" b="1" dirty="0">
              <a:solidFill>
                <a:schemeClr val="bg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3" name="文本框 12"/>
          <p:cNvSpPr txBox="1"/>
          <p:nvPr/>
        </p:nvSpPr>
        <p:spPr>
          <a:xfrm>
            <a:off x="6691953" y="3099720"/>
            <a:ext cx="5192972" cy="954107"/>
          </a:xfrm>
          <a:prstGeom prst="rect">
            <a:avLst/>
          </a:prstGeom>
          <a:noFill/>
        </p:spPr>
        <p:txBody>
          <a:bodyPr wrap="square" rtlCol="0">
            <a:spAutoFit/>
          </a:bodyPr>
          <a:lstStyle/>
          <a:p>
            <a:r>
              <a:rPr lang="zh-CN" altLang="en-US" sz="2800" dirty="0">
                <a:solidFill>
                  <a:srgbClr val="002060"/>
                </a:solidFill>
                <a:latin typeface="宋体" panose="02010600030101010101" pitchFamily="2" charset="-122"/>
                <a:ea typeface="宋体" panose="02010600030101010101" pitchFamily="2" charset="-122"/>
              </a:rPr>
              <a:t>她因中暑而接受治疗。</a:t>
            </a:r>
            <a:endParaRPr lang="en-US" altLang="zh-CN" sz="2800" dirty="0">
              <a:solidFill>
                <a:srgbClr val="002060"/>
              </a:solidFill>
              <a:latin typeface="宋体" panose="02010600030101010101" pitchFamily="2" charset="-122"/>
              <a:ea typeface="宋体" panose="02010600030101010101" pitchFamily="2" charset="-122"/>
            </a:endParaRPr>
          </a:p>
          <a:p>
            <a:r>
              <a:rPr lang="en-US" altLang="zh-CN" sz="2800" b="0" i="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She was treated for sunstroke.</a:t>
            </a:r>
            <a:endParaRPr lang="zh-CN" altLang="en-US"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4" name="直接箭头连接符 13"/>
          <p:cNvCxnSpPr/>
          <p:nvPr/>
        </p:nvCxnSpPr>
        <p:spPr>
          <a:xfrm flipV="1">
            <a:off x="1832212" y="4488747"/>
            <a:ext cx="1351125" cy="110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289107" y="4016742"/>
            <a:ext cx="2982036" cy="1200329"/>
          </a:xfrm>
          <a:prstGeom prst="rect">
            <a:avLst/>
          </a:prstGeom>
          <a:solidFill>
            <a:srgbClr val="002060"/>
          </a:solidFill>
        </p:spPr>
        <p:txBody>
          <a:bodyPr wrap="square" rtlCol="0">
            <a:spAutoFit/>
          </a:bodyPr>
          <a:lstStyle/>
          <a:p>
            <a:r>
              <a:rPr lang="en-US" altLang="zh-CN" sz="2400" b="0" i="0" dirty="0">
                <a:solidFill>
                  <a:schemeClr val="bg1"/>
                </a:solidFill>
                <a:effectLst/>
                <a:latin typeface="Times New Roman" panose="02020603050405020304" pitchFamily="18" charset="0"/>
                <a:cs typeface="Times New Roman" panose="02020603050405020304" pitchFamily="18" charset="0"/>
              </a:rPr>
              <a:t>to consider something in a particular way</a:t>
            </a:r>
            <a:r>
              <a:rPr lang="zh-CN" altLang="en-US" sz="2400" dirty="0">
                <a:solidFill>
                  <a:schemeClr val="bg1"/>
                </a:solidFill>
                <a:latin typeface="Times New Roman" panose="02020603050405020304" pitchFamily="18" charset="0"/>
                <a:cs typeface="Times New Roman" panose="02020603050405020304" pitchFamily="18" charset="0"/>
              </a:rPr>
              <a:t>把</a:t>
            </a:r>
            <a:r>
              <a:rPr lang="en-US" altLang="zh-CN" sz="2400" dirty="0">
                <a:solidFill>
                  <a:schemeClr val="bg1"/>
                </a:solidFill>
                <a:latin typeface="Times New Roman" panose="02020603050405020304" pitchFamily="18" charset="0"/>
                <a:cs typeface="Times New Roman" panose="02020603050405020304" pitchFamily="18" charset="0"/>
              </a:rPr>
              <a:t>…</a:t>
            </a:r>
            <a:r>
              <a:rPr lang="zh-CN" altLang="en-US" sz="2400" dirty="0">
                <a:solidFill>
                  <a:schemeClr val="bg1"/>
                </a:solidFill>
                <a:latin typeface="Times New Roman" panose="02020603050405020304" pitchFamily="18" charset="0"/>
                <a:cs typeface="Times New Roman" panose="02020603050405020304" pitchFamily="18" charset="0"/>
              </a:rPr>
              <a:t>看作；把</a:t>
            </a:r>
            <a:r>
              <a:rPr lang="en-US" altLang="zh-CN" sz="2400" dirty="0">
                <a:solidFill>
                  <a:schemeClr val="bg1"/>
                </a:solidFill>
                <a:latin typeface="Times New Roman" panose="02020603050405020304" pitchFamily="18" charset="0"/>
                <a:cs typeface="Times New Roman" panose="02020603050405020304" pitchFamily="18" charset="0"/>
              </a:rPr>
              <a:t>…</a:t>
            </a:r>
            <a:r>
              <a:rPr lang="zh-CN" altLang="en-US" sz="2400" dirty="0">
                <a:solidFill>
                  <a:schemeClr val="bg1"/>
                </a:solidFill>
                <a:latin typeface="Times New Roman" panose="02020603050405020304" pitchFamily="18" charset="0"/>
                <a:cs typeface="Times New Roman" panose="02020603050405020304" pitchFamily="18" charset="0"/>
              </a:rPr>
              <a:t>视为</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6509981" y="4053827"/>
            <a:ext cx="5568288" cy="892552"/>
          </a:xfrm>
          <a:prstGeom prst="rect">
            <a:avLst/>
          </a:prstGeom>
          <a:noFill/>
        </p:spPr>
        <p:txBody>
          <a:bodyPr wrap="square" rtlCol="0">
            <a:spAutoFit/>
          </a:bodyPr>
          <a:lstStyle/>
          <a:p>
            <a:r>
              <a:rPr lang="zh-CN" altLang="en-US" sz="2400" dirty="0"/>
              <a:t>我决定把他的话当作戏言。</a:t>
            </a:r>
            <a:endParaRPr lang="en-US" altLang="zh-CN" sz="2400" dirty="0"/>
          </a:p>
          <a:p>
            <a:r>
              <a:rPr lang="en-US" altLang="zh-CN" sz="2800" b="0" i="0" dirty="0">
                <a:solidFill>
                  <a:srgbClr val="002060"/>
                </a:solidFill>
                <a:effectLst/>
                <a:latin typeface="Times New Roman" panose="02020603050405020304" pitchFamily="18" charset="0"/>
                <a:cs typeface="Times New Roman" panose="02020603050405020304" pitchFamily="18" charset="0"/>
              </a:rPr>
              <a:t>I decided to treat his remark as a joke.</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cxnSp>
        <p:nvCxnSpPr>
          <p:cNvPr id="19" name="直接箭头连接符 18"/>
          <p:cNvCxnSpPr/>
          <p:nvPr/>
        </p:nvCxnSpPr>
        <p:spPr>
          <a:xfrm>
            <a:off x="1609580" y="4788116"/>
            <a:ext cx="1610434" cy="10736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220442" y="5365883"/>
            <a:ext cx="3227695" cy="1200329"/>
          </a:xfrm>
          <a:prstGeom prst="rect">
            <a:avLst/>
          </a:prstGeom>
          <a:solidFill>
            <a:srgbClr val="002060"/>
          </a:solidFill>
        </p:spPr>
        <p:txBody>
          <a:bodyPr wrap="square" rtlCol="0">
            <a:spAutoFit/>
          </a:bodyPr>
          <a:lstStyle/>
          <a:p>
            <a:r>
              <a:rPr lang="zh-CN" altLang="en-US" sz="2400" b="0" i="0" dirty="0">
                <a:solidFill>
                  <a:schemeClr val="bg1"/>
                </a:solidFill>
                <a:effectLst/>
                <a:latin typeface="Segoe UI" panose="020B0502040204020203" pitchFamily="34" charset="0"/>
              </a:rPr>
              <a:t>招待；款待；请（客）买（可享受的东西）</a:t>
            </a:r>
            <a:r>
              <a:rPr lang="en-US" altLang="zh-CN" sz="2400" b="1" i="0" dirty="0">
                <a:solidFill>
                  <a:schemeClr val="bg1"/>
                </a:solidFill>
                <a:effectLst/>
                <a:latin typeface="Times New Roman" panose="02020603050405020304" pitchFamily="18" charset="0"/>
                <a:cs typeface="Times New Roman" panose="02020603050405020304" pitchFamily="18" charset="0"/>
              </a:rPr>
              <a:t>treat sb to </a:t>
            </a:r>
            <a:r>
              <a:rPr lang="en-US" altLang="zh-CN" sz="2400" b="1" i="0" dirty="0" err="1">
                <a:solidFill>
                  <a:schemeClr val="bg1"/>
                </a:solidFill>
                <a:effectLst/>
                <a:latin typeface="Times New Roman" panose="02020603050405020304" pitchFamily="18" charset="0"/>
                <a:cs typeface="Times New Roman" panose="02020603050405020304" pitchFamily="18" charset="0"/>
              </a:rPr>
              <a:t>sth</a:t>
            </a:r>
            <a:r>
              <a:rPr lang="en-US" altLang="zh-CN" sz="2400" b="1" i="0" dirty="0">
                <a:solidFill>
                  <a:schemeClr val="bg1"/>
                </a:solidFill>
                <a:effectLst/>
                <a:latin typeface="Times New Roman" panose="02020603050405020304" pitchFamily="18" charset="0"/>
                <a:cs typeface="Times New Roman" panose="02020603050405020304" pitchFamily="18" charset="0"/>
              </a:rPr>
              <a:t>.</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6598124" y="4937967"/>
            <a:ext cx="5380630" cy="1200329"/>
          </a:xfrm>
          <a:prstGeom prst="rect">
            <a:avLst/>
          </a:prstGeom>
          <a:noFill/>
        </p:spPr>
        <p:txBody>
          <a:bodyPr wrap="square" rtlCol="0">
            <a:spAutoFit/>
          </a:bodyPr>
          <a:lstStyle/>
          <a:p>
            <a:r>
              <a:rPr lang="zh-CN" altLang="en-US" sz="2400" b="1" dirty="0">
                <a:latin typeface="宋体" panose="02010600030101010101" pitchFamily="2" charset="-122"/>
                <a:ea typeface="宋体" panose="02010600030101010101" pitchFamily="2" charset="-122"/>
                <a:cs typeface="Times New Roman" panose="02020603050405020304" pitchFamily="18" charset="0"/>
              </a:rPr>
              <a:t>我打算给自己买双新鞋。</a:t>
            </a:r>
            <a:endParaRPr lang="en-US" altLang="zh-CN" sz="2400" b="1" dirty="0">
              <a:latin typeface="宋体" panose="02010600030101010101" pitchFamily="2" charset="-122"/>
              <a:ea typeface="宋体" panose="02010600030101010101" pitchFamily="2" charset="-122"/>
              <a:cs typeface="Times New Roman" panose="02020603050405020304" pitchFamily="18" charset="0"/>
            </a:endParaRPr>
          </a:p>
          <a:p>
            <a:r>
              <a:rPr lang="en-US" altLang="zh-CN" sz="2400" b="1" i="0" dirty="0">
                <a:solidFill>
                  <a:srgbClr val="002060"/>
                </a:solidFill>
                <a:effectLst/>
                <a:latin typeface="Times New Roman" panose="02020603050405020304" pitchFamily="18" charset="0"/>
                <a:cs typeface="Times New Roman" panose="02020603050405020304" pitchFamily="18" charset="0"/>
              </a:rPr>
              <a:t>I’m going to treat myself to a new pair of shoes.</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243385" y="2225881"/>
            <a:ext cx="2656763" cy="830997"/>
          </a:xfrm>
          <a:prstGeom prst="rect">
            <a:avLst/>
          </a:prstGeom>
          <a:noFill/>
          <a:ln w="38100">
            <a:solidFill>
              <a:srgbClr val="FF0000"/>
            </a:solidFill>
          </a:ln>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treatment n. </a:t>
            </a:r>
            <a:endParaRPr lang="en-US" altLang="zh-CN" sz="2400" b="1" dirty="0">
              <a:latin typeface="Times New Roman" panose="02020603050405020304" pitchFamily="18" charset="0"/>
              <a:cs typeface="Times New Roman" panose="02020603050405020304" pitchFamily="18" charset="0"/>
            </a:endParaRPr>
          </a:p>
          <a:p>
            <a:r>
              <a:rPr lang="zh-CN" altLang="en-US" sz="2400" b="1" dirty="0">
                <a:latin typeface="宋体" panose="02010600030101010101" pitchFamily="2" charset="-122"/>
                <a:ea typeface="宋体" panose="02010600030101010101" pitchFamily="2" charset="-122"/>
                <a:cs typeface="Times New Roman" panose="02020603050405020304" pitchFamily="18" charset="0"/>
              </a:rPr>
              <a:t>治疗，对待，处理</a:t>
            </a:r>
            <a:r>
              <a:rPr lang="en-US" altLang="zh-CN" sz="2400" b="1" dirty="0">
                <a:latin typeface="宋体" panose="02010600030101010101" pitchFamily="2" charset="-122"/>
                <a:ea typeface="宋体" panose="02010600030101010101" pitchFamily="2" charset="-122"/>
                <a:cs typeface="Times New Roman" panose="02020603050405020304" pitchFamily="18" charset="0"/>
              </a:rPr>
              <a:t> </a:t>
            </a:r>
            <a:endParaRPr lang="zh-CN" altLang="en-US" sz="24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4" name="文本框 33"/>
          <p:cNvSpPr txBox="1"/>
          <p:nvPr/>
        </p:nvSpPr>
        <p:spPr>
          <a:xfrm>
            <a:off x="148413" y="5716163"/>
            <a:ext cx="2784148" cy="1200329"/>
          </a:xfrm>
          <a:prstGeom prst="rect">
            <a:avLst/>
          </a:prstGeom>
          <a:noFill/>
          <a:ln w="38100">
            <a:solidFill>
              <a:srgbClr val="FF0000"/>
            </a:solidFill>
          </a:ln>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treat n. </a:t>
            </a:r>
            <a:r>
              <a:rPr lang="zh-CN" altLang="en-US" sz="2400" b="1" dirty="0">
                <a:latin typeface="宋体" panose="02010600030101010101" pitchFamily="2" charset="-122"/>
                <a:ea typeface="宋体" panose="02010600030101010101" pitchFamily="2" charset="-122"/>
                <a:cs typeface="Times New Roman" panose="02020603050405020304" pitchFamily="18" charset="0"/>
              </a:rPr>
              <a:t>乐事，款待</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Trick or treat.</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不给糖就捣乱。</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6" name="文本框 35"/>
          <p:cNvSpPr txBox="1"/>
          <p:nvPr/>
        </p:nvSpPr>
        <p:spPr>
          <a:xfrm>
            <a:off x="6619167" y="6027003"/>
            <a:ext cx="5568288" cy="830997"/>
          </a:xfrm>
          <a:prstGeom prst="rect">
            <a:avLst/>
          </a:prstGeom>
          <a:noFill/>
        </p:spPr>
        <p:txBody>
          <a:bodyPr wrap="square" rtlCol="0">
            <a:spAutoFit/>
          </a:bodyPr>
          <a:lstStyle/>
          <a:p>
            <a:r>
              <a:rPr lang="en-US" altLang="zh-CN" sz="2400" b="1" i="0" dirty="0">
                <a:solidFill>
                  <a:srgbClr val="002060"/>
                </a:solidFill>
                <a:effectLst/>
                <a:latin typeface="Times New Roman" panose="02020603050405020304" pitchFamily="18" charset="0"/>
                <a:cs typeface="Times New Roman" panose="02020603050405020304" pitchFamily="18" charset="0"/>
              </a:rPr>
              <a:t>Let</a:t>
            </a:r>
            <a:r>
              <a:rPr lang="zh-CN" altLang="en-US" sz="2400" b="1" i="0" dirty="0">
                <a:solidFill>
                  <a:srgbClr val="002060"/>
                </a:solidFill>
                <a:effectLst/>
                <a:latin typeface="Times New Roman" panose="02020603050405020304" pitchFamily="18" charset="0"/>
                <a:cs typeface="Times New Roman" panose="02020603050405020304" pitchFamily="18" charset="0"/>
              </a:rPr>
              <a:t>‘</a:t>
            </a:r>
            <a:r>
              <a:rPr lang="en-US" altLang="zh-CN" sz="2400" b="1" i="0" dirty="0">
                <a:solidFill>
                  <a:srgbClr val="002060"/>
                </a:solidFill>
                <a:effectLst/>
                <a:latin typeface="Times New Roman" panose="02020603050405020304" pitchFamily="18" charset="0"/>
                <a:cs typeface="Times New Roman" panose="02020603050405020304" pitchFamily="18" charset="0"/>
              </a:rPr>
              <a:t>s go out for lunch—my treat </a:t>
            </a:r>
            <a:endParaRPr lang="en-US" altLang="zh-CN" sz="2400" b="1" i="0" dirty="0">
              <a:solidFill>
                <a:srgbClr val="002060"/>
              </a:solidFill>
              <a:effectLst/>
              <a:latin typeface="Times New Roman" panose="02020603050405020304" pitchFamily="18" charset="0"/>
              <a:cs typeface="Times New Roman" panose="02020603050405020304" pitchFamily="18" charset="0"/>
            </a:endParaRPr>
          </a:p>
          <a:p>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i="0" dirty="0">
                <a:solidFill>
                  <a:srgbClr val="002060"/>
                </a:solidFill>
                <a:effectLst/>
                <a:latin typeface="Times New Roman" panose="02020603050405020304" pitchFamily="18" charset="0"/>
                <a:cs typeface="Times New Roman" panose="02020603050405020304" pitchFamily="18" charset="0"/>
              </a:rPr>
              <a:t>(= I will pay).</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xEl>
                                              <p:pRg st="1" end="1"/>
                                            </p:txEl>
                                          </p:spTgt>
                                        </p:tgtEl>
                                        <p:attrNameLst>
                                          <p:attrName>style.visibility</p:attrName>
                                        </p:attrNameLst>
                                      </p:cBhvr>
                                      <p:to>
                                        <p:strVal val="visible"/>
                                      </p:to>
                                    </p:set>
                                    <p:anim calcmode="lin" valueType="num">
                                      <p:cBhvr additive="base">
                                        <p:cTn id="6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xEl>
                                              <p:pRg st="0" end="0"/>
                                            </p:txEl>
                                          </p:spTgt>
                                        </p:tgtEl>
                                        <p:attrNameLst>
                                          <p:attrName>style.visibility</p:attrName>
                                        </p:attrNameLst>
                                      </p:cBhvr>
                                      <p:to>
                                        <p:strVal val="visible"/>
                                      </p:to>
                                    </p:set>
                                    <p:anim calcmode="lin" valueType="num">
                                      <p:cBhvr additive="base">
                                        <p:cTn id="8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xEl>
                                              <p:pRg st="1" end="1"/>
                                            </p:txEl>
                                          </p:spTgt>
                                        </p:tgtEl>
                                        <p:attrNameLst>
                                          <p:attrName>style.visibility</p:attrName>
                                        </p:attrNameLst>
                                      </p:cBhvr>
                                      <p:to>
                                        <p:strVal val="visible"/>
                                      </p:to>
                                    </p:set>
                                    <p:anim calcmode="lin" valueType="num">
                                      <p:cBhvr additive="base">
                                        <p:cTn id="9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2">
                                            <p:txEl>
                                              <p:pRg st="1" end="1"/>
                                            </p:txEl>
                                          </p:spTgt>
                                        </p:tgtEl>
                                        <p:attrNameLst>
                                          <p:attrName>style.visibility</p:attrName>
                                        </p:attrNameLst>
                                      </p:cBhvr>
                                      <p:to>
                                        <p:strVal val="visible"/>
                                      </p:to>
                                    </p:set>
                                    <p:anim calcmode="lin" valueType="num">
                                      <p:cBhvr additive="base">
                                        <p:cTn id="115"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ppt_x"/>
                                          </p:val>
                                        </p:tav>
                                        <p:tav tm="100000">
                                          <p:val>
                                            <p:strVal val="#ppt_x"/>
                                          </p:val>
                                        </p:tav>
                                      </p:tavLst>
                                    </p:anim>
                                    <p:anim calcmode="lin" valueType="num">
                                      <p:cBhvr additive="base">
                                        <p:cTn id="1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4">
                                            <p:bg/>
                                          </p:spTgt>
                                        </p:tgtEl>
                                        <p:attrNameLst>
                                          <p:attrName>style.visibility</p:attrName>
                                        </p:attrNameLst>
                                      </p:cBhvr>
                                      <p:to>
                                        <p:strVal val="visible"/>
                                      </p:to>
                                    </p:set>
                                    <p:anim calcmode="lin" valueType="num">
                                      <p:cBhvr additive="base">
                                        <p:cTn id="127"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128" dur="500" fill="hold"/>
                                        <p:tgtEl>
                                          <p:spTgt spid="34">
                                            <p:bg/>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4">
                                            <p:txEl>
                                              <p:pRg st="0" end="0"/>
                                            </p:txEl>
                                          </p:spTgt>
                                        </p:tgtEl>
                                        <p:attrNameLst>
                                          <p:attrName>style.visibility</p:attrName>
                                        </p:attrNameLst>
                                      </p:cBhvr>
                                      <p:to>
                                        <p:strVal val="visible"/>
                                      </p:to>
                                    </p:set>
                                    <p:anim calcmode="lin" valueType="num">
                                      <p:cBhvr additive="base">
                                        <p:cTn id="13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4">
                                            <p:txEl>
                                              <p:pRg st="1" end="1"/>
                                            </p:txEl>
                                          </p:spTgt>
                                        </p:tgtEl>
                                        <p:attrNameLst>
                                          <p:attrName>style.visibility</p:attrName>
                                        </p:attrNameLst>
                                      </p:cBhvr>
                                      <p:to>
                                        <p:strVal val="visible"/>
                                      </p:to>
                                    </p:set>
                                    <p:anim calcmode="lin" valueType="num">
                                      <p:cBhvr additive="base">
                                        <p:cTn id="139"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4">
                                            <p:txEl>
                                              <p:pRg st="2" end="2"/>
                                            </p:txEl>
                                          </p:spTgt>
                                        </p:tgtEl>
                                        <p:attrNameLst>
                                          <p:attrName>style.visibility</p:attrName>
                                        </p:attrNameLst>
                                      </p:cBhvr>
                                      <p:to>
                                        <p:strVal val="visible"/>
                                      </p:to>
                                    </p:set>
                                    <p:anim calcmode="lin" valueType="num">
                                      <p:cBhvr additive="base">
                                        <p:cTn id="14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5" grpId="0" animBg="1"/>
      <p:bldP spid="7" grpId="0" build="p"/>
      <p:bldP spid="10" grpId="0" animBg="1"/>
      <p:bldP spid="13" grpId="0" build="p"/>
      <p:bldP spid="16" grpId="0" animBg="1"/>
      <p:bldP spid="18" grpId="0" build="p"/>
      <p:bldP spid="23" grpId="0" animBg="1"/>
      <p:bldP spid="32" grpId="0" build="p"/>
      <p:bldP spid="33" grpId="0" animBg="1"/>
      <p:bldP spid="34" grpId="0" animBg="1" build="p"/>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665" y="341194"/>
            <a:ext cx="11573301" cy="3970318"/>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4. </a:t>
            </a:r>
            <a:r>
              <a:rPr lang="en-US" altLang="zh-CN" sz="2800" dirty="0">
                <a:solidFill>
                  <a:srgbClr val="002060"/>
                </a:solidFill>
                <a:latin typeface="Times New Roman" panose="02020603050405020304" pitchFamily="18" charset="0"/>
                <a:cs typeface="Times New Roman" panose="02020603050405020304" pitchFamily="18" charset="0"/>
              </a:rPr>
              <a:t>accident n. </a:t>
            </a:r>
            <a:r>
              <a:rPr lang="en-US" altLang="zh-CN" sz="2800" dirty="0">
                <a:latin typeface="Times New Roman" panose="02020603050405020304" pitchFamily="18" charset="0"/>
                <a:cs typeface="Times New Roman" panose="02020603050405020304" pitchFamily="18" charset="0"/>
              </a:rPr>
              <a:t>an unpleasant event, especially in a vehicle, that happens unexpectedly and causes injury or damage</a:t>
            </a:r>
            <a:endParaRPr lang="en-US" altLang="zh-CN" sz="2800" dirty="0">
              <a:latin typeface="Times New Roman" panose="02020603050405020304" pitchFamily="18" charset="0"/>
              <a:cs typeface="Times New Roman" panose="02020603050405020304" pitchFamily="18" charset="0"/>
            </a:endParaRPr>
          </a:p>
          <a:p>
            <a:r>
              <a:rPr lang="zh-CN" altLang="en-US" sz="2800" dirty="0">
                <a:latin typeface="宋体" panose="02010600030101010101" pitchFamily="2" charset="-122"/>
                <a:ea typeface="宋体" panose="02010600030101010101" pitchFamily="2" charset="-122"/>
              </a:rPr>
              <a:t>（交通）事故；意外遭遇；不测事件</a:t>
            </a:r>
            <a:endParaRPr lang="en-US" altLang="zh-CN" sz="2800" dirty="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incident n. </a:t>
            </a:r>
            <a:r>
              <a:rPr lang="en-US" altLang="zh-CN" sz="2400" dirty="0">
                <a:latin typeface="Times New Roman" panose="02020603050405020304" pitchFamily="18" charset="0"/>
                <a:cs typeface="Times New Roman" panose="02020603050405020304" pitchFamily="18" charset="0"/>
              </a:rPr>
              <a:t>something that happens, especially something unusual or unpleasant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800" dirty="0"/>
              <a:t>发生的事情（尤指不寻常的或讨厌的）</a:t>
            </a:r>
            <a:endParaRPr lang="en-US" altLang="zh-CN" sz="2800" dirty="0"/>
          </a:p>
          <a:p>
            <a:r>
              <a:rPr lang="en-US" altLang="zh-CN" sz="2800" dirty="0">
                <a:solidFill>
                  <a:srgbClr val="002060"/>
                </a:solidFill>
                <a:latin typeface="Times New Roman" panose="02020603050405020304" pitchFamily="18" charset="0"/>
                <a:cs typeface="Times New Roman" panose="02020603050405020304" pitchFamily="18" charset="0"/>
              </a:rPr>
              <a:t>5. urgency n. </a:t>
            </a:r>
            <a:r>
              <a:rPr lang="en-US" altLang="zh-CN" sz="2400" dirty="0">
                <a:latin typeface="Times New Roman" panose="02020603050405020304" pitchFamily="18" charset="0"/>
                <a:cs typeface="Times New Roman" panose="02020603050405020304" pitchFamily="18" charset="0"/>
              </a:rPr>
              <a:t>the quality of needing to be dealt with or happen immediately  </a:t>
            </a:r>
            <a:r>
              <a:rPr lang="zh-CN" altLang="en-US" sz="2400" dirty="0">
                <a:latin typeface="Times New Roman" panose="02020603050405020304" pitchFamily="18" charset="0"/>
                <a:cs typeface="Times New Roman" panose="02020603050405020304" pitchFamily="18" charset="0"/>
              </a:rPr>
              <a:t>紧急，紧迫</a:t>
            </a:r>
            <a:endParaRPr lang="en-US" altLang="zh-CN" sz="2400" dirty="0">
              <a:latin typeface="Times New Roman" panose="02020603050405020304" pitchFamily="18" charset="0"/>
              <a:cs typeface="Times New Roman" panose="02020603050405020304" pitchFamily="18" charset="0"/>
            </a:endParaRPr>
          </a:p>
          <a:p>
            <a:r>
              <a:rPr lang="en-US" altLang="zh-CN" sz="2400" dirty="0">
                <a:solidFill>
                  <a:srgbClr val="002060"/>
                </a:solidFill>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a matter of urgency  </a:t>
            </a:r>
            <a:r>
              <a:rPr lang="zh-CN" altLang="en-US" sz="2800" dirty="0">
                <a:latin typeface="Times New Roman" panose="02020603050405020304" pitchFamily="18" charset="0"/>
                <a:cs typeface="Times New Roman" panose="02020603050405020304" pitchFamily="18" charset="0"/>
              </a:rPr>
              <a:t>紧急事项</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emergency n. </a:t>
            </a:r>
            <a:r>
              <a:rPr lang="en-US" altLang="zh-CN" sz="2400" dirty="0">
                <a:latin typeface="Times New Roman" panose="02020603050405020304" pitchFamily="18" charset="0"/>
                <a:cs typeface="Times New Roman" panose="02020603050405020304" pitchFamily="18" charset="0"/>
              </a:rPr>
              <a:t>a sudden serious and dangerous event or situation that needs immediate action to deal with it</a:t>
            </a:r>
            <a:r>
              <a:rPr lang="zh-CN" altLang="en-US" sz="2800" dirty="0"/>
              <a:t>突发事件；紧急情况</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007060" y="4180344"/>
            <a:ext cx="3086667" cy="2677656"/>
          </a:xfrm>
          <a:prstGeom prst="rect">
            <a:avLst/>
          </a:prstGeom>
          <a:noFill/>
        </p:spPr>
        <p:txBody>
          <a:bodyPr wrap="square" rtlCol="0">
            <a:spAutoFit/>
          </a:bodyPr>
          <a:lstStyle/>
          <a:p>
            <a:r>
              <a:rPr lang="zh-CN" altLang="en-US" sz="2800" b="1" dirty="0">
                <a:solidFill>
                  <a:srgbClr val="002060"/>
                </a:solidFill>
                <a:latin typeface="宋体" panose="02010600030101010101" pitchFamily="2" charset="-122"/>
                <a:ea typeface="宋体" panose="02010600030101010101" pitchFamily="2" charset="-122"/>
              </a:rPr>
              <a:t>一个急救电话</a:t>
            </a:r>
            <a:endParaRPr lang="en-US" altLang="zh-CN" sz="2800" b="1" dirty="0">
              <a:solidFill>
                <a:srgbClr val="002060"/>
              </a:solidFill>
              <a:latin typeface="宋体" panose="02010600030101010101" pitchFamily="2" charset="-122"/>
              <a:ea typeface="宋体" panose="02010600030101010101" pitchFamily="2" charset="-122"/>
            </a:endParaRPr>
          </a:p>
          <a:p>
            <a:r>
              <a:rPr lang="zh-CN" altLang="en-US" sz="2800" b="1" dirty="0">
                <a:solidFill>
                  <a:srgbClr val="002060"/>
                </a:solidFill>
                <a:latin typeface="宋体" panose="02010600030101010101" pitchFamily="2" charset="-122"/>
                <a:ea typeface="宋体" panose="02010600030101010101" pitchFamily="2" charset="-122"/>
              </a:rPr>
              <a:t>一个紧急医疗情况</a:t>
            </a:r>
            <a:endParaRPr lang="en-US" altLang="zh-CN" sz="2800" b="1" dirty="0">
              <a:solidFill>
                <a:srgbClr val="002060"/>
              </a:solidFill>
              <a:latin typeface="宋体" panose="02010600030101010101" pitchFamily="2" charset="-122"/>
              <a:ea typeface="宋体" panose="02010600030101010101" pitchFamily="2" charset="-122"/>
            </a:endParaRPr>
          </a:p>
          <a:p>
            <a:r>
              <a:rPr lang="zh-CN" altLang="en-US" sz="2800" b="1" dirty="0">
                <a:solidFill>
                  <a:srgbClr val="002060"/>
                </a:solidFill>
                <a:latin typeface="宋体" panose="02010600030101010101" pitchFamily="2" charset="-122"/>
                <a:ea typeface="宋体" panose="02010600030101010101" pitchFamily="2" charset="-122"/>
              </a:rPr>
              <a:t>急救号码</a:t>
            </a:r>
            <a:endParaRPr lang="en-US" altLang="zh-CN" sz="2800" b="1" dirty="0">
              <a:solidFill>
                <a:srgbClr val="002060"/>
              </a:solidFill>
              <a:latin typeface="宋体" panose="02010600030101010101" pitchFamily="2" charset="-122"/>
              <a:ea typeface="宋体" panose="02010600030101010101" pitchFamily="2" charset="-122"/>
            </a:endParaRPr>
          </a:p>
          <a:p>
            <a:r>
              <a:rPr lang="zh-CN" altLang="en-US" sz="2800" b="1" dirty="0">
                <a:solidFill>
                  <a:srgbClr val="002060"/>
                </a:solidFill>
                <a:latin typeface="宋体" panose="02010600030101010101" pitchFamily="2" charset="-122"/>
                <a:ea typeface="宋体" panose="02010600030101010101" pitchFamily="2" charset="-122"/>
              </a:rPr>
              <a:t>应急服务</a:t>
            </a:r>
            <a:endParaRPr lang="en-US" altLang="zh-CN" sz="2800" b="1" dirty="0">
              <a:solidFill>
                <a:srgbClr val="002060"/>
              </a:solidFill>
              <a:latin typeface="宋体" panose="02010600030101010101" pitchFamily="2" charset="-122"/>
              <a:ea typeface="宋体" panose="02010600030101010101" pitchFamily="2" charset="-122"/>
            </a:endParaRPr>
          </a:p>
          <a:p>
            <a:r>
              <a:rPr lang="zh-CN" altLang="en-US" sz="2800" b="1" dirty="0">
                <a:solidFill>
                  <a:srgbClr val="002060"/>
                </a:solidFill>
                <a:latin typeface="宋体" panose="02010600030101010101" pitchFamily="2" charset="-122"/>
                <a:ea typeface="宋体" panose="02010600030101010101" pitchFamily="2" charset="-122"/>
              </a:rPr>
              <a:t>紧急会议</a:t>
            </a:r>
            <a:endParaRPr lang="en-US" altLang="zh-CN" sz="2800" b="1" dirty="0">
              <a:solidFill>
                <a:srgbClr val="002060"/>
              </a:solidFill>
              <a:latin typeface="宋体" panose="02010600030101010101" pitchFamily="2" charset="-122"/>
              <a:ea typeface="宋体" panose="02010600030101010101" pitchFamily="2" charset="-122"/>
            </a:endParaRPr>
          </a:p>
          <a:p>
            <a:r>
              <a:rPr lang="zh-CN" altLang="en-US" sz="2800" b="1" dirty="0">
                <a:solidFill>
                  <a:srgbClr val="002060"/>
                </a:solidFill>
                <a:latin typeface="宋体" panose="02010600030101010101" pitchFamily="2" charset="-122"/>
                <a:ea typeface="宋体" panose="02010600030101010101" pitchFamily="2" charset="-122"/>
              </a:rPr>
              <a:t>紧急迫降</a:t>
            </a:r>
            <a:endParaRPr lang="zh-CN" altLang="en-US" sz="2800" b="1" dirty="0">
              <a:solidFill>
                <a:srgbClr val="002060"/>
              </a:solidFill>
              <a:latin typeface="宋体" panose="02010600030101010101" pitchFamily="2" charset="-122"/>
              <a:ea typeface="宋体" panose="02010600030101010101" pitchFamily="2" charset="-122"/>
            </a:endParaRPr>
          </a:p>
        </p:txBody>
      </p:sp>
      <p:sp>
        <p:nvSpPr>
          <p:cNvPr id="7" name="文本框 6"/>
          <p:cNvSpPr txBox="1"/>
          <p:nvPr/>
        </p:nvSpPr>
        <p:spPr>
          <a:xfrm>
            <a:off x="6919414" y="4189063"/>
            <a:ext cx="5015552" cy="2308324"/>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an emergency call</a:t>
            </a:r>
            <a:endParaRPr lang="en-US" altLang="zh-CN" sz="2400" b="1" dirty="0">
              <a:solidFill>
                <a:srgbClr val="002060"/>
              </a:solidFill>
              <a:latin typeface="Times New Roman" panose="02020603050405020304" pitchFamily="18" charset="0"/>
              <a:cs typeface="Times New Roman" panose="02020603050405020304" pitchFamily="18" charset="0"/>
            </a:endParaRPr>
          </a:p>
          <a:p>
            <a:r>
              <a:rPr lang="en-US" altLang="zh-CN" sz="2400" b="1" dirty="0">
                <a:solidFill>
                  <a:srgbClr val="002060"/>
                </a:solidFill>
                <a:latin typeface="Times New Roman" panose="02020603050405020304" pitchFamily="18" charset="0"/>
                <a:cs typeface="Times New Roman" panose="02020603050405020304" pitchFamily="18" charset="0"/>
              </a:rPr>
              <a:t>a medical emergency</a:t>
            </a:r>
            <a:endParaRPr lang="en-US" altLang="zh-CN" sz="2400" b="1" dirty="0">
              <a:solidFill>
                <a:srgbClr val="002060"/>
              </a:solidFill>
              <a:latin typeface="Times New Roman" panose="02020603050405020304" pitchFamily="18" charset="0"/>
              <a:cs typeface="Times New Roman" panose="02020603050405020304" pitchFamily="18" charset="0"/>
            </a:endParaRPr>
          </a:p>
          <a:p>
            <a:r>
              <a:rPr lang="en-US" altLang="zh-CN" sz="2400" b="1" dirty="0">
                <a:solidFill>
                  <a:srgbClr val="002060"/>
                </a:solidFill>
                <a:latin typeface="Times New Roman" panose="02020603050405020304" pitchFamily="18" charset="0"/>
                <a:cs typeface="Times New Roman" panose="02020603050405020304" pitchFamily="18" charset="0"/>
              </a:rPr>
              <a:t>emergency numbers</a:t>
            </a:r>
            <a:endParaRPr lang="en-US" altLang="zh-CN" sz="2400" b="1" dirty="0">
              <a:solidFill>
                <a:srgbClr val="002060"/>
              </a:solidFill>
              <a:latin typeface="Times New Roman" panose="02020603050405020304" pitchFamily="18" charset="0"/>
              <a:cs typeface="Times New Roman" panose="02020603050405020304" pitchFamily="18" charset="0"/>
            </a:endParaRPr>
          </a:p>
          <a:p>
            <a:r>
              <a:rPr lang="en-US" altLang="zh-CN" sz="2400" b="1" dirty="0">
                <a:solidFill>
                  <a:srgbClr val="002060"/>
                </a:solidFill>
                <a:latin typeface="Times New Roman" panose="02020603050405020304" pitchFamily="18" charset="0"/>
                <a:cs typeface="Times New Roman" panose="02020603050405020304" pitchFamily="18" charset="0"/>
              </a:rPr>
              <a:t>emergency services</a:t>
            </a:r>
            <a:endParaRPr lang="en-US" altLang="zh-CN" sz="2400" b="1" dirty="0">
              <a:solidFill>
                <a:srgbClr val="002060"/>
              </a:solidFill>
              <a:latin typeface="Times New Roman" panose="02020603050405020304" pitchFamily="18" charset="0"/>
              <a:cs typeface="Times New Roman" panose="02020603050405020304" pitchFamily="18" charset="0"/>
            </a:endParaRPr>
          </a:p>
          <a:p>
            <a:r>
              <a:rPr lang="en-US" altLang="zh-CN" sz="2400" b="1" dirty="0">
                <a:solidFill>
                  <a:srgbClr val="002060"/>
                </a:solidFill>
                <a:latin typeface="Times New Roman" panose="02020603050405020304" pitchFamily="18" charset="0"/>
                <a:cs typeface="Times New Roman" panose="02020603050405020304" pitchFamily="18" charset="0"/>
              </a:rPr>
              <a:t>an emergency meeting </a:t>
            </a:r>
            <a:endParaRPr lang="en-US" altLang="zh-CN" sz="2400" b="1" dirty="0">
              <a:solidFill>
                <a:srgbClr val="002060"/>
              </a:solidFill>
              <a:latin typeface="Times New Roman" panose="02020603050405020304" pitchFamily="18" charset="0"/>
              <a:cs typeface="Times New Roman" panose="02020603050405020304" pitchFamily="18" charset="0"/>
            </a:endParaRPr>
          </a:p>
          <a:p>
            <a:r>
              <a:rPr lang="en-US" altLang="zh-CN" sz="2400" b="1" dirty="0">
                <a:solidFill>
                  <a:srgbClr val="002060"/>
                </a:solidFill>
                <a:latin typeface="Times New Roman" panose="02020603050405020304" pitchFamily="18" charset="0"/>
                <a:cs typeface="Times New Roman" panose="02020603050405020304" pitchFamily="18" charset="0"/>
              </a:rPr>
              <a:t> make an emergency landing</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 calcmode="lin" valueType="num">
                                      <p:cBhvr additive="base">
                                        <p:cTn id="6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 calcmode="lin" valueType="num">
                                      <p:cBhvr additive="base">
                                        <p:cTn id="6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3" end="3"/>
                                            </p:txEl>
                                          </p:spTgt>
                                        </p:tgtEl>
                                        <p:attrNameLst>
                                          <p:attrName>style.visibility</p:attrName>
                                        </p:attrNameLst>
                                      </p:cBhvr>
                                      <p:to>
                                        <p:strVal val="visible"/>
                                      </p:to>
                                    </p:set>
                                    <p:anim calcmode="lin" valueType="num">
                                      <p:cBhvr additive="base">
                                        <p:cTn id="7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 calcmode="lin" valueType="num">
                                      <p:cBhvr additive="base">
                                        <p:cTn id="7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xEl>
                                              <p:pRg st="5" end="5"/>
                                            </p:txEl>
                                          </p:spTgt>
                                        </p:tgtEl>
                                        <p:attrNameLst>
                                          <p:attrName>style.visibility</p:attrName>
                                        </p:attrNameLst>
                                      </p:cBhvr>
                                      <p:to>
                                        <p:strVal val="visible"/>
                                      </p:to>
                                    </p:set>
                                    <p:anim calcmode="lin" valueType="num">
                                      <p:cBhvr additive="base">
                                        <p:cTn id="8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194" y="438493"/>
            <a:ext cx="11854859" cy="4739794"/>
          </a:xfrm>
          <a:prstGeom prst="rect">
            <a:avLst/>
          </a:prstGeom>
        </p:spPr>
      </p:pic>
      <p:sp>
        <p:nvSpPr>
          <p:cNvPr id="3" name="文本框 2"/>
          <p:cNvSpPr txBox="1"/>
          <p:nvPr/>
        </p:nvSpPr>
        <p:spPr>
          <a:xfrm>
            <a:off x="9734931" y="2673987"/>
            <a:ext cx="822661"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acid</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4" name="文本框 3"/>
          <p:cNvSpPr txBox="1"/>
          <p:nvPr/>
        </p:nvSpPr>
        <p:spPr>
          <a:xfrm>
            <a:off x="3850967" y="2935597"/>
            <a:ext cx="1560042"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incidents</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5" name="文本框 4"/>
          <p:cNvSpPr txBox="1"/>
          <p:nvPr/>
        </p:nvSpPr>
        <p:spPr>
          <a:xfrm>
            <a:off x="9364637" y="3061614"/>
            <a:ext cx="1202573"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urgent</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6" name="文本框 5"/>
          <p:cNvSpPr txBox="1"/>
          <p:nvPr/>
        </p:nvSpPr>
        <p:spPr>
          <a:xfrm>
            <a:off x="7435781" y="3458817"/>
            <a:ext cx="1221809"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organs</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7" name="文本框 6"/>
          <p:cNvSpPr txBox="1"/>
          <p:nvPr/>
        </p:nvSpPr>
        <p:spPr>
          <a:xfrm>
            <a:off x="3583906" y="4224493"/>
            <a:ext cx="1237839"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loosely</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8" name="文本框 7"/>
          <p:cNvSpPr txBox="1"/>
          <p:nvPr/>
        </p:nvSpPr>
        <p:spPr>
          <a:xfrm>
            <a:off x="1584845" y="4585493"/>
            <a:ext cx="1165704" cy="523220"/>
          </a:xfrm>
          <a:prstGeom prst="rect">
            <a:avLst/>
          </a:prstGeom>
          <a:noFill/>
        </p:spPr>
        <p:txBody>
          <a:bodyPr wrap="none" rtlCol="0">
            <a:spAutoFit/>
          </a:bodyPr>
          <a:lstStyle/>
          <a:p>
            <a:r>
              <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rPr>
              <a:t>victim</a:t>
            </a:r>
            <a:endPar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华文宋体" panose="02010600040101010101" pitchFamily="2" charset="-122"/>
              <a:cs typeface="Times New Roman" panose="02020603050405020304" pitchFamily="18" charset="0"/>
            </a:endParaRPr>
          </a:p>
        </p:txBody>
      </p:sp>
      <p:cxnSp>
        <p:nvCxnSpPr>
          <p:cNvPr id="9" name="直接连接符 8"/>
          <p:cNvCxnSpPr/>
          <p:nvPr/>
        </p:nvCxnSpPr>
        <p:spPr>
          <a:xfrm>
            <a:off x="6583159" y="3121117"/>
            <a:ext cx="254317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56950" y="252482"/>
            <a:ext cx="11641539" cy="4189863"/>
          </a:xfrm>
          <a:prstGeom prst="rect">
            <a:avLst/>
          </a:prstGeom>
        </p:spPr>
      </p:pic>
      <p:cxnSp>
        <p:nvCxnSpPr>
          <p:cNvPr id="5" name="直接连接符 4"/>
          <p:cNvCxnSpPr/>
          <p:nvPr/>
        </p:nvCxnSpPr>
        <p:spPr>
          <a:xfrm>
            <a:off x="3637128" y="2088107"/>
            <a:ext cx="51179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885296" y="1323833"/>
            <a:ext cx="5033748" cy="523220"/>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 if you get burnt, it can lead..</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003576" y="2088107"/>
            <a:ext cx="3798627" cy="523220"/>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to give first aid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8147713" y="2520286"/>
            <a:ext cx="18447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25439" y="4492388"/>
            <a:ext cx="11141122" cy="954107"/>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3.  It is best to run some cool water and place burns under it, especially within the first ten minutes.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422477" y="2788173"/>
            <a:ext cx="9162198" cy="954107"/>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4. Use scissors to remove any clothes if necessary, unless you find that the fabric is sticking to the burnt skin.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73207" y="5446495"/>
            <a:ext cx="11141122" cy="523220"/>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5. To protect the burnt area, you can cover it with a loose clean cloth.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7892" y="409432"/>
            <a:ext cx="11573301" cy="5179326"/>
          </a:xfrm>
          <a:prstGeom prst="rect">
            <a:avLst/>
          </a:prstGeom>
        </p:spPr>
      </p:pic>
      <p:sp>
        <p:nvSpPr>
          <p:cNvPr id="4" name="文本框 3"/>
          <p:cNvSpPr txBox="1"/>
          <p:nvPr/>
        </p:nvSpPr>
        <p:spPr>
          <a:xfrm>
            <a:off x="7365243" y="1821975"/>
            <a:ext cx="2856932" cy="523220"/>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 When getting</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3555243" y="2420257"/>
            <a:ext cx="3234517" cy="523220"/>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for not having</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1353404" y="2905780"/>
            <a:ext cx="3234517" cy="523220"/>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3. Having been told</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428466" y="3761746"/>
            <a:ext cx="4153469" cy="523220"/>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4. Not being watched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232848" y="4692692"/>
            <a:ext cx="4153469" cy="954107"/>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5. After being bitten</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Having been bitten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684292" y="4284966"/>
            <a:ext cx="3029804" cy="461665"/>
          </a:xfrm>
          <a:prstGeom prst="rect">
            <a:avLst/>
          </a:prstGeom>
          <a:solidFill>
            <a:srgbClr val="002060"/>
          </a:solidFill>
        </p:spPr>
        <p:txBody>
          <a:bodyPr wrap="square" rtlCol="0">
            <a:spAutoFit/>
          </a:bodyPr>
          <a:lstStyle/>
          <a:p>
            <a:r>
              <a:rPr lang="zh-CN" altLang="en-US" sz="2400" b="1" i="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rPr>
              <a:t>一时的看护不到位</a:t>
            </a:r>
            <a:endParaRPr lang="zh-CN" altLang="en-US" sz="2400" dirty="0">
              <a:solidFill>
                <a:schemeClr val="bg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additive="base">
                                        <p:cTn id="3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additive="base">
                                        <p:cTn id="4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build="p"/>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6472</Words>
  <Application>WPS 演示</Application>
  <PresentationFormat>宽屏</PresentationFormat>
  <Paragraphs>350</Paragraphs>
  <Slides>24</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Times New Roman</vt:lpstr>
      <vt:lpstr>华文宋体</vt:lpstr>
      <vt:lpstr>Segoe UI</vt:lpstr>
      <vt:lpstr>High Tower Text</vt:lpstr>
      <vt:lpstr>微软雅黑</vt:lpstr>
      <vt:lpstr>Arial Unicode MS</vt:lpstr>
      <vt:lpstr>等线 Light</vt:lpstr>
      <vt:lpstr>等线</vt:lpstr>
      <vt:lpstr>HelveticaNeue</vt:lpstr>
      <vt:lpstr>华文新魏</vt:lpstr>
      <vt:lpstr>Segoe Print</vt:lpstr>
      <vt:lpstr>Palatino Linotype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Louisa jiang</dc:creator>
  <cp:lastModifiedBy>Administrator</cp:lastModifiedBy>
  <cp:revision>29</cp:revision>
  <dcterms:created xsi:type="dcterms:W3CDTF">2024-03-05T01:19:00Z</dcterms:created>
  <dcterms:modified xsi:type="dcterms:W3CDTF">2024-03-15T03:05:35Z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