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314" r:id="rId4"/>
    <p:sldId id="256" r:id="rId5"/>
    <p:sldId id="257" r:id="rId6"/>
    <p:sldId id="258" r:id="rId7"/>
    <p:sldId id="259" r:id="rId8"/>
    <p:sldId id="260" r:id="rId9"/>
    <p:sldId id="298" r:id="rId10"/>
    <p:sldId id="262" r:id="rId11"/>
    <p:sldId id="264" r:id="rId12"/>
    <p:sldId id="263" r:id="rId13"/>
    <p:sldId id="265" r:id="rId14"/>
    <p:sldId id="266" r:id="rId15"/>
    <p:sldId id="268" r:id="rId16"/>
    <p:sldId id="267" r:id="rId17"/>
    <p:sldId id="269" r:id="rId18"/>
    <p:sldId id="270" r:id="rId19"/>
    <p:sldId id="271" r:id="rId20"/>
    <p:sldId id="272" r:id="rId21"/>
    <p:sldId id="273" r:id="rId22"/>
    <p:sldId id="274" r:id="rId23"/>
    <p:sldId id="275" r:id="rId24"/>
    <p:sldId id="297"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刘思蜀" initials="刘思蜀" lastIdx="1" clrIdx="0"/>
  <p:cmAuthor id="75" name="作者" initials="A" lastIdx="0" clrIdx="24"/>
  <p:cmAuthor id="2" name="郭 合英" initials="郭" lastIdx="1" clrIdx="1"/>
  <p:cmAuthor id="3" name="ylmfeng" initials="y" lastIdx="1" clrIdx="1"/>
  <p:cmAuthor id="4" name="HZXL" initials="H" lastIdx="6" clrIdx="2"/>
  <p:cmAuthor id="0" name="微软用户" initials="微软用户"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027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9" Type="http://schemas.openxmlformats.org/officeDocument/2006/relationships/commentAuthors" Target="commentAuthors.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a:t>单击此处编辑标题</a:t>
            </a:r>
            <a:endParaRPr lang="zh-CN" altLang="en-US"/>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endParaRPr lang="zh-CN" altLang="en-US"/>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a:t>单击此处编辑标题</a:t>
            </a:r>
            <a:endParaRPr lang="zh-CN" altLang="en-US"/>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单击此处编辑文本</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9" Type="http://schemas.openxmlformats.org/officeDocument/2006/relationships/theme" Target="../theme/theme2.xml"/><Relationship Id="rId18" Type="http://schemas.openxmlformats.org/officeDocument/2006/relationships/image" Target="file:///D:\qq&#25991;&#20214;\712321467\Image\C2C\Image2\%7b75232B38-A165-1FB7-499C-2E1C792CACB5%7d.png" TargetMode="External"/><Relationship Id="rId17" Type="http://schemas.openxmlformats.org/officeDocument/2006/relationships/image" Target="../media/image2.png"/><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12" name="图片 11" descr="水印"/>
          <p:cNvPicPr>
            <a:picLocks noChangeAspect="1"/>
          </p:cNvPicPr>
          <p:nvPr userDrawn="1"/>
        </p:nvPicPr>
        <p:blipFill>
          <a:blip r:embed="rId12"/>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endParaRPr lang="zh-CN" altLang="en-US"/>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a:p>
        </p:txBody>
      </p:sp>
      <p:pic>
        <p:nvPicPr>
          <p:cNvPr id="7" name="图片 1073743875" descr="学科网 zxxk.com"/>
          <p:cNvPicPr>
            <a:picLocks noChangeAspect="1"/>
          </p:cNvPicPr>
          <p:nvPr/>
        </p:nvPicPr>
        <p:blipFill>
          <a:blip r:embed="rId17" r:link="rId18"/>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png"/></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63.xml"/><Relationship Id="rId2" Type="http://schemas.openxmlformats.org/officeDocument/2006/relationships/image" Target="../media/image6.jpeg"/><Relationship Id="rId1" Type="http://schemas.openxmlformats.org/officeDocument/2006/relationships/tags" Target="../tags/tag6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文本框 19"/>
          <p:cNvSpPr txBox="1"/>
          <p:nvPr/>
        </p:nvSpPr>
        <p:spPr>
          <a:xfrm>
            <a:off x="150495" y="-3175"/>
            <a:ext cx="12190730" cy="583565"/>
          </a:xfrm>
          <a:prstGeom prst="rect">
            <a:avLst/>
          </a:prstGeom>
          <a:noFill/>
        </p:spPr>
        <p:txBody>
          <a:bodyPr wrap="square" rtlCol="0">
            <a:spAutoFit/>
          </a:bodyPr>
          <a:p>
            <a:r>
              <a:rPr lang="en-US" altLang="zh-CN" sz="3200" b="1">
                <a:solidFill>
                  <a:srgbClr val="00B050"/>
                </a:solidFill>
                <a:latin typeface="Times New Roman" panose="02020603050405020304" charset="0"/>
                <a:cs typeface="Times New Roman" panose="02020603050405020304" charset="0"/>
              </a:rPr>
              <a:t>Design the plot- Question and Answer</a:t>
            </a:r>
            <a:endParaRPr lang="en-US" altLang="zh-CN" sz="3200" b="1">
              <a:solidFill>
                <a:srgbClr val="00B050"/>
              </a:solidFill>
              <a:latin typeface="Times New Roman" panose="02020603050405020304" charset="0"/>
              <a:cs typeface="Times New Roman" panose="02020603050405020304" charset="0"/>
            </a:endParaRPr>
          </a:p>
        </p:txBody>
      </p:sp>
      <p:sp>
        <p:nvSpPr>
          <p:cNvPr id="2" name="文本框 1"/>
          <p:cNvSpPr txBox="1"/>
          <p:nvPr/>
        </p:nvSpPr>
        <p:spPr>
          <a:xfrm>
            <a:off x="150495" y="580390"/>
            <a:ext cx="11960860" cy="5559425"/>
          </a:xfrm>
          <a:prstGeom prst="rect">
            <a:avLst/>
          </a:prstGeom>
          <a:noFill/>
        </p:spPr>
        <p:txBody>
          <a:bodyPr wrap="square" rtlCol="0">
            <a:spAutoFit/>
          </a:bodyPr>
          <a:p>
            <a:pPr fontAlgn="auto">
              <a:lnSpc>
                <a:spcPts val="2960"/>
              </a:lnSpc>
            </a:pPr>
            <a:r>
              <a:rPr lang="zh-CN" altLang="en-US"/>
              <a:t> </a:t>
            </a:r>
            <a:r>
              <a:rPr sz="2800">
                <a:solidFill>
                  <a:srgbClr val="FF0000"/>
                </a:solidFill>
                <a:latin typeface="Arial" panose="020B0604020202020204" pitchFamily="34" charset="0"/>
                <a:cs typeface="Arial" panose="020B0604020202020204" pitchFamily="34" charset="0"/>
              </a:rPr>
              <a:t>Suddenly, Farhan lost control of the bicycle,heading in the direction of the girls, toward the stream.</a:t>
            </a:r>
            <a:endParaRPr sz="2800">
              <a:solidFill>
                <a:srgbClr val="FF0000"/>
              </a:solidFill>
              <a:latin typeface="Arial" panose="020B0604020202020204" pitchFamily="34" charset="0"/>
              <a:cs typeface="Arial" panose="020B0604020202020204" pitchFamily="34" charset="0"/>
            </a:endParaRPr>
          </a:p>
          <a:p>
            <a:pPr fontAlgn="auto">
              <a:lnSpc>
                <a:spcPts val="2960"/>
              </a:lnSpc>
            </a:pPr>
            <a:r>
              <a:rPr lang="en-US" altLang="zh-CN" sz="2800">
                <a:latin typeface="Arial" panose="020B0604020202020204" pitchFamily="34" charset="0"/>
                <a:cs typeface="Arial" panose="020B0604020202020204" pitchFamily="34" charset="0"/>
              </a:rPr>
              <a:t>  </a:t>
            </a:r>
            <a:r>
              <a:rPr lang="zh-CN" altLang="en-US" sz="2800">
                <a:latin typeface="Arial" panose="020B0604020202020204" pitchFamily="34" charset="0"/>
                <a:cs typeface="Arial" panose="020B0604020202020204" pitchFamily="34" charset="0"/>
              </a:rPr>
              <a:t>Q1: Aware of the situation, how did Farhan feel? What did he do to avoid knocking into the girls and falling into the stream?</a:t>
            </a:r>
            <a:endParaRPr lang="zh-CN" altLang="en-US" sz="2800">
              <a:latin typeface="Arial" panose="020B0604020202020204" pitchFamily="34" charset="0"/>
              <a:cs typeface="Arial" panose="020B0604020202020204" pitchFamily="34" charset="0"/>
            </a:endParaRPr>
          </a:p>
          <a:p>
            <a:pPr fontAlgn="auto">
              <a:lnSpc>
                <a:spcPts val="2960"/>
              </a:lnSpc>
            </a:pPr>
            <a:r>
              <a:rPr lang="en-US" altLang="zh-CN" sz="2800">
                <a:latin typeface="Arial" panose="020B0604020202020204" pitchFamily="34" charset="0"/>
                <a:cs typeface="Arial" panose="020B0604020202020204" pitchFamily="34" charset="0"/>
              </a:rPr>
              <a:t>  </a:t>
            </a:r>
            <a:r>
              <a:rPr lang="zh-CN" altLang="en-US" sz="2800">
                <a:latin typeface="Arial" panose="020B0604020202020204" pitchFamily="34" charset="0"/>
                <a:cs typeface="Arial" panose="020B0604020202020204" pitchFamily="34" charset="0"/>
              </a:rPr>
              <a:t>Q2: Seeing her brother in danger, what did Aminah do? </a:t>
            </a:r>
            <a:endParaRPr lang="zh-CN" altLang="en-US" sz="2800">
              <a:latin typeface="Arial" panose="020B0604020202020204" pitchFamily="34" charset="0"/>
              <a:cs typeface="Arial" panose="020B0604020202020204" pitchFamily="34" charset="0"/>
            </a:endParaRPr>
          </a:p>
          <a:p>
            <a:pPr fontAlgn="auto">
              <a:lnSpc>
                <a:spcPts val="2960"/>
              </a:lnSpc>
            </a:pPr>
            <a:r>
              <a:rPr lang="en-US" altLang="zh-CN" sz="2800">
                <a:latin typeface="Arial" panose="020B0604020202020204" pitchFamily="34" charset="0"/>
                <a:cs typeface="Arial" panose="020B0604020202020204" pitchFamily="34" charset="0"/>
              </a:rPr>
              <a:t>  </a:t>
            </a:r>
            <a:r>
              <a:rPr lang="zh-CN" altLang="en-US" sz="2800">
                <a:latin typeface="Arial" panose="020B0604020202020204" pitchFamily="34" charset="0"/>
                <a:cs typeface="Arial" panose="020B0604020202020204" pitchFamily="34" charset="0"/>
              </a:rPr>
              <a:t>Q3: According to the next first sentence, were Farhan and his bike saved? How did Aminah feel? </a:t>
            </a:r>
            <a:endParaRPr lang="zh-CN" altLang="en-US" sz="2800">
              <a:latin typeface="Arial" panose="020B0604020202020204" pitchFamily="34" charset="0"/>
              <a:cs typeface="Arial" panose="020B0604020202020204" pitchFamily="34" charset="0"/>
            </a:endParaRPr>
          </a:p>
          <a:p>
            <a:pPr fontAlgn="auto">
              <a:lnSpc>
                <a:spcPts val="2560"/>
              </a:lnSpc>
            </a:pPr>
            <a:endParaRPr lang="zh-CN" altLang="en-US" sz="2800">
              <a:latin typeface="Arial" panose="020B0604020202020204" pitchFamily="34" charset="0"/>
              <a:cs typeface="Arial" panose="020B0604020202020204" pitchFamily="34" charset="0"/>
            </a:endParaRPr>
          </a:p>
          <a:p>
            <a:pPr fontAlgn="auto">
              <a:lnSpc>
                <a:spcPts val="2560"/>
              </a:lnSpc>
            </a:pPr>
            <a:endParaRPr lang="zh-CN" altLang="en-US" sz="2800">
              <a:latin typeface="Arial" panose="020B0604020202020204" pitchFamily="34" charset="0"/>
              <a:cs typeface="Arial" panose="020B0604020202020204" pitchFamily="34" charset="0"/>
            </a:endParaRPr>
          </a:p>
          <a:p>
            <a:r>
              <a:rPr lang="zh-CN" altLang="en-US" sz="2800">
                <a:solidFill>
                  <a:srgbClr val="FF0000"/>
                </a:solidFill>
                <a:latin typeface="Arial" panose="020B0604020202020204" pitchFamily="34" charset="0"/>
                <a:cs typeface="Arial" panose="020B0604020202020204" pitchFamily="34" charset="0"/>
              </a:rPr>
              <a:t>Farhan looked at Aminah, then at his bicycle,then back at his sister.</a:t>
            </a:r>
            <a:r>
              <a:rPr lang="en-US" altLang="zh-CN" sz="2800">
                <a:latin typeface="Arial" panose="020B0604020202020204" pitchFamily="34" charset="0"/>
                <a:cs typeface="Arial" panose="020B0604020202020204" pitchFamily="34" charset="0"/>
              </a:rPr>
              <a:t>    </a:t>
            </a:r>
            <a:endParaRPr lang="en-US" altLang="zh-CN" sz="2800">
              <a:latin typeface="Arial" panose="020B0604020202020204" pitchFamily="34" charset="0"/>
              <a:cs typeface="Arial" panose="020B0604020202020204" pitchFamily="34" charset="0"/>
            </a:endParaRPr>
          </a:p>
          <a:p>
            <a:r>
              <a:rPr lang="en-US" altLang="zh-CN" sz="2800">
                <a:latin typeface="Arial" panose="020B0604020202020204" pitchFamily="34" charset="0"/>
                <a:cs typeface="Arial" panose="020B0604020202020204" pitchFamily="34" charset="0"/>
              </a:rPr>
              <a:t>  </a:t>
            </a:r>
            <a:r>
              <a:rPr lang="zh-CN" altLang="en-US" sz="2800">
                <a:latin typeface="Arial" panose="020B0604020202020204" pitchFamily="34" charset="0"/>
                <a:cs typeface="Arial" panose="020B0604020202020204" pitchFamily="34" charset="0"/>
              </a:rPr>
              <a:t>Q1: Looking at the bike and his sister, how did he feel and what did he do?</a:t>
            </a:r>
            <a:endParaRPr lang="zh-CN" altLang="en-US" sz="2800">
              <a:latin typeface="Arial" panose="020B0604020202020204" pitchFamily="34" charset="0"/>
              <a:cs typeface="Arial" panose="020B0604020202020204" pitchFamily="34" charset="0"/>
            </a:endParaRPr>
          </a:p>
          <a:p>
            <a:r>
              <a:rPr lang="en-US" altLang="zh-CN" sz="2800">
                <a:latin typeface="Arial" panose="020B0604020202020204" pitchFamily="34" charset="0"/>
                <a:cs typeface="Arial" panose="020B0604020202020204" pitchFamily="34" charset="0"/>
              </a:rPr>
              <a:t>  </a:t>
            </a:r>
            <a:r>
              <a:rPr lang="zh-CN" altLang="en-US" sz="2800">
                <a:latin typeface="Arial" panose="020B0604020202020204" pitchFamily="34" charset="0"/>
                <a:cs typeface="Arial" panose="020B0604020202020204" pitchFamily="34" charset="0"/>
              </a:rPr>
              <a:t>Q2: What did the other boys and girls say and do about the happening?</a:t>
            </a:r>
            <a:endParaRPr lang="zh-CN" altLang="en-US" sz="2800">
              <a:latin typeface="Arial" panose="020B0604020202020204" pitchFamily="34" charset="0"/>
              <a:cs typeface="Arial" panose="020B0604020202020204" pitchFamily="34" charset="0"/>
            </a:endParaRPr>
          </a:p>
          <a:p>
            <a:r>
              <a:rPr lang="en-US" altLang="zh-CN" sz="2800">
                <a:latin typeface="Arial" panose="020B0604020202020204" pitchFamily="34" charset="0"/>
                <a:cs typeface="Arial" panose="020B0604020202020204" pitchFamily="34" charset="0"/>
              </a:rPr>
              <a:t>  </a:t>
            </a:r>
            <a:r>
              <a:rPr lang="zh-CN" altLang="en-US" sz="2800">
                <a:latin typeface="Arial" panose="020B0604020202020204" pitchFamily="34" charset="0"/>
                <a:cs typeface="Arial" panose="020B0604020202020204" pitchFamily="34" charset="0"/>
              </a:rPr>
              <a:t>Q3: Did Farhan do something to thank his sister fro saving him?</a:t>
            </a:r>
            <a:endParaRPr lang="zh-CN" altLang="en-US" sz="2800">
              <a:latin typeface="Arial" panose="020B0604020202020204" pitchFamily="34" charset="0"/>
              <a:cs typeface="Arial" panose="020B0604020202020204" pitchFamily="34" charset="0"/>
            </a:endParaRPr>
          </a:p>
          <a:p>
            <a:r>
              <a:rPr lang="en-US" altLang="zh-CN" sz="2800">
                <a:latin typeface="Arial" panose="020B0604020202020204" pitchFamily="34" charset="0"/>
                <a:cs typeface="Arial" panose="020B0604020202020204" pitchFamily="34" charset="0"/>
              </a:rPr>
              <a:t>  </a:t>
            </a:r>
            <a:r>
              <a:rPr lang="zh-CN" altLang="en-US" sz="2800">
                <a:latin typeface="Arial" panose="020B0604020202020204" pitchFamily="34" charset="0"/>
                <a:cs typeface="Arial" panose="020B0604020202020204" pitchFamily="34" charset="0"/>
              </a:rPr>
              <a:t>Q4: Any reflections here? （少数人乐乐不如众乐乐）</a:t>
            </a:r>
            <a:endParaRPr lang="zh-CN" altLang="en-US" sz="2800">
              <a:latin typeface="Arial" panose="020B0604020202020204" pitchFamily="34" charset="0"/>
              <a:cs typeface="Arial" panose="020B0604020202020204" pitchFamily="34" charset="0"/>
            </a:endParaRPr>
          </a:p>
        </p:txBody>
      </p:sp>
      <p:grpSp>
        <p:nvGrpSpPr>
          <p:cNvPr id="5" name="组合 4"/>
          <p:cNvGrpSpPr/>
          <p:nvPr/>
        </p:nvGrpSpPr>
        <p:grpSpPr>
          <a:xfrm>
            <a:off x="1494790" y="3578860"/>
            <a:ext cx="9500235" cy="769620"/>
            <a:chOff x="5388" y="4524"/>
            <a:chExt cx="8890" cy="1212"/>
          </a:xfrm>
        </p:grpSpPr>
        <p:sp>
          <p:nvSpPr>
            <p:cNvPr id="3" name="圆角矩形 2"/>
            <p:cNvSpPr/>
            <p:nvPr/>
          </p:nvSpPr>
          <p:spPr>
            <a:xfrm>
              <a:off x="5388" y="4906"/>
              <a:ext cx="8891" cy="830"/>
            </a:xfrm>
            <a:prstGeom prst="roundRect">
              <a:avLst/>
            </a:prstGeom>
            <a:noFill/>
            <a:ln>
              <a:gradFill>
                <a:gsLst>
                  <a:gs pos="0">
                    <a:srgbClr val="14CD68"/>
                  </a:gs>
                  <a:gs pos="100000">
                    <a:srgbClr val="0B6E38"/>
                  </a:gs>
                </a:gsLst>
              </a:gradFill>
            </a:ln>
            <a:extLst>
              <a:ext uri="{909E8E84-426E-40DD-AFC4-6F175D3DCCD1}">
                <a14:hiddenFill xmlns:a14="http://schemas.microsoft.com/office/drawing/2010/main">
                  <a:solidFill>
                    <a:schemeClr val="lt1"/>
                  </a:solidFill>
                </a14:hiddenFill>
              </a:ext>
            </a:extLst>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cxnSp>
          <p:nvCxnSpPr>
            <p:cNvPr id="4" name="直接箭头连接符 3"/>
            <p:cNvCxnSpPr/>
            <p:nvPr/>
          </p:nvCxnSpPr>
          <p:spPr>
            <a:xfrm flipV="1">
              <a:off x="9403" y="4524"/>
              <a:ext cx="1730" cy="463"/>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sp>
        <p:nvSpPr>
          <p:cNvPr id="6" name="文本框 5"/>
          <p:cNvSpPr txBox="1"/>
          <p:nvPr/>
        </p:nvSpPr>
        <p:spPr>
          <a:xfrm>
            <a:off x="1921510" y="3299460"/>
            <a:ext cx="9817100" cy="521970"/>
          </a:xfrm>
          <a:prstGeom prst="rect">
            <a:avLst/>
          </a:prstGeom>
          <a:noFill/>
          <a:extLst>
            <a:ext uri="{909E8E84-426E-40DD-AFC4-6F175D3DCCD1}">
              <a14:hiddenFill xmlns:a14="http://schemas.microsoft.com/office/drawing/2010/main">
                <a:solidFill>
                  <a:schemeClr val="lt1"/>
                </a:solidFill>
              </a14:hiddenFill>
            </a:ext>
          </a:extLst>
        </p:spPr>
        <p:style>
          <a:lnRef idx="2">
            <a:schemeClr val="accent4"/>
          </a:lnRef>
          <a:fillRef idx="1">
            <a:schemeClr val="lt1"/>
          </a:fillRef>
          <a:effectRef idx="0">
            <a:schemeClr val="accent4"/>
          </a:effectRef>
          <a:fontRef idx="minor">
            <a:schemeClr val="dk1"/>
          </a:fontRef>
        </p:style>
        <p:txBody>
          <a:bodyPr wrap="square" rtlCol="0">
            <a:spAutoFit/>
          </a:bodyPr>
          <a:p>
            <a:r>
              <a:rPr lang="en-US" altLang="zh-CN" sz="2800">
                <a:solidFill>
                  <a:srgbClr val="1226B9"/>
                </a:solidFill>
              </a:rPr>
              <a:t>Farhan was all right, but how and where did the bike end up?</a:t>
            </a:r>
            <a:endParaRPr lang="en-US" altLang="zh-CN" sz="2800">
              <a:solidFill>
                <a:srgbClr val="1226B9"/>
              </a:solidFill>
            </a:endParaRPr>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additive="base">
                                        <p:cTn id="1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1" end="1"/>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 calcmode="lin" valueType="num">
                                      <p:cBhvr additive="base">
                                        <p:cTn id="22"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 calcmode="lin" valueType="num">
                                      <p:cBhvr additive="base">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 calcmode="lin" valueType="num">
                                      <p:cBhvr additive="base">
                                        <p:cTn id="32"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2">
                                            <p:txEl>
                                              <p:pRg st="8" end="8"/>
                                            </p:txEl>
                                          </p:spTgt>
                                        </p:tgtEl>
                                        <p:attrNameLst>
                                          <p:attrName>style.visibility</p:attrName>
                                        </p:attrNameLst>
                                      </p:cBhvr>
                                      <p:to>
                                        <p:strVal val="visible"/>
                                      </p:to>
                                    </p:set>
                                    <p:anim calcmode="lin" valueType="num">
                                      <p:cBhvr additive="base">
                                        <p:cTn id="36"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2">
                                            <p:txEl>
                                              <p:pRg st="9" end="9"/>
                                            </p:txEl>
                                          </p:spTgt>
                                        </p:tgtEl>
                                        <p:attrNameLst>
                                          <p:attrName>style.visibility</p:attrName>
                                        </p:attrNameLst>
                                      </p:cBhvr>
                                      <p:to>
                                        <p:strVal val="visible"/>
                                      </p:to>
                                    </p:set>
                                    <p:anim calcmode="lin" valueType="num">
                                      <p:cBhvr additive="base">
                                        <p:cTn id="40"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2">
                                            <p:txEl>
                                              <p:pRg st="9" end="9"/>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2">
                                            <p:txEl>
                                              <p:pRg st="10" end="10"/>
                                            </p:txEl>
                                          </p:spTgt>
                                        </p:tgtEl>
                                        <p:attrNameLst>
                                          <p:attrName>style.visibility</p:attrName>
                                        </p:attrNameLst>
                                      </p:cBhvr>
                                      <p:to>
                                        <p:strVal val="visible"/>
                                      </p:to>
                                    </p:set>
                                    <p:anim calcmode="lin" valueType="num">
                                      <p:cBhvr additive="base">
                                        <p:cTn id="44"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文本框 19"/>
          <p:cNvSpPr txBox="1"/>
          <p:nvPr/>
        </p:nvSpPr>
        <p:spPr>
          <a:xfrm>
            <a:off x="150495" y="-3175"/>
            <a:ext cx="12190730" cy="583565"/>
          </a:xfrm>
          <a:prstGeom prst="rect">
            <a:avLst/>
          </a:prstGeom>
          <a:noFill/>
        </p:spPr>
        <p:txBody>
          <a:bodyPr wrap="square" rtlCol="0">
            <a:spAutoFit/>
          </a:bodyPr>
          <a:p>
            <a:r>
              <a:rPr lang="en-US" altLang="zh-CN" sz="3200" b="1">
                <a:solidFill>
                  <a:srgbClr val="00B050"/>
                </a:solidFill>
                <a:latin typeface="Times New Roman" panose="02020603050405020304" charset="0"/>
                <a:cs typeface="Times New Roman" panose="02020603050405020304" charset="0"/>
              </a:rPr>
              <a:t>Design the plot- Question and Answer</a:t>
            </a:r>
            <a:endParaRPr lang="en-US" altLang="zh-CN" sz="3200" b="1">
              <a:solidFill>
                <a:srgbClr val="00B050"/>
              </a:solidFill>
              <a:latin typeface="Times New Roman" panose="02020603050405020304" charset="0"/>
              <a:cs typeface="Times New Roman" panose="02020603050405020304" charset="0"/>
            </a:endParaRPr>
          </a:p>
        </p:txBody>
      </p:sp>
      <p:sp>
        <p:nvSpPr>
          <p:cNvPr id="2" name="文本框 1"/>
          <p:cNvSpPr txBox="1"/>
          <p:nvPr/>
        </p:nvSpPr>
        <p:spPr>
          <a:xfrm>
            <a:off x="150495" y="580390"/>
            <a:ext cx="11960860" cy="2419985"/>
          </a:xfrm>
          <a:prstGeom prst="rect">
            <a:avLst/>
          </a:prstGeom>
          <a:noFill/>
        </p:spPr>
        <p:txBody>
          <a:bodyPr wrap="square" rtlCol="0">
            <a:spAutoFit/>
          </a:bodyPr>
          <a:p>
            <a:pPr fontAlgn="auto">
              <a:lnSpc>
                <a:spcPts val="2960"/>
              </a:lnSpc>
            </a:pPr>
            <a:r>
              <a:rPr lang="zh-CN" altLang="en-US"/>
              <a:t> </a:t>
            </a:r>
            <a:r>
              <a:rPr sz="2800">
                <a:solidFill>
                  <a:srgbClr val="FF0000"/>
                </a:solidFill>
                <a:latin typeface="Arial" panose="020B0604020202020204" pitchFamily="34" charset="0"/>
                <a:cs typeface="Arial" panose="020B0604020202020204" pitchFamily="34" charset="0"/>
              </a:rPr>
              <a:t>Suddenly, Farhan lost control of the bicycle,heading in the direction of the girls, toward the stream.</a:t>
            </a:r>
            <a:endParaRPr sz="2800">
              <a:solidFill>
                <a:srgbClr val="FF0000"/>
              </a:solidFill>
              <a:latin typeface="Arial" panose="020B0604020202020204" pitchFamily="34" charset="0"/>
              <a:cs typeface="Arial" panose="020B0604020202020204" pitchFamily="34" charset="0"/>
            </a:endParaRPr>
          </a:p>
          <a:p>
            <a:pPr fontAlgn="auto">
              <a:lnSpc>
                <a:spcPts val="2960"/>
              </a:lnSpc>
            </a:pPr>
            <a:r>
              <a:rPr lang="en-US" altLang="zh-CN" sz="2800">
                <a:latin typeface="Arial" panose="020B0604020202020204" pitchFamily="34" charset="0"/>
                <a:cs typeface="Arial" panose="020B0604020202020204" pitchFamily="34" charset="0"/>
              </a:rPr>
              <a:t>  </a:t>
            </a:r>
            <a:r>
              <a:rPr lang="zh-CN" altLang="en-US" sz="2800">
                <a:latin typeface="Arial" panose="020B0604020202020204" pitchFamily="34" charset="0"/>
                <a:cs typeface="Arial" panose="020B0604020202020204" pitchFamily="34" charset="0"/>
              </a:rPr>
              <a:t>Q1: Aware of the situation, how did Farhan feel? What did he do to avoid knocking into the girls and falling into the stream?</a:t>
            </a:r>
            <a:endParaRPr lang="zh-CN" altLang="en-US" sz="2800">
              <a:latin typeface="Arial" panose="020B0604020202020204" pitchFamily="34" charset="0"/>
              <a:cs typeface="Arial" panose="020B0604020202020204" pitchFamily="34" charset="0"/>
            </a:endParaRPr>
          </a:p>
          <a:p>
            <a:pPr fontAlgn="auto">
              <a:lnSpc>
                <a:spcPts val="2960"/>
              </a:lnSpc>
            </a:pPr>
            <a:r>
              <a:rPr lang="en-US" altLang="zh-CN" sz="2800">
                <a:latin typeface="Arial" panose="020B0604020202020204" pitchFamily="34" charset="0"/>
                <a:cs typeface="Arial" panose="020B0604020202020204" pitchFamily="34" charset="0"/>
              </a:rPr>
              <a:t>  </a:t>
            </a:r>
            <a:endParaRPr lang="zh-CN" altLang="en-US" sz="2800">
              <a:latin typeface="Arial" panose="020B0604020202020204" pitchFamily="34" charset="0"/>
              <a:cs typeface="Arial" panose="020B0604020202020204" pitchFamily="34" charset="0"/>
            </a:endParaRPr>
          </a:p>
          <a:p>
            <a:endParaRPr lang="zh-CN" altLang="en-US" sz="2800">
              <a:latin typeface="Arial" panose="020B0604020202020204" pitchFamily="34" charset="0"/>
              <a:cs typeface="Arial" panose="020B0604020202020204" pitchFamily="34" charset="0"/>
            </a:endParaRPr>
          </a:p>
        </p:txBody>
      </p:sp>
      <p:sp>
        <p:nvSpPr>
          <p:cNvPr id="7" name="文本框 6"/>
          <p:cNvSpPr txBox="1"/>
          <p:nvPr/>
        </p:nvSpPr>
        <p:spPr>
          <a:xfrm>
            <a:off x="235585" y="2352675"/>
            <a:ext cx="11774805" cy="452818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p>
            <a:pPr fontAlgn="auto">
              <a:lnSpc>
                <a:spcPts val="3460"/>
              </a:lnSpc>
            </a:pPr>
            <a:r>
              <a:rPr lang="en-US" altLang="zh-CN" sz="2800">
                <a:solidFill>
                  <a:schemeClr val="tx1"/>
                </a:solidFill>
                <a:latin typeface="Times New Roman" panose="02020603050405020304" charset="0"/>
                <a:cs typeface="Times New Roman" panose="02020603050405020304" charset="0"/>
              </a:rPr>
              <a:t>1.So frightened was Farhan that he couldn’t help screaming for help. </a:t>
            </a:r>
            <a:endParaRPr lang="en-US" altLang="zh-CN" sz="2800">
              <a:solidFill>
                <a:schemeClr val="tx1"/>
              </a:solidFill>
              <a:latin typeface="Times New Roman" panose="02020603050405020304" charset="0"/>
              <a:cs typeface="Times New Roman" panose="02020603050405020304" charset="0"/>
            </a:endParaRPr>
          </a:p>
          <a:p>
            <a:pPr fontAlgn="auto">
              <a:lnSpc>
                <a:spcPts val="3460"/>
              </a:lnSpc>
            </a:pPr>
            <a:r>
              <a:rPr lang="en-US" altLang="zh-CN" sz="2800">
                <a:solidFill>
                  <a:schemeClr val="tx1"/>
                </a:solidFill>
                <a:latin typeface="Times New Roman" panose="02020603050405020304" charset="0"/>
                <a:cs typeface="Times New Roman" panose="02020603050405020304" charset="0"/>
              </a:rPr>
              <a:t>2.“I can’t!” Farhan clutched the handlebars. His body was locked.</a:t>
            </a:r>
            <a:endParaRPr lang="en-US" altLang="zh-CN" sz="2800">
              <a:solidFill>
                <a:schemeClr val="tx1"/>
              </a:solidFill>
              <a:latin typeface="Times New Roman" panose="02020603050405020304" charset="0"/>
              <a:cs typeface="Times New Roman" panose="02020603050405020304" charset="0"/>
            </a:endParaRPr>
          </a:p>
          <a:p>
            <a:pPr fontAlgn="auto">
              <a:lnSpc>
                <a:spcPts val="3460"/>
              </a:lnSpc>
            </a:pPr>
            <a:r>
              <a:rPr lang="en-US" altLang="zh-CN" sz="2800">
                <a:solidFill>
                  <a:schemeClr val="tx1"/>
                </a:solidFill>
                <a:latin typeface="Times New Roman" panose="02020603050405020304" charset="0"/>
                <a:cs typeface="Times New Roman" panose="02020603050405020304" charset="0"/>
              </a:rPr>
              <a:t>3. With both of his hands waving madly in the air, the excited cheers suddenly turned into frightened screams.</a:t>
            </a:r>
            <a:endParaRPr lang="en-US" altLang="zh-CN" sz="2800">
              <a:solidFill>
                <a:schemeClr val="tx1"/>
              </a:solidFill>
              <a:latin typeface="Times New Roman" panose="02020603050405020304" charset="0"/>
              <a:cs typeface="Times New Roman" panose="02020603050405020304" charset="0"/>
            </a:endParaRPr>
          </a:p>
          <a:p>
            <a:pPr fontAlgn="auto">
              <a:lnSpc>
                <a:spcPts val="3460"/>
              </a:lnSpc>
            </a:pPr>
            <a:r>
              <a:rPr lang="en-US" altLang="zh-CN" sz="2800">
                <a:solidFill>
                  <a:schemeClr val="tx1"/>
                </a:solidFill>
                <a:latin typeface="Times New Roman" panose="02020603050405020304" charset="0"/>
                <a:cs typeface="Times New Roman" panose="02020603050405020304" charset="0"/>
              </a:rPr>
              <a:t>4.Engulfed by terror, Farhan yelled for help, courgae deserting him.</a:t>
            </a:r>
            <a:endParaRPr lang="en-US" altLang="zh-CN" sz="2800">
              <a:solidFill>
                <a:schemeClr val="tx1"/>
              </a:solidFill>
              <a:latin typeface="Times New Roman" panose="02020603050405020304" charset="0"/>
              <a:cs typeface="Times New Roman" panose="02020603050405020304" charset="0"/>
            </a:endParaRPr>
          </a:p>
          <a:p>
            <a:pPr fontAlgn="auto">
              <a:lnSpc>
                <a:spcPts val="3460"/>
              </a:lnSpc>
            </a:pPr>
            <a:r>
              <a:rPr lang="en-US" altLang="zh-CN" sz="2800">
                <a:solidFill>
                  <a:schemeClr val="tx1"/>
                </a:solidFill>
                <a:latin typeface="Times New Roman" panose="02020603050405020304" charset="0"/>
                <a:cs typeface="Times New Roman" panose="02020603050405020304" charset="0"/>
                <a:sym typeface="+mn-ea"/>
              </a:rPr>
              <a:t>5.</a:t>
            </a:r>
            <a:r>
              <a:rPr lang="zh-CN" altLang="en-US" sz="2800">
                <a:solidFill>
                  <a:schemeClr val="tx1"/>
                </a:solidFill>
                <a:latin typeface="Times New Roman" panose="02020603050405020304" charset="0"/>
                <a:cs typeface="Times New Roman" panose="02020603050405020304" charset="0"/>
                <a:sym typeface="+mn-ea"/>
              </a:rPr>
              <a:t>Realizing that the bike would probably knock into the girls, leaving them seriously injured and that he himself and the bike would end up in the stream, Farhan got increasingly nervous while shouting for help. He squeezed the brakes hard, but it didn</a:t>
            </a:r>
            <a:r>
              <a:rPr lang="en-US" altLang="zh-CN" sz="2800">
                <a:solidFill>
                  <a:schemeClr val="tx1"/>
                </a:solidFill>
                <a:latin typeface="Times New Roman" panose="02020603050405020304" charset="0"/>
                <a:cs typeface="Times New Roman" panose="02020603050405020304" charset="0"/>
                <a:sym typeface="+mn-ea"/>
              </a:rPr>
              <a:t>’</a:t>
            </a:r>
            <a:r>
              <a:rPr lang="zh-CN" altLang="en-US" sz="2800">
                <a:solidFill>
                  <a:schemeClr val="tx1"/>
                </a:solidFill>
                <a:latin typeface="Times New Roman" panose="02020603050405020304" charset="0"/>
                <a:cs typeface="Times New Roman" panose="02020603050405020304" charset="0"/>
                <a:sym typeface="+mn-ea"/>
              </a:rPr>
              <a:t>t work. He tried to swerve the bike</a:t>
            </a:r>
            <a:r>
              <a:rPr lang="en-US" altLang="zh-CN" sz="2800">
                <a:solidFill>
                  <a:schemeClr val="tx1"/>
                </a:solidFill>
                <a:latin typeface="Times New Roman" panose="02020603050405020304" charset="0"/>
                <a:cs typeface="Times New Roman" panose="02020603050405020304" charset="0"/>
                <a:sym typeface="+mn-ea"/>
              </a:rPr>
              <a:t>’</a:t>
            </a:r>
            <a:r>
              <a:rPr lang="zh-CN" altLang="en-US" sz="2800">
                <a:solidFill>
                  <a:schemeClr val="tx1"/>
                </a:solidFill>
                <a:latin typeface="Times New Roman" panose="02020603050405020304" charset="0"/>
                <a:cs typeface="Times New Roman" panose="02020603050405020304" charset="0"/>
                <a:sym typeface="+mn-ea"/>
              </a:rPr>
              <a:t>s direction, but it still rolled/tottered its way down forward. </a:t>
            </a:r>
            <a:endParaRPr lang="zh-CN" altLang="en-US" sz="2800">
              <a:solidFill>
                <a:schemeClr val="tx1"/>
              </a:solidFill>
              <a:latin typeface="Times New Roman" panose="02020603050405020304" charset="0"/>
              <a:cs typeface="Times New Roman" panose="0202060305040502030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文本框 19"/>
          <p:cNvSpPr txBox="1"/>
          <p:nvPr/>
        </p:nvSpPr>
        <p:spPr>
          <a:xfrm>
            <a:off x="150495" y="-3175"/>
            <a:ext cx="12190730" cy="583565"/>
          </a:xfrm>
          <a:prstGeom prst="rect">
            <a:avLst/>
          </a:prstGeom>
          <a:noFill/>
        </p:spPr>
        <p:txBody>
          <a:bodyPr wrap="square" rtlCol="0">
            <a:spAutoFit/>
          </a:bodyPr>
          <a:p>
            <a:r>
              <a:rPr lang="en-US" altLang="zh-CN" sz="3200" b="1">
                <a:solidFill>
                  <a:srgbClr val="00B050"/>
                </a:solidFill>
                <a:latin typeface="Times New Roman" panose="02020603050405020304" charset="0"/>
                <a:cs typeface="Times New Roman" panose="02020603050405020304" charset="0"/>
              </a:rPr>
              <a:t>Design the plot- Question and Answer</a:t>
            </a:r>
            <a:endParaRPr lang="en-US" altLang="zh-CN" sz="3200" b="1">
              <a:solidFill>
                <a:srgbClr val="00B050"/>
              </a:solidFill>
              <a:latin typeface="Times New Roman" panose="02020603050405020304" charset="0"/>
              <a:cs typeface="Times New Roman" panose="02020603050405020304" charset="0"/>
            </a:endParaRPr>
          </a:p>
        </p:txBody>
      </p:sp>
      <p:sp>
        <p:nvSpPr>
          <p:cNvPr id="2" name="文本框 1"/>
          <p:cNvSpPr txBox="1"/>
          <p:nvPr/>
        </p:nvSpPr>
        <p:spPr>
          <a:xfrm>
            <a:off x="150495" y="580390"/>
            <a:ext cx="11960860" cy="1229995"/>
          </a:xfrm>
          <a:prstGeom prst="rect">
            <a:avLst/>
          </a:prstGeom>
          <a:noFill/>
        </p:spPr>
        <p:txBody>
          <a:bodyPr wrap="square" rtlCol="0">
            <a:spAutoFit/>
          </a:bodyPr>
          <a:p>
            <a:pPr fontAlgn="auto">
              <a:lnSpc>
                <a:spcPts val="2960"/>
              </a:lnSpc>
            </a:pPr>
            <a:r>
              <a:rPr lang="zh-CN" altLang="en-US"/>
              <a:t> </a:t>
            </a:r>
            <a:r>
              <a:rPr sz="2800">
                <a:solidFill>
                  <a:srgbClr val="FF0000"/>
                </a:solidFill>
                <a:latin typeface="Arial" panose="020B0604020202020204" pitchFamily="34" charset="0"/>
                <a:cs typeface="Arial" panose="020B0604020202020204" pitchFamily="34" charset="0"/>
              </a:rPr>
              <a:t>Suddenly, Farhan lost control of the bicycle,heading in the direction of the girls, toward the stream.</a:t>
            </a:r>
            <a:endParaRPr sz="2800">
              <a:solidFill>
                <a:srgbClr val="FF0000"/>
              </a:solidFill>
              <a:latin typeface="Arial" panose="020B0604020202020204" pitchFamily="34" charset="0"/>
              <a:cs typeface="Arial" panose="020B0604020202020204" pitchFamily="34" charset="0"/>
            </a:endParaRPr>
          </a:p>
          <a:p>
            <a:pPr fontAlgn="auto">
              <a:lnSpc>
                <a:spcPts val="2960"/>
              </a:lnSpc>
            </a:pPr>
            <a:r>
              <a:rPr lang="en-US" altLang="zh-CN" sz="2800">
                <a:latin typeface="Arial" panose="020B0604020202020204" pitchFamily="34" charset="0"/>
                <a:cs typeface="Arial" panose="020B0604020202020204" pitchFamily="34" charset="0"/>
              </a:rPr>
              <a:t>  </a:t>
            </a:r>
            <a:r>
              <a:rPr lang="zh-CN" altLang="en-US" sz="2800">
                <a:latin typeface="Arial" panose="020B0604020202020204" pitchFamily="34" charset="0"/>
                <a:cs typeface="Arial" panose="020B0604020202020204" pitchFamily="34" charset="0"/>
                <a:sym typeface="+mn-ea"/>
              </a:rPr>
              <a:t>Q2: Seeing her brother in danger, what did Aminah do? </a:t>
            </a:r>
            <a:endParaRPr lang="zh-CN" altLang="en-US" sz="2800">
              <a:latin typeface="Arial" panose="020B0604020202020204" pitchFamily="34" charset="0"/>
              <a:cs typeface="Arial" panose="020B0604020202020204" pitchFamily="34" charset="0"/>
            </a:endParaRPr>
          </a:p>
        </p:txBody>
      </p:sp>
      <p:sp>
        <p:nvSpPr>
          <p:cNvPr id="7" name="文本框 6"/>
          <p:cNvSpPr txBox="1"/>
          <p:nvPr/>
        </p:nvSpPr>
        <p:spPr>
          <a:xfrm>
            <a:off x="149860" y="1969770"/>
            <a:ext cx="11883390" cy="452818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p>
            <a:pPr fontAlgn="auto">
              <a:lnSpc>
                <a:spcPts val="3460"/>
              </a:lnSpc>
            </a:pPr>
            <a:r>
              <a:rPr lang="en-US" altLang="zh-CN" sz="2800">
                <a:solidFill>
                  <a:schemeClr val="tx1"/>
                </a:solidFill>
                <a:latin typeface="Times New Roman" panose="02020603050405020304" charset="0"/>
                <a:cs typeface="Times New Roman" panose="02020603050405020304" charset="0"/>
              </a:rPr>
              <a:t>1.</a:t>
            </a:r>
            <a:r>
              <a:rPr lang="en-US" sz="2800">
                <a:solidFill>
                  <a:schemeClr val="tx1"/>
                </a:solidFill>
                <a:latin typeface="Times New Roman" panose="02020603050405020304" charset="0"/>
                <a:cs typeface="Times New Roman" panose="02020603050405020304" charset="0"/>
              </a:rPr>
              <a:t>Totally at a loss what to do,  she stood still, as if stuck to the ground.</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2.The instant Aminah was aware of the terrible scene, she charged at the bicycle, exclaiming at the top of her lungs, “Jump! Leave the bike!” </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3.Though frightened by what was happening, Aminah immediately had an idea. She shouted to signal to Farhan to let go of the handlebars and jump off the bike. </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4.Without a second thought, she jumped to her feet and dashed towards the bike and held tightly the backseat of the bike, as a result of which the bike slowed down and finally came to a stop altogether. </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5.The instant Aminah became aware of what was happening, she dashed towards the stream, attempting to stop Farhan falling over.</a:t>
            </a:r>
            <a:endParaRPr lang="en-US" sz="2800">
              <a:solidFill>
                <a:schemeClr val="tx1"/>
              </a:solidFill>
              <a:latin typeface="Times New Roman" panose="02020603050405020304" charset="0"/>
              <a:cs typeface="Times New Roman" panose="0202060305040502030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文本框 19"/>
          <p:cNvSpPr txBox="1"/>
          <p:nvPr/>
        </p:nvSpPr>
        <p:spPr>
          <a:xfrm>
            <a:off x="150495" y="-3175"/>
            <a:ext cx="12190730" cy="583565"/>
          </a:xfrm>
          <a:prstGeom prst="rect">
            <a:avLst/>
          </a:prstGeom>
          <a:noFill/>
        </p:spPr>
        <p:txBody>
          <a:bodyPr wrap="square" rtlCol="0">
            <a:spAutoFit/>
          </a:bodyPr>
          <a:p>
            <a:r>
              <a:rPr lang="en-US" altLang="zh-CN" sz="3200" b="1">
                <a:solidFill>
                  <a:srgbClr val="00B050"/>
                </a:solidFill>
                <a:latin typeface="Times New Roman" panose="02020603050405020304" charset="0"/>
                <a:cs typeface="Times New Roman" panose="02020603050405020304" charset="0"/>
              </a:rPr>
              <a:t>Design the plot- Question and Answer</a:t>
            </a:r>
            <a:endParaRPr lang="en-US" altLang="zh-CN" sz="3200" b="1">
              <a:solidFill>
                <a:srgbClr val="00B050"/>
              </a:solidFill>
              <a:latin typeface="Times New Roman" panose="02020603050405020304" charset="0"/>
              <a:cs typeface="Times New Roman" panose="02020603050405020304" charset="0"/>
            </a:endParaRPr>
          </a:p>
        </p:txBody>
      </p:sp>
      <p:sp>
        <p:nvSpPr>
          <p:cNvPr id="2" name="文本框 1"/>
          <p:cNvSpPr txBox="1"/>
          <p:nvPr/>
        </p:nvSpPr>
        <p:spPr>
          <a:xfrm>
            <a:off x="150495" y="580390"/>
            <a:ext cx="11960860" cy="1989455"/>
          </a:xfrm>
          <a:prstGeom prst="rect">
            <a:avLst/>
          </a:prstGeom>
          <a:noFill/>
        </p:spPr>
        <p:txBody>
          <a:bodyPr wrap="square" rtlCol="0">
            <a:spAutoFit/>
          </a:bodyPr>
          <a:p>
            <a:pPr fontAlgn="auto">
              <a:lnSpc>
                <a:spcPts val="2960"/>
              </a:lnSpc>
            </a:pPr>
            <a:r>
              <a:rPr lang="zh-CN" altLang="en-US"/>
              <a:t> </a:t>
            </a:r>
            <a:r>
              <a:rPr sz="2800">
                <a:solidFill>
                  <a:srgbClr val="FF0000"/>
                </a:solidFill>
                <a:latin typeface="Arial" panose="020B0604020202020204" pitchFamily="34" charset="0"/>
                <a:cs typeface="Arial" panose="020B0604020202020204" pitchFamily="34" charset="0"/>
              </a:rPr>
              <a:t>Suddenly, Farhan lost control of the bicycle,heading in the direction of the girls, toward the stream.</a:t>
            </a:r>
            <a:endParaRPr sz="2800">
              <a:solidFill>
                <a:srgbClr val="FF0000"/>
              </a:solidFill>
              <a:latin typeface="Arial" panose="020B0604020202020204" pitchFamily="34" charset="0"/>
              <a:cs typeface="Arial" panose="020B0604020202020204" pitchFamily="34" charset="0"/>
            </a:endParaRPr>
          </a:p>
          <a:p>
            <a:pPr fontAlgn="auto">
              <a:lnSpc>
                <a:spcPts val="2960"/>
              </a:lnSpc>
            </a:pPr>
            <a:r>
              <a:rPr lang="en-US" altLang="zh-CN" sz="2800">
                <a:latin typeface="Arial" panose="020B0604020202020204" pitchFamily="34" charset="0"/>
                <a:cs typeface="Arial" panose="020B0604020202020204" pitchFamily="34" charset="0"/>
              </a:rPr>
              <a:t>  </a:t>
            </a:r>
            <a:r>
              <a:rPr lang="zh-CN" altLang="en-US" sz="2800">
                <a:latin typeface="Arial" panose="020B0604020202020204" pitchFamily="34" charset="0"/>
                <a:cs typeface="Arial" panose="020B0604020202020204" pitchFamily="34" charset="0"/>
                <a:sym typeface="+mn-ea"/>
              </a:rPr>
              <a:t>Q3: According to the next first sentence, were Farhan and his bike saved? How did Aminah feel? </a:t>
            </a:r>
            <a:endParaRPr lang="zh-CN" altLang="en-US" sz="2800">
              <a:latin typeface="Arial" panose="020B0604020202020204" pitchFamily="34" charset="0"/>
              <a:cs typeface="Arial" panose="020B0604020202020204" pitchFamily="34" charset="0"/>
            </a:endParaRPr>
          </a:p>
          <a:p>
            <a:pPr fontAlgn="auto">
              <a:lnSpc>
                <a:spcPts val="2960"/>
              </a:lnSpc>
            </a:pPr>
            <a:endParaRPr lang="zh-CN" altLang="en-US" sz="2800">
              <a:latin typeface="Arial" panose="020B0604020202020204" pitchFamily="34" charset="0"/>
              <a:cs typeface="Arial" panose="020B0604020202020204" pitchFamily="34" charset="0"/>
            </a:endParaRPr>
          </a:p>
        </p:txBody>
      </p:sp>
      <p:sp>
        <p:nvSpPr>
          <p:cNvPr id="7" name="文本框 6"/>
          <p:cNvSpPr txBox="1"/>
          <p:nvPr/>
        </p:nvSpPr>
        <p:spPr>
          <a:xfrm>
            <a:off x="68580" y="2221865"/>
            <a:ext cx="12042775" cy="452818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p>
            <a:pPr fontAlgn="auto">
              <a:lnSpc>
                <a:spcPts val="3460"/>
              </a:lnSpc>
            </a:pPr>
            <a:r>
              <a:rPr lang="en-US" altLang="zh-CN" sz="2800">
                <a:solidFill>
                  <a:schemeClr val="tx1"/>
                </a:solidFill>
                <a:latin typeface="Times New Roman" panose="02020603050405020304" charset="0"/>
                <a:cs typeface="Times New Roman" panose="02020603050405020304" charset="0"/>
              </a:rPr>
              <a:t>1.</a:t>
            </a:r>
            <a:r>
              <a:rPr lang="en-US" sz="2800">
                <a:solidFill>
                  <a:schemeClr val="tx1"/>
                </a:solidFill>
                <a:latin typeface="Times New Roman" panose="02020603050405020304" charset="0"/>
                <a:cs typeface="Times New Roman" panose="02020603050405020304" charset="0"/>
              </a:rPr>
              <a:t>Aminah used every ounce of his strength to stop the bike from rolling on, while Farhan jumped off the bike, and landed on the grass. Luckily, he was safe and sound.</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2. Luckily, it worked! Farhan landed on the ground, safe and sound. But the poor bike simply rolled its way down the hill and ended up in the stream, seemingly damaged. </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3. The bike slowed down and finally came to a stop altogether. Seeing her brother safe and sound and the bike still in good consition, Aminah heaved a sigh of relief.</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4.With joint efforts, the boy and his bike were finally pulled out of the stream, Frahan safe but the bike damaged.</a:t>
            </a:r>
            <a:endParaRPr lang="en-US" sz="2800">
              <a:solidFill>
                <a:schemeClr val="tx1"/>
              </a:solidFill>
              <a:latin typeface="Times New Roman" panose="02020603050405020304" charset="0"/>
              <a:cs typeface="Times New Roman" panose="02020603050405020304" charset="0"/>
            </a:endParaRPr>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文本框 19"/>
          <p:cNvSpPr txBox="1"/>
          <p:nvPr/>
        </p:nvSpPr>
        <p:spPr>
          <a:xfrm>
            <a:off x="150495" y="-3175"/>
            <a:ext cx="12190730" cy="583565"/>
          </a:xfrm>
          <a:prstGeom prst="rect">
            <a:avLst/>
          </a:prstGeom>
          <a:noFill/>
        </p:spPr>
        <p:txBody>
          <a:bodyPr wrap="square" rtlCol="0">
            <a:spAutoFit/>
          </a:bodyPr>
          <a:p>
            <a:r>
              <a:rPr lang="en-US" altLang="zh-CN" sz="3200" b="1">
                <a:solidFill>
                  <a:srgbClr val="00B050"/>
                </a:solidFill>
                <a:latin typeface="Times New Roman" panose="02020603050405020304" charset="0"/>
                <a:cs typeface="Times New Roman" panose="02020603050405020304" charset="0"/>
              </a:rPr>
              <a:t>Design the plot- Question and Answer</a:t>
            </a:r>
            <a:endParaRPr lang="en-US" altLang="zh-CN" sz="3200" b="1">
              <a:solidFill>
                <a:srgbClr val="00B050"/>
              </a:solidFill>
              <a:latin typeface="Times New Roman" panose="02020603050405020304" charset="0"/>
              <a:cs typeface="Times New Roman" panose="02020603050405020304" charset="0"/>
            </a:endParaRPr>
          </a:p>
        </p:txBody>
      </p:sp>
      <p:sp>
        <p:nvSpPr>
          <p:cNvPr id="2" name="文本框 1"/>
          <p:cNvSpPr txBox="1"/>
          <p:nvPr/>
        </p:nvSpPr>
        <p:spPr>
          <a:xfrm>
            <a:off x="150495" y="580390"/>
            <a:ext cx="11960860" cy="1460500"/>
          </a:xfrm>
          <a:prstGeom prst="rect">
            <a:avLst/>
          </a:prstGeom>
          <a:noFill/>
        </p:spPr>
        <p:txBody>
          <a:bodyPr wrap="square" rtlCol="0">
            <a:spAutoFit/>
          </a:bodyPr>
          <a:p>
            <a:pPr fontAlgn="auto">
              <a:lnSpc>
                <a:spcPts val="3560"/>
              </a:lnSpc>
            </a:pPr>
            <a:r>
              <a:rPr lang="zh-CN" altLang="en-US"/>
              <a:t> </a:t>
            </a:r>
            <a:r>
              <a:rPr lang="zh-CN" altLang="en-US" sz="2800">
                <a:solidFill>
                  <a:srgbClr val="FF0000"/>
                </a:solidFill>
                <a:latin typeface="Arial" panose="020B0604020202020204" pitchFamily="34" charset="0"/>
                <a:cs typeface="Arial" panose="020B0604020202020204" pitchFamily="34" charset="0"/>
                <a:sym typeface="+mn-ea"/>
              </a:rPr>
              <a:t>Farhan looked at Aminah, then at his bicycle,then back at his sister.</a:t>
            </a:r>
            <a:r>
              <a:rPr lang="en-US" altLang="zh-CN" sz="2800">
                <a:latin typeface="Arial" panose="020B0604020202020204" pitchFamily="34" charset="0"/>
                <a:cs typeface="Arial" panose="020B0604020202020204" pitchFamily="34" charset="0"/>
                <a:sym typeface="+mn-ea"/>
              </a:rPr>
              <a:t>    </a:t>
            </a:r>
            <a:endParaRPr lang="en-US" altLang="zh-CN" sz="2800">
              <a:latin typeface="Arial" panose="020B0604020202020204" pitchFamily="34" charset="0"/>
              <a:cs typeface="Arial" panose="020B0604020202020204" pitchFamily="34" charset="0"/>
            </a:endParaRPr>
          </a:p>
          <a:p>
            <a:pPr fontAlgn="auto">
              <a:lnSpc>
                <a:spcPts val="3560"/>
              </a:lnSpc>
            </a:pPr>
            <a:r>
              <a:rPr lang="en-US" altLang="zh-CN" sz="2800">
                <a:latin typeface="Arial" panose="020B0604020202020204" pitchFamily="34" charset="0"/>
                <a:cs typeface="Arial" panose="020B0604020202020204" pitchFamily="34" charset="0"/>
                <a:sym typeface="+mn-ea"/>
              </a:rPr>
              <a:t>  </a:t>
            </a:r>
            <a:r>
              <a:rPr lang="zh-CN" altLang="en-US" sz="2800">
                <a:latin typeface="Arial" panose="020B0604020202020204" pitchFamily="34" charset="0"/>
                <a:cs typeface="Arial" panose="020B0604020202020204" pitchFamily="34" charset="0"/>
                <a:sym typeface="+mn-ea"/>
              </a:rPr>
              <a:t>Q1: Looking at the bike and his sister, how did he feel and what did he do</a:t>
            </a:r>
            <a:r>
              <a:rPr lang="en-US" altLang="zh-CN" sz="2800">
                <a:latin typeface="Arial" panose="020B0604020202020204" pitchFamily="34" charset="0"/>
                <a:cs typeface="Arial" panose="020B0604020202020204" pitchFamily="34" charset="0"/>
                <a:sym typeface="+mn-ea"/>
              </a:rPr>
              <a:t> afterwards?</a:t>
            </a:r>
            <a:endParaRPr lang="en-US" altLang="zh-CN" sz="2800">
              <a:latin typeface="Arial" panose="020B0604020202020204" pitchFamily="34" charset="0"/>
              <a:cs typeface="Arial" panose="020B0604020202020204" pitchFamily="34" charset="0"/>
              <a:sym typeface="+mn-ea"/>
            </a:endParaRPr>
          </a:p>
        </p:txBody>
      </p:sp>
      <p:sp>
        <p:nvSpPr>
          <p:cNvPr id="7" name="文本框 6"/>
          <p:cNvSpPr txBox="1"/>
          <p:nvPr/>
        </p:nvSpPr>
        <p:spPr>
          <a:xfrm>
            <a:off x="68580" y="2040890"/>
            <a:ext cx="12042775" cy="452818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p>
            <a:pPr fontAlgn="auto">
              <a:lnSpc>
                <a:spcPts val="3460"/>
              </a:lnSpc>
            </a:pPr>
            <a:r>
              <a:rPr lang="en-US" altLang="zh-CN" sz="2800">
                <a:solidFill>
                  <a:schemeClr val="tx1"/>
                </a:solidFill>
                <a:latin typeface="Times New Roman" panose="02020603050405020304" charset="0"/>
                <a:cs typeface="Times New Roman" panose="02020603050405020304" charset="0"/>
              </a:rPr>
              <a:t>1.</a:t>
            </a:r>
            <a:r>
              <a:rPr lang="en-US" sz="2800">
                <a:solidFill>
                  <a:schemeClr val="tx1"/>
                </a:solidFill>
                <a:latin typeface="Times New Roman" panose="02020603050405020304" charset="0"/>
                <a:cs typeface="Times New Roman" panose="02020603050405020304" charset="0"/>
              </a:rPr>
              <a:t>With tears mingled with appreciation and joy, he embraced his sister tightly, “I’m sorry, but thank you!”</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2.He wanted to say something, but the retrospective fear made all his words escape. All the boys and girls present gathered around the siblings, really admiring Aminah for her quick thinking and action and congratulated Farhan on his survival and that of his bike.</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3.Though extremely depressed at the newly-got bike now broken, he expressed thanks to his sister. </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4.Choked by the overwhelming embarrassment, Farhan felt his face was burning, not daring to look up.</a:t>
            </a:r>
            <a:endParaRPr lang="en-US" sz="2800">
              <a:solidFill>
                <a:schemeClr val="tx1"/>
              </a:solidFill>
              <a:latin typeface="Times New Roman" panose="02020603050405020304" charset="0"/>
              <a:cs typeface="Times New Roman" panose="02020603050405020304" charset="0"/>
            </a:endParaRPr>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文本框 19"/>
          <p:cNvSpPr txBox="1"/>
          <p:nvPr/>
        </p:nvSpPr>
        <p:spPr>
          <a:xfrm>
            <a:off x="150495" y="-3175"/>
            <a:ext cx="12190730" cy="583565"/>
          </a:xfrm>
          <a:prstGeom prst="rect">
            <a:avLst/>
          </a:prstGeom>
          <a:noFill/>
        </p:spPr>
        <p:txBody>
          <a:bodyPr wrap="square" rtlCol="0">
            <a:spAutoFit/>
          </a:bodyPr>
          <a:p>
            <a:r>
              <a:rPr lang="en-US" altLang="zh-CN" sz="3200" b="1">
                <a:solidFill>
                  <a:srgbClr val="00B050"/>
                </a:solidFill>
                <a:latin typeface="Times New Roman" panose="02020603050405020304" charset="0"/>
                <a:cs typeface="Times New Roman" panose="02020603050405020304" charset="0"/>
              </a:rPr>
              <a:t>Design the plot- Question and Answer</a:t>
            </a:r>
            <a:endParaRPr lang="en-US" altLang="zh-CN" sz="3200" b="1">
              <a:solidFill>
                <a:srgbClr val="00B050"/>
              </a:solidFill>
              <a:latin typeface="Times New Roman" panose="02020603050405020304" charset="0"/>
              <a:cs typeface="Times New Roman" panose="02020603050405020304" charset="0"/>
            </a:endParaRPr>
          </a:p>
        </p:txBody>
      </p:sp>
      <p:sp>
        <p:nvSpPr>
          <p:cNvPr id="2" name="文本框 1"/>
          <p:cNvSpPr txBox="1"/>
          <p:nvPr/>
        </p:nvSpPr>
        <p:spPr>
          <a:xfrm>
            <a:off x="150495" y="580390"/>
            <a:ext cx="11960860" cy="1003935"/>
          </a:xfrm>
          <a:prstGeom prst="rect">
            <a:avLst/>
          </a:prstGeom>
          <a:noFill/>
        </p:spPr>
        <p:txBody>
          <a:bodyPr wrap="square" rtlCol="0">
            <a:spAutoFit/>
          </a:bodyPr>
          <a:p>
            <a:pPr fontAlgn="auto">
              <a:lnSpc>
                <a:spcPts val="3560"/>
              </a:lnSpc>
            </a:pPr>
            <a:r>
              <a:rPr lang="zh-CN" altLang="en-US"/>
              <a:t> </a:t>
            </a:r>
            <a:r>
              <a:rPr lang="zh-CN" altLang="en-US" sz="2800">
                <a:solidFill>
                  <a:srgbClr val="FF0000"/>
                </a:solidFill>
                <a:latin typeface="Arial" panose="020B0604020202020204" pitchFamily="34" charset="0"/>
                <a:cs typeface="Arial" panose="020B0604020202020204" pitchFamily="34" charset="0"/>
                <a:sym typeface="+mn-ea"/>
              </a:rPr>
              <a:t>Farhan looked at Aminah, then at his bicycle,then back at his sister.</a:t>
            </a:r>
            <a:r>
              <a:rPr lang="en-US" altLang="zh-CN" sz="2800">
                <a:latin typeface="Arial" panose="020B0604020202020204" pitchFamily="34" charset="0"/>
                <a:cs typeface="Arial" panose="020B0604020202020204" pitchFamily="34" charset="0"/>
                <a:sym typeface="+mn-ea"/>
              </a:rPr>
              <a:t>    </a:t>
            </a:r>
            <a:endParaRPr lang="en-US" altLang="zh-CN" sz="2800">
              <a:latin typeface="Arial" panose="020B0604020202020204" pitchFamily="34" charset="0"/>
              <a:cs typeface="Arial" panose="020B0604020202020204" pitchFamily="34" charset="0"/>
            </a:endParaRPr>
          </a:p>
          <a:p>
            <a:pPr fontAlgn="auto">
              <a:lnSpc>
                <a:spcPts val="3560"/>
              </a:lnSpc>
            </a:pPr>
            <a:r>
              <a:rPr lang="en-US" altLang="zh-CN" sz="2800">
                <a:latin typeface="Arial" panose="020B0604020202020204" pitchFamily="34" charset="0"/>
                <a:cs typeface="Arial" panose="020B0604020202020204" pitchFamily="34" charset="0"/>
                <a:sym typeface="+mn-ea"/>
              </a:rPr>
              <a:t>  </a:t>
            </a:r>
            <a:r>
              <a:rPr lang="zh-CN" altLang="en-US" sz="2800">
                <a:latin typeface="Arial" panose="020B0604020202020204" pitchFamily="34" charset="0"/>
                <a:cs typeface="Arial" panose="020B0604020202020204" pitchFamily="34" charset="0"/>
                <a:sym typeface="+mn-ea"/>
              </a:rPr>
              <a:t>Q2: What did the </a:t>
            </a:r>
            <a:r>
              <a:rPr lang="en-US" altLang="zh-CN" sz="2800">
                <a:latin typeface="Arial" panose="020B0604020202020204" pitchFamily="34" charset="0"/>
                <a:cs typeface="Arial" panose="020B0604020202020204" pitchFamily="34" charset="0"/>
                <a:sym typeface="+mn-ea"/>
              </a:rPr>
              <a:t>people concerned</a:t>
            </a:r>
            <a:r>
              <a:rPr lang="zh-CN" altLang="en-US" sz="2800">
                <a:latin typeface="Arial" panose="020B0604020202020204" pitchFamily="34" charset="0"/>
                <a:cs typeface="Arial" panose="020B0604020202020204" pitchFamily="34" charset="0"/>
                <a:sym typeface="+mn-ea"/>
              </a:rPr>
              <a:t> say and do about the happening</a:t>
            </a:r>
            <a:r>
              <a:rPr lang="en-US" altLang="zh-CN" sz="2800">
                <a:latin typeface="Arial" panose="020B0604020202020204" pitchFamily="34" charset="0"/>
                <a:cs typeface="Arial" panose="020B0604020202020204" pitchFamily="34" charset="0"/>
                <a:sym typeface="+mn-ea"/>
              </a:rPr>
              <a:t>?</a:t>
            </a:r>
            <a:endParaRPr lang="en-US" altLang="zh-CN" sz="2800">
              <a:latin typeface="Arial" panose="020B0604020202020204" pitchFamily="34" charset="0"/>
              <a:cs typeface="Arial" panose="020B0604020202020204" pitchFamily="34" charset="0"/>
              <a:sym typeface="+mn-ea"/>
            </a:endParaRPr>
          </a:p>
        </p:txBody>
      </p:sp>
      <p:sp>
        <p:nvSpPr>
          <p:cNvPr id="7" name="文本框 6"/>
          <p:cNvSpPr txBox="1"/>
          <p:nvPr/>
        </p:nvSpPr>
        <p:spPr>
          <a:xfrm>
            <a:off x="224155" y="1711960"/>
            <a:ext cx="12042775" cy="452818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p>
            <a:pPr fontAlgn="auto">
              <a:lnSpc>
                <a:spcPts val="3460"/>
              </a:lnSpc>
            </a:pPr>
            <a:r>
              <a:rPr lang="en-US" altLang="zh-CN" sz="2800">
                <a:solidFill>
                  <a:schemeClr val="tx1"/>
                </a:solidFill>
                <a:latin typeface="Times New Roman" panose="02020603050405020304" charset="0"/>
                <a:cs typeface="Times New Roman" panose="02020603050405020304" charset="0"/>
              </a:rPr>
              <a:t>1.</a:t>
            </a:r>
            <a:r>
              <a:rPr lang="en-US" sz="2800">
                <a:solidFill>
                  <a:schemeClr val="tx1"/>
                </a:solidFill>
                <a:latin typeface="Times New Roman" panose="02020603050405020304" charset="0"/>
                <a:cs typeface="Times New Roman" panose="02020603050405020304" charset="0"/>
                <a:sym typeface="+mn-ea"/>
              </a:rPr>
              <a:t>All the boys and girls present gathered around the siblings, really admiring Aminah for her quick thinking and action and congratulated Farhan on his survival and that of his bike.</a:t>
            </a:r>
            <a:endParaRPr lang="en-US" sz="2800">
              <a:solidFill>
                <a:schemeClr val="tx1"/>
              </a:solidFill>
              <a:latin typeface="Times New Roman" panose="02020603050405020304" charset="0"/>
              <a:cs typeface="Times New Roman" panose="02020603050405020304" charset="0"/>
              <a:sym typeface="+mn-ea"/>
            </a:endParaRPr>
          </a:p>
          <a:p>
            <a:pPr fontAlgn="auto">
              <a:lnSpc>
                <a:spcPts val="3460"/>
              </a:lnSpc>
            </a:pPr>
            <a:r>
              <a:rPr lang="en-US" sz="2800">
                <a:solidFill>
                  <a:schemeClr val="tx1"/>
                </a:solidFill>
                <a:latin typeface="Times New Roman" panose="02020603050405020304" charset="0"/>
                <a:cs typeface="Times New Roman" panose="02020603050405020304" charset="0"/>
              </a:rPr>
              <a:t>2.When their father learned about the whole thing, he was a bit annoyed, saying that to fix the bike would cost 100 rupees, and the money should be paid by Farhan, which would take quite a while to save.</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3. Aminah gathered Farhan into her arms, comforting that his safety muct come as a priority and that they could work hard together to win another bike from dad.</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4. Everyone approached Farhan, with concern written on their faces. Just at the very moment, Farhan realized that he should do something.</a:t>
            </a:r>
            <a:endParaRPr lang="en-US" sz="2800">
              <a:solidFill>
                <a:schemeClr val="tx1"/>
              </a:solidFill>
              <a:latin typeface="Times New Roman" panose="02020603050405020304" charset="0"/>
              <a:cs typeface="Times New Roman" panose="0202060305040502030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文本框 19"/>
          <p:cNvSpPr txBox="1"/>
          <p:nvPr/>
        </p:nvSpPr>
        <p:spPr>
          <a:xfrm>
            <a:off x="150495" y="-3175"/>
            <a:ext cx="12190730" cy="583565"/>
          </a:xfrm>
          <a:prstGeom prst="rect">
            <a:avLst/>
          </a:prstGeom>
          <a:noFill/>
        </p:spPr>
        <p:txBody>
          <a:bodyPr wrap="square" rtlCol="0">
            <a:spAutoFit/>
          </a:bodyPr>
          <a:p>
            <a:r>
              <a:rPr lang="en-US" altLang="zh-CN" sz="3200" b="1">
                <a:solidFill>
                  <a:srgbClr val="00B050"/>
                </a:solidFill>
                <a:latin typeface="Times New Roman" panose="02020603050405020304" charset="0"/>
                <a:cs typeface="Times New Roman" panose="02020603050405020304" charset="0"/>
              </a:rPr>
              <a:t>Design the plot- Question and Answer</a:t>
            </a:r>
            <a:endParaRPr lang="en-US" altLang="zh-CN" sz="3200" b="1">
              <a:solidFill>
                <a:srgbClr val="00B050"/>
              </a:solidFill>
              <a:latin typeface="Times New Roman" panose="02020603050405020304" charset="0"/>
              <a:cs typeface="Times New Roman" panose="02020603050405020304" charset="0"/>
            </a:endParaRPr>
          </a:p>
        </p:txBody>
      </p:sp>
      <p:sp>
        <p:nvSpPr>
          <p:cNvPr id="2" name="文本框 1"/>
          <p:cNvSpPr txBox="1"/>
          <p:nvPr/>
        </p:nvSpPr>
        <p:spPr>
          <a:xfrm>
            <a:off x="150495" y="580390"/>
            <a:ext cx="11960860" cy="1763395"/>
          </a:xfrm>
          <a:prstGeom prst="rect">
            <a:avLst/>
          </a:prstGeom>
          <a:noFill/>
        </p:spPr>
        <p:txBody>
          <a:bodyPr wrap="square" rtlCol="0">
            <a:spAutoFit/>
          </a:bodyPr>
          <a:p>
            <a:pPr fontAlgn="auto">
              <a:lnSpc>
                <a:spcPts val="3560"/>
              </a:lnSpc>
            </a:pPr>
            <a:r>
              <a:rPr lang="zh-CN" altLang="en-US"/>
              <a:t> </a:t>
            </a:r>
            <a:r>
              <a:rPr lang="zh-CN" altLang="en-US" sz="2800">
                <a:solidFill>
                  <a:srgbClr val="FF0000"/>
                </a:solidFill>
                <a:latin typeface="Arial" panose="020B0604020202020204" pitchFamily="34" charset="0"/>
                <a:cs typeface="Arial" panose="020B0604020202020204" pitchFamily="34" charset="0"/>
                <a:sym typeface="+mn-ea"/>
              </a:rPr>
              <a:t>Farhan looked at Aminah, then at his bicycle,then back at his sister.</a:t>
            </a:r>
            <a:r>
              <a:rPr lang="en-US" altLang="zh-CN" sz="2800">
                <a:latin typeface="Arial" panose="020B0604020202020204" pitchFamily="34" charset="0"/>
                <a:cs typeface="Arial" panose="020B0604020202020204" pitchFamily="34" charset="0"/>
                <a:sym typeface="+mn-ea"/>
              </a:rPr>
              <a:t>    </a:t>
            </a:r>
            <a:endParaRPr lang="en-US" altLang="zh-CN" sz="2800">
              <a:latin typeface="Arial" panose="020B0604020202020204" pitchFamily="34" charset="0"/>
              <a:cs typeface="Arial" panose="020B0604020202020204" pitchFamily="34" charset="0"/>
            </a:endParaRPr>
          </a:p>
          <a:p>
            <a:pPr fontAlgn="auto">
              <a:lnSpc>
                <a:spcPts val="3560"/>
              </a:lnSpc>
            </a:pPr>
            <a:r>
              <a:rPr lang="en-US" altLang="zh-CN" sz="2800">
                <a:latin typeface="Arial" panose="020B0604020202020204" pitchFamily="34" charset="0"/>
                <a:cs typeface="Arial" panose="020B0604020202020204" pitchFamily="34" charset="0"/>
                <a:sym typeface="+mn-ea"/>
              </a:rPr>
              <a:t>   </a:t>
            </a:r>
            <a:r>
              <a:rPr lang="zh-CN" altLang="en-US" sz="2800">
                <a:latin typeface="Arial" panose="020B0604020202020204" pitchFamily="34" charset="0"/>
                <a:cs typeface="Arial" panose="020B0604020202020204" pitchFamily="34" charset="0"/>
                <a:sym typeface="+mn-ea"/>
              </a:rPr>
              <a:t>Q3: Did Farhan do something to thank his sister f</a:t>
            </a:r>
            <a:r>
              <a:rPr lang="en-US" altLang="zh-CN" sz="2800">
                <a:latin typeface="Arial" panose="020B0604020202020204" pitchFamily="34" charset="0"/>
                <a:cs typeface="Arial" panose="020B0604020202020204" pitchFamily="34" charset="0"/>
                <a:sym typeface="+mn-ea"/>
              </a:rPr>
              <a:t>or</a:t>
            </a:r>
            <a:r>
              <a:rPr lang="zh-CN" altLang="en-US" sz="2800">
                <a:latin typeface="Arial" panose="020B0604020202020204" pitchFamily="34" charset="0"/>
                <a:cs typeface="Arial" panose="020B0604020202020204" pitchFamily="34" charset="0"/>
                <a:sym typeface="+mn-ea"/>
              </a:rPr>
              <a:t> saving him?</a:t>
            </a:r>
            <a:endParaRPr lang="zh-CN" altLang="en-US" sz="2800">
              <a:latin typeface="Arial" panose="020B0604020202020204" pitchFamily="34" charset="0"/>
              <a:cs typeface="Arial" panose="020B0604020202020204" pitchFamily="34" charset="0"/>
            </a:endParaRPr>
          </a:p>
          <a:p>
            <a:pPr fontAlgn="auto">
              <a:lnSpc>
                <a:spcPts val="2960"/>
              </a:lnSpc>
            </a:pPr>
            <a:r>
              <a:rPr lang="en-US" altLang="zh-CN" sz="2800">
                <a:latin typeface="Arial" panose="020B0604020202020204" pitchFamily="34" charset="0"/>
                <a:cs typeface="Arial" panose="020B0604020202020204" pitchFamily="34" charset="0"/>
                <a:sym typeface="+mn-ea"/>
              </a:rPr>
              <a:t>  </a:t>
            </a:r>
            <a:endParaRPr lang="zh-CN" altLang="en-US" sz="2800">
              <a:latin typeface="Arial" panose="020B0604020202020204" pitchFamily="34" charset="0"/>
              <a:cs typeface="Arial" panose="020B0604020202020204" pitchFamily="34" charset="0"/>
            </a:endParaRPr>
          </a:p>
          <a:p>
            <a:pPr fontAlgn="auto">
              <a:lnSpc>
                <a:spcPts val="2960"/>
              </a:lnSpc>
            </a:pPr>
            <a:endParaRPr lang="zh-CN" altLang="en-US" sz="2800">
              <a:latin typeface="Arial" panose="020B0604020202020204" pitchFamily="34" charset="0"/>
              <a:cs typeface="Arial" panose="020B0604020202020204" pitchFamily="34" charset="0"/>
            </a:endParaRPr>
          </a:p>
        </p:txBody>
      </p:sp>
      <p:sp>
        <p:nvSpPr>
          <p:cNvPr id="7" name="文本框 6"/>
          <p:cNvSpPr txBox="1"/>
          <p:nvPr/>
        </p:nvSpPr>
        <p:spPr>
          <a:xfrm>
            <a:off x="149225" y="1829435"/>
            <a:ext cx="12042775" cy="452818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p>
            <a:pPr fontAlgn="auto">
              <a:lnSpc>
                <a:spcPts val="3460"/>
              </a:lnSpc>
            </a:pPr>
            <a:r>
              <a:rPr lang="en-US" altLang="zh-CN" sz="2800">
                <a:solidFill>
                  <a:schemeClr val="tx1"/>
                </a:solidFill>
                <a:latin typeface="Times New Roman" panose="02020603050405020304" charset="0"/>
                <a:cs typeface="Times New Roman" panose="02020603050405020304" charset="0"/>
              </a:rPr>
              <a:t>1.</a:t>
            </a:r>
            <a:r>
              <a:rPr lang="en-US" sz="2800">
                <a:solidFill>
                  <a:schemeClr val="tx1"/>
                </a:solidFill>
                <a:latin typeface="Times New Roman" panose="02020603050405020304" charset="0"/>
                <a:cs typeface="Times New Roman" panose="02020603050405020304" charset="0"/>
              </a:rPr>
              <a:t>At this, Farhan hit upon an idea: Why not share the bike-riding with Aminah and her friends?</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2. Farhan turned round and handed out the bike to Aminah, adding that he would like to share the bike ride with them.</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3. “Can you teach me how to ride the bike, sis!” Farhan looked up into his sister’s eyes, inviting Aminah and her friends to join the boys.</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4. Looking at the broken bike, Farhan had new plan in mind, “ I must work hard to win another bike from dad, Besides, I’ll share the bike with my sister.” And it seemed the bond between the siblings were stronger, than ever before.</a:t>
            </a:r>
            <a:endParaRPr lang="en-US" sz="2800">
              <a:solidFill>
                <a:schemeClr val="tx1"/>
              </a:solidFill>
              <a:latin typeface="Times New Roman" panose="02020603050405020304" charset="0"/>
              <a:cs typeface="Times New Roman" panose="02020603050405020304" charset="0"/>
            </a:endParaRPr>
          </a:p>
          <a:p>
            <a:pPr fontAlgn="auto">
              <a:lnSpc>
                <a:spcPts val="3460"/>
              </a:lnSpc>
            </a:pPr>
            <a:endParaRPr lang="en-US" altLang="zh-CN" sz="2800">
              <a:solidFill>
                <a:schemeClr val="tx1"/>
              </a:solidFill>
              <a:latin typeface="Times New Roman" panose="02020603050405020304" charset="0"/>
              <a:cs typeface="Times New Roman" panose="0202060305040502030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文本框 19"/>
          <p:cNvSpPr txBox="1"/>
          <p:nvPr/>
        </p:nvSpPr>
        <p:spPr>
          <a:xfrm>
            <a:off x="150495" y="-3175"/>
            <a:ext cx="12190730" cy="583565"/>
          </a:xfrm>
          <a:prstGeom prst="rect">
            <a:avLst/>
          </a:prstGeom>
          <a:noFill/>
        </p:spPr>
        <p:txBody>
          <a:bodyPr wrap="square" rtlCol="0">
            <a:spAutoFit/>
          </a:bodyPr>
          <a:p>
            <a:r>
              <a:rPr lang="en-US" altLang="zh-CN" sz="3200" b="1">
                <a:solidFill>
                  <a:srgbClr val="00B050"/>
                </a:solidFill>
                <a:latin typeface="Times New Roman" panose="02020603050405020304" charset="0"/>
                <a:cs typeface="Times New Roman" panose="02020603050405020304" charset="0"/>
              </a:rPr>
              <a:t>Design the plot- Question and Answer</a:t>
            </a:r>
            <a:endParaRPr lang="en-US" altLang="zh-CN" sz="3200" b="1">
              <a:solidFill>
                <a:srgbClr val="00B050"/>
              </a:solidFill>
              <a:latin typeface="Times New Roman" panose="02020603050405020304" charset="0"/>
              <a:cs typeface="Times New Roman" panose="02020603050405020304" charset="0"/>
            </a:endParaRPr>
          </a:p>
        </p:txBody>
      </p:sp>
      <p:sp>
        <p:nvSpPr>
          <p:cNvPr id="2" name="文本框 1"/>
          <p:cNvSpPr txBox="1"/>
          <p:nvPr/>
        </p:nvSpPr>
        <p:spPr>
          <a:xfrm>
            <a:off x="150495" y="580390"/>
            <a:ext cx="11960860" cy="1003935"/>
          </a:xfrm>
          <a:prstGeom prst="rect">
            <a:avLst/>
          </a:prstGeom>
          <a:noFill/>
        </p:spPr>
        <p:txBody>
          <a:bodyPr wrap="square" rtlCol="0">
            <a:spAutoFit/>
          </a:bodyPr>
          <a:p>
            <a:pPr fontAlgn="auto">
              <a:lnSpc>
                <a:spcPts val="3560"/>
              </a:lnSpc>
            </a:pPr>
            <a:r>
              <a:rPr lang="zh-CN" altLang="en-US"/>
              <a:t> </a:t>
            </a:r>
            <a:r>
              <a:rPr lang="zh-CN" altLang="en-US" sz="2800">
                <a:solidFill>
                  <a:srgbClr val="FF0000"/>
                </a:solidFill>
                <a:latin typeface="Arial" panose="020B0604020202020204" pitchFamily="34" charset="0"/>
                <a:cs typeface="Arial" panose="020B0604020202020204" pitchFamily="34" charset="0"/>
                <a:sym typeface="+mn-ea"/>
              </a:rPr>
              <a:t>Farhan looked at Aminah, then at his bicycle,then back at his sister.</a:t>
            </a:r>
            <a:r>
              <a:rPr lang="en-US" altLang="zh-CN" sz="2800">
                <a:latin typeface="Arial" panose="020B0604020202020204" pitchFamily="34" charset="0"/>
                <a:cs typeface="Arial" panose="020B0604020202020204" pitchFamily="34" charset="0"/>
                <a:sym typeface="+mn-ea"/>
              </a:rPr>
              <a:t>    </a:t>
            </a:r>
            <a:endParaRPr lang="en-US" altLang="zh-CN" sz="2800">
              <a:latin typeface="Arial" panose="020B0604020202020204" pitchFamily="34" charset="0"/>
              <a:cs typeface="Arial" panose="020B0604020202020204" pitchFamily="34" charset="0"/>
            </a:endParaRPr>
          </a:p>
          <a:p>
            <a:pPr fontAlgn="auto">
              <a:lnSpc>
                <a:spcPts val="3560"/>
              </a:lnSpc>
            </a:pPr>
            <a:r>
              <a:rPr lang="en-US" altLang="zh-CN" sz="2800">
                <a:latin typeface="Arial" panose="020B0604020202020204" pitchFamily="34" charset="0"/>
                <a:cs typeface="Arial" panose="020B0604020202020204" pitchFamily="34" charset="0"/>
                <a:sym typeface="+mn-ea"/>
              </a:rPr>
              <a:t>    </a:t>
            </a:r>
            <a:r>
              <a:rPr lang="zh-CN" altLang="en-US" sz="2800">
                <a:latin typeface="Arial" panose="020B0604020202020204" pitchFamily="34" charset="0"/>
                <a:cs typeface="Arial" panose="020B0604020202020204" pitchFamily="34" charset="0"/>
                <a:sym typeface="+mn-ea"/>
              </a:rPr>
              <a:t>Q4: Any reflections here? （少数人乐乐不如众乐乐）</a:t>
            </a:r>
            <a:endParaRPr lang="zh-CN" altLang="en-US" sz="2800">
              <a:latin typeface="Arial" panose="020B0604020202020204" pitchFamily="34" charset="0"/>
              <a:cs typeface="Arial" panose="020B0604020202020204" pitchFamily="34" charset="0"/>
            </a:endParaRPr>
          </a:p>
        </p:txBody>
      </p:sp>
      <p:sp>
        <p:nvSpPr>
          <p:cNvPr id="7" name="文本框 6"/>
          <p:cNvSpPr txBox="1"/>
          <p:nvPr/>
        </p:nvSpPr>
        <p:spPr>
          <a:xfrm>
            <a:off x="109220" y="1692275"/>
            <a:ext cx="12042775" cy="452818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p>
            <a:pPr fontAlgn="auto">
              <a:lnSpc>
                <a:spcPts val="3460"/>
              </a:lnSpc>
            </a:pPr>
            <a:r>
              <a:rPr lang="en-US" altLang="zh-CN" sz="2800">
                <a:solidFill>
                  <a:schemeClr val="tx1"/>
                </a:solidFill>
                <a:latin typeface="Times New Roman" panose="02020603050405020304" charset="0"/>
                <a:cs typeface="Times New Roman" panose="02020603050405020304" charset="0"/>
              </a:rPr>
              <a:t>1.</a:t>
            </a:r>
            <a:r>
              <a:rPr lang="en-US" sz="2800">
                <a:solidFill>
                  <a:schemeClr val="tx1"/>
                </a:solidFill>
                <a:latin typeface="Times New Roman" panose="02020603050405020304" charset="0"/>
                <a:cs typeface="Times New Roman" panose="02020603050405020304" charset="0"/>
              </a:rPr>
              <a:t>From the experience, though Farhan had his prized bike damaged, he learned that happiness from gift and honor of rewards lay largely in sharing with others, rather than having it all to himself.</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2.Bathed in the mellow and amber-like sunshine, she knew what built/shaped the future was not the bike itself but willingness to share.</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3. Farhan was extremely delighted, as the bike not only inspired him to achieve top grades, it also dawned on him that sharing something actually brought more happiness that having it all for himself. </a:t>
            </a:r>
            <a:endParaRPr lang="en-US" sz="2800">
              <a:solidFill>
                <a:schemeClr val="tx1"/>
              </a:solidFill>
              <a:latin typeface="Times New Roman" panose="02020603050405020304" charset="0"/>
              <a:cs typeface="Times New Roman" panose="02020603050405020304" charset="0"/>
            </a:endParaRPr>
          </a:p>
          <a:p>
            <a:pPr fontAlgn="auto">
              <a:lnSpc>
                <a:spcPts val="3460"/>
              </a:lnSpc>
            </a:pPr>
            <a:r>
              <a:rPr lang="en-US" sz="2800">
                <a:solidFill>
                  <a:schemeClr val="tx1"/>
                </a:solidFill>
                <a:latin typeface="Times New Roman" panose="02020603050405020304" charset="0"/>
                <a:cs typeface="Times New Roman" panose="02020603050405020304" charset="0"/>
              </a:rPr>
              <a:t>4.“Here is the money for the repairs, but we should share the bike-riding, one day for boys and the next day for girls,” Aminah grinned.</a:t>
            </a:r>
            <a:endParaRPr lang="en-US" sz="2800">
              <a:solidFill>
                <a:schemeClr val="tx1"/>
              </a:solidFill>
              <a:latin typeface="Times New Roman" panose="02020603050405020304" charset="0"/>
              <a:cs typeface="Times New Roman" panose="0202060305040502030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文本框 19"/>
          <p:cNvSpPr txBox="1"/>
          <p:nvPr/>
        </p:nvSpPr>
        <p:spPr>
          <a:xfrm>
            <a:off x="150495" y="-3175"/>
            <a:ext cx="12190730" cy="583565"/>
          </a:xfrm>
          <a:prstGeom prst="rect">
            <a:avLst/>
          </a:prstGeom>
          <a:noFill/>
        </p:spPr>
        <p:txBody>
          <a:bodyPr wrap="square" rtlCol="0">
            <a:spAutoFit/>
          </a:bodyPr>
          <a:p>
            <a:r>
              <a:rPr lang="zh-CN" altLang="en-US" sz="3200" b="1">
                <a:solidFill>
                  <a:srgbClr val="00B050"/>
                </a:solidFill>
                <a:latin typeface="Times New Roman" panose="02020603050405020304" charset="0"/>
                <a:cs typeface="Times New Roman" panose="02020603050405020304" charset="0"/>
              </a:rPr>
              <a:t>下水作文</a:t>
            </a:r>
            <a:r>
              <a:rPr lang="en-US" altLang="zh-CN" sz="3200" b="1">
                <a:solidFill>
                  <a:srgbClr val="00B050"/>
                </a:solidFill>
                <a:latin typeface="Times New Roman" panose="02020603050405020304" charset="0"/>
                <a:cs typeface="Times New Roman" panose="02020603050405020304" charset="0"/>
              </a:rPr>
              <a:t>1</a:t>
            </a:r>
            <a:r>
              <a:rPr lang="zh-CN" altLang="en-US" sz="3200" b="1">
                <a:solidFill>
                  <a:srgbClr val="00B050"/>
                </a:solidFill>
                <a:latin typeface="Times New Roman" panose="02020603050405020304" charset="0"/>
                <a:cs typeface="Times New Roman" panose="02020603050405020304" charset="0"/>
              </a:rPr>
              <a:t>及</a:t>
            </a:r>
            <a:r>
              <a:rPr lang="en-US" altLang="zh-CN" sz="3200" b="1">
                <a:solidFill>
                  <a:srgbClr val="00B050"/>
                </a:solidFill>
                <a:latin typeface="Times New Roman" panose="02020603050405020304" charset="0"/>
                <a:cs typeface="Times New Roman" panose="02020603050405020304" charset="0"/>
              </a:rPr>
              <a:t>                                                       </a:t>
            </a:r>
            <a:r>
              <a:rPr lang="zh-CN" altLang="en-US" sz="3200" b="1">
                <a:solidFill>
                  <a:srgbClr val="00B050"/>
                </a:solidFill>
                <a:latin typeface="Times New Roman" panose="02020603050405020304" charset="0"/>
                <a:cs typeface="Times New Roman" panose="02020603050405020304" charset="0"/>
              </a:rPr>
              <a:t>点评：</a:t>
            </a:r>
            <a:endParaRPr lang="zh-CN" altLang="en-US" sz="3200" b="1">
              <a:solidFill>
                <a:srgbClr val="00B050"/>
              </a:solidFill>
              <a:latin typeface="Times New Roman" panose="02020603050405020304" charset="0"/>
              <a:cs typeface="Times New Roman" panose="02020603050405020304" charset="0"/>
            </a:endParaRPr>
          </a:p>
        </p:txBody>
      </p:sp>
      <p:sp>
        <p:nvSpPr>
          <p:cNvPr id="2" name="文本框 1"/>
          <p:cNvSpPr txBox="1"/>
          <p:nvPr/>
        </p:nvSpPr>
        <p:spPr>
          <a:xfrm>
            <a:off x="0" y="474980"/>
            <a:ext cx="7907655" cy="612394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p>
            <a:r>
              <a:rPr lang="en-US" altLang="zh-CN" sz="2800">
                <a:latin typeface="Times New Roman" panose="02020603050405020304" charset="0"/>
                <a:cs typeface="Times New Roman" panose="02020603050405020304" charset="0"/>
              </a:rPr>
              <a:t>    </a:t>
            </a:r>
            <a:r>
              <a:rPr sz="2600">
                <a:latin typeface="Times New Roman" panose="02020603050405020304" charset="0"/>
                <a:cs typeface="Times New Roman" panose="02020603050405020304" charset="0"/>
              </a:rPr>
              <a:t> Suddenly, Farhan lost control of the bicycle,</a:t>
            </a:r>
            <a:r>
              <a:rPr lang="en-US" sz="2600">
                <a:latin typeface="Times New Roman" panose="02020603050405020304" charset="0"/>
                <a:cs typeface="Times New Roman" panose="02020603050405020304" charset="0"/>
              </a:rPr>
              <a:t> </a:t>
            </a:r>
            <a:r>
              <a:rPr sz="2600">
                <a:latin typeface="Times New Roman" panose="02020603050405020304" charset="0"/>
                <a:cs typeface="Times New Roman" panose="02020603050405020304" charset="0"/>
              </a:rPr>
              <a:t>heading in the direction of the girls, toward the stream. Realizing that the bike would probably knock into the girls, leaving them seriously injured and that he himself and the bike would end up in the stream, Farhan got increasingly nervous while shouting for help. He squeezed the brakes hard, but it didn’t work. He tried to swerve the bike’s direction, but it still rolled/tottered its way down forward. Hearing Farhan’s cry for help, Aminah immediately knew what was happening. Without a second thought, she jumped to her feet and dashed towards the bike and held tightly the backseat of the bike, as a result of which the bike slowed down and finally came to a stop altogether. Seeing her brother safe and sound and the bike still in good con</a:t>
            </a:r>
            <a:r>
              <a:rPr lang="en-US" sz="2600">
                <a:latin typeface="Times New Roman" panose="02020603050405020304" charset="0"/>
                <a:cs typeface="Times New Roman" panose="02020603050405020304" charset="0"/>
              </a:rPr>
              <a:t>d</a:t>
            </a:r>
            <a:r>
              <a:rPr sz="2600">
                <a:latin typeface="Times New Roman" panose="02020603050405020304" charset="0"/>
                <a:cs typeface="Times New Roman" panose="02020603050405020304" charset="0"/>
              </a:rPr>
              <a:t>ition, Aminah heaved a sigh of relief. 127</a:t>
            </a:r>
            <a:endParaRPr sz="2600">
              <a:latin typeface="Times New Roman" panose="02020603050405020304" charset="0"/>
              <a:cs typeface="Times New Roman" panose="02020603050405020304" charset="0"/>
            </a:endParaRPr>
          </a:p>
        </p:txBody>
      </p:sp>
      <p:sp>
        <p:nvSpPr>
          <p:cNvPr id="3" name="文本框 2"/>
          <p:cNvSpPr txBox="1"/>
          <p:nvPr/>
        </p:nvSpPr>
        <p:spPr>
          <a:xfrm>
            <a:off x="8142605" y="474980"/>
            <a:ext cx="3902710" cy="600075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p>
            <a:r>
              <a:rPr lang="en-US" altLang="zh-CN" sz="2400">
                <a:latin typeface="Times New Roman" panose="02020603050405020304" charset="0"/>
                <a:ea typeface="宋体" panose="02010600030101010101" pitchFamily="2" charset="-122"/>
                <a:cs typeface="Times New Roman" panose="02020603050405020304" charset="0"/>
              </a:rPr>
              <a:t>1.</a:t>
            </a:r>
            <a:r>
              <a:rPr lang="zh-CN" altLang="en-US" sz="2400">
                <a:latin typeface="Times New Roman" panose="02020603050405020304" charset="0"/>
                <a:ea typeface="宋体" panose="02010600030101010101" pitchFamily="2" charset="-122"/>
                <a:cs typeface="Times New Roman" panose="02020603050405020304" charset="0"/>
              </a:rPr>
              <a:t>如何把控自行车部分写得非常细腻，动词</a:t>
            </a:r>
            <a:r>
              <a:rPr lang="en-US" altLang="zh-CN" sz="2400">
                <a:latin typeface="Times New Roman" panose="02020603050405020304" charset="0"/>
                <a:ea typeface="宋体" panose="02010600030101010101" pitchFamily="2" charset="-122"/>
                <a:cs typeface="Times New Roman" panose="02020603050405020304" charset="0"/>
              </a:rPr>
              <a:t>squeeze, swerve, roll, totter</a:t>
            </a:r>
            <a:r>
              <a:rPr lang="zh-CN" altLang="en-US" sz="2400">
                <a:latin typeface="Times New Roman" panose="02020603050405020304" charset="0"/>
                <a:ea typeface="宋体" panose="02010600030101010101" pitchFamily="2" charset="-122"/>
                <a:cs typeface="Times New Roman" panose="02020603050405020304" charset="0"/>
              </a:rPr>
              <a:t>等的运用也比较得体。</a:t>
            </a:r>
            <a:endParaRPr lang="zh-CN" altLang="en-US" sz="2400">
              <a:latin typeface="Times New Roman" panose="02020603050405020304" charset="0"/>
              <a:ea typeface="宋体" panose="02010600030101010101" pitchFamily="2" charset="-122"/>
              <a:cs typeface="Times New Roman" panose="02020603050405020304" charset="0"/>
            </a:endParaRPr>
          </a:p>
          <a:p>
            <a:endParaRPr lang="zh-CN" altLang="en-US" sz="2400">
              <a:latin typeface="Times New Roman" panose="02020603050405020304" charset="0"/>
              <a:ea typeface="宋体" panose="02010600030101010101" pitchFamily="2" charset="-122"/>
              <a:cs typeface="Times New Roman" panose="02020603050405020304" charset="0"/>
            </a:endParaRPr>
          </a:p>
          <a:p>
            <a:r>
              <a:rPr lang="en-US" sz="2400">
                <a:latin typeface="Times New Roman" panose="02020603050405020304" charset="0"/>
                <a:ea typeface="宋体" panose="02010600030101010101" pitchFamily="2" charset="-122"/>
                <a:cs typeface="Times New Roman" panose="02020603050405020304" charset="0"/>
              </a:rPr>
              <a:t>2.</a:t>
            </a:r>
            <a:r>
              <a:rPr lang="zh-CN" altLang="en-US" sz="2400">
                <a:latin typeface="Times New Roman" panose="02020603050405020304" charset="0"/>
                <a:ea typeface="宋体" panose="02010600030101010101" pitchFamily="2" charset="-122"/>
                <a:cs typeface="Times New Roman" panose="02020603050405020304" charset="0"/>
              </a:rPr>
              <a:t>分词状语、定语从句和动词谓语连动的运用，增加了情节的紧凑感和句式的高级感。主位推进策略的运用使得行文流畅。</a:t>
            </a:r>
            <a:endParaRPr lang="zh-CN" altLang="en-US" sz="2400">
              <a:latin typeface="Times New Roman" panose="02020603050405020304" charset="0"/>
              <a:ea typeface="宋体" panose="02010600030101010101" pitchFamily="2" charset="-122"/>
              <a:cs typeface="Times New Roman" panose="02020603050405020304" charset="0"/>
            </a:endParaRPr>
          </a:p>
          <a:p>
            <a:endParaRPr lang="zh-CN" altLang="en-US" sz="2400">
              <a:latin typeface="Times New Roman" panose="02020603050405020304" charset="0"/>
              <a:ea typeface="宋体" panose="02010600030101010101" pitchFamily="2" charset="-122"/>
              <a:cs typeface="Times New Roman" panose="02020603050405020304" charset="0"/>
            </a:endParaRPr>
          </a:p>
          <a:p>
            <a:r>
              <a:rPr lang="en-US" altLang="zh-CN" sz="2400">
                <a:latin typeface="Times New Roman" panose="02020603050405020304" charset="0"/>
                <a:ea typeface="宋体" panose="02010600030101010101" pitchFamily="2" charset="-122"/>
                <a:cs typeface="Times New Roman" panose="02020603050405020304" charset="0"/>
              </a:rPr>
              <a:t>4.</a:t>
            </a:r>
            <a:r>
              <a:rPr lang="zh-CN" altLang="en-US" sz="2400">
                <a:latin typeface="Times New Roman" panose="02020603050405020304" charset="0"/>
                <a:ea typeface="宋体" panose="02010600030101010101" pitchFamily="2" charset="-122"/>
                <a:cs typeface="Times New Roman" panose="02020603050405020304" charset="0"/>
              </a:rPr>
              <a:t>高级词汇</a:t>
            </a:r>
            <a:r>
              <a:rPr lang="en-US" sz="2400">
                <a:latin typeface="Times New Roman" panose="02020603050405020304" charset="0"/>
                <a:ea typeface="宋体" panose="02010600030101010101" pitchFamily="2" charset="-122"/>
                <a:cs typeface="Times New Roman" panose="02020603050405020304" charset="0"/>
              </a:rPr>
              <a:t>end up, increasingly, jump to one’s feet,come to a stop altogether</a:t>
            </a:r>
            <a:r>
              <a:rPr lang="zh-CN" altLang="en-US" sz="2400">
                <a:latin typeface="Times New Roman" panose="02020603050405020304" charset="0"/>
                <a:ea typeface="宋体" panose="02010600030101010101" pitchFamily="2" charset="-122"/>
                <a:cs typeface="Times New Roman" panose="02020603050405020304" charset="0"/>
              </a:rPr>
              <a:t>和较强的长句子驾驭能力都为文章增色不少。</a:t>
            </a:r>
            <a:endParaRPr lang="zh-CN" altLang="en-US" sz="2400">
              <a:latin typeface="Times New Roman" panose="02020603050405020304" charset="0"/>
              <a:ea typeface="宋体" panose="02010600030101010101" pitchFamily="2" charset="-122"/>
              <a:cs typeface="Times New Roman" panose="0202060305040502030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文本框 19"/>
          <p:cNvSpPr txBox="1"/>
          <p:nvPr/>
        </p:nvSpPr>
        <p:spPr>
          <a:xfrm>
            <a:off x="150495" y="-3175"/>
            <a:ext cx="12190730" cy="583565"/>
          </a:xfrm>
          <a:prstGeom prst="rect">
            <a:avLst/>
          </a:prstGeom>
          <a:noFill/>
        </p:spPr>
        <p:txBody>
          <a:bodyPr wrap="square" rtlCol="0">
            <a:spAutoFit/>
          </a:bodyPr>
          <a:p>
            <a:r>
              <a:rPr lang="zh-CN" altLang="en-US" sz="3200" b="1">
                <a:solidFill>
                  <a:srgbClr val="00B050"/>
                </a:solidFill>
                <a:latin typeface="Times New Roman" panose="02020603050405020304" charset="0"/>
                <a:cs typeface="Times New Roman" panose="02020603050405020304" charset="0"/>
              </a:rPr>
              <a:t>下水作文及</a:t>
            </a:r>
            <a:r>
              <a:rPr lang="en-US" altLang="zh-CN" sz="3200" b="1">
                <a:solidFill>
                  <a:srgbClr val="00B050"/>
                </a:solidFill>
                <a:latin typeface="Times New Roman" panose="02020603050405020304" charset="0"/>
                <a:cs typeface="Times New Roman" panose="02020603050405020304" charset="0"/>
              </a:rPr>
              <a:t>                                                            </a:t>
            </a:r>
            <a:r>
              <a:rPr lang="zh-CN" altLang="en-US" sz="3200" b="1">
                <a:solidFill>
                  <a:srgbClr val="00B050"/>
                </a:solidFill>
                <a:latin typeface="Times New Roman" panose="02020603050405020304" charset="0"/>
                <a:cs typeface="Times New Roman" panose="02020603050405020304" charset="0"/>
              </a:rPr>
              <a:t>点评：</a:t>
            </a:r>
            <a:endParaRPr lang="zh-CN" altLang="en-US" sz="3200" b="1">
              <a:solidFill>
                <a:srgbClr val="00B050"/>
              </a:solidFill>
              <a:latin typeface="Times New Roman" panose="02020603050405020304" charset="0"/>
              <a:cs typeface="Times New Roman" panose="02020603050405020304" charset="0"/>
            </a:endParaRPr>
          </a:p>
        </p:txBody>
      </p:sp>
      <p:sp>
        <p:nvSpPr>
          <p:cNvPr id="2" name="文本框 1"/>
          <p:cNvSpPr txBox="1"/>
          <p:nvPr/>
        </p:nvSpPr>
        <p:spPr>
          <a:xfrm>
            <a:off x="0" y="474980"/>
            <a:ext cx="8113395" cy="636206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p>
            <a:pPr fontAlgn="auto">
              <a:lnSpc>
                <a:spcPts val="3260"/>
              </a:lnSpc>
            </a:pPr>
            <a:r>
              <a:rPr lang="en-US" altLang="zh-CN" sz="2800">
                <a:latin typeface="Times New Roman" panose="02020603050405020304" charset="0"/>
                <a:cs typeface="Times New Roman" panose="02020603050405020304" charset="0"/>
              </a:rPr>
              <a:t>    </a:t>
            </a:r>
            <a:r>
              <a:rPr sz="2800">
                <a:latin typeface="Times New Roman" panose="02020603050405020304" charset="0"/>
                <a:cs typeface="Times New Roman" panose="02020603050405020304" charset="0"/>
              </a:rPr>
              <a:t>Farhan looked at Aminah, then at his bicycle, then back at his sister. He wanted to say something, but the retrospective fear made all his words escape. All the boys and girls present gathered around the siblings, really admiring Aminah for her quick thinking and action and congratulated Farhan on his survival and that of his bike. At this, Farhan hit upon an idea: Why not share the bike-riding with Aminah and her friends? And the rest of the day witnessed the group of boys and girls riding the bike in turn, bursts of laughter echoing in the air all the way. Farhan was extremely delighted, as the bike not only inspired him to achieve top grades, it also dawned on him that sharing something actually brought more happiness that having it all for himself. 122</a:t>
            </a:r>
            <a:endParaRPr sz="2800">
              <a:latin typeface="Times New Roman" panose="02020603050405020304" charset="0"/>
              <a:cs typeface="Times New Roman" panose="02020603050405020304" charset="0"/>
            </a:endParaRPr>
          </a:p>
        </p:txBody>
      </p:sp>
      <p:sp>
        <p:nvSpPr>
          <p:cNvPr id="3" name="文本框 2"/>
          <p:cNvSpPr txBox="1"/>
          <p:nvPr/>
        </p:nvSpPr>
        <p:spPr>
          <a:xfrm>
            <a:off x="8035925" y="474980"/>
            <a:ext cx="4156075" cy="632396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p>
            <a:r>
              <a:rPr lang="en-US" sz="2700">
                <a:latin typeface="宋体" panose="02010600030101010101" pitchFamily="2" charset="-122"/>
                <a:ea typeface="宋体" panose="02010600030101010101" pitchFamily="2" charset="-122"/>
                <a:cs typeface="宋体" panose="02010600030101010101" pitchFamily="2" charset="-122"/>
              </a:rPr>
              <a:t>1. </a:t>
            </a:r>
            <a:r>
              <a:rPr lang="zh-CN" altLang="en-US" sz="2700">
                <a:latin typeface="宋体" panose="02010600030101010101" pitchFamily="2" charset="-122"/>
                <a:ea typeface="宋体" panose="02010600030101010101" pitchFamily="2" charset="-122"/>
                <a:cs typeface="宋体" panose="02010600030101010101" pitchFamily="2" charset="-122"/>
              </a:rPr>
              <a:t>无灵主语句和主语从句的运用，丰富了表达方式。</a:t>
            </a:r>
            <a:endParaRPr lang="en-US" altLang="zh-CN" sz="2700">
              <a:latin typeface="宋体" panose="02010600030101010101" pitchFamily="2" charset="-122"/>
              <a:ea typeface="宋体" panose="02010600030101010101" pitchFamily="2" charset="-122"/>
              <a:cs typeface="宋体" panose="02010600030101010101" pitchFamily="2" charset="-122"/>
            </a:endParaRPr>
          </a:p>
          <a:p>
            <a:r>
              <a:rPr lang="en-US" altLang="zh-CN" sz="2700">
                <a:latin typeface="宋体" panose="02010600030101010101" pitchFamily="2" charset="-122"/>
                <a:ea typeface="宋体" panose="02010600030101010101" pitchFamily="2" charset="-122"/>
                <a:cs typeface="宋体" panose="02010600030101010101" pitchFamily="2" charset="-122"/>
              </a:rPr>
              <a:t>2.</a:t>
            </a:r>
            <a:r>
              <a:rPr lang="zh-CN" altLang="en-US" sz="2700">
                <a:latin typeface="宋体" panose="02010600030101010101" pitchFamily="2" charset="-122"/>
                <a:ea typeface="宋体" panose="02010600030101010101" pitchFamily="2" charset="-122"/>
                <a:cs typeface="宋体" panose="02010600030101010101" pitchFamily="2" charset="-122"/>
              </a:rPr>
              <a:t>分词和独立主格结构的运用，实现了情节的有效过渡和表达的简练性。</a:t>
            </a:r>
            <a:endParaRPr lang="en-US" altLang="zh-CN" sz="2700">
              <a:latin typeface="宋体" panose="02010600030101010101" pitchFamily="2" charset="-122"/>
              <a:ea typeface="宋体" panose="02010600030101010101" pitchFamily="2" charset="-122"/>
              <a:cs typeface="宋体" panose="02010600030101010101" pitchFamily="2" charset="-122"/>
            </a:endParaRPr>
          </a:p>
          <a:p>
            <a:r>
              <a:rPr lang="en-US" altLang="zh-CN" sz="2700">
                <a:latin typeface="宋体" panose="02010600030101010101" pitchFamily="2" charset="-122"/>
                <a:ea typeface="宋体" panose="02010600030101010101" pitchFamily="2" charset="-122"/>
                <a:cs typeface="宋体" panose="02010600030101010101" pitchFamily="2" charset="-122"/>
              </a:rPr>
              <a:t>3.</a:t>
            </a:r>
            <a:r>
              <a:rPr lang="zh-CN" sz="2700">
                <a:latin typeface="宋体" panose="02010600030101010101" pitchFamily="2" charset="-122"/>
                <a:ea typeface="宋体" panose="02010600030101010101" pitchFamily="2" charset="-122"/>
                <a:cs typeface="宋体" panose="02010600030101010101" pitchFamily="2" charset="-122"/>
                <a:sym typeface="+mn-ea"/>
              </a:rPr>
              <a:t>最后的</a:t>
            </a:r>
            <a:r>
              <a:rPr lang="en-US" altLang="zh-CN" sz="2700">
                <a:latin typeface="宋体" panose="02010600030101010101" pitchFamily="2" charset="-122"/>
                <a:ea typeface="宋体" panose="02010600030101010101" pitchFamily="2" charset="-122"/>
                <a:cs typeface="宋体" panose="02010600030101010101" pitchFamily="2" charset="-122"/>
                <a:sym typeface="+mn-ea"/>
              </a:rPr>
              <a:t>sharing</a:t>
            </a:r>
            <a:r>
              <a:rPr lang="zh-CN" altLang="en-US" sz="2700">
                <a:latin typeface="宋体" panose="02010600030101010101" pitchFamily="2" charset="-122"/>
                <a:ea typeface="宋体" panose="02010600030101010101" pitchFamily="2" charset="-122"/>
                <a:cs typeface="宋体" panose="02010600030101010101" pitchFamily="2" charset="-122"/>
                <a:sym typeface="+mn-ea"/>
              </a:rPr>
              <a:t>的点题不仅呼应了前文内容，而且充分凸显文章的主旨，在立意上站位较高。</a:t>
            </a:r>
            <a:endParaRPr lang="en-US" altLang="zh-CN" sz="2700">
              <a:latin typeface="宋体" panose="02010600030101010101" pitchFamily="2" charset="-122"/>
              <a:ea typeface="宋体" panose="02010600030101010101" pitchFamily="2" charset="-122"/>
              <a:cs typeface="宋体" panose="02010600030101010101" pitchFamily="2" charset="-122"/>
              <a:sym typeface="+mn-ea"/>
            </a:endParaRPr>
          </a:p>
          <a:p>
            <a:r>
              <a:rPr lang="en-US" altLang="zh-CN" sz="2700">
                <a:latin typeface="宋体" panose="02010600030101010101" pitchFamily="2" charset="-122"/>
                <a:ea typeface="宋体" panose="02010600030101010101" pitchFamily="2" charset="-122"/>
                <a:cs typeface="宋体" panose="02010600030101010101" pitchFamily="2" charset="-122"/>
                <a:sym typeface="+mn-ea"/>
              </a:rPr>
              <a:t>4.</a:t>
            </a:r>
            <a:r>
              <a:rPr lang="zh-CN" altLang="en-US" sz="2700">
                <a:latin typeface="宋体" panose="02010600030101010101" pitchFamily="2" charset="-122"/>
                <a:ea typeface="宋体" panose="02010600030101010101" pitchFamily="2" charset="-122"/>
                <a:cs typeface="宋体" panose="02010600030101010101" pitchFamily="2" charset="-122"/>
                <a:sym typeface="+mn-ea"/>
              </a:rPr>
              <a:t>高级表达</a:t>
            </a:r>
            <a:r>
              <a:rPr lang="en-US" altLang="zh-CN" sz="2700">
                <a:latin typeface="Times New Roman" panose="02020603050405020304" charset="0"/>
                <a:ea typeface="宋体" panose="02010600030101010101" pitchFamily="2" charset="-122"/>
                <a:cs typeface="Times New Roman" panose="02020603050405020304" charset="0"/>
                <a:sym typeface="+mn-ea"/>
              </a:rPr>
              <a:t>bursts of laughter, retrospective, congratulate ... on..., </a:t>
            </a:r>
            <a:endParaRPr lang="en-US" altLang="zh-CN" sz="2700">
              <a:latin typeface="Times New Roman" panose="02020603050405020304" charset="0"/>
              <a:ea typeface="宋体" panose="02010600030101010101" pitchFamily="2" charset="-122"/>
              <a:cs typeface="Times New Roman" panose="02020603050405020304" charset="0"/>
              <a:sym typeface="+mn-ea"/>
            </a:endParaRPr>
          </a:p>
          <a:p>
            <a:r>
              <a:rPr lang="en-US" altLang="zh-CN" sz="2700">
                <a:latin typeface="Times New Roman" panose="02020603050405020304" charset="0"/>
                <a:ea typeface="宋体" panose="02010600030101010101" pitchFamily="2" charset="-122"/>
                <a:cs typeface="Times New Roman" panose="02020603050405020304" charset="0"/>
                <a:sym typeface="+mn-ea"/>
              </a:rPr>
              <a:t>hit upon</a:t>
            </a:r>
            <a:r>
              <a:rPr lang="zh-CN" altLang="en-US" sz="2700">
                <a:latin typeface="宋体" panose="02010600030101010101" pitchFamily="2" charset="-122"/>
                <a:ea typeface="宋体" panose="02010600030101010101" pitchFamily="2" charset="-122"/>
                <a:cs typeface="宋体" panose="02010600030101010101" pitchFamily="2" charset="-122"/>
                <a:sym typeface="+mn-ea"/>
              </a:rPr>
              <a:t>和长句子驾驭能力都显示了较扎实的语言功底。</a:t>
            </a:r>
            <a:endParaRPr lang="zh-CN" altLang="en-US" sz="270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1" name="图片 100"/>
          <p:cNvPicPr/>
          <p:nvPr/>
        </p:nvPicPr>
        <p:blipFill>
          <a:blip r:embed="rId1"/>
          <a:stretch>
            <a:fillRect/>
          </a:stretch>
        </p:blipFill>
        <p:spPr>
          <a:xfrm>
            <a:off x="1791970" y="1891665"/>
            <a:ext cx="3831590" cy="4076065"/>
          </a:xfrm>
          <a:prstGeom prst="rect">
            <a:avLst/>
          </a:prstGeom>
          <a:noFill/>
          <a:ln w="9525">
            <a:noFill/>
          </a:ln>
        </p:spPr>
      </p:pic>
      <p:pic>
        <p:nvPicPr>
          <p:cNvPr id="102" name="图片 101"/>
          <p:cNvPicPr/>
          <p:nvPr/>
        </p:nvPicPr>
        <p:blipFill>
          <a:blip r:embed="rId2"/>
          <a:stretch>
            <a:fillRect/>
          </a:stretch>
        </p:blipFill>
        <p:spPr>
          <a:xfrm>
            <a:off x="5567045" y="1938655"/>
            <a:ext cx="4629150" cy="4029075"/>
          </a:xfrm>
          <a:prstGeom prst="rect">
            <a:avLst/>
          </a:prstGeom>
          <a:noFill/>
          <a:ln w="9525">
            <a:noFill/>
          </a:ln>
        </p:spPr>
      </p:pic>
      <p:sp>
        <p:nvSpPr>
          <p:cNvPr id="2" name="文本框 1"/>
          <p:cNvSpPr txBox="1"/>
          <p:nvPr/>
        </p:nvSpPr>
        <p:spPr>
          <a:xfrm>
            <a:off x="200025" y="323215"/>
            <a:ext cx="11792585" cy="1568450"/>
          </a:xfrm>
          <a:prstGeom prst="rect">
            <a:avLst/>
          </a:prstGeom>
          <a:solidFill>
            <a:schemeClr val="accent2"/>
          </a:solidFill>
        </p:spPr>
        <p:txBody>
          <a:bodyPr wrap="square" rtlCol="0">
            <a:spAutoFit/>
          </a:bodyPr>
          <a:p>
            <a:pPr algn="ctr"/>
            <a:r>
              <a:rPr lang="en-US" altLang="zh-CN" sz="4800"/>
              <a:t>20220928</a:t>
            </a:r>
            <a:r>
              <a:rPr lang="zh-CN" altLang="en-US" sz="4800"/>
              <a:t>嘉兴基础测试读后续写讲评</a:t>
            </a:r>
            <a:endParaRPr lang="zh-CN" altLang="en-US" sz="4800"/>
          </a:p>
          <a:p>
            <a:pPr algn="ctr"/>
            <a:r>
              <a:rPr lang="en-US" altLang="zh-CN" sz="4800"/>
              <a:t>  Share the bike-ride</a:t>
            </a:r>
            <a:endParaRPr lang="en-US" altLang="zh-CN" sz="4800"/>
          </a:p>
        </p:txBody>
      </p:sp>
      <p:sp>
        <p:nvSpPr>
          <p:cNvPr id="3" name="文本框 2"/>
          <p:cNvSpPr txBox="1"/>
          <p:nvPr/>
        </p:nvSpPr>
        <p:spPr>
          <a:xfrm>
            <a:off x="8169275" y="5317490"/>
            <a:ext cx="3688080" cy="1076325"/>
          </a:xfrm>
          <a:prstGeom prst="rect">
            <a:avLst/>
          </a:prstGeom>
          <a:noFill/>
        </p:spPr>
        <p:txBody>
          <a:bodyPr wrap="square" rtlCol="0">
            <a:spAutoFit/>
          </a:bodyPr>
          <a:p>
            <a:pPr algn="r"/>
            <a:r>
              <a:rPr lang="zh-CN" altLang="en-US" sz="3200"/>
              <a:t>陈星可</a:t>
            </a:r>
            <a:endParaRPr lang="zh-CN" altLang="en-US" sz="3200"/>
          </a:p>
          <a:p>
            <a:pPr algn="r"/>
            <a:r>
              <a:rPr lang="zh-CN" altLang="en-US" sz="3200"/>
              <a:t>浙江省天台中学</a:t>
            </a:r>
            <a:endParaRPr lang="zh-CN" altLang="en-US" sz="32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文本框 19"/>
          <p:cNvSpPr txBox="1"/>
          <p:nvPr/>
        </p:nvSpPr>
        <p:spPr>
          <a:xfrm>
            <a:off x="150495" y="-3175"/>
            <a:ext cx="12190730" cy="583565"/>
          </a:xfrm>
          <a:prstGeom prst="rect">
            <a:avLst/>
          </a:prstGeom>
          <a:noFill/>
        </p:spPr>
        <p:txBody>
          <a:bodyPr wrap="square" rtlCol="0">
            <a:spAutoFit/>
          </a:bodyPr>
          <a:p>
            <a:r>
              <a:rPr lang="zh-CN" altLang="en-US" sz="3200" b="1">
                <a:solidFill>
                  <a:srgbClr val="00B050"/>
                </a:solidFill>
                <a:latin typeface="Times New Roman" panose="02020603050405020304" charset="0"/>
                <a:cs typeface="Times New Roman" panose="02020603050405020304" charset="0"/>
              </a:rPr>
              <a:t>下水作文</a:t>
            </a:r>
            <a:r>
              <a:rPr lang="en-US" altLang="zh-CN" sz="3200" b="1">
                <a:solidFill>
                  <a:srgbClr val="00B050"/>
                </a:solidFill>
                <a:latin typeface="Times New Roman" panose="02020603050405020304" charset="0"/>
                <a:cs typeface="Times New Roman" panose="02020603050405020304" charset="0"/>
              </a:rPr>
              <a:t>2</a:t>
            </a:r>
            <a:r>
              <a:rPr lang="zh-CN" altLang="en-US" sz="3200" b="1">
                <a:solidFill>
                  <a:srgbClr val="00B050"/>
                </a:solidFill>
                <a:latin typeface="Times New Roman" panose="02020603050405020304" charset="0"/>
                <a:cs typeface="Times New Roman" panose="02020603050405020304" charset="0"/>
              </a:rPr>
              <a:t>：（基于原文本思路）</a:t>
            </a:r>
            <a:endParaRPr lang="zh-CN" altLang="en-US" sz="3200" b="1">
              <a:solidFill>
                <a:srgbClr val="00B050"/>
              </a:solidFill>
              <a:latin typeface="Times New Roman" panose="02020603050405020304" charset="0"/>
              <a:cs typeface="Times New Roman" panose="02020603050405020304" charset="0"/>
            </a:endParaRPr>
          </a:p>
        </p:txBody>
      </p:sp>
      <p:sp>
        <p:nvSpPr>
          <p:cNvPr id="2" name="文本框 1"/>
          <p:cNvSpPr txBox="1"/>
          <p:nvPr/>
        </p:nvSpPr>
        <p:spPr>
          <a:xfrm>
            <a:off x="0" y="580390"/>
            <a:ext cx="12085320" cy="525399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p>
            <a:pPr fontAlgn="auto">
              <a:lnSpc>
                <a:spcPts val="3660"/>
              </a:lnSpc>
            </a:pPr>
            <a:r>
              <a:rPr lang="en-US" altLang="zh-CN" sz="2800">
                <a:latin typeface="Times New Roman" panose="02020603050405020304" charset="0"/>
                <a:cs typeface="Times New Roman" panose="02020603050405020304" charset="0"/>
              </a:rPr>
              <a:t>    </a:t>
            </a:r>
            <a:r>
              <a:rPr sz="2800">
                <a:latin typeface="Arial" panose="020B0604020202020204" pitchFamily="34" charset="0"/>
                <a:cs typeface="Arial" panose="020B0604020202020204" pitchFamily="34" charset="0"/>
              </a:rPr>
              <a:t> Suddenly, Farhan lost control of the bicycle,heading in the direction of the girls, toward the stream. Realizing that the bike would probably knock into the girls and that he himself and the bike would end up in the stream, Farhan got increasingly nervous while shouting for help. He squeezed the brakes hard, but it didn’t work. He tried to swerve the bike’s direction, but it still rolled/tottered its way down forward. Though frightened by what was happening, Aminah immediately had an idea. She shouted to signal to Farhan to let go of the handlebars and jump off the bike. Luckily, it worked! Farhan landed on the ground, safe and sound. But the poor bike simply rolled its way down the hill and ended up in the stream, seemingly damaged. 113</a:t>
            </a:r>
            <a:endParaRPr sz="2800">
              <a:latin typeface="Arial" panose="020B0604020202020204" pitchFamily="34" charset="0"/>
              <a:cs typeface="Arial" panose="020B0604020202020204" pitchFamily="34" charset="0"/>
            </a:endParaRPr>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文本框 19"/>
          <p:cNvSpPr txBox="1"/>
          <p:nvPr/>
        </p:nvSpPr>
        <p:spPr>
          <a:xfrm>
            <a:off x="150495" y="-3175"/>
            <a:ext cx="12190730" cy="583565"/>
          </a:xfrm>
          <a:prstGeom prst="rect">
            <a:avLst/>
          </a:prstGeom>
          <a:noFill/>
        </p:spPr>
        <p:txBody>
          <a:bodyPr wrap="square" rtlCol="0">
            <a:spAutoFit/>
          </a:bodyPr>
          <a:p>
            <a:r>
              <a:rPr lang="zh-CN" altLang="en-US" sz="3200" b="1">
                <a:solidFill>
                  <a:srgbClr val="00B050"/>
                </a:solidFill>
                <a:latin typeface="Times New Roman" panose="02020603050405020304" charset="0"/>
                <a:cs typeface="Times New Roman" panose="02020603050405020304" charset="0"/>
              </a:rPr>
              <a:t>下水作文</a:t>
            </a:r>
            <a:r>
              <a:rPr lang="en-US" sz="3200" b="1">
                <a:solidFill>
                  <a:srgbClr val="00B050"/>
                </a:solidFill>
                <a:latin typeface="Times New Roman" panose="02020603050405020304" charset="0"/>
                <a:cs typeface="Times New Roman" panose="02020603050405020304" charset="0"/>
              </a:rPr>
              <a:t>2 </a:t>
            </a:r>
            <a:r>
              <a:rPr lang="zh-CN" altLang="en-US" sz="3200" b="1">
                <a:solidFill>
                  <a:srgbClr val="00B050"/>
                </a:solidFill>
                <a:latin typeface="Times New Roman" panose="02020603050405020304" charset="0"/>
                <a:cs typeface="Times New Roman" panose="02020603050405020304" charset="0"/>
                <a:sym typeface="+mn-ea"/>
              </a:rPr>
              <a:t>（基于原文本思路）</a:t>
            </a:r>
            <a:endParaRPr lang="en-US" sz="3200" b="1">
              <a:solidFill>
                <a:srgbClr val="00B050"/>
              </a:solidFill>
              <a:latin typeface="Times New Roman" panose="02020603050405020304" charset="0"/>
              <a:cs typeface="Times New Roman" panose="02020603050405020304" charset="0"/>
            </a:endParaRPr>
          </a:p>
        </p:txBody>
      </p:sp>
      <p:sp>
        <p:nvSpPr>
          <p:cNvPr id="2" name="文本框 1"/>
          <p:cNvSpPr txBox="1"/>
          <p:nvPr/>
        </p:nvSpPr>
        <p:spPr>
          <a:xfrm>
            <a:off x="116840" y="580390"/>
            <a:ext cx="11957685" cy="525399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p>
            <a:pPr fontAlgn="auto">
              <a:lnSpc>
                <a:spcPts val="3660"/>
              </a:lnSpc>
            </a:pPr>
            <a:r>
              <a:rPr lang="en-US" altLang="zh-CN" sz="2800">
                <a:latin typeface="Times New Roman" panose="02020603050405020304" charset="0"/>
                <a:cs typeface="Times New Roman" panose="02020603050405020304" charset="0"/>
              </a:rPr>
              <a:t>    </a:t>
            </a:r>
            <a:r>
              <a:rPr sz="3200">
                <a:latin typeface="Arial" panose="020B0604020202020204" pitchFamily="34" charset="0"/>
                <a:cs typeface="Arial" panose="020B0604020202020204" pitchFamily="34" charset="0"/>
              </a:rPr>
              <a:t>Farhan looked at Aminah, then at his bicycle, then back at his sister. Though extremely depressed at the newly-got bike now broken, he expressed thanks to his sister. When their father learned about the whole thing, he was a bit annoyed, saying that to fix the bike would cost 100 rupees, and the money should be paid by Farhan, which would take quite a while to save. Just as Farhan was wondering how, Aminah ran into the room and returned with 100 rupees in hand, the reward for her top grades. “Here is the money for the repairs, but we should share the bike-riding, one day for boys and the next day for girls,” Aminah grinned. 103</a:t>
            </a:r>
            <a:endParaRPr sz="3200">
              <a:latin typeface="Arial" panose="020B0604020202020204" pitchFamily="34" charset="0"/>
              <a:cs typeface="Arial" panose="020B0604020202020204" pitchFamily="34" charset="0"/>
            </a:endParaRPr>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p:pic>
        <p:nvPicPr>
          <p:cNvPr id="36866" name="Picture 3" descr="Card04"/>
          <p:cNvPicPr>
            <a:picLocks noChangeAspect="1"/>
          </p:cNvPicPr>
          <p:nvPr>
            <p:custDataLst>
              <p:tags r:id="rId1"/>
            </p:custDataLst>
          </p:nvPr>
        </p:nvPicPr>
        <p:blipFill>
          <a:blip r:embed="rId2"/>
          <a:srcRect l="50102" t="2077" r="-53" b="-20"/>
          <a:stretch>
            <a:fillRect/>
          </a:stretch>
        </p:blipFill>
        <p:spPr>
          <a:xfrm>
            <a:off x="9336405" y="0"/>
            <a:ext cx="2855595" cy="6790690"/>
          </a:xfrm>
          <a:prstGeom prst="rect">
            <a:avLst/>
          </a:prstGeom>
          <a:noFill/>
          <a:ln w="9525">
            <a:noFill/>
          </a:ln>
        </p:spPr>
      </p:pic>
      <p:sp>
        <p:nvSpPr>
          <p:cNvPr id="337924" name="Rectangle 4"/>
          <p:cNvSpPr>
            <a:spLocks noChangeArrowheads="1"/>
          </p:cNvSpPr>
          <p:nvPr/>
        </p:nvSpPr>
        <p:spPr bwMode="auto">
          <a:xfrm>
            <a:off x="2739390" y="524510"/>
            <a:ext cx="6972300" cy="3046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3200" i="0" u="none" strike="noStrike" kern="1200" cap="none" spc="0" normalizeH="0" baseline="0" noProof="0">
                <a:ln>
                  <a:noFill/>
                </a:ln>
                <a:solidFill>
                  <a:srgbClr val="0000FF"/>
                </a:solidFill>
                <a:effectLst>
                  <a:outerShdw blurRad="38100" dist="38100" dir="2700000" algn="tl">
                    <a:srgbClr val="C0C0C0"/>
                  </a:outerShdw>
                </a:effectLst>
                <a:uLnTx/>
                <a:uFillTx/>
                <a:ea typeface="宋体" panose="02010600030101010101" pitchFamily="2" charset="-122"/>
                <a:cs typeface="+mn-lt"/>
              </a:rPr>
              <a:t>Share your happiness with others, </a:t>
            </a:r>
            <a:endParaRPr kumimoji="0" lang="en-US" altLang="zh-CN" sz="3200" i="0" u="none" strike="noStrike" kern="1200" cap="none" spc="0" normalizeH="0" baseline="0" noProof="0">
              <a:ln>
                <a:noFill/>
              </a:ln>
              <a:solidFill>
                <a:srgbClr val="0000FF"/>
              </a:solidFill>
              <a:effectLst>
                <a:outerShdw blurRad="38100" dist="38100" dir="2700000" algn="tl">
                  <a:srgbClr val="C0C0C0"/>
                </a:outerShdw>
              </a:effectLst>
              <a:uLnTx/>
              <a:uFillTx/>
              <a:ea typeface="宋体" panose="02010600030101010101" pitchFamily="2" charset="-122"/>
              <a:cs typeface="+mn-lt"/>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3200" i="0" u="none" strike="noStrike" kern="1200" cap="none" spc="0" normalizeH="0" baseline="0" noProof="0">
                <a:ln>
                  <a:noFill/>
                </a:ln>
                <a:solidFill>
                  <a:srgbClr val="0000FF"/>
                </a:solidFill>
                <a:effectLst>
                  <a:outerShdw blurRad="38100" dist="38100" dir="2700000" algn="tl">
                    <a:srgbClr val="C0C0C0"/>
                  </a:outerShdw>
                </a:effectLst>
                <a:uLnTx/>
                <a:uFillTx/>
                <a:ea typeface="宋体" panose="02010600030101010101" pitchFamily="2" charset="-122"/>
                <a:cs typeface="+mn-lt"/>
              </a:rPr>
              <a:t>happiness </a:t>
            </a:r>
            <a:r>
              <a:rPr kumimoji="0" lang="en-US" altLang="zh-CN" sz="3200" i="0" u="none" strike="noStrike" kern="1200" cap="none" spc="0" normalizeH="0" baseline="0" noProof="0">
                <a:ln>
                  <a:noFill/>
                </a:ln>
                <a:solidFill>
                  <a:srgbClr val="FF0000"/>
                </a:solidFill>
                <a:effectLst>
                  <a:outerShdw blurRad="38100" dist="38100" dir="2700000" algn="tl">
                    <a:srgbClr val="C0C0C0"/>
                  </a:outerShdw>
                </a:effectLst>
                <a:uLnTx/>
                <a:uFillTx/>
                <a:ea typeface="宋体" panose="02010600030101010101" pitchFamily="2" charset="-122"/>
                <a:cs typeface="+mn-lt"/>
              </a:rPr>
              <a:t>doubles</a:t>
            </a:r>
            <a:r>
              <a:rPr kumimoji="0" lang="en-US" altLang="zh-CN" sz="3200" i="0" u="none" strike="noStrike" kern="1200" cap="none" spc="0" normalizeH="0" baseline="0" noProof="0">
                <a:ln>
                  <a:noFill/>
                </a:ln>
                <a:solidFill>
                  <a:srgbClr val="000000"/>
                </a:solidFill>
                <a:effectLst>
                  <a:outerShdw blurRad="38100" dist="38100" dir="2700000" algn="tl">
                    <a:srgbClr val="C0C0C0"/>
                  </a:outerShdw>
                </a:effectLst>
                <a:uLnTx/>
                <a:uFillTx/>
                <a:ea typeface="宋体" panose="02010600030101010101" pitchFamily="2" charset="-122"/>
                <a:cs typeface="+mn-lt"/>
              </a:rPr>
              <a:t>.</a:t>
            </a:r>
            <a:r>
              <a:rPr kumimoji="0" lang="en-US" altLang="zh-CN" sz="3200" i="0" u="none" strike="noStrike" kern="1200" cap="none" spc="0" normalizeH="0" baseline="0" noProof="0">
                <a:ln>
                  <a:noFill/>
                </a:ln>
                <a:solidFill>
                  <a:srgbClr val="0000FF"/>
                </a:solidFill>
                <a:effectLst>
                  <a:outerShdw blurRad="38100" dist="38100" dir="2700000" algn="tl">
                    <a:srgbClr val="C0C0C0"/>
                  </a:outerShdw>
                </a:effectLst>
                <a:uLnTx/>
                <a:uFillTx/>
                <a:ea typeface="宋体" panose="02010600030101010101" pitchFamily="2" charset="-122"/>
                <a:cs typeface="+mn-lt"/>
              </a:rPr>
              <a:t> </a:t>
            </a:r>
            <a:endParaRPr kumimoji="0" lang="en-US" altLang="zh-CN" sz="3200" i="0" u="none" strike="noStrike" kern="1200" cap="none" spc="0" normalizeH="0" baseline="0" noProof="0">
              <a:ln>
                <a:noFill/>
              </a:ln>
              <a:solidFill>
                <a:srgbClr val="0000FF"/>
              </a:solidFill>
              <a:effectLst>
                <a:outerShdw blurRad="38100" dist="38100" dir="2700000" algn="tl">
                  <a:srgbClr val="C0C0C0"/>
                </a:outerShdw>
              </a:effectLst>
              <a:uLnTx/>
              <a:uFillTx/>
              <a:ea typeface="宋体" panose="02010600030101010101" pitchFamily="2" charset="-122"/>
              <a:cs typeface="+mn-lt"/>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3200" i="0" u="none" strike="noStrike" kern="1200" cap="none" spc="0" normalizeH="0" baseline="0" noProof="0">
                <a:ln>
                  <a:noFill/>
                </a:ln>
                <a:solidFill>
                  <a:srgbClr val="0000FF"/>
                </a:solidFill>
                <a:effectLst>
                  <a:outerShdw blurRad="38100" dist="38100" dir="2700000" algn="tl">
                    <a:srgbClr val="C0C0C0"/>
                  </a:outerShdw>
                </a:effectLst>
                <a:uLnTx/>
                <a:uFillTx/>
                <a:ea typeface="宋体" panose="02010600030101010101" pitchFamily="2" charset="-122"/>
                <a:cs typeface="+mn-lt"/>
              </a:rPr>
              <a:t>Share your sadness with others, </a:t>
            </a:r>
            <a:endParaRPr kumimoji="0" lang="en-US" altLang="zh-CN" sz="3200" i="0" u="none" strike="noStrike" kern="1200" cap="none" spc="0" normalizeH="0" baseline="0" noProof="0">
              <a:ln>
                <a:noFill/>
              </a:ln>
              <a:solidFill>
                <a:srgbClr val="0000FF"/>
              </a:solidFill>
              <a:effectLst>
                <a:outerShdw blurRad="38100" dist="38100" dir="2700000" algn="tl">
                  <a:srgbClr val="C0C0C0"/>
                </a:outerShdw>
              </a:effectLst>
              <a:uLnTx/>
              <a:uFillTx/>
              <a:ea typeface="宋体" panose="02010600030101010101" pitchFamily="2" charset="-122"/>
              <a:cs typeface="+mn-lt"/>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3200" i="0" u="none" strike="noStrike" kern="1200" cap="none" spc="0" normalizeH="0" baseline="0" noProof="0">
                <a:ln>
                  <a:noFill/>
                </a:ln>
                <a:solidFill>
                  <a:srgbClr val="0000FF"/>
                </a:solidFill>
                <a:effectLst>
                  <a:outerShdw blurRad="38100" dist="38100" dir="2700000" algn="tl">
                    <a:srgbClr val="C0C0C0"/>
                  </a:outerShdw>
                </a:effectLst>
                <a:uLnTx/>
                <a:uFillTx/>
                <a:ea typeface="宋体" panose="02010600030101010101" pitchFamily="2" charset="-122"/>
                <a:cs typeface="+mn-lt"/>
              </a:rPr>
              <a:t>sadness </a:t>
            </a:r>
            <a:r>
              <a:rPr kumimoji="0" lang="en-US" altLang="zh-CN" sz="3200" i="0" u="none" strike="noStrike" kern="1200" cap="none" spc="0" normalizeH="0" baseline="0" noProof="0">
                <a:ln>
                  <a:noFill/>
                </a:ln>
                <a:solidFill>
                  <a:srgbClr val="FF0000"/>
                </a:solidFill>
                <a:effectLst>
                  <a:outerShdw blurRad="38100" dist="38100" dir="2700000" algn="tl">
                    <a:srgbClr val="C0C0C0"/>
                  </a:outerShdw>
                </a:effectLst>
                <a:uLnTx/>
                <a:uFillTx/>
                <a:ea typeface="宋体" panose="02010600030101010101" pitchFamily="2" charset="-122"/>
                <a:cs typeface="+mn-lt"/>
              </a:rPr>
              <a:t>halves</a:t>
            </a:r>
            <a:r>
              <a:rPr kumimoji="0" lang="en-US" altLang="zh-CN" sz="3200" i="0" u="none" strike="noStrike" kern="1200" cap="none" spc="0" normalizeH="0" baseline="0" noProof="0">
                <a:ln>
                  <a:noFill/>
                </a:ln>
                <a:solidFill>
                  <a:srgbClr val="000000"/>
                </a:solidFill>
                <a:effectLst>
                  <a:outerShdw blurRad="38100" dist="38100" dir="2700000" algn="tl">
                    <a:srgbClr val="C0C0C0"/>
                  </a:outerShdw>
                </a:effectLst>
                <a:uLnTx/>
                <a:uFillTx/>
                <a:ea typeface="宋体" panose="02010600030101010101" pitchFamily="2" charset="-122"/>
                <a:cs typeface="+mn-lt"/>
              </a:rPr>
              <a:t>.</a:t>
            </a:r>
            <a:r>
              <a:rPr kumimoji="0" lang="en-US" altLang="zh-CN" sz="3200" i="0" u="none" strike="noStrike" kern="1200" cap="none" spc="0" normalizeH="0" baseline="0" noProof="0">
                <a:ln>
                  <a:noFill/>
                </a:ln>
                <a:solidFill>
                  <a:srgbClr val="0000FF"/>
                </a:solidFill>
                <a:effectLst>
                  <a:outerShdw blurRad="38100" dist="38100" dir="2700000" algn="tl">
                    <a:srgbClr val="C0C0C0"/>
                  </a:outerShdw>
                </a:effectLst>
                <a:uLnTx/>
                <a:uFillTx/>
                <a:ea typeface="宋体" panose="02010600030101010101" pitchFamily="2" charset="-122"/>
                <a:cs typeface="+mn-lt"/>
              </a:rPr>
              <a:t> </a:t>
            </a:r>
            <a:endParaRPr kumimoji="0" lang="en-US" altLang="zh-CN" sz="3200" i="0" u="none" strike="noStrike" kern="1200" cap="none" spc="0" normalizeH="0" baseline="0" noProof="0">
              <a:ln>
                <a:noFill/>
              </a:ln>
              <a:solidFill>
                <a:srgbClr val="0000FF"/>
              </a:solidFill>
              <a:effectLst>
                <a:outerShdw blurRad="38100" dist="38100" dir="2700000" algn="tl">
                  <a:srgbClr val="C0C0C0"/>
                </a:outerShdw>
              </a:effectLst>
              <a:uLnTx/>
              <a:uFillTx/>
              <a:ea typeface="宋体" panose="02010600030101010101" pitchFamily="2" charset="-122"/>
              <a:cs typeface="+mn-lt"/>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3200" i="0" u="none" strike="noStrike" kern="1200" cap="none" spc="0" normalizeH="0" baseline="0" noProof="0">
                <a:ln>
                  <a:noFill/>
                </a:ln>
                <a:solidFill>
                  <a:srgbClr val="0000FF"/>
                </a:solidFill>
                <a:effectLst>
                  <a:outerShdw blurRad="38100" dist="38100" dir="2700000" algn="tl">
                    <a:srgbClr val="C0C0C0"/>
                  </a:outerShdw>
                </a:effectLst>
                <a:uLnTx/>
                <a:uFillTx/>
                <a:ea typeface="宋体" panose="02010600030101010101" pitchFamily="2" charset="-122"/>
                <a:cs typeface="+mn-lt"/>
              </a:rPr>
              <a:t>Share your love with others, </a:t>
            </a:r>
            <a:endParaRPr kumimoji="0" lang="en-US" altLang="zh-CN" sz="3200" i="0" u="none" strike="noStrike" kern="1200" cap="none" spc="0" normalizeH="0" baseline="0" noProof="0">
              <a:ln>
                <a:noFill/>
              </a:ln>
              <a:solidFill>
                <a:srgbClr val="0000FF"/>
              </a:solidFill>
              <a:effectLst>
                <a:outerShdw blurRad="38100" dist="38100" dir="2700000" algn="tl">
                  <a:srgbClr val="C0C0C0"/>
                </a:outerShdw>
              </a:effectLst>
              <a:uLnTx/>
              <a:uFillTx/>
              <a:ea typeface="宋体" panose="02010600030101010101" pitchFamily="2" charset="-122"/>
              <a:cs typeface="+mn-lt"/>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3200" i="0" u="none" strike="noStrike" kern="1200" cap="none" spc="0" normalizeH="0" baseline="0" noProof="0">
                <a:ln>
                  <a:noFill/>
                </a:ln>
                <a:solidFill>
                  <a:srgbClr val="0000FF"/>
                </a:solidFill>
                <a:effectLst>
                  <a:outerShdw blurRad="38100" dist="38100" dir="2700000" algn="tl">
                    <a:srgbClr val="C0C0C0"/>
                  </a:outerShdw>
                </a:effectLst>
                <a:uLnTx/>
                <a:uFillTx/>
                <a:ea typeface="宋体" panose="02010600030101010101" pitchFamily="2" charset="-122"/>
                <a:cs typeface="+mn-lt"/>
              </a:rPr>
              <a:t>love </a:t>
            </a:r>
            <a:r>
              <a:rPr kumimoji="0" lang="en-US" altLang="zh-CN" sz="3200" i="0" u="none" strike="noStrike" kern="1200" cap="none" spc="0" normalizeH="0" baseline="0" noProof="0">
                <a:ln>
                  <a:noFill/>
                </a:ln>
                <a:solidFill>
                  <a:srgbClr val="FF0000"/>
                </a:solidFill>
                <a:effectLst>
                  <a:outerShdw blurRad="38100" dist="38100" dir="2700000" algn="tl">
                    <a:srgbClr val="C0C0C0"/>
                  </a:outerShdw>
                </a:effectLst>
                <a:uLnTx/>
                <a:uFillTx/>
                <a:ea typeface="宋体" panose="02010600030101010101" pitchFamily="2" charset="-122"/>
                <a:cs typeface="+mn-lt"/>
              </a:rPr>
              <a:t>spreads.</a:t>
            </a:r>
            <a:endParaRPr kumimoji="0" lang="en-US" altLang="zh-CN" sz="3200" i="0" u="none" strike="noStrike" kern="1200" cap="none" spc="0" normalizeH="0" baseline="0" noProof="0">
              <a:ln>
                <a:noFill/>
              </a:ln>
              <a:solidFill>
                <a:srgbClr val="FF0000"/>
              </a:solidFill>
              <a:effectLst>
                <a:outerShdw blurRad="38100" dist="38100" dir="2700000" algn="tl">
                  <a:srgbClr val="C0C0C0"/>
                </a:outerShdw>
              </a:effectLst>
              <a:uLnTx/>
              <a:uFillTx/>
              <a:ea typeface="宋体" panose="02010600030101010101" pitchFamily="2" charset="-122"/>
              <a:cs typeface="+mn-lt"/>
            </a:endParaRPr>
          </a:p>
        </p:txBody>
      </p:sp>
      <p:pic>
        <p:nvPicPr>
          <p:cNvPr id="2" name="Picture 3" descr="Card04"/>
          <p:cNvPicPr>
            <a:picLocks noChangeAspect="1"/>
          </p:cNvPicPr>
          <p:nvPr>
            <p:custDataLst>
              <p:tags r:id="rId3"/>
            </p:custDataLst>
          </p:nvPr>
        </p:nvPicPr>
        <p:blipFill>
          <a:blip r:embed="rId2"/>
          <a:srcRect l="50102" t="2077" r="-53" b="-20"/>
          <a:stretch>
            <a:fillRect/>
          </a:stretch>
        </p:blipFill>
        <p:spPr>
          <a:xfrm>
            <a:off x="0" y="67310"/>
            <a:ext cx="2855595" cy="6790690"/>
          </a:xfrm>
          <a:prstGeom prst="rect">
            <a:avLst/>
          </a:prstGeom>
          <a:noFill/>
          <a:ln w="9525">
            <a:noFill/>
          </a:ln>
        </p:spPr>
      </p:pic>
      <p:sp>
        <p:nvSpPr>
          <p:cNvPr id="3" name="文本框 2"/>
          <p:cNvSpPr txBox="1"/>
          <p:nvPr/>
        </p:nvSpPr>
        <p:spPr>
          <a:xfrm>
            <a:off x="4297680" y="4772025"/>
            <a:ext cx="4171950" cy="10147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p>
            <a:pPr algn="ctr"/>
            <a:r>
              <a:rPr lang="en-US" altLang="zh-CN" sz="6000">
                <a:solidFill>
                  <a:srgbClr val="0811D2"/>
                </a:solidFill>
                <a:latin typeface="华文隶书" panose="02010800040101010101" charset="-122"/>
                <a:ea typeface="华文隶书" panose="02010800040101010101" charset="-122"/>
                <a:cs typeface="华文隶书" panose="02010800040101010101" charset="-122"/>
              </a:rPr>
              <a:t>Thank you </a:t>
            </a:r>
            <a:endParaRPr lang="en-US" altLang="zh-CN" sz="6000">
              <a:solidFill>
                <a:srgbClr val="0811D2"/>
              </a:solidFill>
              <a:latin typeface="华文隶书" panose="02010800040101010101" charset="-122"/>
              <a:ea typeface="华文隶书" panose="02010800040101010101" charset="-122"/>
              <a:cs typeface="华文隶书" panose="02010800040101010101" charset="-122"/>
            </a:endParaRPr>
          </a:p>
        </p:txBody>
      </p:sp>
    </p:spTree>
  </p:cSld>
  <p:clrMapOvr>
    <a:masterClrMapping/>
  </p:clrMapOvr>
  <p:transition spd="med">
    <p:wheel spokes="4"/>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37924">
                                            <p:txEl>
                                              <p:charRg st="0" end="54"/>
                                            </p:txEl>
                                          </p:spTgt>
                                        </p:tgtEl>
                                        <p:attrNameLst>
                                          <p:attrName>style.visibility</p:attrName>
                                        </p:attrNameLst>
                                      </p:cBhvr>
                                      <p:to>
                                        <p:strVal val="visible"/>
                                      </p:to>
                                    </p:set>
                                    <p:anim calcmode="discrete" valueType="clr">
                                      <p:cBhvr override="childStyle">
                                        <p:cTn id="7" dur="80"/>
                                        <p:tgtEl>
                                          <p:spTgt spid="337924">
                                            <p:txEl>
                                              <p:charRg st="0" end="5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37924">
                                            <p:txEl>
                                              <p:charRg st="0" end="54"/>
                                            </p:txEl>
                                          </p:spTgt>
                                        </p:tgtEl>
                                        <p:attrNameLst>
                                          <p:attrName>fillcolor</p:attrName>
                                        </p:attrNameLst>
                                      </p:cBhvr>
                                      <p:tavLst>
                                        <p:tav tm="0">
                                          <p:val>
                                            <p:clrVal>
                                              <a:schemeClr val="accent2"/>
                                            </p:clrVal>
                                          </p:val>
                                        </p:tav>
                                        <p:tav tm="50000">
                                          <p:val>
                                            <p:clrVal>
                                              <a:schemeClr val="hlink"/>
                                            </p:clrVal>
                                          </p:val>
                                        </p:tav>
                                      </p:tavLst>
                                    </p:anim>
                                    <p:set>
                                      <p:cBhvr>
                                        <p:cTn id="9" dur="80"/>
                                        <p:tgtEl>
                                          <p:spTgt spid="337924">
                                            <p:txEl>
                                              <p:charRg st="0" end="54"/>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337924">
                                            <p:txEl>
                                              <p:charRg st="1" end="1"/>
                                            </p:txEl>
                                          </p:spTgt>
                                        </p:tgtEl>
                                        <p:attrNameLst>
                                          <p:attrName>style.visibility</p:attrName>
                                        </p:attrNameLst>
                                      </p:cBhvr>
                                      <p:to>
                                        <p:strVal val="visible"/>
                                      </p:to>
                                    </p:set>
                                    <p:anim calcmode="discrete" valueType="clr">
                                      <p:cBhvr override="childStyle">
                                        <p:cTn id="14" dur="80"/>
                                        <p:tgtEl>
                                          <p:spTgt spid="337924">
                                            <p:txEl>
                                              <p:char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37924">
                                            <p:txEl>
                                              <p:char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337924">
                                            <p:txEl>
                                              <p:charRg st="1" end="1"/>
                                            </p:txEl>
                                          </p:spTgt>
                                        </p:tgtEl>
                                        <p:attrNameLst>
                                          <p:attrName>fill.type</p:attrName>
                                        </p:attrNameLst>
                                      </p:cBhvr>
                                      <p:to>
                                        <p:strVal val="solid"/>
                                      </p:to>
                                    </p:set>
                                  </p:childTnLst>
                                </p:cTn>
                              </p:par>
                            </p:childTnLst>
                          </p:cTn>
                        </p:par>
                        <p:par>
                          <p:cTn id="17" fill="hold">
                            <p:stCondLst>
                              <p:cond delay="79"/>
                            </p:stCondLst>
                            <p:childTnLst>
                              <p:par>
                                <p:cTn id="18" presetID="27" presetClass="entr" presetSubtype="0" fill="hold" nodeType="afterEffect">
                                  <p:stCondLst>
                                    <p:cond delay="0"/>
                                  </p:stCondLst>
                                  <p:iterate type="lt">
                                    <p:tmPct val="50000"/>
                                  </p:iterate>
                                  <p:childTnLst>
                                    <p:set>
                                      <p:cBhvr>
                                        <p:cTn id="19" dur="1" fill="hold">
                                          <p:stCondLst>
                                            <p:cond delay="0"/>
                                          </p:stCondLst>
                                        </p:cTn>
                                        <p:tgtEl>
                                          <p:spTgt spid="337924">
                                            <p:txEl>
                                              <p:charRg st="55" end="104"/>
                                            </p:txEl>
                                          </p:spTgt>
                                        </p:tgtEl>
                                        <p:attrNameLst>
                                          <p:attrName>style.visibility</p:attrName>
                                        </p:attrNameLst>
                                      </p:cBhvr>
                                      <p:to>
                                        <p:strVal val="visible"/>
                                      </p:to>
                                    </p:set>
                                    <p:anim calcmode="discrete" valueType="clr">
                                      <p:cBhvr override="childStyle">
                                        <p:cTn id="20" dur="80"/>
                                        <p:tgtEl>
                                          <p:spTgt spid="337924">
                                            <p:txEl>
                                              <p:charRg st="55" end="10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337924">
                                            <p:txEl>
                                              <p:charRg st="55" end="104"/>
                                            </p:txEl>
                                          </p:spTgt>
                                        </p:tgtEl>
                                        <p:attrNameLst>
                                          <p:attrName>fillcolor</p:attrName>
                                        </p:attrNameLst>
                                      </p:cBhvr>
                                      <p:tavLst>
                                        <p:tav tm="0">
                                          <p:val>
                                            <p:clrVal>
                                              <a:schemeClr val="accent2"/>
                                            </p:clrVal>
                                          </p:val>
                                        </p:tav>
                                        <p:tav tm="50000">
                                          <p:val>
                                            <p:clrVal>
                                              <a:schemeClr val="hlink"/>
                                            </p:clrVal>
                                          </p:val>
                                        </p:tav>
                                      </p:tavLst>
                                    </p:anim>
                                    <p:set>
                                      <p:cBhvr>
                                        <p:cTn id="22" dur="80"/>
                                        <p:tgtEl>
                                          <p:spTgt spid="337924">
                                            <p:txEl>
                                              <p:charRg st="55" end="104"/>
                                            </p:txEl>
                                          </p:spTgt>
                                        </p:tgtEl>
                                        <p:attrNameLst>
                                          <p:attrName>fill.type</p:attrName>
                                        </p:attrNameLst>
                                      </p:cBhvr>
                                      <p:to>
                                        <p:strVal val="solid"/>
                                      </p:to>
                                    </p:set>
                                  </p:childTnLst>
                                </p:cTn>
                              </p:par>
                            </p:childTnLst>
                          </p:cTn>
                        </p:par>
                        <p:par>
                          <p:cTn id="23" fill="hold">
                            <p:stCondLst>
                              <p:cond delay="159"/>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337924">
                                            <p:txEl>
                                              <p:charRg st="4" end="4"/>
                                            </p:txEl>
                                          </p:spTgt>
                                        </p:tgtEl>
                                        <p:attrNameLst>
                                          <p:attrName>style.visibility</p:attrName>
                                        </p:attrNameLst>
                                      </p:cBhvr>
                                      <p:to>
                                        <p:strVal val="visible"/>
                                      </p:to>
                                    </p:set>
                                    <p:anim calcmode="discrete" valueType="clr">
                                      <p:cBhvr override="childStyle">
                                        <p:cTn id="26" dur="80"/>
                                        <p:tgtEl>
                                          <p:spTgt spid="337924">
                                            <p:txEl>
                                              <p:char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337924">
                                            <p:txEl>
                                              <p:charRg st="4" end="4"/>
                                            </p:txEl>
                                          </p:spTgt>
                                        </p:tgtEl>
                                        <p:attrNameLst>
                                          <p:attrName>fillcolor</p:attrName>
                                        </p:attrNameLst>
                                      </p:cBhvr>
                                      <p:tavLst>
                                        <p:tav tm="0">
                                          <p:val>
                                            <p:clrVal>
                                              <a:schemeClr val="accent2"/>
                                            </p:clrVal>
                                          </p:val>
                                        </p:tav>
                                        <p:tav tm="50000">
                                          <p:val>
                                            <p:clrVal>
                                              <a:schemeClr val="hlink"/>
                                            </p:clrVal>
                                          </p:val>
                                        </p:tav>
                                      </p:tavLst>
                                    </p:anim>
                                    <p:set>
                                      <p:cBhvr>
                                        <p:cTn id="28" dur="80"/>
                                        <p:tgtEl>
                                          <p:spTgt spid="337924">
                                            <p:txEl>
                                              <p:charRg st="4" end="4"/>
                                            </p:txEl>
                                          </p:spTgt>
                                        </p:tgtEl>
                                        <p:attrNameLst>
                                          <p:attrName>fill.type</p:attrName>
                                        </p:attrNameLst>
                                      </p:cBhvr>
                                      <p:to>
                                        <p:strVal val="solid"/>
                                      </p:to>
                                    </p:set>
                                  </p:childTnLst>
                                </p:cTn>
                              </p:par>
                            </p:childTnLst>
                          </p:cTn>
                        </p:par>
                        <p:par>
                          <p:cTn id="29" fill="hold">
                            <p:stCondLst>
                              <p:cond delay="239"/>
                            </p:stCondLst>
                            <p:childTnLst>
                              <p:par>
                                <p:cTn id="30" presetID="27" presetClass="entr" presetSubtype="0" fill="hold" nodeType="afterEffect">
                                  <p:stCondLst>
                                    <p:cond delay="0"/>
                                  </p:stCondLst>
                                  <p:iterate type="lt">
                                    <p:tmPct val="50000"/>
                                  </p:iterate>
                                  <p:childTnLst>
                                    <p:set>
                                      <p:cBhvr>
                                        <p:cTn id="31" dur="1" fill="hold">
                                          <p:stCondLst>
                                            <p:cond delay="0"/>
                                          </p:stCondLst>
                                        </p:cTn>
                                        <p:tgtEl>
                                          <p:spTgt spid="337924">
                                            <p:txEl>
                                              <p:charRg st="105" end="148"/>
                                            </p:txEl>
                                          </p:spTgt>
                                        </p:tgtEl>
                                        <p:attrNameLst>
                                          <p:attrName>style.visibility</p:attrName>
                                        </p:attrNameLst>
                                      </p:cBhvr>
                                      <p:to>
                                        <p:strVal val="visible"/>
                                      </p:to>
                                    </p:set>
                                    <p:anim calcmode="discrete" valueType="clr">
                                      <p:cBhvr override="childStyle">
                                        <p:cTn id="32" dur="80"/>
                                        <p:tgtEl>
                                          <p:spTgt spid="337924">
                                            <p:txEl>
                                              <p:charRg st="105" end="14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337924">
                                            <p:txEl>
                                              <p:charRg st="105" end="148"/>
                                            </p:txEl>
                                          </p:spTgt>
                                        </p:tgtEl>
                                        <p:attrNameLst>
                                          <p:attrName>fillcolor</p:attrName>
                                        </p:attrNameLst>
                                      </p:cBhvr>
                                      <p:tavLst>
                                        <p:tav tm="0">
                                          <p:val>
                                            <p:clrVal>
                                              <a:schemeClr val="accent2"/>
                                            </p:clrVal>
                                          </p:val>
                                        </p:tav>
                                        <p:tav tm="50000">
                                          <p:val>
                                            <p:clrVal>
                                              <a:schemeClr val="hlink"/>
                                            </p:clrVal>
                                          </p:val>
                                        </p:tav>
                                      </p:tavLst>
                                    </p:anim>
                                    <p:set>
                                      <p:cBhvr>
                                        <p:cTn id="34" dur="80"/>
                                        <p:tgtEl>
                                          <p:spTgt spid="337924">
                                            <p:txEl>
                                              <p:charRg st="105" end="148"/>
                                            </p:txEl>
                                          </p:spTgt>
                                        </p:tgtEl>
                                        <p:attrNameLst>
                                          <p:attrName>fill.type</p:attrName>
                                        </p:attrNameLst>
                                      </p:cBhvr>
                                      <p:to>
                                        <p:strVal val="solid"/>
                                      </p:to>
                                    </p:set>
                                  </p:childTnLst>
                                </p:cTn>
                              </p:par>
                            </p:childTnLst>
                          </p:cTn>
                        </p:par>
                        <p:par>
                          <p:cTn id="35" fill="hold">
                            <p:stCondLst>
                              <p:cond delay="319"/>
                            </p:stCondLst>
                            <p:childTnLst>
                              <p:par>
                                <p:cTn id="36" presetID="27" presetClass="entr" presetSubtype="0" fill="hold" nodeType="afterEffect">
                                  <p:stCondLst>
                                    <p:cond delay="0"/>
                                  </p:stCondLst>
                                  <p:iterate type="lt">
                                    <p:tmPct val="50000"/>
                                  </p:iterate>
                                  <p:childTnLst>
                                    <p:set>
                                      <p:cBhvr>
                                        <p:cTn id="37" dur="1" fill="hold">
                                          <p:stCondLst>
                                            <p:cond delay="0"/>
                                          </p:stCondLst>
                                        </p:cTn>
                                        <p:tgtEl>
                                          <p:spTgt spid="337924">
                                            <p:txEl>
                                              <p:charRg st="7" end="7"/>
                                            </p:txEl>
                                          </p:spTgt>
                                        </p:tgtEl>
                                        <p:attrNameLst>
                                          <p:attrName>style.visibility</p:attrName>
                                        </p:attrNameLst>
                                      </p:cBhvr>
                                      <p:to>
                                        <p:strVal val="visible"/>
                                      </p:to>
                                    </p:set>
                                    <p:anim calcmode="discrete" valueType="clr">
                                      <p:cBhvr override="childStyle">
                                        <p:cTn id="38" dur="80"/>
                                        <p:tgtEl>
                                          <p:spTgt spid="337924">
                                            <p:txEl>
                                              <p:char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337924">
                                            <p:txEl>
                                              <p:charRg st="7" end="7"/>
                                            </p:txEl>
                                          </p:spTgt>
                                        </p:tgtEl>
                                        <p:attrNameLst>
                                          <p:attrName>fillcolor</p:attrName>
                                        </p:attrNameLst>
                                      </p:cBhvr>
                                      <p:tavLst>
                                        <p:tav tm="0">
                                          <p:val>
                                            <p:clrVal>
                                              <a:schemeClr val="accent2"/>
                                            </p:clrVal>
                                          </p:val>
                                        </p:tav>
                                        <p:tav tm="50000">
                                          <p:val>
                                            <p:clrVal>
                                              <a:schemeClr val="hlink"/>
                                            </p:clrVal>
                                          </p:val>
                                        </p:tav>
                                      </p:tavLst>
                                    </p:anim>
                                    <p:set>
                                      <p:cBhvr>
                                        <p:cTn id="40" dur="80"/>
                                        <p:tgtEl>
                                          <p:spTgt spid="337924">
                                            <p:txEl>
                                              <p:char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34620" y="67310"/>
            <a:ext cx="12057380" cy="680085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en-US" altLang="zh-CN" sz="2800" b="1">
                <a:solidFill>
                  <a:srgbClr val="00B050"/>
                </a:solidFill>
                <a:latin typeface="Arial" panose="020B0604020202020204" pitchFamily="34" charset="0"/>
                <a:ea typeface="楷体" panose="02010609060101010101" charset="-122"/>
                <a:cs typeface="Arial" panose="020B0604020202020204" pitchFamily="34" charset="0"/>
              </a:rPr>
              <a:t>Text</a:t>
            </a:r>
            <a:r>
              <a:rPr lang="zh-CN" altLang="en-US" sz="2800" b="1">
                <a:solidFill>
                  <a:srgbClr val="00B050"/>
                </a:solidFill>
                <a:latin typeface="Arial" panose="020B0604020202020204" pitchFamily="34" charset="0"/>
                <a:ea typeface="楷体" panose="02010609060101010101" charset="-122"/>
                <a:cs typeface="Arial" panose="020B0604020202020204" pitchFamily="34" charset="0"/>
              </a:rPr>
              <a:t>：</a:t>
            </a:r>
            <a:r>
              <a:rPr lang="zh-CN" altLang="en-US" sz="2800" b="1">
                <a:solidFill>
                  <a:srgbClr val="00B050"/>
                </a:solidFill>
                <a:latin typeface="楷体" panose="02010609060101010101" charset="-122"/>
                <a:ea typeface="楷体" panose="02010609060101010101" charset="-122"/>
                <a:cs typeface="楷体" panose="02010609060101010101" charset="-122"/>
              </a:rPr>
              <a:t>文本呈现</a:t>
            </a:r>
            <a:endParaRPr lang="zh-CN" altLang="en-US" sz="2800" b="1">
              <a:solidFill>
                <a:srgbClr val="00B050"/>
              </a:solidFill>
              <a:latin typeface="楷体" panose="02010609060101010101" charset="-122"/>
              <a:ea typeface="楷体" panose="02010609060101010101" charset="-122"/>
              <a:cs typeface="楷体" panose="02010609060101010101" charset="-122"/>
            </a:endParaRPr>
          </a:p>
          <a:p>
            <a:pPr fontAlgn="auto">
              <a:lnSpc>
                <a:spcPts val="2880"/>
              </a:lnSpc>
            </a:pPr>
            <a:r>
              <a:rPr lang="zh-CN" altLang="en-US" sz="2800">
                <a:latin typeface="Arial Unicode MS" panose="020B0604020202020204" charset="-122"/>
                <a:ea typeface="Arial Unicode MS" panose="020B0604020202020204" charset="-122"/>
                <a:cs typeface="Arial Unicode MS" panose="020B0604020202020204" charset="-122"/>
              </a:rPr>
              <a:t> </a:t>
            </a:r>
            <a:r>
              <a:rPr lang="en-US" altLang="zh-CN" sz="2800">
                <a:latin typeface="Arial Unicode MS" panose="020B0604020202020204" charset="-122"/>
                <a:ea typeface="Arial Unicode MS" panose="020B0604020202020204" charset="-122"/>
                <a:cs typeface="Arial Unicode MS" panose="020B0604020202020204" charset="-122"/>
              </a:rPr>
              <a:t>   </a:t>
            </a:r>
            <a:r>
              <a:rPr lang="zh-CN" altLang="en-US" sz="2800">
                <a:latin typeface="Times New Roman" panose="02020603050405020304" charset="0"/>
                <a:ea typeface="Arial Unicode MS" panose="020B0604020202020204" charset="-122"/>
                <a:cs typeface="Times New Roman" panose="02020603050405020304" charset="0"/>
              </a:rPr>
              <a:t>It wasn't fair.</a:t>
            </a:r>
            <a:endParaRPr lang="zh-CN" altLang="en-US" sz="2800">
              <a:latin typeface="Times New Roman" panose="02020603050405020304" charset="0"/>
              <a:ea typeface="Arial Unicode MS" panose="020B0604020202020204" charset="-122"/>
              <a:cs typeface="Times New Roman" panose="02020603050405020304" charset="0"/>
            </a:endParaRPr>
          </a:p>
          <a:p>
            <a:pPr fontAlgn="auto">
              <a:lnSpc>
                <a:spcPts val="2880"/>
              </a:lnSpc>
            </a:pPr>
            <a:r>
              <a:rPr lang="en-US" altLang="zh-CN" sz="2800">
                <a:latin typeface="Times New Roman" panose="02020603050405020304" charset="0"/>
                <a:ea typeface="Arial Unicode MS" panose="020B0604020202020204" charset="-122"/>
                <a:cs typeface="Times New Roman" panose="02020603050405020304" charset="0"/>
              </a:rPr>
              <a:t>    </a:t>
            </a:r>
            <a:r>
              <a:rPr lang="zh-CN" altLang="en-US" sz="2800">
                <a:latin typeface="Times New Roman" panose="02020603050405020304" charset="0"/>
                <a:ea typeface="Arial Unicode MS" panose="020B0604020202020204" charset="-122"/>
                <a:cs typeface="Times New Roman" panose="02020603050405020304" charset="0"/>
              </a:rPr>
              <a:t>Aminah always studied hard, so there was nothing unusual about her receiving top marks at the end of the year. But Farhan was often playing with the village boys when he should have been studying. To help motivate him this year, their father had promised to buy him a bicycle if his grades improved.</a:t>
            </a:r>
            <a:endParaRPr lang="zh-CN" altLang="en-US" sz="2800">
              <a:latin typeface="Times New Roman" panose="02020603050405020304" charset="0"/>
              <a:ea typeface="Arial Unicode MS" panose="020B0604020202020204" charset="-122"/>
              <a:cs typeface="Times New Roman" panose="02020603050405020304" charset="0"/>
            </a:endParaRPr>
          </a:p>
          <a:p>
            <a:pPr fontAlgn="auto">
              <a:lnSpc>
                <a:spcPts val="2880"/>
              </a:lnSpc>
            </a:pPr>
            <a:r>
              <a:rPr lang="en-US" altLang="zh-CN" sz="2800">
                <a:latin typeface="Times New Roman" panose="02020603050405020304" charset="0"/>
                <a:ea typeface="Arial Unicode MS" panose="020B0604020202020204" charset="-122"/>
                <a:cs typeface="Times New Roman" panose="02020603050405020304" charset="0"/>
              </a:rPr>
              <a:t>    </a:t>
            </a:r>
            <a:r>
              <a:rPr lang="zh-CN" altLang="en-US" sz="2800">
                <a:latin typeface="Times New Roman" panose="02020603050405020304" charset="0"/>
                <a:ea typeface="Arial Unicode MS" panose="020B0604020202020204" charset="-122"/>
                <a:cs typeface="Times New Roman" panose="02020603050405020304" charset="0"/>
              </a:rPr>
              <a:t>Aminah was sure that even this generous offer wouldn't change her brother's habits. But when Farhan started staying home and studying, everyone was surprised.</a:t>
            </a:r>
            <a:endParaRPr lang="zh-CN" altLang="en-US" sz="2800">
              <a:latin typeface="Times New Roman" panose="02020603050405020304" charset="0"/>
              <a:ea typeface="Arial Unicode MS" panose="020B0604020202020204" charset="-122"/>
              <a:cs typeface="Times New Roman" panose="02020603050405020304" charset="0"/>
            </a:endParaRPr>
          </a:p>
          <a:p>
            <a:pPr fontAlgn="auto">
              <a:lnSpc>
                <a:spcPts val="2880"/>
              </a:lnSpc>
            </a:pPr>
            <a:r>
              <a:rPr lang="en-US" altLang="zh-CN" sz="2800">
                <a:latin typeface="Times New Roman" panose="02020603050405020304" charset="0"/>
                <a:ea typeface="Arial Unicode MS" panose="020B0604020202020204" charset="-122"/>
                <a:cs typeface="Times New Roman" panose="02020603050405020304" charset="0"/>
              </a:rPr>
              <a:t>   </a:t>
            </a:r>
            <a:r>
              <a:rPr lang="zh-CN" altLang="en-US" sz="2800">
                <a:latin typeface="Times New Roman" panose="02020603050405020304" charset="0"/>
                <a:ea typeface="Arial Unicode MS" panose="020B0604020202020204" charset="-122"/>
                <a:cs typeface="Times New Roman" panose="02020603050405020304" charset="0"/>
              </a:rPr>
              <a:t>At the end of the school year, Aminah received top marks as she always did. And, as usual, her parents gave her 100 rupees (卢比) as a reward.</a:t>
            </a:r>
            <a:endParaRPr lang="zh-CN" altLang="en-US" sz="2800">
              <a:latin typeface="Times New Roman" panose="02020603050405020304" charset="0"/>
              <a:ea typeface="Arial Unicode MS" panose="020B0604020202020204" charset="-122"/>
              <a:cs typeface="Times New Roman" panose="02020603050405020304" charset="0"/>
            </a:endParaRPr>
          </a:p>
          <a:p>
            <a:pPr fontAlgn="auto">
              <a:lnSpc>
                <a:spcPts val="2880"/>
              </a:lnSpc>
            </a:pPr>
            <a:r>
              <a:rPr lang="en-US" altLang="zh-CN" sz="2800">
                <a:latin typeface="Times New Roman" panose="02020603050405020304" charset="0"/>
                <a:ea typeface="Arial Unicode MS" panose="020B0604020202020204" charset="-122"/>
                <a:cs typeface="Times New Roman" panose="02020603050405020304" charset="0"/>
              </a:rPr>
              <a:t>    </a:t>
            </a:r>
            <a:r>
              <a:rPr lang="zh-CN" altLang="en-US" sz="2800">
                <a:latin typeface="Times New Roman" panose="02020603050405020304" charset="0"/>
                <a:ea typeface="Arial Unicode MS" panose="020B0604020202020204" charset="-122"/>
                <a:cs typeface="Times New Roman" panose="02020603050405020304" charset="0"/>
              </a:rPr>
              <a:t>For the first time, Farhan got top marks too. True to his word, their father came home with a bicycle. It was well used, and much of the paint had been chipped (脱落) off. But to Farhan, it was the most beautiful bicycle in their country. Farhan’s friends cheered when they saw it. It was understood that something as precious as a bicycle would be shared with everyone.</a:t>
            </a:r>
            <a:endParaRPr lang="zh-CN" altLang="en-US" sz="2800">
              <a:latin typeface="Times New Roman" panose="02020603050405020304" charset="0"/>
              <a:ea typeface="Arial Unicode MS" panose="020B0604020202020204" charset="-122"/>
              <a:cs typeface="Times New Roman" panose="02020603050405020304" charset="0"/>
            </a:endParaRPr>
          </a:p>
          <a:p>
            <a:pPr fontAlgn="auto">
              <a:lnSpc>
                <a:spcPts val="2880"/>
              </a:lnSpc>
            </a:pPr>
            <a:r>
              <a:rPr lang="en-US" altLang="zh-CN" sz="2800">
                <a:latin typeface="Times New Roman" panose="02020603050405020304" charset="0"/>
                <a:ea typeface="Arial Unicode MS" panose="020B0604020202020204" charset="-122"/>
                <a:cs typeface="Times New Roman" panose="02020603050405020304" charset="0"/>
                <a:sym typeface="+mn-ea"/>
              </a:rPr>
              <a:t>    </a:t>
            </a:r>
            <a:r>
              <a:rPr lang="zh-CN" altLang="en-US" sz="2800">
                <a:latin typeface="Times New Roman" panose="02020603050405020304" charset="0"/>
                <a:ea typeface="Arial Unicode MS" panose="020B0604020202020204" charset="-122"/>
                <a:cs typeface="Times New Roman" panose="02020603050405020304" charset="0"/>
                <a:sym typeface="+mn-ea"/>
              </a:rPr>
              <a:t>Well, almost everyone.</a:t>
            </a:r>
            <a:endParaRPr lang="zh-CN" altLang="en-US" sz="2800">
              <a:latin typeface="Times New Roman" panose="02020603050405020304" charset="0"/>
              <a:ea typeface="Arial Unicode MS" panose="020B0604020202020204" charset="-122"/>
              <a:cs typeface="Times New Roman" panose="02020603050405020304" charset="0"/>
              <a:sym typeface="+mn-ea"/>
            </a:endParaRPr>
          </a:p>
          <a:p>
            <a:pPr fontAlgn="auto">
              <a:lnSpc>
                <a:spcPts val="2880"/>
              </a:lnSpc>
            </a:pPr>
            <a:r>
              <a:rPr lang="en-US" altLang="zh-CN" sz="2800">
                <a:latin typeface="Times New Roman" panose="02020603050405020304" charset="0"/>
                <a:ea typeface="Arial Unicode MS" panose="020B0604020202020204" charset="-122"/>
                <a:cs typeface="Times New Roman" panose="02020603050405020304" charset="0"/>
              </a:rPr>
              <a:t>    </a:t>
            </a:r>
            <a:r>
              <a:rPr lang="zh-CN" altLang="en-US" sz="2800">
                <a:latin typeface="Times New Roman" panose="02020603050405020304" charset="0"/>
                <a:ea typeface="Arial Unicode MS" panose="020B0604020202020204" charset="-122"/>
                <a:cs typeface="Times New Roman" panose="02020603050405020304" charset="0"/>
                <a:sym typeface="+mn-ea"/>
              </a:rPr>
              <a:t>After a few days of watching Farhan and the village boys learning to ride, </a:t>
            </a:r>
            <a:endParaRPr lang="en-US" altLang="zh-CN" sz="2800">
              <a:latin typeface="Times New Roman" panose="02020603050405020304" charset="0"/>
              <a:ea typeface="Arial Unicode MS" panose="020B0604020202020204" charset="-122"/>
              <a:cs typeface="Times New Roman" panose="02020603050405020304" charset="0"/>
            </a:endParaRPr>
          </a:p>
        </p:txBody>
      </p:sp>
      <p:pic>
        <p:nvPicPr>
          <p:cNvPr id="102" name="图片 101"/>
          <p:cNvPicPr/>
          <p:nvPr/>
        </p:nvPicPr>
        <p:blipFill>
          <a:blip r:embed="rId1"/>
          <a:stretch>
            <a:fillRect/>
          </a:stretch>
        </p:blipFill>
        <p:spPr>
          <a:xfrm>
            <a:off x="11043285" y="5719445"/>
            <a:ext cx="1148715" cy="1138555"/>
          </a:xfrm>
          <a:prstGeom prst="rect">
            <a:avLst/>
          </a:prstGeom>
          <a:noFill/>
          <a:ln w="9525">
            <a:noFill/>
          </a:ln>
        </p:spPr>
      </p:pic>
      <p:pic>
        <p:nvPicPr>
          <p:cNvPr id="12" name="图片 1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34620" y="67310"/>
            <a:ext cx="12057380" cy="54902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en-US" altLang="zh-CN" sz="2800" b="1">
                <a:solidFill>
                  <a:srgbClr val="00B050"/>
                </a:solidFill>
                <a:latin typeface="Arial" panose="020B0604020202020204" pitchFamily="34" charset="0"/>
                <a:ea typeface="楷体" panose="02010609060101010101" charset="-122"/>
                <a:cs typeface="Arial" panose="020B0604020202020204" pitchFamily="34" charset="0"/>
              </a:rPr>
              <a:t>Text</a:t>
            </a:r>
            <a:r>
              <a:rPr lang="zh-CN" altLang="en-US" sz="2800" b="1">
                <a:solidFill>
                  <a:srgbClr val="00B050"/>
                </a:solidFill>
                <a:latin typeface="Arial" panose="020B0604020202020204" pitchFamily="34" charset="0"/>
                <a:ea typeface="楷体" panose="02010609060101010101" charset="-122"/>
                <a:cs typeface="Arial" panose="020B0604020202020204" pitchFamily="34" charset="0"/>
              </a:rPr>
              <a:t>：</a:t>
            </a:r>
            <a:r>
              <a:rPr lang="zh-CN" altLang="en-US" sz="2800" b="1">
                <a:solidFill>
                  <a:srgbClr val="00B050"/>
                </a:solidFill>
                <a:latin typeface="楷体" panose="02010609060101010101" charset="-122"/>
                <a:ea typeface="楷体" panose="02010609060101010101" charset="-122"/>
                <a:cs typeface="楷体" panose="02010609060101010101" charset="-122"/>
              </a:rPr>
              <a:t>文本呈现</a:t>
            </a:r>
            <a:endParaRPr lang="zh-CN" altLang="en-US" sz="2800" b="1">
              <a:solidFill>
                <a:srgbClr val="00B050"/>
              </a:solidFill>
              <a:latin typeface="楷体" panose="02010609060101010101" charset="-122"/>
              <a:ea typeface="楷体" panose="02010609060101010101" charset="-122"/>
              <a:cs typeface="楷体" panose="02010609060101010101" charset="-122"/>
            </a:endParaRPr>
          </a:p>
          <a:p>
            <a:pPr fontAlgn="auto">
              <a:lnSpc>
                <a:spcPts val="2980"/>
              </a:lnSpc>
            </a:pPr>
            <a:r>
              <a:rPr lang="zh-CN" altLang="en-US" sz="2800">
                <a:latin typeface="Times New Roman" panose="02020603050405020304" charset="0"/>
                <a:ea typeface="Arial Unicode MS" panose="020B0604020202020204" charset="-122"/>
                <a:cs typeface="Times New Roman" panose="02020603050405020304" charset="0"/>
              </a:rPr>
              <a:t>Aminah and her friends grew bitter. They spent afternoons on the hill just north of the village, sitting in the shade of a mango tree and watching the lazy stream flow at the foot of the hill. They could hear the boys cheering and laughing on the other side of the hill.</a:t>
            </a:r>
            <a:endParaRPr lang="zh-CN" altLang="en-US" sz="2800">
              <a:latin typeface="Times New Roman" panose="02020603050405020304" charset="0"/>
              <a:ea typeface="Arial Unicode MS" panose="020B0604020202020204" charset="-122"/>
              <a:cs typeface="Times New Roman" panose="02020603050405020304" charset="0"/>
            </a:endParaRPr>
          </a:p>
          <a:p>
            <a:pPr fontAlgn="auto">
              <a:lnSpc>
                <a:spcPts val="2980"/>
              </a:lnSpc>
            </a:pPr>
            <a:r>
              <a:rPr lang="en-US" altLang="zh-CN" sz="2800">
                <a:latin typeface="Times New Roman" panose="02020603050405020304" charset="0"/>
                <a:ea typeface="Arial Unicode MS" panose="020B0604020202020204" charset="-122"/>
                <a:cs typeface="Times New Roman" panose="02020603050405020304" charset="0"/>
              </a:rPr>
              <a:t>    </a:t>
            </a:r>
            <a:r>
              <a:rPr lang="zh-CN" altLang="en-US" sz="2800">
                <a:latin typeface="Times New Roman" panose="02020603050405020304" charset="0"/>
                <a:ea typeface="Arial Unicode MS" panose="020B0604020202020204" charset="-122"/>
                <a:cs typeface="Times New Roman" panose="02020603050405020304" charset="0"/>
              </a:rPr>
              <a:t>“Why doesn’t he let us ride, Aminah?” asked Fatima. Aminah shrugged (耸肩)，trying to act as if she didn't care.</a:t>
            </a:r>
            <a:endParaRPr lang="zh-CN" altLang="en-US" sz="2800">
              <a:latin typeface="Times New Roman" panose="02020603050405020304" charset="0"/>
              <a:ea typeface="Arial Unicode MS" panose="020B0604020202020204" charset="-122"/>
              <a:cs typeface="Times New Roman" panose="02020603050405020304" charset="0"/>
            </a:endParaRPr>
          </a:p>
          <a:p>
            <a:pPr fontAlgn="auto">
              <a:lnSpc>
                <a:spcPts val="2980"/>
              </a:lnSpc>
            </a:pPr>
            <a:r>
              <a:rPr lang="en-US" altLang="zh-CN" sz="2800">
                <a:latin typeface="Times New Roman" panose="02020603050405020304" charset="0"/>
                <a:ea typeface="Arial Unicode MS" panose="020B0604020202020204" charset="-122"/>
                <a:cs typeface="Times New Roman" panose="02020603050405020304" charset="0"/>
              </a:rPr>
              <a:t>    </a:t>
            </a:r>
            <a:r>
              <a:rPr lang="zh-CN" altLang="en-US" sz="2800">
                <a:latin typeface="Times New Roman" panose="02020603050405020304" charset="0"/>
                <a:ea typeface="Arial Unicode MS" panose="020B0604020202020204" charset="-122"/>
                <a:cs typeface="Times New Roman" panose="02020603050405020304" charset="0"/>
              </a:rPr>
              <a:t>“He and the other boys just want the bicycle all for themselves!” replied Shehnaz. Sarah shook her head. “But Aminah is his sister! He should share with her.” An older sister commanded respect.</a:t>
            </a:r>
            <a:endParaRPr lang="zh-CN" altLang="en-US" sz="2800">
              <a:latin typeface="Times New Roman" panose="02020603050405020304" charset="0"/>
              <a:ea typeface="Arial Unicode MS" panose="020B0604020202020204" charset="-122"/>
              <a:cs typeface="Times New Roman" panose="02020603050405020304" charset="0"/>
            </a:endParaRPr>
          </a:p>
          <a:p>
            <a:pPr fontAlgn="auto">
              <a:lnSpc>
                <a:spcPts val="2980"/>
              </a:lnSpc>
            </a:pPr>
            <a:r>
              <a:rPr lang="en-US" altLang="zh-CN" sz="2800">
                <a:latin typeface="Times New Roman" panose="02020603050405020304" charset="0"/>
                <a:ea typeface="Arial Unicode MS" panose="020B0604020202020204" charset="-122"/>
                <a:cs typeface="Times New Roman" panose="02020603050405020304" charset="0"/>
              </a:rPr>
              <a:t>     </a:t>
            </a:r>
            <a:r>
              <a:rPr lang="zh-CN" altLang="en-US" sz="2800">
                <a:latin typeface="Times New Roman" panose="02020603050405020304" charset="0"/>
                <a:ea typeface="Arial Unicode MS" panose="020B0604020202020204" charset="-122"/>
                <a:cs typeface="Times New Roman" panose="02020603050405020304" charset="0"/>
              </a:rPr>
              <a:t>As they talked, the boys’ screams grew closer. Aminah looked up and saw her brother on his bicycle at the top of the hill. “Look! I can do it!" Farhan yelled at the top of his lungs. He had finally gotten the hang of it. The boys cheered as he began to speed up. </a:t>
            </a:r>
            <a:endParaRPr lang="zh-CN" altLang="en-US" sz="2800">
              <a:latin typeface="Times New Roman" panose="02020603050405020304" charset="0"/>
              <a:ea typeface="Arial Unicode MS" panose="020B0604020202020204" charset="-122"/>
              <a:cs typeface="Times New Roman" panose="02020603050405020304" charset="0"/>
            </a:endParaRPr>
          </a:p>
        </p:txBody>
      </p:sp>
      <p:sp>
        <p:nvSpPr>
          <p:cNvPr id="3" name="文本框 2"/>
          <p:cNvSpPr txBox="1"/>
          <p:nvPr/>
        </p:nvSpPr>
        <p:spPr>
          <a:xfrm>
            <a:off x="147955" y="5557520"/>
            <a:ext cx="12044680" cy="1322070"/>
          </a:xfrm>
          <a:prstGeom prst="rect">
            <a:avLst/>
          </a:prstGeom>
          <a:noFill/>
        </p:spPr>
        <p:txBody>
          <a:bodyPr wrap="square" rtlCol="0">
            <a:spAutoFit/>
          </a:bodyPr>
          <a:p>
            <a:r>
              <a:rPr lang="en-US" altLang="zh-CN" sz="2800">
                <a:solidFill>
                  <a:srgbClr val="FF0000"/>
                </a:solidFill>
                <a:latin typeface="Arial" panose="020B0604020202020204" pitchFamily="34" charset="0"/>
                <a:cs typeface="Arial" panose="020B0604020202020204" pitchFamily="34" charset="0"/>
              </a:rPr>
              <a:t>  </a:t>
            </a:r>
            <a:r>
              <a:rPr lang="zh-CN" altLang="en-US" sz="2600" i="1">
                <a:solidFill>
                  <a:srgbClr val="FF0000"/>
                </a:solidFill>
                <a:latin typeface="Britannic Bold" panose="020B0903060703020204" charset="0"/>
                <a:cs typeface="Britannic Bold" panose="020B0903060703020204" charset="0"/>
              </a:rPr>
              <a:t>Suddenly, Farhan lost control of the bicycle,</a:t>
            </a:r>
            <a:r>
              <a:rPr lang="en-US" altLang="zh-CN" sz="2600" i="1">
                <a:solidFill>
                  <a:srgbClr val="FF0000"/>
                </a:solidFill>
                <a:latin typeface="Britannic Bold" panose="020B0903060703020204" charset="0"/>
                <a:cs typeface="Britannic Bold" panose="020B0903060703020204" charset="0"/>
              </a:rPr>
              <a:t> </a:t>
            </a:r>
            <a:r>
              <a:rPr lang="zh-CN" altLang="en-US" sz="2600" i="1">
                <a:solidFill>
                  <a:srgbClr val="FF0000"/>
                </a:solidFill>
                <a:latin typeface="Britannic Bold" panose="020B0903060703020204" charset="0"/>
                <a:cs typeface="Britannic Bold" panose="020B0903060703020204" charset="0"/>
              </a:rPr>
              <a:t>heading in the direction</a:t>
            </a:r>
            <a:r>
              <a:rPr lang="en-US" altLang="zh-CN" sz="2600" i="1">
                <a:solidFill>
                  <a:srgbClr val="FF0000"/>
                </a:solidFill>
                <a:latin typeface="Britannic Bold" panose="020B0903060703020204" charset="0"/>
                <a:cs typeface="Britannic Bold" panose="020B0903060703020204" charset="0"/>
              </a:rPr>
              <a:t> </a:t>
            </a:r>
            <a:r>
              <a:rPr lang="zh-CN" altLang="en-US" sz="2600" i="1">
                <a:solidFill>
                  <a:srgbClr val="FF0000"/>
                </a:solidFill>
                <a:latin typeface="Britannic Bold" panose="020B0903060703020204" charset="0"/>
                <a:cs typeface="Britannic Bold" panose="020B0903060703020204" charset="0"/>
              </a:rPr>
              <a:t>of </a:t>
            </a:r>
            <a:endParaRPr lang="zh-CN" altLang="en-US" sz="2600" i="1">
              <a:solidFill>
                <a:srgbClr val="FF0000"/>
              </a:solidFill>
              <a:latin typeface="Britannic Bold" panose="020B0903060703020204" charset="0"/>
              <a:cs typeface="Britannic Bold" panose="020B0903060703020204" charset="0"/>
            </a:endParaRPr>
          </a:p>
          <a:p>
            <a:r>
              <a:rPr lang="zh-CN" altLang="en-US" sz="2600" i="1">
                <a:solidFill>
                  <a:srgbClr val="FF0000"/>
                </a:solidFill>
                <a:latin typeface="Britannic Bold" panose="020B0903060703020204" charset="0"/>
                <a:cs typeface="Britannic Bold" panose="020B0903060703020204" charset="0"/>
              </a:rPr>
              <a:t>the girls, toward the stream.</a:t>
            </a:r>
            <a:endParaRPr lang="zh-CN" altLang="en-US" sz="2600" i="1">
              <a:solidFill>
                <a:srgbClr val="FF0000"/>
              </a:solidFill>
              <a:latin typeface="Britannic Bold" panose="020B0903060703020204" charset="0"/>
              <a:cs typeface="Britannic Bold" panose="020B0903060703020204" charset="0"/>
            </a:endParaRPr>
          </a:p>
          <a:p>
            <a:r>
              <a:rPr lang="en-US" altLang="zh-CN" sz="2600" i="1">
                <a:solidFill>
                  <a:srgbClr val="FF0000"/>
                </a:solidFill>
                <a:latin typeface="Britannic Bold" panose="020B0903060703020204" charset="0"/>
                <a:cs typeface="Britannic Bold" panose="020B0903060703020204" charset="0"/>
              </a:rPr>
              <a:t>  </a:t>
            </a:r>
            <a:r>
              <a:rPr lang="zh-CN" altLang="en-US" sz="2600" i="1">
                <a:solidFill>
                  <a:srgbClr val="FF0000"/>
                </a:solidFill>
                <a:latin typeface="Britannic Bold" panose="020B0903060703020204" charset="0"/>
                <a:cs typeface="Britannic Bold" panose="020B0903060703020204" charset="0"/>
              </a:rPr>
              <a:t>Farhan looked at Aminah, then at his bicycle,</a:t>
            </a:r>
            <a:r>
              <a:rPr lang="en-US" altLang="zh-CN" sz="2600" i="1">
                <a:solidFill>
                  <a:srgbClr val="FF0000"/>
                </a:solidFill>
                <a:latin typeface="Britannic Bold" panose="020B0903060703020204" charset="0"/>
                <a:cs typeface="Britannic Bold" panose="020B0903060703020204" charset="0"/>
              </a:rPr>
              <a:t> </a:t>
            </a:r>
            <a:r>
              <a:rPr lang="zh-CN" altLang="en-US" sz="2600" i="1">
                <a:solidFill>
                  <a:srgbClr val="FF0000"/>
                </a:solidFill>
                <a:latin typeface="Britannic Bold" panose="020B0903060703020204" charset="0"/>
                <a:cs typeface="Britannic Bold" panose="020B0903060703020204" charset="0"/>
              </a:rPr>
              <a:t>then back at his sister.</a:t>
            </a:r>
            <a:endParaRPr lang="zh-CN" altLang="en-US" sz="2600" i="1">
              <a:solidFill>
                <a:srgbClr val="FF0000"/>
              </a:solidFill>
              <a:latin typeface="Britannic Bold" panose="020B0903060703020204" charset="0"/>
              <a:cs typeface="Britannic Bold" panose="020B0903060703020204" charset="0"/>
            </a:endParaRPr>
          </a:p>
        </p:txBody>
      </p:sp>
      <p:pic>
        <p:nvPicPr>
          <p:cNvPr id="102" name="图片 101"/>
          <p:cNvPicPr/>
          <p:nvPr/>
        </p:nvPicPr>
        <p:blipFill>
          <a:blip r:embed="rId1"/>
          <a:stretch>
            <a:fillRect/>
          </a:stretch>
        </p:blipFill>
        <p:spPr>
          <a:xfrm>
            <a:off x="11043285" y="5719445"/>
            <a:ext cx="1148715" cy="1138555"/>
          </a:xfrm>
          <a:prstGeom prst="rect">
            <a:avLst/>
          </a:prstGeom>
          <a:noFill/>
          <a:ln w="9525">
            <a:noFill/>
          </a:ln>
        </p:spPr>
      </p:pic>
      <p:pic>
        <p:nvPicPr>
          <p:cNvPr id="12" name="图片 1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4775" y="635"/>
            <a:ext cx="5115560" cy="6662420"/>
          </a:xfrm>
          <a:prstGeom prst="rect">
            <a:avLst/>
          </a:prstGeom>
          <a:noFill/>
        </p:spPr>
        <p:txBody>
          <a:bodyPr wrap="square" rtlCol="0">
            <a:spAutoFit/>
          </a:bodyPr>
          <a:p>
            <a:pPr algn="l" fontAlgn="auto">
              <a:lnSpc>
                <a:spcPts val="3660"/>
              </a:lnSpc>
            </a:pPr>
            <a:r>
              <a:rPr lang="zh-CN" altLang="en-US" sz="2800" b="1">
                <a:solidFill>
                  <a:srgbClr val="00B050"/>
                </a:solidFill>
                <a:latin typeface="Arial" panose="020B0604020202020204" pitchFamily="34" charset="0"/>
                <a:ea typeface="宋体" panose="02010600030101010101" pitchFamily="2" charset="-122"/>
                <a:cs typeface="Arial" panose="020B0604020202020204" pitchFamily="34" charset="0"/>
              </a:rPr>
              <a:t>语言拓展积累</a:t>
            </a:r>
            <a:endParaRPr lang="en-US" altLang="zh-CN" sz="2800" b="1">
              <a:solidFill>
                <a:srgbClr val="00B050"/>
              </a:solidFill>
              <a:latin typeface="宋体" panose="02010600030101010101" pitchFamily="2" charset="-122"/>
              <a:ea typeface="宋体" panose="02010600030101010101" pitchFamily="2" charset="-122"/>
              <a:cs typeface="宋体" panose="02010600030101010101" pitchFamily="2" charset="-122"/>
            </a:endParaRPr>
          </a:p>
          <a:p>
            <a:pPr algn="r" fontAlgn="auto">
              <a:lnSpc>
                <a:spcPts val="3660"/>
              </a:lnSpc>
            </a:pPr>
            <a:r>
              <a:rPr lang="en-US" altLang="zh-CN" sz="2800">
                <a:latin typeface="宋体" panose="02010600030101010101" pitchFamily="2" charset="-122"/>
                <a:ea typeface="宋体" panose="02010600030101010101" pitchFamily="2" charset="-122"/>
                <a:cs typeface="宋体" panose="02010600030101010101" pitchFamily="2" charset="-122"/>
              </a:rPr>
              <a:t>                 </a:t>
            </a:r>
            <a:r>
              <a:rPr sz="2800">
                <a:latin typeface="宋体" panose="02010600030101010101" pitchFamily="2" charset="-122"/>
                <a:ea typeface="宋体" panose="02010600030101010101" pitchFamily="2" charset="-122"/>
                <a:cs typeface="宋体" panose="02010600030101010101" pitchFamily="2" charset="-122"/>
              </a:rPr>
              <a:t>1.慷慨好意 </a:t>
            </a:r>
            <a:endParaRPr sz="2800">
              <a:latin typeface="宋体" panose="02010600030101010101" pitchFamily="2" charset="-122"/>
              <a:ea typeface="宋体" panose="02010600030101010101" pitchFamily="2" charset="-122"/>
              <a:cs typeface="宋体" panose="02010600030101010101" pitchFamily="2" charset="-122"/>
            </a:endParaRPr>
          </a:p>
          <a:p>
            <a:pPr algn="r" fontAlgn="auto">
              <a:lnSpc>
                <a:spcPts val="3660"/>
              </a:lnSpc>
            </a:pPr>
            <a:r>
              <a:rPr sz="2800">
                <a:latin typeface="宋体" panose="02010600030101010101" pitchFamily="2" charset="-122"/>
                <a:ea typeface="宋体" panose="02010600030101010101" pitchFamily="2" charset="-122"/>
                <a:cs typeface="宋体" panose="02010600030101010101" pitchFamily="2" charset="-122"/>
              </a:rPr>
              <a:t>  2.信守诺言（形容词短语）</a:t>
            </a:r>
            <a:endParaRPr sz="2800">
              <a:latin typeface="宋体" panose="02010600030101010101" pitchFamily="2" charset="-122"/>
              <a:ea typeface="宋体" panose="02010600030101010101" pitchFamily="2" charset="-122"/>
              <a:cs typeface="宋体" panose="02010600030101010101" pitchFamily="2" charset="-122"/>
            </a:endParaRPr>
          </a:p>
          <a:p>
            <a:pPr algn="r" fontAlgn="auto">
              <a:lnSpc>
                <a:spcPts val="3660"/>
              </a:lnSpc>
            </a:pPr>
            <a:r>
              <a:rPr lang="en-US" sz="2800">
                <a:latin typeface="宋体" panose="02010600030101010101" pitchFamily="2" charset="-122"/>
                <a:ea typeface="宋体" panose="02010600030101010101" pitchFamily="2" charset="-122"/>
                <a:cs typeface="宋体" panose="02010600030101010101" pitchFamily="2" charset="-122"/>
              </a:rPr>
              <a:t>       </a:t>
            </a:r>
            <a:r>
              <a:rPr sz="2800">
                <a:latin typeface="宋体" panose="02010600030101010101" pitchFamily="2" charset="-122"/>
                <a:ea typeface="宋体" panose="02010600030101010101" pitchFamily="2" charset="-122"/>
                <a:cs typeface="宋体" panose="02010600030101010101" pitchFamily="2" charset="-122"/>
              </a:rPr>
              <a:t>信守承诺（动词短语）</a:t>
            </a:r>
            <a:endParaRPr sz="2800">
              <a:latin typeface="宋体" panose="02010600030101010101" pitchFamily="2" charset="-122"/>
              <a:ea typeface="宋体" panose="02010600030101010101" pitchFamily="2" charset="-122"/>
              <a:cs typeface="宋体" panose="02010600030101010101" pitchFamily="2" charset="-122"/>
            </a:endParaRPr>
          </a:p>
          <a:p>
            <a:pPr algn="r" fontAlgn="auto">
              <a:lnSpc>
                <a:spcPts val="3660"/>
              </a:lnSpc>
            </a:pPr>
            <a:r>
              <a:rPr sz="2800">
                <a:latin typeface="宋体" panose="02010600030101010101" pitchFamily="2" charset="-122"/>
                <a:ea typeface="宋体" panose="02010600030101010101" pitchFamily="2" charset="-122"/>
                <a:cs typeface="宋体" panose="02010600030101010101" pitchFamily="2" charset="-122"/>
              </a:rPr>
              <a:t>  </a:t>
            </a:r>
            <a:r>
              <a:rPr lang="en-US" sz="2800">
                <a:latin typeface="宋体" panose="02010600030101010101" pitchFamily="2" charset="-122"/>
                <a:ea typeface="宋体" panose="02010600030101010101" pitchFamily="2" charset="-122"/>
                <a:cs typeface="宋体" panose="02010600030101010101" pitchFamily="2" charset="-122"/>
              </a:rPr>
              <a:t>         </a:t>
            </a:r>
            <a:r>
              <a:rPr sz="2800">
                <a:latin typeface="宋体" panose="02010600030101010101" pitchFamily="2" charset="-122"/>
                <a:ea typeface="宋体" panose="02010600030101010101" pitchFamily="2" charset="-122"/>
                <a:cs typeface="宋体" panose="02010600030101010101" pitchFamily="2" charset="-122"/>
              </a:rPr>
              <a:t>3.在...的阴凉处		</a:t>
            </a:r>
            <a:r>
              <a:rPr lang="en-US" sz="2800">
                <a:latin typeface="宋体" panose="02010600030101010101" pitchFamily="2" charset="-122"/>
                <a:ea typeface="宋体" panose="02010600030101010101" pitchFamily="2" charset="-122"/>
                <a:cs typeface="宋体" panose="02010600030101010101" pitchFamily="2" charset="-122"/>
              </a:rPr>
              <a:t>  </a:t>
            </a:r>
            <a:r>
              <a:rPr sz="2800">
                <a:latin typeface="宋体" panose="02010600030101010101" pitchFamily="2" charset="-122"/>
                <a:ea typeface="宋体" panose="02010600030101010101" pitchFamily="2" charset="-122"/>
                <a:cs typeface="宋体" panose="02010600030101010101" pitchFamily="2" charset="-122"/>
              </a:rPr>
              <a:t>使...相形见绌				  4.在山脚下	5.想独自拥有这自行车		  </a:t>
            </a:r>
            <a:r>
              <a:rPr lang="en-US" sz="2800">
                <a:latin typeface="宋体" panose="02010600030101010101" pitchFamily="2" charset="-122"/>
                <a:ea typeface="宋体" panose="02010600030101010101" pitchFamily="2" charset="-122"/>
                <a:cs typeface="宋体" panose="02010600030101010101" pitchFamily="2" charset="-122"/>
              </a:rPr>
              <a:t>          </a:t>
            </a:r>
            <a:r>
              <a:rPr sz="2800">
                <a:latin typeface="宋体" panose="02010600030101010101" pitchFamily="2" charset="-122"/>
                <a:ea typeface="宋体" panose="02010600030101010101" pitchFamily="2" charset="-122"/>
                <a:cs typeface="宋体" panose="02010600030101010101" pitchFamily="2" charset="-122"/>
              </a:rPr>
              <a:t>6.高声地			  7.掌握...的窍门				 8.加速	</a:t>
            </a:r>
            <a:r>
              <a:rPr lang="en-US" sz="2800">
                <a:latin typeface="宋体" panose="02010600030101010101" pitchFamily="2" charset="-122"/>
                <a:ea typeface="宋体" panose="02010600030101010101" pitchFamily="2" charset="-122"/>
                <a:cs typeface="宋体" panose="02010600030101010101" pitchFamily="2" charset="-122"/>
              </a:rPr>
              <a:t>  </a:t>
            </a:r>
            <a:r>
              <a:rPr sz="2800">
                <a:latin typeface="宋体" panose="02010600030101010101" pitchFamily="2" charset="-122"/>
                <a:ea typeface="宋体" panose="02010600030101010101" pitchFamily="2" charset="-122"/>
                <a:cs typeface="宋体" panose="02010600030101010101" pitchFamily="2" charset="-122"/>
              </a:rPr>
              <a:t>9.朝女孩子们那方向	</a:t>
            </a:r>
            <a:endParaRPr sz="2800">
              <a:latin typeface="宋体" panose="02010600030101010101" pitchFamily="2" charset="-122"/>
              <a:ea typeface="宋体" panose="02010600030101010101" pitchFamily="2" charset="-122"/>
              <a:cs typeface="宋体" panose="02010600030101010101" pitchFamily="2" charset="-122"/>
            </a:endParaRPr>
          </a:p>
          <a:p>
            <a:pPr algn="r" fontAlgn="auto">
              <a:lnSpc>
                <a:spcPts val="3660"/>
              </a:lnSpc>
            </a:pPr>
            <a:r>
              <a:rPr sz="2800">
                <a:latin typeface="宋体" panose="02010600030101010101" pitchFamily="2" charset="-122"/>
                <a:ea typeface="宋体" panose="02010600030101010101" pitchFamily="2" charset="-122"/>
                <a:cs typeface="宋体" panose="02010600030101010101" pitchFamily="2" charset="-122"/>
              </a:rPr>
              <a:t> </a:t>
            </a:r>
            <a:r>
              <a:rPr lang="en-US" sz="2800">
                <a:latin typeface="宋体" panose="02010600030101010101" pitchFamily="2" charset="-122"/>
                <a:ea typeface="宋体" panose="02010600030101010101" pitchFamily="2" charset="-122"/>
                <a:cs typeface="宋体" panose="02010600030101010101" pitchFamily="2" charset="-122"/>
              </a:rPr>
              <a:t> </a:t>
            </a:r>
            <a:r>
              <a:rPr sz="2800">
                <a:latin typeface="宋体" panose="02010600030101010101" pitchFamily="2" charset="-122"/>
                <a:ea typeface="宋体" panose="02010600030101010101" pitchFamily="2" charset="-122"/>
                <a:cs typeface="宋体" panose="02010600030101010101" pitchFamily="2" charset="-122"/>
              </a:rPr>
              <a:t>10.一辆频繁使用的自行车	</a:t>
            </a:r>
            <a:endParaRPr sz="2800">
              <a:latin typeface="宋体" panose="02010600030101010101" pitchFamily="2" charset="-122"/>
              <a:ea typeface="宋体" panose="02010600030101010101" pitchFamily="2" charset="-122"/>
              <a:cs typeface="宋体" panose="02010600030101010101" pitchFamily="2" charset="-122"/>
            </a:endParaRPr>
          </a:p>
          <a:p>
            <a:pPr algn="r" fontAlgn="auto">
              <a:lnSpc>
                <a:spcPts val="3660"/>
              </a:lnSpc>
            </a:pPr>
            <a:r>
              <a:rPr sz="2800">
                <a:latin typeface="宋体" panose="02010600030101010101" pitchFamily="2" charset="-122"/>
                <a:ea typeface="宋体" panose="02010600030101010101" pitchFamily="2" charset="-122"/>
                <a:cs typeface="宋体" panose="02010600030101010101" pitchFamily="2" charset="-122"/>
              </a:rPr>
              <a:t>  </a:t>
            </a:r>
            <a:r>
              <a:rPr lang="en-US" sz="2800">
                <a:latin typeface="宋体" panose="02010600030101010101" pitchFamily="2" charset="-122"/>
                <a:ea typeface="宋体" panose="02010600030101010101" pitchFamily="2" charset="-122"/>
                <a:cs typeface="宋体" panose="02010600030101010101" pitchFamily="2" charset="-122"/>
              </a:rPr>
              <a:t>             </a:t>
            </a:r>
            <a:r>
              <a:rPr sz="2800">
                <a:latin typeface="宋体" panose="02010600030101010101" pitchFamily="2" charset="-122"/>
                <a:ea typeface="宋体" panose="02010600030101010101" pitchFamily="2" charset="-122"/>
                <a:cs typeface="宋体" panose="02010600030101010101" pitchFamily="2" charset="-122"/>
              </a:rPr>
              <a:t>11.博得尊重</a:t>
            </a:r>
            <a:endParaRPr sz="2800">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5371465" y="0"/>
            <a:ext cx="6638925" cy="66624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p>
            <a:pPr fontAlgn="auto">
              <a:lnSpc>
                <a:spcPts val="3660"/>
              </a:lnSpc>
            </a:pPr>
            <a:endParaRPr lang="zh-CN" altLang="en-US" sz="2800">
              <a:latin typeface="Arial" panose="020B0604020202020204" pitchFamily="34" charset="0"/>
              <a:cs typeface="Arial" panose="020B0604020202020204" pitchFamily="34" charset="0"/>
            </a:endParaRPr>
          </a:p>
          <a:p>
            <a:pPr fontAlgn="auto">
              <a:lnSpc>
                <a:spcPts val="3660"/>
              </a:lnSpc>
            </a:pPr>
            <a:r>
              <a:rPr lang="en-US" sz="2800">
                <a:latin typeface="Arial" panose="020B0604020202020204" pitchFamily="34" charset="0"/>
                <a:cs typeface="Arial" panose="020B0604020202020204" pitchFamily="34" charset="0"/>
              </a:rPr>
              <a:t>1.</a:t>
            </a:r>
            <a:r>
              <a:rPr sz="2800">
                <a:latin typeface="Arial" panose="020B0604020202020204" pitchFamily="34" charset="0"/>
                <a:cs typeface="Arial" panose="020B0604020202020204" pitchFamily="34" charset="0"/>
              </a:rPr>
              <a:t>a generous offer</a:t>
            </a:r>
            <a:endParaRPr sz="2800">
              <a:latin typeface="Arial" panose="020B0604020202020204" pitchFamily="34" charset="0"/>
              <a:cs typeface="Arial" panose="020B0604020202020204" pitchFamily="34" charset="0"/>
            </a:endParaRPr>
          </a:p>
          <a:p>
            <a:pPr fontAlgn="auto">
              <a:lnSpc>
                <a:spcPts val="3660"/>
              </a:lnSpc>
            </a:pPr>
            <a:r>
              <a:rPr sz="2800">
                <a:latin typeface="Arial" panose="020B0604020202020204" pitchFamily="34" charset="0"/>
                <a:cs typeface="Arial" panose="020B0604020202020204" pitchFamily="34" charset="0"/>
              </a:rPr>
              <a:t>2.true to one’s word</a:t>
            </a:r>
            <a:endParaRPr sz="2800">
              <a:latin typeface="Arial" panose="020B0604020202020204" pitchFamily="34" charset="0"/>
              <a:cs typeface="Arial" panose="020B0604020202020204" pitchFamily="34" charset="0"/>
            </a:endParaRPr>
          </a:p>
          <a:p>
            <a:pPr fontAlgn="auto">
              <a:lnSpc>
                <a:spcPts val="3660"/>
              </a:lnSpc>
            </a:pPr>
            <a:r>
              <a:rPr lang="en-US" sz="2800">
                <a:latin typeface="Arial" panose="020B0604020202020204" pitchFamily="34" charset="0"/>
                <a:cs typeface="Arial" panose="020B0604020202020204" pitchFamily="34" charset="0"/>
              </a:rPr>
              <a:t>   </a:t>
            </a:r>
            <a:r>
              <a:rPr sz="2800">
                <a:latin typeface="Arial" panose="020B0604020202020204" pitchFamily="34" charset="0"/>
                <a:cs typeface="Arial" panose="020B0604020202020204" pitchFamily="34" charset="0"/>
              </a:rPr>
              <a:t>keep one’s word/promise</a:t>
            </a:r>
            <a:endParaRPr sz="2800">
              <a:latin typeface="Arial" panose="020B0604020202020204" pitchFamily="34" charset="0"/>
              <a:cs typeface="Arial" panose="020B0604020202020204" pitchFamily="34" charset="0"/>
            </a:endParaRPr>
          </a:p>
          <a:p>
            <a:pPr fontAlgn="auto">
              <a:lnSpc>
                <a:spcPts val="3660"/>
              </a:lnSpc>
            </a:pPr>
            <a:r>
              <a:rPr sz="2800">
                <a:latin typeface="Arial" panose="020B0604020202020204" pitchFamily="34" charset="0"/>
                <a:cs typeface="Arial" panose="020B0604020202020204" pitchFamily="34" charset="0"/>
              </a:rPr>
              <a:t>3.in the shade of...</a:t>
            </a:r>
            <a:endParaRPr sz="2800">
              <a:latin typeface="Arial" panose="020B0604020202020204" pitchFamily="34" charset="0"/>
              <a:cs typeface="Arial" panose="020B0604020202020204" pitchFamily="34" charset="0"/>
            </a:endParaRPr>
          </a:p>
          <a:p>
            <a:pPr fontAlgn="auto">
              <a:lnSpc>
                <a:spcPts val="3660"/>
              </a:lnSpc>
            </a:pPr>
            <a:r>
              <a:rPr lang="en-US" sz="2800">
                <a:latin typeface="Arial" panose="020B0604020202020204" pitchFamily="34" charset="0"/>
                <a:cs typeface="Arial" panose="020B0604020202020204" pitchFamily="34" charset="0"/>
              </a:rPr>
              <a:t>   </a:t>
            </a:r>
            <a:r>
              <a:rPr sz="2800">
                <a:latin typeface="Arial" panose="020B0604020202020204" pitchFamily="34" charset="0"/>
                <a:cs typeface="Arial" panose="020B0604020202020204" pitchFamily="34" charset="0"/>
              </a:rPr>
              <a:t>put... in the shade</a:t>
            </a:r>
            <a:endParaRPr sz="2800">
              <a:latin typeface="Arial" panose="020B0604020202020204" pitchFamily="34" charset="0"/>
              <a:cs typeface="Arial" panose="020B0604020202020204" pitchFamily="34" charset="0"/>
            </a:endParaRPr>
          </a:p>
          <a:p>
            <a:pPr fontAlgn="auto">
              <a:lnSpc>
                <a:spcPts val="3660"/>
              </a:lnSpc>
            </a:pPr>
            <a:r>
              <a:rPr sz="2800">
                <a:latin typeface="Arial" panose="020B0604020202020204" pitchFamily="34" charset="0"/>
                <a:cs typeface="Arial" panose="020B0604020202020204" pitchFamily="34" charset="0"/>
              </a:rPr>
              <a:t>4.at the foot of the hill</a:t>
            </a:r>
            <a:endParaRPr sz="2800">
              <a:latin typeface="Arial" panose="020B0604020202020204" pitchFamily="34" charset="0"/>
              <a:cs typeface="Arial" panose="020B0604020202020204" pitchFamily="34" charset="0"/>
            </a:endParaRPr>
          </a:p>
          <a:p>
            <a:pPr fontAlgn="auto">
              <a:lnSpc>
                <a:spcPts val="3660"/>
              </a:lnSpc>
            </a:pPr>
            <a:r>
              <a:rPr sz="2800">
                <a:latin typeface="Arial" panose="020B0604020202020204" pitchFamily="34" charset="0"/>
                <a:cs typeface="Arial" panose="020B0604020202020204" pitchFamily="34" charset="0"/>
              </a:rPr>
              <a:t>5.want the bike all to oneself</a:t>
            </a:r>
            <a:endParaRPr sz="2800">
              <a:latin typeface="Arial" panose="020B0604020202020204" pitchFamily="34" charset="0"/>
              <a:cs typeface="Arial" panose="020B0604020202020204" pitchFamily="34" charset="0"/>
            </a:endParaRPr>
          </a:p>
          <a:p>
            <a:pPr fontAlgn="auto">
              <a:lnSpc>
                <a:spcPts val="3660"/>
              </a:lnSpc>
            </a:pPr>
            <a:r>
              <a:rPr sz="2800">
                <a:latin typeface="Arial" panose="020B0604020202020204" pitchFamily="34" charset="0"/>
                <a:cs typeface="Arial" panose="020B0604020202020204" pitchFamily="34" charset="0"/>
              </a:rPr>
              <a:t>6.at the top of one’s lungs</a:t>
            </a:r>
            <a:endParaRPr sz="2800">
              <a:latin typeface="Arial" panose="020B0604020202020204" pitchFamily="34" charset="0"/>
              <a:cs typeface="Arial" panose="020B0604020202020204" pitchFamily="34" charset="0"/>
            </a:endParaRPr>
          </a:p>
          <a:p>
            <a:pPr fontAlgn="auto">
              <a:lnSpc>
                <a:spcPts val="3660"/>
              </a:lnSpc>
            </a:pPr>
            <a:r>
              <a:rPr sz="2800">
                <a:latin typeface="Arial" panose="020B0604020202020204" pitchFamily="34" charset="0"/>
                <a:cs typeface="Arial" panose="020B0604020202020204" pitchFamily="34" charset="0"/>
              </a:rPr>
              <a:t>7.get the hang of...</a:t>
            </a:r>
            <a:endParaRPr sz="2800">
              <a:latin typeface="Arial" panose="020B0604020202020204" pitchFamily="34" charset="0"/>
              <a:cs typeface="Arial" panose="020B0604020202020204" pitchFamily="34" charset="0"/>
            </a:endParaRPr>
          </a:p>
          <a:p>
            <a:pPr fontAlgn="auto">
              <a:lnSpc>
                <a:spcPts val="3660"/>
              </a:lnSpc>
            </a:pPr>
            <a:r>
              <a:rPr sz="2800">
                <a:latin typeface="Arial" panose="020B0604020202020204" pitchFamily="34" charset="0"/>
                <a:cs typeface="Arial" panose="020B0604020202020204" pitchFamily="34" charset="0"/>
              </a:rPr>
              <a:t>8.speed up/ accelerate</a:t>
            </a:r>
            <a:endParaRPr sz="2800">
              <a:latin typeface="Arial" panose="020B0604020202020204" pitchFamily="34" charset="0"/>
              <a:cs typeface="Arial" panose="020B0604020202020204" pitchFamily="34" charset="0"/>
            </a:endParaRPr>
          </a:p>
          <a:p>
            <a:pPr fontAlgn="auto">
              <a:lnSpc>
                <a:spcPts val="3660"/>
              </a:lnSpc>
            </a:pPr>
            <a:r>
              <a:rPr sz="2800">
                <a:latin typeface="Arial" panose="020B0604020202020204" pitchFamily="34" charset="0"/>
                <a:cs typeface="Arial" panose="020B0604020202020204" pitchFamily="34" charset="0"/>
              </a:rPr>
              <a:t>9.in the direction of the girls</a:t>
            </a:r>
            <a:endParaRPr sz="2800">
              <a:latin typeface="Arial" panose="020B0604020202020204" pitchFamily="34" charset="0"/>
              <a:cs typeface="Arial" panose="020B0604020202020204" pitchFamily="34" charset="0"/>
            </a:endParaRPr>
          </a:p>
          <a:p>
            <a:pPr fontAlgn="auto">
              <a:lnSpc>
                <a:spcPts val="3660"/>
              </a:lnSpc>
            </a:pPr>
            <a:r>
              <a:rPr sz="2800">
                <a:latin typeface="Arial" panose="020B0604020202020204" pitchFamily="34" charset="0"/>
                <a:cs typeface="Arial" panose="020B0604020202020204" pitchFamily="34" charset="0"/>
              </a:rPr>
              <a:t>10.a well used bike</a:t>
            </a:r>
            <a:endParaRPr sz="2800">
              <a:latin typeface="Arial" panose="020B0604020202020204" pitchFamily="34" charset="0"/>
              <a:cs typeface="Arial" panose="020B0604020202020204" pitchFamily="34" charset="0"/>
            </a:endParaRPr>
          </a:p>
          <a:p>
            <a:pPr fontAlgn="auto">
              <a:lnSpc>
                <a:spcPts val="3660"/>
              </a:lnSpc>
            </a:pPr>
            <a:r>
              <a:rPr sz="2800">
                <a:latin typeface="Arial" panose="020B0604020202020204" pitchFamily="34" charset="0"/>
                <a:cs typeface="Arial" panose="020B0604020202020204" pitchFamily="34" charset="0"/>
              </a:rPr>
              <a:t>11.command respect</a:t>
            </a:r>
            <a:endParaRPr sz="2800">
              <a:latin typeface="Arial" panose="020B0604020202020204" pitchFamily="34" charset="0"/>
              <a:cs typeface="Arial" panose="020B0604020202020204" pitchFamily="34" charset="0"/>
            </a:endParaRPr>
          </a:p>
        </p:txBody>
      </p:sp>
      <p:pic>
        <p:nvPicPr>
          <p:cNvPr id="102" name="图片 101"/>
          <p:cNvPicPr/>
          <p:nvPr/>
        </p:nvPicPr>
        <p:blipFill>
          <a:blip r:embed="rId1"/>
          <a:stretch>
            <a:fillRect/>
          </a:stretch>
        </p:blipFill>
        <p:spPr>
          <a:xfrm>
            <a:off x="11043285" y="5719445"/>
            <a:ext cx="1148715" cy="1138555"/>
          </a:xfrm>
          <a:prstGeom prst="rect">
            <a:avLst/>
          </a:prstGeom>
          <a:noFill/>
          <a:ln w="9525">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anim calcmode="lin" valueType="num">
                                      <p:cBhvr additive="base">
                                        <p:cTn id="7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35" y="635"/>
            <a:ext cx="12190730" cy="6000750"/>
          </a:xfrm>
          <a:prstGeom prst="rect">
            <a:avLst/>
          </a:prstGeom>
          <a:noFill/>
        </p:spPr>
        <p:txBody>
          <a:bodyPr wrap="square" rtlCol="0">
            <a:spAutoFit/>
          </a:bodyPr>
          <a:p>
            <a:r>
              <a:rPr lang="en-US" altLang="zh-CN" sz="3200" b="1">
                <a:solidFill>
                  <a:srgbClr val="00B050"/>
                </a:solidFill>
                <a:latin typeface="Times New Roman" panose="02020603050405020304" charset="0"/>
                <a:cs typeface="Times New Roman" panose="02020603050405020304" charset="0"/>
              </a:rPr>
              <a:t>Understand the story- Fill in the blanks:</a:t>
            </a:r>
            <a:endParaRPr lang="en-US" altLang="zh-CN" sz="3200" b="1">
              <a:solidFill>
                <a:srgbClr val="00B050"/>
              </a:solidFill>
              <a:latin typeface="Times New Roman" panose="02020603050405020304" charset="0"/>
              <a:cs typeface="Times New Roman" panose="02020603050405020304" charset="0"/>
            </a:endParaRPr>
          </a:p>
          <a:p>
            <a:r>
              <a:rPr lang="en-US" altLang="zh-CN" sz="3200">
                <a:latin typeface="Times New Roman" panose="02020603050405020304" charset="0"/>
                <a:cs typeface="Times New Roman" panose="02020603050405020304" charset="0"/>
              </a:rPr>
              <a:t>     </a:t>
            </a:r>
            <a:r>
              <a:rPr lang="en-US" altLang="zh-CN" sz="3200">
                <a:latin typeface="Times New Roman" panose="02020603050405020304" charset="0"/>
                <a:ea typeface="Arial Unicode MS" panose="020B0604020202020204" charset="-122"/>
                <a:cs typeface="Times New Roman" panose="02020603050405020304" charset="0"/>
                <a:sym typeface="+mn-ea"/>
              </a:rPr>
              <a:t>Aminah, an a____________ excellent girl, often received top grades and was awarded 100 rupees at the end of the year. To m_________ Farhan, her brother to work hard, father promised to buy him a bike as a reward if his grades __________(improve). It did work and Farhan got his _________(desire) bike and was eager to learn to ride the bike with the village boys. Paint-chipped and well-used _______ the bike was, Farhan cherished it badly. It even became the envy of Aminah and her friends, _______ also wanted to ride the bike though she pretended not to. One day, _______ Farhan and the village boys were fully enjoying the ride, he lost control of the ______(prize) bike, heading _____ the direction of the girls and towards the stream...</a:t>
            </a:r>
            <a:endParaRPr lang="en-US" altLang="zh-CN" sz="3200">
              <a:latin typeface="Times New Roman" panose="02020603050405020304" charset="0"/>
              <a:ea typeface="Arial Unicode MS" panose="020B0604020202020204" charset="-122"/>
              <a:cs typeface="Times New Roman" panose="02020603050405020304" charset="0"/>
              <a:sym typeface="+mn-ea"/>
            </a:endParaRPr>
          </a:p>
        </p:txBody>
      </p:sp>
      <p:sp>
        <p:nvSpPr>
          <p:cNvPr id="3" name="文本框 2"/>
          <p:cNvSpPr txBox="1"/>
          <p:nvPr/>
        </p:nvSpPr>
        <p:spPr>
          <a:xfrm>
            <a:off x="2712720" y="479425"/>
            <a:ext cx="2411095" cy="583565"/>
          </a:xfrm>
          <a:prstGeom prst="rect">
            <a:avLst/>
          </a:prstGeom>
          <a:noFill/>
        </p:spPr>
        <p:txBody>
          <a:bodyPr wrap="square" rtlCol="0">
            <a:spAutoFit/>
          </a:bodyPr>
          <a:p>
            <a:r>
              <a:rPr lang="en-US" altLang="zh-CN" sz="3200">
                <a:solidFill>
                  <a:srgbClr val="FF0000"/>
                </a:solidFill>
              </a:rPr>
              <a:t>academically</a:t>
            </a:r>
            <a:endParaRPr lang="en-US" altLang="zh-CN" sz="3200">
              <a:solidFill>
                <a:srgbClr val="FF0000"/>
              </a:solidFill>
            </a:endParaRPr>
          </a:p>
        </p:txBody>
      </p:sp>
      <p:sp>
        <p:nvSpPr>
          <p:cNvPr id="4" name="文本框 3"/>
          <p:cNvSpPr txBox="1"/>
          <p:nvPr/>
        </p:nvSpPr>
        <p:spPr>
          <a:xfrm>
            <a:off x="8921115" y="949325"/>
            <a:ext cx="2135505" cy="583565"/>
          </a:xfrm>
          <a:prstGeom prst="rect">
            <a:avLst/>
          </a:prstGeom>
          <a:noFill/>
        </p:spPr>
        <p:txBody>
          <a:bodyPr wrap="square" rtlCol="0">
            <a:spAutoFit/>
          </a:bodyPr>
          <a:p>
            <a:r>
              <a:rPr lang="en-US" altLang="zh-CN" sz="3200">
                <a:solidFill>
                  <a:srgbClr val="FF0000"/>
                </a:solidFill>
              </a:rPr>
              <a:t>  motivate</a:t>
            </a:r>
            <a:endParaRPr lang="en-US" altLang="zh-CN" sz="3200">
              <a:solidFill>
                <a:srgbClr val="FF0000"/>
              </a:solidFill>
            </a:endParaRPr>
          </a:p>
        </p:txBody>
      </p:sp>
      <p:sp>
        <p:nvSpPr>
          <p:cNvPr id="5" name="文本框 4"/>
          <p:cNvSpPr txBox="1"/>
          <p:nvPr/>
        </p:nvSpPr>
        <p:spPr>
          <a:xfrm>
            <a:off x="3556000" y="1940560"/>
            <a:ext cx="1950085" cy="583565"/>
          </a:xfrm>
          <a:prstGeom prst="rect">
            <a:avLst/>
          </a:prstGeom>
          <a:noFill/>
        </p:spPr>
        <p:txBody>
          <a:bodyPr wrap="square" rtlCol="0">
            <a:spAutoFit/>
          </a:bodyPr>
          <a:p>
            <a:r>
              <a:rPr lang="en-US" altLang="zh-CN" sz="3200">
                <a:solidFill>
                  <a:srgbClr val="FF0000"/>
                </a:solidFill>
              </a:rPr>
              <a:t>improved</a:t>
            </a:r>
            <a:endParaRPr lang="en-US" altLang="zh-CN" sz="3200">
              <a:solidFill>
                <a:srgbClr val="FF0000"/>
              </a:solidFill>
            </a:endParaRPr>
          </a:p>
        </p:txBody>
      </p:sp>
      <p:sp>
        <p:nvSpPr>
          <p:cNvPr id="6" name="文本框 5"/>
          <p:cNvSpPr txBox="1"/>
          <p:nvPr/>
        </p:nvSpPr>
        <p:spPr>
          <a:xfrm>
            <a:off x="603250" y="2454910"/>
            <a:ext cx="2783205" cy="583565"/>
          </a:xfrm>
          <a:prstGeom prst="rect">
            <a:avLst/>
          </a:prstGeom>
          <a:noFill/>
        </p:spPr>
        <p:txBody>
          <a:bodyPr wrap="square" rtlCol="0">
            <a:spAutoFit/>
          </a:bodyPr>
          <a:p>
            <a:r>
              <a:rPr lang="en-US" altLang="zh-CN" sz="3200">
                <a:solidFill>
                  <a:srgbClr val="FF0000"/>
                </a:solidFill>
              </a:rPr>
              <a:t>desired</a:t>
            </a:r>
            <a:endParaRPr lang="en-US" altLang="zh-CN" sz="3200">
              <a:solidFill>
                <a:srgbClr val="FF0000"/>
              </a:solidFill>
            </a:endParaRPr>
          </a:p>
        </p:txBody>
      </p:sp>
      <p:sp>
        <p:nvSpPr>
          <p:cNvPr id="7" name="文本框 6"/>
          <p:cNvSpPr txBox="1"/>
          <p:nvPr/>
        </p:nvSpPr>
        <p:spPr>
          <a:xfrm>
            <a:off x="7625715" y="2931160"/>
            <a:ext cx="2677160" cy="583565"/>
          </a:xfrm>
          <a:prstGeom prst="rect">
            <a:avLst/>
          </a:prstGeom>
          <a:noFill/>
        </p:spPr>
        <p:txBody>
          <a:bodyPr wrap="square" rtlCol="0">
            <a:spAutoFit/>
          </a:bodyPr>
          <a:p>
            <a:r>
              <a:rPr lang="en-US" altLang="zh-CN" sz="3200">
                <a:solidFill>
                  <a:srgbClr val="FF0000"/>
                </a:solidFill>
              </a:rPr>
              <a:t>    as </a:t>
            </a:r>
            <a:endParaRPr lang="en-US" altLang="zh-CN" sz="3200">
              <a:solidFill>
                <a:srgbClr val="FF0000"/>
              </a:solidFill>
            </a:endParaRPr>
          </a:p>
        </p:txBody>
      </p:sp>
      <p:sp>
        <p:nvSpPr>
          <p:cNvPr id="8" name="文本框 7"/>
          <p:cNvSpPr txBox="1"/>
          <p:nvPr/>
        </p:nvSpPr>
        <p:spPr>
          <a:xfrm>
            <a:off x="1376045" y="3865245"/>
            <a:ext cx="1793240" cy="583565"/>
          </a:xfrm>
          <a:prstGeom prst="rect">
            <a:avLst/>
          </a:prstGeom>
          <a:noFill/>
        </p:spPr>
        <p:txBody>
          <a:bodyPr wrap="square" rtlCol="0">
            <a:spAutoFit/>
          </a:bodyPr>
          <a:p>
            <a:r>
              <a:rPr lang="en-US" altLang="zh-CN" sz="3200">
                <a:solidFill>
                  <a:srgbClr val="FF0000"/>
                </a:solidFill>
              </a:rPr>
              <a:t>who</a:t>
            </a:r>
            <a:endParaRPr lang="en-US" altLang="zh-CN" sz="3200">
              <a:solidFill>
                <a:srgbClr val="FF0000"/>
              </a:solidFill>
            </a:endParaRPr>
          </a:p>
        </p:txBody>
      </p:sp>
      <p:sp>
        <p:nvSpPr>
          <p:cNvPr id="9" name="文本框 8"/>
          <p:cNvSpPr txBox="1"/>
          <p:nvPr/>
        </p:nvSpPr>
        <p:spPr>
          <a:xfrm>
            <a:off x="1616710" y="4430395"/>
            <a:ext cx="1312545" cy="583565"/>
          </a:xfrm>
          <a:prstGeom prst="rect">
            <a:avLst/>
          </a:prstGeom>
          <a:noFill/>
        </p:spPr>
        <p:txBody>
          <a:bodyPr wrap="square" rtlCol="0">
            <a:spAutoFit/>
          </a:bodyPr>
          <a:p>
            <a:r>
              <a:rPr lang="en-US" altLang="zh-CN" sz="3200">
                <a:solidFill>
                  <a:srgbClr val="FF0000"/>
                </a:solidFill>
              </a:rPr>
              <a:t>while</a:t>
            </a:r>
            <a:endParaRPr lang="en-US" altLang="zh-CN" sz="3200">
              <a:solidFill>
                <a:srgbClr val="FF0000"/>
              </a:solidFill>
            </a:endParaRPr>
          </a:p>
        </p:txBody>
      </p:sp>
      <p:sp>
        <p:nvSpPr>
          <p:cNvPr id="10" name="文本框 9"/>
          <p:cNvSpPr txBox="1"/>
          <p:nvPr/>
        </p:nvSpPr>
        <p:spPr>
          <a:xfrm>
            <a:off x="4264660" y="4881245"/>
            <a:ext cx="1312545" cy="583565"/>
          </a:xfrm>
          <a:prstGeom prst="rect">
            <a:avLst/>
          </a:prstGeom>
          <a:noFill/>
        </p:spPr>
        <p:txBody>
          <a:bodyPr wrap="square" rtlCol="0">
            <a:spAutoFit/>
          </a:bodyPr>
          <a:p>
            <a:r>
              <a:rPr lang="en-US" altLang="zh-CN" sz="3200">
                <a:solidFill>
                  <a:srgbClr val="FF0000"/>
                </a:solidFill>
              </a:rPr>
              <a:t>prized</a:t>
            </a:r>
            <a:endParaRPr lang="en-US" altLang="zh-CN" sz="3200">
              <a:solidFill>
                <a:srgbClr val="FF0000"/>
              </a:solidFill>
            </a:endParaRPr>
          </a:p>
        </p:txBody>
      </p:sp>
      <p:sp>
        <p:nvSpPr>
          <p:cNvPr id="11" name="文本框 10"/>
          <p:cNvSpPr txBox="1"/>
          <p:nvPr/>
        </p:nvSpPr>
        <p:spPr>
          <a:xfrm>
            <a:off x="8990330" y="4912995"/>
            <a:ext cx="1312545" cy="583565"/>
          </a:xfrm>
          <a:prstGeom prst="rect">
            <a:avLst/>
          </a:prstGeom>
          <a:noFill/>
        </p:spPr>
        <p:txBody>
          <a:bodyPr wrap="square" rtlCol="0">
            <a:spAutoFit/>
          </a:bodyPr>
          <a:p>
            <a:r>
              <a:rPr lang="en-US" altLang="zh-CN" sz="3200">
                <a:solidFill>
                  <a:srgbClr val="FF0000"/>
                </a:solidFill>
              </a:rPr>
              <a:t>in</a:t>
            </a:r>
            <a:endParaRPr lang="en-US" altLang="zh-CN" sz="320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150495" y="3439160"/>
            <a:ext cx="2145030" cy="52197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en-US" altLang="zh-CN" sz="2800">
                <a:solidFill>
                  <a:srgbClr val="412ED0"/>
                </a:solidFill>
              </a:rPr>
              <a:t>1.Beginning </a:t>
            </a:r>
            <a:endParaRPr lang="en-US" altLang="zh-CN" sz="2800">
              <a:solidFill>
                <a:srgbClr val="412ED0"/>
              </a:solidFill>
            </a:endParaRPr>
          </a:p>
        </p:txBody>
      </p:sp>
      <p:sp>
        <p:nvSpPr>
          <p:cNvPr id="4" name="文本框 3"/>
          <p:cNvSpPr txBox="1"/>
          <p:nvPr/>
        </p:nvSpPr>
        <p:spPr>
          <a:xfrm>
            <a:off x="2096770" y="1851660"/>
            <a:ext cx="2580005" cy="52197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en-US" altLang="zh-CN" sz="2800">
                <a:solidFill>
                  <a:srgbClr val="412ED0"/>
                </a:solidFill>
              </a:rPr>
              <a:t>2.Rising action</a:t>
            </a:r>
            <a:endParaRPr lang="en-US" altLang="zh-CN" sz="2800">
              <a:solidFill>
                <a:srgbClr val="412ED0"/>
              </a:solidFill>
            </a:endParaRPr>
          </a:p>
        </p:txBody>
      </p:sp>
      <p:sp>
        <p:nvSpPr>
          <p:cNvPr id="5" name="文本框 4"/>
          <p:cNvSpPr txBox="1"/>
          <p:nvPr/>
        </p:nvSpPr>
        <p:spPr>
          <a:xfrm>
            <a:off x="4571365" y="466090"/>
            <a:ext cx="1630680" cy="52197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en-US" altLang="zh-CN" sz="2800">
                <a:solidFill>
                  <a:srgbClr val="412ED0"/>
                </a:solidFill>
              </a:rPr>
              <a:t>3.Climax</a:t>
            </a:r>
            <a:endParaRPr lang="en-US" altLang="zh-CN" sz="2800">
              <a:solidFill>
                <a:srgbClr val="412ED0"/>
              </a:solidFill>
            </a:endParaRPr>
          </a:p>
        </p:txBody>
      </p:sp>
      <p:sp>
        <p:nvSpPr>
          <p:cNvPr id="6" name="文本框 5"/>
          <p:cNvSpPr txBox="1"/>
          <p:nvPr/>
        </p:nvSpPr>
        <p:spPr>
          <a:xfrm>
            <a:off x="6586855" y="1534795"/>
            <a:ext cx="2729230" cy="52197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en-US" altLang="zh-CN" sz="2800">
                <a:solidFill>
                  <a:srgbClr val="412ED0"/>
                </a:solidFill>
              </a:rPr>
              <a:t>4.Falling action</a:t>
            </a:r>
            <a:endParaRPr lang="en-US" altLang="zh-CN" sz="2800">
              <a:solidFill>
                <a:srgbClr val="412ED0"/>
              </a:solidFill>
            </a:endParaRPr>
          </a:p>
        </p:txBody>
      </p:sp>
      <p:sp>
        <p:nvSpPr>
          <p:cNvPr id="7" name="文本框 6"/>
          <p:cNvSpPr txBox="1"/>
          <p:nvPr/>
        </p:nvSpPr>
        <p:spPr>
          <a:xfrm>
            <a:off x="7887335" y="3740785"/>
            <a:ext cx="1659255" cy="52197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en-US" altLang="zh-CN" sz="2800">
                <a:solidFill>
                  <a:srgbClr val="412ED0"/>
                </a:solidFill>
              </a:rPr>
              <a:t>5.Ending</a:t>
            </a:r>
            <a:endParaRPr lang="en-US" altLang="zh-CN" sz="2800">
              <a:solidFill>
                <a:srgbClr val="412ED0"/>
              </a:solidFill>
            </a:endParaRPr>
          </a:p>
        </p:txBody>
      </p:sp>
      <p:sp>
        <p:nvSpPr>
          <p:cNvPr id="2" name="文本框 1"/>
          <p:cNvSpPr txBox="1"/>
          <p:nvPr/>
        </p:nvSpPr>
        <p:spPr>
          <a:xfrm>
            <a:off x="165735" y="4230370"/>
            <a:ext cx="5175250" cy="1114425"/>
          </a:xfrm>
          <a:prstGeom prst="rect">
            <a:avLst/>
          </a:prstGeom>
          <a:noFill/>
        </p:spPr>
        <p:txBody>
          <a:bodyPr wrap="square" rtlCol="0">
            <a:spAutoFit/>
          </a:bodyPr>
          <a:p>
            <a:pPr fontAlgn="auto">
              <a:lnSpc>
                <a:spcPts val="2660"/>
              </a:lnSpc>
            </a:pPr>
            <a:r>
              <a:rPr lang="en-US" altLang="zh-CN" sz="2800">
                <a:latin typeface="Times New Roman" panose="02020603050405020304" charset="0"/>
                <a:cs typeface="Times New Roman" panose="02020603050405020304" charset="0"/>
              </a:rPr>
              <a:t>Motivated, Farhan worked hard and got top grades, for which he was awarded a bike.</a:t>
            </a:r>
            <a:endParaRPr lang="en-US" altLang="zh-CN" sz="2800">
              <a:latin typeface="Times New Roman" panose="02020603050405020304" charset="0"/>
              <a:cs typeface="Times New Roman" panose="02020603050405020304" charset="0"/>
            </a:endParaRPr>
          </a:p>
        </p:txBody>
      </p:sp>
      <p:sp>
        <p:nvSpPr>
          <p:cNvPr id="8" name="文本框 7"/>
          <p:cNvSpPr txBox="1"/>
          <p:nvPr/>
        </p:nvSpPr>
        <p:spPr>
          <a:xfrm>
            <a:off x="165100" y="2430145"/>
            <a:ext cx="4255135" cy="953135"/>
          </a:xfrm>
          <a:prstGeom prst="rect">
            <a:avLst/>
          </a:prstGeom>
          <a:noFill/>
        </p:spPr>
        <p:txBody>
          <a:bodyPr wrap="square" rtlCol="0">
            <a:spAutoFit/>
          </a:bodyPr>
          <a:p>
            <a:r>
              <a:rPr lang="en-US" altLang="zh-CN" sz="2800">
                <a:latin typeface="Times New Roman" panose="02020603050405020304" charset="0"/>
                <a:cs typeface="Times New Roman" panose="02020603050405020304" charset="0"/>
              </a:rPr>
              <a:t>Farhan and the village boys enjoyed riding the bike</a:t>
            </a:r>
            <a:endParaRPr lang="en-US" altLang="zh-CN" sz="2800">
              <a:latin typeface="Times New Roman" panose="02020603050405020304" charset="0"/>
              <a:cs typeface="Times New Roman" panose="02020603050405020304" charset="0"/>
            </a:endParaRPr>
          </a:p>
        </p:txBody>
      </p:sp>
      <p:sp>
        <p:nvSpPr>
          <p:cNvPr id="9" name="文本框 8"/>
          <p:cNvSpPr txBox="1"/>
          <p:nvPr/>
        </p:nvSpPr>
        <p:spPr>
          <a:xfrm>
            <a:off x="165100" y="988060"/>
            <a:ext cx="5010150" cy="953135"/>
          </a:xfrm>
          <a:prstGeom prst="rect">
            <a:avLst/>
          </a:prstGeom>
          <a:noFill/>
        </p:spPr>
        <p:txBody>
          <a:bodyPr wrap="square" rtlCol="0">
            <a:spAutoFit/>
          </a:bodyPr>
          <a:p>
            <a:r>
              <a:rPr lang="en-US" altLang="zh-CN" sz="2800">
                <a:latin typeface="Times New Roman" panose="02020603050405020304" charset="0"/>
                <a:cs typeface="Times New Roman" panose="02020603050405020304" charset="0"/>
              </a:rPr>
              <a:t>Aminah and her girl friends also wanted to ride the bike.</a:t>
            </a:r>
            <a:endParaRPr lang="en-US" altLang="zh-CN" sz="2800">
              <a:latin typeface="Times New Roman" panose="02020603050405020304" charset="0"/>
              <a:cs typeface="Times New Roman" panose="02020603050405020304" charset="0"/>
            </a:endParaRPr>
          </a:p>
        </p:txBody>
      </p:sp>
      <p:cxnSp>
        <p:nvCxnSpPr>
          <p:cNvPr id="10" name="直接连接符 9"/>
          <p:cNvCxnSpPr/>
          <p:nvPr/>
        </p:nvCxnSpPr>
        <p:spPr>
          <a:xfrm flipV="1">
            <a:off x="165735" y="5261610"/>
            <a:ext cx="3334385" cy="3048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V="1">
            <a:off x="3500120" y="810260"/>
            <a:ext cx="1675130" cy="445135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5287645" y="840740"/>
            <a:ext cx="3176905" cy="40735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8464550" y="4944745"/>
            <a:ext cx="291211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6820535" y="2056765"/>
            <a:ext cx="5371465" cy="1076325"/>
          </a:xfrm>
          <a:prstGeom prst="rect">
            <a:avLst/>
          </a:prstGeom>
          <a:noFill/>
        </p:spPr>
        <p:txBody>
          <a:bodyPr wrap="square" rtlCol="0">
            <a:spAutoFit/>
          </a:bodyPr>
          <a:p>
            <a:pPr fontAlgn="auto">
              <a:lnSpc>
                <a:spcPts val="2560"/>
              </a:lnSpc>
            </a:pPr>
            <a:r>
              <a:rPr lang="zh-CN" altLang="en-US" sz="2800">
                <a:latin typeface="Times New Roman" panose="02020603050405020304" charset="0"/>
                <a:ea typeface="Arial Unicode MS" panose="020B0604020202020204" charset="-122"/>
                <a:cs typeface="Times New Roman" panose="02020603050405020304" charset="0"/>
                <a:sym typeface="+mn-ea"/>
              </a:rPr>
              <a:t>Farhan lost control of the bicycle, heading in the direction of </a:t>
            </a:r>
            <a:endParaRPr lang="zh-CN" altLang="en-US" sz="2800">
              <a:latin typeface="Times New Roman" panose="02020603050405020304" charset="0"/>
              <a:ea typeface="Arial Unicode MS" panose="020B0604020202020204" charset="-122"/>
              <a:cs typeface="Times New Roman" panose="02020603050405020304" charset="0"/>
              <a:sym typeface="+mn-ea"/>
            </a:endParaRPr>
          </a:p>
          <a:p>
            <a:pPr fontAlgn="auto">
              <a:lnSpc>
                <a:spcPts val="2560"/>
              </a:lnSpc>
            </a:pPr>
            <a:r>
              <a:rPr lang="zh-CN" altLang="en-US" sz="2800">
                <a:latin typeface="Times New Roman" panose="02020603050405020304" charset="0"/>
                <a:ea typeface="Arial Unicode MS" panose="020B0604020202020204" charset="-122"/>
                <a:cs typeface="Times New Roman" panose="02020603050405020304" charset="0"/>
                <a:sym typeface="+mn-ea"/>
              </a:rPr>
              <a:t>the girls, toward the stream</a:t>
            </a:r>
            <a:r>
              <a:rPr lang="en-US" altLang="zh-CN" sz="2800">
                <a:latin typeface="Times New Roman" panose="02020603050405020304" charset="0"/>
                <a:ea typeface="Arial Unicode MS" panose="020B0604020202020204" charset="-122"/>
                <a:cs typeface="Times New Roman" panose="02020603050405020304" charset="0"/>
                <a:sym typeface="+mn-ea"/>
              </a:rPr>
              <a:t>.</a:t>
            </a:r>
            <a:endParaRPr lang="en-US" altLang="zh-CN" sz="2800">
              <a:latin typeface="Times New Roman" panose="02020603050405020304" charset="0"/>
              <a:ea typeface="Arial Unicode MS" panose="020B0604020202020204" charset="-122"/>
              <a:cs typeface="Times New Roman" panose="02020603050405020304" charset="0"/>
              <a:sym typeface="+mn-ea"/>
            </a:endParaRPr>
          </a:p>
        </p:txBody>
      </p:sp>
      <p:sp>
        <p:nvSpPr>
          <p:cNvPr id="15" name="文本框 14"/>
          <p:cNvSpPr txBox="1"/>
          <p:nvPr/>
        </p:nvSpPr>
        <p:spPr>
          <a:xfrm>
            <a:off x="7527290" y="4174490"/>
            <a:ext cx="4559300" cy="1045210"/>
          </a:xfrm>
          <a:prstGeom prst="rect">
            <a:avLst/>
          </a:prstGeom>
          <a:noFill/>
        </p:spPr>
        <p:txBody>
          <a:bodyPr wrap="square" rtlCol="0">
            <a:spAutoFit/>
          </a:bodyPr>
          <a:p>
            <a:pPr fontAlgn="auto">
              <a:lnSpc>
                <a:spcPts val="2480"/>
              </a:lnSpc>
            </a:pPr>
            <a:r>
              <a:rPr lang="zh-CN" altLang="en-US" sz="2800">
                <a:latin typeface="Times New Roman" panose="02020603050405020304" charset="0"/>
                <a:ea typeface="Arial Unicode MS" panose="020B0604020202020204" charset="-122"/>
                <a:cs typeface="Times New Roman" panose="02020603050405020304" charset="0"/>
                <a:sym typeface="+mn-ea"/>
              </a:rPr>
              <a:t>Farhan looked at Aminah, then at his bicycle, then back at his sister.</a:t>
            </a:r>
            <a:endParaRPr lang="zh-CN" altLang="en-US" sz="2800">
              <a:latin typeface="Times New Roman" panose="02020603050405020304" charset="0"/>
              <a:ea typeface="Arial Unicode MS" panose="020B0604020202020204" charset="-122"/>
              <a:cs typeface="Times New Roman" panose="02020603050405020304" charset="0"/>
              <a:sym typeface="+mn-ea"/>
            </a:endParaRPr>
          </a:p>
        </p:txBody>
      </p:sp>
      <p:sp>
        <p:nvSpPr>
          <p:cNvPr id="16" name="文本框 15"/>
          <p:cNvSpPr txBox="1"/>
          <p:nvPr/>
        </p:nvSpPr>
        <p:spPr>
          <a:xfrm>
            <a:off x="1289050" y="5464810"/>
            <a:ext cx="4810125" cy="5835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p>
            <a:r>
              <a:rPr lang="en-US" altLang="zh-CN" sz="3200">
                <a:solidFill>
                  <a:schemeClr val="tx1"/>
                </a:solidFill>
                <a:latin typeface="Arial" panose="020B0604020202020204" pitchFamily="34" charset="0"/>
                <a:cs typeface="Arial" panose="020B0604020202020204" pitchFamily="34" charset="0"/>
              </a:rPr>
              <a:t>ambitious, proud, excited</a:t>
            </a:r>
            <a:endParaRPr lang="en-US" altLang="zh-CN" sz="3200">
              <a:solidFill>
                <a:schemeClr val="tx1"/>
              </a:solidFill>
              <a:latin typeface="Arial" panose="020B0604020202020204" pitchFamily="34" charset="0"/>
              <a:cs typeface="Arial" panose="020B0604020202020204" pitchFamily="34" charset="0"/>
            </a:endParaRPr>
          </a:p>
        </p:txBody>
      </p:sp>
      <p:sp>
        <p:nvSpPr>
          <p:cNvPr id="17" name="文本框 16"/>
          <p:cNvSpPr txBox="1"/>
          <p:nvPr/>
        </p:nvSpPr>
        <p:spPr>
          <a:xfrm>
            <a:off x="2919095" y="3340100"/>
            <a:ext cx="2691130" cy="52197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p>
            <a:r>
              <a:rPr lang="en-US" altLang="zh-CN" sz="2800">
                <a:solidFill>
                  <a:schemeClr val="tx1"/>
                </a:solidFill>
                <a:latin typeface="Arial" panose="020B0604020202020204" pitchFamily="34" charset="0"/>
                <a:cs typeface="Arial" panose="020B0604020202020204" pitchFamily="34" charset="0"/>
              </a:rPr>
              <a:t>proud, cheerful</a:t>
            </a:r>
            <a:endParaRPr lang="en-US" altLang="zh-CN" sz="2800">
              <a:solidFill>
                <a:schemeClr val="tx1"/>
              </a:solidFill>
              <a:latin typeface="Arial" panose="020B0604020202020204" pitchFamily="34" charset="0"/>
              <a:cs typeface="Arial" panose="020B0604020202020204" pitchFamily="34" charset="0"/>
            </a:endParaRPr>
          </a:p>
        </p:txBody>
      </p:sp>
      <p:sp>
        <p:nvSpPr>
          <p:cNvPr id="18" name="文本框 17"/>
          <p:cNvSpPr txBox="1"/>
          <p:nvPr/>
        </p:nvSpPr>
        <p:spPr>
          <a:xfrm>
            <a:off x="3716655" y="1448435"/>
            <a:ext cx="3230245" cy="52197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p>
            <a:r>
              <a:rPr lang="en-US" altLang="zh-CN" sz="2800">
                <a:solidFill>
                  <a:schemeClr val="tx1"/>
                </a:solidFill>
                <a:latin typeface="Arial" panose="020B0604020202020204" pitchFamily="34" charset="0"/>
                <a:cs typeface="Arial" panose="020B0604020202020204" pitchFamily="34" charset="0"/>
              </a:rPr>
              <a:t>envious, frustrated</a:t>
            </a:r>
            <a:endParaRPr lang="en-US" altLang="zh-CN" sz="2800">
              <a:solidFill>
                <a:schemeClr val="tx1"/>
              </a:solidFill>
              <a:latin typeface="Arial" panose="020B0604020202020204" pitchFamily="34" charset="0"/>
              <a:cs typeface="Arial" panose="020B0604020202020204" pitchFamily="34" charset="0"/>
            </a:endParaRPr>
          </a:p>
        </p:txBody>
      </p:sp>
      <p:sp>
        <p:nvSpPr>
          <p:cNvPr id="19" name="文本框 18"/>
          <p:cNvSpPr txBox="1"/>
          <p:nvPr/>
        </p:nvSpPr>
        <p:spPr>
          <a:xfrm>
            <a:off x="6517640" y="3239770"/>
            <a:ext cx="3597275" cy="52197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p>
            <a:r>
              <a:rPr lang="en-US" altLang="zh-CN" sz="2800">
                <a:solidFill>
                  <a:schemeClr val="tx1"/>
                </a:solidFill>
                <a:latin typeface="Arial" panose="020B0604020202020204" pitchFamily="34" charset="0"/>
                <a:cs typeface="Arial" panose="020B0604020202020204" pitchFamily="34" charset="0"/>
              </a:rPr>
              <a:t>worried, frightened?</a:t>
            </a:r>
            <a:endParaRPr lang="en-US" altLang="zh-CN" sz="2800">
              <a:solidFill>
                <a:schemeClr val="tx1"/>
              </a:solidFill>
              <a:latin typeface="Arial" panose="020B0604020202020204" pitchFamily="34" charset="0"/>
              <a:cs typeface="Arial" panose="020B0604020202020204" pitchFamily="34" charset="0"/>
            </a:endParaRPr>
          </a:p>
        </p:txBody>
      </p:sp>
      <p:sp>
        <p:nvSpPr>
          <p:cNvPr id="21" name="文本框 20"/>
          <p:cNvSpPr txBox="1"/>
          <p:nvPr/>
        </p:nvSpPr>
        <p:spPr>
          <a:xfrm>
            <a:off x="7719695" y="5261610"/>
            <a:ext cx="3411855" cy="52197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p>
            <a:r>
              <a:rPr lang="en-US" altLang="zh-CN" sz="2800">
                <a:solidFill>
                  <a:schemeClr val="tx1"/>
                </a:solidFill>
                <a:latin typeface="Arial" panose="020B0604020202020204" pitchFamily="34" charset="0"/>
                <a:cs typeface="Arial" panose="020B0604020202020204" pitchFamily="34" charset="0"/>
              </a:rPr>
              <a:t>guilty, appreciative?</a:t>
            </a:r>
            <a:endParaRPr lang="en-US" altLang="zh-CN" sz="2800">
              <a:solidFill>
                <a:schemeClr val="tx1"/>
              </a:solidFill>
              <a:latin typeface="Arial" panose="020B0604020202020204" pitchFamily="34" charset="0"/>
              <a:cs typeface="Arial" panose="020B0604020202020204" pitchFamily="34" charset="0"/>
            </a:endParaRPr>
          </a:p>
        </p:txBody>
      </p:sp>
      <p:sp>
        <p:nvSpPr>
          <p:cNvPr id="20" name="文本框 19"/>
          <p:cNvSpPr txBox="1"/>
          <p:nvPr/>
        </p:nvSpPr>
        <p:spPr>
          <a:xfrm>
            <a:off x="150495" y="-3175"/>
            <a:ext cx="12190730" cy="583565"/>
          </a:xfrm>
          <a:prstGeom prst="rect">
            <a:avLst/>
          </a:prstGeom>
          <a:noFill/>
        </p:spPr>
        <p:txBody>
          <a:bodyPr wrap="square" rtlCol="0">
            <a:spAutoFit/>
          </a:bodyPr>
          <a:p>
            <a:r>
              <a:rPr lang="en-US" altLang="zh-CN" sz="3200" b="1">
                <a:solidFill>
                  <a:srgbClr val="00B050"/>
                </a:solidFill>
                <a:latin typeface="Times New Roman" panose="02020603050405020304" charset="0"/>
                <a:cs typeface="Times New Roman" panose="02020603050405020304" charset="0"/>
              </a:rPr>
              <a:t>Understand the story-Plot &amp; Emotions:</a:t>
            </a:r>
            <a:endParaRPr lang="en-US" altLang="zh-CN" sz="3200">
              <a:latin typeface="Times New Roman" panose="02020603050405020304" charset="0"/>
              <a:ea typeface="Arial Unicode MS" panose="020B0604020202020204" charset="-122"/>
              <a:cs typeface="Times New Roman" panose="02020603050405020304" charset="0"/>
              <a:sym typeface="+mn-ea"/>
            </a:endParaRPr>
          </a:p>
        </p:txBody>
      </p:sp>
      <p:sp>
        <p:nvSpPr>
          <p:cNvPr id="22" name="文本框 21"/>
          <p:cNvSpPr txBox="1"/>
          <p:nvPr/>
        </p:nvSpPr>
        <p:spPr>
          <a:xfrm>
            <a:off x="4064635" y="6221730"/>
            <a:ext cx="4399915" cy="645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p>
            <a:r>
              <a:rPr lang="en-US" altLang="zh-CN" sz="3600" b="1">
                <a:latin typeface="Arial Unicode MS" panose="020B0604020202020204" charset="-122"/>
                <a:ea typeface="Arial Unicode MS" panose="020B0604020202020204" charset="-122"/>
              </a:rPr>
              <a:t> Share the bike-ride</a:t>
            </a:r>
            <a:endParaRPr lang="en-US" altLang="zh-CN" sz="3600" b="1">
              <a:latin typeface="Arial Unicode MS" panose="020B0604020202020204" charset="-122"/>
              <a:ea typeface="Arial Unicode MS" panose="020B060402020202020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additive="base">
                                        <p:cTn id="55" dur="500" fill="hold"/>
                                        <p:tgtEl>
                                          <p:spTgt spid="19"/>
                                        </p:tgtEl>
                                        <p:attrNameLst>
                                          <p:attrName>ppt_x</p:attrName>
                                        </p:attrNameLst>
                                      </p:cBhvr>
                                      <p:tavLst>
                                        <p:tav tm="0">
                                          <p:val>
                                            <p:strVal val="#ppt_x"/>
                                          </p:val>
                                        </p:tav>
                                        <p:tav tm="100000">
                                          <p:val>
                                            <p:strVal val="#ppt_x"/>
                                          </p:val>
                                        </p:tav>
                                      </p:tavLst>
                                    </p:anim>
                                    <p:anim calcmode="lin" valueType="num">
                                      <p:cBhvr additive="base">
                                        <p:cTn id="5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1"/>
                                        </p:tgtEl>
                                        <p:attrNameLst>
                                          <p:attrName>style.visibility</p:attrName>
                                        </p:attrNameLst>
                                      </p:cBhvr>
                                      <p:to>
                                        <p:strVal val="visible"/>
                                      </p:to>
                                    </p:set>
                                    <p:anim calcmode="lin" valueType="num">
                                      <p:cBhvr additive="base">
                                        <p:cTn id="61" dur="500" fill="hold"/>
                                        <p:tgtEl>
                                          <p:spTgt spid="21"/>
                                        </p:tgtEl>
                                        <p:attrNameLst>
                                          <p:attrName>ppt_x</p:attrName>
                                        </p:attrNameLst>
                                      </p:cBhvr>
                                      <p:tavLst>
                                        <p:tav tm="0">
                                          <p:val>
                                            <p:strVal val="#ppt_x"/>
                                          </p:val>
                                        </p:tav>
                                        <p:tav tm="100000">
                                          <p:val>
                                            <p:strVal val="#ppt_x"/>
                                          </p:val>
                                        </p:tav>
                                      </p:tavLst>
                                    </p:anim>
                                    <p:anim calcmode="lin" valueType="num">
                                      <p:cBhvr additive="base">
                                        <p:cTn id="6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14" grpId="0"/>
      <p:bldP spid="15" grpId="0"/>
      <p:bldP spid="16" grpId="0" bldLvl="0" animBg="1"/>
      <p:bldP spid="17" grpId="0" bldLvl="0" animBg="1"/>
      <p:bldP spid="18" grpId="0" bldLvl="0" animBg="1"/>
      <p:bldP spid="19" grpId="0" bldLvl="0" animBg="1"/>
      <p:bldP spid="21"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文本框 19"/>
          <p:cNvSpPr txBox="1"/>
          <p:nvPr/>
        </p:nvSpPr>
        <p:spPr>
          <a:xfrm>
            <a:off x="150495" y="-3175"/>
            <a:ext cx="12190730" cy="583565"/>
          </a:xfrm>
          <a:prstGeom prst="rect">
            <a:avLst/>
          </a:prstGeom>
          <a:noFill/>
        </p:spPr>
        <p:txBody>
          <a:bodyPr wrap="square" rtlCol="0">
            <a:spAutoFit/>
          </a:bodyPr>
          <a:p>
            <a:r>
              <a:rPr lang="en-US" altLang="zh-CN" sz="3200" b="1">
                <a:solidFill>
                  <a:srgbClr val="00B050"/>
                </a:solidFill>
                <a:latin typeface="Times New Roman" panose="02020603050405020304" charset="0"/>
                <a:cs typeface="Times New Roman" panose="02020603050405020304" charset="0"/>
              </a:rPr>
              <a:t>Design the plot- Key words</a:t>
            </a:r>
            <a:endParaRPr lang="en-US" altLang="zh-CN" sz="3200" b="1">
              <a:solidFill>
                <a:srgbClr val="00B050"/>
              </a:solidFill>
              <a:latin typeface="Times New Roman" panose="02020603050405020304" charset="0"/>
              <a:cs typeface="Times New Roman" panose="02020603050405020304" charset="0"/>
            </a:endParaRPr>
          </a:p>
        </p:txBody>
      </p:sp>
      <p:sp>
        <p:nvSpPr>
          <p:cNvPr id="7" name="文本框 6"/>
          <p:cNvSpPr txBox="1"/>
          <p:nvPr/>
        </p:nvSpPr>
        <p:spPr>
          <a:xfrm>
            <a:off x="215265" y="636270"/>
            <a:ext cx="11760835" cy="1814830"/>
          </a:xfrm>
          <a:prstGeom prst="rect">
            <a:avLst/>
          </a:prstGeom>
          <a:solidFill>
            <a:schemeClr val="bg2">
              <a:lumMod val="95000"/>
            </a:schemeClr>
          </a:solidFill>
        </p:spPr>
        <p:style>
          <a:lnRef idx="1">
            <a:schemeClr val="dk1"/>
          </a:lnRef>
          <a:fillRef idx="2">
            <a:schemeClr val="dk1"/>
          </a:fillRef>
          <a:effectRef idx="1">
            <a:schemeClr val="dk1"/>
          </a:effectRef>
          <a:fontRef idx="minor">
            <a:schemeClr val="dk1"/>
          </a:fontRef>
        </p:style>
        <p:txBody>
          <a:bodyPr wrap="square" rtlCol="0">
            <a:spAutoFit/>
          </a:bodyPr>
          <a:p>
            <a:r>
              <a:rPr lang="en-US" altLang="zh-CN" sz="2800">
                <a:solidFill>
                  <a:srgbClr val="FF0000"/>
                </a:solidFill>
                <a:latin typeface="华文楷体" panose="02010600040101010101" charset="-122"/>
                <a:ea typeface="华文楷体" panose="02010600040101010101" charset="-122"/>
                <a:cs typeface="华文楷体" panose="02010600040101010101" charset="-122"/>
              </a:rPr>
              <a:t>Tip 1</a:t>
            </a:r>
            <a:r>
              <a:rPr lang="zh-CN" altLang="en-US" sz="2800">
                <a:solidFill>
                  <a:srgbClr val="FF0000"/>
                </a:solidFill>
                <a:latin typeface="华文楷体" panose="02010600040101010101" charset="-122"/>
                <a:ea typeface="华文楷体" panose="02010600040101010101" charset="-122"/>
                <a:cs typeface="华文楷体" panose="02010600040101010101" charset="-122"/>
              </a:rPr>
              <a:t>：</a:t>
            </a:r>
            <a:endParaRPr lang="zh-CN" altLang="en-US" sz="2800">
              <a:solidFill>
                <a:srgbClr val="FF0000"/>
              </a:solidFill>
              <a:latin typeface="华文楷体" panose="02010600040101010101" charset="-122"/>
              <a:ea typeface="华文楷体" panose="02010600040101010101" charset="-122"/>
              <a:cs typeface="华文楷体" panose="02010600040101010101" charset="-122"/>
            </a:endParaRPr>
          </a:p>
          <a:p>
            <a:r>
              <a:rPr lang="en-US" altLang="zh-CN" sz="2800">
                <a:solidFill>
                  <a:srgbClr val="FF0000"/>
                </a:solidFill>
                <a:latin typeface="华文楷体" panose="02010600040101010101" charset="-122"/>
                <a:ea typeface="华文楷体" panose="02010600040101010101" charset="-122"/>
                <a:cs typeface="华文楷体" panose="02010600040101010101" charset="-122"/>
              </a:rPr>
              <a:t>     </a:t>
            </a:r>
            <a:r>
              <a:rPr lang="zh-CN" altLang="en-US" sz="2800">
                <a:solidFill>
                  <a:schemeClr val="tx1"/>
                </a:solidFill>
                <a:latin typeface="华文楷体" panose="02010600040101010101" charset="-122"/>
                <a:ea typeface="华文楷体" panose="02010600040101010101" charset="-122"/>
                <a:cs typeface="华文楷体" panose="02010600040101010101" charset="-122"/>
              </a:rPr>
              <a:t>全国</a:t>
            </a:r>
            <a:r>
              <a:rPr lang="en-US" altLang="zh-CN" sz="2800">
                <a:solidFill>
                  <a:schemeClr val="tx1"/>
                </a:solidFill>
                <a:latin typeface="华文楷体" panose="02010600040101010101" charset="-122"/>
                <a:ea typeface="华文楷体" panose="02010600040101010101" charset="-122"/>
                <a:cs typeface="华文楷体" panose="02010600040101010101" charset="-122"/>
              </a:rPr>
              <a:t>I</a:t>
            </a:r>
            <a:r>
              <a:rPr lang="zh-CN" altLang="en-US" sz="2800">
                <a:solidFill>
                  <a:schemeClr val="tx1"/>
                </a:solidFill>
                <a:latin typeface="华文楷体" panose="02010600040101010101" charset="-122"/>
                <a:ea typeface="华文楷体" panose="02010600040101010101" charset="-122"/>
                <a:cs typeface="华文楷体" panose="02010600040101010101" charset="-122"/>
              </a:rPr>
              <a:t>卷取消了划线词，貌似减少了限制，其实对文章主线的把握更难了。所以我们要做到</a:t>
            </a:r>
            <a:r>
              <a:rPr lang="zh-CN" altLang="en-US" sz="2800" b="1">
                <a:solidFill>
                  <a:srgbClr val="00B050"/>
                </a:solidFill>
                <a:latin typeface="华文楷体" panose="02010600040101010101" charset="-122"/>
                <a:ea typeface="华文楷体" panose="02010600040101010101" charset="-122"/>
                <a:cs typeface="华文楷体" panose="02010600040101010101" charset="-122"/>
              </a:rPr>
              <a:t>心中有划线词</a:t>
            </a:r>
            <a:r>
              <a:rPr lang="zh-CN" altLang="en-US" sz="2800">
                <a:solidFill>
                  <a:schemeClr val="tx1"/>
                </a:solidFill>
                <a:latin typeface="华文楷体" panose="02010600040101010101" charset="-122"/>
                <a:ea typeface="华文楷体" panose="02010600040101010101" charset="-122"/>
                <a:cs typeface="华文楷体" panose="02010600040101010101" charset="-122"/>
              </a:rPr>
              <a:t>，确保在设计情节时不偏离主要人物、主要对象和主要情节。</a:t>
            </a:r>
            <a:endParaRPr lang="zh-CN" altLang="en-US" sz="2800">
              <a:solidFill>
                <a:schemeClr val="tx1"/>
              </a:solidFill>
              <a:latin typeface="华文楷体" panose="02010600040101010101" charset="-122"/>
              <a:ea typeface="华文楷体" panose="02010600040101010101" charset="-122"/>
              <a:cs typeface="华文楷体" panose="02010600040101010101" charset="-122"/>
            </a:endParaRPr>
          </a:p>
        </p:txBody>
      </p:sp>
      <p:sp>
        <p:nvSpPr>
          <p:cNvPr id="8" name="文本框 7"/>
          <p:cNvSpPr txBox="1"/>
          <p:nvPr/>
        </p:nvSpPr>
        <p:spPr>
          <a:xfrm>
            <a:off x="215900" y="2521585"/>
            <a:ext cx="11760835" cy="953135"/>
          </a:xfrm>
          <a:prstGeom prst="rect">
            <a:avLst/>
          </a:prstGeom>
          <a:solidFill>
            <a:schemeClr val="bg2">
              <a:lumMod val="95000"/>
            </a:schemeClr>
          </a:solidFill>
        </p:spPr>
        <p:style>
          <a:lnRef idx="1">
            <a:schemeClr val="dk1"/>
          </a:lnRef>
          <a:fillRef idx="2">
            <a:schemeClr val="dk1"/>
          </a:fillRef>
          <a:effectRef idx="1">
            <a:schemeClr val="dk1"/>
          </a:effectRef>
          <a:fontRef idx="minor">
            <a:schemeClr val="dk1"/>
          </a:fontRef>
        </p:style>
        <p:txBody>
          <a:bodyPr wrap="square" rtlCol="0">
            <a:spAutoFit/>
          </a:bodyPr>
          <a:p>
            <a:r>
              <a:rPr lang="en-US" altLang="zh-CN" sz="2800">
                <a:solidFill>
                  <a:srgbClr val="FF0000"/>
                </a:solidFill>
                <a:latin typeface="华文楷体" panose="02010600040101010101" charset="-122"/>
                <a:ea typeface="华文楷体" panose="02010600040101010101" charset="-122"/>
                <a:cs typeface="华文楷体" panose="02010600040101010101" charset="-122"/>
              </a:rPr>
              <a:t>Tip 2</a:t>
            </a:r>
            <a:r>
              <a:rPr lang="zh-CN" altLang="en-US" sz="2800">
                <a:solidFill>
                  <a:srgbClr val="FF0000"/>
                </a:solidFill>
                <a:latin typeface="华文楷体" panose="02010600040101010101" charset="-122"/>
                <a:ea typeface="华文楷体" panose="02010600040101010101" charset="-122"/>
                <a:cs typeface="华文楷体" panose="02010600040101010101" charset="-122"/>
              </a:rPr>
              <a:t>：</a:t>
            </a:r>
            <a:endParaRPr lang="zh-CN" altLang="en-US" sz="2800">
              <a:solidFill>
                <a:srgbClr val="FF0000"/>
              </a:solidFill>
              <a:latin typeface="华文楷体" panose="02010600040101010101" charset="-122"/>
              <a:ea typeface="华文楷体" panose="02010600040101010101" charset="-122"/>
              <a:cs typeface="华文楷体" panose="02010600040101010101" charset="-122"/>
            </a:endParaRPr>
          </a:p>
          <a:p>
            <a:r>
              <a:rPr lang="en-US" altLang="zh-CN" sz="2800">
                <a:solidFill>
                  <a:srgbClr val="FF0000"/>
                </a:solidFill>
                <a:latin typeface="华文楷体" panose="02010600040101010101" charset="-122"/>
                <a:ea typeface="华文楷体" panose="02010600040101010101" charset="-122"/>
                <a:cs typeface="华文楷体" panose="02010600040101010101" charset="-122"/>
              </a:rPr>
              <a:t>     </a:t>
            </a:r>
            <a:r>
              <a:rPr lang="zh-CN" altLang="en-US" sz="2800">
                <a:solidFill>
                  <a:schemeClr val="tx1"/>
                </a:solidFill>
                <a:latin typeface="华文楷体" panose="02010600040101010101" charset="-122"/>
                <a:ea typeface="华文楷体" panose="02010600040101010101" charset="-122"/>
                <a:cs typeface="华文楷体" panose="02010600040101010101" charset="-122"/>
              </a:rPr>
              <a:t>划线词要以</a:t>
            </a:r>
            <a:r>
              <a:rPr lang="zh-CN" altLang="en-US" sz="2800">
                <a:gradFill>
                  <a:gsLst>
                    <a:gs pos="0">
                      <a:srgbClr val="14CD68"/>
                    </a:gs>
                    <a:gs pos="100000">
                      <a:srgbClr val="0B6E38"/>
                    </a:gs>
                  </a:gsLst>
                  <a:lin scaled="0"/>
                </a:gradFill>
                <a:latin typeface="华文楷体" panose="02010600040101010101" charset="-122"/>
                <a:ea typeface="华文楷体" panose="02010600040101010101" charset="-122"/>
                <a:cs typeface="华文楷体" panose="02010600040101010101" charset="-122"/>
              </a:rPr>
              <a:t>名词</a:t>
            </a:r>
            <a:r>
              <a:rPr lang="zh-CN" altLang="en-US" sz="2800">
                <a:solidFill>
                  <a:schemeClr val="tx1"/>
                </a:solidFill>
                <a:latin typeface="华文楷体" panose="02010600040101010101" charset="-122"/>
                <a:ea typeface="华文楷体" panose="02010600040101010101" charset="-122"/>
                <a:cs typeface="华文楷体" panose="02010600040101010101" charset="-122"/>
              </a:rPr>
              <a:t>为主，再加上几个</a:t>
            </a:r>
            <a:r>
              <a:rPr lang="zh-CN" altLang="en-US" sz="2800">
                <a:solidFill>
                  <a:srgbClr val="00B050"/>
                </a:solidFill>
                <a:latin typeface="华文楷体" panose="02010600040101010101" charset="-122"/>
                <a:ea typeface="华文楷体" panose="02010600040101010101" charset="-122"/>
                <a:cs typeface="华文楷体" panose="02010600040101010101" charset="-122"/>
              </a:rPr>
              <a:t>动词</a:t>
            </a:r>
            <a:r>
              <a:rPr lang="zh-CN" altLang="en-US" sz="2800">
                <a:solidFill>
                  <a:schemeClr val="tx1"/>
                </a:solidFill>
                <a:latin typeface="华文楷体" panose="02010600040101010101" charset="-122"/>
                <a:ea typeface="华文楷体" panose="02010600040101010101" charset="-122"/>
                <a:cs typeface="华文楷体" panose="02010600040101010101" charset="-122"/>
              </a:rPr>
              <a:t>还有个别的</a:t>
            </a:r>
            <a:r>
              <a:rPr lang="zh-CN" altLang="en-US" sz="2800">
                <a:solidFill>
                  <a:srgbClr val="00B050"/>
                </a:solidFill>
                <a:latin typeface="华文楷体" panose="02010600040101010101" charset="-122"/>
                <a:ea typeface="华文楷体" panose="02010600040101010101" charset="-122"/>
                <a:cs typeface="华文楷体" panose="02010600040101010101" charset="-122"/>
              </a:rPr>
              <a:t>形容词</a:t>
            </a:r>
            <a:r>
              <a:rPr lang="zh-CN" altLang="en-US" sz="2800">
                <a:solidFill>
                  <a:schemeClr val="tx1"/>
                </a:solidFill>
                <a:latin typeface="华文楷体" panose="02010600040101010101" charset="-122"/>
                <a:ea typeface="华文楷体" panose="02010600040101010101" charset="-122"/>
                <a:cs typeface="华文楷体" panose="02010600040101010101" charset="-122"/>
              </a:rPr>
              <a:t>。</a:t>
            </a:r>
            <a:endParaRPr lang="zh-CN" altLang="en-US" sz="2800">
              <a:solidFill>
                <a:schemeClr val="tx1"/>
              </a:solidFill>
              <a:latin typeface="华文楷体" panose="02010600040101010101" charset="-122"/>
              <a:ea typeface="华文楷体" panose="02010600040101010101" charset="-122"/>
              <a:cs typeface="华文楷体" panose="02010600040101010101" charset="-122"/>
            </a:endParaRPr>
          </a:p>
        </p:txBody>
      </p:sp>
      <p:sp>
        <p:nvSpPr>
          <p:cNvPr id="9" name="文本框 8"/>
          <p:cNvSpPr txBox="1"/>
          <p:nvPr/>
        </p:nvSpPr>
        <p:spPr>
          <a:xfrm>
            <a:off x="215900" y="3609340"/>
            <a:ext cx="5912485" cy="2676525"/>
          </a:xfrm>
          <a:prstGeom prst="rect">
            <a:avLst/>
          </a:prstGeom>
          <a:solidFill>
            <a:schemeClr val="bg2">
              <a:lumMod val="95000"/>
            </a:schemeClr>
          </a:solidFill>
          <a:ln>
            <a:noFill/>
          </a:ln>
        </p:spPr>
        <p:style>
          <a:lnRef idx="1">
            <a:schemeClr val="dk1"/>
          </a:lnRef>
          <a:fillRef idx="2">
            <a:schemeClr val="dk1"/>
          </a:fillRef>
          <a:effectRef idx="1">
            <a:schemeClr val="dk1"/>
          </a:effectRef>
          <a:fontRef idx="minor">
            <a:schemeClr val="dk1"/>
          </a:fontRef>
        </p:style>
        <p:txBody>
          <a:bodyPr wrap="square" rtlCol="0">
            <a:spAutoFit/>
          </a:bodyPr>
          <a:p>
            <a:pPr algn="l"/>
            <a:r>
              <a:rPr lang="en-US" altLang="zh-CN" sz="2800">
                <a:solidFill>
                  <a:srgbClr val="FF0000"/>
                </a:solidFill>
                <a:latin typeface="华文楷体" panose="02010600040101010101" charset="-122"/>
                <a:ea typeface="华文楷体" panose="02010600040101010101" charset="-122"/>
                <a:cs typeface="华文楷体" panose="02010600040101010101" charset="-122"/>
              </a:rPr>
              <a:t>Tip 3</a:t>
            </a:r>
            <a:r>
              <a:rPr lang="zh-CN" altLang="en-US" sz="2800">
                <a:solidFill>
                  <a:srgbClr val="FF0000"/>
                </a:solidFill>
                <a:latin typeface="华文楷体" panose="02010600040101010101" charset="-122"/>
                <a:ea typeface="华文楷体" panose="02010600040101010101" charset="-122"/>
                <a:cs typeface="华文楷体" panose="02010600040101010101" charset="-122"/>
              </a:rPr>
              <a:t>：</a:t>
            </a:r>
            <a:r>
              <a:rPr lang="zh-CN" altLang="en-US" sz="2800">
                <a:solidFill>
                  <a:schemeClr val="tx1"/>
                </a:solidFill>
                <a:latin typeface="华文楷体" panose="02010600040101010101" charset="-122"/>
                <a:ea typeface="华文楷体" panose="02010600040101010101" charset="-122"/>
                <a:cs typeface="华文楷体" panose="02010600040101010101" charset="-122"/>
              </a:rPr>
              <a:t>名词主要包括</a:t>
            </a:r>
            <a:endParaRPr lang="zh-CN" altLang="en-US" sz="2800">
              <a:solidFill>
                <a:schemeClr val="tx1"/>
              </a:solidFill>
              <a:latin typeface="华文楷体" panose="02010600040101010101" charset="-122"/>
              <a:ea typeface="华文楷体" panose="02010600040101010101" charset="-122"/>
              <a:cs typeface="华文楷体" panose="02010600040101010101" charset="-122"/>
            </a:endParaRPr>
          </a:p>
          <a:p>
            <a:pPr marL="457200" indent="-457200" algn="l">
              <a:buFont typeface="Arial" panose="020B0604020202020204" pitchFamily="34" charset="0"/>
              <a:buChar char="•"/>
            </a:pPr>
            <a:r>
              <a:rPr lang="zh-CN" altLang="en-US" sz="2800">
                <a:solidFill>
                  <a:srgbClr val="00B050"/>
                </a:solidFill>
                <a:latin typeface="华文楷体" panose="02010600040101010101" charset="-122"/>
                <a:ea typeface="华文楷体" panose="02010600040101010101" charset="-122"/>
                <a:cs typeface="华文楷体" panose="02010600040101010101" charset="-122"/>
              </a:rPr>
              <a:t>主人公名词</a:t>
            </a:r>
            <a:r>
              <a:rPr lang="zh-CN" altLang="en-US" sz="2800">
                <a:solidFill>
                  <a:schemeClr val="tx1"/>
                </a:solidFill>
                <a:latin typeface="华文楷体" panose="02010600040101010101" charset="-122"/>
                <a:ea typeface="华文楷体" panose="02010600040101010101" charset="-122"/>
                <a:cs typeface="华文楷体" panose="02010600040101010101" charset="-122"/>
              </a:rPr>
              <a:t>：</a:t>
            </a:r>
            <a:endParaRPr lang="zh-CN" altLang="en-US" sz="2800">
              <a:solidFill>
                <a:schemeClr val="tx1"/>
              </a:solidFill>
              <a:latin typeface="华文楷体" panose="02010600040101010101" charset="-122"/>
              <a:ea typeface="华文楷体" panose="02010600040101010101" charset="-122"/>
              <a:cs typeface="华文楷体" panose="02010600040101010101" charset="-122"/>
            </a:endParaRPr>
          </a:p>
          <a:p>
            <a:pPr marL="457200" indent="-457200" algn="l">
              <a:buFont typeface="Arial" panose="020B0604020202020204" pitchFamily="34" charset="0"/>
              <a:buChar char="•"/>
            </a:pPr>
            <a:endParaRPr lang="zh-CN" altLang="en-US" sz="2800">
              <a:solidFill>
                <a:schemeClr val="tx1"/>
              </a:solidFill>
              <a:latin typeface="华文楷体" panose="02010600040101010101" charset="-122"/>
              <a:ea typeface="华文楷体" panose="02010600040101010101" charset="-122"/>
              <a:cs typeface="华文楷体" panose="02010600040101010101" charset="-122"/>
            </a:endParaRPr>
          </a:p>
          <a:p>
            <a:pPr marL="457200" indent="-457200" algn="l">
              <a:buFont typeface="Arial" panose="020B0604020202020204" pitchFamily="34" charset="0"/>
              <a:buChar char="•"/>
            </a:pPr>
            <a:r>
              <a:rPr lang="zh-CN" altLang="en-US" sz="2800">
                <a:solidFill>
                  <a:schemeClr val="tx1"/>
                </a:solidFill>
                <a:latin typeface="华文楷体" panose="02010600040101010101" charset="-122"/>
                <a:ea typeface="华文楷体" panose="02010600040101010101" charset="-122"/>
                <a:cs typeface="华文楷体" panose="02010600040101010101" charset="-122"/>
              </a:rPr>
              <a:t>贯穿全文的</a:t>
            </a:r>
            <a:r>
              <a:rPr lang="zh-CN" altLang="en-US" sz="2800">
                <a:solidFill>
                  <a:srgbClr val="00B050"/>
                </a:solidFill>
                <a:latin typeface="华文楷体" panose="02010600040101010101" charset="-122"/>
                <a:ea typeface="华文楷体" panose="02010600040101010101" charset="-122"/>
                <a:cs typeface="华文楷体" panose="02010600040101010101" charset="-122"/>
              </a:rPr>
              <a:t>描写对象</a:t>
            </a:r>
            <a:r>
              <a:rPr lang="zh-CN" altLang="en-US" sz="2800">
                <a:solidFill>
                  <a:schemeClr val="tx1"/>
                </a:solidFill>
                <a:latin typeface="华文楷体" panose="02010600040101010101" charset="-122"/>
                <a:ea typeface="华文楷体" panose="02010600040101010101" charset="-122"/>
                <a:cs typeface="华文楷体" panose="02010600040101010101" charset="-122"/>
              </a:rPr>
              <a:t>：</a:t>
            </a:r>
            <a:endParaRPr lang="zh-CN" altLang="en-US" sz="2800">
              <a:solidFill>
                <a:schemeClr val="tx1"/>
              </a:solidFill>
              <a:latin typeface="华文楷体" panose="02010600040101010101" charset="-122"/>
              <a:ea typeface="华文楷体" panose="02010600040101010101" charset="-122"/>
              <a:cs typeface="华文楷体" panose="02010600040101010101" charset="-122"/>
            </a:endParaRPr>
          </a:p>
          <a:p>
            <a:pPr marL="457200" indent="-457200" algn="l">
              <a:buFont typeface="Arial" panose="020B0604020202020204" pitchFamily="34" charset="0"/>
              <a:buChar char="•"/>
            </a:pPr>
            <a:endParaRPr lang="zh-CN" altLang="en-US" sz="2800">
              <a:solidFill>
                <a:schemeClr val="tx1"/>
              </a:solidFill>
              <a:latin typeface="华文楷体" panose="02010600040101010101" charset="-122"/>
              <a:ea typeface="华文楷体" panose="02010600040101010101" charset="-122"/>
              <a:cs typeface="华文楷体" panose="02010600040101010101" charset="-122"/>
            </a:endParaRPr>
          </a:p>
          <a:p>
            <a:pPr marL="457200" indent="-457200" algn="l">
              <a:buFont typeface="Arial" panose="020B0604020202020204" pitchFamily="34" charset="0"/>
              <a:buChar char="•"/>
            </a:pPr>
            <a:r>
              <a:rPr lang="zh-CN" altLang="en-US" sz="2800">
                <a:solidFill>
                  <a:schemeClr val="tx1"/>
                </a:solidFill>
                <a:latin typeface="华文楷体" panose="02010600040101010101" charset="-122"/>
                <a:ea typeface="华文楷体" panose="02010600040101010101" charset="-122"/>
                <a:cs typeface="华文楷体" panose="02010600040101010101" charset="-122"/>
              </a:rPr>
              <a:t>有升华或者点题意义的</a:t>
            </a:r>
            <a:r>
              <a:rPr lang="zh-CN" altLang="en-US" sz="2800">
                <a:solidFill>
                  <a:srgbClr val="00B050"/>
                </a:solidFill>
                <a:latin typeface="华文楷体" panose="02010600040101010101" charset="-122"/>
                <a:ea typeface="华文楷体" panose="02010600040101010101" charset="-122"/>
                <a:cs typeface="华文楷体" panose="02010600040101010101" charset="-122"/>
              </a:rPr>
              <a:t>抽象名词</a:t>
            </a:r>
            <a:r>
              <a:rPr lang="zh-CN" altLang="en-US" sz="2800">
                <a:solidFill>
                  <a:schemeClr val="tx1"/>
                </a:solidFill>
                <a:latin typeface="华文楷体" panose="02010600040101010101" charset="-122"/>
                <a:ea typeface="华文楷体" panose="02010600040101010101" charset="-122"/>
                <a:cs typeface="华文楷体" panose="02010600040101010101" charset="-122"/>
              </a:rPr>
              <a:t>：</a:t>
            </a:r>
            <a:endParaRPr lang="zh-CN" altLang="en-US" sz="2800">
              <a:solidFill>
                <a:schemeClr val="tx1"/>
              </a:solidFill>
              <a:latin typeface="华文楷体" panose="02010600040101010101" charset="-122"/>
              <a:ea typeface="华文楷体" panose="02010600040101010101" charset="-122"/>
              <a:cs typeface="华文楷体" panose="02010600040101010101" charset="-122"/>
            </a:endParaRPr>
          </a:p>
        </p:txBody>
      </p:sp>
      <p:sp>
        <p:nvSpPr>
          <p:cNvPr id="10" name="文本框 9"/>
          <p:cNvSpPr txBox="1"/>
          <p:nvPr/>
        </p:nvSpPr>
        <p:spPr>
          <a:xfrm>
            <a:off x="6492240" y="4044315"/>
            <a:ext cx="6307455" cy="521970"/>
          </a:xfrm>
          <a:prstGeom prst="rect">
            <a:avLst/>
          </a:prstGeom>
          <a:noFill/>
        </p:spPr>
        <p:txBody>
          <a:bodyPr wrap="square" rtlCol="0">
            <a:spAutoFit/>
          </a:bodyPr>
          <a:p>
            <a:r>
              <a:rPr lang="en-US" altLang="zh-CN" sz="2800">
                <a:solidFill>
                  <a:srgbClr val="2027B8"/>
                </a:solidFill>
              </a:rPr>
              <a:t> Aminah, Farhan, Father</a:t>
            </a:r>
            <a:endParaRPr lang="en-US" altLang="zh-CN" sz="2800">
              <a:solidFill>
                <a:srgbClr val="2027B8"/>
              </a:solidFill>
            </a:endParaRPr>
          </a:p>
        </p:txBody>
      </p:sp>
      <p:sp>
        <p:nvSpPr>
          <p:cNvPr id="11" name="文本框 10"/>
          <p:cNvSpPr txBox="1"/>
          <p:nvPr/>
        </p:nvSpPr>
        <p:spPr>
          <a:xfrm>
            <a:off x="6492240" y="4965065"/>
            <a:ext cx="6307455" cy="521970"/>
          </a:xfrm>
          <a:prstGeom prst="rect">
            <a:avLst/>
          </a:prstGeom>
          <a:noFill/>
        </p:spPr>
        <p:txBody>
          <a:bodyPr wrap="square" rtlCol="0">
            <a:spAutoFit/>
          </a:bodyPr>
          <a:p>
            <a:r>
              <a:rPr lang="en-US" altLang="zh-CN" sz="2800">
                <a:solidFill>
                  <a:srgbClr val="2027B8"/>
                </a:solidFill>
              </a:rPr>
              <a:t>bike, 100 rupees </a:t>
            </a:r>
            <a:endParaRPr lang="en-US" altLang="zh-CN" sz="2800">
              <a:solidFill>
                <a:srgbClr val="2027B8"/>
              </a:solidFill>
            </a:endParaRPr>
          </a:p>
        </p:txBody>
      </p:sp>
      <p:sp>
        <p:nvSpPr>
          <p:cNvPr id="12" name="文本框 11"/>
          <p:cNvSpPr txBox="1"/>
          <p:nvPr/>
        </p:nvSpPr>
        <p:spPr>
          <a:xfrm>
            <a:off x="6492240" y="5763895"/>
            <a:ext cx="5564505" cy="521970"/>
          </a:xfrm>
          <a:prstGeom prst="rect">
            <a:avLst/>
          </a:prstGeom>
          <a:noFill/>
        </p:spPr>
        <p:txBody>
          <a:bodyPr wrap="square" rtlCol="0">
            <a:spAutoFit/>
          </a:bodyPr>
          <a:p>
            <a:r>
              <a:rPr lang="en-US" altLang="zh-CN" sz="2800">
                <a:solidFill>
                  <a:srgbClr val="2027B8"/>
                </a:solidFill>
              </a:rPr>
              <a:t>sharing -  having all for oneself</a:t>
            </a:r>
            <a:endParaRPr lang="en-US" altLang="zh-CN" sz="2800">
              <a:solidFill>
                <a:srgbClr val="2027B8"/>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8" grpId="0" bldLvl="0" animBg="1"/>
      <p:bldP spid="9" grpId="0" bldLvl="0" animBg="1"/>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文本框 19"/>
          <p:cNvSpPr txBox="1"/>
          <p:nvPr/>
        </p:nvSpPr>
        <p:spPr>
          <a:xfrm>
            <a:off x="150495" y="-3175"/>
            <a:ext cx="12190730" cy="583565"/>
          </a:xfrm>
          <a:prstGeom prst="rect">
            <a:avLst/>
          </a:prstGeom>
          <a:noFill/>
        </p:spPr>
        <p:txBody>
          <a:bodyPr wrap="square" rtlCol="0">
            <a:spAutoFit/>
          </a:bodyPr>
          <a:p>
            <a:r>
              <a:rPr lang="en-US" altLang="zh-CN" sz="3200" b="1">
                <a:solidFill>
                  <a:srgbClr val="00B050"/>
                </a:solidFill>
                <a:latin typeface="Times New Roman" panose="02020603050405020304" charset="0"/>
                <a:cs typeface="Times New Roman" panose="02020603050405020304" charset="0"/>
              </a:rPr>
              <a:t>Design the plot- </a:t>
            </a:r>
            <a:r>
              <a:rPr lang="zh-CN" altLang="en-US" sz="3200" b="1">
                <a:solidFill>
                  <a:srgbClr val="00B050"/>
                </a:solidFill>
                <a:latin typeface="Times New Roman" panose="02020603050405020304" charset="0"/>
                <a:cs typeface="Times New Roman" panose="02020603050405020304" charset="0"/>
              </a:rPr>
              <a:t>四点定位</a:t>
            </a:r>
            <a:endParaRPr lang="zh-CN" altLang="en-US" sz="3200" b="1">
              <a:solidFill>
                <a:srgbClr val="00B050"/>
              </a:solidFill>
              <a:latin typeface="Times New Roman" panose="02020603050405020304" charset="0"/>
              <a:cs typeface="Times New Roman" panose="02020603050405020304" charset="0"/>
            </a:endParaRPr>
          </a:p>
        </p:txBody>
      </p:sp>
      <p:sp>
        <p:nvSpPr>
          <p:cNvPr id="2" name="文本框 1"/>
          <p:cNvSpPr txBox="1"/>
          <p:nvPr/>
        </p:nvSpPr>
        <p:spPr>
          <a:xfrm>
            <a:off x="150495" y="580390"/>
            <a:ext cx="11972290" cy="5826125"/>
          </a:xfrm>
          <a:prstGeom prst="rect">
            <a:avLst/>
          </a:prstGeom>
          <a:noFill/>
        </p:spPr>
        <p:txBody>
          <a:bodyPr wrap="square" rtlCol="0">
            <a:spAutoFit/>
          </a:bodyPr>
          <a:p>
            <a:r>
              <a:rPr lang="zh-CN" altLang="en-US" sz="2800">
                <a:latin typeface="华文楷体" panose="02010600040101010101" charset="-122"/>
                <a:ea typeface="华文楷体" panose="02010600040101010101" charset="-122"/>
              </a:rPr>
              <a:t>四点：</a:t>
            </a:r>
            <a:endParaRPr lang="zh-CN" altLang="en-US" sz="2800">
              <a:latin typeface="华文楷体" panose="02010600040101010101" charset="-122"/>
              <a:ea typeface="华文楷体" panose="02010600040101010101" charset="-122"/>
            </a:endParaRPr>
          </a:p>
          <a:p>
            <a:pPr fontAlgn="auto">
              <a:lnSpc>
                <a:spcPts val="3760"/>
              </a:lnSpc>
            </a:pPr>
            <a:r>
              <a:rPr lang="en-US" altLang="zh-CN" sz="2800">
                <a:latin typeface="华文楷体" panose="02010600040101010101" charset="-122"/>
                <a:ea typeface="华文楷体" panose="02010600040101010101" charset="-122"/>
                <a:sym typeface="+mn-ea"/>
              </a:rPr>
              <a:t>1.</a:t>
            </a:r>
            <a:r>
              <a:rPr lang="zh-CN" altLang="en-US" sz="2800">
                <a:latin typeface="华文楷体" panose="02010600040101010101" charset="-122"/>
                <a:ea typeface="华文楷体" panose="02010600040101010101" charset="-122"/>
                <a:sym typeface="+mn-ea"/>
              </a:rPr>
              <a:t>第一段的首句，</a:t>
            </a:r>
            <a:r>
              <a:rPr lang="zh-CN" altLang="en-US" sz="2800">
                <a:latin typeface="华文楷体" panose="02010600040101010101" charset="-122"/>
                <a:ea typeface="华文楷体" panose="02010600040101010101" charset="-122"/>
              </a:rPr>
              <a:t>根据主位推进原则，做好与段首句的衔接。</a:t>
            </a:r>
            <a:endParaRPr lang="zh-CN" altLang="en-US" sz="2800">
              <a:latin typeface="华文楷体" panose="02010600040101010101" charset="-122"/>
              <a:ea typeface="华文楷体" panose="02010600040101010101" charset="-122"/>
            </a:endParaRPr>
          </a:p>
          <a:p>
            <a:pPr fontAlgn="auto">
              <a:lnSpc>
                <a:spcPts val="3760"/>
              </a:lnSpc>
            </a:pPr>
            <a:endParaRPr lang="zh-CN" altLang="en-US" sz="2800">
              <a:latin typeface="华文楷体" panose="02010600040101010101" charset="-122"/>
              <a:ea typeface="华文楷体" panose="02010600040101010101" charset="-122"/>
            </a:endParaRPr>
          </a:p>
          <a:p>
            <a:pPr fontAlgn="auto">
              <a:lnSpc>
                <a:spcPts val="3760"/>
              </a:lnSpc>
            </a:pPr>
            <a:endParaRPr lang="zh-CN" altLang="en-US" sz="2800">
              <a:latin typeface="华文楷体" panose="02010600040101010101" charset="-122"/>
              <a:ea typeface="华文楷体" panose="02010600040101010101" charset="-122"/>
            </a:endParaRPr>
          </a:p>
          <a:p>
            <a:pPr fontAlgn="auto">
              <a:lnSpc>
                <a:spcPts val="3760"/>
              </a:lnSpc>
            </a:pPr>
            <a:r>
              <a:rPr lang="en-US" altLang="zh-CN" sz="2800">
                <a:latin typeface="华文楷体" panose="02010600040101010101" charset="-122"/>
                <a:ea typeface="华文楷体" panose="02010600040101010101" charset="-122"/>
              </a:rPr>
              <a:t>2.</a:t>
            </a:r>
            <a:r>
              <a:rPr lang="zh-CN" altLang="en-US" sz="2800">
                <a:latin typeface="华文楷体" panose="02010600040101010101" charset="-122"/>
                <a:ea typeface="华文楷体" panose="02010600040101010101" charset="-122"/>
              </a:rPr>
              <a:t>第一段的尾句，做好与前一情节和第二段首句的承启。</a:t>
            </a:r>
            <a:endParaRPr lang="zh-CN" altLang="en-US" sz="2800">
              <a:latin typeface="华文楷体" panose="02010600040101010101" charset="-122"/>
              <a:ea typeface="华文楷体" panose="02010600040101010101" charset="-122"/>
            </a:endParaRPr>
          </a:p>
          <a:p>
            <a:pPr fontAlgn="auto">
              <a:lnSpc>
                <a:spcPts val="3760"/>
              </a:lnSpc>
            </a:pPr>
            <a:endParaRPr lang="zh-CN" altLang="en-US" sz="2800">
              <a:latin typeface="华文楷体" panose="02010600040101010101" charset="-122"/>
              <a:ea typeface="华文楷体" panose="02010600040101010101" charset="-122"/>
            </a:endParaRPr>
          </a:p>
          <a:p>
            <a:pPr fontAlgn="auto">
              <a:lnSpc>
                <a:spcPts val="3760"/>
              </a:lnSpc>
            </a:pPr>
            <a:endParaRPr lang="zh-CN" altLang="en-US" sz="2800">
              <a:latin typeface="华文楷体" panose="02010600040101010101" charset="-122"/>
              <a:ea typeface="华文楷体" panose="02010600040101010101" charset="-122"/>
            </a:endParaRPr>
          </a:p>
          <a:p>
            <a:pPr fontAlgn="auto">
              <a:lnSpc>
                <a:spcPts val="3760"/>
              </a:lnSpc>
            </a:pPr>
            <a:r>
              <a:rPr lang="en-US" altLang="zh-CN" sz="2800">
                <a:latin typeface="华文楷体" panose="02010600040101010101" charset="-122"/>
                <a:ea typeface="华文楷体" panose="02010600040101010101" charset="-122"/>
              </a:rPr>
              <a:t>3.</a:t>
            </a:r>
            <a:r>
              <a:rPr lang="zh-CN" altLang="en-US" sz="2800">
                <a:latin typeface="华文楷体" panose="02010600040101010101" charset="-122"/>
                <a:ea typeface="华文楷体" panose="02010600040101010101" charset="-122"/>
              </a:rPr>
              <a:t>第二段的第一句，做好与首句的衔接。</a:t>
            </a:r>
            <a:endParaRPr lang="zh-CN" altLang="en-US" sz="2800">
              <a:latin typeface="华文楷体" panose="02010600040101010101" charset="-122"/>
              <a:ea typeface="华文楷体" panose="02010600040101010101" charset="-122"/>
            </a:endParaRPr>
          </a:p>
          <a:p>
            <a:pPr fontAlgn="auto">
              <a:lnSpc>
                <a:spcPts val="3760"/>
              </a:lnSpc>
            </a:pPr>
            <a:endParaRPr lang="zh-CN" altLang="en-US" sz="2800">
              <a:latin typeface="华文楷体" panose="02010600040101010101" charset="-122"/>
              <a:ea typeface="华文楷体" panose="02010600040101010101" charset="-122"/>
            </a:endParaRPr>
          </a:p>
          <a:p>
            <a:pPr fontAlgn="auto">
              <a:lnSpc>
                <a:spcPts val="3760"/>
              </a:lnSpc>
            </a:pPr>
            <a:endParaRPr lang="zh-CN" altLang="en-US" sz="2800">
              <a:latin typeface="华文楷体" panose="02010600040101010101" charset="-122"/>
              <a:ea typeface="华文楷体" panose="02010600040101010101" charset="-122"/>
            </a:endParaRPr>
          </a:p>
          <a:p>
            <a:pPr fontAlgn="auto">
              <a:lnSpc>
                <a:spcPts val="3760"/>
              </a:lnSpc>
            </a:pPr>
            <a:endParaRPr lang="zh-CN" altLang="en-US" sz="2800">
              <a:latin typeface="华文楷体" panose="02010600040101010101" charset="-122"/>
              <a:ea typeface="华文楷体" panose="02010600040101010101" charset="-122"/>
            </a:endParaRPr>
          </a:p>
          <a:p>
            <a:pPr fontAlgn="auto">
              <a:lnSpc>
                <a:spcPts val="3760"/>
              </a:lnSpc>
            </a:pPr>
            <a:r>
              <a:rPr lang="en-US" altLang="zh-CN" sz="2800">
                <a:latin typeface="华文楷体" panose="02010600040101010101" charset="-122"/>
                <a:ea typeface="华文楷体" panose="02010600040101010101" charset="-122"/>
              </a:rPr>
              <a:t>4.</a:t>
            </a:r>
            <a:r>
              <a:rPr lang="zh-CN" altLang="en-US" sz="2800">
                <a:latin typeface="华文楷体" panose="02010600040101010101" charset="-122"/>
                <a:ea typeface="华文楷体" panose="02010600040101010101" charset="-122"/>
              </a:rPr>
              <a:t>第二段的尾句。做好故事的收尾或者文章主旨的升华。</a:t>
            </a:r>
            <a:endParaRPr lang="zh-CN" altLang="en-US" sz="2800">
              <a:latin typeface="华文楷体" panose="02010600040101010101" charset="-122"/>
              <a:ea typeface="华文楷体" panose="02010600040101010101" charset="-122"/>
            </a:endParaRPr>
          </a:p>
        </p:txBody>
      </p:sp>
      <p:sp>
        <p:nvSpPr>
          <p:cNvPr id="3" name="文本框 2"/>
          <p:cNvSpPr txBox="1"/>
          <p:nvPr/>
        </p:nvSpPr>
        <p:spPr>
          <a:xfrm>
            <a:off x="151130" y="1518920"/>
            <a:ext cx="11971655" cy="953135"/>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p>
            <a:r>
              <a:rPr lang="zh-CN" altLang="en-US" sz="2800">
                <a:solidFill>
                  <a:srgbClr val="2027B8"/>
                </a:solidFill>
                <a:latin typeface="宋体" panose="02010600030101010101" pitchFamily="2" charset="-122"/>
                <a:ea typeface="宋体" panose="02010600030101010101" pitchFamily="2" charset="-122"/>
                <a:cs typeface="宋体" panose="02010600030101010101" pitchFamily="2" charset="-122"/>
              </a:rPr>
              <a:t>这里可以以Farhan为主位推进下一个情节：可以继续写Farhan的心理活动、动作，也可以带动术位，写</a:t>
            </a:r>
            <a:r>
              <a:rPr lang="en-US" altLang="zh-CN" sz="2800">
                <a:solidFill>
                  <a:srgbClr val="2027B8"/>
                </a:solidFill>
                <a:latin typeface="宋体" panose="02010600030101010101" pitchFamily="2" charset="-122"/>
                <a:ea typeface="宋体" panose="02010600030101010101" pitchFamily="2" charset="-122"/>
                <a:cs typeface="宋体" panose="02010600030101010101" pitchFamily="2" charset="-122"/>
              </a:rPr>
              <a:t>Aminah</a:t>
            </a:r>
            <a:r>
              <a:rPr lang="zh-CN" altLang="en-US" sz="2800">
                <a:solidFill>
                  <a:srgbClr val="2027B8"/>
                </a:solidFill>
                <a:latin typeface="宋体" panose="02010600030101010101" pitchFamily="2" charset="-122"/>
                <a:ea typeface="宋体" panose="02010600030101010101" pitchFamily="2" charset="-122"/>
                <a:cs typeface="宋体" panose="02010600030101010101" pitchFamily="2" charset="-122"/>
              </a:rPr>
              <a:t>的反应和动作或者自行车的移动。</a:t>
            </a:r>
            <a:endParaRPr lang="zh-CN" altLang="en-US" sz="2800">
              <a:solidFill>
                <a:srgbClr val="2027B8"/>
              </a:solidFill>
              <a:latin typeface="宋体" panose="02010600030101010101" pitchFamily="2" charset="-122"/>
              <a:ea typeface="宋体" panose="02010600030101010101" pitchFamily="2" charset="-122"/>
              <a:cs typeface="宋体" panose="02010600030101010101" pitchFamily="2" charset="-122"/>
            </a:endParaRPr>
          </a:p>
        </p:txBody>
      </p:sp>
      <p:sp>
        <p:nvSpPr>
          <p:cNvPr id="4" name="文本框 3"/>
          <p:cNvSpPr txBox="1"/>
          <p:nvPr/>
        </p:nvSpPr>
        <p:spPr>
          <a:xfrm>
            <a:off x="109855" y="2952750"/>
            <a:ext cx="11971655" cy="953135"/>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p>
            <a:r>
              <a:rPr sz="2800">
                <a:solidFill>
                  <a:srgbClr val="2027B8"/>
                </a:solidFill>
                <a:latin typeface="宋体" panose="02010600030101010101" pitchFamily="2" charset="-122"/>
                <a:ea typeface="宋体" panose="02010600030101010101" pitchFamily="2" charset="-122"/>
                <a:cs typeface="宋体" panose="02010600030101010101" pitchFamily="2" charset="-122"/>
              </a:rPr>
              <a:t>从第二段首句可以看出Aminah和自行车有两种可能：一是人和自行车都没事，可能是姐姐救了，也可能是自己想办法搞定；二是人没事，自行车掉进河里。</a:t>
            </a:r>
            <a:endParaRPr sz="2800">
              <a:solidFill>
                <a:srgbClr val="2027B8"/>
              </a:solidFill>
              <a:latin typeface="宋体" panose="02010600030101010101" pitchFamily="2" charset="-122"/>
              <a:ea typeface="宋体" panose="02010600030101010101" pitchFamily="2" charset="-122"/>
              <a:cs typeface="宋体" panose="02010600030101010101" pitchFamily="2" charset="-122"/>
            </a:endParaRPr>
          </a:p>
        </p:txBody>
      </p:sp>
      <p:sp>
        <p:nvSpPr>
          <p:cNvPr id="5" name="文本框 4"/>
          <p:cNvSpPr txBox="1"/>
          <p:nvPr/>
        </p:nvSpPr>
        <p:spPr>
          <a:xfrm>
            <a:off x="109855" y="4304030"/>
            <a:ext cx="11971655" cy="1568450"/>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p>
            <a:r>
              <a:rPr sz="2400">
                <a:solidFill>
                  <a:srgbClr val="2027B8"/>
                </a:solidFill>
                <a:latin typeface="Times New Roman" panose="02020603050405020304" charset="0"/>
                <a:ea typeface="宋体" panose="02010600030101010101" pitchFamily="2" charset="-122"/>
                <a:cs typeface="Times New Roman" panose="02020603050405020304" charset="0"/>
              </a:rPr>
              <a:t>写Farhan的一些动作，想对姐姐表示感谢：一是可以设置让姐姐和她的朋友骑自行车的环节，来呼应文中的Why doesn’t he let us ride, Aminah... “He and the other boys just want the bicycle all for themselves!”...He should share with her.”；二是Aminah愿意用她的100卢比奖励来帮助修车，换得骑自行车的机会。</a:t>
            </a:r>
            <a:endParaRPr sz="2400">
              <a:solidFill>
                <a:srgbClr val="2027B8"/>
              </a:solidFill>
              <a:latin typeface="Times New Roman" panose="02020603050405020304" charset="0"/>
              <a:ea typeface="宋体" panose="02010600030101010101" pitchFamily="2" charset="-122"/>
              <a:cs typeface="Times New Roman" panose="02020603050405020304" charset="0"/>
            </a:endParaRPr>
          </a:p>
        </p:txBody>
      </p:sp>
      <p:sp>
        <p:nvSpPr>
          <p:cNvPr id="6" name="文本框 5"/>
          <p:cNvSpPr txBox="1"/>
          <p:nvPr/>
        </p:nvSpPr>
        <p:spPr>
          <a:xfrm>
            <a:off x="151130" y="6278245"/>
            <a:ext cx="11971655" cy="521970"/>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p>
            <a:r>
              <a:rPr sz="2800">
                <a:solidFill>
                  <a:srgbClr val="2027B8"/>
                </a:solidFill>
                <a:latin typeface="宋体" panose="02010600030101010101" pitchFamily="2" charset="-122"/>
                <a:ea typeface="宋体" panose="02010600030101010101" pitchFamily="2" charset="-122"/>
                <a:cs typeface="宋体" panose="02010600030101010101" pitchFamily="2" charset="-122"/>
              </a:rPr>
              <a:t>这些孩子们开心地骑自行车，或者写Farhan的反思，总结文章的message。</a:t>
            </a:r>
            <a:endParaRPr lang="zh-CN" altLang="en-US" sz="2800">
              <a:solidFill>
                <a:srgbClr val="2027B8"/>
              </a:solidFill>
              <a:latin typeface="宋体" panose="02010600030101010101" pitchFamily="2" charset="-122"/>
              <a:ea typeface="宋体" panose="02010600030101010101" pitchFamily="2" charset="-122"/>
              <a:cs typeface="宋体" panose="02010600030101010101" pitchFamily="2" charset="-122"/>
            </a:endParaRPr>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ldLvl="0" animBg="1"/>
      <p:bldP spid="4" grpId="0" bldLvl="0" animBg="1"/>
      <p:bldP spid="5" grpId="0" bldLvl="0" animBg="1"/>
      <p:bldP spid="6" grpId="0" bldLvl="0" animBg="1"/>
    </p:bldLst>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7.xml><?xml version="1.0" encoding="utf-8"?>
<p:tagLst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_0**"/>
  <p:tag name="KSO_WM_UNIT_LAYERLEVEL" val="1"/>
</p:tagLst>
</file>

<file path=ppt/tags/tag58.xml><?xml version="1.0" encoding="utf-8"?>
<p:tagLst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_0**"/>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2.xml><?xml version="1.0" encoding="utf-8"?>
<p:tagLst xmlns:p="http://schemas.openxmlformats.org/presentationml/2006/main">
  <p:tag name="KSO_WM_UNIT_PLACING_PICTURE_USER_VIEWPORT" val="{&quot;height&quot;:10800,&quot;width&quot;:4680}"/>
</p:tagLst>
</file>

<file path=ppt/tags/tag63.xml><?xml version="1.0" encoding="utf-8"?>
<p:tagLst xmlns:p="http://schemas.openxmlformats.org/presentationml/2006/main">
  <p:tag name="KSO_WM_UNIT_PLACING_PICTURE_USER_VIEWPORT" val="{&quot;height&quot;:10800,&quot;width&quot;:4680}"/>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15412</Words>
  <Application>WPS 演示</Application>
  <PresentationFormat>宽屏</PresentationFormat>
  <Paragraphs>285</Paragraphs>
  <Slides>22</Slides>
  <Notes>0</Notes>
  <HiddenSlides>0</HiddenSlides>
  <MMClips>0</MMClips>
  <ScaleCrop>false</ScaleCrop>
  <HeadingPairs>
    <vt:vector size="6" baseType="variant">
      <vt:variant>
        <vt:lpstr>已用的字体</vt:lpstr>
      </vt:variant>
      <vt:variant>
        <vt:i4>18</vt:i4>
      </vt:variant>
      <vt:variant>
        <vt:lpstr>主题</vt:lpstr>
      </vt:variant>
      <vt:variant>
        <vt:i4>2</vt:i4>
      </vt:variant>
      <vt:variant>
        <vt:lpstr>幻灯片标题</vt:lpstr>
      </vt:variant>
      <vt:variant>
        <vt:i4>22</vt:i4>
      </vt:variant>
    </vt:vector>
  </HeadingPairs>
  <TitlesOfParts>
    <vt:vector size="42" baseType="lpstr">
      <vt:lpstr>Arial</vt:lpstr>
      <vt:lpstr>宋体</vt:lpstr>
      <vt:lpstr>Wingdings</vt:lpstr>
      <vt:lpstr>Wingdings</vt:lpstr>
      <vt:lpstr>Times New Roman</vt:lpstr>
      <vt:lpstr>Arial Narrow</vt:lpstr>
      <vt:lpstr>Cambria</vt:lpstr>
      <vt:lpstr>楷体</vt:lpstr>
      <vt:lpstr>Arial Unicode MS</vt:lpstr>
      <vt:lpstr>Britannic Bold</vt:lpstr>
      <vt:lpstr>华文楷体</vt:lpstr>
      <vt:lpstr>微软雅黑</vt:lpstr>
      <vt:lpstr>Arial Unicode MS</vt:lpstr>
      <vt:lpstr>Calibri</vt:lpstr>
      <vt:lpstr>华文隶书</vt:lpstr>
      <vt:lpstr>HelveticaNeue</vt:lpstr>
      <vt:lpstr>Corbel</vt:lpstr>
      <vt:lpstr>华文新魏</vt:lpstr>
      <vt:lpstr>Office 主题</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ttthinker</dc:creator>
  <cp:lastModifiedBy>24147</cp:lastModifiedBy>
  <cp:revision>20</cp:revision>
  <dcterms:created xsi:type="dcterms:W3CDTF">2022-10-01T02:51:00Z</dcterms:created>
  <dcterms:modified xsi:type="dcterms:W3CDTF">2022-10-10T09:53:48Z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E1E0D9A63E144F1BAE090E7D44FCF47C</vt:lpwstr>
  </property>
  <property fmtid="{D5CDD505-2E9C-101B-9397-08002B2CF9AE}" pid="3" name="KSOProductBuildVer">
    <vt:lpwstr>2052-11.8.2.8411</vt:lpwstr>
  </property>
</Properties>
</file>