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08" r:id="rId3"/>
    <p:sldId id="258" r:id="rId4"/>
    <p:sldId id="259" r:id="rId5"/>
    <p:sldId id="260" r:id="rId6"/>
    <p:sldId id="292" r:id="rId7"/>
    <p:sldId id="293" r:id="rId9"/>
    <p:sldId id="294" r:id="rId10"/>
    <p:sldId id="291" r:id="rId11"/>
    <p:sldId id="262" r:id="rId12"/>
    <p:sldId id="261" r:id="rId13"/>
    <p:sldId id="265" r:id="rId14"/>
    <p:sldId id="282" r:id="rId15"/>
    <p:sldId id="283" r:id="rId16"/>
    <p:sldId id="284" r:id="rId17"/>
    <p:sldId id="266" r:id="rId18"/>
    <p:sldId id="279" r:id="rId19"/>
    <p:sldId id="280" r:id="rId20"/>
    <p:sldId id="295" r:id="rId21"/>
    <p:sldId id="296" r:id="rId22"/>
    <p:sldId id="26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700"/>
    <a:srgbClr val="D5D5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7" d="100"/>
          <a:sy n="87" d="100"/>
        </p:scale>
        <p:origin x="333"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24B4A2-0878-41E5-9E89-D2EB77308FF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24B4A2-0878-41E5-9E89-D2EB77308FF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24B4A2-0878-41E5-9E89-D2EB77308FF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83463AF-2FA7-4691-9478-AB157F05F442}"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40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83463AF-2FA7-4691-9478-AB157F05F442}"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DB22589-9128-4DB6-A480-164305C6AF04}"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DB22589-9128-4DB6-A480-164305C6AF04}"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DB22589-9128-4DB6-A480-164305C6AF04}"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22589-9128-4DB6-A480-164305C6AF04}"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DB22589-9128-4DB6-A480-164305C6AF04}"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DB22589-9128-4DB6-A480-164305C6AF04}" type="datetimeFigureOut">
              <a:rPr lang="en-GB" smtClean="0"/>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7.png"/><Relationship Id="rId14" Type="http://schemas.microsoft.com/office/2007/relationships/hdphoto" Target="../media/image4.wdp"/><Relationship Id="rId13" Type="http://schemas.openxmlformats.org/officeDocument/2006/relationships/image" Target="../media/image5.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DB22589-9128-4DB6-A480-164305C6AF04}" type="datetimeFigureOut">
              <a:rPr lang="en-GB" smtClean="0"/>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userDrawn="1"/>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83463AF-2FA7-4691-9478-AB157F05F442}" type="slidenum">
              <a:rPr lang="en-GB" smtClean="0"/>
            </a:fld>
            <a:endParaRPr lang="en-GB"/>
          </a:p>
        </p:txBody>
      </p:sp>
      <p:pic>
        <p:nvPicPr>
          <p:cNvPr id="12" name="图片 11" descr="水印"/>
          <p:cNvPicPr>
            <a:picLocks noChangeAspect="1"/>
          </p:cNvPicPr>
          <p:nvPr userDrawn="1"/>
        </p:nvPicPr>
        <p:blipFill>
          <a:blip r:embed="rId1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tags" Target="../tags/tag2.xml"/><Relationship Id="rId2" Type="http://schemas.openxmlformats.org/officeDocument/2006/relationships/image" Target="../media/image15.jpe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image18.wdp"/><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30425" y="607695"/>
            <a:ext cx="7931150" cy="706755"/>
          </a:xfrm>
          <a:prstGeom prst="rect">
            <a:avLst/>
          </a:prstGeom>
          <a:noFill/>
        </p:spPr>
        <p:txBody>
          <a:bodyPr wrap="square">
            <a:spAutoFit/>
          </a:bodyPr>
          <a:lstStyle/>
          <a:p>
            <a:r>
              <a:rPr lang="en-US" altLang="zh-CN"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Your feelings while listening</a:t>
            </a:r>
            <a:endParaRPr lang="en-US" altLang="zh-CN"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826718" y="1525942"/>
            <a:ext cx="10642427" cy="4707890"/>
          </a:xfrm>
          <a:prstGeom prst="rect">
            <a:avLst/>
          </a:prstGeom>
          <a:noFill/>
        </p:spPr>
        <p:txBody>
          <a:bodyPr wrap="square">
            <a:spAutoFit/>
          </a:bodyPr>
          <a:lstStyle/>
          <a:p>
            <a:pPr marL="514350" indent="-514350">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Every time I listen to music, it feels as if a picture of a river is spreading/unfolding before me. I can see the bright moon rising and shining and the river water shining too. I can also feel the breeze blowing softly across my face.</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Whenever I listen to it, I fall in love with it because it made me feel like being in a world/paradise/fairy land of jasmine flowers, which were as pure as the fleecy clouds in the sky.</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Every time I listen to it, I feel I am full of energy and overwhelmed with excitement. When I am  in low spirits, techno is like a beam of sunshine,cheering me up.</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When I listen to it, it seems that I am attending a classical concert, where all the players work together to finish</a:t>
            </a:r>
            <a:r>
              <a:rPr lang="en-US" altLang="en-GB" sz="1600" dirty="0">
                <a:latin typeface="Times New Roman" panose="02020603050405020304" pitchFamily="18" charset="0"/>
                <a:ea typeface="微软雅黑" panose="020B0503020204020204" pitchFamily="34" charset="-122"/>
                <a:cs typeface="Times New Roman" panose="02020603050405020304" pitchFamily="18" charset="0"/>
              </a:rPr>
              <a:t> a</a:t>
            </a: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 great piece. Its dynamic rhythem makes me carried away and immersed in the emotional changes related to the composer’s life full of ups and downs.</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Whenever I feel depressed or discouraged, I tend to close my eyes, turn on the radio and listen to these wonderful songs. Immersed, I find relaxation, counrage and comfort.</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US" sz="2000">
                <a:latin typeface="Cambria Math" panose="02040503050406030204" charset="0"/>
                <a:ea typeface="宋体" panose="02010600030101010101" pitchFamily="2" charset="-122"/>
                <a:cs typeface="Cambria Math" panose="02040503050406030204" charset="0"/>
                <a:sym typeface="+mn-ea"/>
              </a:rPr>
              <a:t>Music gives a soul to the universe, wings to the mind, flight to the imagination and life to everything.</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635" y="607695"/>
            <a:ext cx="2084070" cy="583565"/>
          </a:xfrm>
          <a:prstGeom prst="rect">
            <a:avLst/>
          </a:prstGeom>
          <a:solidFill>
            <a:schemeClr val="tx2">
              <a:lumMod val="10000"/>
              <a:lumOff val="90000"/>
            </a:schemeClr>
          </a:solidFill>
        </p:spPr>
        <p:txBody>
          <a:bodyPr wrap="square" rtlCol="0">
            <a:spAutoFit/>
          </a:bodyPr>
          <a:lstStyle/>
          <a:p>
            <a:r>
              <a:rPr lang="zh-CN" altLang="en-GB" sz="3200" b="1" dirty="0">
                <a:latin typeface="微软雅黑" panose="020B0503020204020204" pitchFamily="34" charset="-122"/>
                <a:ea typeface="微软雅黑" panose="020B0503020204020204" pitchFamily="34" charset="-122"/>
              </a:rPr>
              <a:t>听时感受</a:t>
            </a:r>
            <a:endParaRPr lang="zh-CN" altLang="en-GB" sz="3200" b="1" dirty="0">
              <a:latin typeface="微软雅黑" panose="020B0503020204020204" pitchFamily="34" charset="-122"/>
              <a:ea typeface="微软雅黑" panose="020B0503020204020204" pitchFamily="34" charset="-122"/>
            </a:endParaRPr>
          </a:p>
        </p:txBody>
      </p:sp>
      <p:cxnSp>
        <p:nvCxnSpPr>
          <p:cNvPr id="10" name="连接符: 肘形 9"/>
          <p:cNvCxnSpPr/>
          <p:nvPr/>
        </p:nvCxnSpPr>
        <p:spPr>
          <a:xfrm>
            <a:off x="2141951" y="607512"/>
            <a:ext cx="7071848" cy="584775"/>
          </a:xfrm>
          <a:prstGeom prst="bentConnector3">
            <a:avLst>
              <a:gd name="adj1" fmla="val -304"/>
            </a:avLst>
          </a:prstGeom>
          <a:ln w="57150">
            <a:solidFill>
              <a:srgbClr val="C557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41951" y="484401"/>
            <a:ext cx="7130690" cy="706755"/>
          </a:xfrm>
          <a:prstGeom prst="rect">
            <a:avLst/>
          </a:prstGeom>
          <a:noFill/>
        </p:spPr>
        <p:txBody>
          <a:bodyPr wrap="square">
            <a:spAutoFit/>
          </a:bodyPr>
          <a:lstStyle/>
          <a:p>
            <a:r>
              <a:rPr lang="en-US" altLang="zh-CN"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the effect of music on me</a:t>
            </a:r>
            <a:r>
              <a:rPr lang="zh-CN" altLang="en-US"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 </a:t>
            </a:r>
            <a:endParaRPr lang="en-GB" sz="4000" b="1" dirty="0">
              <a:solidFill>
                <a:srgbClr val="C557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6718" y="1525942"/>
            <a:ext cx="9557359" cy="4399915"/>
          </a:xfrm>
          <a:prstGeom prst="rect">
            <a:avLst/>
          </a:prstGeom>
          <a:noFill/>
        </p:spPr>
        <p:txBody>
          <a:bodyPr wrap="square">
            <a:spAutoFit/>
          </a:bodyPr>
          <a:lstStyle/>
          <a:p>
            <a:pPr marL="514350" indent="-514350" algn="jus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The classic piece has a comforting effect on me and I feel very proud of the traditional Chinese music.</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Now in America, it reminds me of my beloved hometown and sweet/fond/nostalgic memories. Because of Jasmine Flower, I learnt pipa, a folk musical instrument in China. And now it gives memuch strength when I suffer from homesickness.</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The soothing tune/melody/ cures my heart, purifies my soul and ignites my passion for life.</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Not only can the classical music relieve me from the stress of daily schoolwork, but also encourage me to battle for a brighter future with passion.</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It has witnessed plenty of days when I was depressed because of the awful academic performance. However, with its company, I regained confidence and managed to face difficulty bravely.</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rabicPeriod"/>
            </a:pPr>
            <a:endParaRPr lang="en-US" altLang="en-GB"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rabicPeriod"/>
            </a:pPr>
            <a:endParaRPr lang="en-US" altLang="en-GB"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200025" y="607695"/>
            <a:ext cx="1883410" cy="583565"/>
          </a:xfrm>
          <a:prstGeom prst="rect">
            <a:avLst/>
          </a:prstGeom>
          <a:solidFill>
            <a:schemeClr val="tx2">
              <a:lumMod val="10000"/>
              <a:lumOff val="90000"/>
            </a:schemeClr>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音乐影响</a:t>
            </a:r>
            <a:endParaRPr lang="zh-CN" altLang="en-US" sz="3200" b="1" dirty="0">
              <a:latin typeface="微软雅黑" panose="020B0503020204020204" pitchFamily="34" charset="-122"/>
              <a:ea typeface="微软雅黑" panose="020B0503020204020204" pitchFamily="34" charset="-122"/>
            </a:endParaRPr>
          </a:p>
        </p:txBody>
      </p:sp>
      <p:cxnSp>
        <p:nvCxnSpPr>
          <p:cNvPr id="10" name="连接符: 肘形 9"/>
          <p:cNvCxnSpPr/>
          <p:nvPr/>
        </p:nvCxnSpPr>
        <p:spPr>
          <a:xfrm>
            <a:off x="2141951" y="607512"/>
            <a:ext cx="7071848" cy="584775"/>
          </a:xfrm>
          <a:prstGeom prst="bentConnector3">
            <a:avLst>
              <a:gd name="adj1" fmla="val -304"/>
            </a:avLst>
          </a:prstGeom>
          <a:ln w="57150">
            <a:solidFill>
              <a:srgbClr val="C557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慈溪中学_210203010067_徐恺钖_12.5分_0_0"/>
          <p:cNvPicPr>
            <a:picLocks noChangeAspect="1"/>
          </p:cNvPicPr>
          <p:nvPr/>
        </p:nvPicPr>
        <p:blipFill>
          <a:blip r:embed="rId1"/>
          <a:stretch>
            <a:fillRect/>
          </a:stretch>
        </p:blipFill>
        <p:spPr>
          <a:xfrm>
            <a:off x="259715" y="645160"/>
            <a:ext cx="7368540" cy="6213475"/>
          </a:xfrm>
          <a:prstGeom prst="rect">
            <a:avLst/>
          </a:prstGeom>
        </p:spPr>
      </p:pic>
      <p:sp>
        <p:nvSpPr>
          <p:cNvPr id="3" name="文本框 2"/>
          <p:cNvSpPr txBox="1"/>
          <p:nvPr/>
        </p:nvSpPr>
        <p:spPr>
          <a:xfrm>
            <a:off x="485140" y="191135"/>
            <a:ext cx="5246370" cy="953135"/>
          </a:xfrm>
          <a:prstGeom prst="rect">
            <a:avLst/>
          </a:prstGeom>
          <a:noFill/>
        </p:spPr>
        <p:txBody>
          <a:bodyPr wrap="square" rtlCol="0">
            <a:spAutoFit/>
          </a:bodyPr>
          <a:p>
            <a:r>
              <a:rPr lang="zh-CN" altLang="en-US" sz="2800">
                <a:solidFill>
                  <a:schemeClr val="tx1"/>
                </a:solidFill>
              </a:rPr>
              <a:t>考场优秀作文</a:t>
            </a:r>
            <a:endParaRPr lang="zh-CN" altLang="en-US" sz="2800">
              <a:solidFill>
                <a:schemeClr val="tx1"/>
              </a:solidFill>
            </a:endParaRPr>
          </a:p>
          <a:p>
            <a:endParaRPr lang="zh-CN" altLang="en-US" sz="2800">
              <a:solidFill>
                <a:schemeClr val="tx1"/>
              </a:solidFill>
            </a:endParaRPr>
          </a:p>
        </p:txBody>
      </p:sp>
      <p:sp>
        <p:nvSpPr>
          <p:cNvPr id="11272" name="AutoShape 36"/>
          <p:cNvSpPr/>
          <p:nvPr>
            <p:custDataLst>
              <p:tags r:id="rId2"/>
            </p:custDataLst>
          </p:nvPr>
        </p:nvSpPr>
        <p:spPr>
          <a:xfrm>
            <a:off x="7842250" y="37846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sp>
        <p:nvSpPr>
          <p:cNvPr id="4" name="文本框 3"/>
          <p:cNvSpPr txBox="1"/>
          <p:nvPr/>
        </p:nvSpPr>
        <p:spPr>
          <a:xfrm>
            <a:off x="7929245" y="589280"/>
            <a:ext cx="3321685" cy="6554470"/>
          </a:xfrm>
          <a:prstGeom prst="rect">
            <a:avLst/>
          </a:prstGeom>
          <a:noFill/>
        </p:spPr>
        <p:txBody>
          <a:bodyPr wrap="square" rtlCol="0">
            <a:spAutoFit/>
          </a:bodyPr>
          <a:p>
            <a:r>
              <a:rPr lang="zh-CN" altLang="en-US" sz="2000">
                <a:sym typeface="+mn-ea"/>
              </a:rPr>
              <a:t>学生习作点评</a:t>
            </a:r>
            <a:r>
              <a:rPr lang="zh-CN" altLang="en-US" sz="2000"/>
              <a:t>：</a:t>
            </a:r>
            <a:endParaRPr lang="zh-CN" altLang="en-US" sz="2000"/>
          </a:p>
          <a:p>
            <a:r>
              <a:rPr lang="zh-CN" altLang="en-US" sz="2000"/>
              <a:t>本文整体上要点齐全</a:t>
            </a:r>
            <a:r>
              <a:rPr lang="en-US" altLang="zh-CN" sz="2000"/>
              <a:t>,</a:t>
            </a:r>
            <a:r>
              <a:rPr lang="zh-CN" altLang="en-US" sz="2000"/>
              <a:t>语言特点符合帖子的文本特征：口语化。语言丰富灵活，语法错误少，如：非限制性定语从句的使用</a:t>
            </a:r>
            <a:r>
              <a:rPr lang="en-US" altLang="zh-CN" sz="2000"/>
              <a:t>..., which was mostly written...; as a piano lover; fall in love with; be moved by perseverance;deepen my understanding of; get immersed in</a:t>
            </a:r>
            <a:r>
              <a:rPr lang="zh-CN" altLang="en-US" sz="2000"/>
              <a:t>等。除此以外，考生还恰当地运用了明喻等修辞，如：</a:t>
            </a:r>
            <a:r>
              <a:rPr lang="en-US" altLang="zh-CN" sz="2000"/>
              <a:t>like a rock that I can lean on</a:t>
            </a:r>
            <a:r>
              <a:rPr lang="zh-CN" altLang="en-US" sz="2000"/>
              <a:t>。建议考生网上发帖通常为一个段落。</a:t>
            </a:r>
            <a:endParaRPr lang="en-US" altLang="zh-CN" sz="2000"/>
          </a:p>
          <a:p>
            <a:endParaRPr lang="zh-CN" altLang="en-US" sz="2000"/>
          </a:p>
          <a:p>
            <a:endParaRPr lang="zh-CN" altLang="en-US" sz="2000"/>
          </a:p>
          <a:p>
            <a:endParaRPr lang="zh-CN" altLang="en-US" sz="2000"/>
          </a:p>
          <a:p>
            <a:endParaRPr lang="zh-CN" altLang="en-US" sz="2000"/>
          </a:p>
          <a:p>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富阳中学_210109010724_赵张弛_12.5分_0_0"/>
          <p:cNvPicPr>
            <a:picLocks noChangeAspect="1"/>
          </p:cNvPicPr>
          <p:nvPr/>
        </p:nvPicPr>
        <p:blipFill>
          <a:blip r:embed="rId1"/>
          <a:stretch>
            <a:fillRect/>
          </a:stretch>
        </p:blipFill>
        <p:spPr>
          <a:xfrm>
            <a:off x="349885" y="276225"/>
            <a:ext cx="6923405" cy="6581775"/>
          </a:xfrm>
          <a:prstGeom prst="rect">
            <a:avLst/>
          </a:prstGeom>
        </p:spPr>
      </p:pic>
      <p:sp>
        <p:nvSpPr>
          <p:cNvPr id="11272" name="AutoShape 36"/>
          <p:cNvSpPr/>
          <p:nvPr>
            <p:custDataLst>
              <p:tags r:id="rId2"/>
            </p:custDataLst>
          </p:nvPr>
        </p:nvSpPr>
        <p:spPr>
          <a:xfrm>
            <a:off x="7842250" y="37846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sp>
        <p:nvSpPr>
          <p:cNvPr id="4" name="文本框 3"/>
          <p:cNvSpPr txBox="1"/>
          <p:nvPr/>
        </p:nvSpPr>
        <p:spPr>
          <a:xfrm>
            <a:off x="7929880" y="460375"/>
            <a:ext cx="3321685" cy="6862445"/>
          </a:xfrm>
          <a:prstGeom prst="rect">
            <a:avLst/>
          </a:prstGeom>
          <a:noFill/>
        </p:spPr>
        <p:txBody>
          <a:bodyPr wrap="square" rtlCol="0">
            <a:spAutoFit/>
          </a:bodyPr>
          <a:p>
            <a:r>
              <a:rPr lang="zh-CN" altLang="en-US" sz="2000">
                <a:sym typeface="+mn-ea"/>
              </a:rPr>
              <a:t>学生习作点评</a:t>
            </a:r>
            <a:r>
              <a:rPr lang="zh-CN" altLang="en-US" sz="2000"/>
              <a:t>：</a:t>
            </a:r>
            <a:endParaRPr lang="zh-CN" altLang="en-US" sz="2000"/>
          </a:p>
          <a:p>
            <a:r>
              <a:rPr lang="zh-CN" altLang="en-US" sz="2000"/>
              <a:t>本文开篇运用同位语直入主题。文章第一句简洁明了地介绍了歌曲的特点。文章重点描述了听歌时的个人感想。最后点名彩云追月这首歌对我的影响。文章整体读下来，非常顺畅，详略得当。而且本文语言灵活多样，如：</a:t>
            </a:r>
            <a:r>
              <a:rPr lang="en-US" altLang="zh-CN" sz="2000"/>
              <a:t>with...unfolded...; </a:t>
            </a:r>
            <a:r>
              <a:rPr lang="zh-CN" altLang="en-US" sz="2000"/>
              <a:t>非谓语动词</a:t>
            </a:r>
            <a:r>
              <a:rPr lang="en-US" altLang="zh-CN" sz="2000"/>
              <a:t>people immersed in...; thanks to...</a:t>
            </a:r>
            <a:r>
              <a:rPr lang="zh-CN" altLang="en-US" sz="2000"/>
              <a:t>等。但是本文书写有待提高，而且还出现了少许的语言错误，如</a:t>
            </a:r>
            <a:r>
              <a:rPr lang="en-US" altLang="zh-CN" sz="2000"/>
              <a:t>I do surely lost myself in...,</a:t>
            </a:r>
            <a:r>
              <a:rPr lang="zh-CN" altLang="en-US" sz="2000"/>
              <a:t>应改为</a:t>
            </a:r>
            <a:r>
              <a:rPr lang="en-US" altLang="zh-CN" sz="2000"/>
              <a:t>I do surely lose myself in...;negetive emotion</a:t>
            </a:r>
            <a:r>
              <a:rPr lang="zh-CN" altLang="en-US" sz="2000"/>
              <a:t>应该为</a:t>
            </a:r>
            <a:r>
              <a:rPr lang="en-US" altLang="zh-CN" sz="2000"/>
              <a:t>nagative emotion</a:t>
            </a:r>
            <a:r>
              <a:rPr lang="zh-CN" altLang="en-US" sz="2000"/>
              <a:t>。</a:t>
            </a:r>
            <a:endParaRPr lang="zh-CN" altLang="en-US" sz="2000"/>
          </a:p>
          <a:p>
            <a:endParaRPr lang="zh-CN" altLang="en-US" sz="2000"/>
          </a:p>
          <a:p>
            <a:endParaRPr lang="zh-CN" altLang="en-US" sz="2000"/>
          </a:p>
          <a:p>
            <a:endParaRPr lang="zh-CN" altLang="en-US" sz="2000"/>
          </a:p>
          <a:p>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浦江中学_000020241330_黄俊彪_13分_0_0"/>
          <p:cNvPicPr>
            <a:picLocks noChangeAspect="1"/>
          </p:cNvPicPr>
          <p:nvPr/>
        </p:nvPicPr>
        <p:blipFill>
          <a:blip r:embed="rId1"/>
          <a:stretch>
            <a:fillRect/>
          </a:stretch>
        </p:blipFill>
        <p:spPr>
          <a:xfrm>
            <a:off x="416560" y="360680"/>
            <a:ext cx="7362825" cy="6497320"/>
          </a:xfrm>
          <a:prstGeom prst="rect">
            <a:avLst/>
          </a:prstGeom>
        </p:spPr>
      </p:pic>
      <p:sp>
        <p:nvSpPr>
          <p:cNvPr id="11272" name="AutoShape 36"/>
          <p:cNvSpPr/>
          <p:nvPr>
            <p:custDataLst>
              <p:tags r:id="rId2"/>
            </p:custDataLst>
          </p:nvPr>
        </p:nvSpPr>
        <p:spPr>
          <a:xfrm>
            <a:off x="7842250" y="378460"/>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pitchFamily="18" charset="0"/>
              <a:ea typeface="Times New Roman" panose="02020603050405020304" pitchFamily="18" charset="0"/>
            </a:endParaRPr>
          </a:p>
        </p:txBody>
      </p:sp>
      <p:sp>
        <p:nvSpPr>
          <p:cNvPr id="4" name="文本框 3"/>
          <p:cNvSpPr txBox="1"/>
          <p:nvPr/>
        </p:nvSpPr>
        <p:spPr>
          <a:xfrm>
            <a:off x="7929880" y="460375"/>
            <a:ext cx="3321685" cy="5323205"/>
          </a:xfrm>
          <a:prstGeom prst="rect">
            <a:avLst/>
          </a:prstGeom>
          <a:noFill/>
        </p:spPr>
        <p:txBody>
          <a:bodyPr wrap="square" rtlCol="0">
            <a:spAutoFit/>
          </a:bodyPr>
          <a:p>
            <a:r>
              <a:rPr lang="zh-CN" altLang="en-US" sz="2000">
                <a:sym typeface="+mn-ea"/>
              </a:rPr>
              <a:t>学生习作点评</a:t>
            </a:r>
            <a:r>
              <a:rPr lang="zh-CN" altLang="en-US" sz="2000"/>
              <a:t>：</a:t>
            </a:r>
            <a:endParaRPr lang="zh-CN" altLang="en-US" sz="2000"/>
          </a:p>
          <a:p>
            <a:endParaRPr lang="zh-CN" altLang="en-US" sz="2000"/>
          </a:p>
          <a:p>
            <a:r>
              <a:rPr lang="zh-CN" altLang="en-US" sz="2000"/>
              <a:t>本文要点齐全，用词丰富，如：</a:t>
            </a:r>
            <a:r>
              <a:rPr lang="en-US" altLang="zh-CN" sz="2000"/>
              <a:t>be aimed to advocate...; ...melt away; bring a sense of beonging and responsibility; strike my chord; lift me up; it occurred to me that...contribute to...</a:t>
            </a:r>
            <a:r>
              <a:rPr lang="zh-CN" altLang="en-US" sz="2000"/>
              <a:t>等。美中不足的是语言略显拖沓，而且帖子不宜分段，容易给阅卷老师一种信件的感觉。</a:t>
            </a:r>
            <a:endParaRPr lang="zh-CN" altLang="en-US" sz="2000"/>
          </a:p>
          <a:p>
            <a:endParaRPr lang="zh-CN" altLang="en-US" sz="2000"/>
          </a:p>
          <a:p>
            <a:endParaRPr lang="zh-CN" altLang="en-US" sz="2000"/>
          </a:p>
          <a:p>
            <a:endParaRPr lang="zh-CN" altLang="en-US" sz="2000"/>
          </a:p>
          <a:p>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5922" y="1791359"/>
            <a:ext cx="11379896" cy="3948430"/>
          </a:xfrm>
          <a:prstGeom prst="rect">
            <a:avLst/>
          </a:prstGeom>
          <a:noFill/>
        </p:spPr>
        <p:txBody>
          <a:bodyPr wrap="square">
            <a:spAutoFit/>
          </a:bodyPr>
          <a:lstStyle/>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Li Hua: My favorite piece of music is Chunjianghuayueye, or A Moonlit Night on the Spring River. It’s a piece of traditional Chinese music played with Pipa, a traditional Chinese musical instrument looking a bit like a guitar. Every time I listen to the music, it feels as if a picture of a river is spreading before me. I can see the bright moon rising and shining, and the river water shining too. I can also feel the breeze blowing softly across my face. The classic piece has a comforting effect on me and I feel very proud of the traditional Chinese music.</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06030" y="641262"/>
            <a:ext cx="4249467" cy="707886"/>
          </a:xfrm>
          <a:prstGeom prst="rect">
            <a:avLst/>
          </a:prstGeom>
          <a:noFill/>
        </p:spPr>
        <p:txBody>
          <a:bodyPr wrap="square" rtlCol="0">
            <a:spAutoFit/>
          </a:bodyPr>
          <a:lstStyle/>
          <a:p>
            <a:pPr algn="ctr"/>
            <a:r>
              <a:rPr lang="en-US" altLang="zh-CN" sz="4000" b="1" i="1" dirty="0">
                <a:solidFill>
                  <a:schemeClr val="bg1"/>
                </a:solidFill>
                <a:highlight>
                  <a:srgbClr val="5F9127"/>
                </a:highlight>
                <a:latin typeface="Times New Roman" panose="02020603050405020304" pitchFamily="18" charset="0"/>
                <a:cs typeface="Times New Roman" panose="02020603050405020304" pitchFamily="18" charset="0"/>
              </a:rPr>
              <a:t>possible version I</a:t>
            </a:r>
            <a:endParaRPr lang="en-GB" sz="4000" b="1" i="1" dirty="0">
              <a:solidFill>
                <a:schemeClr val="bg1"/>
              </a:solidFill>
              <a:highlight>
                <a:srgbClr val="5F9127"/>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322" y="1942429"/>
            <a:ext cx="11379896" cy="3948430"/>
          </a:xfrm>
          <a:prstGeom prst="rect">
            <a:avLst/>
          </a:prstGeom>
          <a:noFill/>
        </p:spPr>
        <p:txBody>
          <a:bodyPr wrap="square">
            <a:spAutoFit/>
          </a:bodyPr>
          <a:lstStyle/>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Li Hua: Kanong, a well-known masterpiece of music played by the piano is my favourite. While the gentle and soft music streams, a new world composed of piece and beauty is being built. There bathed in the silvery moonlight, I can smell the scent of fresh roses, listen to the whisper of the river, and fall in love with the nature. Undoubtedly, it touches the deepest part of my heart and makes all the anxiety melt away.To some degree, Kanong gives a soul to my universe, wings to my mind, flight to the imagination and life to me, an ordinary boy.</a:t>
            </a:r>
            <a:endPar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581290" y="844462"/>
            <a:ext cx="4249467" cy="707886"/>
          </a:xfrm>
          <a:prstGeom prst="rect">
            <a:avLst/>
          </a:prstGeom>
          <a:noFill/>
        </p:spPr>
        <p:txBody>
          <a:bodyPr wrap="square" rtlCol="0">
            <a:spAutoFit/>
          </a:bodyPr>
          <a:lstStyle/>
          <a:p>
            <a:pPr algn="l"/>
            <a:r>
              <a:rPr lang="en-US" altLang="zh-CN" sz="4000" b="1" i="1" dirty="0">
                <a:solidFill>
                  <a:schemeClr val="bg1"/>
                </a:solidFill>
                <a:highlight>
                  <a:srgbClr val="5F9127"/>
                </a:highlight>
                <a:latin typeface="Times New Roman" panose="02020603050405020304" pitchFamily="18" charset="0"/>
                <a:cs typeface="Times New Roman" panose="02020603050405020304" pitchFamily="18" charset="0"/>
              </a:rPr>
              <a:t>possible version II</a:t>
            </a:r>
            <a:endParaRPr lang="en-GB" sz="4000" b="1" i="1" dirty="0">
              <a:solidFill>
                <a:schemeClr val="bg1"/>
              </a:solidFill>
              <a:highlight>
                <a:srgbClr val="5F9127"/>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322" y="1942429"/>
            <a:ext cx="11379896" cy="3948430"/>
          </a:xfrm>
          <a:prstGeom prst="rect">
            <a:avLst/>
          </a:prstGeom>
          <a:noFill/>
        </p:spPr>
        <p:txBody>
          <a:bodyPr wrap="square">
            <a:spAutoFit/>
          </a:bodyPr>
          <a:lstStyle/>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Li Hua:My favourite music is pop music, which enjoys greater popularity than any other form of music. Pop music is easier to understand and sing.</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It usually has beautiful melody, showing us either people’s feelings or romantic stories. Whenever I feel depressed or discouraged, I tend to close my eyes, turn on the radio and listen to the marvelous songs. Immersed, I find relaxation, courage and comfort. It is actually a rock that I can lean on to be an optimistic person. No wonder people say “Music is the medicine of the mind” .</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581290" y="844462"/>
            <a:ext cx="4249467" cy="706755"/>
          </a:xfrm>
          <a:prstGeom prst="rect">
            <a:avLst/>
          </a:prstGeom>
          <a:noFill/>
        </p:spPr>
        <p:txBody>
          <a:bodyPr wrap="square" rtlCol="0">
            <a:spAutoFit/>
          </a:bodyPr>
          <a:lstStyle/>
          <a:p>
            <a:pPr algn="l"/>
            <a:r>
              <a:rPr lang="zh-CN" altLang="en-US" sz="4000" b="1" dirty="0">
                <a:solidFill>
                  <a:schemeClr val="bg1"/>
                </a:solidFill>
                <a:highlight>
                  <a:srgbClr val="5F9127"/>
                </a:highlight>
                <a:latin typeface="Times New Roman" panose="02020603050405020304" pitchFamily="18" charset="0"/>
                <a:cs typeface="Times New Roman" panose="02020603050405020304" pitchFamily="18" charset="0"/>
              </a:rPr>
              <a:t>下水作文</a:t>
            </a:r>
            <a:endParaRPr lang="zh-CN" altLang="en-US" sz="4000" b="1" dirty="0">
              <a:solidFill>
                <a:schemeClr val="bg1"/>
              </a:solidFill>
              <a:highlight>
                <a:srgbClr val="5F9127"/>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40030" y="161925"/>
            <a:ext cx="6417310" cy="706755"/>
          </a:xfrm>
          <a:prstGeom prst="rect">
            <a:avLst/>
          </a:prstGeom>
          <a:noFill/>
        </p:spPr>
        <p:txBody>
          <a:bodyPr wrap="square" rtlCol="0">
            <a:spAutoFit/>
          </a:bodyPr>
          <a:p>
            <a:pPr algn="l"/>
            <a:r>
              <a:rPr lang="zh-CN" altLang="en-GB" sz="4000" b="1" i="1" dirty="0">
                <a:solidFill>
                  <a:schemeClr val="bg1"/>
                </a:solidFill>
                <a:highlight>
                  <a:srgbClr val="5F9127"/>
                </a:highlight>
                <a:latin typeface="Times New Roman" panose="02020603050405020304" pitchFamily="18" charset="0"/>
                <a:cs typeface="Times New Roman" panose="02020603050405020304" pitchFamily="18" charset="0"/>
              </a:rPr>
              <a:t>关于音乐话题作文之演讲稿</a:t>
            </a:r>
            <a:endParaRPr lang="zh-CN" altLang="en-GB" sz="4000" b="1" i="1" dirty="0">
              <a:solidFill>
                <a:schemeClr val="bg1"/>
              </a:solidFill>
              <a:highlight>
                <a:srgbClr val="5F9127"/>
              </a:highlight>
              <a:latin typeface="Times New Roman" panose="02020603050405020304" pitchFamily="18" charset="0"/>
              <a:cs typeface="Times New Roman" panose="02020603050405020304" pitchFamily="18" charset="0"/>
            </a:endParaRPr>
          </a:p>
        </p:txBody>
      </p:sp>
      <p:sp>
        <p:nvSpPr>
          <p:cNvPr id="2" name="文本框 1"/>
          <p:cNvSpPr txBox="1"/>
          <p:nvPr/>
        </p:nvSpPr>
        <p:spPr>
          <a:xfrm>
            <a:off x="240030" y="1080770"/>
            <a:ext cx="11001375" cy="5631180"/>
          </a:xfrm>
          <a:prstGeom prst="rect">
            <a:avLst/>
          </a:prstGeom>
          <a:solidFill>
            <a:schemeClr val="tx2">
              <a:lumMod val="10000"/>
              <a:lumOff val="90000"/>
            </a:schemeClr>
          </a:solidFill>
        </p:spPr>
        <p:txBody>
          <a:bodyPr wrap="square" rtlCol="0">
            <a:spAutoFit/>
          </a:bodyPr>
          <a:p>
            <a:r>
              <a:rPr lang="en-US" altLang="zh-CN" dirty="0">
                <a:latin typeface="微软雅黑" panose="020B0503020204020204" pitchFamily="34" charset="-122"/>
                <a:ea typeface="微软雅黑" panose="020B0503020204020204" pitchFamily="34" charset="-122"/>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Good morning! My name is Elena. It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s my great pleasure to be here and share with you how music influences my life.</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Have you ever written a song on your own? Recently song writing has wandered its way into my life. I believe there is no better way to express myself than through song. After a bad day, it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s nice to be able to sit down and write about it. It can make all your problems just disappear and float away. Listening to other musical artists that I like gives me inspiration. My guitar teacher also points me in the right direction and gives me guidance as I need it. I love to just sit with my guitar and make up random lyrics about past experiences or what I</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m going through at the moment.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To me music is more than just something to listen to or play, it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s something to feel. Music is extremely important in my life. It helps me to get closer to my friends and family. It helps me to get through things. It helps me to prepare for the day that waits. My life without music would be totally empty. I think it is like the memoirs (传记) to my life as it has been there throughout everything with me.</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That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s my story with music. Thank you for your time!</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摘自衢州二中自编教材</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折角形 3"/>
          <p:cNvSpPr/>
          <p:nvPr/>
        </p:nvSpPr>
        <p:spPr>
          <a:xfrm>
            <a:off x="167005" y="184785"/>
            <a:ext cx="11725275" cy="6110605"/>
          </a:xfrm>
          <a:prstGeom prst="foldedCorner">
            <a:avLst/>
          </a:prstGeom>
          <a:gradFill>
            <a:gsLst>
              <a:gs pos="50000">
                <a:srgbClr val="ECCFCB"/>
              </a:gs>
              <a:gs pos="0">
                <a:srgbClr val="F2DFDC"/>
              </a:gs>
              <a:gs pos="100000">
                <a:srgbClr val="E5BEB9"/>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43510" y="367665"/>
            <a:ext cx="11319510" cy="829945"/>
          </a:xfrm>
          <a:prstGeom prst="rect">
            <a:avLst/>
          </a:prstGeom>
          <a:noFill/>
          <a:ln w="9525">
            <a:noFill/>
          </a:ln>
        </p:spPr>
        <p:txBody>
          <a:bodyPr wrap="square">
            <a:spAutoFit/>
          </a:bodyPr>
          <a:p>
            <a:pPr indent="0">
              <a:lnSpc>
                <a:spcPct val="100000"/>
              </a:lnSpc>
            </a:pPr>
            <a:r>
              <a:rPr lang="en-US" sz="2400" b="0">
                <a:latin typeface="Cambria Math" panose="02040503050406030204" charset="0"/>
                <a:ea typeface="宋体" panose="02010600030101010101" pitchFamily="2" charset="-122"/>
                <a:cs typeface="Cambria Math" panose="02040503050406030204" charset="0"/>
              </a:rPr>
              <a:t>       Hello, </a:t>
            </a:r>
            <a:r>
              <a:rPr lang="en-US" sz="2400">
                <a:latin typeface="Cambria Math" panose="02040503050406030204" charset="0"/>
                <a:ea typeface="宋体" panose="02010600030101010101" pitchFamily="2" charset="-122"/>
                <a:cs typeface="Cambria Math" panose="02040503050406030204" charset="0"/>
                <a:sym typeface="+mn-ea"/>
              </a:rPr>
              <a:t>ladies and gentlemen. M</a:t>
            </a:r>
            <a:r>
              <a:rPr lang="en-US" sz="2400" b="0">
                <a:latin typeface="Cambria Math" panose="02040503050406030204" charset="0"/>
                <a:ea typeface="宋体" panose="02010600030101010101" pitchFamily="2" charset="-122"/>
                <a:cs typeface="Cambria Math" panose="02040503050406030204" charset="0"/>
              </a:rPr>
              <a:t>y name is Kathy, and I'm here to talk about how music has changed my life.</a:t>
            </a:r>
            <a:endParaRPr lang="en-US" sz="2400" b="0">
              <a:latin typeface="Cambria Math" panose="02040503050406030204" charset="0"/>
              <a:ea typeface="宋体" panose="02010600030101010101" pitchFamily="2" charset="-122"/>
              <a:cs typeface="Cambria Math" panose="02040503050406030204" charset="0"/>
            </a:endParaRPr>
          </a:p>
        </p:txBody>
      </p:sp>
      <p:sp>
        <p:nvSpPr>
          <p:cNvPr id="9" name="文本框 8"/>
          <p:cNvSpPr txBox="1"/>
          <p:nvPr/>
        </p:nvSpPr>
        <p:spPr>
          <a:xfrm>
            <a:off x="68580" y="1197610"/>
            <a:ext cx="11420475" cy="3415030"/>
          </a:xfrm>
          <a:prstGeom prst="rect">
            <a:avLst/>
          </a:prstGeom>
          <a:noFill/>
        </p:spPr>
        <p:txBody>
          <a:bodyPr wrap="square" rtlCol="0" anchor="t">
            <a:spAutoFit/>
          </a:bodyPr>
          <a:p>
            <a:pPr algn="just"/>
            <a:r>
              <a:rPr lang="en-US" sz="2400">
                <a:latin typeface="Cambria Math" panose="02040503050406030204" charset="0"/>
                <a:ea typeface="宋体" panose="02010600030101010101" pitchFamily="2" charset="-122"/>
                <a:cs typeface="Cambria Math" panose="02040503050406030204" charset="0"/>
              </a:rPr>
              <a:t>      </a:t>
            </a:r>
            <a:r>
              <a:rPr lang="en-US" sz="2400">
                <a:latin typeface="Cambria Math" panose="02040503050406030204" charset="0"/>
                <a:ea typeface="宋体" panose="02010600030101010101" pitchFamily="2" charset="-122"/>
                <a:cs typeface="Cambria Math" panose="02040503050406030204" charset="0"/>
                <a:sym typeface="+mn-ea"/>
              </a:rPr>
              <a:t>Have you ever experienced the ups and downs of life and felt frustrated or discouraged?</a:t>
            </a:r>
            <a:r>
              <a:rPr lang="en-US" sz="2400">
                <a:latin typeface="Cambria Math" panose="02040503050406030204" charset="0"/>
                <a:ea typeface="宋体" panose="02010600030101010101" pitchFamily="2" charset="-122"/>
                <a:cs typeface="Cambria Math" panose="02040503050406030204" charset="0"/>
              </a:rPr>
              <a:t>  Two years ago, when I entered the new school, I felt lost and depressed. It’s like I had been taken out of my natural environment, and put somewhere new. And slowly I began to lose myself, like I was being washed away. But then the next moment, I felt the melody, the song “Count on me”---soft and calming, comforting and powerful. It gave me </a:t>
            </a:r>
            <a:r>
              <a:rPr lang="en-US" sz="2400">
                <a:latin typeface="Cambria Math" panose="02040503050406030204" charset="0"/>
                <a:ea typeface="宋体" panose="02010600030101010101" pitchFamily="2" charset="-122"/>
                <a:cs typeface="Cambria Math" panose="02040503050406030204" charset="0"/>
                <a:sym typeface="+mn-ea"/>
              </a:rPr>
              <a:t>strength</a:t>
            </a:r>
            <a:r>
              <a:rPr lang="en-US" sz="2400">
                <a:latin typeface="Cambria Math" panose="02040503050406030204" charset="0"/>
                <a:ea typeface="宋体" panose="02010600030101010101" pitchFamily="2" charset="-122"/>
                <a:cs typeface="Cambria Math" panose="02040503050406030204" charset="0"/>
              </a:rPr>
              <a:t> and hope, like my old friend. It gave me company and comfort. And also it gave me </a:t>
            </a:r>
            <a:r>
              <a:rPr lang="en-US" sz="2400">
                <a:latin typeface="Cambria Math" panose="02040503050406030204" charset="0"/>
                <a:ea typeface="宋体" panose="02010600030101010101" pitchFamily="2" charset="-122"/>
                <a:cs typeface="Cambria Math" panose="02040503050406030204" charset="0"/>
                <a:sym typeface="+mn-ea"/>
              </a:rPr>
              <a:t>courage </a:t>
            </a:r>
            <a:r>
              <a:rPr lang="en-US" sz="2400">
                <a:latin typeface="Cambria Math" panose="02040503050406030204" charset="0"/>
                <a:ea typeface="宋体" panose="02010600030101010101" pitchFamily="2" charset="-122"/>
                <a:cs typeface="Cambria Math" panose="02040503050406030204" charset="0"/>
              </a:rPr>
              <a:t>to face all the difficulties. Gradually, I adapted to the new school. The philosopher Plato once said, “Music gives a soul to the universe, wings to the mind, </a:t>
            </a:r>
            <a:r>
              <a:rPr lang="en-US" sz="2400">
                <a:latin typeface="Cambria Math" panose="02040503050406030204" charset="0"/>
                <a:ea typeface="宋体" panose="02010600030101010101" pitchFamily="2" charset="-122"/>
                <a:cs typeface="Cambria Math" panose="02040503050406030204" charset="0"/>
                <a:sym typeface="+mn-ea"/>
              </a:rPr>
              <a:t>flight to the imagination and life to everything.” I do benefit a lot from mysic. </a:t>
            </a:r>
            <a:endParaRPr lang="en-US" sz="2400" i="1">
              <a:latin typeface="Cambria Math" panose="02040503050406030204" charset="0"/>
              <a:ea typeface="宋体" panose="02010600030101010101" pitchFamily="2" charset="-122"/>
              <a:cs typeface="Cambria Math" panose="02040503050406030204" charset="0"/>
            </a:endParaRPr>
          </a:p>
        </p:txBody>
      </p:sp>
      <p:sp>
        <p:nvSpPr>
          <p:cNvPr id="14" name="文本框 13"/>
          <p:cNvSpPr txBox="1"/>
          <p:nvPr/>
        </p:nvSpPr>
        <p:spPr>
          <a:xfrm>
            <a:off x="218440" y="4711700"/>
            <a:ext cx="11169650" cy="829945"/>
          </a:xfrm>
          <a:prstGeom prst="rect">
            <a:avLst/>
          </a:prstGeom>
          <a:noFill/>
          <a:ln w="9525">
            <a:noFill/>
          </a:ln>
        </p:spPr>
        <p:txBody>
          <a:bodyPr wrap="square">
            <a:spAutoFit/>
          </a:bodyPr>
          <a:p>
            <a:pPr indent="0">
              <a:lnSpc>
                <a:spcPct val="100000"/>
              </a:lnSpc>
            </a:pPr>
            <a:r>
              <a:rPr lang="en-US" sz="2400" b="0">
                <a:latin typeface="Cambria Math" panose="02040503050406030204" charset="0"/>
                <a:ea typeface="宋体" panose="02010600030101010101" pitchFamily="2" charset="-122"/>
                <a:cs typeface="Cambria Math" panose="02040503050406030204" charset="0"/>
              </a:rPr>
              <a:t>       So next time, if you are faced with difficulties, you can turn to music for help. It will surely help you out. Thanks!</a:t>
            </a:r>
            <a:endParaRPr lang="en-US" sz="2400" b="0">
              <a:latin typeface="Cambria Math" panose="02040503050406030204" charset="0"/>
              <a:ea typeface="宋体" panose="02010600030101010101" pitchFamily="2" charset="-122"/>
              <a:cs typeface="Cambria Math" panose="020405030504060302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strips dir="rd"/>
      </p:transition>
    </mc:Choice>
    <mc:Fallback>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1+#ppt_w/2"/>
                                          </p:val>
                                        </p:tav>
                                        <p:tav tm="100000">
                                          <p:val>
                                            <p:strVal val="#ppt_x"/>
                                          </p:val>
                                        </p:tav>
                                      </p:tavLst>
                                    </p:anim>
                                    <p:anim calcmode="lin" valueType="num">
                                      <p:cBhvr additive="base">
                                        <p:cTn id="8" dur="10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000"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000"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48868" y="699516"/>
            <a:ext cx="10494264" cy="3035808"/>
          </a:xfrm>
        </p:spPr>
        <p:txBody>
          <a:bodyPr/>
          <a:lstStyle/>
          <a:p>
            <a:pPr algn="ctr">
              <a:lnSpc>
                <a:spcPct val="100000"/>
              </a:lnSpc>
            </a:pPr>
            <a:r>
              <a:rPr lang="en-US" altLang="zh-CN" sz="4800" b="1" dirty="0">
                <a:latin typeface="微软雅黑" panose="020B0503020204020204" pitchFamily="34" charset="-122"/>
                <a:ea typeface="微软雅黑" panose="020B0503020204020204" pitchFamily="34" charset="-122"/>
              </a:rPr>
              <a:t>2022</a:t>
            </a:r>
            <a:r>
              <a:rPr lang="zh-CN" altLang="en-US" sz="4800" b="1" dirty="0">
                <a:latin typeface="微软雅黑" panose="020B0503020204020204" pitchFamily="34" charset="-122"/>
                <a:ea typeface="微软雅黑" panose="020B0503020204020204" pitchFamily="34" charset="-122"/>
              </a:rPr>
              <a:t>年</a:t>
            </a:r>
            <a:r>
              <a:rPr lang="en-US" altLang="zh-CN" sz="4800" b="1" dirty="0">
                <a:latin typeface="微软雅黑" panose="020B0503020204020204" pitchFamily="34" charset="-122"/>
                <a:ea typeface="微软雅黑" panose="020B0503020204020204" pitchFamily="34" charset="-122"/>
              </a:rPr>
              <a:t>4</a:t>
            </a:r>
            <a:r>
              <a:rPr lang="zh-CN" altLang="en-US" sz="4800" b="1" dirty="0">
                <a:latin typeface="微软雅黑" panose="020B0503020204020204" pitchFamily="34" charset="-122"/>
                <a:ea typeface="微软雅黑" panose="020B0503020204020204" pitchFamily="34" charset="-122"/>
              </a:rPr>
              <a:t>月</a:t>
            </a:r>
            <a:br>
              <a:rPr lang="en-US" altLang="zh-CN" sz="8000" b="1" dirty="0">
                <a:latin typeface="微软雅黑" panose="020B0503020204020204" pitchFamily="34" charset="-122"/>
                <a:ea typeface="微软雅黑" panose="020B0503020204020204" pitchFamily="34" charset="-122"/>
              </a:rPr>
            </a:br>
            <a:r>
              <a:rPr lang="zh-CN" altLang="en-US" sz="6000" b="1" dirty="0">
                <a:latin typeface="微软雅黑" panose="020B0503020204020204" pitchFamily="34" charset="-122"/>
                <a:ea typeface="微软雅黑" panose="020B0503020204020204" pitchFamily="34" charset="-122"/>
              </a:rPr>
              <a:t>浙江高一</a:t>
            </a:r>
            <a:r>
              <a:rPr lang="en-US" altLang="zh-CN" sz="6000" b="1" dirty="0">
                <a:latin typeface="微软雅黑" panose="020B0503020204020204" pitchFamily="34" charset="-122"/>
                <a:ea typeface="微软雅黑" panose="020B0503020204020204" pitchFamily="34" charset="-122"/>
              </a:rPr>
              <a:t>9+1</a:t>
            </a:r>
            <a:r>
              <a:rPr lang="zh-CN" altLang="en-US" sz="6000" b="1" dirty="0">
                <a:latin typeface="微软雅黑" panose="020B0503020204020204" pitchFamily="34" charset="-122"/>
                <a:ea typeface="微软雅黑" panose="020B0503020204020204" pitchFamily="34" charset="-122"/>
              </a:rPr>
              <a:t>联盟应用文讲评</a:t>
            </a:r>
            <a:endParaRPr lang="en-GB" sz="6600" b="1" dirty="0">
              <a:latin typeface="微软雅黑" panose="020B0503020204020204" pitchFamily="34" charset="-122"/>
              <a:ea typeface="微软雅黑" panose="020B0503020204020204" pitchFamily="34" charset="-122"/>
            </a:endParaRPr>
          </a:p>
        </p:txBody>
      </p:sp>
      <p:sp>
        <p:nvSpPr>
          <p:cNvPr id="5" name="副标题 4"/>
          <p:cNvSpPr>
            <a:spLocks noGrp="1"/>
          </p:cNvSpPr>
          <p:nvPr>
            <p:ph type="subTitle" idx="1"/>
          </p:nvPr>
        </p:nvSpPr>
        <p:spPr>
          <a:xfrm>
            <a:off x="526671" y="5459678"/>
            <a:ext cx="7891272" cy="1069848"/>
          </a:xfrm>
        </p:spPr>
        <p:txBody>
          <a:bodyPr/>
          <a:lstStyle/>
          <a:p>
            <a:r>
              <a:rPr lang="zh-CN" altLang="en-US" b="1" dirty="0">
                <a:latin typeface="微软雅黑" panose="020B0503020204020204" pitchFamily="34" charset="-122"/>
                <a:ea typeface="微软雅黑" panose="020B0503020204020204" pitchFamily="34" charset="-122"/>
              </a:rPr>
              <a:t>浙江省衢州第二中学   徐飞</a:t>
            </a:r>
            <a:endParaRPr lang="zh-CN" altLang="en-US" b="1" dirty="0">
              <a:latin typeface="微软雅黑" panose="020B0503020204020204" pitchFamily="34" charset="-122"/>
              <a:ea typeface="微软雅黑" panose="020B0503020204020204" pitchFamily="34" charset="-122"/>
            </a:endParaRPr>
          </a:p>
        </p:txBody>
      </p:sp>
      <p:pic>
        <p:nvPicPr>
          <p:cNvPr id="6" name="图片 5" descr="音乐1"/>
          <p:cNvPicPr>
            <a:picLocks noChangeAspect="1"/>
          </p:cNvPicPr>
          <p:nvPr/>
        </p:nvPicPr>
        <p:blipFill>
          <a:blip r:embed="rId1"/>
          <a:stretch>
            <a:fillRect/>
          </a:stretch>
        </p:blipFill>
        <p:spPr>
          <a:xfrm>
            <a:off x="6847205" y="3181985"/>
            <a:ext cx="5531485" cy="3748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385" y="1861071"/>
            <a:ext cx="8142962" cy="1862048"/>
          </a:xfrm>
          <a:prstGeom prst="rect">
            <a:avLst/>
          </a:prstGeom>
          <a:noFill/>
        </p:spPr>
        <p:txBody>
          <a:bodyPr wrap="square" rtlCol="0">
            <a:spAutoFit/>
          </a:bodyPr>
          <a:lstStyle/>
          <a:p>
            <a:pPr algn="ctr"/>
            <a:r>
              <a:rPr lang="en-GB" sz="11500" b="1" dirty="0">
                <a:solidFill>
                  <a:srgbClr val="C00000"/>
                </a:solidFill>
                <a:latin typeface="Times New Roman" panose="02020603050405020304" pitchFamily="18" charset="0"/>
                <a:cs typeface="Times New Roman" panose="02020603050405020304" pitchFamily="18" charset="0"/>
              </a:rPr>
              <a:t>THANKS!</a:t>
            </a:r>
            <a:endParaRPr lang="en-GB" sz="11500" b="1" dirty="0">
              <a:solidFill>
                <a:srgbClr val="C00000"/>
              </a:solidFill>
              <a:latin typeface="Times New Roman" panose="02020603050405020304" pitchFamily="18" charset="0"/>
              <a:cs typeface="Times New Roman" panose="02020603050405020304" pitchFamily="18" charset="0"/>
            </a:endParaRPr>
          </a:p>
        </p:txBody>
      </p:sp>
      <p:pic>
        <p:nvPicPr>
          <p:cNvPr id="4" name="图片 3" descr="松鼠"/>
          <p:cNvPicPr>
            <a:picLocks noChangeAspect="1"/>
          </p:cNvPicPr>
          <p:nvPr/>
        </p:nvPicPr>
        <p:blipFill>
          <a:blip r:embed="rId1"/>
          <a:stretch>
            <a:fillRect/>
          </a:stretch>
        </p:blipFill>
        <p:spPr>
          <a:xfrm>
            <a:off x="260350" y="3601085"/>
            <a:ext cx="3028950" cy="3028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652" y="192883"/>
            <a:ext cx="10605008" cy="1055346"/>
          </a:xfrm>
          <a:prstGeom prst="rect">
            <a:avLst/>
          </a:prstGeom>
        </p:spPr>
      </p:pic>
      <p:sp>
        <p:nvSpPr>
          <p:cNvPr id="8" name="标题 7"/>
          <p:cNvSpPr>
            <a:spLocks noGrp="1"/>
          </p:cNvSpPr>
          <p:nvPr>
            <p:ph type="title"/>
          </p:nvPr>
        </p:nvSpPr>
        <p:spPr>
          <a:xfrm>
            <a:off x="932940" y="391447"/>
            <a:ext cx="9987122" cy="771144"/>
          </a:xfrm>
        </p:spPr>
        <p:txBody>
          <a:bodyPr>
            <a:normAutofit/>
          </a:bodyPr>
          <a:lstStyle/>
          <a:p>
            <a:pPr algn="ctr"/>
            <a:r>
              <a:rPr lang="zh-CN" altLang="en-US" sz="4000" b="1" dirty="0">
                <a:latin typeface="微软雅黑" panose="020B0503020204020204" pitchFamily="34" charset="-122"/>
                <a:ea typeface="微软雅黑" panose="020B0503020204020204" pitchFamily="34" charset="-122"/>
              </a:rPr>
              <a:t>试题回顾</a:t>
            </a:r>
            <a:endParaRPr lang="en-GB" sz="4000" b="1" dirty="0">
              <a:latin typeface="微软雅黑" panose="020B0503020204020204" pitchFamily="34" charset="-122"/>
              <a:ea typeface="微软雅黑" panose="020B0503020204020204" pitchFamily="34" charset="-122"/>
            </a:endParaRPr>
          </a:p>
        </p:txBody>
      </p:sp>
      <p:sp>
        <p:nvSpPr>
          <p:cNvPr id="9" name="内容占位符 8"/>
          <p:cNvSpPr>
            <a:spLocks noGrp="1"/>
          </p:cNvSpPr>
          <p:nvPr>
            <p:ph idx="1"/>
          </p:nvPr>
        </p:nvSpPr>
        <p:spPr>
          <a:xfrm>
            <a:off x="415925" y="1463040"/>
            <a:ext cx="10810875" cy="4848860"/>
          </a:xfrm>
        </p:spPr>
        <p:txBody>
          <a:bodyPr>
            <a:normAutofit/>
          </a:bodyPr>
          <a:lstStyle/>
          <a:p>
            <a:pPr indent="0" algn="just">
              <a:buNone/>
            </a:pP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假定你是李华</a:t>
            </a: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 </a:t>
            </a: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正在美国参加一个交换项目，期间你加入了当地的</a:t>
            </a:r>
            <a:r>
              <a:rPr altLang="zh-CN" sz="2400" b="1" spc="-150" dirty="0">
                <a:ln w="3175">
                  <a:noFill/>
                  <a:prstDash val="dash"/>
                </a:ln>
                <a:latin typeface="仿宋" panose="02010609060101010101" charset="-122"/>
                <a:ea typeface="仿宋" panose="02010609060101010101" charset="-122"/>
                <a:cs typeface="仿宋" panose="02010609060101010101" charset="-122"/>
                <a:sym typeface="+mn-ea"/>
              </a:rPr>
              <a:t>musical society</a:t>
            </a:r>
            <a:r>
              <a:rPr lang="zh-CN" altLang="en-US" sz="2400" b="1" spc="-150" dirty="0">
                <a:ln w="3175">
                  <a:noFill/>
                  <a:prstDash val="dash"/>
                </a:ln>
                <a:latin typeface="仿宋" panose="02010609060101010101" charset="-122"/>
                <a:ea typeface="仿宋" panose="02010609060101010101" charset="-122"/>
                <a:cs typeface="仿宋" panose="02010609060101010101" charset="-122"/>
                <a:sym typeface="+mn-ea"/>
              </a:rPr>
              <a:t>。这个社团正在网上分享最喜欢的音乐。请你发帖参与分享，描述你最喜欢的歌曲，乐曲或音乐形式，</a:t>
            </a:r>
            <a:endParaRPr lang="zh-CN" altLang="en-US" sz="2400" b="1" spc="-150" dirty="0">
              <a:ln w="3175">
                <a:noFill/>
                <a:prstDash val="dash"/>
              </a:ln>
              <a:latin typeface="仿宋" panose="02010609060101010101" charset="-122"/>
              <a:ea typeface="仿宋" panose="02010609060101010101" charset="-122"/>
              <a:cs typeface="仿宋" panose="02010609060101010101" charset="-122"/>
            </a:endParaRPr>
          </a:p>
          <a:p>
            <a:pPr indent="0" algn="just">
              <a:buNone/>
            </a:pP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内容包括</a:t>
            </a: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a:t>
            </a:r>
            <a:endParaRPr lang="zh-CN" altLang="zh-CN" sz="2400" b="1" spc="-150" dirty="0">
              <a:ln w="3175">
                <a:noFill/>
                <a:prstDash val="dash"/>
              </a:ln>
              <a:latin typeface="仿宋" panose="02010609060101010101" charset="-122"/>
              <a:ea typeface="仿宋" panose="02010609060101010101" charset="-122"/>
              <a:cs typeface="仿宋" panose="02010609060101010101" charset="-122"/>
            </a:endParaRPr>
          </a:p>
          <a:p>
            <a:pPr indent="0" algn="just">
              <a:buNone/>
            </a:pP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1. </a:t>
            </a:r>
            <a:r>
              <a:rPr lang="zh-CN" altLang="en-US" sz="2400" b="1" spc="-150" dirty="0">
                <a:ln w="3175">
                  <a:noFill/>
                  <a:prstDash val="dash"/>
                </a:ln>
                <a:latin typeface="仿宋" panose="02010609060101010101" charset="-122"/>
                <a:ea typeface="仿宋" panose="02010609060101010101" charset="-122"/>
                <a:cs typeface="仿宋" panose="02010609060101010101" charset="-122"/>
                <a:sym typeface="+mn-ea"/>
              </a:rPr>
              <a:t>该音乐的简介</a:t>
            </a: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a:t>
            </a:r>
            <a:endParaRPr lang="zh-CN" altLang="zh-CN" sz="2400" b="1" spc="-150" dirty="0">
              <a:ln w="3175">
                <a:noFill/>
                <a:prstDash val="dash"/>
              </a:ln>
              <a:latin typeface="仿宋" panose="02010609060101010101" charset="-122"/>
              <a:ea typeface="仿宋" panose="02010609060101010101" charset="-122"/>
              <a:cs typeface="仿宋" panose="02010609060101010101" charset="-122"/>
            </a:endParaRPr>
          </a:p>
          <a:p>
            <a:pPr indent="0" algn="just">
              <a:buNone/>
            </a:pP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2. </a:t>
            </a:r>
            <a:r>
              <a:rPr lang="zh-CN" altLang="en-US" sz="2400" b="1" spc="-150" dirty="0">
                <a:ln w="3175">
                  <a:noFill/>
                  <a:prstDash val="dash"/>
                </a:ln>
                <a:latin typeface="仿宋" panose="02010609060101010101" charset="-122"/>
                <a:ea typeface="仿宋" panose="02010609060101010101" charset="-122"/>
                <a:cs typeface="仿宋" panose="02010609060101010101" charset="-122"/>
                <a:sym typeface="+mn-ea"/>
              </a:rPr>
              <a:t>听时你的感受；</a:t>
            </a:r>
            <a:endParaRPr lang="zh-CN" altLang="zh-CN" sz="2400" b="1" spc="-150" dirty="0">
              <a:ln w="3175">
                <a:noFill/>
                <a:prstDash val="dash"/>
              </a:ln>
              <a:latin typeface="仿宋" panose="02010609060101010101" charset="-122"/>
              <a:ea typeface="仿宋" panose="02010609060101010101" charset="-122"/>
              <a:cs typeface="仿宋" panose="02010609060101010101" charset="-122"/>
            </a:endParaRPr>
          </a:p>
          <a:p>
            <a:pPr indent="0" algn="just">
              <a:buNone/>
            </a:pPr>
            <a:r>
              <a:rPr altLang="zh-CN" sz="2400" b="1" spc="-150" dirty="0">
                <a:ln w="3175">
                  <a:noFill/>
                  <a:prstDash val="dash"/>
                </a:ln>
                <a:latin typeface="仿宋" panose="02010609060101010101" charset="-122"/>
                <a:ea typeface="仿宋" panose="02010609060101010101" charset="-122"/>
                <a:cs typeface="仿宋" panose="02010609060101010101" charset="-122"/>
                <a:sym typeface="+mn-ea"/>
              </a:rPr>
              <a:t>3. </a:t>
            </a:r>
            <a:r>
              <a:rPr lang="zh-CN" altLang="en-US" sz="2400" b="1" spc="-150" dirty="0">
                <a:ln w="3175">
                  <a:noFill/>
                  <a:prstDash val="dash"/>
                </a:ln>
                <a:latin typeface="仿宋" panose="02010609060101010101" charset="-122"/>
                <a:ea typeface="仿宋" panose="02010609060101010101" charset="-122"/>
                <a:cs typeface="仿宋" panose="02010609060101010101" charset="-122"/>
                <a:sym typeface="+mn-ea"/>
              </a:rPr>
              <a:t>对你的影响。</a:t>
            </a:r>
            <a:endParaRPr lang="zh-CN" altLang="zh-CN" sz="2400" b="1" spc="-150" dirty="0">
              <a:ln w="3175">
                <a:noFill/>
                <a:prstDash val="dash"/>
              </a:ln>
              <a:latin typeface="仿宋" panose="02010609060101010101" charset="-122"/>
              <a:ea typeface="仿宋" panose="02010609060101010101" charset="-122"/>
              <a:cs typeface="仿宋" panose="02010609060101010101" charset="-122"/>
            </a:endParaRPr>
          </a:p>
          <a:p>
            <a:pPr indent="0" algn="just">
              <a:buNone/>
            </a:pP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注意</a:t>
            </a: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 1. </a:t>
            </a: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词数</a:t>
            </a: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 80 </a:t>
            </a: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词左右</a:t>
            </a: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a:t>
            </a:r>
            <a:endParaRPr lang="zh-CN" altLang="zh-CN" sz="2400" b="1" spc="-150" dirty="0">
              <a:ln w="3175">
                <a:noFill/>
                <a:prstDash val="dash"/>
              </a:ln>
              <a:latin typeface="仿宋" panose="02010609060101010101" charset="-122"/>
              <a:ea typeface="仿宋" panose="02010609060101010101" charset="-122"/>
              <a:cs typeface="仿宋" panose="02010609060101010101" charset="-122"/>
            </a:endParaRPr>
          </a:p>
          <a:p>
            <a:pPr indent="0" algn="just">
              <a:buNone/>
            </a:pP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2.</a:t>
            </a: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可以适当增加细节</a:t>
            </a:r>
            <a:r>
              <a:rPr lang="en-US" altLang="zh-CN" sz="2400" b="1" spc="-150" dirty="0">
                <a:ln w="3175">
                  <a:noFill/>
                  <a:prstDash val="dash"/>
                </a:ln>
                <a:latin typeface="仿宋" panose="02010609060101010101" charset="-122"/>
                <a:ea typeface="仿宋" panose="02010609060101010101" charset="-122"/>
                <a:cs typeface="仿宋" panose="02010609060101010101" charset="-122"/>
                <a:sym typeface="+mn-ea"/>
              </a:rPr>
              <a:t>, </a:t>
            </a:r>
            <a:r>
              <a:rPr lang="zh-CN" altLang="zh-CN" sz="2400" b="1" spc="-150" dirty="0">
                <a:ln w="3175">
                  <a:noFill/>
                  <a:prstDash val="dash"/>
                </a:ln>
                <a:latin typeface="仿宋" panose="02010609060101010101" charset="-122"/>
                <a:ea typeface="仿宋" panose="02010609060101010101" charset="-122"/>
                <a:cs typeface="仿宋" panose="02010609060101010101" charset="-122"/>
                <a:sym typeface="+mn-ea"/>
              </a:rPr>
              <a:t>以使行文连贯。</a:t>
            </a:r>
            <a:endParaRPr lang="en-US" altLang="zh-CN" sz="2400" b="1" kern="100" dirty="0">
              <a:latin typeface="仿宋" panose="02010609060101010101" charset="-122"/>
              <a:ea typeface="仿宋" panose="02010609060101010101" charset="-122"/>
              <a:cs typeface="仿宋" panose="02010609060101010101" charset="-122"/>
            </a:endParaRPr>
          </a:p>
          <a:p>
            <a:pPr marL="914400" lvl="2" indent="0" algn="just">
              <a:buFont typeface="+mj-lt"/>
              <a:buNone/>
            </a:pPr>
            <a:endParaRPr lang="en-US" altLang="zh-CN" sz="2400" b="1" kern="100" dirty="0">
              <a:effectLst/>
              <a:latin typeface="仿宋" panose="02010609060101010101" charset="-122"/>
              <a:ea typeface="仿宋" panose="02010609060101010101" charset="-122"/>
              <a:cs typeface="仿宋" panose="02010609060101010101" charset="-122"/>
            </a:endParaRPr>
          </a:p>
        </p:txBody>
      </p:sp>
      <p:pic>
        <p:nvPicPr>
          <p:cNvPr id="2" name="图片 1" descr="067"/>
          <p:cNvPicPr>
            <a:picLocks noChangeAspect="1"/>
          </p:cNvPicPr>
          <p:nvPr/>
        </p:nvPicPr>
        <p:blipFill>
          <a:blip r:embed="rId2"/>
          <a:stretch>
            <a:fillRect/>
          </a:stretch>
        </p:blipFill>
        <p:spPr>
          <a:xfrm>
            <a:off x="7070725" y="2882265"/>
            <a:ext cx="4290060" cy="31597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290195" y="-26670"/>
            <a:ext cx="9316720" cy="6884670"/>
          </a:xfrm>
          <a:prstGeom prst="rect">
            <a:avLst/>
          </a:prstGeom>
        </p:spPr>
      </p:pic>
      <p:sp>
        <p:nvSpPr>
          <p:cNvPr id="7" name="文本框 6"/>
          <p:cNvSpPr txBox="1"/>
          <p:nvPr/>
        </p:nvSpPr>
        <p:spPr>
          <a:xfrm>
            <a:off x="711835" y="1342390"/>
            <a:ext cx="8244205" cy="230695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文体：网络帖子</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lang="zh-CN" altLang="en-US" sz="2400" b="1" dirty="0">
                <a:solidFill>
                  <a:prstClr val="black"/>
                </a:solidFill>
                <a:latin typeface="微软雅黑" panose="020B0503020204020204" pitchFamily="34" charset="-122"/>
                <a:ea typeface="微软雅黑" panose="020B0503020204020204" pitchFamily="34" charset="-122"/>
              </a:rPr>
              <a:t>交际对象：任何</a:t>
            </a:r>
            <a:r>
              <a:rPr lang="zh-CN" altLang="en-US" sz="2400" b="1" dirty="0">
                <a:solidFill>
                  <a:schemeClr val="tx2"/>
                </a:solidFill>
                <a:latin typeface="微软雅黑" panose="020B0503020204020204" pitchFamily="34" charset="-122"/>
                <a:ea typeface="微软雅黑" panose="020B0503020204020204" pitchFamily="34" charset="-122"/>
              </a:rPr>
              <a:t>网友</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框架结构：网上帖子一般一个段落</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内容要点：音乐介绍</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听时感受</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影响</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712054" y="3854567"/>
            <a:ext cx="6871167" cy="119888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语言特点：相对随意化，口语化、不应过于正式；</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时态应该用</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现在时</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为主</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2031365" y="430530"/>
            <a:ext cx="4855845" cy="706755"/>
          </a:xfrm>
          <a:prstGeom prst="rect">
            <a:avLst/>
          </a:prstGeom>
          <a:noFill/>
        </p:spPr>
        <p:txBody>
          <a:bodyPr wrap="square" rtlCol="0">
            <a:spAutoFit/>
          </a:bodyPr>
          <a:p>
            <a:pPr algn="ctr"/>
            <a:r>
              <a:rPr lang="zh-CN" altLang="en-US" sz="4000" b="1">
                <a:latin typeface="仿宋" panose="02010609060101010101" charset="-122"/>
                <a:ea typeface="仿宋" panose="02010609060101010101" charset="-122"/>
              </a:rPr>
              <a:t>审题</a:t>
            </a:r>
            <a:endParaRPr lang="zh-CN" altLang="en-US" sz="4000" b="1">
              <a:latin typeface="仿宋" panose="02010609060101010101" charset="-122"/>
              <a:ea typeface="仿宋" panose="02010609060101010101" charset="-122"/>
            </a:endParaRPr>
          </a:p>
        </p:txBody>
      </p:sp>
      <p:pic>
        <p:nvPicPr>
          <p:cNvPr id="3" name="图片 2" descr="钢琴"/>
          <p:cNvPicPr>
            <a:picLocks noChangeAspect="1"/>
          </p:cNvPicPr>
          <p:nvPr/>
        </p:nvPicPr>
        <p:blipFill>
          <a:blip r:embed="rId2"/>
          <a:stretch>
            <a:fillRect/>
          </a:stretch>
        </p:blipFill>
        <p:spPr>
          <a:xfrm>
            <a:off x="8034655" y="4018280"/>
            <a:ext cx="4099560" cy="27000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74230" y="1800225"/>
            <a:ext cx="2327910" cy="521970"/>
          </a:xfrm>
          <a:prstGeom prst="rect">
            <a:avLst/>
          </a:prstGeom>
          <a:noFill/>
        </p:spPr>
        <p:txBody>
          <a:bodyPr wrap="none" rtlCol="0" anchor="t">
            <a:spAutoFit/>
          </a:bodyPr>
          <a:p>
            <a:r>
              <a:rPr lang="zh-CN" altLang="en-US" sz="2800" b="1" dirty="0">
                <a:solidFill>
                  <a:srgbClr val="FFFF00"/>
                </a:solidFill>
                <a:sym typeface="+mn-ea"/>
              </a:rPr>
              <a:t>音乐相关表达</a:t>
            </a:r>
            <a:endParaRPr lang="zh-CN" altLang="en-US" sz="2800" b="1" dirty="0">
              <a:solidFill>
                <a:srgbClr val="FFFF00"/>
              </a:solidFill>
              <a:sym typeface="+mn-ea"/>
            </a:endParaRPr>
          </a:p>
        </p:txBody>
      </p:sp>
      <p:sp>
        <p:nvSpPr>
          <p:cNvPr id="7" name="文本框 6"/>
          <p:cNvSpPr txBox="1"/>
          <p:nvPr/>
        </p:nvSpPr>
        <p:spPr>
          <a:xfrm>
            <a:off x="121920" y="3189605"/>
            <a:ext cx="11363960" cy="2886710"/>
          </a:xfrm>
          <a:prstGeom prst="rect">
            <a:avLst/>
          </a:prstGeom>
          <a:noFill/>
        </p:spPr>
        <p:txBody>
          <a:bodyPr wrap="square" rtlCol="0" anchor="t">
            <a:spAutoFit/>
          </a:bodyPr>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It made my spirits fly like a kite in the wind. </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Music is like a cure for sadness.</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Music is like the poetry of the air. </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It was the rock I learnt on to become strong.</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Music is the moonlight in the gloomy night of life. (by Jean Paul Friedrich Richter)</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The musician is perhaps the most modest of animals, but he is also the proudest. (by Erik Satie)</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9" name="文本框 28"/>
          <p:cNvSpPr txBox="1"/>
          <p:nvPr/>
        </p:nvSpPr>
        <p:spPr>
          <a:xfrm>
            <a:off x="1128408" y="397128"/>
            <a:ext cx="2316480" cy="460375"/>
          </a:xfrm>
          <a:prstGeom prst="rect">
            <a:avLst/>
          </a:prstGeom>
          <a:noFill/>
        </p:spPr>
        <p:txBody>
          <a:bodyPr wrap="none" rtlCol="0">
            <a:spAutoFit/>
          </a:bodyPr>
          <a:p>
            <a:pPr algn="l"/>
            <a:r>
              <a:rPr lang="zh-CN" altLang="en-US" sz="2400" b="1" dirty="0">
                <a:solidFill>
                  <a:schemeClr val="tx1">
                    <a:lumMod val="75000"/>
                    <a:lumOff val="25000"/>
                  </a:schemeClr>
                </a:solidFill>
              </a:rPr>
              <a:t>回归教材找语料</a:t>
            </a:r>
            <a:endParaRPr lang="zh-CN" altLang="en-US" sz="2400" b="1" dirty="0">
              <a:solidFill>
                <a:schemeClr val="tx1">
                  <a:lumMod val="75000"/>
                  <a:lumOff val="25000"/>
                </a:schemeClr>
              </a:solidFill>
            </a:endParaRPr>
          </a:p>
        </p:txBody>
      </p:sp>
      <p:cxnSp>
        <p:nvCxnSpPr>
          <p:cNvPr id="31" name="直接连接符 30"/>
          <p:cNvCxnSpPr/>
          <p:nvPr/>
        </p:nvCxnSpPr>
        <p:spPr>
          <a:xfrm>
            <a:off x="1128408" y="446270"/>
            <a:ext cx="0" cy="381787"/>
          </a:xfrm>
          <a:prstGeom prst="line">
            <a:avLst/>
          </a:prstGeom>
          <a:ln w="19050" cap="rnd">
            <a:solidFill>
              <a:srgbClr val="EE1F27"/>
            </a:solidFill>
            <a:round/>
          </a:ln>
        </p:spPr>
        <p:style>
          <a:lnRef idx="1">
            <a:schemeClr val="accent1"/>
          </a:lnRef>
          <a:fillRef idx="0">
            <a:schemeClr val="accent1"/>
          </a:fillRef>
          <a:effectRef idx="0">
            <a:schemeClr val="accent1"/>
          </a:effectRef>
          <a:fontRef idx="minor">
            <a:schemeClr val="tx1"/>
          </a:fontRef>
        </p:style>
      </p:cxnSp>
      <p:sp>
        <p:nvSpPr>
          <p:cNvPr id="27" name="任意多边形 47"/>
          <p:cNvSpPr/>
          <p:nvPr/>
        </p:nvSpPr>
        <p:spPr>
          <a:xfrm>
            <a:off x="309880" y="267970"/>
            <a:ext cx="589280" cy="588645"/>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2">
              <a:lumMod val="100000"/>
            </a:schemeClr>
          </a:solidFill>
          <a:ln>
            <a:noFill/>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74230" y="1800225"/>
            <a:ext cx="2327910" cy="521970"/>
          </a:xfrm>
          <a:prstGeom prst="rect">
            <a:avLst/>
          </a:prstGeom>
          <a:noFill/>
        </p:spPr>
        <p:txBody>
          <a:bodyPr wrap="none" rtlCol="0" anchor="t">
            <a:spAutoFit/>
          </a:bodyPr>
          <a:p>
            <a:r>
              <a:rPr lang="zh-CN" altLang="en-US" sz="2800" b="1" dirty="0">
                <a:solidFill>
                  <a:srgbClr val="FFFF00"/>
                </a:solidFill>
                <a:sym typeface="+mn-ea"/>
              </a:rPr>
              <a:t>音乐相关表达</a:t>
            </a:r>
            <a:endParaRPr lang="zh-CN" altLang="en-US" sz="2800" b="1" dirty="0">
              <a:solidFill>
                <a:srgbClr val="FFFF00"/>
              </a:solidFill>
              <a:sym typeface="+mn-ea"/>
            </a:endParaRPr>
          </a:p>
        </p:txBody>
      </p:sp>
      <p:sp>
        <p:nvSpPr>
          <p:cNvPr id="7" name="文本框 6"/>
          <p:cNvSpPr txBox="1"/>
          <p:nvPr/>
        </p:nvSpPr>
        <p:spPr>
          <a:xfrm>
            <a:off x="121920" y="2986405"/>
            <a:ext cx="11363960" cy="3630930"/>
          </a:xfrm>
          <a:prstGeom prst="rect">
            <a:avLst/>
          </a:prstGeom>
          <a:noFill/>
        </p:spPr>
        <p:txBody>
          <a:bodyPr wrap="square" rtlCol="0" anchor="t">
            <a:spAutoFit/>
          </a:bodyPr>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It (music) became my best friend.</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Music drives you. It wakes you up, it gets you pumping. (by Dimebag Darrell)</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John A Logan said, “Music is the medicine of the mind.”</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As William Shakespeare put it, if music be the food of love, play on.</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As Plato once said, music gives a soul to the universe, wings to the mind, flight to the imagination, and life to everything.</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Lao Tzu once said, “Music in the soul can be heard by the universe.”</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l">
              <a:spcBef>
                <a:spcPts val="0"/>
              </a:spcBef>
              <a:spcAft>
                <a:spcPts val="1000"/>
              </a:spcAft>
              <a:buFont typeface="Arial" panose="020B0604020202020204" pitchFamily="34" charset="0"/>
              <a:buNone/>
            </a:pPr>
            <a:r>
              <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Music gave me happiness. .... Music gave me strength and brought me relief. ... Music gave me hope and a sense of satisfaction. </a:t>
            </a:r>
            <a:endParaRPr lang="en-US" altLang="zh-CN" sz="2000" b="1" spc="150">
              <a:solidFill>
                <a:srgbClr val="002060"/>
              </a:solidFill>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9" name="文本框 28"/>
          <p:cNvSpPr txBox="1"/>
          <p:nvPr/>
        </p:nvSpPr>
        <p:spPr>
          <a:xfrm>
            <a:off x="1128408" y="397128"/>
            <a:ext cx="2316480" cy="460375"/>
          </a:xfrm>
          <a:prstGeom prst="rect">
            <a:avLst/>
          </a:prstGeom>
          <a:noFill/>
        </p:spPr>
        <p:txBody>
          <a:bodyPr wrap="none" rtlCol="0">
            <a:spAutoFit/>
          </a:bodyPr>
          <a:p>
            <a:pPr algn="l"/>
            <a:r>
              <a:rPr lang="zh-CN" altLang="en-US" sz="2400" b="1" dirty="0">
                <a:solidFill>
                  <a:schemeClr val="tx1">
                    <a:lumMod val="75000"/>
                    <a:lumOff val="25000"/>
                  </a:schemeClr>
                </a:solidFill>
              </a:rPr>
              <a:t>回归教材找语料</a:t>
            </a:r>
            <a:endParaRPr lang="zh-CN" altLang="en-US" sz="2400" b="1" dirty="0">
              <a:solidFill>
                <a:schemeClr val="tx1">
                  <a:lumMod val="75000"/>
                  <a:lumOff val="25000"/>
                </a:schemeClr>
              </a:solidFill>
            </a:endParaRPr>
          </a:p>
        </p:txBody>
      </p:sp>
      <p:cxnSp>
        <p:nvCxnSpPr>
          <p:cNvPr id="31" name="直接连接符 30"/>
          <p:cNvCxnSpPr/>
          <p:nvPr/>
        </p:nvCxnSpPr>
        <p:spPr>
          <a:xfrm>
            <a:off x="1128408" y="446270"/>
            <a:ext cx="0" cy="381787"/>
          </a:xfrm>
          <a:prstGeom prst="line">
            <a:avLst/>
          </a:prstGeom>
          <a:ln w="19050" cap="rnd">
            <a:solidFill>
              <a:srgbClr val="EE1F27"/>
            </a:solidFill>
            <a:round/>
          </a:ln>
        </p:spPr>
        <p:style>
          <a:lnRef idx="1">
            <a:schemeClr val="accent1"/>
          </a:lnRef>
          <a:fillRef idx="0">
            <a:schemeClr val="accent1"/>
          </a:fillRef>
          <a:effectRef idx="0">
            <a:schemeClr val="accent1"/>
          </a:effectRef>
          <a:fontRef idx="minor">
            <a:schemeClr val="tx1"/>
          </a:fontRef>
        </p:style>
      </p:cxnSp>
      <p:sp>
        <p:nvSpPr>
          <p:cNvPr id="27" name="任意多边形 47"/>
          <p:cNvSpPr/>
          <p:nvPr/>
        </p:nvSpPr>
        <p:spPr>
          <a:xfrm>
            <a:off x="309880" y="267970"/>
            <a:ext cx="589280" cy="588645"/>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2">
              <a:lumMod val="100000"/>
            </a:schemeClr>
          </a:solidFill>
          <a:ln>
            <a:noFill/>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74230" y="1800225"/>
            <a:ext cx="2327910" cy="521970"/>
          </a:xfrm>
          <a:prstGeom prst="rect">
            <a:avLst/>
          </a:prstGeom>
          <a:noFill/>
        </p:spPr>
        <p:txBody>
          <a:bodyPr wrap="none" rtlCol="0" anchor="t">
            <a:spAutoFit/>
          </a:bodyPr>
          <a:p>
            <a:r>
              <a:rPr lang="zh-CN" altLang="en-US" sz="2800" b="1" dirty="0">
                <a:solidFill>
                  <a:srgbClr val="FFFF00"/>
                </a:solidFill>
                <a:sym typeface="+mn-ea"/>
              </a:rPr>
              <a:t>音乐相关表达</a:t>
            </a:r>
            <a:endParaRPr lang="zh-CN" altLang="en-US" sz="2800" b="1" dirty="0">
              <a:solidFill>
                <a:srgbClr val="FFFF00"/>
              </a:solidFill>
              <a:sym typeface="+mn-ea"/>
            </a:endParaRPr>
          </a:p>
        </p:txBody>
      </p:sp>
      <p:sp>
        <p:nvSpPr>
          <p:cNvPr id="29" name="文本框 28"/>
          <p:cNvSpPr txBox="1"/>
          <p:nvPr/>
        </p:nvSpPr>
        <p:spPr>
          <a:xfrm>
            <a:off x="1128408" y="397128"/>
            <a:ext cx="1407160" cy="460375"/>
          </a:xfrm>
          <a:prstGeom prst="rect">
            <a:avLst/>
          </a:prstGeom>
          <a:noFill/>
        </p:spPr>
        <p:txBody>
          <a:bodyPr wrap="none" rtlCol="0">
            <a:spAutoFit/>
          </a:bodyPr>
          <a:p>
            <a:pPr algn="l"/>
            <a:r>
              <a:rPr lang="zh-CN" altLang="en-US" sz="2400" b="1" dirty="0">
                <a:solidFill>
                  <a:schemeClr val="tx1">
                    <a:lumMod val="75000"/>
                    <a:lumOff val="25000"/>
                  </a:schemeClr>
                </a:solidFill>
              </a:rPr>
              <a:t>拓展语料</a:t>
            </a:r>
            <a:endParaRPr lang="zh-CN" altLang="en-US" sz="2400" b="1" dirty="0">
              <a:solidFill>
                <a:schemeClr val="tx1">
                  <a:lumMod val="75000"/>
                  <a:lumOff val="25000"/>
                </a:schemeClr>
              </a:solidFill>
            </a:endParaRPr>
          </a:p>
        </p:txBody>
      </p:sp>
      <p:cxnSp>
        <p:nvCxnSpPr>
          <p:cNvPr id="31" name="直接连接符 30"/>
          <p:cNvCxnSpPr/>
          <p:nvPr/>
        </p:nvCxnSpPr>
        <p:spPr>
          <a:xfrm>
            <a:off x="1128408" y="446270"/>
            <a:ext cx="0" cy="381787"/>
          </a:xfrm>
          <a:prstGeom prst="line">
            <a:avLst/>
          </a:prstGeom>
          <a:ln w="19050" cap="rnd">
            <a:solidFill>
              <a:srgbClr val="EE1F27"/>
            </a:solidFill>
            <a:round/>
          </a:ln>
        </p:spPr>
        <p:style>
          <a:lnRef idx="1">
            <a:schemeClr val="accent1"/>
          </a:lnRef>
          <a:fillRef idx="0">
            <a:schemeClr val="accent1"/>
          </a:fillRef>
          <a:effectRef idx="0">
            <a:schemeClr val="accent1"/>
          </a:effectRef>
          <a:fontRef idx="minor">
            <a:schemeClr val="tx1"/>
          </a:fontRef>
        </p:style>
      </p:cxnSp>
      <p:sp>
        <p:nvSpPr>
          <p:cNvPr id="27" name="任意多边形 47"/>
          <p:cNvSpPr/>
          <p:nvPr/>
        </p:nvSpPr>
        <p:spPr>
          <a:xfrm>
            <a:off x="309880" y="267970"/>
            <a:ext cx="589280" cy="588645"/>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2">
              <a:lumMod val="100000"/>
            </a:schemeClr>
          </a:solidFill>
          <a:ln>
            <a:noFill/>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217805" y="3368040"/>
            <a:ext cx="11555730" cy="3046095"/>
          </a:xfrm>
          <a:prstGeom prst="rect">
            <a:avLst/>
          </a:prstGeom>
          <a:solidFill>
            <a:schemeClr val="tx2">
              <a:lumMod val="10000"/>
              <a:lumOff val="90000"/>
            </a:schemeClr>
          </a:solidFill>
        </p:spPr>
        <p:txBody>
          <a:bodyPr wrap="square" rtlCol="0">
            <a:spAutoFit/>
          </a:bodyPr>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It’s like I had been taken out of my natural environment, and put somewhere new. And </a:t>
            </a:r>
            <a:endParaRPr lang="en-US" sz="2400">
              <a:latin typeface="Cambria Math" panose="02040503050406030204" charset="0"/>
              <a:ea typeface="宋体" panose="02010600030101010101" pitchFamily="2" charset="-122"/>
              <a:cs typeface="Cambria Math" panose="02040503050406030204" charset="0"/>
              <a:sym typeface="+mn-ea"/>
            </a:endParaRPr>
          </a:p>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 slowly I began to lose myself, like I was being washed away. </a:t>
            </a:r>
            <a:endParaRPr lang="en-US" sz="2400">
              <a:latin typeface="Cambria Math" panose="02040503050406030204" charset="0"/>
              <a:ea typeface="宋体" panose="02010600030101010101" pitchFamily="2" charset="-122"/>
              <a:cs typeface="Cambria Math" panose="02040503050406030204" charset="0"/>
            </a:endParaRPr>
          </a:p>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It can bind us to reality at the same time it allows us to escape it. </a:t>
            </a:r>
            <a:endParaRPr lang="en-US" sz="2400">
              <a:latin typeface="Cambria Math" panose="02040503050406030204" charset="0"/>
              <a:ea typeface="宋体" panose="02010600030101010101" pitchFamily="2" charset="-122"/>
              <a:cs typeface="Cambria Math" panose="02040503050406030204" charset="0"/>
              <a:sym typeface="+mn-ea"/>
            </a:endParaRPr>
          </a:p>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Music has always been a big part of my life. To create and to perform music connects </a:t>
            </a:r>
            <a:endParaRPr lang="en-US" sz="2400">
              <a:latin typeface="Cambria Math" panose="02040503050406030204" charset="0"/>
              <a:ea typeface="宋体" panose="02010600030101010101" pitchFamily="2" charset="-122"/>
              <a:cs typeface="Cambria Math" panose="02040503050406030204" charset="0"/>
            </a:endParaRPr>
          </a:p>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 you to people countries and lifetimes away.</a:t>
            </a:r>
            <a:endParaRPr lang="en-US" sz="2400">
              <a:latin typeface="Cambria Math" panose="02040503050406030204" charset="0"/>
              <a:ea typeface="宋体" panose="02010600030101010101" pitchFamily="2" charset="-122"/>
              <a:cs typeface="Cambria Math" panose="02040503050406030204" charset="0"/>
            </a:endParaRPr>
          </a:p>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The philosopher Plato once said, “Music gives a soul to the universe, wings to the mind, </a:t>
            </a:r>
            <a:endParaRPr lang="en-US" sz="2400">
              <a:latin typeface="Cambria Math" panose="02040503050406030204" charset="0"/>
              <a:ea typeface="宋体" panose="02010600030101010101" pitchFamily="2" charset="-122"/>
              <a:cs typeface="Cambria Math" panose="02040503050406030204" charset="0"/>
              <a:sym typeface="+mn-ea"/>
            </a:endParaRPr>
          </a:p>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flight to the imagination and life to everything.”</a:t>
            </a:r>
            <a:endParaRPr lang="en-US" sz="2400" i="1">
              <a:latin typeface="Cambria Math" panose="02040503050406030204" charset="0"/>
              <a:ea typeface="宋体" panose="02010600030101010101" pitchFamily="2" charset="-122"/>
              <a:cs typeface="Cambria Math" panose="02040503050406030204" charset="0"/>
            </a:endParaRPr>
          </a:p>
          <a:p>
            <a:pPr indent="0" algn="just" fontAlgn="auto"/>
            <a:r>
              <a:rPr lang="en-US" sz="2400">
                <a:latin typeface="Cambria Math" panose="02040503050406030204" charset="0"/>
                <a:ea typeface="宋体" panose="02010600030101010101" pitchFamily="2" charset="-122"/>
                <a:cs typeface="Cambria Math" panose="02040503050406030204" charset="0"/>
                <a:sym typeface="+mn-ea"/>
              </a:rPr>
              <a:t>Henry Wadsworth Longfellow once said, “Music is the universal language of mankind.” </a:t>
            </a:r>
            <a:r>
              <a:rPr lang="en-US" altLang="zh-CN" sz="2400" b="1">
                <a:latin typeface="Times New Roman" panose="02020603050405020304" pitchFamily="18" charset="0"/>
                <a:cs typeface="Times New Roman" panose="02020603050405020304" pitchFamily="18" charset="0"/>
                <a:sym typeface="+mn-ea"/>
              </a:rPr>
              <a:t> </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5140" y="191135"/>
            <a:ext cx="5246370" cy="953135"/>
          </a:xfrm>
          <a:prstGeom prst="rect">
            <a:avLst/>
          </a:prstGeom>
          <a:noFill/>
        </p:spPr>
        <p:txBody>
          <a:bodyPr wrap="square" rtlCol="0">
            <a:spAutoFit/>
          </a:bodyPr>
          <a:p>
            <a:r>
              <a:rPr lang="zh-CN" altLang="en-US" sz="2800">
                <a:solidFill>
                  <a:schemeClr val="tx1"/>
                </a:solidFill>
                <a:highlight>
                  <a:srgbClr val="FFFF00"/>
                </a:highlight>
              </a:rPr>
              <a:t>课文链接</a:t>
            </a:r>
            <a:endParaRPr lang="zh-CN" altLang="en-US" sz="2800">
              <a:solidFill>
                <a:schemeClr val="tx1"/>
              </a:solidFill>
              <a:highlight>
                <a:srgbClr val="FFFF00"/>
              </a:highlight>
            </a:endParaRPr>
          </a:p>
          <a:p>
            <a:endParaRPr lang="zh-CN" altLang="en-US" sz="2800">
              <a:solidFill>
                <a:schemeClr val="tx1"/>
              </a:solidFill>
              <a:highlight>
                <a:srgbClr val="FFFF00"/>
              </a:highlight>
            </a:endParaRPr>
          </a:p>
        </p:txBody>
      </p:sp>
      <p:pic>
        <p:nvPicPr>
          <p:cNvPr id="7" name="图片 6" descr="Reading for writing1"/>
          <p:cNvPicPr>
            <a:picLocks noChangeAspect="1"/>
          </p:cNvPicPr>
          <p:nvPr>
            <p:custDataLst>
              <p:tags r:id="rId1"/>
            </p:custDataLst>
          </p:nvPr>
        </p:nvPicPr>
        <p:blipFill>
          <a:blip r:embed="rId2"/>
          <a:stretch>
            <a:fillRect/>
          </a:stretch>
        </p:blipFill>
        <p:spPr>
          <a:xfrm>
            <a:off x="292100" y="810260"/>
            <a:ext cx="5439410" cy="5666740"/>
          </a:xfrm>
          <a:prstGeom prst="rect">
            <a:avLst/>
          </a:prstGeom>
        </p:spPr>
      </p:pic>
      <p:sp>
        <p:nvSpPr>
          <p:cNvPr id="11" name="圆角矩形 10"/>
          <p:cNvSpPr/>
          <p:nvPr/>
        </p:nvSpPr>
        <p:spPr>
          <a:xfrm>
            <a:off x="369570" y="4205605"/>
            <a:ext cx="5283835" cy="941705"/>
          </a:xfrm>
          <a:prstGeom prst="roundRect">
            <a:avLst/>
          </a:prstGeom>
          <a:noFill/>
          <a:ln w="76200">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370205" y="3314065"/>
            <a:ext cx="5283835" cy="749935"/>
          </a:xfrm>
          <a:prstGeom prst="roundRect">
            <a:avLst/>
          </a:prstGeom>
          <a:noFill/>
          <a:ln w="76200">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p:nvPr/>
        </p:nvCxnSpPr>
        <p:spPr>
          <a:xfrm>
            <a:off x="5859145" y="3751580"/>
            <a:ext cx="1251585" cy="22860"/>
          </a:xfrm>
          <a:prstGeom prst="straightConnector1">
            <a:avLst/>
          </a:prstGeom>
          <a:ln w="635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670550" y="4836160"/>
            <a:ext cx="2077085" cy="286385"/>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custDataLst>
              <p:tags r:id="rId3"/>
            </p:custDataLst>
          </p:nvPr>
        </p:nvPicPr>
        <p:blipFill>
          <a:blip r:embed="rId4"/>
          <a:srcRect l="16574" r="14930"/>
          <a:stretch>
            <a:fillRect/>
          </a:stretch>
        </p:blipFill>
        <p:spPr>
          <a:xfrm>
            <a:off x="5859145" y="191135"/>
            <a:ext cx="2805430" cy="3201670"/>
          </a:xfrm>
          <a:prstGeom prst="rect">
            <a:avLst/>
          </a:prstGeom>
        </p:spPr>
      </p:pic>
      <p:sp>
        <p:nvSpPr>
          <p:cNvPr id="19" name="云形标注 18"/>
          <p:cNvSpPr/>
          <p:nvPr/>
        </p:nvSpPr>
        <p:spPr>
          <a:xfrm>
            <a:off x="7110730" y="2985135"/>
            <a:ext cx="2801620" cy="1732280"/>
          </a:xfrm>
          <a:prstGeom prst="cloudCallout">
            <a:avLst>
              <a:gd name="adj1" fmla="val 28898"/>
              <a:gd name="adj2" fmla="val 59530"/>
            </a:avLst>
          </a:prstGeom>
        </p:spPr>
        <p:style>
          <a:lnRef idx="2">
            <a:srgbClr val="6096E6">
              <a:shade val="50000"/>
            </a:srgbClr>
          </a:lnRef>
          <a:fillRef idx="1">
            <a:srgbClr val="6096E6"/>
          </a:fillRef>
          <a:effectRef idx="0">
            <a:srgbClr val="6096E6"/>
          </a:effectRef>
          <a:fontRef idx="minor">
            <a:srgbClr val="FFFFFF"/>
          </a:fontRef>
        </p:style>
        <p:txBody>
          <a:bodyPr rtlCol="0" anchor="ctr"/>
          <a:p>
            <a:pPr algn="ctr"/>
            <a:r>
              <a:rPr lang="en-US" altLang="zh-CN"/>
              <a:t>“</a:t>
            </a:r>
            <a:r>
              <a:rPr lang="zh-CN" altLang="en-US"/>
              <a:t>音乐对我的影响</a:t>
            </a:r>
            <a:r>
              <a:rPr lang="en-US" altLang="zh-CN"/>
              <a:t>”</a:t>
            </a:r>
            <a:r>
              <a:rPr lang="zh-CN" altLang="en-US"/>
              <a:t>语料</a:t>
            </a:r>
            <a:endParaRPr lang="zh-CN" altLang="en-US"/>
          </a:p>
        </p:txBody>
      </p:sp>
      <p:sp>
        <p:nvSpPr>
          <p:cNvPr id="20" name="云形标注 19"/>
          <p:cNvSpPr/>
          <p:nvPr/>
        </p:nvSpPr>
        <p:spPr>
          <a:xfrm>
            <a:off x="7092950" y="4993640"/>
            <a:ext cx="2801620" cy="1732280"/>
          </a:xfrm>
          <a:prstGeom prst="cloudCallout">
            <a:avLst>
              <a:gd name="adj1" fmla="val 81029"/>
              <a:gd name="adj2" fmla="val -65945"/>
            </a:avLst>
          </a:prstGeom>
          <a:solidFill>
            <a:srgbClr val="FFBA55"/>
          </a:solidFill>
        </p:spPr>
        <p:style>
          <a:lnRef idx="2">
            <a:srgbClr val="6096E6">
              <a:shade val="50000"/>
            </a:srgbClr>
          </a:lnRef>
          <a:fillRef idx="1">
            <a:srgbClr val="6096E6"/>
          </a:fillRef>
          <a:effectRef idx="0">
            <a:srgbClr val="6096E6"/>
          </a:effectRef>
          <a:fontRef idx="minor">
            <a:srgbClr val="FFFFFF"/>
          </a:fontRef>
        </p:style>
        <p:txBody>
          <a:bodyPr rtlCol="0" anchor="ctr"/>
          <a:p>
            <a:pPr algn="ctr"/>
            <a:r>
              <a:rPr lang="en-US" altLang="zh-CN">
                <a:solidFill>
                  <a:srgbClr val="000000"/>
                </a:solidFill>
              </a:rPr>
              <a:t>“</a:t>
            </a:r>
            <a:r>
              <a:rPr lang="zh-CN" altLang="en-US">
                <a:solidFill>
                  <a:srgbClr val="000000"/>
                </a:solidFill>
              </a:rPr>
              <a:t>个人听音乐时的感受</a:t>
            </a:r>
            <a:r>
              <a:rPr lang="en-US" altLang="zh-CN">
                <a:solidFill>
                  <a:srgbClr val="000000"/>
                </a:solidFill>
              </a:rPr>
              <a:t>”</a:t>
            </a:r>
            <a:r>
              <a:rPr lang="zh-CN" altLang="en-US">
                <a:solidFill>
                  <a:srgbClr val="000000"/>
                </a:solidFill>
              </a:rPr>
              <a:t>语料</a:t>
            </a: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000"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000"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000"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000"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19" grpId="0" bldLvl="0" animBg="1"/>
      <p:bldP spid="2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1951" y="607512"/>
            <a:ext cx="7985342" cy="583565"/>
          </a:xfrm>
          <a:prstGeom prst="rect">
            <a:avLst/>
          </a:prstGeom>
          <a:noFill/>
        </p:spPr>
        <p:txBody>
          <a:bodyPr wrap="square">
            <a:spAutoFit/>
          </a:bodyPr>
          <a:lstStyle/>
          <a:p>
            <a:r>
              <a:rPr lang="en-US"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 Brief introduction  </a:t>
            </a:r>
            <a:endParaRPr lang="en-US"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232410" y="607695"/>
            <a:ext cx="1851025" cy="583565"/>
          </a:xfrm>
          <a:prstGeom prst="rect">
            <a:avLst/>
          </a:prstGeom>
          <a:solidFill>
            <a:schemeClr val="tx2">
              <a:lumMod val="10000"/>
              <a:lumOff val="90000"/>
            </a:schemeClr>
          </a:solidFill>
        </p:spPr>
        <p:txBody>
          <a:bodyPr wrap="square" rtlCol="0">
            <a:spAutoFit/>
          </a:bodyPr>
          <a:lstStyle/>
          <a:p>
            <a:r>
              <a:rPr lang="zh-CN" altLang="en-GB" sz="3200" b="1" dirty="0">
                <a:latin typeface="微软雅黑" panose="020B0503020204020204" pitchFamily="34" charset="-122"/>
                <a:ea typeface="微软雅黑" panose="020B0503020204020204" pitchFamily="34" charset="-122"/>
              </a:rPr>
              <a:t>音乐介绍</a:t>
            </a:r>
            <a:endParaRPr lang="zh-CN" altLang="en-GB" sz="3200" b="1" dirty="0">
              <a:latin typeface="微软雅黑" panose="020B0503020204020204" pitchFamily="34" charset="-122"/>
              <a:ea typeface="微软雅黑" panose="020B0503020204020204" pitchFamily="34" charset="-122"/>
            </a:endParaRPr>
          </a:p>
        </p:txBody>
      </p:sp>
      <p:cxnSp>
        <p:nvCxnSpPr>
          <p:cNvPr id="4" name="连接符: 肘形 3"/>
          <p:cNvCxnSpPr/>
          <p:nvPr/>
        </p:nvCxnSpPr>
        <p:spPr>
          <a:xfrm>
            <a:off x="2141951" y="607512"/>
            <a:ext cx="7709770" cy="584775"/>
          </a:xfrm>
          <a:prstGeom prst="bentConnector3">
            <a:avLst>
              <a:gd name="adj1" fmla="val -4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23585" y="1555923"/>
            <a:ext cx="10033350" cy="3784600"/>
          </a:xfrm>
          <a:prstGeom prst="rect">
            <a:avLst/>
          </a:prstGeom>
          <a:noFill/>
        </p:spPr>
        <p:txBody>
          <a:bodyPr wrap="square">
            <a:spAutoFit/>
          </a:bodyPr>
          <a:lstStyle/>
          <a:p>
            <a:pPr marL="342900" indent="-342900" algn="just">
              <a:buFont typeface="+mj-l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Concerning my favourite music among all musical styles, soft music should be put on the top of the music. So gentle and peaceful is soft music that it flows into my heart like a running stream, taking away all my exhaustion and anxiety after a long day’s hard work.</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Font typeface="+mj-l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 Techno music ranks first in my heart, which is a brilliant combination of modern technology and marvelous music.</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Font typeface="+mj-l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rPr>
              <a:t>The music I  listen to </a:t>
            </a: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sym typeface="+mn-ea"/>
              </a:rPr>
              <a:t>in most cases is the light music, dating back hundreds of years and still gaining wide popularity.</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just">
              <a:buFont typeface="+mj-l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sym typeface="+mn-ea"/>
              </a:rPr>
              <a:t>My favourite music is pop music, which enjoys greater popularity than any other form of music. It is easy to understand and sing.</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just">
              <a:buFont typeface="+mj-lt"/>
              <a:buAutoNum type="arabicPeriod"/>
            </a:pPr>
            <a:r>
              <a:rPr lang="en-US" altLang="en-GB" sz="2000" dirty="0">
                <a:latin typeface="Times New Roman" panose="02020603050405020304" pitchFamily="18" charset="0"/>
                <a:ea typeface="微软雅黑" panose="020B0503020204020204" pitchFamily="34" charset="-122"/>
                <a:cs typeface="Times New Roman" panose="02020603050405020304" pitchFamily="18" charset="0"/>
                <a:sym typeface="+mn-ea"/>
              </a:rPr>
              <a:t>My favourite piece of music is Chunjianghuayueye, or A moonlight Night on the Spring River. It is a piece of traditional Chinese music played with Pipa, a traditional Chinese musical instrument looking a bit like guitar.</a:t>
            </a:r>
            <a:endParaRPr lang="en-US" altLang="en-GB"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14" name="图片 13"/>
          <p:cNvPicPr>
            <a:picLocks noChangeAspect="1"/>
          </p:cNvPicPr>
          <p:nvPr/>
        </p:nvPicPr>
        <p:blipFill>
          <a:blip r:embed="rId1">
            <a:extLst>
              <a:ext uri="{BEBA8EAE-BF5A-486C-A8C5-ECC9F3942E4B}">
                <a14:imgProps xmlns:a14="http://schemas.microsoft.com/office/drawing/2010/main">
                  <a14:imgLayer r:embed="rId2">
                    <a14:imgEffect>
                      <a14:backgroundRemoval t="9537" b="90463" l="5229" r="95098">
                        <a14:foregroundMark x1="5392" y1="56131" x2="7353" y2="58311"/>
                        <a14:foregroundMark x1="92810" y1="55858" x2="91013" y2="51771"/>
                        <a14:foregroundMark x1="94281" y1="41689" x2="95261" y2="39510"/>
                        <a14:foregroundMark x1="20915" y1="89373" x2="22386" y2="90463"/>
                      </a14:backgroundRemoval>
                    </a14:imgEffect>
                  </a14:imgLayer>
                </a14:imgProps>
              </a:ext>
              <a:ext uri="{28A0092B-C50C-407E-A947-70E740481C1C}">
                <a14:useLocalDpi xmlns:a14="http://schemas.microsoft.com/office/drawing/2010/main" val="0"/>
              </a:ext>
            </a:extLst>
          </a:blip>
          <a:stretch>
            <a:fillRect/>
          </a:stretch>
        </p:blipFill>
        <p:spPr>
          <a:xfrm rot="20904766">
            <a:off x="9948703" y="577514"/>
            <a:ext cx="1075203" cy="64477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924,&quot;width&quot;:8566}"/>
</p:tagLst>
</file>

<file path=ppt/tags/tag2.xml><?xml version="1.0" encoding="utf-8"?>
<p:tagLst xmlns:p="http://schemas.openxmlformats.org/presentationml/2006/main">
  <p:tag name="KSO_WM_UNIT_PLACING_PICTURE_USER_VIEWPORT" val="{&quot;height&quot;:6450,&quot;width&quot;:4418}"/>
</p:tagLst>
</file>

<file path=ppt/tags/tag3.xml><?xml version="1.0" encoding="utf-8"?>
<p:tagLst xmlns:p="http://schemas.openxmlformats.org/presentationml/2006/main">
  <p:tag name="KSO_WM_FULL_TEXT_BEAUTIFY_COPY_ID" val="11272"/>
</p:tagLst>
</file>

<file path=ppt/tags/tag4.xml><?xml version="1.0" encoding="utf-8"?>
<p:tagLst xmlns:p="http://schemas.openxmlformats.org/presentationml/2006/main">
  <p:tag name="KSO_WM_FULL_TEXT_BEAUTIFY_COPY_ID" val="11272"/>
</p:tagLst>
</file>

<file path=ppt/tags/tag5.xml><?xml version="1.0" encoding="utf-8"?>
<p:tagLst xmlns:p="http://schemas.openxmlformats.org/presentationml/2006/main">
  <p:tag name="KSO_WM_FULL_TEXT_BEAUTIFY_COPY_ID" val="11272"/>
</p:tagLst>
</file>

<file path=ppt/tags/tag6.xml><?xml version="1.0" encoding="utf-8"?>
<p:tagLst xmlns:p="http://schemas.openxmlformats.org/presentationml/2006/main">
  <p:tag name="KSO_WM_BEAUTIFY_FLAG" val="#wm#"/>
  <p:tag name="KSO_WM_TEMPLATE_CATEGORY" val="custom"/>
  <p:tag name="KSO_WM_TEMPLATE_INDEX" val="20203912"/>
</p:tagLst>
</file>

<file path=ppt/theme/_rels/theme1.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木材纹理">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木材纹理">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spDef>
      <a:spPr/>
      <a:bodyPr rtlCol="0" anchor="ctr"/>
      <a:lstStyle>
        <a:defPPr algn="ctr">
          <a:defRPr lang="zh-CN" altLang="en-US"/>
        </a:defPPr>
      </a:lstStyle>
      <a:style>
        <a:lnRef idx="2">
          <a:srgbClr val="6096E6">
            <a:shade val="50000"/>
          </a:srgbClr>
        </a:lnRef>
        <a:fillRef idx="1">
          <a:srgbClr val="6096E6"/>
        </a:fillRef>
        <a:effectRef idx="0">
          <a:srgbClr val="6096E6"/>
        </a:effectRef>
        <a:fontRef idx="minor">
          <a:srgbClr val="FFFFFF"/>
        </a:fontRef>
      </a:style>
    </a:spDef>
    <a:txDef>
      <a:spPr>
        <a:solidFill>
          <a:schemeClr val="tx2">
            <a:lumMod val="10000"/>
            <a:lumOff val="90000"/>
          </a:schemeClr>
        </a:solidFill>
      </a:spPr>
      <a:bodyPr wrap="square" rtlCol="0">
        <a:spAutoFit/>
      </a:bodyPr>
      <a:lstStyle>
        <a:defPPr>
          <a:defRPr lang="zh-CN" altLang="en-US" sz="3200" b="1" dirty="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9408</Words>
  <Application>WPS 演示</Application>
  <PresentationFormat>宽屏</PresentationFormat>
  <Paragraphs>163</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仿宋</vt:lpstr>
      <vt:lpstr>Times New Roman</vt:lpstr>
      <vt:lpstr>Arial</vt:lpstr>
      <vt:lpstr>Cambria Math</vt:lpstr>
      <vt:lpstr>Arial Unicode MS</vt:lpstr>
      <vt:lpstr>方正姚体</vt:lpstr>
      <vt:lpstr>Rockwell Condensed</vt:lpstr>
      <vt:lpstr>Rockwell</vt:lpstr>
      <vt:lpstr>Calibri</vt:lpstr>
      <vt:lpstr>HelveticaNeue</vt:lpstr>
      <vt:lpstr>Corbel</vt:lpstr>
      <vt:lpstr>华文新魏</vt:lpstr>
      <vt:lpstr>木材纹理</vt:lpstr>
      <vt:lpstr>PowerPoint 演示文稿</vt:lpstr>
      <vt:lpstr>2022年4月 浙江高一9+1联盟应用文讲评</vt:lpstr>
      <vt:lpstr>试题回顾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 Irene</dc:creator>
  <cp:lastModifiedBy>24147</cp:lastModifiedBy>
  <cp:revision>79</cp:revision>
  <dcterms:created xsi:type="dcterms:W3CDTF">2022-01-08T05:00:00Z</dcterms:created>
  <dcterms:modified xsi:type="dcterms:W3CDTF">2022-05-05T09:23:18Z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3C8394FF10A74DC9B2D66FE458A874DE</vt:lpwstr>
  </property>
</Properties>
</file>