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09" r:id="rId4"/>
    <p:sldId id="257" r:id="rId5"/>
    <p:sldId id="259" r:id="rId7"/>
    <p:sldId id="260" r:id="rId8"/>
    <p:sldId id="267" r:id="rId9"/>
    <p:sldId id="266" r:id="rId10"/>
    <p:sldId id="273" r:id="rId11"/>
    <p:sldId id="280" r:id="rId12"/>
    <p:sldId id="274" r:id="rId13"/>
    <p:sldId id="265" r:id="rId14"/>
    <p:sldId id="275" r:id="rId15"/>
    <p:sldId id="277" r:id="rId16"/>
    <p:sldId id="276" r:id="rId17"/>
    <p:sldId id="278" r:id="rId18"/>
    <p:sldId id="279" r:id="rId19"/>
    <p:sldId id="281" r:id="rId20"/>
    <p:sldId id="282" r:id="rId21"/>
    <p:sldId id="285" r:id="rId22"/>
    <p:sldId id="261" r:id="rId23"/>
    <p:sldId id="283" r:id="rId24"/>
    <p:sldId id="287" r:id="rId25"/>
    <p:sldId id="288" r:id="rId26"/>
    <p:sldId id="25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37754A-A393-4491-B7AB-1D755A6895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6.xml"/><Relationship Id="rId2" Type="http://schemas.openxmlformats.org/officeDocument/2006/relationships/themeOverride" Target="../theme/themeOverride14.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6.xml"/><Relationship Id="rId2" Type="http://schemas.openxmlformats.org/officeDocument/2006/relationships/themeOverride" Target="../theme/themeOverride17.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microsoft.com/office/2007/relationships/hdphoto" Target="../media/image6.wdp"/><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6.xml"/><Relationship Id="rId2" Type="http://schemas.openxmlformats.org/officeDocument/2006/relationships/themeOverride" Target="../theme/themeOverride18.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6.xml"/><Relationship Id="rId2" Type="http://schemas.openxmlformats.org/officeDocument/2006/relationships/themeOverride" Target="../theme/themeOverride19.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lang="en-US" altLang="zh-CN" sz="2800" i="1">
                <a:latin typeface="Arial" panose="020B0604020202020204" pitchFamily="34" charset="0"/>
                <a:cs typeface="Arial" panose="020B0604020202020204" pitchFamily="34" charset="0"/>
              </a:rPr>
              <a:t>Paragraph 1:</a:t>
            </a:r>
            <a:r>
              <a:rPr lang="zh-CN" altLang="en-US" sz="2800" i="1">
                <a:latin typeface="Arial" panose="020B0604020202020204" pitchFamily="34" charset="0"/>
                <a:cs typeface="Arial" panose="020B0604020202020204" pitchFamily="34" charset="0"/>
              </a:rPr>
              <a:t>Suddenly, a painting on the wall caught Taylor's eye.</a:t>
            </a:r>
            <a:r>
              <a:rPr lang="en-US" altLang="zh-CN" sz="2800" i="1">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41325" y="136715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Q1:What was her idea about the painting? What did she intend to do?</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60375" y="2163445"/>
            <a:ext cx="11146155" cy="439991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“Maybe I can paint as many pictures of daisies as I can and sell them at the fair. This way, I can make it up to Mama somehow.” Taylor thought to herself.</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Since the  daisies were destroyed, </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will</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paint</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ing</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some pictures of the daisy bouquets</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do</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she thought to herself, </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maybe we c</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an</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sell </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the daisy</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pictures </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as my dream is to be an artist</a:t>
            </a:r>
            <a:r>
              <a:rPr lang="zh-CN" alt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 can paint some daisy bouquets and sell them at the fair. Hope people will buy my works, through which I could make it up to Mama, ” Taylor thought to herself, her face lighting up with excitement.</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On the painting, a field of daisies were swaying gently in the gentle breeze, bathed in the gentle sunlight.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lang="en-US" altLang="zh-CN" sz="2800" i="1">
                <a:latin typeface="Arial" panose="020B0604020202020204" pitchFamily="34" charset="0"/>
                <a:cs typeface="Arial" panose="020B0604020202020204" pitchFamily="34" charset="0"/>
              </a:rPr>
              <a:t>Paragraph 1:</a:t>
            </a:r>
            <a:r>
              <a:rPr lang="zh-CN" altLang="en-US" sz="2800" i="1">
                <a:latin typeface="Arial" panose="020B0604020202020204" pitchFamily="34" charset="0"/>
                <a:cs typeface="Arial" panose="020B0604020202020204" pitchFamily="34" charset="0"/>
              </a:rPr>
              <a:t>Suddenly, a painting on the wall caught Taylor's eye.</a:t>
            </a:r>
            <a:r>
              <a:rPr lang="en-US" altLang="zh-CN" sz="2800" i="1">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41325" y="136715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Q2: How did she put the idea into practice?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60375" y="2163445"/>
            <a:ext cx="11146155" cy="396938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Immediately she started to work, devoting every moment she could spare to her painting work.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he following  week witnessed Tailor </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watching</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the dais</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ies</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carefully</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in the field</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and </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drawing pictures of daisy from different angels</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endPar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Taylor raced upstairs, grabbed her art supplies and got ready to paint. She sat down at her desk, looking out the window at the remaining daisies below. As her brush moved smoothly across the papers, daisies came alive.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It was not long before Taylor completed twelve pieces and the bedroom now turned into a garden of daisies, which seemed to come alive.</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107690"/>
          </a:xfrm>
          <a:prstGeom prst="rect">
            <a:avLst/>
          </a:prstGeom>
          <a:noFill/>
        </p:spPr>
        <p:txBody>
          <a:bodyPr wrap="square" rtlCol="0">
            <a:spAutoFit/>
          </a:bodyPr>
          <a:p>
            <a:r>
              <a:rPr lang="en-US" altLang="zh-CN" sz="2800" i="1">
                <a:latin typeface="Arial" panose="020B0604020202020204" pitchFamily="34" charset="0"/>
                <a:cs typeface="Arial" panose="020B0604020202020204" pitchFamily="34" charset="0"/>
              </a:rPr>
              <a:t>Paragraph 1:</a:t>
            </a:r>
            <a:r>
              <a:rPr lang="zh-CN" altLang="en-US" sz="2800" i="1">
                <a:latin typeface="Arial" panose="020B0604020202020204" pitchFamily="34" charset="0"/>
                <a:cs typeface="Arial" panose="020B0604020202020204" pitchFamily="34" charset="0"/>
              </a:rPr>
              <a:t>Suddenly, a painting on the wall caught Taylor's eye.</a:t>
            </a:r>
            <a:r>
              <a:rPr lang="en-US" altLang="zh-CN" sz="2800" i="1">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41325" y="136715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Q3: What was the surprise? And what did she look forward to? </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60375" y="2163445"/>
            <a:ext cx="11146155" cy="396938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Looking at all this, Daisy looked forward to the fair eagerly and anticipated to give Mama a surprise.</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All the work done, Tailor </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heave</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d a </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digh of</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relief. </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It must be a big surprise for Mama.</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Taylor nodded, a</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big smile cre</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eping</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over </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her</a:t>
            </a:r>
            <a:r>
              <a:rPr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face</a:t>
            </a: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t>
            </a:r>
            <a:endPar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During the days before the fair, Taylor made one painting after another, hoping to give Mama a big surprise, which could potentially make up for her mistake.</a:t>
            </a:r>
            <a:endPar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By the end of the week, she had completed two dozen paintings. Appreciating her great masterpieces, she couldn’t contain her excitement, jumping and clapping.</a:t>
            </a:r>
            <a:endParaRPr lang="en-US"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538220"/>
          </a:xfrm>
          <a:prstGeom prst="rect">
            <a:avLst/>
          </a:prstGeom>
          <a:noFill/>
        </p:spPr>
        <p:txBody>
          <a:bodyPr wrap="square" rtlCol="0">
            <a:spAutoFit/>
          </a:bodyPr>
          <a:p>
            <a:r>
              <a:rPr lang="en-US" altLang="zh-CN" sz="2800" i="1">
                <a:latin typeface="Arial" panose="020B0604020202020204" pitchFamily="34" charset="0"/>
                <a:cs typeface="Arial" panose="020B0604020202020204" pitchFamily="34" charset="0"/>
                <a:sym typeface="+mn-ea"/>
              </a:rPr>
              <a:t>Paragraph 2:</a:t>
            </a:r>
            <a:r>
              <a:rPr lang="zh-CN" altLang="en-US" sz="2800" i="1">
                <a:latin typeface="Arial" panose="020B0604020202020204" pitchFamily="34" charset="0"/>
                <a:cs typeface="Arial" panose="020B0604020202020204" pitchFamily="34" charset="0"/>
                <a:sym typeface="+mn-ea"/>
              </a:rPr>
              <a:t>The morning of the fair, Taylor came downstairs to invite Mama to see the surprise. </a:t>
            </a:r>
            <a:r>
              <a:rPr lang="en-US" altLang="zh-CN" sz="2800" i="1">
                <a:latin typeface="Arial" panose="020B0604020202020204" pitchFamily="34" charset="0"/>
                <a:cs typeface="Arial" panose="020B0604020202020204" pitchFamily="34" charset="0"/>
                <a:sym typeface="+mn-ea"/>
              </a:rPr>
              <a:t>___________________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60375" y="173990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Q1:What did her mother see? And how did she react?</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60375" y="2614930"/>
            <a:ext cx="11146155" cy="396938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When she opened the door, what greeted her was a pile of paintings of daisies filling every corner of the room, floating her in a world of warm fragrance. Immediately aware of what the surprise was and what was in Taylor’s mind, Mama gave Taylor a big hug, really proud of her.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Hardly had Mama opened the door when she was entirely surprised at the scene, utterly in disbelief at what she was seeing. Daisy paintings were everywhere, bright and cheerful in the morning light.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Amazed by the pictures everywhere, Mama almost dropped her jaw, and realized immediately what her lovely girl was up to upstairs these days.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538220"/>
          </a:xfrm>
          <a:prstGeom prst="rect">
            <a:avLst/>
          </a:prstGeom>
          <a:noFill/>
        </p:spPr>
        <p:txBody>
          <a:bodyPr wrap="square" rtlCol="0">
            <a:spAutoFit/>
          </a:bodyPr>
          <a:p>
            <a:r>
              <a:rPr lang="en-US" altLang="zh-CN" sz="2800" i="1">
                <a:latin typeface="Arial" panose="020B0604020202020204" pitchFamily="34" charset="0"/>
                <a:cs typeface="Arial" panose="020B0604020202020204" pitchFamily="34" charset="0"/>
                <a:sym typeface="+mn-ea"/>
              </a:rPr>
              <a:t>Paragraph 2:</a:t>
            </a:r>
            <a:r>
              <a:rPr lang="zh-CN" altLang="en-US" sz="2800" i="1">
                <a:latin typeface="Arial" panose="020B0604020202020204" pitchFamily="34" charset="0"/>
                <a:cs typeface="Arial" panose="020B0604020202020204" pitchFamily="34" charset="0"/>
                <a:sym typeface="+mn-ea"/>
              </a:rPr>
              <a:t>The morning of the fair, Taylor came downstairs to invite Mama to see the surprise. </a:t>
            </a:r>
            <a:r>
              <a:rPr lang="en-US" altLang="zh-CN" sz="2800" i="1">
                <a:latin typeface="Arial" panose="020B0604020202020204" pitchFamily="34" charset="0"/>
                <a:cs typeface="Arial" panose="020B0604020202020204" pitchFamily="34" charset="0"/>
                <a:sym typeface="+mn-ea"/>
              </a:rPr>
              <a:t>___________________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60375" y="173990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Q2:How did they deal with the surprise? And where?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60375" y="2614930"/>
            <a:ext cx="11146155" cy="3538220"/>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Then together they loaded the daisy bouquets left in the field and Taylor’s paintings onto the van and set off for the fair.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“Do you think anyone will buy them?” Taylor asked. Stroking her hair affectionately, Mama wrapped her in a hug and nodded, “Oh, sweetie, yes. I’m sure they will.” After loading the daisy bouquets and paintings into the van, they headed for the fair.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 “Oh, yes, sweetie. I’m sure they will. And you have a better lesson than I expected.” Mama smiled.</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538220"/>
          </a:xfrm>
          <a:prstGeom prst="rect">
            <a:avLst/>
          </a:prstGeom>
          <a:noFill/>
        </p:spPr>
        <p:txBody>
          <a:bodyPr wrap="square" rtlCol="0">
            <a:spAutoFit/>
          </a:bodyPr>
          <a:p>
            <a:r>
              <a:rPr lang="en-US" altLang="zh-CN" sz="2800" i="1">
                <a:latin typeface="Arial" panose="020B0604020202020204" pitchFamily="34" charset="0"/>
                <a:cs typeface="Arial" panose="020B0604020202020204" pitchFamily="34" charset="0"/>
                <a:sym typeface="+mn-ea"/>
              </a:rPr>
              <a:t>Paragraph 2:</a:t>
            </a:r>
            <a:r>
              <a:rPr lang="zh-CN" altLang="en-US" sz="2800" i="1">
                <a:latin typeface="Arial" panose="020B0604020202020204" pitchFamily="34" charset="0"/>
                <a:cs typeface="Arial" panose="020B0604020202020204" pitchFamily="34" charset="0"/>
                <a:sym typeface="+mn-ea"/>
              </a:rPr>
              <a:t>The morning of the fair, Taylor came downstairs to invite Mama to see the surprise. </a:t>
            </a:r>
            <a:r>
              <a:rPr lang="en-US" altLang="zh-CN" sz="2800" i="1">
                <a:latin typeface="Arial" panose="020B0604020202020204" pitchFamily="34" charset="0"/>
                <a:cs typeface="Arial" panose="020B0604020202020204" pitchFamily="34" charset="0"/>
                <a:sym typeface="+mn-ea"/>
              </a:rPr>
              <a:t>___________________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6" name="文本框 5"/>
          <p:cNvSpPr txBox="1"/>
          <p:nvPr/>
        </p:nvSpPr>
        <p:spPr>
          <a:xfrm>
            <a:off x="460375" y="1739900"/>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sym typeface="+mn-ea"/>
              </a:rPr>
              <a:t>Q3:Did she make it up to Mama this way?</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2" name="文本框 11"/>
          <p:cNvSpPr txBox="1"/>
          <p:nvPr/>
        </p:nvSpPr>
        <p:spPr>
          <a:xfrm>
            <a:off x="460375" y="2614930"/>
            <a:ext cx="11146155" cy="2676525"/>
          </a:xfrm>
          <a:prstGeom prst="rect">
            <a:avLst/>
          </a:prstGeom>
          <a:noFill/>
        </p:spPr>
        <p:txBody>
          <a:bodyPr wrap="square" rtlCol="0">
            <a:spAutoFit/>
          </a:bodyPr>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No matter how much money the paintings valued, Taylor’s warm heart and commitment were invaluable.</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What they didn’t expect was that the paintings were sold out in just a while, much more popular that the real daisies grown in her field.</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r>
              <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rPr>
              <a:t>It turned out that people loved not only those daisy bouquets but the daisy paintings as well. All were sold out soon. </a:t>
            </a:r>
            <a:endParaRPr lang="en-US" altLang="zh-CN" sz="28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488124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4881245" cy="521970"/>
          </a:xfrm>
          <a:prstGeom prst="rect">
            <a:avLst/>
          </a:prstGeom>
          <a:noFill/>
        </p:spPr>
        <p:txBody>
          <a:bodyPr wrap="square" rtlCol="0">
            <a:spAutoFit/>
          </a:bodyPr>
          <a:p>
            <a:r>
              <a:rPr lang="en-US" altLang="zh-CN" sz="2800"/>
              <a:t>Design the plot: foreshadowing</a:t>
            </a:r>
            <a:endParaRPr lang="en-US" altLang="zh-CN" sz="2800"/>
          </a:p>
        </p:txBody>
      </p:sp>
      <p:sp>
        <p:nvSpPr>
          <p:cNvPr id="6" name="文本框 5"/>
          <p:cNvSpPr txBox="1"/>
          <p:nvPr/>
        </p:nvSpPr>
        <p:spPr>
          <a:xfrm>
            <a:off x="137795" y="6116320"/>
            <a:ext cx="1199959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dirty="0" smtClean="0">
                <a:solidFill>
                  <a:srgbClr val="FF0000"/>
                </a:solidFill>
                <a:latin typeface="Arial Narrow" panose="020B0606020202030204" charset="0"/>
                <a:ea typeface="微软雅黑" panose="020B0503020204020204" charset="-122"/>
                <a:cs typeface="Arial Narrow" panose="020B0606020202030204" charset="0"/>
              </a:rPr>
              <a:t>Tip: Overshadowing can make the story you make up reasonable, logical and coherent.</a:t>
            </a:r>
            <a:endParaRPr lang="en-US" altLang="zh-CN" sz="2800" dirty="0" smtClean="0">
              <a:solidFill>
                <a:srgbClr val="FF0000"/>
              </a:solidFill>
              <a:latin typeface="Arial Narrow" panose="020B0606020202030204" charset="0"/>
              <a:ea typeface="微软雅黑" panose="020B0503020204020204" charset="-122"/>
              <a:cs typeface="Arial Narrow" panose="020B0606020202030204" charset="0"/>
            </a:endParaRPr>
          </a:p>
        </p:txBody>
      </p:sp>
      <p:graphicFrame>
        <p:nvGraphicFramePr>
          <p:cNvPr id="7" name="表格 6"/>
          <p:cNvGraphicFramePr/>
          <p:nvPr>
            <p:custDataLst>
              <p:tags r:id="rId1"/>
            </p:custDataLst>
          </p:nvPr>
        </p:nvGraphicFramePr>
        <p:xfrm>
          <a:off x="240030" y="660400"/>
          <a:ext cx="11769090" cy="5103495"/>
        </p:xfrm>
        <a:graphic>
          <a:graphicData uri="http://schemas.openxmlformats.org/drawingml/2006/table">
            <a:tbl>
              <a:tblPr firstRow="1" bandRow="1">
                <a:tableStyleId>{5C22544A-7EE6-4342-B048-85BDC9FD1C3A}</a:tableStyleId>
              </a:tblPr>
              <a:tblGrid>
                <a:gridCol w="5884545"/>
                <a:gridCol w="5884545"/>
              </a:tblGrid>
              <a:tr h="625475">
                <a:tc>
                  <a:txBody>
                    <a:bodyPr/>
                    <a:p>
                      <a:pPr algn="ctr">
                        <a:buNone/>
                      </a:pPr>
                      <a:r>
                        <a:rPr lang="en-US" altLang="zh-CN" sz="2800"/>
                        <a:t>Overshadowing</a:t>
                      </a:r>
                      <a:endParaRPr lang="en-US" altLang="zh-CN" sz="2800"/>
                    </a:p>
                  </a:txBody>
                  <a:tcPr/>
                </a:tc>
                <a:tc>
                  <a:txBody>
                    <a:bodyPr/>
                    <a:p>
                      <a:pPr algn="ctr">
                        <a:buNone/>
                      </a:pPr>
                      <a:r>
                        <a:rPr lang="en-US" altLang="zh-CN" sz="2800"/>
                        <a:t>Possible plot</a:t>
                      </a:r>
                      <a:endParaRPr lang="en-US" altLang="zh-CN" sz="2800"/>
                    </a:p>
                  </a:txBody>
                  <a:tcPr/>
                </a:tc>
              </a:tr>
              <a:tr h="1119505">
                <a:tc>
                  <a:txBody>
                    <a:bodyPr/>
                    <a:p>
                      <a:pPr>
                        <a:buNone/>
                      </a:pPr>
                      <a:endParaRPr lang="zh-CN" altLang="en-US"/>
                    </a:p>
                  </a:txBody>
                  <a:tcPr/>
                </a:tc>
                <a:tc>
                  <a:txBody>
                    <a:bodyPr/>
                    <a:p>
                      <a:pPr>
                        <a:buNone/>
                      </a:pPr>
                      <a:endParaRPr lang="zh-CN" altLang="en-US"/>
                    </a:p>
                  </a:txBody>
                  <a:tcPr/>
                </a:tc>
              </a:tr>
              <a:tr h="1119505">
                <a:tc>
                  <a:txBody>
                    <a:bodyPr/>
                    <a:p>
                      <a:pPr>
                        <a:buNone/>
                      </a:pPr>
                      <a:endParaRPr lang="zh-CN" altLang="en-US"/>
                    </a:p>
                  </a:txBody>
                  <a:tcPr/>
                </a:tc>
                <a:tc>
                  <a:txBody>
                    <a:bodyPr/>
                    <a:p>
                      <a:pPr>
                        <a:buNone/>
                      </a:pPr>
                      <a:endParaRPr lang="zh-CN" altLang="en-US"/>
                    </a:p>
                  </a:txBody>
                  <a:tcPr/>
                </a:tc>
              </a:tr>
              <a:tr h="1119505">
                <a:tc>
                  <a:txBody>
                    <a:bodyPr/>
                    <a:p>
                      <a:pPr>
                        <a:buNone/>
                      </a:pPr>
                      <a:endParaRPr lang="zh-CN" altLang="en-US"/>
                    </a:p>
                  </a:txBody>
                  <a:tcPr/>
                </a:tc>
                <a:tc>
                  <a:txBody>
                    <a:bodyPr/>
                    <a:p>
                      <a:pPr>
                        <a:buNone/>
                      </a:pPr>
                      <a:endParaRPr lang="zh-CN" altLang="en-US"/>
                    </a:p>
                  </a:txBody>
                  <a:tcPr/>
                </a:tc>
              </a:tr>
              <a:tr h="1119505">
                <a:tc>
                  <a:txBody>
                    <a:bodyPr/>
                    <a:p>
                      <a:pPr>
                        <a:buNone/>
                      </a:pPr>
                      <a:endParaRPr lang="zh-CN" altLang="en-US"/>
                    </a:p>
                  </a:txBody>
                  <a:tcPr/>
                </a:tc>
                <a:tc>
                  <a:txBody>
                    <a:bodyPr/>
                    <a:p>
                      <a:pPr>
                        <a:buNone/>
                      </a:pPr>
                      <a:endParaRPr lang="zh-CN" altLang="en-US"/>
                    </a:p>
                  </a:txBody>
                  <a:tcPr/>
                </a:tc>
              </a:tr>
            </a:tbl>
          </a:graphicData>
        </a:graphic>
      </p:graphicFrame>
      <p:sp>
        <p:nvSpPr>
          <p:cNvPr id="10" name="文本框 9"/>
          <p:cNvSpPr txBox="1"/>
          <p:nvPr/>
        </p:nvSpPr>
        <p:spPr>
          <a:xfrm>
            <a:off x="344170" y="1339215"/>
            <a:ext cx="5753735" cy="11988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400">
                <a:latin typeface="Times New Roman" panose="02020603050405020304" charset="0"/>
                <a:cs typeface="Times New Roman" panose="02020603050405020304" charset="0"/>
                <a:sym typeface="+mn-ea"/>
              </a:rPr>
              <a:t>Mama was planning to sell daisy bouquets</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(花束) at the fair next week</a:t>
            </a:r>
            <a:r>
              <a:rPr lang="en-US" altLang="zh-CN" sz="2400">
                <a:latin typeface="Times New Roman" panose="02020603050405020304" charset="0"/>
                <a:cs typeface="Times New Roman" panose="02020603050405020304" charset="0"/>
                <a:sym typeface="+mn-ea"/>
              </a:rPr>
              <a:t>;S</a:t>
            </a:r>
            <a:r>
              <a:rPr lang="zh-CN" altLang="en-US" sz="2400">
                <a:latin typeface="Times New Roman" panose="02020603050405020304" charset="0"/>
                <a:cs typeface="Times New Roman" panose="02020603050405020304" charset="0"/>
                <a:sym typeface="+mn-ea"/>
              </a:rPr>
              <a:t>uddenly, a painting on the wall caught Taylor</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s eye </a:t>
            </a:r>
            <a:endParaRPr lang="zh-CN" altLang="en-US"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框 10"/>
          <p:cNvSpPr txBox="1"/>
          <p:nvPr/>
        </p:nvSpPr>
        <p:spPr>
          <a:xfrm>
            <a:off x="6255385" y="1407795"/>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Times New Roman" panose="02020603050405020304" charset="0"/>
                <a:cs typeface="Times New Roman" panose="02020603050405020304" charset="0"/>
                <a:sym typeface="+mn-ea"/>
              </a:rPr>
              <a:t>Para2:Taylor</a:t>
            </a:r>
            <a:r>
              <a:rPr lang="zh-CN" altLang="en-US" sz="2800">
                <a:latin typeface="Times New Roman" panose="02020603050405020304" charset="0"/>
                <a:cs typeface="Times New Roman" panose="02020603050405020304" charset="0"/>
                <a:sym typeface="+mn-ea"/>
              </a:rPr>
              <a:t>把她所画的雏菊的画拿到</a:t>
            </a:r>
            <a:r>
              <a:rPr lang="en-US" altLang="zh-CN" sz="2800">
                <a:latin typeface="Times New Roman" panose="02020603050405020304" charset="0"/>
                <a:cs typeface="Times New Roman" panose="02020603050405020304" charset="0"/>
                <a:sym typeface="+mn-ea"/>
              </a:rPr>
              <a:t>fair</a:t>
            </a:r>
            <a:r>
              <a:rPr lang="zh-CN" altLang="en-US" sz="2800">
                <a:latin typeface="Times New Roman" panose="02020603050405020304" charset="0"/>
                <a:cs typeface="Times New Roman" panose="02020603050405020304" charset="0"/>
                <a:sym typeface="+mn-ea"/>
              </a:rPr>
              <a:t>去卖。</a:t>
            </a:r>
            <a:endParaRPr lang="zh-CN" altLang="en-US" sz="2800">
              <a:latin typeface="Times New Roman" panose="02020603050405020304" charset="0"/>
              <a:cs typeface="Times New Roman" panose="02020603050405020304" charset="0"/>
              <a:sym typeface="+mn-ea"/>
            </a:endParaRPr>
          </a:p>
        </p:txBody>
      </p:sp>
      <p:sp>
        <p:nvSpPr>
          <p:cNvPr id="12" name="文本框 11"/>
          <p:cNvSpPr txBox="1"/>
          <p:nvPr/>
        </p:nvSpPr>
        <p:spPr>
          <a:xfrm>
            <a:off x="344170" y="2635885"/>
            <a:ext cx="5753735" cy="8299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400">
                <a:latin typeface="Times New Roman" panose="02020603050405020304" charset="0"/>
                <a:cs typeface="Times New Roman" panose="02020603050405020304" charset="0"/>
                <a:sym typeface="+mn-ea"/>
              </a:rPr>
              <a:t>When I grew up, I</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ll be an artist and paint pictures all day. I</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ll never own a cow. </a:t>
            </a:r>
            <a:endParaRPr lang="zh-CN" altLang="en-US" sz="24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6255385" y="2574290"/>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Times New Roman" panose="02020603050405020304" charset="0"/>
                <a:cs typeface="Times New Roman" panose="02020603050405020304" charset="0"/>
                <a:sym typeface="+mn-ea"/>
              </a:rPr>
              <a:t>Para1:Taylor</a:t>
            </a:r>
            <a:r>
              <a:rPr lang="zh-CN" altLang="en-US" sz="2800">
                <a:latin typeface="Times New Roman" panose="02020603050405020304" charset="0"/>
                <a:cs typeface="Times New Roman" panose="02020603050405020304" charset="0"/>
                <a:sym typeface="+mn-ea"/>
              </a:rPr>
              <a:t>打算努力多画一些画，来弥补对妈妈的过失。</a:t>
            </a:r>
            <a:endParaRPr lang="zh-CN" altLang="en-US" sz="2800">
              <a:latin typeface="Times New Roman" panose="02020603050405020304" charset="0"/>
              <a:cs typeface="Times New Roman" panose="02020603050405020304" charset="0"/>
              <a:sym typeface="+mn-ea"/>
            </a:endParaRPr>
          </a:p>
        </p:txBody>
      </p:sp>
      <p:sp>
        <p:nvSpPr>
          <p:cNvPr id="14" name="文本框 13"/>
          <p:cNvSpPr txBox="1"/>
          <p:nvPr/>
        </p:nvSpPr>
        <p:spPr>
          <a:xfrm>
            <a:off x="344170" y="3702685"/>
            <a:ext cx="575373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800">
                <a:latin typeface="Times New Roman" panose="02020603050405020304" charset="0"/>
                <a:cs typeface="Times New Roman" panose="02020603050405020304" charset="0"/>
                <a:sym typeface="+mn-ea"/>
              </a:rPr>
              <a:t>You learned an important lesson today. </a:t>
            </a:r>
            <a:endParaRPr lang="zh-CN" altLang="en-US"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nvSpPr>
        <p:spPr>
          <a:xfrm>
            <a:off x="6255385" y="3634105"/>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Times New Roman" panose="02020603050405020304" charset="0"/>
                <a:cs typeface="Times New Roman" panose="02020603050405020304" charset="0"/>
                <a:sym typeface="+mn-ea"/>
              </a:rPr>
              <a:t>Para2:</a:t>
            </a:r>
            <a:r>
              <a:rPr lang="zh-CN" altLang="en-US" sz="2800">
                <a:latin typeface="Times New Roman" panose="02020603050405020304" charset="0"/>
                <a:cs typeface="Times New Roman" panose="02020603050405020304" charset="0"/>
                <a:sym typeface="+mn-ea"/>
              </a:rPr>
              <a:t>妈妈从</a:t>
            </a:r>
            <a:r>
              <a:rPr lang="en-US" altLang="zh-CN" sz="2800">
                <a:latin typeface="Times New Roman" panose="02020603050405020304" charset="0"/>
                <a:cs typeface="Times New Roman" panose="02020603050405020304" charset="0"/>
                <a:sym typeface="+mn-ea"/>
              </a:rPr>
              <a:t>Taylor</a:t>
            </a:r>
            <a:r>
              <a:rPr lang="zh-CN" altLang="en-US" sz="2800">
                <a:latin typeface="Times New Roman" panose="02020603050405020304" charset="0"/>
                <a:cs typeface="Times New Roman" panose="02020603050405020304" charset="0"/>
                <a:sym typeface="+mn-ea"/>
              </a:rPr>
              <a:t>身上学到了更重要的一课。</a:t>
            </a:r>
            <a:endParaRPr lang="zh-CN" altLang="en-US" sz="2800">
              <a:latin typeface="Times New Roman" panose="02020603050405020304" charset="0"/>
              <a:cs typeface="Times New Roman" panose="02020603050405020304" charset="0"/>
              <a:sym typeface="+mn-ea"/>
            </a:endParaRPr>
          </a:p>
        </p:txBody>
      </p:sp>
      <p:sp>
        <p:nvSpPr>
          <p:cNvPr id="16" name="文本框 15"/>
          <p:cNvSpPr txBox="1"/>
          <p:nvPr/>
        </p:nvSpPr>
        <p:spPr>
          <a:xfrm>
            <a:off x="344170" y="4693920"/>
            <a:ext cx="575373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800">
                <a:latin typeface="Times New Roman" panose="02020603050405020304" charset="0"/>
                <a:cs typeface="Times New Roman" panose="02020603050405020304" charset="0"/>
                <a:sym typeface="+mn-ea"/>
              </a:rPr>
              <a:t>She had to think of a way to make it up to her mother.</a:t>
            </a:r>
            <a:endParaRPr lang="zh-CN" altLang="en-US" sz="2800" dirty="0" smtClean="0">
              <a:solidFill>
                <a:schemeClr val="tx1">
                  <a:lumMod val="75000"/>
                  <a:lumOff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7" name="文本框 16"/>
          <p:cNvSpPr txBox="1"/>
          <p:nvPr/>
        </p:nvSpPr>
        <p:spPr>
          <a:xfrm>
            <a:off x="6255385" y="4810760"/>
            <a:ext cx="575373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sz="2800">
                <a:latin typeface="Times New Roman" panose="02020603050405020304" charset="0"/>
                <a:cs typeface="Times New Roman" panose="02020603050405020304" charset="0"/>
                <a:sym typeface="+mn-ea"/>
              </a:rPr>
              <a:t>Para2:</a:t>
            </a:r>
            <a:r>
              <a:rPr lang="en-US" altLang="zh-CN" sz="2800">
                <a:latin typeface="Times New Roman" panose="02020603050405020304" charset="0"/>
                <a:cs typeface="Times New Roman" panose="02020603050405020304" charset="0"/>
                <a:sym typeface="+mn-ea"/>
              </a:rPr>
              <a:t>Taylor</a:t>
            </a:r>
            <a:r>
              <a:rPr lang="zh-CN" altLang="en-US" sz="2800">
                <a:latin typeface="Times New Roman" panose="02020603050405020304" charset="0"/>
                <a:cs typeface="Times New Roman" panose="02020603050405020304" charset="0"/>
                <a:sym typeface="+mn-ea"/>
              </a:rPr>
              <a:t>成功地弥补了她的过失。</a:t>
            </a:r>
            <a:endParaRPr lang="zh-CN" altLang="en-US" sz="28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amond(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amond(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035175" cy="521970"/>
          </a:xfrm>
          <a:prstGeom prst="rect">
            <a:avLst/>
          </a:prstGeom>
          <a:noFill/>
        </p:spPr>
        <p:txBody>
          <a:bodyPr wrap="square" rtlCol="0">
            <a:spAutoFit/>
          </a:bodyPr>
          <a:p>
            <a:r>
              <a:rPr lang="zh-CN" altLang="en-US" sz="2800"/>
              <a:t>参考范文：</a:t>
            </a:r>
            <a:endParaRPr lang="zh-CN" altLang="en-US" sz="2800"/>
          </a:p>
        </p:txBody>
      </p:sp>
      <p:sp>
        <p:nvSpPr>
          <p:cNvPr id="12" name="KSO_Shape"/>
          <p:cNvSpPr/>
          <p:nvPr/>
        </p:nvSpPr>
        <p:spPr bwMode="auto">
          <a:xfrm>
            <a:off x="195580" y="808355"/>
            <a:ext cx="11652885" cy="586041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5"/>
          <p:cNvSpPr txBox="1"/>
          <p:nvPr/>
        </p:nvSpPr>
        <p:spPr>
          <a:xfrm>
            <a:off x="190500" y="1336040"/>
            <a:ext cx="11658600" cy="4584700"/>
          </a:xfrm>
          <a:prstGeom prst="rect">
            <a:avLst/>
          </a:prstGeom>
          <a:noFill/>
        </p:spPr>
        <p:txBody>
          <a:bodyPr wrap="square" rtlCol="0">
            <a:spAutoFit/>
          </a:bodyPr>
          <a:p>
            <a:r>
              <a:rPr lang="en-US" altLang="zh-CN"/>
              <a:t>   </a:t>
            </a:r>
            <a:r>
              <a:rPr lang="en-US" altLang="zh-CN" sz="2400"/>
              <a:t> </a:t>
            </a:r>
            <a:r>
              <a:rPr lang="en-US" altLang="zh-CN" sz="3600">
                <a:latin typeface="Arial" panose="020B0604020202020204" pitchFamily="34" charset="0"/>
                <a:cs typeface="Arial" panose="020B0604020202020204" pitchFamily="34" charset="0"/>
              </a:rPr>
              <a:t> </a:t>
            </a:r>
            <a:r>
              <a:rPr lang="en-US" altLang="zh-CN" sz="3200">
                <a:latin typeface="Times New Roman" panose="02020603050405020304" charset="0"/>
                <a:cs typeface="Times New Roman" panose="02020603050405020304" charset="0"/>
              </a:rPr>
              <a:t> </a:t>
            </a:r>
            <a:r>
              <a:rPr lang="zh-CN" altLang="en-US" sz="3200" i="1">
                <a:latin typeface="Times New Roman" panose="02020603050405020304" charset="0"/>
                <a:cs typeface="Times New Roman" panose="02020603050405020304" charset="0"/>
                <a:sym typeface="+mn-ea"/>
              </a:rPr>
              <a:t>Suddenly, a painting on the wall caught Taylor</a:t>
            </a:r>
            <a:r>
              <a:rPr lang="en-US" altLang="zh-CN" sz="3200" i="1">
                <a:latin typeface="Times New Roman" panose="02020603050405020304" charset="0"/>
                <a:cs typeface="Times New Roman" panose="02020603050405020304" charset="0"/>
                <a:sym typeface="+mn-ea"/>
              </a:rPr>
              <a:t>’</a:t>
            </a:r>
            <a:r>
              <a:rPr lang="zh-CN" altLang="en-US" sz="3200" i="1">
                <a:latin typeface="Times New Roman" panose="02020603050405020304" charset="0"/>
                <a:cs typeface="Times New Roman" panose="02020603050405020304" charset="0"/>
                <a:sym typeface="+mn-ea"/>
              </a:rPr>
              <a:t>s eye.</a:t>
            </a:r>
            <a:r>
              <a:rPr lang="zh-CN" altLang="en-US" sz="3200">
                <a:latin typeface="Times New Roman" panose="02020603050405020304" charset="0"/>
                <a:cs typeface="Times New Roman" panose="02020603050405020304" charset="0"/>
                <a:sym typeface="+mn-ea"/>
              </a:rPr>
              <a:t> “That</a:t>
            </a:r>
            <a:r>
              <a:rPr lang="en-US" altLang="zh-CN" sz="3200">
                <a:latin typeface="Times New Roman" panose="02020603050405020304" charset="0"/>
                <a:cs typeface="Times New Roman" panose="02020603050405020304" charset="0"/>
                <a:sym typeface="+mn-ea"/>
              </a:rPr>
              <a:t>’</a:t>
            </a:r>
            <a:r>
              <a:rPr lang="zh-CN" altLang="en-US" sz="3200">
                <a:latin typeface="Times New Roman" panose="02020603050405020304" charset="0"/>
                <a:cs typeface="Times New Roman" panose="02020603050405020304" charset="0"/>
                <a:sym typeface="+mn-ea"/>
              </a:rPr>
              <a:t>s it,”she exclaimed, her eyes twinkling with excitement. </a:t>
            </a:r>
            <a:r>
              <a:rPr lang="zh-CN" altLang="en-US" sz="3200" u="sng">
                <a:latin typeface="Times New Roman" panose="02020603050405020304" charset="0"/>
                <a:cs typeface="Times New Roman" panose="02020603050405020304" charset="0"/>
                <a:sym typeface="+mn-ea"/>
              </a:rPr>
              <a:t>Taylor </a:t>
            </a:r>
            <a:r>
              <a:rPr lang="zh-CN" altLang="en-US" sz="3200">
                <a:latin typeface="Times New Roman" panose="02020603050405020304" charset="0"/>
                <a:cs typeface="Times New Roman" panose="02020603050405020304" charset="0"/>
                <a:sym typeface="+mn-ea"/>
              </a:rPr>
              <a:t>raced upstairs, grabbed her art supplies and got ready to </a:t>
            </a:r>
            <a:r>
              <a:rPr lang="zh-CN" altLang="en-US" sz="3200" u="sng">
                <a:latin typeface="Times New Roman" panose="02020603050405020304" charset="0"/>
                <a:cs typeface="Times New Roman" panose="02020603050405020304" charset="0"/>
                <a:sym typeface="+mn-ea"/>
              </a:rPr>
              <a:t>paint</a:t>
            </a:r>
            <a:r>
              <a:rPr lang="zh-CN" altLang="en-US" sz="3200">
                <a:latin typeface="Times New Roman" panose="02020603050405020304" charset="0"/>
                <a:cs typeface="Times New Roman" panose="02020603050405020304" charset="0"/>
                <a:sym typeface="+mn-ea"/>
              </a:rPr>
              <a:t>. She sat down at her desk, looking out the window at the remaining </a:t>
            </a:r>
            <a:r>
              <a:rPr lang="zh-CN" altLang="en-US" sz="3200" u="sng">
                <a:latin typeface="Times New Roman" panose="02020603050405020304" charset="0"/>
                <a:cs typeface="Times New Roman" panose="02020603050405020304" charset="0"/>
                <a:sym typeface="+mn-ea"/>
              </a:rPr>
              <a:t>daisies </a:t>
            </a:r>
            <a:r>
              <a:rPr lang="zh-CN" altLang="en-US" sz="3200">
                <a:latin typeface="Times New Roman" panose="02020603050405020304" charset="0"/>
                <a:cs typeface="Times New Roman" panose="02020603050405020304" charset="0"/>
                <a:sym typeface="+mn-ea"/>
              </a:rPr>
              <a:t>below. As her brush moved smoothly across the papers, daisies came alive. At the thought that this ideal </a:t>
            </a:r>
            <a:r>
              <a:rPr lang="zh-CN" altLang="en-US" sz="3200" u="sng">
                <a:latin typeface="Times New Roman" panose="02020603050405020304" charset="0"/>
                <a:cs typeface="Times New Roman" panose="02020603050405020304" charset="0"/>
                <a:sym typeface="+mn-ea"/>
              </a:rPr>
              <a:t>way </a:t>
            </a:r>
            <a:r>
              <a:rPr lang="zh-CN" altLang="en-US" sz="3200">
                <a:latin typeface="Times New Roman" panose="02020603050405020304" charset="0"/>
                <a:cs typeface="Times New Roman" panose="02020603050405020304" charset="0"/>
                <a:sym typeface="+mn-ea"/>
              </a:rPr>
              <a:t>m</a:t>
            </a:r>
            <a:r>
              <a:rPr lang="en-US" altLang="zh-CN" sz="3200">
                <a:latin typeface="Times New Roman" panose="02020603050405020304" charset="0"/>
                <a:cs typeface="Times New Roman" panose="02020603050405020304" charset="0"/>
                <a:sym typeface="+mn-ea"/>
              </a:rPr>
              <a:t>ight</a:t>
            </a:r>
            <a:r>
              <a:rPr lang="zh-CN" altLang="en-US" sz="3200">
                <a:latin typeface="Times New Roman" panose="02020603050405020304" charset="0"/>
                <a:cs typeface="Times New Roman" panose="02020603050405020304" charset="0"/>
                <a:sym typeface="+mn-ea"/>
              </a:rPr>
              <a:t> work, Taylor</a:t>
            </a:r>
            <a:r>
              <a:rPr lang="en-US" altLang="zh-CN" sz="3200">
                <a:latin typeface="Times New Roman" panose="02020603050405020304" charset="0"/>
                <a:cs typeface="Times New Roman" panose="02020603050405020304" charset="0"/>
                <a:sym typeface="+mn-ea"/>
              </a:rPr>
              <a:t>’</a:t>
            </a:r>
            <a:r>
              <a:rPr lang="zh-CN" altLang="en-US" sz="3200">
                <a:latin typeface="Times New Roman" panose="02020603050405020304" charset="0"/>
                <a:cs typeface="Times New Roman" panose="02020603050405020304" charset="0"/>
                <a:sym typeface="+mn-ea"/>
              </a:rPr>
              <a:t>s face lit up with pleasure. During the days before the fair, Taylor made one painting after another, hoping to give Mama a big surprise which could make up for her mistake.</a:t>
            </a:r>
            <a:endParaRPr lang="zh-CN" alt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035175" cy="521970"/>
          </a:xfrm>
          <a:prstGeom prst="rect">
            <a:avLst/>
          </a:prstGeom>
          <a:noFill/>
        </p:spPr>
        <p:txBody>
          <a:bodyPr wrap="square" rtlCol="0">
            <a:spAutoFit/>
          </a:bodyPr>
          <a:p>
            <a:r>
              <a:rPr lang="zh-CN" altLang="en-US" sz="2800"/>
              <a:t>参考范文：</a:t>
            </a:r>
            <a:endParaRPr lang="zh-CN" altLang="en-US" sz="2800"/>
          </a:p>
        </p:txBody>
      </p:sp>
      <p:sp>
        <p:nvSpPr>
          <p:cNvPr id="12" name="KSO_Shape"/>
          <p:cNvSpPr/>
          <p:nvPr/>
        </p:nvSpPr>
        <p:spPr bwMode="auto">
          <a:xfrm>
            <a:off x="195580" y="808355"/>
            <a:ext cx="11652885" cy="5860415"/>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文本框 5"/>
          <p:cNvSpPr txBox="1"/>
          <p:nvPr/>
        </p:nvSpPr>
        <p:spPr>
          <a:xfrm>
            <a:off x="190500" y="1336040"/>
            <a:ext cx="11657965" cy="5077460"/>
          </a:xfrm>
          <a:prstGeom prst="rect">
            <a:avLst/>
          </a:prstGeom>
          <a:noFill/>
        </p:spPr>
        <p:txBody>
          <a:bodyPr wrap="square" rtlCol="0">
            <a:spAutoFit/>
          </a:bodyPr>
          <a:p>
            <a:r>
              <a:rPr lang="en-US" altLang="zh-CN"/>
              <a:t>   </a:t>
            </a:r>
            <a:r>
              <a:rPr lang="en-US" altLang="zh-CN" sz="2400"/>
              <a:t> </a:t>
            </a:r>
            <a:r>
              <a:rPr lang="en-US" altLang="zh-CN" sz="3600">
                <a:latin typeface="Arial" panose="020B0604020202020204" pitchFamily="34" charset="0"/>
                <a:cs typeface="Arial" panose="020B0604020202020204" pitchFamily="34" charset="0"/>
              </a:rPr>
              <a:t> </a:t>
            </a:r>
            <a:r>
              <a:rPr lang="en-US" altLang="zh-CN" sz="3200">
                <a:latin typeface="Times New Roman" panose="02020603050405020304" charset="0"/>
                <a:cs typeface="Times New Roman" panose="02020603050405020304" charset="0"/>
              </a:rPr>
              <a:t> </a:t>
            </a:r>
            <a:r>
              <a:rPr lang="zh-CN" altLang="en-US" sz="3200" i="1">
                <a:latin typeface="Times New Roman" panose="02020603050405020304" charset="0"/>
                <a:cs typeface="Times New Roman" panose="02020603050405020304" charset="0"/>
              </a:rPr>
              <a:t>The morning of the fair, Taylor came downstairs to invite Mama to see the surprise. </a:t>
            </a:r>
            <a:r>
              <a:rPr lang="zh-CN" altLang="en-US" sz="3200">
                <a:latin typeface="Times New Roman" panose="02020603050405020304" charset="0"/>
                <a:cs typeface="Times New Roman" panose="02020603050405020304" charset="0"/>
              </a:rPr>
              <a:t>Hardly had </a:t>
            </a:r>
            <a:r>
              <a:rPr lang="zh-CN" altLang="en-US" sz="3200" u="sng">
                <a:latin typeface="Times New Roman" panose="02020603050405020304" charset="0"/>
                <a:cs typeface="Times New Roman" panose="02020603050405020304" charset="0"/>
              </a:rPr>
              <a:t>Mama </a:t>
            </a:r>
            <a:r>
              <a:rPr lang="zh-CN" altLang="en-US" sz="3200">
                <a:latin typeface="Times New Roman" panose="02020603050405020304" charset="0"/>
                <a:cs typeface="Times New Roman" panose="02020603050405020304" charset="0"/>
              </a:rPr>
              <a:t>opened the door when she was entirely surprised at the scene, utterly in disbelief at what she was seeing. </a:t>
            </a:r>
            <a:r>
              <a:rPr lang="zh-CN" altLang="en-US" sz="3200" u="sng">
                <a:latin typeface="Times New Roman" panose="02020603050405020304" charset="0"/>
                <a:cs typeface="Times New Roman" panose="02020603050405020304" charset="0"/>
              </a:rPr>
              <a:t>Daisy </a:t>
            </a:r>
            <a:r>
              <a:rPr lang="zh-CN" altLang="en-US" sz="3200">
                <a:latin typeface="Times New Roman" panose="02020603050405020304" charset="0"/>
                <a:cs typeface="Times New Roman" panose="02020603050405020304" charset="0"/>
              </a:rPr>
              <a:t>paintings were everywhere, bright and cheerful in the morning light. “Do you think anyone will buy them?”Taylor asked. Stroking her hair affectionately, Mama wrapped her in a </a:t>
            </a:r>
            <a:r>
              <a:rPr lang="zh-CN" altLang="en-US" sz="3200" u="sng">
                <a:latin typeface="Times New Roman" panose="02020603050405020304" charset="0"/>
                <a:cs typeface="Times New Roman" panose="02020603050405020304" charset="0"/>
              </a:rPr>
              <a:t>hug </a:t>
            </a:r>
            <a:r>
              <a:rPr lang="zh-CN" altLang="en-US" sz="3200">
                <a:latin typeface="Times New Roman" panose="02020603050405020304" charset="0"/>
                <a:cs typeface="Times New Roman" panose="02020603050405020304" charset="0"/>
              </a:rPr>
              <a:t>and nodded, “Oh, sweetie, yes. I</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m sure they will.”After loading the daisy </a:t>
            </a:r>
            <a:r>
              <a:rPr lang="zh-CN" altLang="en-US" sz="3200" u="sng">
                <a:latin typeface="Times New Roman" panose="02020603050405020304" charset="0"/>
                <a:cs typeface="Times New Roman" panose="02020603050405020304" charset="0"/>
              </a:rPr>
              <a:t>bouquets </a:t>
            </a:r>
            <a:r>
              <a:rPr lang="zh-CN" altLang="en-US" sz="3200">
                <a:latin typeface="Times New Roman" panose="02020603050405020304" charset="0"/>
                <a:cs typeface="Times New Roman" panose="02020603050405020304" charset="0"/>
              </a:rPr>
              <a:t>and paintings into the van, they headed for the fair. No matter how much money the paintings valued, Taylor</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s warm heart and commitment were invaluable.</a:t>
            </a:r>
            <a:endParaRPr lang="zh-CN" alt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3000" b="-3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35"/>
            <a:ext cx="2035175" cy="521970"/>
          </a:xfrm>
          <a:prstGeom prst="rect">
            <a:avLst/>
          </a:prstGeom>
          <a:noFill/>
        </p:spPr>
        <p:txBody>
          <a:bodyPr wrap="square" rtlCol="0">
            <a:spAutoFit/>
          </a:bodyPr>
          <a:p>
            <a:r>
              <a:rPr lang="zh-CN" altLang="en-US" sz="2800"/>
              <a:t>下水作文：</a:t>
            </a:r>
            <a:endParaRPr lang="zh-CN" altLang="en-US" sz="2800"/>
          </a:p>
        </p:txBody>
      </p:sp>
      <p:sp>
        <p:nvSpPr>
          <p:cNvPr id="8" name="文本框 7"/>
          <p:cNvSpPr txBox="1"/>
          <p:nvPr/>
        </p:nvSpPr>
        <p:spPr>
          <a:xfrm>
            <a:off x="95250" y="521970"/>
            <a:ext cx="12001500" cy="5507990"/>
          </a:xfrm>
          <a:prstGeom prst="rect">
            <a:avLst/>
          </a:prstGeom>
          <a:noFill/>
        </p:spPr>
        <p:txBody>
          <a:bodyPr wrap="square" rtlCol="0">
            <a:spAutoFit/>
          </a:bodyPr>
          <a:p>
            <a:r>
              <a:rPr lang="en-US" altLang="zh-CN"/>
              <a:t>    </a:t>
            </a:r>
            <a:r>
              <a:rPr lang="en-US" altLang="zh-CN" sz="2800">
                <a:latin typeface="Arial" panose="020B0604020202020204" pitchFamily="34" charset="0"/>
                <a:cs typeface="Arial" panose="020B0604020202020204" pitchFamily="34" charset="0"/>
              </a:rPr>
              <a:t> </a:t>
            </a:r>
            <a:r>
              <a:rPr lang="en-US" altLang="zh-CN" sz="2600">
                <a:latin typeface="Times New Roman" panose="02020603050405020304" charset="0"/>
                <a:cs typeface="Times New Roman" panose="02020603050405020304" charset="0"/>
              </a:rPr>
              <a:t> </a:t>
            </a:r>
            <a:r>
              <a:rPr lang="zh-CN" altLang="en-US" sz="3200" i="1">
                <a:latin typeface="Times New Roman" panose="02020603050405020304" charset="0"/>
                <a:cs typeface="Times New Roman" panose="02020603050405020304" charset="0"/>
              </a:rPr>
              <a:t>Suddenly, a painting on the wall caught Taylor's eye</a:t>
            </a:r>
            <a:r>
              <a:rPr lang="zh-CN" altLang="en-US" sz="3200">
                <a:latin typeface="Times New Roman" panose="02020603050405020304" charset="0"/>
                <a:cs typeface="Times New Roman" panose="02020603050405020304" charset="0"/>
              </a:rPr>
              <a:t>. On the painting, a </a:t>
            </a:r>
            <a:r>
              <a:rPr lang="en-US" altLang="zh-CN" sz="3200">
                <a:latin typeface="Times New Roman" panose="02020603050405020304" charset="0"/>
                <a:cs typeface="Times New Roman" panose="02020603050405020304" charset="0"/>
              </a:rPr>
              <a:t>field</a:t>
            </a:r>
            <a:r>
              <a:rPr lang="zh-CN" altLang="en-US" sz="3200">
                <a:latin typeface="Times New Roman" panose="02020603050405020304" charset="0"/>
                <a:cs typeface="Times New Roman" panose="02020603050405020304" charset="0"/>
              </a:rPr>
              <a:t> of </a:t>
            </a:r>
            <a:r>
              <a:rPr lang="zh-CN" altLang="en-US" sz="3200" u="sng">
                <a:latin typeface="Times New Roman" panose="02020603050405020304" charset="0"/>
                <a:cs typeface="Times New Roman" panose="02020603050405020304" charset="0"/>
              </a:rPr>
              <a:t>daisies </a:t>
            </a:r>
            <a:r>
              <a:rPr lang="zh-CN" altLang="en-US" sz="3200">
                <a:latin typeface="Times New Roman" panose="02020603050405020304" charset="0"/>
                <a:cs typeface="Times New Roman" panose="02020603050405020304" charset="0"/>
              </a:rPr>
              <a:t>were swaying gently in the gentle breeze, bathed in the gentle sunlight. “Maybe I can </a:t>
            </a:r>
            <a:r>
              <a:rPr lang="zh-CN" altLang="en-US" sz="3200" u="sng">
                <a:latin typeface="Times New Roman" panose="02020603050405020304" charset="0"/>
                <a:cs typeface="Times New Roman" panose="02020603050405020304" charset="0"/>
              </a:rPr>
              <a:t>paint </a:t>
            </a:r>
            <a:r>
              <a:rPr lang="zh-CN" altLang="en-US" sz="3200">
                <a:latin typeface="Times New Roman" panose="02020603050405020304" charset="0"/>
                <a:cs typeface="Times New Roman" panose="02020603050405020304" charset="0"/>
              </a:rPr>
              <a:t>as many pictures of daisies as I can and sell them at the fair. This way, I can make it up to </a:t>
            </a:r>
            <a:r>
              <a:rPr lang="zh-CN" altLang="en-US" sz="3200" u="sng">
                <a:latin typeface="Times New Roman" panose="02020603050405020304" charset="0"/>
                <a:cs typeface="Times New Roman" panose="02020603050405020304" charset="0"/>
              </a:rPr>
              <a:t>Mama </a:t>
            </a:r>
            <a:r>
              <a:rPr lang="en-US" altLang="zh-CN" sz="3200" u="sng">
                <a:latin typeface="Times New Roman" panose="02020603050405020304" charset="0"/>
                <a:cs typeface="Times New Roman" panose="02020603050405020304" charset="0"/>
              </a:rPr>
              <a:t> </a:t>
            </a:r>
            <a:r>
              <a:rPr lang="zh-CN" altLang="en-US" sz="3200">
                <a:latin typeface="Times New Roman" panose="02020603050405020304" charset="0"/>
                <a:cs typeface="Times New Roman" panose="02020603050405020304" charset="0"/>
              </a:rPr>
              <a:t>somehow</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”Taylor thought to herself. Immediately she started to work, devoting every moment she could spare to her painting work. It was not long before </a:t>
            </a:r>
            <a:r>
              <a:rPr lang="zh-CN" altLang="en-US" sz="3200" u="sng">
                <a:latin typeface="Times New Roman" panose="02020603050405020304" charset="0"/>
                <a:cs typeface="Times New Roman" panose="02020603050405020304" charset="0"/>
              </a:rPr>
              <a:t>Taylor </a:t>
            </a:r>
            <a:r>
              <a:rPr lang="zh-CN" altLang="en-US" sz="3200">
                <a:latin typeface="Times New Roman" panose="02020603050405020304" charset="0"/>
                <a:cs typeface="Times New Roman" panose="02020603050405020304" charset="0"/>
              </a:rPr>
              <a:t>completed twelve pieces and the bedroom now turned into a garden of daisies, which seemed to come alive. Looking at all this, Daisy looked forward to the fair eagerly and anticipated to give Mama a surprise. 105</a:t>
            </a:r>
            <a:endParaRPr lang="zh-CN" altLang="en-US" sz="3200">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    </a:t>
            </a:r>
            <a:endParaRPr lang="zh-CN" altLang="en-US" sz="3200">
              <a:latin typeface="Times New Roman" panose="02020603050405020304" charset="0"/>
              <a:cs typeface="Times New Roman" panose="02020603050405020304"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46010" t="32153" r="27601" b="20837"/>
          <a:stretch>
            <a:fillRect/>
          </a:stretch>
        </p:blipFill>
        <p:spPr>
          <a:xfrm flipH="1">
            <a:off x="10005060" y="4922520"/>
            <a:ext cx="1539240" cy="1821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Layer>
                </a14:imgProps>
              </a:ext>
              <a:ext uri="{28A0092B-C50C-407E-A947-70E740481C1C}">
                <a14:useLocalDpi xmlns:a14="http://schemas.microsoft.com/office/drawing/2010/main" val="0"/>
              </a:ext>
            </a:extLst>
          </a:blip>
          <a:srcRect t="4466" b="21285"/>
          <a:stretch>
            <a:fillRect/>
          </a:stretch>
        </p:blipFill>
        <p:spPr>
          <a:xfrm>
            <a:off x="0" y="0"/>
            <a:ext cx="12192000" cy="6858000"/>
          </a:xfrm>
          <a:prstGeom prst="rect">
            <a:avLst/>
          </a:prstGeom>
        </p:spPr>
      </p:pic>
      <p:sp>
        <p:nvSpPr>
          <p:cNvPr id="7" name="矩形 6"/>
          <p:cNvSpPr/>
          <p:nvPr/>
        </p:nvSpPr>
        <p:spPr>
          <a:xfrm>
            <a:off x="999067" y="2167467"/>
            <a:ext cx="10213148" cy="24726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1182987" y="2382572"/>
            <a:ext cx="9826028" cy="20542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242060" y="2593340"/>
            <a:ext cx="9766935" cy="1671320"/>
          </a:xfrm>
          <a:prstGeom prst="rect">
            <a:avLst/>
          </a:prstGeom>
          <a:noFill/>
        </p:spPr>
        <p:txBody>
          <a:bodyPr wrap="square" rtlCol="0">
            <a:spAutoFit/>
          </a:bodyPr>
          <a:lstStyle/>
          <a:p>
            <a:pPr algn="ctr" fontAlgn="auto">
              <a:lnSpc>
                <a:spcPts val="6160"/>
              </a:lnSpc>
            </a:pPr>
            <a:r>
              <a:rPr lang="en-US" sz="4800" dirty="0">
                <a:solidFill>
                  <a:schemeClr val="bg1"/>
                </a:solidFill>
                <a:latin typeface="微软雅黑" panose="020B0503020204020204" charset="-122"/>
                <a:ea typeface="微软雅黑" panose="020B0503020204020204" charset="-122"/>
              </a:rPr>
              <a:t>2021</a:t>
            </a:r>
            <a:r>
              <a:rPr lang="zh-CN" altLang="en-US" sz="4800" dirty="0">
                <a:solidFill>
                  <a:schemeClr val="bg1"/>
                </a:solidFill>
                <a:latin typeface="微软雅黑" panose="020B0503020204020204" charset="-122"/>
                <a:ea typeface="微软雅黑" panose="020B0503020204020204" charset="-122"/>
              </a:rPr>
              <a:t>年</a:t>
            </a:r>
            <a:r>
              <a:rPr lang="en-US" sz="4800" dirty="0">
                <a:solidFill>
                  <a:schemeClr val="bg1"/>
                </a:solidFill>
                <a:latin typeface="微软雅黑" panose="020B0503020204020204" charset="-122"/>
                <a:ea typeface="微软雅黑" panose="020B0503020204020204" charset="-122"/>
              </a:rPr>
              <a:t>11</a:t>
            </a:r>
            <a:r>
              <a:rPr lang="zh-CN" altLang="en-US" sz="4800" dirty="0">
                <a:solidFill>
                  <a:schemeClr val="bg1"/>
                </a:solidFill>
                <a:latin typeface="微软雅黑" panose="020B0503020204020204" charset="-122"/>
                <a:ea typeface="微软雅黑" panose="020B0503020204020204" charset="-122"/>
              </a:rPr>
              <a:t>月暨阳联考读后续写讲评</a:t>
            </a:r>
            <a:r>
              <a:rPr lang="en-US" altLang="zh-CN" sz="4800" dirty="0">
                <a:solidFill>
                  <a:schemeClr val="bg1"/>
                </a:solidFill>
                <a:latin typeface="微软雅黑" panose="020B0503020204020204" charset="-122"/>
                <a:ea typeface="微软雅黑" panose="020B0503020204020204" charset="-122"/>
              </a:rPr>
              <a:t>Saving the Daisies</a:t>
            </a:r>
            <a:endParaRPr lang="en-US" altLang="zh-CN" sz="4800" dirty="0">
              <a:solidFill>
                <a:schemeClr val="bg1"/>
              </a:solidFill>
              <a:latin typeface="微软雅黑" panose="020B0503020204020204" charset="-122"/>
              <a:ea typeface="微软雅黑" panose="020B0503020204020204" charset="-122"/>
            </a:endParaRPr>
          </a:p>
        </p:txBody>
      </p:sp>
      <p:sp>
        <p:nvSpPr>
          <p:cNvPr id="6" name="矩形 5"/>
          <p:cNvSpPr/>
          <p:nvPr/>
        </p:nvSpPr>
        <p:spPr>
          <a:xfrm>
            <a:off x="6092613" y="5071533"/>
            <a:ext cx="5211233" cy="583565"/>
          </a:xfrm>
          <a:prstGeom prst="rect">
            <a:avLst/>
          </a:prstGeom>
        </p:spPr>
        <p:txBody>
          <a:bodyPr wrap="square">
            <a:spAutoFit/>
          </a:bodyPr>
          <a:lstStyle/>
          <a:p>
            <a:pPr algn="ctr"/>
            <a:r>
              <a:rPr lang="zh-CN" altLang="en-US" sz="3200" dirty="0">
                <a:solidFill>
                  <a:schemeClr val="tx1">
                    <a:lumMod val="65000"/>
                    <a:lumOff val="35000"/>
                  </a:schemeClr>
                </a:solidFill>
                <a:latin typeface="+mn-ea"/>
              </a:rPr>
              <a:t>陈星可</a:t>
            </a:r>
            <a:r>
              <a:rPr lang="en-US" altLang="zh-CN" sz="3200" dirty="0">
                <a:solidFill>
                  <a:schemeClr val="tx1">
                    <a:lumMod val="65000"/>
                    <a:lumOff val="35000"/>
                  </a:schemeClr>
                </a:solidFill>
                <a:latin typeface="+mn-ea"/>
              </a:rPr>
              <a:t> </a:t>
            </a:r>
            <a:r>
              <a:rPr lang="zh-CN" altLang="en-US" sz="3200" dirty="0">
                <a:solidFill>
                  <a:schemeClr val="tx1">
                    <a:lumMod val="65000"/>
                    <a:lumOff val="35000"/>
                  </a:schemeClr>
                </a:solidFill>
                <a:latin typeface="+mn-ea"/>
              </a:rPr>
              <a:t>浙江省天台中学</a:t>
            </a:r>
            <a:endParaRPr lang="zh-CN" altLang="en-US" sz="3200"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t="-3000" b="-3000"/>
          </a:stretch>
        </a:blipFill>
        <a:effectLst/>
      </p:bgPr>
    </p:bg>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35"/>
            <a:ext cx="2035175" cy="521970"/>
          </a:xfrm>
          <a:prstGeom prst="rect">
            <a:avLst/>
          </a:prstGeom>
          <a:noFill/>
        </p:spPr>
        <p:txBody>
          <a:bodyPr wrap="square" rtlCol="0">
            <a:spAutoFit/>
          </a:bodyPr>
          <a:p>
            <a:r>
              <a:rPr lang="zh-CN" altLang="en-US" sz="2800"/>
              <a:t>下水作文：</a:t>
            </a:r>
            <a:endParaRPr lang="zh-CN" altLang="en-US" sz="2800"/>
          </a:p>
        </p:txBody>
      </p:sp>
      <p:sp>
        <p:nvSpPr>
          <p:cNvPr id="8" name="文本框 7"/>
          <p:cNvSpPr txBox="1"/>
          <p:nvPr/>
        </p:nvSpPr>
        <p:spPr>
          <a:xfrm>
            <a:off x="95250" y="521970"/>
            <a:ext cx="12001500" cy="4523105"/>
          </a:xfrm>
          <a:prstGeom prst="rect">
            <a:avLst/>
          </a:prstGeom>
          <a:noFill/>
        </p:spPr>
        <p:txBody>
          <a:bodyPr wrap="square" rtlCol="0">
            <a:spAutoFit/>
          </a:bodyPr>
          <a:p>
            <a:r>
              <a:rPr lang="en-US" altLang="zh-CN"/>
              <a:t>    </a:t>
            </a:r>
            <a:r>
              <a:rPr lang="en-US" altLang="zh-CN" sz="2800">
                <a:latin typeface="Arial" panose="020B0604020202020204" pitchFamily="34" charset="0"/>
                <a:cs typeface="Arial" panose="020B0604020202020204" pitchFamily="34" charset="0"/>
              </a:rPr>
              <a:t> </a:t>
            </a:r>
            <a:r>
              <a:rPr lang="en-US" altLang="zh-CN" sz="2600">
                <a:latin typeface="Times New Roman" panose="02020603050405020304" charset="0"/>
                <a:cs typeface="Times New Roman" panose="02020603050405020304" charset="0"/>
              </a:rPr>
              <a:t> </a:t>
            </a:r>
            <a:r>
              <a:rPr lang="en-US" altLang="zh-CN" sz="3200">
                <a:latin typeface="Times New Roman" panose="02020603050405020304" charset="0"/>
                <a:cs typeface="Times New Roman" panose="02020603050405020304" charset="0"/>
              </a:rPr>
              <a:t>   </a:t>
            </a:r>
            <a:r>
              <a:rPr lang="zh-CN" altLang="en-US" sz="3200" i="1">
                <a:latin typeface="Times New Roman" panose="02020603050405020304" charset="0"/>
                <a:cs typeface="Times New Roman" panose="02020603050405020304" charset="0"/>
              </a:rPr>
              <a:t>The morning of the fair, Taylor came downstairs to invite Mama to see the surprise.</a:t>
            </a:r>
            <a:r>
              <a:rPr lang="zh-CN" altLang="en-US" sz="3200">
                <a:latin typeface="Times New Roman" panose="02020603050405020304" charset="0"/>
                <a:cs typeface="Times New Roman" panose="02020603050405020304" charset="0"/>
              </a:rPr>
              <a:t> When she opened the door, what greeted her was a pile of paintings of daisies filling every corner of the room, floating her in a world of warm fragrance. Immediately aware of what the surprise was and what was in Taylor</a:t>
            </a:r>
            <a:r>
              <a:rPr lang="en-US" altLang="zh-CN" sz="3200">
                <a:latin typeface="Times New Roman" panose="02020603050405020304" charset="0"/>
                <a:cs typeface="Times New Roman" panose="02020603050405020304" charset="0"/>
              </a:rPr>
              <a:t>’s</a:t>
            </a:r>
            <a:r>
              <a:rPr lang="zh-CN" altLang="en-US" sz="3200">
                <a:latin typeface="Times New Roman" panose="02020603050405020304" charset="0"/>
                <a:cs typeface="Times New Roman" panose="02020603050405020304" charset="0"/>
              </a:rPr>
              <a:t> mind, Mama gave Taylor a big </a:t>
            </a:r>
            <a:r>
              <a:rPr lang="zh-CN" altLang="en-US" sz="3200" u="sng">
                <a:latin typeface="Times New Roman" panose="02020603050405020304" charset="0"/>
                <a:cs typeface="Times New Roman" panose="02020603050405020304" charset="0"/>
              </a:rPr>
              <a:t>hug</a:t>
            </a:r>
            <a:r>
              <a:rPr lang="zh-CN" altLang="en-US" sz="3200">
                <a:latin typeface="Times New Roman" panose="02020603050405020304" charset="0"/>
                <a:cs typeface="Times New Roman" panose="02020603050405020304" charset="0"/>
              </a:rPr>
              <a:t>, really proud of her. Then together they loaded the daisy </a:t>
            </a:r>
            <a:r>
              <a:rPr lang="zh-CN" altLang="en-US" sz="3200" u="sng">
                <a:latin typeface="Times New Roman" panose="02020603050405020304" charset="0"/>
                <a:cs typeface="Times New Roman" panose="02020603050405020304" charset="0"/>
              </a:rPr>
              <a:t>bouquets </a:t>
            </a:r>
            <a:r>
              <a:rPr lang="zh-CN" altLang="en-US" sz="3200">
                <a:latin typeface="Times New Roman" panose="02020603050405020304" charset="0"/>
                <a:cs typeface="Times New Roman" panose="02020603050405020304" charset="0"/>
              </a:rPr>
              <a:t>left in the garden and Taylor</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s paintings onto the van and set off for the fair. What they didn</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t expect was that the paintings were sold out in just a while, much more popular that the real daisies grown in her garden. 101</a:t>
            </a:r>
            <a:endParaRPr lang="zh-CN" altLang="en-US" sz="3200">
              <a:latin typeface="Times New Roman" panose="02020603050405020304" charset="0"/>
              <a:cs typeface="Times New Roman" panose="02020603050405020304" charset="0"/>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46010" t="32153" r="27601" b="20837"/>
          <a:stretch>
            <a:fillRect/>
          </a:stretch>
        </p:blipFill>
        <p:spPr>
          <a:xfrm flipH="1">
            <a:off x="10005060" y="4922520"/>
            <a:ext cx="1539240" cy="1821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52705" y="83185"/>
            <a:ext cx="12086590" cy="6985635"/>
          </a:xfrm>
          <a:prstGeom prst="rect">
            <a:avLst/>
          </a:prstGeom>
          <a:noFill/>
        </p:spPr>
        <p:txBody>
          <a:bodyPr wrap="square" rtlCol="0">
            <a:spAutoFit/>
          </a:bodyPr>
          <a:p>
            <a:r>
              <a:rPr lang="en-US" altLang="zh-CN" sz="3200">
                <a:latin typeface="华文中宋" panose="02010600040101010101" charset="-122"/>
                <a:ea typeface="华文中宋" panose="02010600040101010101" charset="-122"/>
                <a:cs typeface="华文中宋" panose="02010600040101010101" charset="-122"/>
              </a:rPr>
              <a:t>         </a:t>
            </a:r>
            <a:r>
              <a:rPr lang="zh-CN" altLang="en-US" sz="3200">
                <a:solidFill>
                  <a:srgbClr val="0707CB"/>
                </a:solidFill>
                <a:latin typeface="华文中宋" panose="02010600040101010101" charset="-122"/>
                <a:ea typeface="华文中宋" panose="02010600040101010101" charset="-122"/>
                <a:cs typeface="华文中宋" panose="02010600040101010101" charset="-122"/>
              </a:rPr>
              <a:t>读后续写</a:t>
            </a:r>
            <a:r>
              <a:rPr lang="en-US" altLang="zh-CN" sz="3200">
                <a:solidFill>
                  <a:srgbClr val="0707CB"/>
                </a:solidFill>
                <a:latin typeface="华文中宋" panose="02010600040101010101" charset="-122"/>
                <a:ea typeface="华文中宋" panose="02010600040101010101" charset="-122"/>
                <a:cs typeface="华文中宋" panose="02010600040101010101" charset="-122"/>
              </a:rPr>
              <a:t>30</a:t>
            </a:r>
            <a:r>
              <a:rPr lang="zh-CN" altLang="en-US" sz="3200">
                <a:solidFill>
                  <a:srgbClr val="0707CB"/>
                </a:solidFill>
                <a:latin typeface="华文中宋" panose="02010600040101010101" charset="-122"/>
                <a:ea typeface="华文中宋" panose="02010600040101010101" charset="-122"/>
                <a:cs typeface="华文中宋" panose="02010600040101010101" charset="-122"/>
              </a:rPr>
              <a:t>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a:p>
            <a:endParaRPr lang="zh-CN" altLang="en-US" sz="3200">
              <a:latin typeface="华文中宋" panose="02010600040101010101" charset="-122"/>
              <a:ea typeface="华文中宋" panose="02010600040101010101" charset="-122"/>
              <a:cs typeface="华文中宋" panose="02010600040101010101" charset="-122"/>
            </a:endParaRPr>
          </a:p>
          <a:p>
            <a:pPr marL="457200" indent="-457200">
              <a:buFont typeface="Wingdings" panose="05000000000000000000" charset="0"/>
              <a:buChar char="l"/>
            </a:pPr>
            <a:r>
              <a:rPr lang="zh-CN" altLang="en-US" sz="3200">
                <a:solidFill>
                  <a:srgbClr val="00B050"/>
                </a:solidFill>
                <a:latin typeface="宋体" panose="02010600030101010101" pitchFamily="2" charset="-122"/>
                <a:ea typeface="宋体" panose="02010600030101010101" pitchFamily="2" charset="-122"/>
                <a:cs typeface="宋体" panose="02010600030101010101" pitchFamily="2" charset="-122"/>
              </a:rPr>
              <a:t>分类整理、巩固素材语料</a:t>
            </a:r>
            <a:r>
              <a:rPr lang="zh-CN" altLang="en-US" sz="3200">
                <a:latin typeface="宋体" panose="02010600030101010101" pitchFamily="2" charset="-122"/>
                <a:ea typeface="宋体" panose="02010600030101010101" pitchFamily="2" charset="-122"/>
                <a:cs typeface="宋体" panose="02010600030101010101" pitchFamily="2" charset="-122"/>
              </a:rPr>
              <a:t>：</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要形成丰富扎实的语料库，按照</a:t>
            </a:r>
            <a:r>
              <a:rPr lang="en-US" altLang="zh-CN" sz="3200">
                <a:latin typeface="宋体" panose="02010600030101010101" pitchFamily="2" charset="-122"/>
                <a:ea typeface="宋体" panose="02010600030101010101" pitchFamily="2" charset="-122"/>
                <a:cs typeface="宋体" panose="02010600030101010101" pitchFamily="2" charset="-122"/>
              </a:rPr>
              <a:t>“</a:t>
            </a:r>
            <a:r>
              <a:rPr lang="zh-CN" altLang="en-US" sz="3200">
                <a:latin typeface="宋体" panose="02010600030101010101" pitchFamily="2" charset="-122"/>
                <a:ea typeface="宋体" panose="02010600030101010101" pitchFamily="2" charset="-122"/>
                <a:cs typeface="宋体" panose="02010600030101010101" pitchFamily="2" charset="-122"/>
              </a:rPr>
              <a:t>情绪、心理活动、动作、场景、动态场景、有意境的句子</a:t>
            </a:r>
            <a:r>
              <a:rPr lang="en-US" altLang="zh-CN" sz="3200">
                <a:latin typeface="宋体" panose="02010600030101010101" pitchFamily="2" charset="-122"/>
                <a:ea typeface="宋体" panose="02010600030101010101" pitchFamily="2" charset="-122"/>
                <a:cs typeface="宋体" panose="02010600030101010101" pitchFamily="2" charset="-122"/>
              </a:rPr>
              <a:t>”</a:t>
            </a:r>
            <a:r>
              <a:rPr lang="zh-CN" altLang="en-US" sz="3200">
                <a:latin typeface="宋体" panose="02010600030101010101" pitchFamily="2" charset="-122"/>
                <a:ea typeface="宋体" panose="02010600030101010101" pitchFamily="2" charset="-122"/>
                <a:cs typeface="宋体" panose="02010600030101010101" pitchFamily="2" charset="-122"/>
              </a:rPr>
              <a:t>等几方面的内容进行分类记忆。各类中又按照人、身体部位、情绪名词等三类做主语分别记忆一些有场面感的句子。这一块内容最好能够通过默写或者听写来巩固。</a:t>
            </a:r>
            <a:endParaRPr lang="zh-CN" altLang="en-US" sz="3200">
              <a:latin typeface="宋体" panose="02010600030101010101" pitchFamily="2" charset="-122"/>
              <a:ea typeface="宋体" panose="02010600030101010101" pitchFamily="2" charset="-122"/>
              <a:cs typeface="宋体" panose="02010600030101010101" pitchFamily="2" charset="-122"/>
            </a:endParaRPr>
          </a:p>
          <a:p>
            <a:endParaRPr lang="zh-CN" altLang="en-US" sz="3200">
              <a:latin typeface="宋体" panose="02010600030101010101" pitchFamily="2" charset="-122"/>
              <a:ea typeface="宋体" panose="02010600030101010101" pitchFamily="2" charset="-122"/>
              <a:cs typeface="宋体" panose="02010600030101010101" pitchFamily="2" charset="-122"/>
            </a:endParaRPr>
          </a:p>
          <a:p>
            <a:pPr marL="457200" indent="-457200">
              <a:buFont typeface="Wingdings" panose="05000000000000000000" charset="0"/>
              <a:buChar char="l"/>
            </a:pPr>
            <a:r>
              <a:rPr lang="zh-CN" altLang="en-US" sz="3200" u="sng">
                <a:solidFill>
                  <a:srgbClr val="00B050"/>
                </a:solidFill>
                <a:latin typeface="宋体" panose="02010600030101010101" pitchFamily="2" charset="-122"/>
                <a:ea typeface="宋体" panose="02010600030101010101" pitchFamily="2" charset="-122"/>
                <a:cs typeface="宋体" panose="02010600030101010101" pitchFamily="2" charset="-122"/>
              </a:rPr>
              <a:t>掌握高效的句子升级策略，驾驭长句子</a:t>
            </a:r>
            <a:r>
              <a:rPr lang="zh-CN" altLang="en-US" sz="3200">
                <a:latin typeface="宋体" panose="02010600030101010101" pitchFamily="2" charset="-122"/>
                <a:ea typeface="宋体" panose="02010600030101010101" pitchFamily="2" charset="-122"/>
                <a:cs typeface="宋体" panose="02010600030101010101" pitchFamily="2" charset="-122"/>
              </a:rPr>
              <a:t>：</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 </a:t>
            </a:r>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借助于头脑风暴模式，熟知重要的几种句子升级方法，如倒装结构、虚拟语气、各种从句、无灵主语、修饰性副词、主位推进</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等等，融合动作、心理活动和情绪等元素，练就长短句的交错运用。</a:t>
            </a:r>
            <a:endParaRPr lang="zh-CN" altLang="en-US" sz="3200">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3200">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32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grpSp>
      <p:sp>
        <p:nvSpPr>
          <p:cNvPr id="3" name="文本框 2"/>
          <p:cNvSpPr txBox="1"/>
          <p:nvPr/>
        </p:nvSpPr>
        <p:spPr>
          <a:xfrm>
            <a:off x="52705" y="83185"/>
            <a:ext cx="12086590" cy="3538220"/>
          </a:xfrm>
          <a:prstGeom prst="rect">
            <a:avLst/>
          </a:prstGeom>
          <a:noFill/>
        </p:spPr>
        <p:txBody>
          <a:bodyPr wrap="square" rtlCol="0">
            <a:spAutoFit/>
          </a:bodyPr>
          <a:p>
            <a:r>
              <a:rPr lang="en-US" altLang="zh-CN" sz="3200">
                <a:latin typeface="华文中宋" panose="02010600040101010101" charset="-122"/>
                <a:ea typeface="华文中宋" panose="02010600040101010101" charset="-122"/>
                <a:cs typeface="华文中宋" panose="02010600040101010101" charset="-122"/>
              </a:rPr>
              <a:t>         </a:t>
            </a:r>
            <a:r>
              <a:rPr lang="zh-CN" altLang="en-US" sz="3200">
                <a:solidFill>
                  <a:srgbClr val="0707CB"/>
                </a:solidFill>
                <a:latin typeface="华文中宋" panose="02010600040101010101" charset="-122"/>
                <a:ea typeface="华文中宋" panose="02010600040101010101" charset="-122"/>
                <a:cs typeface="华文中宋" panose="02010600040101010101" charset="-122"/>
              </a:rPr>
              <a:t>读后续写</a:t>
            </a:r>
            <a:r>
              <a:rPr lang="en-US" altLang="zh-CN" sz="3200">
                <a:solidFill>
                  <a:srgbClr val="0707CB"/>
                </a:solidFill>
                <a:latin typeface="华文中宋" panose="02010600040101010101" charset="-122"/>
                <a:ea typeface="华文中宋" panose="02010600040101010101" charset="-122"/>
                <a:cs typeface="华文中宋" panose="02010600040101010101" charset="-122"/>
              </a:rPr>
              <a:t>30</a:t>
            </a:r>
            <a:r>
              <a:rPr lang="zh-CN" altLang="en-US" sz="3200">
                <a:solidFill>
                  <a:srgbClr val="0707CB"/>
                </a:solidFill>
                <a:latin typeface="华文中宋" panose="02010600040101010101" charset="-122"/>
                <a:ea typeface="华文中宋" panose="02010600040101010101" charset="-122"/>
                <a:cs typeface="华文中宋" panose="02010600040101010101" charset="-122"/>
              </a:rPr>
              <a:t>天冲刺建议：</a:t>
            </a:r>
            <a:endParaRPr lang="zh-CN" altLang="en-US" sz="3200">
              <a:solidFill>
                <a:srgbClr val="0707CB"/>
              </a:solidFill>
              <a:latin typeface="华文中宋" panose="02010600040101010101" charset="-122"/>
              <a:ea typeface="华文中宋" panose="02010600040101010101" charset="-122"/>
              <a:cs typeface="华文中宋" panose="02010600040101010101" charset="-122"/>
            </a:endParaRPr>
          </a:p>
          <a:p>
            <a:endParaRPr lang="zh-CN" altLang="en-US" sz="3200">
              <a:latin typeface="华文中宋" panose="02010600040101010101" charset="-122"/>
              <a:ea typeface="华文中宋" panose="02010600040101010101" charset="-122"/>
              <a:cs typeface="华文中宋" panose="02010600040101010101" charset="-122"/>
            </a:endParaRPr>
          </a:p>
          <a:p>
            <a:pPr marL="457200" indent="-457200">
              <a:buFont typeface="Wingdings" panose="05000000000000000000" charset="0"/>
              <a:buChar char="l"/>
            </a:pPr>
            <a:r>
              <a:rPr lang="zh-CN" altLang="en-US" sz="3200" u="sng">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构建合理的结尾套路</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多阅读读后续写试题，思考并判断各中类型的文本应该采用什么样的结尾比较合适，并且熟知各种结尾的一般性写法。结尾方式可以分为</a:t>
            </a:r>
            <a:r>
              <a:rPr lang="zh-CN" altLang="en-US" sz="3200">
                <a:latin typeface="Times New Roman" panose="02020603050405020304" charset="0"/>
                <a:ea typeface="宋体" panose="02010600030101010101" pitchFamily="2" charset="-122"/>
                <a:cs typeface="Times New Roman" panose="02020603050405020304" charset="0"/>
                <a:sym typeface="+mn-ea"/>
              </a:rPr>
              <a:t>Message</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点睛式、</a:t>
            </a:r>
            <a:r>
              <a:rPr lang="zh-CN" altLang="en-US" sz="3200" dirty="0" smtClean="0">
                <a:latin typeface="宋体" panose="02010600030101010101" pitchFamily="2" charset="-122"/>
                <a:ea typeface="宋体" panose="02010600030101010101" pitchFamily="2" charset="-122"/>
                <a:cs typeface="宋体" panose="02010600030101010101" pitchFamily="2" charset="-122"/>
                <a:sym typeface="+mn-ea"/>
              </a:rPr>
              <a:t>环境描写烘托式、展望将来式、回首反思式、自然过程式、首尾呼应式等等。</a:t>
            </a:r>
            <a:endParaRPr lang="zh-CN" altLang="en-US" sz="32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23390" y="208280"/>
            <a:ext cx="9322435" cy="6503035"/>
            <a:chOff x="2123728" y="576329"/>
            <a:chExt cx="4896544" cy="4134858"/>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123728" y="576329"/>
              <a:ext cx="4896544" cy="4134858"/>
            </a:xfrm>
            <a:prstGeom prst="rect">
              <a:avLst/>
            </a:prstGeom>
          </p:spPr>
        </p:pic>
        <p:sp>
          <p:nvSpPr>
            <p:cNvPr id="7" name="矩形: 圆角 6"/>
            <p:cNvSpPr/>
            <p:nvPr/>
          </p:nvSpPr>
          <p:spPr>
            <a:xfrm>
              <a:off x="3491880" y="1857402"/>
              <a:ext cx="2016224" cy="1080120"/>
            </a:xfrm>
            <a:prstGeom prst="roundRect">
              <a:avLst/>
            </a:prstGeom>
            <a:solidFill>
              <a:srgbClr val="FB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 name="矩形 13"/>
          <p:cNvSpPr/>
          <p:nvPr/>
        </p:nvSpPr>
        <p:spPr>
          <a:xfrm>
            <a:off x="3790950" y="1936750"/>
            <a:ext cx="5559425" cy="2061210"/>
          </a:xfrm>
          <a:prstGeom prst="rect">
            <a:avLst/>
          </a:prstGeom>
        </p:spPr>
        <p:txBody>
          <a:bodyPr wrap="square">
            <a:spAutoFit/>
          </a:bodyPr>
          <a:lstStyle/>
          <a:p>
            <a:pPr algn="ctr" fontAlgn="auto">
              <a:spcBef>
                <a:spcPts val="0"/>
              </a:spcBef>
              <a:spcAft>
                <a:spcPts val="0"/>
              </a:spcAft>
              <a:defRPr/>
            </a:pPr>
            <a:r>
              <a:rPr lang="en-US" altLang="zh-CN" sz="6400" spc="300" dirty="0">
                <a:solidFill>
                  <a:srgbClr val="FFC000"/>
                </a:solidFill>
                <a:latin typeface="Arial Rounded MT Bold" panose="020F0704030504030204" charset="0"/>
                <a:ea typeface="华康雅宋体W9" panose="02020909000000000000" pitchFamily="49" charset="-122"/>
                <a:cs typeface="Arial Rounded MT Bold" panose="020F0704030504030204" charset="0"/>
                <a:sym typeface="微软雅黑" panose="020B0503020204020204" charset="-122"/>
              </a:rPr>
              <a:t>Shine your English !</a:t>
            </a:r>
            <a:endParaRPr lang="en-US" altLang="zh-CN" sz="6400" spc="300" dirty="0">
              <a:solidFill>
                <a:srgbClr val="FFC000"/>
              </a:solidFill>
              <a:latin typeface="Arial Rounded MT Bold" panose="020F0704030504030204" charset="0"/>
              <a:ea typeface="华康雅宋体W9" panose="02020909000000000000" pitchFamily="49" charset="-122"/>
              <a:cs typeface="Arial Rounded MT Bold" panose="020F0704030504030204" charset="0"/>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035175" cy="521970"/>
          </a:xfrm>
          <a:prstGeom prst="rect">
            <a:avLst/>
          </a:prstGeom>
          <a:noFill/>
        </p:spPr>
        <p:txBody>
          <a:bodyPr wrap="square" rtlCol="0">
            <a:spAutoFit/>
          </a:bodyPr>
          <a:p>
            <a:r>
              <a:rPr lang="zh-CN" altLang="en-US" sz="2800"/>
              <a:t>试题呈现：</a:t>
            </a:r>
            <a:endParaRPr lang="zh-CN" altLang="en-US" sz="2800"/>
          </a:p>
        </p:txBody>
      </p:sp>
      <p:sp>
        <p:nvSpPr>
          <p:cNvPr id="8" name="文本框 7"/>
          <p:cNvSpPr txBox="1"/>
          <p:nvPr/>
        </p:nvSpPr>
        <p:spPr>
          <a:xfrm>
            <a:off x="95250" y="521970"/>
            <a:ext cx="12001500" cy="6169660"/>
          </a:xfrm>
          <a:prstGeom prst="rect">
            <a:avLst/>
          </a:prstGeom>
          <a:noFill/>
        </p:spPr>
        <p:txBody>
          <a:bodyPr wrap="square" rtlCol="0">
            <a:spAutoFit/>
          </a:bodyPr>
          <a:p>
            <a:pPr fontAlgn="auto">
              <a:lnSpc>
                <a:spcPts val="3160"/>
              </a:lnSpc>
            </a:pPr>
            <a:r>
              <a:rPr lang="en-US" altLang="zh-CN"/>
              <a:t>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At dawn, </a:t>
            </a:r>
            <a:r>
              <a:rPr lang="zh-CN" altLang="en-US" sz="2800" u="sng">
                <a:latin typeface="Arial" panose="020B0604020202020204" pitchFamily="34" charset="0"/>
                <a:cs typeface="Arial" panose="020B0604020202020204" pitchFamily="34" charset="0"/>
              </a:rPr>
              <a:t>Taylor </a:t>
            </a:r>
            <a:r>
              <a:rPr lang="zh-CN" altLang="en-US" sz="2800">
                <a:latin typeface="Arial" panose="020B0604020202020204" pitchFamily="34" charset="0"/>
                <a:cs typeface="Arial" panose="020B0604020202020204" pitchFamily="34" charset="0"/>
              </a:rPr>
              <a:t>opened her sleepy eyes and looked out of the window at the foggy field below.“NO!" she cried, now fully awake. Buttermilk the cow was in Mama's </a:t>
            </a:r>
            <a:r>
              <a:rPr lang="zh-CN" altLang="en-US" sz="2800" u="sng">
                <a:latin typeface="Arial" panose="020B0604020202020204" pitchFamily="34" charset="0"/>
                <a:cs typeface="Arial" panose="020B0604020202020204" pitchFamily="34" charset="0"/>
              </a:rPr>
              <a:t>daisy </a:t>
            </a:r>
            <a:r>
              <a:rPr lang="zh-CN" altLang="en-US" sz="2800">
                <a:latin typeface="Arial" panose="020B0604020202020204" pitchFamily="34" charset="0"/>
                <a:cs typeface="Arial" panose="020B0604020202020204" pitchFamily="34" charset="0"/>
              </a:rPr>
              <a:t>patch(雏菊地).</a:t>
            </a:r>
            <a:endParaRPr lang="zh-CN" altLang="en-US" sz="2800">
              <a:latin typeface="Arial" panose="020B0604020202020204" pitchFamily="34" charset="0"/>
              <a:cs typeface="Arial" panose="020B0604020202020204" pitchFamily="34" charset="0"/>
            </a:endParaRPr>
          </a:p>
          <a:p>
            <a:pPr fontAlgn="auto">
              <a:lnSpc>
                <a:spcPts val="3160"/>
              </a:lnSpc>
            </a:pP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“I must have forgotten to lock the gate last night,</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 Taylor thought as she pulled a sweater over her head. </a:t>
            </a:r>
            <a:r>
              <a:rPr lang="zh-CN" altLang="en-US" sz="2800" u="sng">
                <a:latin typeface="Arial" panose="020B0604020202020204" pitchFamily="34" charset="0"/>
                <a:cs typeface="Arial" panose="020B0604020202020204" pitchFamily="34" charset="0"/>
              </a:rPr>
              <a:t>Mama </a:t>
            </a:r>
            <a:r>
              <a:rPr lang="zh-CN" altLang="en-US" sz="2800">
                <a:latin typeface="Arial" panose="020B0604020202020204" pitchFamily="34" charset="0"/>
                <a:cs typeface="Arial" panose="020B0604020202020204" pitchFamily="34" charset="0"/>
              </a:rPr>
              <a:t>was planning to sell daisy </a:t>
            </a:r>
            <a:r>
              <a:rPr lang="zh-CN" altLang="en-US" sz="2800" u="sng">
                <a:latin typeface="Arial" panose="020B0604020202020204" pitchFamily="34" charset="0"/>
                <a:cs typeface="Arial" panose="020B0604020202020204" pitchFamily="34" charset="0"/>
              </a:rPr>
              <a:t>bouquets</a:t>
            </a:r>
            <a:r>
              <a:rPr lang="en-US" altLang="zh-CN" sz="2800" u="sng">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(花束) at the fair next week, but Buttermilk was eating the flowers. </a:t>
            </a:r>
            <a:endParaRPr lang="zh-CN" altLang="en-US" sz="2800">
              <a:latin typeface="Arial" panose="020B0604020202020204" pitchFamily="34" charset="0"/>
              <a:cs typeface="Arial" panose="020B0604020202020204" pitchFamily="34" charset="0"/>
            </a:endParaRPr>
          </a:p>
          <a:p>
            <a:pPr fontAlgn="auto">
              <a:lnSpc>
                <a:spcPts val="3160"/>
              </a:lnSpc>
            </a:pP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Taylor hurried outside and grabbed the lead rope on the </a:t>
            </a:r>
            <a:r>
              <a:rPr lang="zh-CN" altLang="en-US" sz="2800" u="sng">
                <a:latin typeface="Arial" panose="020B0604020202020204" pitchFamily="34" charset="0"/>
                <a:cs typeface="Arial" panose="020B0604020202020204" pitchFamily="34" charset="0"/>
              </a:rPr>
              <a:t>wall</a:t>
            </a:r>
            <a:r>
              <a:rPr lang="zh-CN" altLang="en-US" sz="2800">
                <a:latin typeface="Arial" panose="020B0604020202020204" pitchFamily="34" charset="0"/>
                <a:cs typeface="Arial" panose="020B0604020202020204" pitchFamily="34" charset="0"/>
              </a:rPr>
              <a:t>. </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Why can't you stay in the field?”she called to Buttermilk as she headed across the yard to the daisy patch.</a:t>
            </a:r>
            <a:endParaRPr lang="zh-CN" altLang="en-US" sz="2800">
              <a:latin typeface="Arial" panose="020B0604020202020204" pitchFamily="34" charset="0"/>
              <a:cs typeface="Arial" panose="020B0604020202020204" pitchFamily="34" charset="0"/>
            </a:endParaRPr>
          </a:p>
          <a:p>
            <a:pPr fontAlgn="auto">
              <a:lnSpc>
                <a:spcPts val="3160"/>
              </a:lnSpc>
            </a:pP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Buttermilk still stood there chewing flowers. Annoyed,Taylor thought to herself, </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When I grew up, I</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ll be an artist and </a:t>
            </a:r>
            <a:r>
              <a:rPr lang="zh-CN" altLang="en-US" sz="2800" u="sng">
                <a:latin typeface="Arial" panose="020B0604020202020204" pitchFamily="34" charset="0"/>
                <a:cs typeface="Arial" panose="020B0604020202020204" pitchFamily="34" charset="0"/>
              </a:rPr>
              <a:t>paint </a:t>
            </a:r>
            <a:r>
              <a:rPr lang="zh-CN" altLang="en-US" sz="2800">
                <a:latin typeface="Arial" panose="020B0604020202020204" pitchFamily="34" charset="0"/>
                <a:cs typeface="Arial" panose="020B0604020202020204" pitchFamily="34" charset="0"/>
              </a:rPr>
              <a:t>pictures all day. I</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ll never </a:t>
            </a:r>
            <a:r>
              <a:rPr lang="zh-CN" altLang="en-US" sz="2800" u="sng">
                <a:latin typeface="Arial" panose="020B0604020202020204" pitchFamily="34" charset="0"/>
                <a:cs typeface="Arial" panose="020B0604020202020204" pitchFamily="34" charset="0"/>
              </a:rPr>
              <a:t>own </a:t>
            </a:r>
            <a:r>
              <a:rPr lang="zh-CN" altLang="en-US" sz="2800">
                <a:latin typeface="Arial" panose="020B0604020202020204" pitchFamily="34" charset="0"/>
                <a:cs typeface="Arial" panose="020B0604020202020204" pitchFamily="34" charset="0"/>
              </a:rPr>
              <a:t>a cow. Too much trouble.”</a:t>
            </a:r>
            <a:endParaRPr lang="zh-CN" altLang="en-US" sz="2800">
              <a:latin typeface="Arial" panose="020B0604020202020204" pitchFamily="34" charset="0"/>
              <a:cs typeface="Arial" panose="020B0604020202020204" pitchFamily="34" charset="0"/>
            </a:endParaRPr>
          </a:p>
          <a:p>
            <a:pPr fontAlgn="auto">
              <a:lnSpc>
                <a:spcPts val="3160"/>
              </a:lnSpc>
            </a:pP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Just as Taylor was about to throw the lead rope onto Buttermilk's collar, the family dog, Red, rounded the corner of the house. Startled, Buttermilk took off, tearing through the daisies and across the yard. She finally </a:t>
            </a:r>
            <a:r>
              <a:rPr lang="zh-CN" altLang="en-US" sz="2800" u="sng">
                <a:latin typeface="Arial" panose="020B0604020202020204" pitchFamily="34" charset="0"/>
                <a:cs typeface="Arial" panose="020B0604020202020204" pitchFamily="34" charset="0"/>
              </a:rPr>
              <a:t>ran  </a:t>
            </a:r>
            <a:endParaRPr lang="zh-CN" altLang="en-US" sz="2800" u="sng">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86055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035175" cy="521970"/>
          </a:xfrm>
          <a:prstGeom prst="rect">
            <a:avLst/>
          </a:prstGeom>
          <a:noFill/>
        </p:spPr>
        <p:txBody>
          <a:bodyPr wrap="square" rtlCol="0">
            <a:spAutoFit/>
          </a:bodyPr>
          <a:p>
            <a:r>
              <a:rPr lang="zh-CN" altLang="en-US" sz="2800"/>
              <a:t>试题呈现：</a:t>
            </a:r>
            <a:endParaRPr lang="zh-CN" altLang="en-US" sz="2800"/>
          </a:p>
        </p:txBody>
      </p:sp>
      <p:sp>
        <p:nvSpPr>
          <p:cNvPr id="8" name="文本框 7"/>
          <p:cNvSpPr txBox="1"/>
          <p:nvPr/>
        </p:nvSpPr>
        <p:spPr>
          <a:xfrm>
            <a:off x="132715" y="612775"/>
            <a:ext cx="12001500" cy="5692775"/>
          </a:xfrm>
          <a:prstGeom prst="rect">
            <a:avLst/>
          </a:prstGeom>
          <a:noFill/>
        </p:spPr>
        <p:txBody>
          <a:bodyPr wrap="square" rtlCol="0">
            <a:spAutoFit/>
          </a:bodyPr>
          <a:p>
            <a:r>
              <a:rPr lang="zh-CN" altLang="en-US" sz="2800">
                <a:latin typeface="Arial" panose="020B0604020202020204" pitchFamily="34" charset="0"/>
                <a:cs typeface="Arial" panose="020B0604020202020204" pitchFamily="34" charset="0"/>
              </a:rPr>
              <a:t>through the open gate and into the field.</a:t>
            </a:r>
            <a:endParaRPr lang="zh-CN" altLang="en-US" sz="2800">
              <a:latin typeface="Arial" panose="020B0604020202020204" pitchFamily="34" charset="0"/>
              <a:cs typeface="Arial" panose="020B0604020202020204" pitchFamily="34" charset="0"/>
            </a:endParaRPr>
          </a:p>
          <a:p>
            <a:r>
              <a:rPr lang="zh-CN" altLang="en-US" sz="2800">
                <a:latin typeface="Arial" panose="020B0604020202020204" pitchFamily="34" charset="0"/>
                <a:cs typeface="Arial" panose="020B0604020202020204" pitchFamily="34" charset="0"/>
              </a:rPr>
              <a:t>“Thank goodness!”Taylor said as she closed the gate and secured the lock.</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She turned to look at the flower garden, where most of the daisies were either eaten or trampled(踩踏).</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Mama came out of the house.</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What's going on?</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 she asked. She looked sadly at her garden.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I forgot to lock the gate,</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 Taylor said. </a:t>
            </a: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I'm so sorry.”</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I know you are.</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 Mama sighed and gave Taylor a </a:t>
            </a:r>
            <a:r>
              <a:rPr lang="zh-CN" altLang="en-US" sz="2800" u="sng">
                <a:latin typeface="Arial" panose="020B0604020202020204" pitchFamily="34" charset="0"/>
                <a:cs typeface="Arial" panose="020B0604020202020204" pitchFamily="34" charset="0"/>
              </a:rPr>
              <a:t>hug</a:t>
            </a:r>
            <a:r>
              <a:rPr lang="zh-CN" altLang="en-US" sz="2800">
                <a:latin typeface="Arial" panose="020B0604020202020204" pitchFamily="34" charset="0"/>
                <a:cs typeface="Arial" panose="020B0604020202020204" pitchFamily="34" charset="0"/>
              </a:rPr>
              <a:t>. </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You learned an important lesson today.”Taylor</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s heart was heavy as she went back into the house. She had to think of a </a:t>
            </a:r>
            <a:r>
              <a:rPr lang="zh-CN" altLang="en-US" sz="2800" u="sng">
                <a:latin typeface="Arial" panose="020B0604020202020204" pitchFamily="34" charset="0"/>
                <a:cs typeface="Arial" panose="020B0604020202020204" pitchFamily="34" charset="0"/>
              </a:rPr>
              <a:t>way </a:t>
            </a:r>
            <a:r>
              <a:rPr lang="zh-CN" altLang="en-US" sz="2800">
                <a:latin typeface="Arial" panose="020B0604020202020204" pitchFamily="34" charset="0"/>
                <a:cs typeface="Arial" panose="020B0604020202020204" pitchFamily="34" charset="0"/>
              </a:rPr>
              <a:t>to make it up to her mother.</a:t>
            </a:r>
            <a:endParaRPr lang="zh-CN" altLang="en-US" sz="2800">
              <a:latin typeface="Arial" panose="020B0604020202020204" pitchFamily="34" charset="0"/>
              <a:cs typeface="Arial" panose="020B0604020202020204" pitchFamily="34" charset="0"/>
            </a:endParaRPr>
          </a:p>
          <a:p>
            <a:r>
              <a:rPr lang="en-US" altLang="zh-CN" sz="2800" i="1">
                <a:latin typeface="Arial" panose="020B0604020202020204" pitchFamily="34" charset="0"/>
                <a:cs typeface="Arial" panose="020B0604020202020204" pitchFamily="34" charset="0"/>
              </a:rPr>
              <a:t>   </a:t>
            </a:r>
            <a:r>
              <a:rPr lang="en-US" altLang="zh-CN" sz="2800" i="1">
                <a:latin typeface="Times New Roman" panose="02020603050405020304" charset="0"/>
                <a:cs typeface="Times New Roman" panose="02020603050405020304" charset="0"/>
              </a:rPr>
              <a:t> </a:t>
            </a:r>
            <a:r>
              <a:rPr lang="zh-CN" altLang="en-US" sz="2800" i="1">
                <a:latin typeface="Times New Roman" panose="02020603050405020304" charset="0"/>
                <a:cs typeface="Times New Roman" panose="02020603050405020304" charset="0"/>
              </a:rPr>
              <a:t>Paragraph 1: Suddenly, a painting on the wall caught Taylor</a:t>
            </a:r>
            <a:r>
              <a:rPr lang="en-US" altLang="zh-CN" sz="2800" i="1">
                <a:latin typeface="Times New Roman" panose="02020603050405020304" charset="0"/>
                <a:cs typeface="Times New Roman" panose="02020603050405020304" charset="0"/>
              </a:rPr>
              <a:t>’</a:t>
            </a:r>
            <a:r>
              <a:rPr lang="zh-CN" altLang="en-US" sz="2800" i="1">
                <a:latin typeface="Times New Roman" panose="02020603050405020304" charset="0"/>
                <a:cs typeface="Times New Roman" panose="02020603050405020304" charset="0"/>
              </a:rPr>
              <a:t>s eye. </a:t>
            </a:r>
            <a:r>
              <a:rPr lang="en-US" altLang="zh-CN" sz="2800" i="1">
                <a:latin typeface="Times New Roman" panose="02020603050405020304" charset="0"/>
                <a:cs typeface="Times New Roman" panose="02020603050405020304" charset="0"/>
              </a:rPr>
              <a:t>__</a:t>
            </a:r>
            <a:r>
              <a:rPr lang="zh-CN" altLang="en-US" sz="2800" i="1">
                <a:latin typeface="Times New Roman" panose="02020603050405020304" charset="0"/>
                <a:cs typeface="Times New Roman" panose="02020603050405020304" charset="0"/>
              </a:rPr>
              <a:t>__ ___________________________________________________________</a:t>
            </a:r>
            <a:endParaRPr lang="zh-CN" altLang="en-US" sz="2800" i="1">
              <a:latin typeface="Times New Roman" panose="02020603050405020304" charset="0"/>
              <a:cs typeface="Times New Roman" panose="02020603050405020304" charset="0"/>
            </a:endParaRPr>
          </a:p>
          <a:p>
            <a:r>
              <a:rPr lang="en-US" altLang="zh-CN" sz="2800" i="1">
                <a:latin typeface="Times New Roman" panose="02020603050405020304" charset="0"/>
                <a:cs typeface="Times New Roman" panose="02020603050405020304" charset="0"/>
              </a:rPr>
              <a:t>   </a:t>
            </a:r>
            <a:r>
              <a:rPr lang="zh-CN" altLang="en-US" sz="2800" i="1">
                <a:latin typeface="Times New Roman" panose="02020603050405020304" charset="0"/>
                <a:cs typeface="Times New Roman" panose="02020603050405020304" charset="0"/>
              </a:rPr>
              <a:t>Paragraph 2:The morning of the fair, Taylor came downstairs to invite Mama to see the surprise.______________________________________</a:t>
            </a:r>
            <a:endParaRPr lang="zh-CN" altLang="en-US" sz="2800" i="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557780"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2653665" cy="521970"/>
          </a:xfrm>
          <a:prstGeom prst="rect">
            <a:avLst/>
          </a:prstGeom>
          <a:noFill/>
        </p:spPr>
        <p:txBody>
          <a:bodyPr wrap="square" rtlCol="0">
            <a:spAutoFit/>
          </a:bodyPr>
          <a:p>
            <a:r>
              <a:rPr lang="en-US" altLang="zh-CN" sz="2800"/>
              <a:t>Learn language</a:t>
            </a:r>
            <a:r>
              <a:rPr lang="zh-CN" altLang="en-US" sz="2800"/>
              <a:t>：</a:t>
            </a:r>
            <a:endParaRPr lang="zh-CN" altLang="en-US" sz="2800"/>
          </a:p>
        </p:txBody>
      </p:sp>
      <p:sp>
        <p:nvSpPr>
          <p:cNvPr id="8" name="文本框 7"/>
          <p:cNvSpPr txBox="1"/>
          <p:nvPr/>
        </p:nvSpPr>
        <p:spPr>
          <a:xfrm>
            <a:off x="713105" y="610235"/>
            <a:ext cx="4027170" cy="5569585"/>
          </a:xfrm>
          <a:prstGeom prst="rect">
            <a:avLst/>
          </a:prstGeom>
          <a:noFill/>
        </p:spPr>
        <p:txBody>
          <a:bodyPr wrap="square" rtlCol="0">
            <a:spAutoFit/>
          </a:bodyPr>
          <a:p>
            <a:pPr algn="r" fontAlgn="auto">
              <a:lnSpc>
                <a:spcPts val="3560"/>
              </a:lnSpc>
            </a:pPr>
            <a:r>
              <a:rPr lang="en-US"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天亮时</a:t>
            </a:r>
            <a:endParaRPr lang="zh-CN" altLang="en-US" sz="2800">
              <a:latin typeface="Arial" panose="020B0604020202020204" pitchFamily="34" charset="0"/>
              <a:cs typeface="Arial" panose="020B0604020202020204" pitchFamily="34" charset="0"/>
            </a:endParaRPr>
          </a:p>
          <a:p>
            <a:pPr algn="r" fontAlgn="auto">
              <a:lnSpc>
                <a:spcPts val="3560"/>
              </a:lnSpc>
            </a:pPr>
            <a:r>
              <a:rPr lang="zh-CN" altLang="en-US" sz="2800">
                <a:latin typeface="Arial" panose="020B0604020202020204" pitchFamily="34" charset="0"/>
                <a:cs typeface="Arial" panose="020B0604020202020204" pitchFamily="34" charset="0"/>
              </a:rPr>
              <a:t>我突然明白</a:t>
            </a:r>
            <a:r>
              <a:rPr lang="en-US" altLang="zh-CN" sz="2800">
                <a:latin typeface="Arial" panose="020B0604020202020204" pitchFamily="34" charset="0"/>
                <a:cs typeface="Arial" panose="020B0604020202020204" pitchFamily="34" charset="0"/>
              </a:rPr>
              <a:t>...</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2.</a:t>
            </a:r>
            <a:r>
              <a:rPr lang="zh-CN" altLang="en-US" sz="2800">
                <a:latin typeface="Arial" panose="020B0604020202020204" pitchFamily="34" charset="0"/>
                <a:cs typeface="Arial" panose="020B0604020202020204" pitchFamily="34" charset="0"/>
              </a:rPr>
              <a:t>胡乱穿上一件卫衣</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cs typeface="Arial" panose="020B0604020202020204" pitchFamily="34" charset="0"/>
              </a:rPr>
              <a:t>正准备所就在这时</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4.</a:t>
            </a:r>
            <a:r>
              <a:rPr lang="zh-CN" altLang="en-US" sz="2800">
                <a:latin typeface="Arial" panose="020B0604020202020204" pitchFamily="34" charset="0"/>
                <a:cs typeface="Arial" panose="020B0604020202020204" pitchFamily="34" charset="0"/>
              </a:rPr>
              <a:t>绕过屋角</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5.</a:t>
            </a:r>
            <a:r>
              <a:rPr lang="zh-CN" altLang="en-US" sz="2800">
                <a:latin typeface="Arial" panose="020B0604020202020204" pitchFamily="34" charset="0"/>
                <a:cs typeface="Arial" panose="020B0604020202020204" pitchFamily="34" charset="0"/>
              </a:rPr>
              <a:t>受到惊吓</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6.</a:t>
            </a:r>
            <a:r>
              <a:rPr lang="zh-CN" altLang="en-US" sz="2800">
                <a:latin typeface="Arial" panose="020B0604020202020204" pitchFamily="34" charset="0"/>
                <a:cs typeface="Arial" panose="020B0604020202020204" pitchFamily="34" charset="0"/>
              </a:rPr>
              <a:t>横冲直撞穿过雏菊</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7.</a:t>
            </a:r>
            <a:r>
              <a:rPr lang="zh-CN" altLang="en-US" sz="2800">
                <a:latin typeface="Arial" panose="020B0604020202020204" pitchFamily="34" charset="0"/>
                <a:cs typeface="Arial" panose="020B0604020202020204" pitchFamily="34" charset="0"/>
              </a:rPr>
              <a:t>上好锁</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8.</a:t>
            </a:r>
            <a:r>
              <a:rPr lang="zh-CN" altLang="en-US" sz="2800">
                <a:latin typeface="Arial" panose="020B0604020202020204" pitchFamily="34" charset="0"/>
                <a:cs typeface="Arial" panose="020B0604020202020204" pitchFamily="34" charset="0"/>
              </a:rPr>
              <a:t>吸取教训</a:t>
            </a:r>
            <a:endParaRPr lang="zh-CN" altLang="en-US" sz="2800">
              <a:latin typeface="Arial" panose="020B0604020202020204" pitchFamily="34" charset="0"/>
              <a:cs typeface="Arial" panose="020B0604020202020204" pitchFamily="34" charset="0"/>
            </a:endParaRPr>
          </a:p>
          <a:p>
            <a:pPr algn="r" fontAlgn="auto">
              <a:lnSpc>
                <a:spcPts val="3560"/>
              </a:lnSpc>
            </a:pPr>
            <a:r>
              <a:rPr lang="zh-CN" altLang="en-US" sz="2800">
                <a:latin typeface="Arial" panose="020B0604020202020204" pitchFamily="34" charset="0"/>
                <a:cs typeface="Arial" panose="020B0604020202020204" pitchFamily="34" charset="0"/>
              </a:rPr>
              <a:t>给某人一个教训</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9.</a:t>
            </a:r>
            <a:r>
              <a:rPr lang="zh-CN" altLang="en-US" sz="2800">
                <a:latin typeface="Arial" panose="020B0604020202020204" pitchFamily="34" charset="0"/>
                <a:cs typeface="Arial" panose="020B0604020202020204" pitchFamily="34" charset="0"/>
              </a:rPr>
              <a:t>弥补</a:t>
            </a:r>
            <a:endParaRPr lang="zh-CN" altLang="en-US" sz="2800">
              <a:latin typeface="Arial" panose="020B0604020202020204" pitchFamily="34" charset="0"/>
              <a:cs typeface="Arial" panose="020B0604020202020204" pitchFamily="34" charset="0"/>
            </a:endParaRPr>
          </a:p>
          <a:p>
            <a:pPr algn="r" fontAlgn="auto">
              <a:lnSpc>
                <a:spcPts val="3560"/>
              </a:lnSpc>
            </a:pPr>
            <a:r>
              <a:rPr lang="en-US" altLang="zh-CN" sz="2800">
                <a:latin typeface="Arial" panose="020B0604020202020204" pitchFamily="34" charset="0"/>
                <a:cs typeface="Arial" panose="020B0604020202020204" pitchFamily="34" charset="0"/>
              </a:rPr>
              <a:t>10.</a:t>
            </a:r>
            <a:r>
              <a:rPr lang="zh-CN" altLang="en-US" sz="2800">
                <a:latin typeface="Arial" panose="020B0604020202020204" pitchFamily="34" charset="0"/>
                <a:cs typeface="Arial" panose="020B0604020202020204" pitchFamily="34" charset="0"/>
              </a:rPr>
              <a:t>吸引某人的注意力</a:t>
            </a:r>
            <a:endParaRPr lang="zh-CN" altLang="en-US" sz="2800">
              <a:latin typeface="Arial" panose="020B0604020202020204" pitchFamily="34" charset="0"/>
              <a:cs typeface="Arial" panose="020B0604020202020204" pitchFamily="34" charset="0"/>
            </a:endParaRPr>
          </a:p>
        </p:txBody>
      </p:sp>
      <p:sp>
        <p:nvSpPr>
          <p:cNvPr id="2" name="文本框 1"/>
          <p:cNvSpPr txBox="1"/>
          <p:nvPr/>
        </p:nvSpPr>
        <p:spPr>
          <a:xfrm>
            <a:off x="5038090" y="610235"/>
            <a:ext cx="7027545" cy="5569585"/>
          </a:xfrm>
          <a:prstGeom prst="rect">
            <a:avLst/>
          </a:prstGeom>
          <a:noFill/>
        </p:spPr>
        <p:txBody>
          <a:bodyPr wrap="square" rtlCol="0">
            <a:spAutoFit/>
          </a:bodyPr>
          <a:p>
            <a:pPr algn="l" fontAlgn="auto">
              <a:lnSpc>
                <a:spcPts val="3560"/>
              </a:lnSpc>
            </a:pPr>
            <a:r>
              <a:rPr lang="en-US" sz="2800">
                <a:latin typeface="Arial" panose="020B0604020202020204" pitchFamily="34" charset="0"/>
                <a:cs typeface="Arial" panose="020B0604020202020204" pitchFamily="34" charset="0"/>
              </a:rPr>
              <a:t>1.</a:t>
            </a:r>
            <a:r>
              <a:rPr lang="en-US" altLang="zh-CN" sz="2800">
                <a:latin typeface="Arial" panose="020B0604020202020204" pitchFamily="34" charset="0"/>
                <a:cs typeface="Arial" panose="020B0604020202020204" pitchFamily="34" charset="0"/>
              </a:rPr>
              <a:t>at dawn</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It dawned on me that...</a:t>
            </a:r>
            <a:endParaRPr lang="en-US" altLang="zh-CN" sz="2800">
              <a:solidFill>
                <a:srgbClr val="FF0000"/>
              </a:solidFill>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2.pull on/ throw on a sweater</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3.was about to do.. when...</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4.round the corner of the house</a:t>
            </a:r>
            <a:endParaRPr lang="zh-CN" altLang="en-US"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5.be/ get startled</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6.tear through the daisies</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7.seure the lock</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8.learn a lesson</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   </a:t>
            </a:r>
            <a:r>
              <a:rPr lang="en-US" altLang="zh-CN" sz="2800">
                <a:solidFill>
                  <a:srgbClr val="FF0000"/>
                </a:solidFill>
                <a:latin typeface="Arial" panose="020B0604020202020204" pitchFamily="34" charset="0"/>
                <a:cs typeface="Arial" panose="020B0604020202020204" pitchFamily="34" charset="0"/>
              </a:rPr>
              <a:t> teach sb. a lesson</a:t>
            </a:r>
            <a:endParaRPr lang="zh-CN" altLang="en-US" sz="2800">
              <a:solidFill>
                <a:srgbClr val="FF0000"/>
              </a:solidFill>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9.make up (for...)</a:t>
            </a:r>
            <a:endParaRPr lang="en-US" altLang="zh-CN" sz="2800">
              <a:latin typeface="Arial" panose="020B0604020202020204" pitchFamily="34" charset="0"/>
              <a:cs typeface="Arial" panose="020B0604020202020204" pitchFamily="34" charset="0"/>
            </a:endParaRPr>
          </a:p>
          <a:p>
            <a:pPr algn="l" fontAlgn="auto">
              <a:lnSpc>
                <a:spcPts val="3560"/>
              </a:lnSpc>
            </a:pPr>
            <a:r>
              <a:rPr lang="en-US" altLang="zh-CN" sz="2800">
                <a:latin typeface="Arial" panose="020B0604020202020204" pitchFamily="34" charset="0"/>
                <a:cs typeface="Arial" panose="020B0604020202020204" pitchFamily="34" charset="0"/>
              </a:rPr>
              <a:t>10.catch/arrest/attract sb’s eye/attention</a:t>
            </a:r>
            <a:endParaRPr lang="en-US" altLang="zh-CN" sz="28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diamond(in)">
                                      <p:cBhvr>
                                        <p:cTn id="19" dur="2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linds(horizontal)">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diamond(in)">
                                      <p:cBhvr>
                                        <p:cTn id="33" dur="20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blinds(horizontal)">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diamond(in)">
                                      <p:cBhvr>
                                        <p:cTn id="59"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0263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3319780" cy="521970"/>
          </a:xfrm>
          <a:prstGeom prst="rect">
            <a:avLst/>
          </a:prstGeom>
          <a:noFill/>
        </p:spPr>
        <p:txBody>
          <a:bodyPr wrap="square" rtlCol="0">
            <a:spAutoFit/>
          </a:bodyPr>
          <a:p>
            <a:r>
              <a:rPr lang="en-US" altLang="zh-CN" sz="2800"/>
              <a:t>Understand the story</a:t>
            </a:r>
            <a:r>
              <a:rPr lang="zh-CN" altLang="en-US" sz="2800"/>
              <a:t>：</a:t>
            </a:r>
            <a:endParaRPr lang="zh-CN" altLang="en-US" sz="2800"/>
          </a:p>
        </p:txBody>
      </p:sp>
      <p:sp>
        <p:nvSpPr>
          <p:cNvPr id="8" name="文本框 7"/>
          <p:cNvSpPr txBox="1"/>
          <p:nvPr/>
        </p:nvSpPr>
        <p:spPr>
          <a:xfrm>
            <a:off x="95250" y="629920"/>
            <a:ext cx="12001500" cy="5395595"/>
          </a:xfrm>
          <a:prstGeom prst="rect">
            <a:avLst/>
          </a:prstGeom>
          <a:noFill/>
        </p:spPr>
        <p:txBody>
          <a:bodyPr wrap="square" rtlCol="0">
            <a:spAutoFit/>
          </a:bodyPr>
          <a:p>
            <a:pPr fontAlgn="auto">
              <a:lnSpc>
                <a:spcPts val="3760"/>
              </a:lnSpc>
            </a:pPr>
            <a:r>
              <a:rPr lang="en-US" altLang="zh-CN"/>
              <a:t>    </a:t>
            </a:r>
            <a:r>
              <a:rPr lang="en-US" altLang="zh-CN" sz="28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Taylor’s mother grew a patch of daisies ______ she planned to sell the daisy boutiques at the air next week. But last night Taylor forgot ______(lock) the gate, as a result of ______ </a:t>
            </a:r>
            <a:r>
              <a:rPr lang="zh-CN" altLang="en-US" sz="3200">
                <a:latin typeface="Arial" panose="020B0604020202020204" pitchFamily="34" charset="0"/>
                <a:cs typeface="Arial" panose="020B0604020202020204" pitchFamily="34" charset="0"/>
                <a:sym typeface="+mn-ea"/>
              </a:rPr>
              <a:t>Buttermilk the cow</a:t>
            </a:r>
            <a:r>
              <a:rPr lang="en-US" altLang="zh-CN" sz="3200">
                <a:latin typeface="Arial" panose="020B0604020202020204" pitchFamily="34" charset="0"/>
                <a:cs typeface="Arial" panose="020B0604020202020204" pitchFamily="34" charset="0"/>
                <a:sym typeface="+mn-ea"/>
              </a:rPr>
              <a:t> got into the field this morning. The cow was chewing the flowers, leaving the daisies either </a:t>
            </a:r>
            <a:r>
              <a:rPr lang="zh-CN" altLang="en-US" sz="3200">
                <a:latin typeface="Arial" panose="020B0604020202020204" pitchFamily="34" charset="0"/>
                <a:cs typeface="Arial" panose="020B0604020202020204" pitchFamily="34" charset="0"/>
                <a:sym typeface="+mn-ea"/>
              </a:rPr>
              <a:t>eaten or </a:t>
            </a:r>
            <a:r>
              <a:rPr lang="en-US" altLang="zh-CN" sz="3200">
                <a:latin typeface="Arial" panose="020B0604020202020204" pitchFamily="34" charset="0"/>
                <a:cs typeface="Arial" panose="020B0604020202020204" pitchFamily="34" charset="0"/>
                <a:sym typeface="+mn-ea"/>
              </a:rPr>
              <a:t>_________(trample). And the ___________(appear) of the family dog Red made Buttermilk startled, leaving the situation even ________(bad). Feeling quite guilty, Taylor _________(apologize) to her mother, admitting her carelessness and at heart she decided to do something to make it _____ to her mother. All of a sudden, the painting __________(hang) on the wall caught her attention.</a:t>
            </a:r>
            <a:endParaRPr lang="en-US" altLang="zh-CN" sz="3200">
              <a:latin typeface="Arial" panose="020B0604020202020204" pitchFamily="34" charset="0"/>
              <a:cs typeface="Arial" panose="020B0604020202020204" pitchFamily="34" charset="0"/>
              <a:sym typeface="+mn-ea"/>
            </a:endParaRPr>
          </a:p>
        </p:txBody>
      </p:sp>
      <p:sp>
        <p:nvSpPr>
          <p:cNvPr id="2" name="文本框 1"/>
          <p:cNvSpPr txBox="1"/>
          <p:nvPr/>
        </p:nvSpPr>
        <p:spPr>
          <a:xfrm>
            <a:off x="7973695" y="629920"/>
            <a:ext cx="82613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and</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1247140" y="1551305"/>
            <a:ext cx="133667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to lock</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7" name="文本框 6"/>
          <p:cNvSpPr txBox="1"/>
          <p:nvPr/>
        </p:nvSpPr>
        <p:spPr>
          <a:xfrm>
            <a:off x="8110220" y="1551305"/>
            <a:ext cx="117475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which</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9" name="文本框 8"/>
          <p:cNvSpPr txBox="1"/>
          <p:nvPr/>
        </p:nvSpPr>
        <p:spPr>
          <a:xfrm>
            <a:off x="7973695" y="2552065"/>
            <a:ext cx="173291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trampled</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1646555" y="2993390"/>
            <a:ext cx="216535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appearance</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1" name="文本框 10"/>
          <p:cNvSpPr txBox="1"/>
          <p:nvPr/>
        </p:nvSpPr>
        <p:spPr>
          <a:xfrm>
            <a:off x="8458835" y="3503295"/>
            <a:ext cx="119316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worse</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2" name="文本框 11"/>
          <p:cNvSpPr txBox="1"/>
          <p:nvPr/>
        </p:nvSpPr>
        <p:spPr>
          <a:xfrm>
            <a:off x="4217035" y="4906010"/>
            <a:ext cx="62928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up</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3" name="文本框 12"/>
          <p:cNvSpPr txBox="1"/>
          <p:nvPr/>
        </p:nvSpPr>
        <p:spPr>
          <a:xfrm>
            <a:off x="1936115" y="5427980"/>
            <a:ext cx="1586230"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hanging</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4" name="文本框 13"/>
          <p:cNvSpPr txBox="1"/>
          <p:nvPr/>
        </p:nvSpPr>
        <p:spPr>
          <a:xfrm>
            <a:off x="4942205" y="3956685"/>
            <a:ext cx="2079625" cy="521970"/>
          </a:xfrm>
          <a:prstGeom prst="rect">
            <a:avLst/>
          </a:prstGeom>
          <a:noFill/>
        </p:spPr>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apologized</a:t>
            </a:r>
            <a:endParaRPr lang="en-US" altLang="zh-CN" sz="2800" dirty="0" smtClean="0">
              <a:solidFill>
                <a:srgbClr val="FF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8137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43180" y="0"/>
            <a:ext cx="3295015" cy="521970"/>
          </a:xfrm>
          <a:prstGeom prst="rect">
            <a:avLst/>
          </a:prstGeom>
          <a:noFill/>
        </p:spPr>
        <p:txBody>
          <a:bodyPr wrap="square" rtlCol="0">
            <a:spAutoFit/>
          </a:bodyPr>
          <a:p>
            <a:r>
              <a:rPr lang="en-US" altLang="zh-CN" sz="2800"/>
              <a:t>Understand the story</a:t>
            </a:r>
            <a:r>
              <a:rPr lang="zh-CN" altLang="en-US" sz="2800"/>
              <a:t>：</a:t>
            </a:r>
            <a:endParaRPr lang="zh-CN" altLang="en-US" sz="2800"/>
          </a:p>
        </p:txBody>
      </p:sp>
      <p:sp>
        <p:nvSpPr>
          <p:cNvPr id="8" name="文本框 7"/>
          <p:cNvSpPr txBox="1"/>
          <p:nvPr/>
        </p:nvSpPr>
        <p:spPr>
          <a:xfrm>
            <a:off x="1069975" y="676275"/>
            <a:ext cx="2193290" cy="13017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360"/>
              </a:lnSpc>
            </a:pPr>
            <a:r>
              <a:rPr lang="en-US" sz="2000">
                <a:latin typeface="Times New Roman" panose="02020603050405020304" charset="0"/>
                <a:cs typeface="Times New Roman" panose="02020603050405020304" charset="0"/>
              </a:rPr>
              <a:t>Mama grew daisies in the field and and wanted  to sell them at the fair</a:t>
            </a:r>
            <a:endParaRPr lang="en-US" sz="2000">
              <a:latin typeface="Times New Roman" panose="02020603050405020304" charset="0"/>
              <a:cs typeface="Times New Roman" panose="02020603050405020304" charset="0"/>
            </a:endParaRPr>
          </a:p>
        </p:txBody>
      </p:sp>
      <p:sp>
        <p:nvSpPr>
          <p:cNvPr id="2" name="文本框 1"/>
          <p:cNvSpPr txBox="1"/>
          <p:nvPr/>
        </p:nvSpPr>
        <p:spPr>
          <a:xfrm>
            <a:off x="3381375" y="2132330"/>
            <a:ext cx="2015490" cy="15068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Taylor forgot to lock the gate and </a:t>
            </a:r>
            <a:r>
              <a:rPr lang="en-US" sz="1600">
                <a:latin typeface="Times New Roman" panose="02020603050405020304" charset="0"/>
                <a:cs typeface="Times New Roman" panose="02020603050405020304" charset="0"/>
              </a:rPr>
              <a:t>Buttermilk</a:t>
            </a:r>
            <a:r>
              <a:rPr lang="en-US" sz="2200">
                <a:latin typeface="Times New Roman" panose="02020603050405020304" charset="0"/>
                <a:cs typeface="Times New Roman" panose="02020603050405020304" charset="0"/>
              </a:rPr>
              <a:t> ate  the daisies</a:t>
            </a:r>
            <a:endParaRPr lang="en-US" sz="2200">
              <a:latin typeface="Times New Roman" panose="02020603050405020304" charset="0"/>
              <a:cs typeface="Times New Roman" panose="02020603050405020304" charset="0"/>
            </a:endParaRPr>
          </a:p>
        </p:txBody>
      </p:sp>
      <p:sp>
        <p:nvSpPr>
          <p:cNvPr id="4" name="文本框 3"/>
          <p:cNvSpPr txBox="1"/>
          <p:nvPr/>
        </p:nvSpPr>
        <p:spPr>
          <a:xfrm>
            <a:off x="5709920" y="2132330"/>
            <a:ext cx="2044065" cy="15068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Taylor’s heart was heavy and wanted to make it up to Mama </a:t>
            </a:r>
            <a:endParaRPr lang="en-US" sz="2200">
              <a:latin typeface="Times New Roman" panose="02020603050405020304" charset="0"/>
              <a:cs typeface="Times New Roman" panose="02020603050405020304" charset="0"/>
            </a:endParaRPr>
          </a:p>
        </p:txBody>
      </p:sp>
      <p:sp>
        <p:nvSpPr>
          <p:cNvPr id="6" name="文本框 5"/>
          <p:cNvSpPr txBox="1"/>
          <p:nvPr/>
        </p:nvSpPr>
        <p:spPr>
          <a:xfrm>
            <a:off x="7915910" y="819785"/>
            <a:ext cx="1840230" cy="11531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The painting caught her attention...?</a:t>
            </a:r>
            <a:endParaRPr lang="en-US" sz="2200">
              <a:latin typeface="Times New Roman" panose="02020603050405020304" charset="0"/>
              <a:cs typeface="Times New Roman" panose="02020603050405020304" charset="0"/>
            </a:endParaRPr>
          </a:p>
        </p:txBody>
      </p:sp>
      <p:sp>
        <p:nvSpPr>
          <p:cNvPr id="7" name="文本框 6"/>
          <p:cNvSpPr txBox="1"/>
          <p:nvPr/>
        </p:nvSpPr>
        <p:spPr>
          <a:xfrm>
            <a:off x="10024745" y="819785"/>
            <a:ext cx="2053590" cy="11531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Taylor invited </a:t>
            </a:r>
            <a:r>
              <a:rPr lang="en-US" altLang="zh-CN" sz="2200">
                <a:latin typeface="Times New Roman" panose="02020603050405020304" charset="0"/>
                <a:cs typeface="Times New Roman" panose="02020603050405020304" charset="0"/>
              </a:rPr>
              <a:t>Mama to see the surprise...?</a:t>
            </a:r>
            <a:endParaRPr lang="en-US" altLang="zh-CN" sz="2200">
              <a:latin typeface="Times New Roman" panose="02020603050405020304" charset="0"/>
              <a:cs typeface="Times New Roman" panose="02020603050405020304" charset="0"/>
            </a:endParaRPr>
          </a:p>
        </p:txBody>
      </p:sp>
      <p:sp>
        <p:nvSpPr>
          <p:cNvPr id="17" name="任意多边形 16"/>
          <p:cNvSpPr/>
          <p:nvPr/>
        </p:nvSpPr>
        <p:spPr>
          <a:xfrm>
            <a:off x="2961005" y="1069975"/>
            <a:ext cx="7082790" cy="1860550"/>
          </a:xfrm>
          <a:custGeom>
            <a:avLst/>
            <a:gdLst>
              <a:gd name="connisteX0" fmla="*/ 0 w 7082790"/>
              <a:gd name="connsiteY0" fmla="*/ 0 h 1860761"/>
              <a:gd name="connisteX1" fmla="*/ 66675 w 7082790"/>
              <a:gd name="connsiteY1" fmla="*/ 29210 h 1860761"/>
              <a:gd name="connisteX2" fmla="*/ 133985 w 7082790"/>
              <a:gd name="connsiteY2" fmla="*/ 67310 h 1860761"/>
              <a:gd name="connisteX3" fmla="*/ 201295 w 7082790"/>
              <a:gd name="connsiteY3" fmla="*/ 105410 h 1860761"/>
              <a:gd name="connisteX4" fmla="*/ 277495 w 7082790"/>
              <a:gd name="connsiteY4" fmla="*/ 144145 h 1860761"/>
              <a:gd name="connisteX5" fmla="*/ 344805 w 7082790"/>
              <a:gd name="connsiteY5" fmla="*/ 182245 h 1860761"/>
              <a:gd name="connisteX6" fmla="*/ 421640 w 7082790"/>
              <a:gd name="connsiteY6" fmla="*/ 230505 h 1860761"/>
              <a:gd name="connisteX7" fmla="*/ 488950 w 7082790"/>
              <a:gd name="connsiteY7" fmla="*/ 278130 h 1860761"/>
              <a:gd name="connisteX8" fmla="*/ 555625 w 7082790"/>
              <a:gd name="connsiteY8" fmla="*/ 335915 h 1860761"/>
              <a:gd name="connisteX9" fmla="*/ 622935 w 7082790"/>
              <a:gd name="connsiteY9" fmla="*/ 402590 h 1860761"/>
              <a:gd name="connisteX10" fmla="*/ 690245 w 7082790"/>
              <a:gd name="connsiteY10" fmla="*/ 460375 h 1860761"/>
              <a:gd name="connisteX11" fmla="*/ 737870 w 7082790"/>
              <a:gd name="connsiteY11" fmla="*/ 527685 h 1860761"/>
              <a:gd name="connisteX12" fmla="*/ 766445 w 7082790"/>
              <a:gd name="connsiteY12" fmla="*/ 594360 h 1860761"/>
              <a:gd name="connisteX13" fmla="*/ 805180 w 7082790"/>
              <a:gd name="connsiteY13" fmla="*/ 671195 h 1860761"/>
              <a:gd name="connisteX14" fmla="*/ 843280 w 7082790"/>
              <a:gd name="connsiteY14" fmla="*/ 738505 h 1860761"/>
              <a:gd name="connisteX15" fmla="*/ 871855 w 7082790"/>
              <a:gd name="connsiteY15" fmla="*/ 805180 h 1860761"/>
              <a:gd name="connisteX16" fmla="*/ 910590 w 7082790"/>
              <a:gd name="connsiteY16" fmla="*/ 872490 h 1860761"/>
              <a:gd name="connisteX17" fmla="*/ 948690 w 7082790"/>
              <a:gd name="connsiteY17" fmla="*/ 939800 h 1860761"/>
              <a:gd name="connisteX18" fmla="*/ 986790 w 7082790"/>
              <a:gd name="connsiteY18" fmla="*/ 1006475 h 1860761"/>
              <a:gd name="connisteX19" fmla="*/ 1025525 w 7082790"/>
              <a:gd name="connsiteY19" fmla="*/ 1073785 h 1860761"/>
              <a:gd name="connisteX20" fmla="*/ 1073150 w 7082790"/>
              <a:gd name="connsiteY20" fmla="*/ 1150620 h 1860761"/>
              <a:gd name="connisteX21" fmla="*/ 1092200 w 7082790"/>
              <a:gd name="connsiteY21" fmla="*/ 1217295 h 1860761"/>
              <a:gd name="connisteX22" fmla="*/ 1121410 w 7082790"/>
              <a:gd name="connsiteY22" fmla="*/ 1284605 h 1860761"/>
              <a:gd name="connisteX23" fmla="*/ 1169035 w 7082790"/>
              <a:gd name="connsiteY23" fmla="*/ 1351915 h 1860761"/>
              <a:gd name="connisteX24" fmla="*/ 1207770 w 7082790"/>
              <a:gd name="connsiteY24" fmla="*/ 1418590 h 1860761"/>
              <a:gd name="connisteX25" fmla="*/ 1264920 w 7082790"/>
              <a:gd name="connsiteY25" fmla="*/ 1485900 h 1860761"/>
              <a:gd name="connisteX26" fmla="*/ 1313180 w 7082790"/>
              <a:gd name="connsiteY26" fmla="*/ 1553210 h 1860761"/>
              <a:gd name="connisteX27" fmla="*/ 1379855 w 7082790"/>
              <a:gd name="connsiteY27" fmla="*/ 1619885 h 1860761"/>
              <a:gd name="connisteX28" fmla="*/ 1447165 w 7082790"/>
              <a:gd name="connsiteY28" fmla="*/ 1668145 h 1860761"/>
              <a:gd name="connisteX29" fmla="*/ 1514475 w 7082790"/>
              <a:gd name="connsiteY29" fmla="*/ 1706245 h 1860761"/>
              <a:gd name="connisteX30" fmla="*/ 1590675 w 7082790"/>
              <a:gd name="connsiteY30" fmla="*/ 1744980 h 1860761"/>
              <a:gd name="connisteX31" fmla="*/ 1677035 w 7082790"/>
              <a:gd name="connsiteY31" fmla="*/ 1764030 h 1860761"/>
              <a:gd name="connisteX32" fmla="*/ 1744345 w 7082790"/>
              <a:gd name="connsiteY32" fmla="*/ 1783080 h 1860761"/>
              <a:gd name="connisteX33" fmla="*/ 1821180 w 7082790"/>
              <a:gd name="connsiteY33" fmla="*/ 1792605 h 1860761"/>
              <a:gd name="connisteX34" fmla="*/ 1887855 w 7082790"/>
              <a:gd name="connsiteY34" fmla="*/ 1802130 h 1860761"/>
              <a:gd name="connisteX35" fmla="*/ 1955165 w 7082790"/>
              <a:gd name="connsiteY35" fmla="*/ 1811655 h 1860761"/>
              <a:gd name="connisteX36" fmla="*/ 2022475 w 7082790"/>
              <a:gd name="connsiteY36" fmla="*/ 1821180 h 1860761"/>
              <a:gd name="connisteX37" fmla="*/ 2089150 w 7082790"/>
              <a:gd name="connsiteY37" fmla="*/ 1830705 h 1860761"/>
              <a:gd name="connisteX38" fmla="*/ 2156460 w 7082790"/>
              <a:gd name="connsiteY38" fmla="*/ 1850390 h 1860761"/>
              <a:gd name="connisteX39" fmla="*/ 2223770 w 7082790"/>
              <a:gd name="connsiteY39" fmla="*/ 1859915 h 1860761"/>
              <a:gd name="connisteX40" fmla="*/ 2290445 w 7082790"/>
              <a:gd name="connsiteY40" fmla="*/ 1859915 h 1860761"/>
              <a:gd name="connisteX41" fmla="*/ 2357755 w 7082790"/>
              <a:gd name="connsiteY41" fmla="*/ 1859915 h 1860761"/>
              <a:gd name="connisteX42" fmla="*/ 2425065 w 7082790"/>
              <a:gd name="connsiteY42" fmla="*/ 1859915 h 1860761"/>
              <a:gd name="connisteX43" fmla="*/ 2491740 w 7082790"/>
              <a:gd name="connsiteY43" fmla="*/ 1850390 h 1860761"/>
              <a:gd name="connisteX44" fmla="*/ 2559050 w 7082790"/>
              <a:gd name="connsiteY44" fmla="*/ 1830705 h 1860761"/>
              <a:gd name="connisteX45" fmla="*/ 2626360 w 7082790"/>
              <a:gd name="connsiteY45" fmla="*/ 1830705 h 1860761"/>
              <a:gd name="connisteX46" fmla="*/ 2693035 w 7082790"/>
              <a:gd name="connsiteY46" fmla="*/ 1830705 h 1860761"/>
              <a:gd name="connisteX47" fmla="*/ 2760345 w 7082790"/>
              <a:gd name="connsiteY47" fmla="*/ 1830705 h 1860761"/>
              <a:gd name="connisteX48" fmla="*/ 2827655 w 7082790"/>
              <a:gd name="connsiteY48" fmla="*/ 1850390 h 1860761"/>
              <a:gd name="connisteX49" fmla="*/ 2903855 w 7082790"/>
              <a:gd name="connsiteY49" fmla="*/ 1850390 h 1860761"/>
              <a:gd name="connisteX50" fmla="*/ 2971165 w 7082790"/>
              <a:gd name="connsiteY50" fmla="*/ 1859915 h 1860761"/>
              <a:gd name="connisteX51" fmla="*/ 3038475 w 7082790"/>
              <a:gd name="connsiteY51" fmla="*/ 1859915 h 1860761"/>
              <a:gd name="connisteX52" fmla="*/ 3105150 w 7082790"/>
              <a:gd name="connsiteY52" fmla="*/ 1859915 h 1860761"/>
              <a:gd name="connisteX53" fmla="*/ 3172460 w 7082790"/>
              <a:gd name="connsiteY53" fmla="*/ 1859915 h 1860761"/>
              <a:gd name="connisteX54" fmla="*/ 3249295 w 7082790"/>
              <a:gd name="connsiteY54" fmla="*/ 1859915 h 1860761"/>
              <a:gd name="connisteX55" fmla="*/ 3315970 w 7082790"/>
              <a:gd name="connsiteY55" fmla="*/ 1859915 h 1860761"/>
              <a:gd name="connisteX56" fmla="*/ 3383280 w 7082790"/>
              <a:gd name="connsiteY56" fmla="*/ 1859915 h 1860761"/>
              <a:gd name="connisteX57" fmla="*/ 3450590 w 7082790"/>
              <a:gd name="connsiteY57" fmla="*/ 1859915 h 1860761"/>
              <a:gd name="connisteX58" fmla="*/ 3526790 w 7082790"/>
              <a:gd name="connsiteY58" fmla="*/ 1859915 h 1860761"/>
              <a:gd name="connisteX59" fmla="*/ 3594100 w 7082790"/>
              <a:gd name="connsiteY59" fmla="*/ 1859915 h 1860761"/>
              <a:gd name="connisteX60" fmla="*/ 3680460 w 7082790"/>
              <a:gd name="connsiteY60" fmla="*/ 1859915 h 1860761"/>
              <a:gd name="connisteX61" fmla="*/ 3747770 w 7082790"/>
              <a:gd name="connsiteY61" fmla="*/ 1859915 h 1860761"/>
              <a:gd name="connisteX62" fmla="*/ 3833495 w 7082790"/>
              <a:gd name="connsiteY62" fmla="*/ 1859915 h 1860761"/>
              <a:gd name="connisteX63" fmla="*/ 3919855 w 7082790"/>
              <a:gd name="connsiteY63" fmla="*/ 1859915 h 1860761"/>
              <a:gd name="connisteX64" fmla="*/ 3987165 w 7082790"/>
              <a:gd name="connsiteY64" fmla="*/ 1859915 h 1860761"/>
              <a:gd name="connisteX65" fmla="*/ 4054475 w 7082790"/>
              <a:gd name="connsiteY65" fmla="*/ 1859915 h 1860761"/>
              <a:gd name="connisteX66" fmla="*/ 4121150 w 7082790"/>
              <a:gd name="connsiteY66" fmla="*/ 1859915 h 1860761"/>
              <a:gd name="connisteX67" fmla="*/ 4188460 w 7082790"/>
              <a:gd name="connsiteY67" fmla="*/ 1859915 h 1860761"/>
              <a:gd name="connisteX68" fmla="*/ 4255770 w 7082790"/>
              <a:gd name="connsiteY68" fmla="*/ 1859915 h 1860761"/>
              <a:gd name="connisteX69" fmla="*/ 4322445 w 7082790"/>
              <a:gd name="connsiteY69" fmla="*/ 1859915 h 1860761"/>
              <a:gd name="connisteX70" fmla="*/ 4389755 w 7082790"/>
              <a:gd name="connsiteY70" fmla="*/ 1859915 h 1860761"/>
              <a:gd name="connisteX71" fmla="*/ 4466590 w 7082790"/>
              <a:gd name="connsiteY71" fmla="*/ 1859915 h 1860761"/>
              <a:gd name="connisteX72" fmla="*/ 4552950 w 7082790"/>
              <a:gd name="connsiteY72" fmla="*/ 1859915 h 1860761"/>
              <a:gd name="connisteX73" fmla="*/ 4629150 w 7082790"/>
              <a:gd name="connsiteY73" fmla="*/ 1859915 h 1860761"/>
              <a:gd name="connisteX74" fmla="*/ 4696460 w 7082790"/>
              <a:gd name="connsiteY74" fmla="*/ 1859915 h 1860761"/>
              <a:gd name="connisteX75" fmla="*/ 4763770 w 7082790"/>
              <a:gd name="connsiteY75" fmla="*/ 1859915 h 1860761"/>
              <a:gd name="connisteX76" fmla="*/ 4830445 w 7082790"/>
              <a:gd name="connsiteY76" fmla="*/ 1859915 h 1860761"/>
              <a:gd name="connisteX77" fmla="*/ 4897755 w 7082790"/>
              <a:gd name="connsiteY77" fmla="*/ 1859915 h 1860761"/>
              <a:gd name="connisteX78" fmla="*/ 4965065 w 7082790"/>
              <a:gd name="connsiteY78" fmla="*/ 1859915 h 1860761"/>
              <a:gd name="connisteX79" fmla="*/ 5031740 w 7082790"/>
              <a:gd name="connsiteY79" fmla="*/ 1859915 h 1860761"/>
              <a:gd name="connisteX80" fmla="*/ 5099050 w 7082790"/>
              <a:gd name="connsiteY80" fmla="*/ 1859915 h 1860761"/>
              <a:gd name="connisteX81" fmla="*/ 5166360 w 7082790"/>
              <a:gd name="connsiteY81" fmla="*/ 1859915 h 1860761"/>
              <a:gd name="connisteX82" fmla="*/ 5242560 w 7082790"/>
              <a:gd name="connsiteY82" fmla="*/ 1850390 h 1860761"/>
              <a:gd name="connisteX83" fmla="*/ 5319395 w 7082790"/>
              <a:gd name="connsiteY83" fmla="*/ 1821180 h 1860761"/>
              <a:gd name="connisteX84" fmla="*/ 5386705 w 7082790"/>
              <a:gd name="connsiteY84" fmla="*/ 1802130 h 1860761"/>
              <a:gd name="connisteX85" fmla="*/ 5453380 w 7082790"/>
              <a:gd name="connsiteY85" fmla="*/ 1764030 h 1860761"/>
              <a:gd name="connisteX86" fmla="*/ 5520690 w 7082790"/>
              <a:gd name="connsiteY86" fmla="*/ 1715770 h 1860761"/>
              <a:gd name="connisteX87" fmla="*/ 5588000 w 7082790"/>
              <a:gd name="connsiteY87" fmla="*/ 1638935 h 1860761"/>
              <a:gd name="connisteX88" fmla="*/ 5645150 w 7082790"/>
              <a:gd name="connsiteY88" fmla="*/ 1572260 h 1860761"/>
              <a:gd name="connisteX89" fmla="*/ 5702935 w 7082790"/>
              <a:gd name="connsiteY89" fmla="*/ 1504950 h 1860761"/>
              <a:gd name="connisteX90" fmla="*/ 5760085 w 7082790"/>
              <a:gd name="connsiteY90" fmla="*/ 1438275 h 1860761"/>
              <a:gd name="connisteX91" fmla="*/ 5817870 w 7082790"/>
              <a:gd name="connsiteY91" fmla="*/ 1361440 h 1860761"/>
              <a:gd name="connisteX92" fmla="*/ 5855970 w 7082790"/>
              <a:gd name="connsiteY92" fmla="*/ 1284605 h 1860761"/>
              <a:gd name="connisteX93" fmla="*/ 5894705 w 7082790"/>
              <a:gd name="connsiteY93" fmla="*/ 1207770 h 1860761"/>
              <a:gd name="connisteX94" fmla="*/ 5913755 w 7082790"/>
              <a:gd name="connsiteY94" fmla="*/ 1141095 h 1860761"/>
              <a:gd name="connisteX95" fmla="*/ 5942330 w 7082790"/>
              <a:gd name="connsiteY95" fmla="*/ 1073785 h 1860761"/>
              <a:gd name="connisteX96" fmla="*/ 5981065 w 7082790"/>
              <a:gd name="connsiteY96" fmla="*/ 1006475 h 1860761"/>
              <a:gd name="connisteX97" fmla="*/ 6009640 w 7082790"/>
              <a:gd name="connsiteY97" fmla="*/ 939800 h 1860761"/>
              <a:gd name="connisteX98" fmla="*/ 6028690 w 7082790"/>
              <a:gd name="connsiteY98" fmla="*/ 872490 h 1860761"/>
              <a:gd name="connisteX99" fmla="*/ 6066790 w 7082790"/>
              <a:gd name="connsiteY99" fmla="*/ 795655 h 1860761"/>
              <a:gd name="connisteX100" fmla="*/ 6096000 w 7082790"/>
              <a:gd name="connsiteY100" fmla="*/ 728980 h 1860761"/>
              <a:gd name="connisteX101" fmla="*/ 6115050 w 7082790"/>
              <a:gd name="connsiteY101" fmla="*/ 661670 h 1860761"/>
              <a:gd name="connisteX102" fmla="*/ 6143625 w 7082790"/>
              <a:gd name="connsiteY102" fmla="*/ 594360 h 1860761"/>
              <a:gd name="connisteX103" fmla="*/ 6162675 w 7082790"/>
              <a:gd name="connsiteY103" fmla="*/ 527685 h 1860761"/>
              <a:gd name="connisteX104" fmla="*/ 6191885 w 7082790"/>
              <a:gd name="connsiteY104" fmla="*/ 460375 h 1860761"/>
              <a:gd name="connisteX105" fmla="*/ 6201410 w 7082790"/>
              <a:gd name="connsiteY105" fmla="*/ 393065 h 1860761"/>
              <a:gd name="connisteX106" fmla="*/ 6249035 w 7082790"/>
              <a:gd name="connsiteY106" fmla="*/ 326390 h 1860761"/>
              <a:gd name="connisteX107" fmla="*/ 6316345 w 7082790"/>
              <a:gd name="connsiteY107" fmla="*/ 278130 h 1860761"/>
              <a:gd name="connisteX108" fmla="*/ 6383655 w 7082790"/>
              <a:gd name="connsiteY108" fmla="*/ 230505 h 1860761"/>
              <a:gd name="connisteX109" fmla="*/ 6450330 w 7082790"/>
              <a:gd name="connsiteY109" fmla="*/ 210820 h 1860761"/>
              <a:gd name="connisteX110" fmla="*/ 6527165 w 7082790"/>
              <a:gd name="connsiteY110" fmla="*/ 210820 h 1860761"/>
              <a:gd name="connisteX111" fmla="*/ 6594475 w 7082790"/>
              <a:gd name="connsiteY111" fmla="*/ 210820 h 1860761"/>
              <a:gd name="connisteX112" fmla="*/ 6670675 w 7082790"/>
              <a:gd name="connsiteY112" fmla="*/ 210820 h 1860761"/>
              <a:gd name="connisteX113" fmla="*/ 6737985 w 7082790"/>
              <a:gd name="connsiteY113" fmla="*/ 210820 h 1860761"/>
              <a:gd name="connisteX114" fmla="*/ 6805295 w 7082790"/>
              <a:gd name="connsiteY114" fmla="*/ 220980 h 1860761"/>
              <a:gd name="connisteX115" fmla="*/ 6871970 w 7082790"/>
              <a:gd name="connsiteY115" fmla="*/ 230505 h 1860761"/>
              <a:gd name="connisteX116" fmla="*/ 6939280 w 7082790"/>
              <a:gd name="connsiteY116" fmla="*/ 230505 h 1860761"/>
              <a:gd name="connisteX117" fmla="*/ 7016115 w 7082790"/>
              <a:gd name="connsiteY117" fmla="*/ 230505 h 1860761"/>
              <a:gd name="connisteX118" fmla="*/ 7082790 w 7082790"/>
              <a:gd name="connsiteY118" fmla="*/ 230505 h 186076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Lst>
            <a:rect l="l" t="t" r="r" b="b"/>
            <a:pathLst>
              <a:path w="7082790" h="1860762">
                <a:moveTo>
                  <a:pt x="0" y="0"/>
                </a:moveTo>
                <a:cubicBezTo>
                  <a:pt x="12065" y="5080"/>
                  <a:pt x="40005" y="15875"/>
                  <a:pt x="66675" y="29210"/>
                </a:cubicBezTo>
                <a:cubicBezTo>
                  <a:pt x="93345" y="42545"/>
                  <a:pt x="107315" y="52070"/>
                  <a:pt x="133985" y="67310"/>
                </a:cubicBezTo>
                <a:cubicBezTo>
                  <a:pt x="160655" y="82550"/>
                  <a:pt x="172720" y="90170"/>
                  <a:pt x="201295" y="105410"/>
                </a:cubicBezTo>
                <a:cubicBezTo>
                  <a:pt x="229870" y="120650"/>
                  <a:pt x="248920" y="128905"/>
                  <a:pt x="277495" y="144145"/>
                </a:cubicBezTo>
                <a:cubicBezTo>
                  <a:pt x="306070" y="159385"/>
                  <a:pt x="316230" y="165100"/>
                  <a:pt x="344805" y="182245"/>
                </a:cubicBezTo>
                <a:cubicBezTo>
                  <a:pt x="373380" y="199390"/>
                  <a:pt x="393065" y="211455"/>
                  <a:pt x="421640" y="230505"/>
                </a:cubicBezTo>
                <a:cubicBezTo>
                  <a:pt x="450215" y="249555"/>
                  <a:pt x="462280" y="257175"/>
                  <a:pt x="488950" y="278130"/>
                </a:cubicBezTo>
                <a:cubicBezTo>
                  <a:pt x="515620" y="299085"/>
                  <a:pt x="528955" y="311150"/>
                  <a:pt x="555625" y="335915"/>
                </a:cubicBezTo>
                <a:cubicBezTo>
                  <a:pt x="582295" y="360680"/>
                  <a:pt x="596265" y="377825"/>
                  <a:pt x="622935" y="402590"/>
                </a:cubicBezTo>
                <a:cubicBezTo>
                  <a:pt x="649605" y="427355"/>
                  <a:pt x="667385" y="435610"/>
                  <a:pt x="690245" y="460375"/>
                </a:cubicBezTo>
                <a:cubicBezTo>
                  <a:pt x="713105" y="485140"/>
                  <a:pt x="722630" y="501015"/>
                  <a:pt x="737870" y="527685"/>
                </a:cubicBezTo>
                <a:cubicBezTo>
                  <a:pt x="753110" y="554355"/>
                  <a:pt x="753110" y="565785"/>
                  <a:pt x="766445" y="594360"/>
                </a:cubicBezTo>
                <a:cubicBezTo>
                  <a:pt x="779780" y="622935"/>
                  <a:pt x="789940" y="642620"/>
                  <a:pt x="805180" y="671195"/>
                </a:cubicBezTo>
                <a:cubicBezTo>
                  <a:pt x="820420" y="699770"/>
                  <a:pt x="829945" y="711835"/>
                  <a:pt x="843280" y="738505"/>
                </a:cubicBezTo>
                <a:cubicBezTo>
                  <a:pt x="856615" y="765175"/>
                  <a:pt x="858520" y="778510"/>
                  <a:pt x="871855" y="805180"/>
                </a:cubicBezTo>
                <a:cubicBezTo>
                  <a:pt x="885190" y="831850"/>
                  <a:pt x="895350" y="845820"/>
                  <a:pt x="910590" y="872490"/>
                </a:cubicBezTo>
                <a:cubicBezTo>
                  <a:pt x="925830" y="899160"/>
                  <a:pt x="933450" y="913130"/>
                  <a:pt x="948690" y="939800"/>
                </a:cubicBezTo>
                <a:cubicBezTo>
                  <a:pt x="963930" y="966470"/>
                  <a:pt x="971550" y="979805"/>
                  <a:pt x="986790" y="1006475"/>
                </a:cubicBezTo>
                <a:cubicBezTo>
                  <a:pt x="1002030" y="1033145"/>
                  <a:pt x="1008380" y="1045210"/>
                  <a:pt x="1025525" y="1073785"/>
                </a:cubicBezTo>
                <a:cubicBezTo>
                  <a:pt x="1042670" y="1102360"/>
                  <a:pt x="1059815" y="1122045"/>
                  <a:pt x="1073150" y="1150620"/>
                </a:cubicBezTo>
                <a:cubicBezTo>
                  <a:pt x="1086485" y="1179195"/>
                  <a:pt x="1082675" y="1190625"/>
                  <a:pt x="1092200" y="1217295"/>
                </a:cubicBezTo>
                <a:cubicBezTo>
                  <a:pt x="1101725" y="1243965"/>
                  <a:pt x="1106170" y="1257935"/>
                  <a:pt x="1121410" y="1284605"/>
                </a:cubicBezTo>
                <a:cubicBezTo>
                  <a:pt x="1136650" y="1311275"/>
                  <a:pt x="1151890" y="1325245"/>
                  <a:pt x="1169035" y="1351915"/>
                </a:cubicBezTo>
                <a:cubicBezTo>
                  <a:pt x="1186180" y="1378585"/>
                  <a:pt x="1188720" y="1391920"/>
                  <a:pt x="1207770" y="1418590"/>
                </a:cubicBezTo>
                <a:cubicBezTo>
                  <a:pt x="1226820" y="1445260"/>
                  <a:pt x="1243965" y="1459230"/>
                  <a:pt x="1264920" y="1485900"/>
                </a:cubicBezTo>
                <a:cubicBezTo>
                  <a:pt x="1285875" y="1512570"/>
                  <a:pt x="1290320" y="1526540"/>
                  <a:pt x="1313180" y="1553210"/>
                </a:cubicBezTo>
                <a:cubicBezTo>
                  <a:pt x="1336040" y="1579880"/>
                  <a:pt x="1353185" y="1597025"/>
                  <a:pt x="1379855" y="1619885"/>
                </a:cubicBezTo>
                <a:cubicBezTo>
                  <a:pt x="1406525" y="1642745"/>
                  <a:pt x="1420495" y="1651000"/>
                  <a:pt x="1447165" y="1668145"/>
                </a:cubicBezTo>
                <a:cubicBezTo>
                  <a:pt x="1473835" y="1685290"/>
                  <a:pt x="1485900" y="1691005"/>
                  <a:pt x="1514475" y="1706245"/>
                </a:cubicBezTo>
                <a:cubicBezTo>
                  <a:pt x="1543050" y="1721485"/>
                  <a:pt x="1558290" y="1733550"/>
                  <a:pt x="1590675" y="1744980"/>
                </a:cubicBezTo>
                <a:cubicBezTo>
                  <a:pt x="1623060" y="1756410"/>
                  <a:pt x="1646555" y="1756410"/>
                  <a:pt x="1677035" y="1764030"/>
                </a:cubicBezTo>
                <a:cubicBezTo>
                  <a:pt x="1707515" y="1771650"/>
                  <a:pt x="1715770" y="1777365"/>
                  <a:pt x="1744345" y="1783080"/>
                </a:cubicBezTo>
                <a:cubicBezTo>
                  <a:pt x="1772920" y="1788795"/>
                  <a:pt x="1792605" y="1788795"/>
                  <a:pt x="1821180" y="1792605"/>
                </a:cubicBezTo>
                <a:cubicBezTo>
                  <a:pt x="1849755" y="1796415"/>
                  <a:pt x="1861185" y="1798320"/>
                  <a:pt x="1887855" y="1802130"/>
                </a:cubicBezTo>
                <a:cubicBezTo>
                  <a:pt x="1914525" y="1805940"/>
                  <a:pt x="1928495" y="1807845"/>
                  <a:pt x="1955165" y="1811655"/>
                </a:cubicBezTo>
                <a:cubicBezTo>
                  <a:pt x="1981835" y="1815465"/>
                  <a:pt x="1995805" y="1817370"/>
                  <a:pt x="2022475" y="1821180"/>
                </a:cubicBezTo>
                <a:cubicBezTo>
                  <a:pt x="2049145" y="1824990"/>
                  <a:pt x="2062480" y="1824990"/>
                  <a:pt x="2089150" y="1830705"/>
                </a:cubicBezTo>
                <a:cubicBezTo>
                  <a:pt x="2115820" y="1836420"/>
                  <a:pt x="2129790" y="1844675"/>
                  <a:pt x="2156460" y="1850390"/>
                </a:cubicBezTo>
                <a:cubicBezTo>
                  <a:pt x="2183130" y="1856105"/>
                  <a:pt x="2197100" y="1858010"/>
                  <a:pt x="2223770" y="1859915"/>
                </a:cubicBezTo>
                <a:cubicBezTo>
                  <a:pt x="2250440" y="1861820"/>
                  <a:pt x="2263775" y="1859915"/>
                  <a:pt x="2290445" y="1859915"/>
                </a:cubicBezTo>
                <a:cubicBezTo>
                  <a:pt x="2317115" y="1859915"/>
                  <a:pt x="2331085" y="1859915"/>
                  <a:pt x="2357755" y="1859915"/>
                </a:cubicBezTo>
                <a:cubicBezTo>
                  <a:pt x="2384425" y="1859915"/>
                  <a:pt x="2398395" y="1861820"/>
                  <a:pt x="2425065" y="1859915"/>
                </a:cubicBezTo>
                <a:cubicBezTo>
                  <a:pt x="2451735" y="1858010"/>
                  <a:pt x="2465070" y="1856105"/>
                  <a:pt x="2491740" y="1850390"/>
                </a:cubicBezTo>
                <a:cubicBezTo>
                  <a:pt x="2518410" y="1844675"/>
                  <a:pt x="2532380" y="1834515"/>
                  <a:pt x="2559050" y="1830705"/>
                </a:cubicBezTo>
                <a:cubicBezTo>
                  <a:pt x="2585720" y="1826895"/>
                  <a:pt x="2599690" y="1830705"/>
                  <a:pt x="2626360" y="1830705"/>
                </a:cubicBezTo>
                <a:cubicBezTo>
                  <a:pt x="2653030" y="1830705"/>
                  <a:pt x="2666365" y="1830705"/>
                  <a:pt x="2693035" y="1830705"/>
                </a:cubicBezTo>
                <a:cubicBezTo>
                  <a:pt x="2719705" y="1830705"/>
                  <a:pt x="2733675" y="1826895"/>
                  <a:pt x="2760345" y="1830705"/>
                </a:cubicBezTo>
                <a:cubicBezTo>
                  <a:pt x="2787015" y="1834515"/>
                  <a:pt x="2799080" y="1846580"/>
                  <a:pt x="2827655" y="1850390"/>
                </a:cubicBezTo>
                <a:cubicBezTo>
                  <a:pt x="2856230" y="1854200"/>
                  <a:pt x="2875280" y="1848485"/>
                  <a:pt x="2903855" y="1850390"/>
                </a:cubicBezTo>
                <a:cubicBezTo>
                  <a:pt x="2932430" y="1852295"/>
                  <a:pt x="2944495" y="1858010"/>
                  <a:pt x="2971165" y="1859915"/>
                </a:cubicBezTo>
                <a:cubicBezTo>
                  <a:pt x="2997835" y="1861820"/>
                  <a:pt x="3011805" y="1859915"/>
                  <a:pt x="3038475" y="1859915"/>
                </a:cubicBezTo>
                <a:cubicBezTo>
                  <a:pt x="3065145" y="1859915"/>
                  <a:pt x="3078480" y="1859915"/>
                  <a:pt x="3105150" y="1859915"/>
                </a:cubicBezTo>
                <a:cubicBezTo>
                  <a:pt x="3131820" y="1859915"/>
                  <a:pt x="3143885" y="1859915"/>
                  <a:pt x="3172460" y="1859915"/>
                </a:cubicBezTo>
                <a:cubicBezTo>
                  <a:pt x="3201035" y="1859915"/>
                  <a:pt x="3220720" y="1859915"/>
                  <a:pt x="3249295" y="1859915"/>
                </a:cubicBezTo>
                <a:cubicBezTo>
                  <a:pt x="3277870" y="1859915"/>
                  <a:pt x="3289300" y="1859915"/>
                  <a:pt x="3315970" y="1859915"/>
                </a:cubicBezTo>
                <a:cubicBezTo>
                  <a:pt x="3342640" y="1859915"/>
                  <a:pt x="3356610" y="1859915"/>
                  <a:pt x="3383280" y="1859915"/>
                </a:cubicBezTo>
                <a:cubicBezTo>
                  <a:pt x="3409950" y="1859915"/>
                  <a:pt x="3422015" y="1859915"/>
                  <a:pt x="3450590" y="1859915"/>
                </a:cubicBezTo>
                <a:cubicBezTo>
                  <a:pt x="3479165" y="1859915"/>
                  <a:pt x="3498215" y="1859915"/>
                  <a:pt x="3526790" y="1859915"/>
                </a:cubicBezTo>
                <a:cubicBezTo>
                  <a:pt x="3555365" y="1859915"/>
                  <a:pt x="3563620" y="1859915"/>
                  <a:pt x="3594100" y="1859915"/>
                </a:cubicBezTo>
                <a:cubicBezTo>
                  <a:pt x="3624580" y="1859915"/>
                  <a:pt x="3649980" y="1859915"/>
                  <a:pt x="3680460" y="1859915"/>
                </a:cubicBezTo>
                <a:cubicBezTo>
                  <a:pt x="3710940" y="1859915"/>
                  <a:pt x="3717290" y="1859915"/>
                  <a:pt x="3747770" y="1859915"/>
                </a:cubicBezTo>
                <a:cubicBezTo>
                  <a:pt x="3778250" y="1859915"/>
                  <a:pt x="3799205" y="1859915"/>
                  <a:pt x="3833495" y="1859915"/>
                </a:cubicBezTo>
                <a:cubicBezTo>
                  <a:pt x="3867785" y="1859915"/>
                  <a:pt x="3889375" y="1859915"/>
                  <a:pt x="3919855" y="1859915"/>
                </a:cubicBezTo>
                <a:cubicBezTo>
                  <a:pt x="3950335" y="1859915"/>
                  <a:pt x="3960495" y="1859915"/>
                  <a:pt x="3987165" y="1859915"/>
                </a:cubicBezTo>
                <a:cubicBezTo>
                  <a:pt x="4013835" y="1859915"/>
                  <a:pt x="4027805" y="1859915"/>
                  <a:pt x="4054475" y="1859915"/>
                </a:cubicBezTo>
                <a:cubicBezTo>
                  <a:pt x="4081145" y="1859915"/>
                  <a:pt x="4094480" y="1859915"/>
                  <a:pt x="4121150" y="1859915"/>
                </a:cubicBezTo>
                <a:cubicBezTo>
                  <a:pt x="4147820" y="1859915"/>
                  <a:pt x="4161790" y="1859915"/>
                  <a:pt x="4188460" y="1859915"/>
                </a:cubicBezTo>
                <a:cubicBezTo>
                  <a:pt x="4215130" y="1859915"/>
                  <a:pt x="4229100" y="1859915"/>
                  <a:pt x="4255770" y="1859915"/>
                </a:cubicBezTo>
                <a:cubicBezTo>
                  <a:pt x="4282440" y="1859915"/>
                  <a:pt x="4295775" y="1859915"/>
                  <a:pt x="4322445" y="1859915"/>
                </a:cubicBezTo>
                <a:cubicBezTo>
                  <a:pt x="4349115" y="1859915"/>
                  <a:pt x="4361180" y="1859915"/>
                  <a:pt x="4389755" y="1859915"/>
                </a:cubicBezTo>
                <a:cubicBezTo>
                  <a:pt x="4418330" y="1859915"/>
                  <a:pt x="4434205" y="1859915"/>
                  <a:pt x="4466590" y="1859915"/>
                </a:cubicBezTo>
                <a:cubicBezTo>
                  <a:pt x="4498975" y="1859915"/>
                  <a:pt x="4520565" y="1859915"/>
                  <a:pt x="4552950" y="1859915"/>
                </a:cubicBezTo>
                <a:cubicBezTo>
                  <a:pt x="4585335" y="1859915"/>
                  <a:pt x="4600575" y="1859915"/>
                  <a:pt x="4629150" y="1859915"/>
                </a:cubicBezTo>
                <a:cubicBezTo>
                  <a:pt x="4657725" y="1859915"/>
                  <a:pt x="4669790" y="1859915"/>
                  <a:pt x="4696460" y="1859915"/>
                </a:cubicBezTo>
                <a:cubicBezTo>
                  <a:pt x="4723130" y="1859915"/>
                  <a:pt x="4737100" y="1859915"/>
                  <a:pt x="4763770" y="1859915"/>
                </a:cubicBezTo>
                <a:cubicBezTo>
                  <a:pt x="4790440" y="1859915"/>
                  <a:pt x="4803775" y="1859915"/>
                  <a:pt x="4830445" y="1859915"/>
                </a:cubicBezTo>
                <a:cubicBezTo>
                  <a:pt x="4857115" y="1859915"/>
                  <a:pt x="4871085" y="1859915"/>
                  <a:pt x="4897755" y="1859915"/>
                </a:cubicBezTo>
                <a:cubicBezTo>
                  <a:pt x="4924425" y="1859915"/>
                  <a:pt x="4938395" y="1859915"/>
                  <a:pt x="4965065" y="1859915"/>
                </a:cubicBezTo>
                <a:cubicBezTo>
                  <a:pt x="4991735" y="1859915"/>
                  <a:pt x="5005070" y="1859915"/>
                  <a:pt x="5031740" y="1859915"/>
                </a:cubicBezTo>
                <a:cubicBezTo>
                  <a:pt x="5058410" y="1859915"/>
                  <a:pt x="5072380" y="1859915"/>
                  <a:pt x="5099050" y="1859915"/>
                </a:cubicBezTo>
                <a:cubicBezTo>
                  <a:pt x="5125720" y="1859915"/>
                  <a:pt x="5137785" y="1861820"/>
                  <a:pt x="5166360" y="1859915"/>
                </a:cubicBezTo>
                <a:cubicBezTo>
                  <a:pt x="5194935" y="1858010"/>
                  <a:pt x="5212080" y="1858010"/>
                  <a:pt x="5242560" y="1850390"/>
                </a:cubicBezTo>
                <a:cubicBezTo>
                  <a:pt x="5273040" y="1842770"/>
                  <a:pt x="5290820" y="1830705"/>
                  <a:pt x="5319395" y="1821180"/>
                </a:cubicBezTo>
                <a:cubicBezTo>
                  <a:pt x="5347970" y="1811655"/>
                  <a:pt x="5360035" y="1813560"/>
                  <a:pt x="5386705" y="1802130"/>
                </a:cubicBezTo>
                <a:cubicBezTo>
                  <a:pt x="5413375" y="1790700"/>
                  <a:pt x="5426710" y="1781175"/>
                  <a:pt x="5453380" y="1764030"/>
                </a:cubicBezTo>
                <a:cubicBezTo>
                  <a:pt x="5480050" y="1746885"/>
                  <a:pt x="5494020" y="1740535"/>
                  <a:pt x="5520690" y="1715770"/>
                </a:cubicBezTo>
                <a:cubicBezTo>
                  <a:pt x="5547360" y="1691005"/>
                  <a:pt x="5563235" y="1667510"/>
                  <a:pt x="5588000" y="1638935"/>
                </a:cubicBezTo>
                <a:cubicBezTo>
                  <a:pt x="5612765" y="1610360"/>
                  <a:pt x="5622290" y="1598930"/>
                  <a:pt x="5645150" y="1572260"/>
                </a:cubicBezTo>
                <a:cubicBezTo>
                  <a:pt x="5668010" y="1545590"/>
                  <a:pt x="5680075" y="1531620"/>
                  <a:pt x="5702935" y="1504950"/>
                </a:cubicBezTo>
                <a:cubicBezTo>
                  <a:pt x="5725795" y="1478280"/>
                  <a:pt x="5737225" y="1466850"/>
                  <a:pt x="5760085" y="1438275"/>
                </a:cubicBezTo>
                <a:cubicBezTo>
                  <a:pt x="5782945" y="1409700"/>
                  <a:pt x="5798820" y="1391920"/>
                  <a:pt x="5817870" y="1361440"/>
                </a:cubicBezTo>
                <a:cubicBezTo>
                  <a:pt x="5836920" y="1330960"/>
                  <a:pt x="5840730" y="1315085"/>
                  <a:pt x="5855970" y="1284605"/>
                </a:cubicBezTo>
                <a:cubicBezTo>
                  <a:pt x="5871210" y="1254125"/>
                  <a:pt x="5883275" y="1236345"/>
                  <a:pt x="5894705" y="1207770"/>
                </a:cubicBezTo>
                <a:cubicBezTo>
                  <a:pt x="5906135" y="1179195"/>
                  <a:pt x="5904230" y="1167765"/>
                  <a:pt x="5913755" y="1141095"/>
                </a:cubicBezTo>
                <a:cubicBezTo>
                  <a:pt x="5923280" y="1114425"/>
                  <a:pt x="5928995" y="1100455"/>
                  <a:pt x="5942330" y="1073785"/>
                </a:cubicBezTo>
                <a:cubicBezTo>
                  <a:pt x="5955665" y="1047115"/>
                  <a:pt x="5967730" y="1033145"/>
                  <a:pt x="5981065" y="1006475"/>
                </a:cubicBezTo>
                <a:cubicBezTo>
                  <a:pt x="5994400" y="979805"/>
                  <a:pt x="6000115" y="966470"/>
                  <a:pt x="6009640" y="939800"/>
                </a:cubicBezTo>
                <a:cubicBezTo>
                  <a:pt x="6019165" y="913130"/>
                  <a:pt x="6017260" y="901065"/>
                  <a:pt x="6028690" y="872490"/>
                </a:cubicBezTo>
                <a:cubicBezTo>
                  <a:pt x="6040120" y="843915"/>
                  <a:pt x="6053455" y="824230"/>
                  <a:pt x="6066790" y="795655"/>
                </a:cubicBezTo>
                <a:cubicBezTo>
                  <a:pt x="6080125" y="767080"/>
                  <a:pt x="6086475" y="755650"/>
                  <a:pt x="6096000" y="728980"/>
                </a:cubicBezTo>
                <a:cubicBezTo>
                  <a:pt x="6105525" y="702310"/>
                  <a:pt x="6105525" y="688340"/>
                  <a:pt x="6115050" y="661670"/>
                </a:cubicBezTo>
                <a:cubicBezTo>
                  <a:pt x="6124575" y="635000"/>
                  <a:pt x="6134100" y="621030"/>
                  <a:pt x="6143625" y="594360"/>
                </a:cubicBezTo>
                <a:cubicBezTo>
                  <a:pt x="6153150" y="567690"/>
                  <a:pt x="6153150" y="554355"/>
                  <a:pt x="6162675" y="527685"/>
                </a:cubicBezTo>
                <a:cubicBezTo>
                  <a:pt x="6172200" y="501015"/>
                  <a:pt x="6184265" y="487045"/>
                  <a:pt x="6191885" y="460375"/>
                </a:cubicBezTo>
                <a:cubicBezTo>
                  <a:pt x="6199505" y="433705"/>
                  <a:pt x="6189980" y="419735"/>
                  <a:pt x="6201410" y="393065"/>
                </a:cubicBezTo>
                <a:cubicBezTo>
                  <a:pt x="6212840" y="366395"/>
                  <a:pt x="6226175" y="349250"/>
                  <a:pt x="6249035" y="326390"/>
                </a:cubicBezTo>
                <a:cubicBezTo>
                  <a:pt x="6271895" y="303530"/>
                  <a:pt x="6289675" y="297180"/>
                  <a:pt x="6316345" y="278130"/>
                </a:cubicBezTo>
                <a:cubicBezTo>
                  <a:pt x="6343015" y="259080"/>
                  <a:pt x="6356985" y="243840"/>
                  <a:pt x="6383655" y="230505"/>
                </a:cubicBezTo>
                <a:cubicBezTo>
                  <a:pt x="6410325" y="217170"/>
                  <a:pt x="6421755" y="214630"/>
                  <a:pt x="6450330" y="210820"/>
                </a:cubicBezTo>
                <a:cubicBezTo>
                  <a:pt x="6478905" y="207010"/>
                  <a:pt x="6498590" y="210820"/>
                  <a:pt x="6527165" y="210820"/>
                </a:cubicBezTo>
                <a:cubicBezTo>
                  <a:pt x="6555740" y="210820"/>
                  <a:pt x="6565900" y="210820"/>
                  <a:pt x="6594475" y="210820"/>
                </a:cubicBezTo>
                <a:cubicBezTo>
                  <a:pt x="6623050" y="210820"/>
                  <a:pt x="6642100" y="210820"/>
                  <a:pt x="6670675" y="210820"/>
                </a:cubicBezTo>
                <a:cubicBezTo>
                  <a:pt x="6699250" y="210820"/>
                  <a:pt x="6711315" y="208915"/>
                  <a:pt x="6737985" y="210820"/>
                </a:cubicBezTo>
                <a:cubicBezTo>
                  <a:pt x="6764655" y="212725"/>
                  <a:pt x="6778625" y="217170"/>
                  <a:pt x="6805295" y="220980"/>
                </a:cubicBezTo>
                <a:cubicBezTo>
                  <a:pt x="6831965" y="224790"/>
                  <a:pt x="6845300" y="228600"/>
                  <a:pt x="6871970" y="230505"/>
                </a:cubicBezTo>
                <a:cubicBezTo>
                  <a:pt x="6898640" y="232410"/>
                  <a:pt x="6910705" y="230505"/>
                  <a:pt x="6939280" y="230505"/>
                </a:cubicBezTo>
                <a:cubicBezTo>
                  <a:pt x="6967855" y="230505"/>
                  <a:pt x="6987540" y="230505"/>
                  <a:pt x="7016115" y="230505"/>
                </a:cubicBezTo>
                <a:cubicBezTo>
                  <a:pt x="7044690" y="230505"/>
                  <a:pt x="7070725" y="230505"/>
                  <a:pt x="7082790" y="23050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0" y="1061085"/>
            <a:ext cx="1069975" cy="52197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r>
              <a:rPr lang="en-US" altLang="zh-CN" sz="2800" dirty="0" smtClean="0">
                <a:solidFill>
                  <a:srgbClr val="FF0000"/>
                </a:solidFill>
                <a:latin typeface="微软雅黑" panose="020B0503020204020204" charset="-122"/>
                <a:ea typeface="微软雅黑" panose="020B0503020204020204" charset="-122"/>
              </a:rPr>
              <a:t>Story</a:t>
            </a:r>
            <a:endParaRPr lang="en-US" altLang="zh-CN" sz="2800" dirty="0" smtClean="0">
              <a:solidFill>
                <a:srgbClr val="FF0000"/>
              </a:solidFill>
              <a:latin typeface="微软雅黑" panose="020B0503020204020204" charset="-122"/>
              <a:ea typeface="微软雅黑" panose="020B0503020204020204" charset="-122"/>
            </a:endParaRPr>
          </a:p>
        </p:txBody>
      </p:sp>
      <p:sp>
        <p:nvSpPr>
          <p:cNvPr id="19" name="文本框 18"/>
          <p:cNvSpPr txBox="1"/>
          <p:nvPr/>
        </p:nvSpPr>
        <p:spPr>
          <a:xfrm>
            <a:off x="0" y="3944620"/>
            <a:ext cx="1406525" cy="4603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r>
              <a:rPr lang="en-US" altLang="zh-CN" sz="2400" dirty="0" smtClean="0">
                <a:solidFill>
                  <a:srgbClr val="FF0000"/>
                </a:solidFill>
                <a:latin typeface="微软雅黑" panose="020B0503020204020204" charset="-122"/>
                <a:ea typeface="微软雅黑" panose="020B0503020204020204" charset="-122"/>
              </a:rPr>
              <a:t>Emotion</a:t>
            </a:r>
            <a:endParaRPr lang="en-US" altLang="zh-CN" sz="2400" dirty="0" smtClean="0">
              <a:solidFill>
                <a:srgbClr val="FF0000"/>
              </a:solidFill>
              <a:latin typeface="微软雅黑" panose="020B0503020204020204" charset="-122"/>
              <a:ea typeface="微软雅黑" panose="020B0503020204020204" charset="-122"/>
            </a:endParaRPr>
          </a:p>
        </p:txBody>
      </p:sp>
      <p:sp>
        <p:nvSpPr>
          <p:cNvPr id="20" name="文本框 19"/>
          <p:cNvSpPr txBox="1"/>
          <p:nvPr/>
        </p:nvSpPr>
        <p:spPr>
          <a:xfrm>
            <a:off x="1651000" y="4091305"/>
            <a:ext cx="1310005" cy="3937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360"/>
              </a:lnSpc>
            </a:pPr>
            <a:r>
              <a:rPr lang="en-US" sz="2000">
                <a:latin typeface="Times New Roman" panose="02020603050405020304" charset="0"/>
                <a:cs typeface="Times New Roman" panose="02020603050405020304" charset="0"/>
              </a:rPr>
              <a:t>expectant</a:t>
            </a:r>
            <a:endParaRPr lang="en-US" sz="2000">
              <a:latin typeface="Times New Roman" panose="02020603050405020304" charset="0"/>
              <a:cs typeface="Times New Roman" panose="02020603050405020304" charset="0"/>
            </a:endParaRPr>
          </a:p>
        </p:txBody>
      </p:sp>
      <p:sp>
        <p:nvSpPr>
          <p:cNvPr id="21" name="文本框 20"/>
          <p:cNvSpPr txBox="1"/>
          <p:nvPr/>
        </p:nvSpPr>
        <p:spPr>
          <a:xfrm>
            <a:off x="3449955" y="4976495"/>
            <a:ext cx="1133475" cy="445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annoyed</a:t>
            </a:r>
            <a:endParaRPr lang="en-US" sz="2200">
              <a:latin typeface="Times New Roman" panose="02020603050405020304" charset="0"/>
              <a:cs typeface="Times New Roman" panose="02020603050405020304" charset="0"/>
            </a:endParaRPr>
          </a:p>
        </p:txBody>
      </p:sp>
      <p:sp>
        <p:nvSpPr>
          <p:cNvPr id="22" name="文本框 21"/>
          <p:cNvSpPr txBox="1"/>
          <p:nvPr/>
        </p:nvSpPr>
        <p:spPr>
          <a:xfrm>
            <a:off x="5709920" y="4799965"/>
            <a:ext cx="1357630" cy="798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frustrated, guilty</a:t>
            </a:r>
            <a:endParaRPr lang="en-US" sz="2200">
              <a:latin typeface="Times New Roman" panose="02020603050405020304" charset="0"/>
              <a:cs typeface="Times New Roman" panose="02020603050405020304" charset="0"/>
            </a:endParaRPr>
          </a:p>
        </p:txBody>
      </p:sp>
      <p:sp>
        <p:nvSpPr>
          <p:cNvPr id="23" name="文本框 22"/>
          <p:cNvSpPr txBox="1"/>
          <p:nvPr/>
        </p:nvSpPr>
        <p:spPr>
          <a:xfrm>
            <a:off x="8359775" y="3775075"/>
            <a:ext cx="1534160" cy="445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inspired + </a:t>
            </a:r>
            <a:r>
              <a:rPr lang="zh-CN" altLang="en-US" sz="2200">
                <a:latin typeface="Times New Roman" panose="02020603050405020304" charset="0"/>
                <a:cs typeface="Times New Roman" panose="02020603050405020304" charset="0"/>
              </a:rPr>
              <a:t>？</a:t>
            </a:r>
            <a:endParaRPr lang="zh-CN" altLang="en-US" sz="2200">
              <a:latin typeface="Times New Roman" panose="02020603050405020304" charset="0"/>
              <a:cs typeface="Times New Roman" panose="02020603050405020304" charset="0"/>
            </a:endParaRPr>
          </a:p>
        </p:txBody>
      </p:sp>
      <p:sp>
        <p:nvSpPr>
          <p:cNvPr id="24" name="文本框 23"/>
          <p:cNvSpPr txBox="1"/>
          <p:nvPr/>
        </p:nvSpPr>
        <p:spPr>
          <a:xfrm>
            <a:off x="10377805" y="3775075"/>
            <a:ext cx="1700530" cy="445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fontAlgn="auto">
              <a:lnSpc>
                <a:spcPts val="2760"/>
              </a:lnSpc>
            </a:pPr>
            <a:r>
              <a:rPr lang="en-US" sz="2200">
                <a:latin typeface="Times New Roman" panose="02020603050405020304" charset="0"/>
                <a:cs typeface="Times New Roman" panose="02020603050405020304" charset="0"/>
              </a:rPr>
              <a:t>expectant +?</a:t>
            </a:r>
            <a:endParaRPr lang="en-US" sz="2200">
              <a:latin typeface="Times New Roman" panose="02020603050405020304" charset="0"/>
              <a:cs typeface="Times New Roman" panose="02020603050405020304" charset="0"/>
            </a:endParaRPr>
          </a:p>
        </p:txBody>
      </p:sp>
      <p:sp>
        <p:nvSpPr>
          <p:cNvPr id="25" name="任意多边形 24"/>
          <p:cNvSpPr/>
          <p:nvPr/>
        </p:nvSpPr>
        <p:spPr>
          <a:xfrm>
            <a:off x="2919730" y="4002405"/>
            <a:ext cx="7484110" cy="1369060"/>
          </a:xfrm>
          <a:custGeom>
            <a:avLst/>
            <a:gdLst>
              <a:gd name="connisteX0" fmla="*/ 0 w 7484110"/>
              <a:gd name="connsiteY0" fmla="*/ 279399 h 1369271"/>
              <a:gd name="connisteX1" fmla="*/ 68580 w 7484110"/>
              <a:gd name="connsiteY1" fmla="*/ 269874 h 1369271"/>
              <a:gd name="connisteX2" fmla="*/ 137160 w 7484110"/>
              <a:gd name="connsiteY2" fmla="*/ 259714 h 1369271"/>
              <a:gd name="connisteX3" fmla="*/ 205740 w 7484110"/>
              <a:gd name="connsiteY3" fmla="*/ 259714 h 1369271"/>
              <a:gd name="connisteX4" fmla="*/ 274320 w 7484110"/>
              <a:gd name="connsiteY4" fmla="*/ 259714 h 1369271"/>
              <a:gd name="connisteX5" fmla="*/ 342900 w 7484110"/>
              <a:gd name="connsiteY5" fmla="*/ 259714 h 1369271"/>
              <a:gd name="connisteX6" fmla="*/ 421640 w 7484110"/>
              <a:gd name="connsiteY6" fmla="*/ 250189 h 1369271"/>
              <a:gd name="connisteX7" fmla="*/ 490220 w 7484110"/>
              <a:gd name="connsiteY7" fmla="*/ 250189 h 1369271"/>
              <a:gd name="connisteX8" fmla="*/ 558800 w 7484110"/>
              <a:gd name="connsiteY8" fmla="*/ 250189 h 1369271"/>
              <a:gd name="connisteX9" fmla="*/ 627380 w 7484110"/>
              <a:gd name="connsiteY9" fmla="*/ 259714 h 1369271"/>
              <a:gd name="connisteX10" fmla="*/ 696595 w 7484110"/>
              <a:gd name="connsiteY10" fmla="*/ 289559 h 1369271"/>
              <a:gd name="connisteX11" fmla="*/ 774700 w 7484110"/>
              <a:gd name="connsiteY11" fmla="*/ 328294 h 1369271"/>
              <a:gd name="connisteX12" fmla="*/ 843280 w 7484110"/>
              <a:gd name="connsiteY12" fmla="*/ 367664 h 1369271"/>
              <a:gd name="connisteX13" fmla="*/ 911860 w 7484110"/>
              <a:gd name="connsiteY13" fmla="*/ 407034 h 1369271"/>
              <a:gd name="connisteX14" fmla="*/ 980440 w 7484110"/>
              <a:gd name="connsiteY14" fmla="*/ 455929 h 1369271"/>
              <a:gd name="connisteX15" fmla="*/ 1039495 w 7484110"/>
              <a:gd name="connsiteY15" fmla="*/ 524509 h 1369271"/>
              <a:gd name="connisteX16" fmla="*/ 1078865 w 7484110"/>
              <a:gd name="connsiteY16" fmla="*/ 593089 h 1369271"/>
              <a:gd name="connisteX17" fmla="*/ 1127760 w 7484110"/>
              <a:gd name="connsiteY17" fmla="*/ 662304 h 1369271"/>
              <a:gd name="connisteX18" fmla="*/ 1157605 w 7484110"/>
              <a:gd name="connsiteY18" fmla="*/ 730884 h 1369271"/>
              <a:gd name="connisteX19" fmla="*/ 1186815 w 7484110"/>
              <a:gd name="connsiteY19" fmla="*/ 799464 h 1369271"/>
              <a:gd name="connisteX20" fmla="*/ 1226185 w 7484110"/>
              <a:gd name="connsiteY20" fmla="*/ 868044 h 1369271"/>
              <a:gd name="connisteX21" fmla="*/ 1255395 w 7484110"/>
              <a:gd name="connsiteY21" fmla="*/ 936624 h 1369271"/>
              <a:gd name="connisteX22" fmla="*/ 1294765 w 7484110"/>
              <a:gd name="connsiteY22" fmla="*/ 1005204 h 1369271"/>
              <a:gd name="connisteX23" fmla="*/ 1334135 w 7484110"/>
              <a:gd name="connsiteY23" fmla="*/ 1083944 h 1369271"/>
              <a:gd name="connisteX24" fmla="*/ 1383030 w 7484110"/>
              <a:gd name="connsiteY24" fmla="*/ 1152524 h 1369271"/>
              <a:gd name="connisteX25" fmla="*/ 1431925 w 7484110"/>
              <a:gd name="connsiteY25" fmla="*/ 1221104 h 1369271"/>
              <a:gd name="connisteX26" fmla="*/ 1500505 w 7484110"/>
              <a:gd name="connsiteY26" fmla="*/ 1250314 h 1369271"/>
              <a:gd name="connisteX27" fmla="*/ 1569085 w 7484110"/>
              <a:gd name="connsiteY27" fmla="*/ 1269999 h 1369271"/>
              <a:gd name="connisteX28" fmla="*/ 1637665 w 7484110"/>
              <a:gd name="connsiteY28" fmla="*/ 1280159 h 1369271"/>
              <a:gd name="connisteX29" fmla="*/ 1706880 w 7484110"/>
              <a:gd name="connsiteY29" fmla="*/ 1289684 h 1369271"/>
              <a:gd name="connisteX30" fmla="*/ 1795145 w 7484110"/>
              <a:gd name="connsiteY30" fmla="*/ 1299844 h 1369271"/>
              <a:gd name="connisteX31" fmla="*/ 1863725 w 7484110"/>
              <a:gd name="connsiteY31" fmla="*/ 1319529 h 1369271"/>
              <a:gd name="connisteX32" fmla="*/ 1941830 w 7484110"/>
              <a:gd name="connsiteY32" fmla="*/ 1319529 h 1369271"/>
              <a:gd name="connisteX33" fmla="*/ 2020570 w 7484110"/>
              <a:gd name="connsiteY33" fmla="*/ 1338579 h 1369271"/>
              <a:gd name="connisteX34" fmla="*/ 2089150 w 7484110"/>
              <a:gd name="connsiteY34" fmla="*/ 1338579 h 1369271"/>
              <a:gd name="connisteX35" fmla="*/ 2157730 w 7484110"/>
              <a:gd name="connsiteY35" fmla="*/ 1338579 h 1369271"/>
              <a:gd name="connisteX36" fmla="*/ 2226310 w 7484110"/>
              <a:gd name="connsiteY36" fmla="*/ 1348739 h 1369271"/>
              <a:gd name="connisteX37" fmla="*/ 2305050 w 7484110"/>
              <a:gd name="connsiteY37" fmla="*/ 1348739 h 1369271"/>
              <a:gd name="connisteX38" fmla="*/ 2383155 w 7484110"/>
              <a:gd name="connsiteY38" fmla="*/ 1348739 h 1369271"/>
              <a:gd name="connisteX39" fmla="*/ 2451735 w 7484110"/>
              <a:gd name="connsiteY39" fmla="*/ 1348739 h 1369271"/>
              <a:gd name="connisteX40" fmla="*/ 2520950 w 7484110"/>
              <a:gd name="connsiteY40" fmla="*/ 1348739 h 1369271"/>
              <a:gd name="connisteX41" fmla="*/ 2589530 w 7484110"/>
              <a:gd name="connsiteY41" fmla="*/ 1348739 h 1369271"/>
              <a:gd name="connisteX42" fmla="*/ 2658110 w 7484110"/>
              <a:gd name="connsiteY42" fmla="*/ 1348739 h 1369271"/>
              <a:gd name="connisteX43" fmla="*/ 2726690 w 7484110"/>
              <a:gd name="connsiteY43" fmla="*/ 1348739 h 1369271"/>
              <a:gd name="connisteX44" fmla="*/ 2795270 w 7484110"/>
              <a:gd name="connsiteY44" fmla="*/ 1348739 h 1369271"/>
              <a:gd name="connisteX45" fmla="*/ 2863850 w 7484110"/>
              <a:gd name="connsiteY45" fmla="*/ 1348739 h 1369271"/>
              <a:gd name="connisteX46" fmla="*/ 2942590 w 7484110"/>
              <a:gd name="connsiteY46" fmla="*/ 1348739 h 1369271"/>
              <a:gd name="connisteX47" fmla="*/ 3011170 w 7484110"/>
              <a:gd name="connsiteY47" fmla="*/ 1348739 h 1369271"/>
              <a:gd name="connisteX48" fmla="*/ 3089275 w 7484110"/>
              <a:gd name="connsiteY48" fmla="*/ 1348739 h 1369271"/>
              <a:gd name="connisteX49" fmla="*/ 3168015 w 7484110"/>
              <a:gd name="connsiteY49" fmla="*/ 1348739 h 1369271"/>
              <a:gd name="connisteX50" fmla="*/ 3246755 w 7484110"/>
              <a:gd name="connsiteY50" fmla="*/ 1348739 h 1369271"/>
              <a:gd name="connisteX51" fmla="*/ 3315335 w 7484110"/>
              <a:gd name="connsiteY51" fmla="*/ 1348739 h 1369271"/>
              <a:gd name="connisteX52" fmla="*/ 3393440 w 7484110"/>
              <a:gd name="connsiteY52" fmla="*/ 1358264 h 1369271"/>
              <a:gd name="connisteX53" fmla="*/ 3481705 w 7484110"/>
              <a:gd name="connsiteY53" fmla="*/ 1358264 h 1369271"/>
              <a:gd name="connisteX54" fmla="*/ 3550285 w 7484110"/>
              <a:gd name="connsiteY54" fmla="*/ 1368424 h 1369271"/>
              <a:gd name="connisteX55" fmla="*/ 3629025 w 7484110"/>
              <a:gd name="connsiteY55" fmla="*/ 1368424 h 1369271"/>
              <a:gd name="connisteX56" fmla="*/ 3697605 w 7484110"/>
              <a:gd name="connsiteY56" fmla="*/ 1368424 h 1369271"/>
              <a:gd name="connisteX57" fmla="*/ 3776345 w 7484110"/>
              <a:gd name="connsiteY57" fmla="*/ 1368424 h 1369271"/>
              <a:gd name="connisteX58" fmla="*/ 3844925 w 7484110"/>
              <a:gd name="connsiteY58" fmla="*/ 1368424 h 1369271"/>
              <a:gd name="connisteX59" fmla="*/ 3913505 w 7484110"/>
              <a:gd name="connsiteY59" fmla="*/ 1368424 h 1369271"/>
              <a:gd name="connisteX60" fmla="*/ 3982085 w 7484110"/>
              <a:gd name="connsiteY60" fmla="*/ 1368424 h 1369271"/>
              <a:gd name="connisteX61" fmla="*/ 4070350 w 7484110"/>
              <a:gd name="connsiteY61" fmla="*/ 1368424 h 1369271"/>
              <a:gd name="connisteX62" fmla="*/ 4138930 w 7484110"/>
              <a:gd name="connsiteY62" fmla="*/ 1368424 h 1369271"/>
              <a:gd name="connisteX63" fmla="*/ 4207510 w 7484110"/>
              <a:gd name="connsiteY63" fmla="*/ 1368424 h 1369271"/>
              <a:gd name="connisteX64" fmla="*/ 4276725 w 7484110"/>
              <a:gd name="connsiteY64" fmla="*/ 1368424 h 1369271"/>
              <a:gd name="connisteX65" fmla="*/ 4345305 w 7484110"/>
              <a:gd name="connsiteY65" fmla="*/ 1368424 h 1369271"/>
              <a:gd name="connisteX66" fmla="*/ 4413885 w 7484110"/>
              <a:gd name="connsiteY66" fmla="*/ 1368424 h 1369271"/>
              <a:gd name="connisteX67" fmla="*/ 4491990 w 7484110"/>
              <a:gd name="connsiteY67" fmla="*/ 1368424 h 1369271"/>
              <a:gd name="connisteX68" fmla="*/ 4560570 w 7484110"/>
              <a:gd name="connsiteY68" fmla="*/ 1368424 h 1369271"/>
              <a:gd name="connisteX69" fmla="*/ 4629785 w 7484110"/>
              <a:gd name="connsiteY69" fmla="*/ 1368424 h 1369271"/>
              <a:gd name="connisteX70" fmla="*/ 4698365 w 7484110"/>
              <a:gd name="connsiteY70" fmla="*/ 1368424 h 1369271"/>
              <a:gd name="connisteX71" fmla="*/ 4776470 w 7484110"/>
              <a:gd name="connsiteY71" fmla="*/ 1368424 h 1369271"/>
              <a:gd name="connisteX72" fmla="*/ 4864735 w 7484110"/>
              <a:gd name="connsiteY72" fmla="*/ 1368424 h 1369271"/>
              <a:gd name="connisteX73" fmla="*/ 4943475 w 7484110"/>
              <a:gd name="connsiteY73" fmla="*/ 1368424 h 1369271"/>
              <a:gd name="connisteX74" fmla="*/ 5021580 w 7484110"/>
              <a:gd name="connsiteY74" fmla="*/ 1368424 h 1369271"/>
              <a:gd name="connisteX75" fmla="*/ 5109845 w 7484110"/>
              <a:gd name="connsiteY75" fmla="*/ 1368424 h 1369271"/>
              <a:gd name="connisteX76" fmla="*/ 5188585 w 7484110"/>
              <a:gd name="connsiteY76" fmla="*/ 1368424 h 1369271"/>
              <a:gd name="connisteX77" fmla="*/ 5257165 w 7484110"/>
              <a:gd name="connsiteY77" fmla="*/ 1368424 h 1369271"/>
              <a:gd name="connisteX78" fmla="*/ 5325745 w 7484110"/>
              <a:gd name="connsiteY78" fmla="*/ 1368424 h 1369271"/>
              <a:gd name="connisteX79" fmla="*/ 5394325 w 7484110"/>
              <a:gd name="connsiteY79" fmla="*/ 1358264 h 1369271"/>
              <a:gd name="connisteX80" fmla="*/ 5463540 w 7484110"/>
              <a:gd name="connsiteY80" fmla="*/ 1329054 h 1369271"/>
              <a:gd name="connisteX81" fmla="*/ 5541645 w 7484110"/>
              <a:gd name="connsiteY81" fmla="*/ 1299844 h 1369271"/>
              <a:gd name="connisteX82" fmla="*/ 5610225 w 7484110"/>
              <a:gd name="connsiteY82" fmla="*/ 1269999 h 1369271"/>
              <a:gd name="connisteX83" fmla="*/ 5698490 w 7484110"/>
              <a:gd name="connsiteY83" fmla="*/ 1240789 h 1369271"/>
              <a:gd name="connisteX84" fmla="*/ 5767070 w 7484110"/>
              <a:gd name="connsiteY84" fmla="*/ 1201419 h 1369271"/>
              <a:gd name="connisteX85" fmla="*/ 5855335 w 7484110"/>
              <a:gd name="connsiteY85" fmla="*/ 1152524 h 1369271"/>
              <a:gd name="connisteX86" fmla="*/ 5934075 w 7484110"/>
              <a:gd name="connsiteY86" fmla="*/ 1113154 h 1369271"/>
              <a:gd name="connisteX87" fmla="*/ 6002655 w 7484110"/>
              <a:gd name="connsiteY87" fmla="*/ 1083944 h 1369271"/>
              <a:gd name="connisteX88" fmla="*/ 6090920 w 7484110"/>
              <a:gd name="connsiteY88" fmla="*/ 1024889 h 1369271"/>
              <a:gd name="connisteX89" fmla="*/ 6159500 w 7484110"/>
              <a:gd name="connsiteY89" fmla="*/ 985519 h 1369271"/>
              <a:gd name="connisteX90" fmla="*/ 6238240 w 7484110"/>
              <a:gd name="connsiteY90" fmla="*/ 936624 h 1369271"/>
              <a:gd name="connisteX91" fmla="*/ 6306820 w 7484110"/>
              <a:gd name="connsiteY91" fmla="*/ 887729 h 1369271"/>
              <a:gd name="connisteX92" fmla="*/ 6375400 w 7484110"/>
              <a:gd name="connsiteY92" fmla="*/ 838834 h 1369271"/>
              <a:gd name="connisteX93" fmla="*/ 6443980 w 7484110"/>
              <a:gd name="connsiteY93" fmla="*/ 770254 h 1369271"/>
              <a:gd name="connisteX94" fmla="*/ 6512560 w 7484110"/>
              <a:gd name="connsiteY94" fmla="*/ 711199 h 1369271"/>
              <a:gd name="connisteX95" fmla="*/ 6581140 w 7484110"/>
              <a:gd name="connsiteY95" fmla="*/ 642619 h 1369271"/>
              <a:gd name="connisteX96" fmla="*/ 6620510 w 7484110"/>
              <a:gd name="connsiteY96" fmla="*/ 563879 h 1369271"/>
              <a:gd name="connisteX97" fmla="*/ 6659880 w 7484110"/>
              <a:gd name="connsiteY97" fmla="*/ 485774 h 1369271"/>
              <a:gd name="connisteX98" fmla="*/ 6689090 w 7484110"/>
              <a:gd name="connsiteY98" fmla="*/ 416559 h 1369271"/>
              <a:gd name="connisteX99" fmla="*/ 6708775 w 7484110"/>
              <a:gd name="connsiteY99" fmla="*/ 338454 h 1369271"/>
              <a:gd name="connisteX100" fmla="*/ 6708775 w 7484110"/>
              <a:gd name="connsiteY100" fmla="*/ 269874 h 1369271"/>
              <a:gd name="connisteX101" fmla="*/ 6718935 w 7484110"/>
              <a:gd name="connsiteY101" fmla="*/ 201294 h 1369271"/>
              <a:gd name="connisteX102" fmla="*/ 6728460 w 7484110"/>
              <a:gd name="connsiteY102" fmla="*/ 132079 h 1369271"/>
              <a:gd name="connisteX103" fmla="*/ 6767830 w 7484110"/>
              <a:gd name="connsiteY103" fmla="*/ 63499 h 1369271"/>
              <a:gd name="connisteX104" fmla="*/ 6845935 w 7484110"/>
              <a:gd name="connsiteY104" fmla="*/ 5079 h 1369271"/>
              <a:gd name="connisteX105" fmla="*/ 6924675 w 7484110"/>
              <a:gd name="connsiteY105" fmla="*/ 5079 h 1369271"/>
              <a:gd name="connisteX106" fmla="*/ 6993255 w 7484110"/>
              <a:gd name="connsiteY106" fmla="*/ 5079 h 1369271"/>
              <a:gd name="connisteX107" fmla="*/ 7061835 w 7484110"/>
              <a:gd name="connsiteY107" fmla="*/ 5079 h 1369271"/>
              <a:gd name="connisteX108" fmla="*/ 7140575 w 7484110"/>
              <a:gd name="connsiteY108" fmla="*/ 5079 h 1369271"/>
              <a:gd name="connisteX109" fmla="*/ 7209155 w 7484110"/>
              <a:gd name="connsiteY109" fmla="*/ 14604 h 1369271"/>
              <a:gd name="connisteX110" fmla="*/ 7277735 w 7484110"/>
              <a:gd name="connsiteY110" fmla="*/ 14604 h 1369271"/>
              <a:gd name="connisteX111" fmla="*/ 7346315 w 7484110"/>
              <a:gd name="connsiteY111" fmla="*/ 14604 h 1369271"/>
              <a:gd name="connisteX112" fmla="*/ 7414895 w 7484110"/>
              <a:gd name="connsiteY112" fmla="*/ 14604 h 1369271"/>
              <a:gd name="connisteX113" fmla="*/ 7484110 w 7484110"/>
              <a:gd name="connsiteY113" fmla="*/ 14604 h 136927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Lst>
            <a:rect l="l" t="t" r="r" b="b"/>
            <a:pathLst>
              <a:path w="7484110" h="1369272">
                <a:moveTo>
                  <a:pt x="0" y="279400"/>
                </a:moveTo>
                <a:cubicBezTo>
                  <a:pt x="12065" y="277495"/>
                  <a:pt x="41275" y="273685"/>
                  <a:pt x="68580" y="269875"/>
                </a:cubicBezTo>
                <a:cubicBezTo>
                  <a:pt x="95885" y="266065"/>
                  <a:pt x="109855" y="261620"/>
                  <a:pt x="137160" y="259715"/>
                </a:cubicBezTo>
                <a:cubicBezTo>
                  <a:pt x="164465" y="257810"/>
                  <a:pt x="178435" y="259715"/>
                  <a:pt x="205740" y="259715"/>
                </a:cubicBezTo>
                <a:cubicBezTo>
                  <a:pt x="233045" y="259715"/>
                  <a:pt x="247015" y="259715"/>
                  <a:pt x="274320" y="259715"/>
                </a:cubicBezTo>
                <a:cubicBezTo>
                  <a:pt x="301625" y="259715"/>
                  <a:pt x="313690" y="261620"/>
                  <a:pt x="342900" y="259715"/>
                </a:cubicBezTo>
                <a:cubicBezTo>
                  <a:pt x="372110" y="257810"/>
                  <a:pt x="392430" y="252095"/>
                  <a:pt x="421640" y="250190"/>
                </a:cubicBezTo>
                <a:cubicBezTo>
                  <a:pt x="450850" y="248285"/>
                  <a:pt x="462915" y="250190"/>
                  <a:pt x="490220" y="250190"/>
                </a:cubicBezTo>
                <a:cubicBezTo>
                  <a:pt x="517525" y="250190"/>
                  <a:pt x="531495" y="248285"/>
                  <a:pt x="558800" y="250190"/>
                </a:cubicBezTo>
                <a:cubicBezTo>
                  <a:pt x="586105" y="252095"/>
                  <a:pt x="600075" y="252095"/>
                  <a:pt x="627380" y="259715"/>
                </a:cubicBezTo>
                <a:cubicBezTo>
                  <a:pt x="654685" y="267335"/>
                  <a:pt x="667385" y="275590"/>
                  <a:pt x="696595" y="289560"/>
                </a:cubicBezTo>
                <a:cubicBezTo>
                  <a:pt x="725805" y="303530"/>
                  <a:pt x="745490" y="312420"/>
                  <a:pt x="774700" y="328295"/>
                </a:cubicBezTo>
                <a:cubicBezTo>
                  <a:pt x="803910" y="344170"/>
                  <a:pt x="815975" y="351790"/>
                  <a:pt x="843280" y="367665"/>
                </a:cubicBezTo>
                <a:cubicBezTo>
                  <a:pt x="870585" y="383540"/>
                  <a:pt x="884555" y="389255"/>
                  <a:pt x="911860" y="407035"/>
                </a:cubicBezTo>
                <a:cubicBezTo>
                  <a:pt x="939165" y="424815"/>
                  <a:pt x="955040" y="432435"/>
                  <a:pt x="980440" y="455930"/>
                </a:cubicBezTo>
                <a:cubicBezTo>
                  <a:pt x="1005840" y="479425"/>
                  <a:pt x="1019810" y="497205"/>
                  <a:pt x="1039495" y="524510"/>
                </a:cubicBezTo>
                <a:cubicBezTo>
                  <a:pt x="1059180" y="551815"/>
                  <a:pt x="1061085" y="565785"/>
                  <a:pt x="1078865" y="593090"/>
                </a:cubicBezTo>
                <a:cubicBezTo>
                  <a:pt x="1096645" y="620395"/>
                  <a:pt x="1111885" y="635000"/>
                  <a:pt x="1127760" y="662305"/>
                </a:cubicBezTo>
                <a:cubicBezTo>
                  <a:pt x="1143635" y="689610"/>
                  <a:pt x="1145540" y="703580"/>
                  <a:pt x="1157605" y="730885"/>
                </a:cubicBezTo>
                <a:cubicBezTo>
                  <a:pt x="1169670" y="758190"/>
                  <a:pt x="1172845" y="772160"/>
                  <a:pt x="1186815" y="799465"/>
                </a:cubicBezTo>
                <a:cubicBezTo>
                  <a:pt x="1200785" y="826770"/>
                  <a:pt x="1212215" y="840740"/>
                  <a:pt x="1226185" y="868045"/>
                </a:cubicBezTo>
                <a:cubicBezTo>
                  <a:pt x="1240155" y="895350"/>
                  <a:pt x="1241425" y="909320"/>
                  <a:pt x="1255395" y="936625"/>
                </a:cubicBezTo>
                <a:cubicBezTo>
                  <a:pt x="1269365" y="963930"/>
                  <a:pt x="1278890" y="975995"/>
                  <a:pt x="1294765" y="1005205"/>
                </a:cubicBezTo>
                <a:cubicBezTo>
                  <a:pt x="1310640" y="1034415"/>
                  <a:pt x="1316355" y="1054735"/>
                  <a:pt x="1334135" y="1083945"/>
                </a:cubicBezTo>
                <a:cubicBezTo>
                  <a:pt x="1351915" y="1113155"/>
                  <a:pt x="1363345" y="1125220"/>
                  <a:pt x="1383030" y="1152525"/>
                </a:cubicBezTo>
                <a:cubicBezTo>
                  <a:pt x="1402715" y="1179830"/>
                  <a:pt x="1408430" y="1201420"/>
                  <a:pt x="1431925" y="1221105"/>
                </a:cubicBezTo>
                <a:cubicBezTo>
                  <a:pt x="1455420" y="1240790"/>
                  <a:pt x="1473200" y="1240790"/>
                  <a:pt x="1500505" y="1250315"/>
                </a:cubicBezTo>
                <a:cubicBezTo>
                  <a:pt x="1527810" y="1259840"/>
                  <a:pt x="1541780" y="1264285"/>
                  <a:pt x="1569085" y="1270000"/>
                </a:cubicBezTo>
                <a:cubicBezTo>
                  <a:pt x="1596390" y="1275715"/>
                  <a:pt x="1610360" y="1276350"/>
                  <a:pt x="1637665" y="1280160"/>
                </a:cubicBezTo>
                <a:cubicBezTo>
                  <a:pt x="1664970" y="1283970"/>
                  <a:pt x="1675130" y="1285875"/>
                  <a:pt x="1706880" y="1289685"/>
                </a:cubicBezTo>
                <a:cubicBezTo>
                  <a:pt x="1738630" y="1293495"/>
                  <a:pt x="1764030" y="1294130"/>
                  <a:pt x="1795145" y="1299845"/>
                </a:cubicBezTo>
                <a:cubicBezTo>
                  <a:pt x="1826260" y="1305560"/>
                  <a:pt x="1834515" y="1315720"/>
                  <a:pt x="1863725" y="1319530"/>
                </a:cubicBezTo>
                <a:cubicBezTo>
                  <a:pt x="1892935" y="1323340"/>
                  <a:pt x="1910715" y="1315720"/>
                  <a:pt x="1941830" y="1319530"/>
                </a:cubicBezTo>
                <a:cubicBezTo>
                  <a:pt x="1972945" y="1323340"/>
                  <a:pt x="1991360" y="1334770"/>
                  <a:pt x="2020570" y="1338580"/>
                </a:cubicBezTo>
                <a:cubicBezTo>
                  <a:pt x="2049780" y="1342390"/>
                  <a:pt x="2061845" y="1338580"/>
                  <a:pt x="2089150" y="1338580"/>
                </a:cubicBezTo>
                <a:cubicBezTo>
                  <a:pt x="2116455" y="1338580"/>
                  <a:pt x="2130425" y="1336675"/>
                  <a:pt x="2157730" y="1338580"/>
                </a:cubicBezTo>
                <a:cubicBezTo>
                  <a:pt x="2185035" y="1340485"/>
                  <a:pt x="2197100" y="1346835"/>
                  <a:pt x="2226310" y="1348740"/>
                </a:cubicBezTo>
                <a:cubicBezTo>
                  <a:pt x="2255520" y="1350645"/>
                  <a:pt x="2273935" y="1348740"/>
                  <a:pt x="2305050" y="1348740"/>
                </a:cubicBezTo>
                <a:cubicBezTo>
                  <a:pt x="2336165" y="1348740"/>
                  <a:pt x="2353945" y="1348740"/>
                  <a:pt x="2383155" y="1348740"/>
                </a:cubicBezTo>
                <a:cubicBezTo>
                  <a:pt x="2412365" y="1348740"/>
                  <a:pt x="2424430" y="1348740"/>
                  <a:pt x="2451735" y="1348740"/>
                </a:cubicBezTo>
                <a:cubicBezTo>
                  <a:pt x="2479040" y="1348740"/>
                  <a:pt x="2493645" y="1348740"/>
                  <a:pt x="2520950" y="1348740"/>
                </a:cubicBezTo>
                <a:cubicBezTo>
                  <a:pt x="2548255" y="1348740"/>
                  <a:pt x="2562225" y="1348740"/>
                  <a:pt x="2589530" y="1348740"/>
                </a:cubicBezTo>
                <a:cubicBezTo>
                  <a:pt x="2616835" y="1348740"/>
                  <a:pt x="2630805" y="1348740"/>
                  <a:pt x="2658110" y="1348740"/>
                </a:cubicBezTo>
                <a:cubicBezTo>
                  <a:pt x="2685415" y="1348740"/>
                  <a:pt x="2699385" y="1348740"/>
                  <a:pt x="2726690" y="1348740"/>
                </a:cubicBezTo>
                <a:cubicBezTo>
                  <a:pt x="2753995" y="1348740"/>
                  <a:pt x="2767965" y="1348740"/>
                  <a:pt x="2795270" y="1348740"/>
                </a:cubicBezTo>
                <a:cubicBezTo>
                  <a:pt x="2822575" y="1348740"/>
                  <a:pt x="2834640" y="1348740"/>
                  <a:pt x="2863850" y="1348740"/>
                </a:cubicBezTo>
                <a:cubicBezTo>
                  <a:pt x="2893060" y="1348740"/>
                  <a:pt x="2913380" y="1348740"/>
                  <a:pt x="2942590" y="1348740"/>
                </a:cubicBezTo>
                <a:cubicBezTo>
                  <a:pt x="2971800" y="1348740"/>
                  <a:pt x="2981960" y="1348740"/>
                  <a:pt x="3011170" y="1348740"/>
                </a:cubicBezTo>
                <a:cubicBezTo>
                  <a:pt x="3040380" y="1348740"/>
                  <a:pt x="3058160" y="1348740"/>
                  <a:pt x="3089275" y="1348740"/>
                </a:cubicBezTo>
                <a:cubicBezTo>
                  <a:pt x="3120390" y="1348740"/>
                  <a:pt x="3136265" y="1348740"/>
                  <a:pt x="3168015" y="1348740"/>
                </a:cubicBezTo>
                <a:cubicBezTo>
                  <a:pt x="3199765" y="1348740"/>
                  <a:pt x="3217545" y="1348740"/>
                  <a:pt x="3246755" y="1348740"/>
                </a:cubicBezTo>
                <a:cubicBezTo>
                  <a:pt x="3275965" y="1348740"/>
                  <a:pt x="3286125" y="1346835"/>
                  <a:pt x="3315335" y="1348740"/>
                </a:cubicBezTo>
                <a:cubicBezTo>
                  <a:pt x="3344545" y="1350645"/>
                  <a:pt x="3360420" y="1356360"/>
                  <a:pt x="3393440" y="1358265"/>
                </a:cubicBezTo>
                <a:cubicBezTo>
                  <a:pt x="3426460" y="1360170"/>
                  <a:pt x="3450590" y="1356360"/>
                  <a:pt x="3481705" y="1358265"/>
                </a:cubicBezTo>
                <a:cubicBezTo>
                  <a:pt x="3512820" y="1360170"/>
                  <a:pt x="3521075" y="1366520"/>
                  <a:pt x="3550285" y="1368425"/>
                </a:cubicBezTo>
                <a:cubicBezTo>
                  <a:pt x="3579495" y="1370330"/>
                  <a:pt x="3599815" y="1368425"/>
                  <a:pt x="3629025" y="1368425"/>
                </a:cubicBezTo>
                <a:cubicBezTo>
                  <a:pt x="3658235" y="1368425"/>
                  <a:pt x="3668395" y="1368425"/>
                  <a:pt x="3697605" y="1368425"/>
                </a:cubicBezTo>
                <a:cubicBezTo>
                  <a:pt x="3726815" y="1368425"/>
                  <a:pt x="3747135" y="1368425"/>
                  <a:pt x="3776345" y="1368425"/>
                </a:cubicBezTo>
                <a:cubicBezTo>
                  <a:pt x="3805555" y="1368425"/>
                  <a:pt x="3817620" y="1368425"/>
                  <a:pt x="3844925" y="1368425"/>
                </a:cubicBezTo>
                <a:cubicBezTo>
                  <a:pt x="3872230" y="1368425"/>
                  <a:pt x="3886200" y="1368425"/>
                  <a:pt x="3913505" y="1368425"/>
                </a:cubicBezTo>
                <a:cubicBezTo>
                  <a:pt x="3940810" y="1368425"/>
                  <a:pt x="3950970" y="1368425"/>
                  <a:pt x="3982085" y="1368425"/>
                </a:cubicBezTo>
                <a:cubicBezTo>
                  <a:pt x="4013200" y="1368425"/>
                  <a:pt x="4039235" y="1368425"/>
                  <a:pt x="4070350" y="1368425"/>
                </a:cubicBezTo>
                <a:cubicBezTo>
                  <a:pt x="4101465" y="1368425"/>
                  <a:pt x="4111625" y="1368425"/>
                  <a:pt x="4138930" y="1368425"/>
                </a:cubicBezTo>
                <a:cubicBezTo>
                  <a:pt x="4166235" y="1368425"/>
                  <a:pt x="4180205" y="1368425"/>
                  <a:pt x="4207510" y="1368425"/>
                </a:cubicBezTo>
                <a:cubicBezTo>
                  <a:pt x="4234815" y="1368425"/>
                  <a:pt x="4249420" y="1368425"/>
                  <a:pt x="4276725" y="1368425"/>
                </a:cubicBezTo>
                <a:cubicBezTo>
                  <a:pt x="4304030" y="1368425"/>
                  <a:pt x="4318000" y="1368425"/>
                  <a:pt x="4345305" y="1368425"/>
                </a:cubicBezTo>
                <a:cubicBezTo>
                  <a:pt x="4372610" y="1368425"/>
                  <a:pt x="4384675" y="1368425"/>
                  <a:pt x="4413885" y="1368425"/>
                </a:cubicBezTo>
                <a:cubicBezTo>
                  <a:pt x="4443095" y="1368425"/>
                  <a:pt x="4462780" y="1368425"/>
                  <a:pt x="4491990" y="1368425"/>
                </a:cubicBezTo>
                <a:cubicBezTo>
                  <a:pt x="4521200" y="1368425"/>
                  <a:pt x="4533265" y="1368425"/>
                  <a:pt x="4560570" y="1368425"/>
                </a:cubicBezTo>
                <a:cubicBezTo>
                  <a:pt x="4587875" y="1368425"/>
                  <a:pt x="4602480" y="1368425"/>
                  <a:pt x="4629785" y="1368425"/>
                </a:cubicBezTo>
                <a:cubicBezTo>
                  <a:pt x="4657090" y="1368425"/>
                  <a:pt x="4669155" y="1368425"/>
                  <a:pt x="4698365" y="1368425"/>
                </a:cubicBezTo>
                <a:cubicBezTo>
                  <a:pt x="4727575" y="1368425"/>
                  <a:pt x="4743450" y="1368425"/>
                  <a:pt x="4776470" y="1368425"/>
                </a:cubicBezTo>
                <a:cubicBezTo>
                  <a:pt x="4809490" y="1368425"/>
                  <a:pt x="4831080" y="1368425"/>
                  <a:pt x="4864735" y="1368425"/>
                </a:cubicBezTo>
                <a:cubicBezTo>
                  <a:pt x="4898390" y="1368425"/>
                  <a:pt x="4912360" y="1368425"/>
                  <a:pt x="4943475" y="1368425"/>
                </a:cubicBezTo>
                <a:cubicBezTo>
                  <a:pt x="4974590" y="1368425"/>
                  <a:pt x="4988560" y="1368425"/>
                  <a:pt x="5021580" y="1368425"/>
                </a:cubicBezTo>
                <a:cubicBezTo>
                  <a:pt x="5054600" y="1368425"/>
                  <a:pt x="5076190" y="1368425"/>
                  <a:pt x="5109845" y="1368425"/>
                </a:cubicBezTo>
                <a:cubicBezTo>
                  <a:pt x="5143500" y="1368425"/>
                  <a:pt x="5159375" y="1368425"/>
                  <a:pt x="5188585" y="1368425"/>
                </a:cubicBezTo>
                <a:cubicBezTo>
                  <a:pt x="5217795" y="1368425"/>
                  <a:pt x="5229860" y="1368425"/>
                  <a:pt x="5257165" y="1368425"/>
                </a:cubicBezTo>
                <a:cubicBezTo>
                  <a:pt x="5284470" y="1368425"/>
                  <a:pt x="5298440" y="1370330"/>
                  <a:pt x="5325745" y="1368425"/>
                </a:cubicBezTo>
                <a:cubicBezTo>
                  <a:pt x="5353050" y="1366520"/>
                  <a:pt x="5367020" y="1365885"/>
                  <a:pt x="5394325" y="1358265"/>
                </a:cubicBezTo>
                <a:cubicBezTo>
                  <a:pt x="5421630" y="1350645"/>
                  <a:pt x="5434330" y="1340485"/>
                  <a:pt x="5463540" y="1329055"/>
                </a:cubicBezTo>
                <a:cubicBezTo>
                  <a:pt x="5492750" y="1317625"/>
                  <a:pt x="5512435" y="1311910"/>
                  <a:pt x="5541645" y="1299845"/>
                </a:cubicBezTo>
                <a:cubicBezTo>
                  <a:pt x="5570855" y="1287780"/>
                  <a:pt x="5579110" y="1282065"/>
                  <a:pt x="5610225" y="1270000"/>
                </a:cubicBezTo>
                <a:cubicBezTo>
                  <a:pt x="5641340" y="1257935"/>
                  <a:pt x="5667375" y="1254760"/>
                  <a:pt x="5698490" y="1240790"/>
                </a:cubicBezTo>
                <a:cubicBezTo>
                  <a:pt x="5729605" y="1226820"/>
                  <a:pt x="5735955" y="1219200"/>
                  <a:pt x="5767070" y="1201420"/>
                </a:cubicBezTo>
                <a:cubicBezTo>
                  <a:pt x="5798185" y="1183640"/>
                  <a:pt x="5821680" y="1170305"/>
                  <a:pt x="5855335" y="1152525"/>
                </a:cubicBezTo>
                <a:cubicBezTo>
                  <a:pt x="5888990" y="1134745"/>
                  <a:pt x="5904865" y="1127125"/>
                  <a:pt x="5934075" y="1113155"/>
                </a:cubicBezTo>
                <a:cubicBezTo>
                  <a:pt x="5963285" y="1099185"/>
                  <a:pt x="5971540" y="1101725"/>
                  <a:pt x="6002655" y="1083945"/>
                </a:cubicBezTo>
                <a:cubicBezTo>
                  <a:pt x="6033770" y="1066165"/>
                  <a:pt x="6059805" y="1044575"/>
                  <a:pt x="6090920" y="1024890"/>
                </a:cubicBezTo>
                <a:cubicBezTo>
                  <a:pt x="6122035" y="1005205"/>
                  <a:pt x="6130290" y="1003300"/>
                  <a:pt x="6159500" y="985520"/>
                </a:cubicBezTo>
                <a:cubicBezTo>
                  <a:pt x="6188710" y="967740"/>
                  <a:pt x="6209030" y="956310"/>
                  <a:pt x="6238240" y="936625"/>
                </a:cubicBezTo>
                <a:cubicBezTo>
                  <a:pt x="6267450" y="916940"/>
                  <a:pt x="6279515" y="907415"/>
                  <a:pt x="6306820" y="887730"/>
                </a:cubicBezTo>
                <a:cubicBezTo>
                  <a:pt x="6334125" y="868045"/>
                  <a:pt x="6348095" y="862330"/>
                  <a:pt x="6375400" y="838835"/>
                </a:cubicBezTo>
                <a:cubicBezTo>
                  <a:pt x="6402705" y="815340"/>
                  <a:pt x="6416675" y="795655"/>
                  <a:pt x="6443980" y="770255"/>
                </a:cubicBezTo>
                <a:cubicBezTo>
                  <a:pt x="6471285" y="744855"/>
                  <a:pt x="6485255" y="736600"/>
                  <a:pt x="6512560" y="711200"/>
                </a:cubicBezTo>
                <a:cubicBezTo>
                  <a:pt x="6539865" y="685800"/>
                  <a:pt x="6559550" y="671830"/>
                  <a:pt x="6581140" y="642620"/>
                </a:cubicBezTo>
                <a:cubicBezTo>
                  <a:pt x="6602730" y="613410"/>
                  <a:pt x="6604635" y="594995"/>
                  <a:pt x="6620510" y="563880"/>
                </a:cubicBezTo>
                <a:cubicBezTo>
                  <a:pt x="6636385" y="532765"/>
                  <a:pt x="6645910" y="514985"/>
                  <a:pt x="6659880" y="485775"/>
                </a:cubicBezTo>
                <a:cubicBezTo>
                  <a:pt x="6673850" y="456565"/>
                  <a:pt x="6679565" y="445770"/>
                  <a:pt x="6689090" y="416560"/>
                </a:cubicBezTo>
                <a:cubicBezTo>
                  <a:pt x="6698615" y="387350"/>
                  <a:pt x="6704965" y="367665"/>
                  <a:pt x="6708775" y="338455"/>
                </a:cubicBezTo>
                <a:cubicBezTo>
                  <a:pt x="6712585" y="309245"/>
                  <a:pt x="6706870" y="297180"/>
                  <a:pt x="6708775" y="269875"/>
                </a:cubicBezTo>
                <a:cubicBezTo>
                  <a:pt x="6710680" y="242570"/>
                  <a:pt x="6715125" y="228600"/>
                  <a:pt x="6718935" y="201295"/>
                </a:cubicBezTo>
                <a:cubicBezTo>
                  <a:pt x="6722745" y="173990"/>
                  <a:pt x="6718935" y="159385"/>
                  <a:pt x="6728460" y="132080"/>
                </a:cubicBezTo>
                <a:cubicBezTo>
                  <a:pt x="6737985" y="104775"/>
                  <a:pt x="6744335" y="88900"/>
                  <a:pt x="6767830" y="63500"/>
                </a:cubicBezTo>
                <a:cubicBezTo>
                  <a:pt x="6791325" y="38100"/>
                  <a:pt x="6814820" y="16510"/>
                  <a:pt x="6845935" y="5080"/>
                </a:cubicBezTo>
                <a:cubicBezTo>
                  <a:pt x="6877050" y="-6350"/>
                  <a:pt x="6895465" y="5080"/>
                  <a:pt x="6924675" y="5080"/>
                </a:cubicBezTo>
                <a:cubicBezTo>
                  <a:pt x="6953885" y="5080"/>
                  <a:pt x="6965950" y="5080"/>
                  <a:pt x="6993255" y="5080"/>
                </a:cubicBezTo>
                <a:cubicBezTo>
                  <a:pt x="7020560" y="5080"/>
                  <a:pt x="7032625" y="5080"/>
                  <a:pt x="7061835" y="5080"/>
                </a:cubicBezTo>
                <a:cubicBezTo>
                  <a:pt x="7091045" y="5080"/>
                  <a:pt x="7111365" y="3175"/>
                  <a:pt x="7140575" y="5080"/>
                </a:cubicBezTo>
                <a:cubicBezTo>
                  <a:pt x="7169785" y="6985"/>
                  <a:pt x="7181850" y="12700"/>
                  <a:pt x="7209155" y="14605"/>
                </a:cubicBezTo>
                <a:cubicBezTo>
                  <a:pt x="7236460" y="16510"/>
                  <a:pt x="7250430" y="14605"/>
                  <a:pt x="7277735" y="14605"/>
                </a:cubicBezTo>
                <a:cubicBezTo>
                  <a:pt x="7305040" y="14605"/>
                  <a:pt x="7319010" y="14605"/>
                  <a:pt x="7346315" y="14605"/>
                </a:cubicBezTo>
                <a:cubicBezTo>
                  <a:pt x="7373620" y="14605"/>
                  <a:pt x="7387590" y="14605"/>
                  <a:pt x="7414895" y="14605"/>
                </a:cubicBezTo>
                <a:cubicBezTo>
                  <a:pt x="7442200" y="14605"/>
                  <a:pt x="7471410" y="14605"/>
                  <a:pt x="7484110" y="1460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6" name="直接箭头连接符 25"/>
          <p:cNvCxnSpPr/>
          <p:nvPr/>
        </p:nvCxnSpPr>
        <p:spPr>
          <a:xfrm>
            <a:off x="2478405" y="2016125"/>
            <a:ext cx="0" cy="1784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4086860" y="3636645"/>
            <a:ext cx="7620" cy="1037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6381750" y="3595370"/>
            <a:ext cx="29845" cy="951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8696960" y="2016125"/>
            <a:ext cx="1905" cy="153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10985500" y="1981200"/>
            <a:ext cx="26035" cy="1506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 calcmode="lin" valueType="num">
                                      <p:cBhvr additive="base">
                                        <p:cTn id="4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 calcmode="lin" valueType="num">
                                      <p:cBhvr additive="base">
                                        <p:cTn id="4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 calcmode="lin" valueType="num">
                                      <p:cBhvr additive="base">
                                        <p:cTn id="5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 calcmode="lin" valueType="num">
                                      <p:cBhvr additive="base">
                                        <p:cTn id="5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520509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0"/>
            <a:ext cx="5243195" cy="521970"/>
          </a:xfrm>
          <a:prstGeom prst="rect">
            <a:avLst/>
          </a:prstGeom>
          <a:noFill/>
        </p:spPr>
        <p:txBody>
          <a:bodyPr wrap="square" rtlCol="0">
            <a:spAutoFit/>
          </a:bodyPr>
          <a:p>
            <a:r>
              <a:rPr lang="en-US" altLang="zh-CN" sz="2800"/>
              <a:t>Design the plot: Underlined words</a:t>
            </a:r>
            <a:endParaRPr lang="en-US" altLang="zh-CN" sz="2800"/>
          </a:p>
        </p:txBody>
      </p:sp>
      <p:sp>
        <p:nvSpPr>
          <p:cNvPr id="8" name="文本框 7"/>
          <p:cNvSpPr txBox="1"/>
          <p:nvPr/>
        </p:nvSpPr>
        <p:spPr>
          <a:xfrm>
            <a:off x="602615" y="730250"/>
            <a:ext cx="1811020" cy="5692775"/>
          </a:xfrm>
          <a:prstGeom prst="rect">
            <a:avLst/>
          </a:prstGeom>
          <a:noFill/>
        </p:spPr>
        <p:txBody>
          <a:bodyPr wrap="square" rtlCol="0">
            <a:spAutoFit/>
          </a:bodyPr>
          <a:p>
            <a:r>
              <a:rPr lang="en-US" sz="2800" u="sng">
                <a:latin typeface="Arial" panose="020B0604020202020204" pitchFamily="34" charset="0"/>
                <a:cs typeface="Arial" panose="020B0604020202020204" pitchFamily="34" charset="0"/>
              </a:rPr>
              <a:t>Taylor</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Mama</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daisy</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boutique</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wall</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way</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hug</a:t>
            </a:r>
            <a:endParaRPr lang="en-US" sz="2800" u="sng">
              <a:latin typeface="Arial" panose="020B0604020202020204" pitchFamily="34" charset="0"/>
              <a:cs typeface="Arial" panose="020B0604020202020204" pitchFamily="34" charset="0"/>
            </a:endParaRPr>
          </a:p>
          <a:p>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hug</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paint </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run</a:t>
            </a:r>
            <a:endParaRPr lang="en-US" sz="2800" u="sng">
              <a:latin typeface="Arial" panose="020B0604020202020204" pitchFamily="34" charset="0"/>
              <a:cs typeface="Arial" panose="020B0604020202020204" pitchFamily="34" charset="0"/>
            </a:endParaRPr>
          </a:p>
          <a:p>
            <a:r>
              <a:rPr lang="en-US" sz="2800" u="sng">
                <a:latin typeface="Arial" panose="020B0604020202020204" pitchFamily="34" charset="0"/>
                <a:cs typeface="Arial" panose="020B0604020202020204" pitchFamily="34" charset="0"/>
              </a:rPr>
              <a:t>own</a:t>
            </a:r>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sp>
        <p:nvSpPr>
          <p:cNvPr id="2" name="圆角矩形 1"/>
          <p:cNvSpPr/>
          <p:nvPr/>
        </p:nvSpPr>
        <p:spPr>
          <a:xfrm>
            <a:off x="440690" y="730250"/>
            <a:ext cx="1666875" cy="334454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440690" y="4203700"/>
            <a:ext cx="1666875" cy="187388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37795" y="6116320"/>
            <a:ext cx="1199959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dirty="0" smtClean="0">
                <a:solidFill>
                  <a:srgbClr val="FF0000"/>
                </a:solidFill>
                <a:latin typeface="Arial Narrow" panose="020B0606020202030204" charset="0"/>
                <a:ea typeface="微软雅黑" panose="020B0503020204020204" charset="-122"/>
                <a:cs typeface="Arial Narrow" panose="020B0606020202030204" charset="0"/>
              </a:rPr>
              <a:t>Tip: Imporant underlined words can help you think up a plot/scene appropriate to the story.</a:t>
            </a:r>
            <a:endParaRPr lang="en-US" altLang="zh-CN" sz="2800" dirty="0" smtClean="0">
              <a:solidFill>
                <a:srgbClr val="FF0000"/>
              </a:solidFill>
              <a:latin typeface="Arial Narrow" panose="020B0606020202030204" charset="0"/>
              <a:ea typeface="微软雅黑" panose="020B0503020204020204" charset="-122"/>
              <a:cs typeface="Arial Narrow" panose="020B0606020202030204" charset="0"/>
            </a:endParaRPr>
          </a:p>
        </p:txBody>
      </p:sp>
      <p:sp>
        <p:nvSpPr>
          <p:cNvPr id="9" name="文本框 8"/>
          <p:cNvSpPr txBox="1"/>
          <p:nvPr/>
        </p:nvSpPr>
        <p:spPr>
          <a:xfrm>
            <a:off x="2324100" y="789940"/>
            <a:ext cx="9727565" cy="5292725"/>
          </a:xfrm>
          <a:prstGeom prst="rect">
            <a:avLst/>
          </a:prstGeom>
          <a:noFill/>
        </p:spPr>
        <p:txBody>
          <a:bodyPr wrap="square" rtlCol="0">
            <a:spAutoFit/>
          </a:bodyPr>
          <a:p>
            <a:pPr marL="457200" indent="-457200" algn="l">
              <a:buFont typeface="Wingdings" panose="05000000000000000000" charset="0"/>
              <a:buChar char="l"/>
            </a:pP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“Maybe I can </a:t>
            </a:r>
            <a:r>
              <a:rPr lang="en-US" altLang="zh-CN" sz="2600" u="sng"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paint </a:t>
            </a: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as many pictures of </a:t>
            </a:r>
            <a:r>
              <a:rPr lang="en-US" altLang="zh-CN" sz="2600" u="sng"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daisies </a:t>
            </a: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as I can and sell them at the fair. This way, I can make it up to </a:t>
            </a:r>
            <a:r>
              <a:rPr lang="en-US" altLang="zh-CN" sz="2600" u="sng"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Mama </a:t>
            </a: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somehow.” </a:t>
            </a:r>
            <a:r>
              <a:rPr lang="en-US" altLang="zh-CN" sz="2600" u="sng"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Taylor </a:t>
            </a: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thought to herself.</a:t>
            </a:r>
            <a:endPar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endParaRPr>
          </a:p>
          <a:p>
            <a:pPr marL="457200" indent="-457200" algn="l">
              <a:buFont typeface="Wingdings" panose="05000000000000000000" charset="0"/>
              <a:buChar char="l"/>
            </a:pP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Then together they loaded the </a:t>
            </a:r>
            <a:r>
              <a:rPr lang="en-US" altLang="zh-CN" sz="2600" u="sng"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daisy bouquets </a:t>
            </a: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left in the field and </a:t>
            </a:r>
            <a:r>
              <a:rPr lang="en-US" altLang="zh-CN" sz="2600" u="sng"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Taylor’s </a:t>
            </a: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paintings onto the van and set off for the fair. </a:t>
            </a:r>
            <a:endPar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endParaRPr>
          </a:p>
          <a:p>
            <a:pPr marL="457200" indent="-457200" algn="l">
              <a:buFont typeface="Wingdings" panose="05000000000000000000" charset="0"/>
              <a:buChar char="l"/>
            </a:pP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“Amazing!” Mama was too excited to utter more words, giving Taylor a big hug. And he instantly understood why her girl had been locking herself up in the bedroom these days.</a:t>
            </a:r>
            <a:endPar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endParaRPr>
          </a:p>
          <a:p>
            <a:pPr marL="457200" indent="-457200" algn="l">
              <a:buFont typeface="Wingdings" panose="05000000000000000000" charset="0"/>
              <a:buChar char="l"/>
            </a:pP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What they didn’t expect was that the paintings were sold out in just a while, much more popular that the real daisies grown in her field.</a:t>
            </a:r>
            <a:endPar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l"/>
            </a:pPr>
            <a:r>
              <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rPr>
              <a:t>Really delighted that she had successfully made it up to mother, Daisy ran into her mother’s arms and her Dad scooped her up threw her her in the air.</a:t>
            </a:r>
            <a:endPar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endParaRPr>
          </a:p>
          <a:p>
            <a:pPr marL="457200" indent="-457200" algn="l">
              <a:buFont typeface="Wingdings" panose="05000000000000000000" charset="0"/>
              <a:buChar char="Ø"/>
            </a:pPr>
            <a:endParaRPr lang="en-US" altLang="zh-CN" sz="2600" dirty="0" smtClean="0">
              <a:solidFill>
                <a:schemeClr val="tx1">
                  <a:lumMod val="75000"/>
                  <a:lumOff val="25000"/>
                </a:schemeClr>
              </a:solidFill>
              <a:latin typeface="Arial Narrow" panose="020B0606020202030204" charset="0"/>
              <a:ea typeface="微软雅黑" panose="020B0503020204020204" charset="-122"/>
              <a:cs typeface="Arial Narrow" panose="020B0606020202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45815" cy="521335"/>
          </a:xfrm>
          <a:prstGeom prst="rect">
            <a:avLst/>
          </a:prstGeom>
          <a:solidFill>
            <a:srgbClr val="70AD47">
              <a:lumMod val="60000"/>
              <a:lumOff val="40000"/>
            </a:srgbClr>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p>
        </p:txBody>
      </p:sp>
      <p:sp>
        <p:nvSpPr>
          <p:cNvPr id="5" name="文本框 4"/>
          <p:cNvSpPr txBox="1"/>
          <p:nvPr/>
        </p:nvSpPr>
        <p:spPr>
          <a:xfrm>
            <a:off x="0" y="61595"/>
            <a:ext cx="3540125" cy="521970"/>
          </a:xfrm>
          <a:prstGeom prst="rect">
            <a:avLst/>
          </a:prstGeom>
          <a:noFill/>
        </p:spPr>
        <p:txBody>
          <a:bodyPr wrap="square" rtlCol="0">
            <a:spAutoFit/>
          </a:bodyPr>
          <a:p>
            <a:r>
              <a:rPr lang="en-US" altLang="zh-CN" sz="2800"/>
              <a:t>Design the plot: Q-A</a:t>
            </a:r>
            <a:endParaRPr lang="zh-CN" altLang="en-US" sz="2800"/>
          </a:p>
        </p:txBody>
      </p:sp>
      <p:sp>
        <p:nvSpPr>
          <p:cNvPr id="8" name="文本框 7"/>
          <p:cNvSpPr txBox="1"/>
          <p:nvPr/>
        </p:nvSpPr>
        <p:spPr>
          <a:xfrm>
            <a:off x="190500" y="718185"/>
            <a:ext cx="12001500" cy="3969385"/>
          </a:xfrm>
          <a:prstGeom prst="rect">
            <a:avLst/>
          </a:prstGeom>
          <a:noFill/>
        </p:spPr>
        <p:txBody>
          <a:bodyPr wrap="square" rtlCol="0">
            <a:spAutoFit/>
          </a:bodyPr>
          <a:p>
            <a:r>
              <a:rPr lang="en-US" altLang="zh-CN" sz="2800" i="1">
                <a:latin typeface="Arial" panose="020B0604020202020204" pitchFamily="34" charset="0"/>
                <a:cs typeface="Arial" panose="020B0604020202020204" pitchFamily="34" charset="0"/>
              </a:rPr>
              <a:t>Paragraph 1:</a:t>
            </a:r>
            <a:r>
              <a:rPr lang="zh-CN" altLang="en-US" sz="2800" i="1">
                <a:latin typeface="Arial" panose="020B0604020202020204" pitchFamily="34" charset="0"/>
                <a:cs typeface="Arial" panose="020B0604020202020204" pitchFamily="34" charset="0"/>
              </a:rPr>
              <a:t>Suddenly, a painting on the wall caught Taylor's eye.</a:t>
            </a:r>
            <a:r>
              <a:rPr lang="en-US" altLang="zh-CN" sz="2800" i="1">
                <a:latin typeface="Arial" panose="020B0604020202020204" pitchFamily="34" charset="0"/>
                <a:cs typeface="Arial" panose="020B0604020202020204" pitchFamily="34" charset="0"/>
              </a:rPr>
              <a:t>_______</a:t>
            </a:r>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a:p>
            <a:r>
              <a:rPr lang="zh-CN" altLang="en-US" sz="2800" i="1">
                <a:latin typeface="Arial" panose="020B0604020202020204" pitchFamily="34" charset="0"/>
                <a:cs typeface="Arial" panose="020B0604020202020204" pitchFamily="34" charset="0"/>
              </a:rPr>
              <a:t> </a:t>
            </a:r>
            <a:endParaRPr lang="zh-CN" altLang="en-US" sz="2800" i="1">
              <a:latin typeface="Arial" panose="020B0604020202020204" pitchFamily="34" charset="0"/>
              <a:cs typeface="Arial" panose="020B0604020202020204" pitchFamily="34" charset="0"/>
            </a:endParaRPr>
          </a:p>
          <a:p>
            <a:endParaRPr lang="en-US" altLang="zh-CN" sz="2800" i="1">
              <a:latin typeface="Arial" panose="020B0604020202020204" pitchFamily="34" charset="0"/>
              <a:cs typeface="Arial" panose="020B0604020202020204" pitchFamily="34" charset="0"/>
            </a:endParaRPr>
          </a:p>
          <a:p>
            <a:r>
              <a:rPr lang="en-US" altLang="zh-CN" sz="2800" i="1">
                <a:latin typeface="Arial" panose="020B0604020202020204" pitchFamily="34" charset="0"/>
                <a:cs typeface="Arial" panose="020B0604020202020204" pitchFamily="34" charset="0"/>
              </a:rPr>
              <a:t>Paragraph 2:</a:t>
            </a:r>
            <a:r>
              <a:rPr lang="zh-CN" altLang="en-US" sz="2800" i="1">
                <a:latin typeface="Arial" panose="020B0604020202020204" pitchFamily="34" charset="0"/>
                <a:cs typeface="Arial" panose="020B0604020202020204" pitchFamily="34" charset="0"/>
              </a:rPr>
              <a:t>The morning of the fair, Taylor came downstairs to invite Mama to see the surprise. </a:t>
            </a:r>
            <a:r>
              <a:rPr lang="en-US" altLang="zh-CN" sz="2800" i="1">
                <a:latin typeface="Arial" panose="020B0604020202020204" pitchFamily="34" charset="0"/>
                <a:cs typeface="Arial" panose="020B0604020202020204" pitchFamily="34" charset="0"/>
              </a:rPr>
              <a:t>______________________________________</a:t>
            </a:r>
            <a:endParaRPr lang="zh-CN" altLang="en-US" sz="2800" i="1">
              <a:latin typeface="Arial" panose="020B0604020202020204" pitchFamily="34" charset="0"/>
              <a:cs typeface="Arial" panose="020B0604020202020204" pitchFamily="34" charset="0"/>
            </a:endParaRPr>
          </a:p>
          <a:p>
            <a:endParaRPr lang="zh-CN" altLang="en-US" sz="2800" i="1">
              <a:latin typeface="Arial" panose="020B0604020202020204" pitchFamily="34" charset="0"/>
              <a:cs typeface="Arial" panose="020B0604020202020204" pitchFamily="34" charset="0"/>
            </a:endParaRPr>
          </a:p>
        </p:txBody>
      </p:sp>
      <p:sp>
        <p:nvSpPr>
          <p:cNvPr id="20" name="文本框 19"/>
          <p:cNvSpPr txBox="1"/>
          <p:nvPr/>
        </p:nvSpPr>
        <p:spPr>
          <a:xfrm>
            <a:off x="5145405" y="3672840"/>
            <a:ext cx="1421765" cy="583565"/>
          </a:xfrm>
          <a:prstGeom prst="rect">
            <a:avLst/>
          </a:prstGeom>
          <a:noFill/>
        </p:spPr>
        <p:txBody>
          <a:bodyPr wrap="square" rtlCol="0">
            <a:spAutoFit/>
          </a:bodyPr>
          <a:p>
            <a:r>
              <a:rPr lang="zh-CN" altLang="en-US" sz="3200">
                <a:solidFill>
                  <a:srgbClr val="FF0000"/>
                </a:solidFill>
                <a:latin typeface="方正粗黑宋简体" panose="02000000000000000000" charset="-122"/>
                <a:ea typeface="方正粗黑宋简体" panose="02000000000000000000" charset="-122"/>
              </a:rPr>
              <a:t>逆推法</a:t>
            </a:r>
            <a:endParaRPr lang="zh-CN" altLang="en-US" sz="3200">
              <a:solidFill>
                <a:srgbClr val="FF0000"/>
              </a:solidFill>
              <a:latin typeface="方正粗黑宋简体" panose="02000000000000000000" charset="-122"/>
              <a:ea typeface="方正粗黑宋简体" panose="02000000000000000000" charset="-122"/>
            </a:endParaRPr>
          </a:p>
        </p:txBody>
      </p:sp>
      <p:sp>
        <p:nvSpPr>
          <p:cNvPr id="2" name="圆角矩形 1"/>
          <p:cNvSpPr/>
          <p:nvPr/>
        </p:nvSpPr>
        <p:spPr>
          <a:xfrm>
            <a:off x="2404745" y="3766820"/>
            <a:ext cx="1985010" cy="489585"/>
          </a:xfrm>
          <a:prstGeom prst="roundRec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411480" y="25939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 What was the surprise? And what did she look forward to? </a:t>
            </a:r>
            <a:r>
              <a:rPr lang="en-US" altLang="zh-CN" sz="2800" dirty="0" smtClean="0">
                <a:solidFill>
                  <a:schemeClr val="tx1"/>
                </a:solidFill>
                <a:latin typeface="微软雅黑" panose="020B0503020204020204" charset="-122"/>
                <a:ea typeface="微软雅黑" panose="020B0503020204020204" charset="-122"/>
              </a:rPr>
              <a:t> </a:t>
            </a:r>
            <a:endParaRPr lang="en-US" altLang="zh-CN" sz="2800" dirty="0" smtClean="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411480" y="119062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Q1:What was her idea about the painting? What did she intend to do?</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411480" y="183578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 How did she put the idea into practice?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cxnSp>
        <p:nvCxnSpPr>
          <p:cNvPr id="25" name="直接箭头连接符 24"/>
          <p:cNvCxnSpPr/>
          <p:nvPr/>
        </p:nvCxnSpPr>
        <p:spPr>
          <a:xfrm flipH="1" flipV="1">
            <a:off x="3923030" y="2947670"/>
            <a:ext cx="38735" cy="8191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11480" y="454469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Q1:What did her mother see? And how did she react?</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0" name="文本框 9"/>
          <p:cNvSpPr txBox="1"/>
          <p:nvPr/>
        </p:nvSpPr>
        <p:spPr>
          <a:xfrm>
            <a:off x="411480" y="526097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Q2:How did they deal with the surprise? And where?</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1" name="文本框 10"/>
          <p:cNvSpPr txBox="1"/>
          <p:nvPr/>
        </p:nvSpPr>
        <p:spPr>
          <a:xfrm>
            <a:off x="411480" y="5977255"/>
            <a:ext cx="11164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rPr>
              <a:t>Q3:Did she make it up to Mama this way?</a:t>
            </a:r>
            <a:endParaRPr lang="en-US" altLang="zh-CN" sz="2800" dirty="0" smtClean="0">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amond(in)">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amond(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bldLvl="0" animBg="1"/>
      <p:bldP spid="6" grpId="0" bldLvl="0" animBg="1"/>
      <p:bldP spid="7" grpId="0" bldLvl="0" animBg="1"/>
      <p:bldP spid="2" grpId="0" bldLvl="0" animBg="1"/>
      <p:bldP spid="9" grpId="0" bldLvl="0" animBg="1"/>
      <p:bldP spid="10" grpId="0" bldLvl="0" animBg="1"/>
      <p:bldP spid="11" grpId="0" bldLvl="0" animBg="1"/>
    </p:bldLst>
  </p:timing>
</p:sld>
</file>

<file path=ppt/tags/tag1.xml><?xml version="1.0" encoding="utf-8"?>
<p:tagLst xmlns:p="http://schemas.openxmlformats.org/presentationml/2006/main">
  <p:tag name="KSO_WM_UNIT_TABLE_BEAUTIFY" val="smartTable{8ef7e555-9f29-47fd-8ca1-d5b777380847}"/>
  <p:tag name="TABLE_ENDDRAG_ORIGIN_RECT" val="926*401"/>
  <p:tag name="TABLE_ENDDRAG_RECT" val="18*52*926*4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0.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1.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2.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3.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4.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5.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6.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7.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8.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19.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8.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ppt/theme/themeOverride9.xml><?xml version="1.0" encoding="utf-8"?>
<a:themeOverride xmlns:a="http://schemas.openxmlformats.org/drawingml/2006/main">
  <a:clrScheme name="自定义 237">
    <a:dk1>
      <a:srgbClr val="000000"/>
    </a:dk1>
    <a:lt1>
      <a:srgbClr val="FFFFFF"/>
    </a:lt1>
    <a:dk2>
      <a:srgbClr val="778495"/>
    </a:dk2>
    <a:lt2>
      <a:srgbClr val="F0F0F0"/>
    </a:lt2>
    <a:accent1>
      <a:srgbClr val="76C8D2"/>
    </a:accent1>
    <a:accent2>
      <a:srgbClr val="D2A37C"/>
    </a:accent2>
    <a:accent3>
      <a:srgbClr val="76C8D2"/>
    </a:accent3>
    <a:accent4>
      <a:srgbClr val="D2A37C"/>
    </a:accent4>
    <a:accent5>
      <a:srgbClr val="76C8D2"/>
    </a:accent5>
    <a:accent6>
      <a:srgbClr val="D2A37C"/>
    </a:accent6>
    <a:hlink>
      <a:srgbClr val="76C8D2"/>
    </a:hlink>
    <a:folHlink>
      <a:srgbClr val="D2A37C"/>
    </a:folHlink>
  </a:clrScheme>
</a:themeOverride>
</file>

<file path=docProps/app.xml><?xml version="1.0" encoding="utf-8"?>
<Properties xmlns="http://schemas.openxmlformats.org/officeDocument/2006/extended-properties" xmlns:vt="http://schemas.openxmlformats.org/officeDocument/2006/docPropsVTypes">
  <TotalTime>0</TotalTime>
  <Words>12661</Words>
  <Application>WPS 演示</Application>
  <PresentationFormat>宽屏</PresentationFormat>
  <Paragraphs>311</Paragraphs>
  <Slides>23</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23</vt:i4>
      </vt:variant>
    </vt:vector>
  </HeadingPairs>
  <TitlesOfParts>
    <vt:vector size="43" baseType="lpstr">
      <vt:lpstr>Arial</vt:lpstr>
      <vt:lpstr>宋体</vt:lpstr>
      <vt:lpstr>Wingdings</vt:lpstr>
      <vt:lpstr>微软雅黑</vt:lpstr>
      <vt:lpstr>Times New Roman</vt:lpstr>
      <vt:lpstr>Arial Narrow</vt:lpstr>
      <vt:lpstr>Cambria</vt:lpstr>
      <vt:lpstr>Wingdings</vt:lpstr>
      <vt:lpstr>方正粗黑宋简体</vt:lpstr>
      <vt:lpstr>Arial Unicode MS</vt:lpstr>
      <vt:lpstr>Calibri</vt:lpstr>
      <vt:lpstr>Tahoma</vt:lpstr>
      <vt:lpstr>华文中宋</vt:lpstr>
      <vt:lpstr>Arial Rounded MT Bold</vt:lpstr>
      <vt:lpstr>华康雅宋体W9</vt:lpstr>
      <vt:lpstr>HelveticaNeue</vt:lpstr>
      <vt:lpstr>Corbel</vt:lpstr>
      <vt:lpstr>华文新魏</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16</cp:revision>
  <dcterms:created xsi:type="dcterms:W3CDTF">2021-11-27T12:28:00Z</dcterms:created>
  <dcterms:modified xsi:type="dcterms:W3CDTF">2021-11-29T10:17:33Z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CDC6FE3288CA4BB0A17E2602F2679249</vt:lpwstr>
  </property>
  <property fmtid="{D5CDD505-2E9C-101B-9397-08002B2CF9AE}" pid="3" name="KSOProductBuildVer">
    <vt:lpwstr>2052-11.8.2.8506</vt:lpwstr>
  </property>
</Properties>
</file>