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373" r:id="rId4"/>
    <p:sldId id="318" r:id="rId5"/>
    <p:sldId id="319" r:id="rId6"/>
    <p:sldId id="272" r:id="rId8"/>
    <p:sldId id="267" r:id="rId9"/>
    <p:sldId id="266" r:id="rId10"/>
    <p:sldId id="274" r:id="rId11"/>
    <p:sldId id="268" r:id="rId12"/>
    <p:sldId id="273" r:id="rId13"/>
    <p:sldId id="275" r:id="rId14"/>
    <p:sldId id="269" r:id="rId15"/>
    <p:sldId id="276" r:id="rId16"/>
    <p:sldId id="278" r:id="rId17"/>
    <p:sldId id="270" r:id="rId18"/>
    <p:sldId id="279" r:id="rId19"/>
    <p:sldId id="280" r:id="rId20"/>
    <p:sldId id="271" r:id="rId21"/>
    <p:sldId id="281" r:id="rId22"/>
    <p:sldId id="320" r:id="rId23"/>
    <p:sldId id="258" r:id="rId24"/>
    <p:sldId id="257" r:id="rId25"/>
    <p:sldId id="263" r:id="rId26"/>
    <p:sldId id="260" r:id="rId27"/>
    <p:sldId id="259" r:id="rId28"/>
    <p:sldId id="264" r:id="rId29"/>
    <p:sldId id="265" r:id="rId30"/>
    <p:sldId id="261" r:id="rId31"/>
    <p:sldId id="262" r:id="rId32"/>
    <p:sldId id="321"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324" r:id="rId50"/>
    <p:sldId id="327" r:id="rId51"/>
    <p:sldId id="325" r:id="rId52"/>
    <p:sldId id="326" r:id="rId53"/>
    <p:sldId id="322" r:id="rId54"/>
    <p:sldId id="299" r:id="rId55"/>
    <p:sldId id="300" r:id="rId56"/>
    <p:sldId id="277" r:id="rId57"/>
    <p:sldId id="301" r:id="rId58"/>
    <p:sldId id="302" r:id="rId59"/>
    <p:sldId id="323"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558"/>
            <a:ext cx="10363200" cy="147011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440"/>
            <a:ext cx="8534400" cy="1752709"/>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7173"/>
            <a:ext cx="10363200" cy="1362160"/>
          </a:xfrm>
        </p:spPr>
        <p:txBody>
          <a:bodyPr anchor="t"/>
          <a:lstStyle>
            <a:lvl1pPr algn="l">
              <a:defRPr sz="533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893"/>
            <a:ext cx="10363200" cy="1500280"/>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225"/>
            <a:ext cx="5384800" cy="3395874"/>
          </a:xfr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225"/>
            <a:ext cx="5384800" cy="3395874"/>
          </a:xfr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55"/>
            <a:ext cx="10972800" cy="1143071"/>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208"/>
            <a:ext cx="5386917" cy="639802"/>
          </a:xfr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5010"/>
            <a:ext cx="5386917" cy="3951532"/>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208"/>
            <a:ext cx="5389033" cy="639802"/>
          </a:xfr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5010"/>
            <a:ext cx="5389033" cy="3951532"/>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6D0CF6-0F7D-4653-8535-B9F68734AF5D}" type="slidenum">
              <a:rPr lang="zh-CN" altLang="en-US" smtClean="0"/>
            </a:fld>
            <a:endParaRPr lang="zh-CN" altLang="en-US"/>
          </a:p>
        </p:txBody>
      </p:sp>
      <p:sp>
        <p:nvSpPr>
          <p:cNvPr id="5" name="矩形 4"/>
          <p:cNvSpPr/>
          <p:nvPr userDrawn="1"/>
        </p:nvSpPr>
        <p:spPr>
          <a:xfrm>
            <a:off x="337" y="261642"/>
            <a:ext cx="192065"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dirty="0">
              <a:solidFill>
                <a:srgbClr val="E7E6E6">
                  <a:lumMod val="50000"/>
                </a:srgbClr>
              </a:solidFill>
              <a:cs typeface="+mn-ea"/>
              <a:sym typeface="+mn-lt"/>
            </a:endParaRPr>
          </a:p>
        </p:txBody>
      </p:sp>
      <p:sp>
        <p:nvSpPr>
          <p:cNvPr id="6" name="文本框 37"/>
          <p:cNvSpPr txBox="1"/>
          <p:nvPr userDrawn="1"/>
        </p:nvSpPr>
        <p:spPr>
          <a:xfrm>
            <a:off x="288413" y="261642"/>
            <a:ext cx="2899410" cy="419100"/>
          </a:xfrm>
          <a:prstGeom prst="rect">
            <a:avLst/>
          </a:prstGeom>
          <a:noFill/>
        </p:spPr>
        <p:txBody>
          <a:bodyPr wrap="none" lIns="91422" tIns="45711" rIns="91422" bIns="45711" rtlCol="0">
            <a:spAutoFit/>
          </a:bodyPr>
          <a:lstStyle/>
          <a:p>
            <a:pPr defTabSz="685800"/>
            <a:r>
              <a:rPr lang="zh-CN" altLang="en-US" sz="2135" dirty="0">
                <a:solidFill>
                  <a:schemeClr val="bg1">
                    <a:lumMod val="65000"/>
                  </a:schemeClr>
                </a:solidFill>
                <a:latin typeface="微软雅黑" panose="020B0503020204020204" charset="-122"/>
                <a:ea typeface="微软雅黑" panose="020B0503020204020204" charset="-122"/>
                <a:cs typeface="+mn-ea"/>
                <a:sym typeface="+mn-lt"/>
              </a:rPr>
              <a:t>点击添加相关标题文字</a:t>
            </a:r>
            <a:endParaRPr lang="zh-CN" altLang="en-US" sz="2135" dirty="0">
              <a:solidFill>
                <a:schemeClr val="bg1">
                  <a:lumMod val="65000"/>
                </a:schemeClr>
              </a:solidFill>
              <a:latin typeface="微软雅黑" panose="020B0503020204020204" charset="-122"/>
              <a:ea typeface="微软雅黑" panose="020B0503020204020204" charset="-122"/>
              <a:cs typeface="+mn-ea"/>
              <a:sym typeface="+mn-lt"/>
            </a:endParaRPr>
          </a:p>
        </p:txBody>
      </p:sp>
      <p:sp>
        <p:nvSpPr>
          <p:cNvPr id="7" name="文本框 38"/>
          <p:cNvSpPr txBox="1"/>
          <p:nvPr userDrawn="1"/>
        </p:nvSpPr>
        <p:spPr>
          <a:xfrm>
            <a:off x="353695" y="693583"/>
            <a:ext cx="2719028" cy="274320"/>
          </a:xfrm>
          <a:prstGeom prst="rect">
            <a:avLst/>
          </a:prstGeom>
          <a:noFill/>
        </p:spPr>
        <p:txBody>
          <a:bodyPr wrap="square" lIns="91422" tIns="45711" rIns="91422" bIns="45711" rtlCol="0">
            <a:spAutoFit/>
          </a:bodyPr>
          <a:lstStyle/>
          <a:p>
            <a:pPr algn="dist" defTabSz="685800"/>
            <a:r>
              <a:rPr lang="en-US" altLang="zh-CN" sz="1200" dirty="0">
                <a:solidFill>
                  <a:schemeClr val="bg1">
                    <a:lumMod val="75000"/>
                  </a:schemeClr>
                </a:solidFill>
                <a:cs typeface="+mn-ea"/>
                <a:sym typeface="+mn-lt"/>
              </a:rPr>
              <a:t>ADD RELATED TITLE WORDS</a:t>
            </a:r>
            <a:endParaRPr lang="zh-CN" altLang="en-US" sz="1200" dirty="0">
              <a:solidFill>
                <a:schemeClr val="bg1">
                  <a:lumMod val="75000"/>
                </a:schemeClr>
              </a:solidFill>
              <a:cs typeface="+mn-ea"/>
              <a:sym typeface="+mn-lt"/>
            </a:endParaRPr>
          </a:p>
        </p:txBody>
      </p:sp>
    </p:spTree>
  </p:cSld>
  <p:clrMapOvr>
    <a:masterClrMapping/>
  </p:clrMapOvr>
  <p:transition spd="med"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67"/>
            <a:ext cx="4011084" cy="1162122"/>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67"/>
            <a:ext cx="6815667" cy="5853475"/>
          </a:xfr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90"/>
            <a:ext cx="4011084" cy="4691352"/>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896"/>
            <a:ext cx="7315200" cy="566773"/>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813"/>
            <a:ext cx="7315200" cy="4115055"/>
          </a:xfrm>
        </p:spPr>
        <p:txBody>
          <a:bodyPr/>
          <a:lstStyle>
            <a:lvl1pPr marL="0" indent="0">
              <a:buNone/>
              <a:defRPr sz="4265"/>
            </a:lvl1pPr>
            <a:lvl2pPr marL="609600" indent="0">
              <a:buNone/>
              <a:defRPr sz="3730"/>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7" y="5367669"/>
            <a:ext cx="7315200" cy="804912"/>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88"/>
            <a:ext cx="2743200" cy="438970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88"/>
            <a:ext cx="8026400" cy="438970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1F886BA-5FC7-4C45-9AF2-D10BC1540A8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6D0CF6-0F7D-4653-8535-B9F68734AF5D}" type="slidenum">
              <a:rPr lang="zh-CN" altLang="en-US" smtClean="0"/>
            </a:fld>
            <a:endParaRPr lang="zh-CN" altLang="en-US"/>
          </a:p>
        </p:txBody>
      </p:sp>
    </p:spTree>
  </p:cSld>
  <p:clrMapOvr>
    <a:masterClrMapping/>
  </p:clrMapOvr>
  <p:transition spd="med"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0B8C8A5-E488-4C71-AF3A-9DEDD457CEF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500958-2C15-4EA0-9374-C887DCA7E58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8C8A5-E488-4C71-AF3A-9DEDD457CEF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00958-2C15-4EA0-9374-C887DCA7E587}"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55"/>
            <a:ext cx="10972800" cy="1143071"/>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300"/>
            <a:ext cx="10972800" cy="452624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744"/>
            <a:ext cx="2844800" cy="365147"/>
          </a:xfrm>
          <a:prstGeom prst="rect">
            <a:avLst/>
          </a:prstGeom>
        </p:spPr>
        <p:txBody>
          <a:bodyPr vert="horz" lIns="91440" tIns="45720" rIns="91440" bIns="45720" rtlCol="0" anchor="ctr"/>
          <a:lstStyle>
            <a:lvl1pPr algn="l">
              <a:defRPr sz="1600">
                <a:solidFill>
                  <a:schemeClr val="tx1">
                    <a:tint val="75000"/>
                  </a:schemeClr>
                </a:solidFill>
              </a:defRPr>
            </a:lvl1pPr>
          </a:lstStyle>
          <a:p>
            <a:fld id="{C1F886BA-5FC7-4C45-9AF2-D10BC1540A8E}" type="datetimeFigureOut">
              <a:rPr lang="zh-CN" altLang="en-US" smtClean="0"/>
            </a:fld>
            <a:endParaRPr lang="zh-CN" altLang="en-US"/>
          </a:p>
        </p:txBody>
      </p:sp>
      <p:sp>
        <p:nvSpPr>
          <p:cNvPr id="5" name="页脚占位符 4"/>
          <p:cNvSpPr>
            <a:spLocks noGrp="1"/>
          </p:cNvSpPr>
          <p:nvPr>
            <p:ph type="ftr" sz="quarter" idx="3"/>
          </p:nvPr>
        </p:nvSpPr>
        <p:spPr>
          <a:xfrm>
            <a:off x="4165600" y="6356744"/>
            <a:ext cx="3860800" cy="36514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744"/>
            <a:ext cx="2844800" cy="365147"/>
          </a:xfrm>
          <a:prstGeom prst="rect">
            <a:avLst/>
          </a:prstGeom>
        </p:spPr>
        <p:txBody>
          <a:bodyPr vert="horz" lIns="91440" tIns="45720" rIns="91440" bIns="45720" rtlCol="0" anchor="ctr"/>
          <a:lstStyle>
            <a:lvl1pPr algn="r">
              <a:defRPr sz="1600">
                <a:solidFill>
                  <a:schemeClr val="tx1">
                    <a:tint val="75000"/>
                  </a:schemeClr>
                </a:solidFill>
              </a:defRPr>
            </a:lvl1pPr>
          </a:lstStyle>
          <a:p>
            <a:fld id="{DD6D0CF6-0F7D-4653-8535-B9F68734AF5D}"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advClick="0" advTm="0">
    <p:random/>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3.mp3"/><Relationship Id="rId1" Type="http://schemas.openxmlformats.org/officeDocument/2006/relationships/audio" Target="../media/media3.mp3"/></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1.sv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media/media4.mp3"/></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5.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6.mp3"/><Relationship Id="rId1" Type="http://schemas.openxmlformats.org/officeDocument/2006/relationships/audio" Target="../media/media6.mp3"/></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6.mp3"/><Relationship Id="rId1" Type="http://schemas.openxmlformats.org/officeDocument/2006/relationships/audio" Target="../media/media6.mp3"/></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7.mp3"/><Relationship Id="rId1" Type="http://schemas.openxmlformats.org/officeDocument/2006/relationships/audio" Target="../media/media7.mp3"/></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7.mp3"/><Relationship Id="rId1" Type="http://schemas.openxmlformats.org/officeDocument/2006/relationships/audio" Target="../media/media7.mp3"/></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8.mp3"/><Relationship Id="rId1" Type="http://schemas.openxmlformats.org/officeDocument/2006/relationships/audio" Target="../media/media8.mp3"/></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8.mp3"/><Relationship Id="rId1" Type="http://schemas.openxmlformats.org/officeDocument/2006/relationships/audio" Target="../media/media8.mp3"/></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9.mp3"/><Relationship Id="rId1" Type="http://schemas.openxmlformats.org/officeDocument/2006/relationships/audio" Target="../media/media9.mp3"/></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0.mp3"/><Relationship Id="rId1" Type="http://schemas.openxmlformats.org/officeDocument/2006/relationships/audio" Target="../media/media10.mp3"/></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1.mp3"/><Relationship Id="rId1" Type="http://schemas.openxmlformats.org/officeDocument/2006/relationships/audio" Target="../media/media11.mp3"/></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12.mp3"/><Relationship Id="rId1" Type="http://schemas.openxmlformats.org/officeDocument/2006/relationships/audio" Target="../media/media12.mp3"/></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media/media1.mp3"/></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2.mp3"/><Relationship Id="rId2" Type="http://schemas.openxmlformats.org/officeDocument/2006/relationships/audio" Target="../media/media12.mp3"/><Relationship Id="rId1"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13.mp3"/><Relationship Id="rId1" Type="http://schemas.openxmlformats.org/officeDocument/2006/relationships/audio" Target="../media/media13.mp3"/></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3.mp3"/><Relationship Id="rId2" Type="http://schemas.openxmlformats.org/officeDocument/2006/relationships/audio" Target="../media/media13.mp3"/><Relationship Id="rId1"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4.mp3"/><Relationship Id="rId1" Type="http://schemas.openxmlformats.org/officeDocument/2006/relationships/audio" Target="../media/media14.mp3"/></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5.mp3"/><Relationship Id="rId1" Type="http://schemas.openxmlformats.org/officeDocument/2006/relationships/audio" Target="../media/media15.mp3"/></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media" Target="../media/media15.mp3"/><Relationship Id="rId3" Type="http://schemas.openxmlformats.org/officeDocument/2006/relationships/audio" Target="../media/media15.mp3"/><Relationship Id="rId2" Type="http://schemas.openxmlformats.org/officeDocument/2006/relationships/image" Target="../media/image9.png"/><Relationship Id="rId1"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svg"/><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4.mp3"/><Relationship Id="rId2" Type="http://schemas.openxmlformats.org/officeDocument/2006/relationships/audio" Target="../media/media14.mp3"/><Relationship Id="rId1"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6.mp3"/><Relationship Id="rId1" Type="http://schemas.openxmlformats.org/officeDocument/2006/relationships/audio" Target="../media/media16.mp3"/></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6.mp3"/><Relationship Id="rId2" Type="http://schemas.openxmlformats.org/officeDocument/2006/relationships/audio" Target="../media/media16.mp3"/><Relationship Id="rId1" Type="http://schemas.openxmlformats.org/officeDocument/2006/relationships/image" Target="../media/image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media/media2.mp3"/></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svg"/><Relationship Id="rId4" Type="http://schemas.openxmlformats.org/officeDocument/2006/relationships/image" Target="../media/image8.png"/><Relationship Id="rId3"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media/media2.mp3"/></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46756"/>
            <a:ext cx="11988800" cy="6711244"/>
          </a:xfrm>
        </p:spPr>
        <p:txBody>
          <a:bodyPr>
            <a:normAutofit/>
          </a:bodyPr>
          <a:lstStyle/>
          <a:p>
            <a:pPr marL="200025" indent="-200025" algn="just"/>
            <a:r>
              <a:rPr lang="en-US" altLang="zh-CN" sz="2000" kern="100" dirty="0">
                <a:effectLst/>
                <a:latin typeface="Times New Roman" panose="02020603050405020304" pitchFamily="18" charset="0"/>
                <a:ea typeface="宋体" panose="02010600030101010101" pitchFamily="2" charset="-122"/>
              </a:rPr>
              <a:t>M: Hey, Iris. I forgot to register for the courses. I’m one day late, and most of the classes are full. What do you </a:t>
            </a:r>
            <a:endParaRPr lang="en-US" altLang="zh-CN" sz="2000" kern="100" dirty="0">
              <a:effectLst/>
              <a:latin typeface="Times New Roman" panose="02020603050405020304" pitchFamily="18" charset="0"/>
              <a:ea typeface="宋体" panose="02010600030101010101" pitchFamily="2" charset="-122"/>
            </a:endParaRPr>
          </a:p>
          <a:p>
            <a:pPr marL="200025" indent="-200025" algn="just"/>
            <a:r>
              <a:rPr lang="en-US" altLang="zh-CN" sz="2000" kern="100" dirty="0">
                <a:effectLst/>
                <a:latin typeface="Times New Roman" panose="02020603050405020304" pitchFamily="18" charset="0"/>
                <a:ea typeface="宋体" panose="02010600030101010101" pitchFamily="2" charset="-122"/>
              </a:rPr>
              <a:t>think I should do?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Poor you, Jack! You can’t do anything about that.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Do you think going to the registration office will help now?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No, they will tell you the same thing, in a worse way.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Did you register yet?</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Of course, and it wasn’t easy for me to register for International Trade. It’s so popular.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What classes do you think are still open?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Maybe Modern History, and Chemistry.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OK. What do you think about mathematics? I wanted to take that class this term. </a:t>
            </a:r>
            <a:endParaRPr lang="zh-CN" altLang="zh-CN" sz="2000" kern="100" dirty="0">
              <a:effectLst/>
              <a:latin typeface="Times New Roman" panose="02020603050405020304" pitchFamily="18" charset="0"/>
              <a:ea typeface="宋体" panose="02010600030101010101" pitchFamily="2" charset="-122"/>
            </a:endParaRPr>
          </a:p>
          <a:p>
            <a:pPr marL="200025" indent="-200025" algn="just"/>
            <a:r>
              <a:rPr lang="en-US" altLang="zh-CN" sz="2000" kern="100" dirty="0">
                <a:effectLst/>
                <a:latin typeface="Times New Roman" panose="02020603050405020304" pitchFamily="18" charset="0"/>
                <a:ea typeface="宋体" panose="02010600030101010101" pitchFamily="2" charset="-122"/>
              </a:rPr>
              <a:t>W: I took that class last year. ______________is really cool! If you go to_________, you can _____________a </a:t>
            </a:r>
            <a:endParaRPr lang="en-US" altLang="zh-CN" sz="2000" kern="100" dirty="0">
              <a:effectLst/>
              <a:latin typeface="Times New Roman" panose="02020603050405020304" pitchFamily="18" charset="0"/>
              <a:ea typeface="宋体" panose="02010600030101010101" pitchFamily="2" charset="-122"/>
            </a:endParaRPr>
          </a:p>
          <a:p>
            <a:pPr marL="200025" indent="-200025" algn="just"/>
            <a:r>
              <a:rPr lang="en-US" altLang="zh-CN" sz="2000" kern="100" dirty="0">
                <a:effectLst/>
                <a:latin typeface="Times New Roman" panose="02020603050405020304" pitchFamily="18" charset="0"/>
                <a:ea typeface="宋体" panose="02010600030101010101" pitchFamily="2" charset="-122"/>
              </a:rPr>
              <a:t>card that will ___________even if the class is full.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He does that?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I guess that’s because some people drop out of his class.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That makes sense. I think I’ll do that. Thanks for all the help. </a:t>
            </a:r>
            <a:endParaRPr lang="zh-CN" altLang="zh-CN" sz="2000"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6年10月浙江高考英语听力材料-剪辑-2020123014390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082988" y="936896"/>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kern="100" dirty="0">
                <a:effectLst/>
                <a:latin typeface="Times New Roman" panose="02020603050405020304" pitchFamily="18" charset="0"/>
                <a:ea typeface="宋体" panose="02010600030101010101" pitchFamily="2" charset="-122"/>
              </a:rPr>
              <a:t>10. What will Jack do to take mathematics?</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A. Wait for an opening.</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B. Apply to the department.</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C. Speak to Professor Anderson.</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图形 3" descr="蝴蝶 纯色填充"/>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25311" y="3086894"/>
            <a:ext cx="914400" cy="914400"/>
          </a:xfrm>
          <a:prstGeom prst="rect">
            <a:avLst/>
          </a:prstGeom>
        </p:spPr>
      </p:pic>
      <p:pic>
        <p:nvPicPr>
          <p:cNvPr id="5" name="2016年10月浙江高考英语听力材料-剪辑-2020123014390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041266" y="4015762"/>
            <a:ext cx="609600" cy="609600"/>
          </a:xfrm>
          <a:prstGeom prst="rect">
            <a:avLst/>
          </a:prstGeom>
        </p:spPr>
      </p:pic>
      <p:pic>
        <p:nvPicPr>
          <p:cNvPr id="6" name="图片 5"/>
          <p:cNvPicPr>
            <a:picLocks noChangeAspect="1"/>
          </p:cNvPicPr>
          <p:nvPr/>
        </p:nvPicPr>
        <p:blipFill>
          <a:blip r:embed="rId6"/>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46756"/>
            <a:ext cx="11988800" cy="6711244"/>
          </a:xfrm>
        </p:spPr>
        <p:txBody>
          <a:bodyPr>
            <a:normAutofit/>
          </a:bodyPr>
          <a:lstStyle/>
          <a:p>
            <a:pPr marL="200025" indent="-200025" algn="just"/>
            <a:r>
              <a:rPr lang="en-US" altLang="zh-CN" sz="2000" kern="100" dirty="0">
                <a:effectLst/>
                <a:latin typeface="Times New Roman" panose="02020603050405020304" pitchFamily="18" charset="0"/>
                <a:ea typeface="宋体" panose="02010600030101010101" pitchFamily="2" charset="-122"/>
              </a:rPr>
              <a:t>M: Hey, Iris. I forgot to register for the courses. I’m one day late, and most of the classes are full. What do you </a:t>
            </a:r>
            <a:endParaRPr lang="en-US" altLang="zh-CN" sz="2000" kern="100" dirty="0">
              <a:effectLst/>
              <a:latin typeface="Times New Roman" panose="02020603050405020304" pitchFamily="18" charset="0"/>
              <a:ea typeface="宋体" panose="02010600030101010101" pitchFamily="2" charset="-122"/>
            </a:endParaRPr>
          </a:p>
          <a:p>
            <a:pPr marL="200025" indent="-200025" algn="just"/>
            <a:r>
              <a:rPr lang="en-US" altLang="zh-CN" sz="2000" kern="100" dirty="0">
                <a:effectLst/>
                <a:latin typeface="Times New Roman" panose="02020603050405020304" pitchFamily="18" charset="0"/>
                <a:ea typeface="宋体" panose="02010600030101010101" pitchFamily="2" charset="-122"/>
              </a:rPr>
              <a:t>think I should do?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Poor you, Jack! You can’t do anything about that.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Do you think going to the registration office will help now?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No, they will tell you the same thing, in a worse way.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Did you register yet?</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Of course, and it wasn’t easy for me to register for International Trade. It’s so popular.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What classes do you think are still open?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Maybe Modern History, and Chemistry.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OK. What do you think about mathematics? I wanted to take that class this term. </a:t>
            </a:r>
            <a:endParaRPr lang="zh-CN" altLang="zh-CN" sz="2000" kern="100" dirty="0">
              <a:effectLst/>
              <a:latin typeface="Times New Roman" panose="02020603050405020304" pitchFamily="18" charset="0"/>
              <a:ea typeface="宋体" panose="02010600030101010101" pitchFamily="2" charset="-122"/>
            </a:endParaRPr>
          </a:p>
          <a:p>
            <a:pPr marL="200025" indent="-200025" algn="just"/>
            <a:r>
              <a:rPr lang="en-US" altLang="zh-CN" sz="2000" kern="100" dirty="0">
                <a:effectLst/>
                <a:latin typeface="Times New Roman" panose="02020603050405020304" pitchFamily="18" charset="0"/>
                <a:ea typeface="宋体" panose="02010600030101010101" pitchFamily="2" charset="-122"/>
              </a:rPr>
              <a:t>W: I took that class last year. </a:t>
            </a:r>
            <a:r>
              <a:rPr lang="en-US" altLang="zh-CN" sz="2000" u="sng" kern="100" dirty="0">
                <a:solidFill>
                  <a:srgbClr val="FF0000"/>
                </a:solidFill>
                <a:effectLst/>
                <a:latin typeface="Times New Roman" panose="02020603050405020304" pitchFamily="18" charset="0"/>
                <a:ea typeface="宋体" panose="02010600030101010101" pitchFamily="2" charset="-122"/>
              </a:rPr>
              <a:t>Professor Anderson </a:t>
            </a:r>
            <a:r>
              <a:rPr lang="en-US" altLang="zh-CN" sz="2000" kern="100" dirty="0">
                <a:effectLst/>
                <a:latin typeface="Times New Roman" panose="02020603050405020304" pitchFamily="18" charset="0"/>
                <a:ea typeface="宋体" panose="02010600030101010101" pitchFamily="2" charset="-122"/>
              </a:rPr>
              <a:t>is really cool! If you </a:t>
            </a:r>
            <a:r>
              <a:rPr lang="en-US" altLang="zh-CN" sz="2000" u="sng" kern="100" dirty="0">
                <a:solidFill>
                  <a:srgbClr val="FF0000"/>
                </a:solidFill>
                <a:effectLst/>
                <a:latin typeface="Times New Roman" panose="02020603050405020304" pitchFamily="18" charset="0"/>
                <a:ea typeface="宋体" panose="02010600030101010101" pitchFamily="2" charset="-122"/>
              </a:rPr>
              <a:t>go to his office</a:t>
            </a:r>
            <a:r>
              <a:rPr lang="en-US" altLang="zh-CN" sz="2000" kern="100" dirty="0">
                <a:effectLst/>
                <a:latin typeface="Times New Roman" panose="02020603050405020304" pitchFamily="18" charset="0"/>
                <a:ea typeface="宋体" panose="02010600030101010101" pitchFamily="2" charset="-122"/>
              </a:rPr>
              <a:t>, you can have him </a:t>
            </a:r>
            <a:r>
              <a:rPr lang="en-US" altLang="zh-CN" sz="2000" u="sng" kern="100" dirty="0">
                <a:solidFill>
                  <a:srgbClr val="FF0000"/>
                </a:solidFill>
                <a:effectLst/>
                <a:latin typeface="Times New Roman" panose="02020603050405020304" pitchFamily="18" charset="0"/>
                <a:ea typeface="宋体" panose="02010600030101010101" pitchFamily="2" charset="-122"/>
              </a:rPr>
              <a:t>write a </a:t>
            </a:r>
            <a:endParaRPr lang="en-US" altLang="zh-CN" sz="2000" u="sng" kern="100" dirty="0">
              <a:solidFill>
                <a:srgbClr val="FF0000"/>
              </a:solidFill>
              <a:effectLst/>
              <a:latin typeface="Times New Roman" panose="02020603050405020304" pitchFamily="18" charset="0"/>
              <a:ea typeface="宋体" panose="02010600030101010101" pitchFamily="2" charset="-122"/>
            </a:endParaRPr>
          </a:p>
          <a:p>
            <a:pPr marL="200025" indent="-200025" algn="just"/>
            <a:r>
              <a:rPr lang="en-US" altLang="zh-CN" sz="2000" u="sng" kern="100" dirty="0">
                <a:solidFill>
                  <a:srgbClr val="FF0000"/>
                </a:solidFill>
                <a:effectLst/>
                <a:latin typeface="Times New Roman" panose="02020603050405020304" pitchFamily="18" charset="0"/>
                <a:ea typeface="宋体" panose="02010600030101010101" pitchFamily="2" charset="-122"/>
              </a:rPr>
              <a:t>card </a:t>
            </a:r>
            <a:r>
              <a:rPr lang="en-US" altLang="zh-CN" sz="2000" kern="100" dirty="0">
                <a:effectLst/>
                <a:latin typeface="Times New Roman" panose="02020603050405020304" pitchFamily="18" charset="0"/>
                <a:ea typeface="宋体" panose="02010600030101010101" pitchFamily="2" charset="-122"/>
              </a:rPr>
              <a:t>that will </a:t>
            </a:r>
            <a:r>
              <a:rPr lang="en-US" altLang="zh-CN" sz="2000" u="sng" kern="100" dirty="0">
                <a:solidFill>
                  <a:srgbClr val="FF0000"/>
                </a:solidFill>
                <a:effectLst/>
                <a:latin typeface="Times New Roman" panose="02020603050405020304" pitchFamily="18" charset="0"/>
                <a:ea typeface="宋体" panose="02010600030101010101" pitchFamily="2" charset="-122"/>
              </a:rPr>
              <a:t>let you in </a:t>
            </a:r>
            <a:r>
              <a:rPr lang="en-US" altLang="zh-CN" sz="2000" kern="100" dirty="0">
                <a:effectLst/>
                <a:latin typeface="Times New Roman" panose="02020603050405020304" pitchFamily="18" charset="0"/>
                <a:ea typeface="宋体" panose="02010600030101010101" pitchFamily="2" charset="-122"/>
              </a:rPr>
              <a:t>even if the class is full.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He does that?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W: I guess that’s because some people drop out of his class. </a:t>
            </a:r>
            <a:endParaRPr lang="zh-CN"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M: That makes sense. I think I’ll do that. Thanks for all the help. </a:t>
            </a:r>
            <a:endParaRPr lang="zh-CN" altLang="zh-CN" sz="2000" kern="100" dirty="0">
              <a:effectLst/>
              <a:latin typeface="Times New Roman" panose="02020603050405020304" pitchFamily="18" charset="0"/>
              <a:ea typeface="宋体" panose="0201060003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1999" cy="6857999"/>
          </a:xfrm>
        </p:spPr>
        <p:txBody>
          <a:bodyPr>
            <a:normAutofit fontScale="92500" lnSpcReduction="10000"/>
          </a:bodyPr>
          <a:lstStyle/>
          <a:p>
            <a:pPr algn="just"/>
            <a:r>
              <a:rPr lang="en-US" altLang="zh-CN" kern="100" dirty="0">
                <a:effectLst/>
                <a:latin typeface="Times New Roman" panose="02020603050405020304" pitchFamily="18" charset="0"/>
                <a:ea typeface="宋体" panose="02010600030101010101" pitchFamily="2" charset="-122"/>
              </a:rPr>
              <a:t>(Text 8)</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Shall we_________?</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Sure!</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Why didn’t you have anything___________?</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Well, I am not even___________. </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Is there anything wrong? Do you feel well? </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I’ve been really worried. It’s my computer. It’s in the shop again.</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Really? What’s wrong this time?</a:t>
            </a:r>
            <a:endParaRPr lang="zh-CN" altLang="zh-CN" kern="100" dirty="0">
              <a:effectLst/>
              <a:latin typeface="Times New Roman" panose="02020603050405020304" pitchFamily="18" charset="0"/>
              <a:ea typeface="宋体" panose="02010600030101010101" pitchFamily="2" charset="-122"/>
            </a:endParaRPr>
          </a:p>
          <a:p>
            <a:pPr marL="133350" indent="-133350" algn="just"/>
            <a:r>
              <a:rPr lang="en-US" altLang="zh-CN" kern="100" dirty="0">
                <a:effectLst/>
                <a:latin typeface="Times New Roman" panose="02020603050405020304" pitchFamily="18" charset="0"/>
                <a:ea typeface="宋体" panose="02010600030101010101" pitchFamily="2" charset="-122"/>
              </a:rPr>
              <a:t>W: I don’t know exactly. There seems to be something wrong with the system. It restarts several times within an hour. And I can’t save what I have typed.</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That’s too bad. </a:t>
            </a:r>
            <a:endParaRPr lang="zh-CN"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W: Yeah. I need to hand in a sales report next Monday, and it’s already Wednesday today. Besides, I was only halfway through my report, and everything is in the computer.  </a:t>
            </a:r>
            <a:endParaRPr lang="zh-CN"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M: I see. Perhaps you should ask them to get it fixed in just one or two days, then at least you still have the weekend to work on the report.  </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Yes, I guess you’re right. Thanks.</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6年10月浙江高考英语听力材料-剪辑-2020123014513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066836" y="925010"/>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sz="3200" kern="100" dirty="0">
                <a:effectLst/>
                <a:latin typeface="Times New Roman" panose="02020603050405020304" pitchFamily="18" charset="0"/>
                <a:ea typeface="宋体" panose="02010600030101010101" pitchFamily="2" charset="-122"/>
              </a:rPr>
              <a:t>11. Where does the conversation probably take place?</a:t>
            </a:r>
            <a:endParaRPr lang="zh-CN"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A. In a shop. 		</a:t>
            </a:r>
            <a:endParaRPr lang="en-US"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B. In a canteen. 				</a:t>
            </a:r>
            <a:endParaRPr lang="en-US"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C. In an office.</a:t>
            </a:r>
            <a:endParaRPr lang="zh-CN" altLang="zh-CN" sz="3200"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图形 3"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8200" y="2751228"/>
            <a:ext cx="914400" cy="914400"/>
          </a:xfrm>
          <a:prstGeom prst="rect">
            <a:avLst/>
          </a:prstGeom>
        </p:spPr>
      </p:pic>
      <p:pic>
        <p:nvPicPr>
          <p:cNvPr id="5" name="2016年10月浙江高考英语听力材料-剪辑-2020123014513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pic>
        <p:nvPicPr>
          <p:cNvPr id="6" name="图片 5"/>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12191999" cy="6857999"/>
          </a:xfrm>
        </p:spPr>
        <p:txBody>
          <a:bodyPr>
            <a:normAutofit fontScale="92500" lnSpcReduction="10000"/>
          </a:bodyPr>
          <a:lstStyle/>
          <a:p>
            <a:pPr algn="just"/>
            <a:r>
              <a:rPr lang="en-US" altLang="zh-CN" kern="100" dirty="0">
                <a:effectLst/>
                <a:latin typeface="Times New Roman" panose="02020603050405020304" pitchFamily="18" charset="0"/>
                <a:ea typeface="宋体" panose="02010600030101010101" pitchFamily="2" charset="-122"/>
              </a:rPr>
              <a:t>(Text 8)</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Shall we </a:t>
            </a:r>
            <a:r>
              <a:rPr lang="en-US" altLang="zh-CN" u="sng" kern="100" dirty="0">
                <a:solidFill>
                  <a:srgbClr val="FF0000"/>
                </a:solidFill>
                <a:effectLst/>
                <a:latin typeface="Times New Roman" panose="02020603050405020304" pitchFamily="18" charset="0"/>
                <a:ea typeface="宋体" panose="02010600030101010101" pitchFamily="2" charset="-122"/>
              </a:rPr>
              <a:t>sit here</a:t>
            </a:r>
            <a:r>
              <a:rPr lang="en-US" altLang="zh-CN" kern="100" dirty="0">
                <a:effectLst/>
                <a:latin typeface="Times New Roman" panose="02020603050405020304" pitchFamily="18" charset="0"/>
                <a:ea typeface="宋体" panose="02010600030101010101" pitchFamily="2" charset="-122"/>
              </a:rPr>
              <a:t>?</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Sure!</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Why didn’t you have anything </a:t>
            </a:r>
            <a:r>
              <a:rPr lang="en-US" altLang="zh-CN" u="sng" kern="100" dirty="0">
                <a:solidFill>
                  <a:srgbClr val="FF0000"/>
                </a:solidFill>
                <a:effectLst/>
                <a:latin typeface="Times New Roman" panose="02020603050405020304" pitchFamily="18" charset="0"/>
                <a:ea typeface="宋体" panose="02010600030101010101" pitchFamily="2" charset="-122"/>
              </a:rPr>
              <a:t>on your plate</a:t>
            </a:r>
            <a:r>
              <a:rPr lang="en-US" altLang="zh-CN" kern="100" dirty="0">
                <a:effectLst/>
                <a:latin typeface="Times New Roman" panose="02020603050405020304" pitchFamily="18" charset="0"/>
                <a:ea typeface="宋体" panose="02010600030101010101" pitchFamily="2" charset="-122"/>
              </a:rPr>
              <a:t>?</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Well, I am not even </a:t>
            </a:r>
            <a:r>
              <a:rPr lang="en-US" altLang="zh-CN" u="sng" kern="100" dirty="0">
                <a:solidFill>
                  <a:srgbClr val="FF0000"/>
                </a:solidFill>
                <a:effectLst/>
                <a:latin typeface="Times New Roman" panose="02020603050405020304" pitchFamily="18" charset="0"/>
                <a:ea typeface="宋体" panose="02010600030101010101" pitchFamily="2" charset="-122"/>
              </a:rPr>
              <a:t>a bit hungry</a:t>
            </a:r>
            <a:r>
              <a:rPr lang="en-US" altLang="zh-CN" kern="100" dirty="0">
                <a:effectLst/>
                <a:latin typeface="Times New Roman" panose="02020603050405020304" pitchFamily="18" charset="0"/>
                <a:ea typeface="宋体" panose="02010600030101010101" pitchFamily="2" charset="-122"/>
              </a:rPr>
              <a:t>. </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Is there anything wrong? Do you feel well? </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I’ve been really worried. It’s my computer. It’s in the shop again.</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Really? What’s wrong this time?</a:t>
            </a:r>
            <a:endParaRPr lang="zh-CN" altLang="zh-CN" kern="100" dirty="0">
              <a:effectLst/>
              <a:latin typeface="Times New Roman" panose="02020603050405020304" pitchFamily="18" charset="0"/>
              <a:ea typeface="宋体" panose="02010600030101010101" pitchFamily="2" charset="-122"/>
            </a:endParaRPr>
          </a:p>
          <a:p>
            <a:pPr marL="133350" indent="-133350" algn="just"/>
            <a:r>
              <a:rPr lang="en-US" altLang="zh-CN" kern="100" dirty="0">
                <a:effectLst/>
                <a:latin typeface="Times New Roman" panose="02020603050405020304" pitchFamily="18" charset="0"/>
                <a:ea typeface="宋体" panose="02010600030101010101" pitchFamily="2" charset="-122"/>
              </a:rPr>
              <a:t>W: I don’t know exactly. There seems to be something wrong with the system. It restarts several times within an hour. And I can’t save what I have typed.</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That’s too bad. </a:t>
            </a:r>
            <a:endParaRPr lang="zh-CN"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W: Yeah. I need to hand in a sales report next Monday, and it’s already Wednesday today. Besides, I was only halfway through my report, and everything is in the computer.  </a:t>
            </a:r>
            <a:endParaRPr lang="zh-CN"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M: I see. Perhaps you should ask them to get it fixed in just one or two days, then at least you still have the weekend to work on the report.  </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W: Yes, I guess you’re right. Thanks.</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1439079" y="-73"/>
            <a:ext cx="871436" cy="2484276"/>
          </a:xfrm>
          <a:prstGeom prst="rect">
            <a:avLst/>
          </a:prstGeom>
        </p:spPr>
      </p:pic>
      <p:sp>
        <p:nvSpPr>
          <p:cNvPr id="6" name="Rectangle 4"/>
          <p:cNvSpPr>
            <a:spLocks noGrp="1" noChangeArrowheads="1"/>
          </p:cNvSpPr>
          <p:nvPr>
            <p:ph idx="1"/>
          </p:nvPr>
        </p:nvSpPr>
        <p:spPr bwMode="auto">
          <a:xfrm>
            <a:off x="0" y="234729"/>
            <a:ext cx="12090401"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Sir, you’ve been using the ______________for quite a while. Is there anything I can help you find?</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 Yes, thank you. I’ve got to ___________about Hollywood in the 30s and 40s. And I’m really struggling. There’re_________________, and I just don’t know____________. </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Your topic sounds pretty big. Why don’t you narrow it down to something like, er … the history of the comedies during that time? </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 You know, I was thinking about doing that, but more than 30 books came up when I typed in “Hollywood comedies”. </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You could cut that down even further by listing the specific years you want. Try adding “1930s” or “1940s”, or maybe “Golden Age”.</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 “Golden Age” is a good idea! Let me type that in. Hey, look! Just six books came up. That’s a lot better. I think I will get started with these books. Thanks a lot.</a:t>
            </a:r>
            <a:endPar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You’re welcome. If you need more help, I’ll be over there, at the Reference Desk.  </a:t>
            </a:r>
            <a:endParaRPr kumimoji="0" lang="en-US" altLang="zh-CN" b="0" i="0" u="none" strike="noStrike" cap="none" normalizeH="0" baseline="0" dirty="0">
              <a:ln>
                <a:noFill/>
              </a:ln>
              <a:solidFill>
                <a:schemeClr val="tx1"/>
              </a:solidFill>
              <a:effectLst/>
              <a:latin typeface="Arial" panose="020B0604020202020204" pitchFamily="34" charset="0"/>
            </a:endParaRPr>
          </a:p>
        </p:txBody>
      </p:sp>
      <p:pic>
        <p:nvPicPr>
          <p:cNvPr id="8" name="2016年10月浙江高考英语听力材料-剪辑-2020123014582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46756" y="1825625"/>
            <a:ext cx="11898488" cy="4846108"/>
          </a:xfrm>
        </p:spPr>
        <p:txBody>
          <a:bodyPr/>
          <a:lstStyle/>
          <a:p>
            <a:pPr algn="just"/>
            <a:r>
              <a:rPr lang="en-US" altLang="zh-CN" sz="4000" kern="100" dirty="0">
                <a:effectLst/>
                <a:latin typeface="Times New Roman" panose="02020603050405020304" pitchFamily="18" charset="0"/>
                <a:ea typeface="宋体" panose="02010600030101010101" pitchFamily="2" charset="-122"/>
              </a:rPr>
              <a:t>14. What is the man doing?</a:t>
            </a:r>
            <a:endParaRPr lang="zh-CN" altLang="zh-CN" sz="4000" kern="100" dirty="0">
              <a:effectLst/>
              <a:latin typeface="Times New Roman" panose="02020603050405020304" pitchFamily="18" charset="0"/>
              <a:ea typeface="宋体" panose="02010600030101010101" pitchFamily="2" charset="-122"/>
            </a:endParaRPr>
          </a:p>
          <a:p>
            <a:pPr algn="just"/>
            <a:r>
              <a:rPr lang="en-US" altLang="zh-CN" sz="4000" kern="100" dirty="0">
                <a:effectLst/>
                <a:latin typeface="Times New Roman" panose="02020603050405020304" pitchFamily="18" charset="0"/>
                <a:ea typeface="宋体" panose="02010600030101010101" pitchFamily="2" charset="-122"/>
              </a:rPr>
              <a:t>A. Writing a book. 				</a:t>
            </a:r>
            <a:endParaRPr lang="en-US" altLang="zh-CN" sz="4000" kern="100" dirty="0">
              <a:effectLst/>
              <a:latin typeface="Times New Roman" panose="02020603050405020304" pitchFamily="18" charset="0"/>
              <a:ea typeface="宋体" panose="02010600030101010101" pitchFamily="2" charset="-122"/>
            </a:endParaRPr>
          </a:p>
          <a:p>
            <a:pPr algn="just"/>
            <a:r>
              <a:rPr lang="en-US" altLang="zh-CN" sz="4000" kern="100" dirty="0">
                <a:effectLst/>
                <a:latin typeface="Times New Roman" panose="02020603050405020304" pitchFamily="18" charset="0"/>
                <a:ea typeface="宋体" panose="02010600030101010101" pitchFamily="2" charset="-122"/>
              </a:rPr>
              <a:t>B. Preparing a lecture. 			</a:t>
            </a:r>
            <a:endParaRPr lang="en-US" altLang="zh-CN" sz="4000" kern="100" dirty="0">
              <a:effectLst/>
              <a:latin typeface="Times New Roman" panose="02020603050405020304" pitchFamily="18" charset="0"/>
              <a:ea typeface="宋体" panose="02010600030101010101" pitchFamily="2" charset="-122"/>
            </a:endParaRPr>
          </a:p>
          <a:p>
            <a:pPr algn="just"/>
            <a:r>
              <a:rPr lang="en-US" altLang="zh-CN" sz="4000" kern="100" dirty="0">
                <a:effectLst/>
                <a:latin typeface="Times New Roman" panose="02020603050405020304" pitchFamily="18" charset="0"/>
                <a:ea typeface="宋体" panose="02010600030101010101" pitchFamily="2" charset="-122"/>
              </a:rPr>
              <a:t>C. Searching for references.</a:t>
            </a:r>
            <a:endParaRPr lang="en-US" altLang="zh-CN" sz="4000" kern="100" dirty="0">
              <a:effectLst/>
              <a:latin typeface="Times New Roman" panose="02020603050405020304" pitchFamily="18" charset="0"/>
              <a:ea typeface="宋体" panose="02010600030101010101" pitchFamily="2" charset="-122"/>
            </a:endParaRPr>
          </a:p>
          <a:p>
            <a:pPr algn="just"/>
            <a:r>
              <a:rPr lang="en-US" altLang="zh-CN" sz="2800" b="1" i="0" dirty="0">
                <a:solidFill>
                  <a:srgbClr val="434343"/>
                </a:solidFill>
                <a:effectLst/>
                <a:latin typeface="Arial" panose="020B0604020202020204" pitchFamily="34" charset="0"/>
              </a:rPr>
              <a:t>. </a:t>
            </a:r>
            <a:r>
              <a:rPr lang="zh-CN" altLang="en-US" sz="2800" b="1" i="0" dirty="0">
                <a:solidFill>
                  <a:srgbClr val="434343"/>
                </a:solidFill>
                <a:effectLst/>
                <a:latin typeface="Arial" panose="020B0604020202020204" pitchFamily="34" charset="0"/>
              </a:rPr>
              <a:t>参考，参照；涉及，提及；参考书目；介绍信；证明书</a:t>
            </a:r>
            <a:endParaRPr lang="zh-CN" altLang="zh-CN" sz="4000"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图形 3"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56" y="3630904"/>
            <a:ext cx="914400" cy="914400"/>
          </a:xfrm>
          <a:prstGeom prst="rect">
            <a:avLst/>
          </a:prstGeom>
        </p:spPr>
      </p:pic>
      <p:pic>
        <p:nvPicPr>
          <p:cNvPr id="5" name="2016年10月浙江高考英语听力材料-剪辑-2020123014582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pic>
        <p:nvPicPr>
          <p:cNvPr id="6" name="图片 5"/>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0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idx="1"/>
          </p:nvPr>
        </p:nvSpPr>
        <p:spPr bwMode="auto">
          <a:xfrm>
            <a:off x="0" y="234729"/>
            <a:ext cx="12090401"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Sir, you’ve been using the </a:t>
            </a:r>
            <a:r>
              <a:rPr kumimoji="0" lang="en-US" altLang="zh-CN" b="0" i="0" u="sng"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online catalogue </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for quite a while. Is there anything I can help you find?</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 Yes, thank you. I’ve got to </a:t>
            </a:r>
            <a:r>
              <a:rPr kumimoji="0" lang="en-US" altLang="zh-CN" b="0" i="0" u="sng"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write a paper </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about Hollywood in the 30s and 40s. And I’m really struggling. There’re </a:t>
            </a:r>
            <a:r>
              <a:rPr kumimoji="0" lang="en-US" altLang="zh-CN" b="0" i="0" u="sng"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hundreds of books</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and I just don’t know </a:t>
            </a:r>
            <a:r>
              <a:rPr kumimoji="0" lang="en-US" altLang="zh-CN" b="0" i="0" u="sng"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where to begin</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Your topic sounds pretty big. Why don’t you narrow it down to something like, er … the history of the comedies during that time? </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 You know, I was thinking about doing that, but more than 30 books came up when I typed in “Hollywood comedies”. </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You could cut that down even further by listing the specific years you want. Try adding “1930s” or “1940s”, or maybe “Golden Age”.</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 “Golden Age” is a good idea! Let me type that in. Hey, look! Just six books came up. That’s a lot better. I think I will get started with these books. Thanks a lot.</a:t>
            </a:r>
            <a:endPar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 You’re welcome. If you need more help, I’ll be over there, at the Reference Desk.  </a:t>
            </a:r>
            <a:endParaRPr kumimoji="0" lang="en-US" altLang="zh-CN"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231390" y="4631055"/>
            <a:ext cx="8568690" cy="140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sz="3730" b="1" kern="100" dirty="0">
                <a:solidFill>
                  <a:srgbClr val="645E10"/>
                </a:solidFill>
                <a:latin typeface="微软雅黑" panose="020B0503020204020204" charset="-122"/>
                <a:ea typeface="微软雅黑" panose="020B0503020204020204" charset="-122"/>
                <a:cs typeface="微软雅黑" panose="020B0503020204020204" charset="-122"/>
              </a:rPr>
              <a:t>2017年</a:t>
            </a:r>
            <a:r>
              <a:rPr lang="en-US" altLang="zh-CN" sz="3730" b="1" kern="100" dirty="0">
                <a:solidFill>
                  <a:srgbClr val="645E10"/>
                </a:solidFill>
                <a:latin typeface="微软雅黑" panose="020B0503020204020204" charset="-122"/>
                <a:ea typeface="微软雅黑" panose="020B0503020204020204" charset="-122"/>
                <a:cs typeface="微软雅黑" panose="020B0503020204020204" charset="-122"/>
              </a:rPr>
              <a:t>6</a:t>
            </a:r>
            <a:r>
              <a:rPr sz="3730" b="1" kern="100" dirty="0">
                <a:solidFill>
                  <a:srgbClr val="645E10"/>
                </a:solidFill>
                <a:latin typeface="微软雅黑" panose="020B0503020204020204" charset="-122"/>
                <a:ea typeface="微软雅黑" panose="020B0503020204020204" charset="-122"/>
                <a:cs typeface="微软雅黑" panose="020B0503020204020204" charset="-122"/>
              </a:rPr>
              <a:t>月浙江省</a:t>
            </a:r>
            <a:r>
              <a:rPr lang="zh-CN" sz="3730" b="1" kern="100" dirty="0">
                <a:solidFill>
                  <a:srgbClr val="645E10"/>
                </a:solidFill>
                <a:latin typeface="微软雅黑" panose="020B0503020204020204" charset="-122"/>
                <a:ea typeface="微软雅黑" panose="020B0503020204020204" charset="-122"/>
                <a:cs typeface="微软雅黑" panose="020B0503020204020204" charset="-122"/>
              </a:rPr>
              <a:t>高考</a:t>
            </a:r>
            <a:r>
              <a:rPr sz="3730" b="1" kern="100" dirty="0">
                <a:solidFill>
                  <a:srgbClr val="645E10"/>
                </a:solidFill>
                <a:latin typeface="微软雅黑" panose="020B0503020204020204" charset="-122"/>
                <a:ea typeface="微软雅黑" panose="020B0503020204020204" charset="-122"/>
                <a:cs typeface="微软雅黑" panose="020B0503020204020204" charset="-122"/>
              </a:rPr>
              <a:t>英语听力试题</a:t>
            </a:r>
            <a:endParaRPr sz="3730" b="1" kern="100" dirty="0">
              <a:solidFill>
                <a:srgbClr val="645E10"/>
              </a:solidFill>
              <a:latin typeface="微软雅黑" panose="020B0503020204020204" charset="-122"/>
              <a:ea typeface="微软雅黑" panose="020B0503020204020204" charset="-122"/>
              <a:cs typeface="微软雅黑" panose="020B0503020204020204" charset="-122"/>
            </a:endParaRPr>
          </a:p>
          <a:p>
            <a:pPr algn="ctr"/>
            <a:r>
              <a:rPr sz="4800" b="1" kern="100" dirty="0" err="1">
                <a:solidFill>
                  <a:srgbClr val="645E10"/>
                </a:solidFill>
                <a:latin typeface="微软雅黑" panose="020B0503020204020204" charset="-122"/>
                <a:ea typeface="微软雅黑" panose="020B0503020204020204" charset="-122"/>
                <a:cs typeface="微软雅黑" panose="020B0503020204020204" charset="-122"/>
                <a:sym typeface="+mn-ea"/>
              </a:rPr>
              <a:t>错题</a:t>
            </a:r>
            <a:r>
              <a:rPr lang="zh-CN" altLang="en-US"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精</a:t>
            </a:r>
            <a:r>
              <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听</a:t>
            </a:r>
            <a:endPar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12"/>
          <p:cNvSpPr txBox="1">
            <a:spLocks noChangeArrowheads="1"/>
          </p:cNvSpPr>
          <p:nvPr/>
        </p:nvSpPr>
        <p:spPr bwMode="auto">
          <a:xfrm>
            <a:off x="6431954" y="3026490"/>
            <a:ext cx="1342731"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11995" dirty="0">
                <a:solidFill>
                  <a:schemeClr val="tx1">
                    <a:lumMod val="50000"/>
                    <a:lumOff val="50000"/>
                  </a:schemeClr>
                </a:solidFill>
                <a:latin typeface="AgencyFB" panose="02000806040000020003" pitchFamily="2" charset="0"/>
                <a:ea typeface="微软雅黑" panose="020B0503020204020204" charset="-122"/>
              </a:rPr>
              <a:t>2</a:t>
            </a:r>
            <a:endParaRPr lang="en-US" altLang="zh-CN" sz="11995" dirty="0">
              <a:solidFill>
                <a:schemeClr val="tx1">
                  <a:lumMod val="50000"/>
                  <a:lumOff val="50000"/>
                </a:schemeClr>
              </a:solidFill>
              <a:latin typeface="AgencyFB" panose="02000806040000020003" pitchFamily="2" charset="0"/>
              <a:ea typeface="微软雅黑" panose="020B0503020204020204" charset="-122"/>
            </a:endParaRPr>
          </a:p>
        </p:txBody>
      </p:sp>
      <p:sp>
        <p:nvSpPr>
          <p:cNvPr id="16" name="文本框 14"/>
          <p:cNvSpPr txBox="1">
            <a:spLocks noChangeArrowheads="1"/>
          </p:cNvSpPr>
          <p:nvPr/>
        </p:nvSpPr>
        <p:spPr bwMode="auto">
          <a:xfrm>
            <a:off x="5280111" y="3573192"/>
            <a:ext cx="183801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eaLnBrk="1" hangingPunct="1"/>
            <a:r>
              <a:rPr lang="en-US" altLang="zh-CN" sz="1865" dirty="0">
                <a:solidFill>
                  <a:schemeClr val="tx1">
                    <a:lumMod val="50000"/>
                    <a:lumOff val="50000"/>
                  </a:schemeClr>
                </a:solidFill>
                <a:latin typeface="微软雅黑" panose="020B0503020204020204" charset="-122"/>
                <a:ea typeface="微软雅黑" panose="020B0503020204020204" charset="-122"/>
              </a:rPr>
              <a:t>PART </a:t>
            </a:r>
            <a:endParaRPr lang="zh-CN" altLang="en-US" sz="1865" dirty="0">
              <a:solidFill>
                <a:schemeClr val="tx1">
                  <a:lumMod val="50000"/>
                  <a:lumOff val="50000"/>
                </a:schemeClr>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screen">
            <a:extLst>
              <a:ext uri="{28A0092B-C50C-407E-A947-70E740481C1C}">
                <a14:useLocalDpi xmlns:a14="http://schemas.microsoft.com/office/drawing/2010/main" val="0"/>
              </a:ext>
            </a:extLst>
          </a:blip>
          <a:srcRect l="17632" r="49845" b="47264"/>
          <a:stretch>
            <a:fillRect/>
          </a:stretch>
        </p:blipFill>
        <p:spPr>
          <a:xfrm flipH="1">
            <a:off x="2880437" y="0"/>
            <a:ext cx="2783622" cy="4052454"/>
          </a:xfrm>
          <a:prstGeom prst="rect">
            <a:avLst/>
          </a:prstGeom>
        </p:spPr>
      </p:pic>
      <p:sp>
        <p:nvSpPr>
          <p:cNvPr id="10" name="PA_半闭框 7"/>
          <p:cNvSpPr/>
          <p:nvPr>
            <p:custDataLst>
              <p:tags r:id="rId2"/>
            </p:custDataLst>
          </p:nvPr>
        </p:nvSpPr>
        <p:spPr>
          <a:xfrm flipH="1">
            <a:off x="5952018" y="3093258"/>
            <a:ext cx="1727765" cy="959870"/>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250" fill="hold"/>
                                        <p:tgtEl>
                                          <p:spTgt spid="26"/>
                                        </p:tgtEl>
                                        <p:attrNameLst>
                                          <p:attrName>ppt_w</p:attrName>
                                        </p:attrNameLst>
                                      </p:cBhvr>
                                      <p:tavLst>
                                        <p:tav tm="0">
                                          <p:val>
                                            <p:fltVal val="0"/>
                                          </p:val>
                                        </p:tav>
                                        <p:tav tm="100000">
                                          <p:val>
                                            <p:strVal val="#ppt_w"/>
                                          </p:val>
                                        </p:tav>
                                      </p:tavLst>
                                    </p:anim>
                                    <p:anim calcmode="lin" valueType="num">
                                      <p:cBhvr>
                                        <p:cTn id="14" dur="250" fill="hold"/>
                                        <p:tgtEl>
                                          <p:spTgt spid="26"/>
                                        </p:tgtEl>
                                        <p:attrNameLst>
                                          <p:attrName>ppt_h</p:attrName>
                                        </p:attrNameLst>
                                      </p:cBhvr>
                                      <p:tavLst>
                                        <p:tav tm="0">
                                          <p:val>
                                            <p:fltVal val="0"/>
                                          </p:val>
                                        </p:tav>
                                        <p:tav tm="100000">
                                          <p:val>
                                            <p:strVal val="#ppt_h"/>
                                          </p:val>
                                        </p:tav>
                                      </p:tavLst>
                                    </p:anim>
                                    <p:animEffect transition="in" filter="fade">
                                      <p:cBhvr>
                                        <p:cTn id="15" dur="250"/>
                                        <p:tgtEl>
                                          <p:spTgt spid="26"/>
                                        </p:tgtEl>
                                      </p:cBhvr>
                                    </p:animEffect>
                                  </p:childTnLst>
                                </p:cTn>
                              </p:par>
                            </p:childTnLst>
                          </p:cTn>
                        </p:par>
                        <p:par>
                          <p:cTn id="16" fill="hold">
                            <p:stCondLst>
                              <p:cond delay="1500"/>
                            </p:stCondLst>
                            <p:childTnLst>
                              <p:par>
                                <p:cTn id="17" presetID="6" presetClass="emph" presetSubtype="0" decel="100000" fill="hold" grpId="1" nodeType="afterEffect">
                                  <p:stCondLst>
                                    <p:cond delay="0"/>
                                  </p:stCondLst>
                                  <p:childTnLst>
                                    <p:animScale>
                                      <p:cBhvr>
                                        <p:cTn id="18" dur="250" fill="hold"/>
                                        <p:tgtEl>
                                          <p:spTgt spid="26"/>
                                        </p:tgtEl>
                                      </p:cBhvr>
                                      <p:by x="120000" y="120000"/>
                                    </p:animScale>
                                  </p:childTnLst>
                                </p:cTn>
                              </p:par>
                            </p:childTnLst>
                          </p:cTn>
                        </p:par>
                        <p:par>
                          <p:cTn id="19" fill="hold">
                            <p:stCondLst>
                              <p:cond delay="2000"/>
                            </p:stCondLst>
                            <p:childTnLst>
                              <p:par>
                                <p:cTn id="20" presetID="6" presetClass="emph" presetSubtype="0" decel="100000" fill="hold" grpId="2" nodeType="afterEffect">
                                  <p:stCondLst>
                                    <p:cond delay="0"/>
                                  </p:stCondLst>
                                  <p:childTnLst>
                                    <p:animScale>
                                      <p:cBhvr>
                                        <p:cTn id="21" dur="250" fill="hold"/>
                                        <p:tgtEl>
                                          <p:spTgt spid="26"/>
                                        </p:tgtEl>
                                      </p:cBhvr>
                                      <p:by x="83000" y="83000"/>
                                    </p:animScale>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500"/>
                            </p:stCondLst>
                            <p:childTnLst>
                              <p:par>
                                <p:cTn id="33" presetID="35" presetClass="path" presetSubtype="0" accel="50000" decel="50000" fill="hold" grpId="1" nodeType="afterEffect">
                                  <p:stCondLst>
                                    <p:cond delay="0"/>
                                  </p:stCondLst>
                                  <p:childTnLst>
                                    <p:animMotion origin="layout" path="M -4.16667E-6 1.79574E-6 L 0.34896 1.79574E-6 " pathEditMode="relative" rAng="0" ptsTypes="AA">
                                      <p:cBhvr>
                                        <p:cTn id="34" dur="1000" spd="-100000" fill="hold"/>
                                        <p:tgtEl>
                                          <p:spTgt spid="15"/>
                                        </p:tgtEl>
                                        <p:attrNameLst>
                                          <p:attrName>ppt_x</p:attrName>
                                          <p:attrName>ppt_y</p:attrName>
                                        </p:attrNameLst>
                                      </p:cBhvr>
                                      <p:rCtr x="17448" y="0"/>
                                    </p:animMotion>
                                  </p:childTnLst>
                                </p:cTn>
                              </p:par>
                            </p:childTnLst>
                          </p:cTn>
                        </p:par>
                        <p:par>
                          <p:cTn id="35" fill="hold">
                            <p:stCondLst>
                              <p:cond delay="4500"/>
                            </p:stCondLst>
                            <p:childTnLst>
                              <p:par>
                                <p:cTn id="36" presetID="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000" fill="hold"/>
                                        <p:tgtEl>
                                          <p:spTgt spid="10"/>
                                        </p:tgtEl>
                                        <p:attrNameLst>
                                          <p:attrName>ppt_x</p:attrName>
                                        </p:attrNameLst>
                                      </p:cBhvr>
                                      <p:tavLst>
                                        <p:tav tm="0">
                                          <p:val>
                                            <p:strVal val="0-#ppt_w/2"/>
                                          </p:val>
                                        </p:tav>
                                        <p:tav tm="100000">
                                          <p:val>
                                            <p:strVal val="#ppt_x"/>
                                          </p:val>
                                        </p:tav>
                                      </p:tavLst>
                                    </p:anim>
                                    <p:anim calcmode="lin" valueType="num">
                                      <p:cBhvr additive="base">
                                        <p:cTn id="39"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6" grpId="0"/>
      <p:bldP spid="26" grpId="1"/>
      <p:bldP spid="26" grpId="2"/>
      <p:bldP spid="16" grpId="0"/>
      <p:bldP spid="10"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05" y="4821023"/>
            <a:ext cx="2926925" cy="2019333"/>
          </a:xfrm>
          <a:prstGeom prst="rect">
            <a:avLst/>
          </a:prstGeom>
        </p:spPr>
      </p:pic>
      <p:pic>
        <p:nvPicPr>
          <p:cNvPr id="4" name="图片 3"/>
          <p:cNvPicPr>
            <a:picLocks noChangeAspect="1"/>
          </p:cNvPicPr>
          <p:nvPr/>
        </p:nvPicPr>
        <p:blipFill>
          <a:blip r:embed="rId2" cstate="screen">
            <a:extLst>
              <a:ext uri="{28A0092B-C50C-407E-A947-70E740481C1C}">
                <a14:useLocalDpi xmlns:a14="http://schemas.microsoft.com/office/drawing/2010/main" val="0"/>
              </a:ext>
            </a:extLst>
          </a:blip>
          <a:srcRect l="17632" r="49845" b="47264"/>
          <a:stretch>
            <a:fillRect/>
          </a:stretch>
        </p:blipFill>
        <p:spPr>
          <a:xfrm>
            <a:off x="8255707" y="0"/>
            <a:ext cx="2831616" cy="4821023"/>
          </a:xfrm>
          <a:prstGeom prst="rect">
            <a:avLst/>
          </a:prstGeom>
        </p:spPr>
      </p:pic>
      <p:pic>
        <p:nvPicPr>
          <p:cNvPr id="5" name="图片 4"/>
          <p:cNvPicPr>
            <a:picLocks noChangeAspect="1"/>
          </p:cNvPicPr>
          <p:nvPr/>
        </p:nvPicPr>
        <p:blipFill>
          <a:blip r:embed="rId2" cstate="screen">
            <a:extLst>
              <a:ext uri="{28A0092B-C50C-407E-A947-70E740481C1C}">
                <a14:useLocalDpi xmlns:a14="http://schemas.microsoft.com/office/drawing/2010/main" val="0"/>
              </a:ext>
            </a:extLst>
          </a:blip>
          <a:srcRect l="3307" t="29111" r="82360" b="55664"/>
          <a:stretch>
            <a:fillRect/>
          </a:stretch>
        </p:blipFill>
        <p:spPr>
          <a:xfrm>
            <a:off x="2127930" y="1224207"/>
            <a:ext cx="1247831" cy="1391811"/>
          </a:xfrm>
          <a:prstGeom prst="rect">
            <a:avLst/>
          </a:prstGeom>
        </p:spPr>
      </p:pic>
      <p:sp>
        <p:nvSpPr>
          <p:cNvPr id="6" name="PA_文本框 6"/>
          <p:cNvSpPr txBox="1"/>
          <p:nvPr>
            <p:custDataLst>
              <p:tags r:id="rId3"/>
            </p:custDataLst>
          </p:nvPr>
        </p:nvSpPr>
        <p:spPr>
          <a:xfrm>
            <a:off x="2119215" y="3002499"/>
            <a:ext cx="7223760" cy="977265"/>
          </a:xfrm>
          <a:prstGeom prst="rect">
            <a:avLst/>
          </a:prstGeom>
          <a:noFill/>
        </p:spPr>
        <p:txBody>
          <a:bodyPr wrap="none" rtlCol="0" anchor="ctr">
            <a:spAutoFit/>
          </a:bodyPr>
          <a:lstStyle/>
          <a:p>
            <a:pPr algn="l">
              <a:lnSpc>
                <a:spcPct val="120000"/>
              </a:lnSpc>
            </a:pPr>
            <a:r>
              <a:rPr lang="zh-CN" altLang="en-US" sz="4800" b="1" dirty="0">
                <a:solidFill>
                  <a:schemeClr val="accent1"/>
                </a:solidFill>
                <a:latin typeface="方正兰亭超细黑简体" panose="02000000000000000000" pitchFamily="2" charset="-122"/>
                <a:ea typeface="方正兰亭超细黑简体" panose="02000000000000000000" pitchFamily="2" charset="-122"/>
              </a:rPr>
              <a:t>8次浙江新高考听力错题集</a:t>
            </a:r>
            <a:endParaRPr lang="zh-CN" altLang="en-US" sz="4800" b="1" dirty="0">
              <a:solidFill>
                <a:schemeClr val="accent1"/>
              </a:solidFill>
              <a:latin typeface="方正兰亭超细黑简体" panose="02000000000000000000" pitchFamily="2" charset="-122"/>
              <a:ea typeface="方正兰亭超细黑简体" panose="02000000000000000000" pitchFamily="2" charset="-122"/>
            </a:endParaRPr>
          </a:p>
        </p:txBody>
      </p:sp>
      <p:sp>
        <p:nvSpPr>
          <p:cNvPr id="7" name="PA_半闭框 7"/>
          <p:cNvSpPr/>
          <p:nvPr>
            <p:custDataLst>
              <p:tags r:id="rId4"/>
            </p:custDataLst>
          </p:nvPr>
        </p:nvSpPr>
        <p:spPr>
          <a:xfrm>
            <a:off x="1470478" y="2615711"/>
            <a:ext cx="3329698" cy="1223554"/>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0" name="PA_文本框 6"/>
          <p:cNvSpPr txBox="1"/>
          <p:nvPr>
            <p:custDataLst>
              <p:tags r:id="rId5"/>
            </p:custDataLst>
          </p:nvPr>
        </p:nvSpPr>
        <p:spPr>
          <a:xfrm>
            <a:off x="1244626" y="835750"/>
            <a:ext cx="866140" cy="2061210"/>
          </a:xfrm>
          <a:prstGeom prst="rect">
            <a:avLst/>
          </a:prstGeom>
          <a:noFill/>
        </p:spPr>
        <p:txBody>
          <a:bodyPr wrap="none" rtlCol="0" anchor="ctr">
            <a:spAutoFit/>
          </a:bodyPr>
          <a:lstStyle/>
          <a:p>
            <a:pPr>
              <a:lnSpc>
                <a:spcPct val="120000"/>
              </a:lnSpc>
            </a:pPr>
            <a:r>
              <a:rPr lang="en-US" altLang="zh-CN" sz="10665"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rPr>
              <a:t>2</a:t>
            </a:r>
            <a:endParaRPr lang="zh-CN" altLang="en-US" sz="10665"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
        <p:nvSpPr>
          <p:cNvPr id="11" name="PA_文本框 6"/>
          <p:cNvSpPr txBox="1"/>
          <p:nvPr>
            <p:custDataLst>
              <p:tags r:id="rId6"/>
            </p:custDataLst>
          </p:nvPr>
        </p:nvSpPr>
        <p:spPr>
          <a:xfrm>
            <a:off x="3184414" y="845921"/>
            <a:ext cx="1549400" cy="2061210"/>
          </a:xfrm>
          <a:prstGeom prst="rect">
            <a:avLst/>
          </a:prstGeom>
          <a:noFill/>
        </p:spPr>
        <p:txBody>
          <a:bodyPr wrap="none" rtlCol="0" anchor="ctr">
            <a:spAutoFit/>
          </a:bodyPr>
          <a:lstStyle/>
          <a:p>
            <a:pPr>
              <a:lnSpc>
                <a:spcPct val="120000"/>
              </a:lnSpc>
            </a:pPr>
            <a:r>
              <a:rPr lang="en-US" altLang="zh-CN" sz="10665"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rPr>
              <a:t>21</a:t>
            </a:r>
            <a:endParaRPr lang="en-US" altLang="zh-CN" sz="10665"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
        <p:nvSpPr>
          <p:cNvPr id="12" name="PA_半闭框 7"/>
          <p:cNvSpPr/>
          <p:nvPr>
            <p:custDataLst>
              <p:tags r:id="rId7"/>
            </p:custDataLst>
          </p:nvPr>
        </p:nvSpPr>
        <p:spPr>
          <a:xfrm flipH="1" flipV="1">
            <a:off x="7583070" y="4813841"/>
            <a:ext cx="2532479" cy="900700"/>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pic>
        <p:nvPicPr>
          <p:cNvPr id="3" name="图片 2"/>
          <p:cNvPicPr>
            <a:picLocks noChangeAspect="1"/>
          </p:cNvPicPr>
          <p:nvPr/>
        </p:nvPicPr>
        <p:blipFill>
          <a:blip r:embed="rId8"/>
          <a:stretch>
            <a:fillRect/>
          </a:stretch>
        </p:blipFill>
        <p:spPr>
          <a:xfrm>
            <a:off x="864710" y="5830690"/>
            <a:ext cx="1193151" cy="639747"/>
          </a:xfrm>
          <a:prstGeom prst="rect">
            <a:avLst/>
          </a:prstGeom>
        </p:spPr>
      </p:pic>
      <p:sp>
        <p:nvSpPr>
          <p:cNvPr id="14" name="文本框 9"/>
          <p:cNvSpPr txBox="1"/>
          <p:nvPr/>
        </p:nvSpPr>
        <p:spPr>
          <a:xfrm>
            <a:off x="4096230" y="5020986"/>
            <a:ext cx="5025390" cy="486410"/>
          </a:xfrm>
          <a:prstGeom prst="rect">
            <a:avLst/>
          </a:prstGeom>
          <a:noFill/>
        </p:spPr>
        <p:txBody>
          <a:bodyPr wrap="none" rtlCol="0" anchor="ctr">
            <a:spAutoFit/>
          </a:bodyPr>
          <a:lstStyle/>
          <a:p>
            <a:pPr algn="ctr">
              <a:lnSpc>
                <a:spcPct val="120000"/>
              </a:lnSpc>
            </a:pPr>
            <a:r>
              <a:rPr lang="zh-CN" altLang="en-US" sz="2135" b="1" spc="30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rPr>
              <a:t>温州市平阳县佳诚高级中学 焦海滨</a:t>
            </a:r>
            <a:endParaRPr lang="zh-CN" altLang="en-US" sz="2135" b="1" spc="30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childTnLst>
                          </p:cTn>
                        </p:par>
                        <p:par>
                          <p:cTn id="23" fill="hold">
                            <p:stCondLst>
                              <p:cond delay="3500"/>
                            </p:stCondLst>
                            <p:childTnLst>
                              <p:par>
                                <p:cTn id="24" presetID="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0-#ppt_w/2"/>
                                          </p:val>
                                        </p:tav>
                                        <p:tav tm="100000">
                                          <p:val>
                                            <p:strVal val="#ppt_x"/>
                                          </p:val>
                                        </p:tav>
                                      </p:tavLst>
                                    </p:anim>
                                    <p:anim calcmode="lin" valueType="num">
                                      <p:cBhvr additive="base">
                                        <p:cTn id="32" dur="20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53" presetClass="entr" presetSubtype="16"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Effect transition="in" filter="fade">
                                      <p:cBhvr>
                                        <p:cTn id="38" dur="1000"/>
                                        <p:tgtEl>
                                          <p:spTgt spid="6"/>
                                        </p:tgtEl>
                                      </p:cBhvr>
                                    </p:animEffect>
                                  </p:childTnLst>
                                </p:cTn>
                              </p:par>
                            </p:childTnLst>
                          </p:cTn>
                        </p:par>
                        <p:par>
                          <p:cTn id="39" fill="hold">
                            <p:stCondLst>
                              <p:cond delay="7000"/>
                            </p:stCondLst>
                            <p:childTnLst>
                              <p:par>
                                <p:cTn id="40" presetID="2" presetClass="entr" presetSubtype="2"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2000" fill="hold"/>
                                        <p:tgtEl>
                                          <p:spTgt spid="12"/>
                                        </p:tgtEl>
                                        <p:attrNameLst>
                                          <p:attrName>ppt_x</p:attrName>
                                        </p:attrNameLst>
                                      </p:cBhvr>
                                      <p:tavLst>
                                        <p:tav tm="0">
                                          <p:val>
                                            <p:strVal val="1+#ppt_w/2"/>
                                          </p:val>
                                        </p:tav>
                                        <p:tav tm="100000">
                                          <p:val>
                                            <p:strVal val="#ppt_x"/>
                                          </p:val>
                                        </p:tav>
                                      </p:tavLst>
                                    </p:anim>
                                    <p:anim calcmode="lin" valueType="num">
                                      <p:cBhvr additive="base">
                                        <p:cTn id="43" dur="2000" fill="hold"/>
                                        <p:tgtEl>
                                          <p:spTgt spid="12"/>
                                        </p:tgtEl>
                                        <p:attrNameLst>
                                          <p:attrName>ppt_y</p:attrName>
                                        </p:attrNameLst>
                                      </p:cBhvr>
                                      <p:tavLst>
                                        <p:tav tm="0">
                                          <p:val>
                                            <p:strVal val="#ppt_y"/>
                                          </p:val>
                                        </p:tav>
                                        <p:tav tm="100000">
                                          <p:val>
                                            <p:strVal val="#ppt_y"/>
                                          </p:val>
                                        </p:tav>
                                      </p:tavLst>
                                    </p:anim>
                                  </p:childTnLst>
                                </p:cTn>
                              </p:par>
                            </p:childTnLst>
                          </p:cTn>
                        </p:par>
                        <p:par>
                          <p:cTn id="44" fill="hold">
                            <p:stCondLst>
                              <p:cond delay="9000"/>
                            </p:stCondLst>
                            <p:childTnLst>
                              <p:par>
                                <p:cTn id="45" presetID="50" presetClass="entr" presetSubtype="0" decel="10000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strVal val="#ppt_w+.3"/>
                                          </p:val>
                                        </p:tav>
                                        <p:tav tm="100000">
                                          <p:val>
                                            <p:strVal val="#ppt_w"/>
                                          </p:val>
                                        </p:tav>
                                      </p:tavLst>
                                    </p:anim>
                                    <p:anim calcmode="lin" valueType="num">
                                      <p:cBhvr>
                                        <p:cTn id="48" dur="1000" fill="hold"/>
                                        <p:tgtEl>
                                          <p:spTgt spid="14"/>
                                        </p:tgtEl>
                                        <p:attrNameLst>
                                          <p:attrName>ppt_h</p:attrName>
                                        </p:attrNameLst>
                                      </p:cBhvr>
                                      <p:tavLst>
                                        <p:tav tm="0">
                                          <p:val>
                                            <p:strVal val="#ppt_h"/>
                                          </p:val>
                                        </p:tav>
                                        <p:tav tm="100000">
                                          <p:val>
                                            <p:strVal val="#ppt_h"/>
                                          </p:val>
                                        </p:tav>
                                      </p:tavLst>
                                    </p:anim>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autoUpdateAnimBg="0"/>
      <p:bldP spid="10" grpId="0"/>
      <p:bldP spid="11" grpId="0"/>
      <p:bldP spid="12" grpId="0" bldLvl="0" animBg="1" autoUpdateAnimBg="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sz="4000" b="1" kern="100" dirty="0">
                <a:effectLst/>
                <a:latin typeface="Times New Roman" panose="02020603050405020304" pitchFamily="18" charset="0"/>
                <a:ea typeface="宋体" panose="02010600030101010101" pitchFamily="2" charset="-122"/>
                <a:cs typeface="Times New Roman" panose="02020603050405020304" pitchFamily="18" charset="0"/>
              </a:rPr>
              <a:t>(Text 5)</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W:__________. Can I help you?</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M: Oh, may I ask for a__________, please?</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W: Yes sir, what time do you want?</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4" name="2017年11月浙江高考英语录音-剪辑-2020123021341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4602804"/>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5. What is the woman?</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indent="133350"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A. She’s a shop assistant.</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indent="133350"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B. She’s a receptionist.</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indent="133350"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C. She’s a secretary.</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4" name="2017年11月浙江高考英语录音-剪辑-2020123021341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sz="4000" b="1" kern="100" dirty="0">
                <a:effectLst/>
                <a:latin typeface="Times New Roman" panose="02020603050405020304" pitchFamily="18" charset="0"/>
                <a:ea typeface="宋体" panose="02010600030101010101" pitchFamily="2" charset="-122"/>
                <a:cs typeface="Times New Roman" panose="02020603050405020304" pitchFamily="18" charset="0"/>
              </a:rPr>
              <a:t>(Text 5)</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W: </a:t>
            </a:r>
            <a:r>
              <a:rPr lang="en-US" altLang="zh-CN" sz="4000"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Front Desk</a:t>
            </a:r>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 Can I help you?</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M: Oh, may I ask for </a:t>
            </a:r>
            <a:r>
              <a:rPr lang="en-US" altLang="zh-CN" sz="4000"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 wake-up call</a:t>
            </a:r>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 please?</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W: Yes sir, what time do you want?</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1600" y="191911"/>
            <a:ext cx="11988800" cy="5985052"/>
          </a:xfrm>
        </p:spPr>
        <p:txBody>
          <a:bodyPr/>
          <a:lstStyle/>
          <a:p>
            <a:pPr algn="just"/>
            <a:r>
              <a:rPr lang="en-US" altLang="zh-CN"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(Text 6)</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Lily, don’t you think the ___________from New York University is something   great? Why did you________________?</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 I do realize the value of the scholarship. But, if I could explain, my mother doesn’t want me to go overseas.</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Why?</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 You know, I’m the only child in the family. My mother will be living alone most of the time for three years in my absence. She cannot even think of it.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Nobody to take care of her?</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 My father travels a lot to many countries and he is doing business in Dubai now. I have to do a lot for my mom at home.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Oh, I see. You are very considerate.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4" name="2017年11月浙江高考英语录音-剪辑-20201230214328">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320392" y="52740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38200" y="1811020"/>
            <a:ext cx="10515600" cy="4351338"/>
          </a:xfrm>
        </p:spPr>
        <p:txBody>
          <a:bodyPr/>
          <a:lstStyle/>
          <a:p>
            <a:pPr algn="just"/>
            <a:r>
              <a:rPr lang="en-US" altLang="zh-CN" sz="4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 Why does the man sound surprised?</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indent="133350" algn="just"/>
            <a:r>
              <a:rPr lang="en-US" altLang="zh-CN" sz="4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Lily rejected a job offer.</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indent="133350" algn="just"/>
            <a:r>
              <a:rPr lang="en-US" altLang="zh-CN" sz="4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Lily was absent from school.</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pPr indent="133350" algn="just"/>
            <a:r>
              <a:rPr lang="en-US" altLang="zh-CN" sz="4000" kern="100" dirty="0">
                <a:effectLst/>
                <a:latin typeface="Times New Roman" panose="02020603050405020304" pitchFamily="18" charset="0"/>
                <a:ea typeface="宋体" panose="02010600030101010101" pitchFamily="2" charset="-122"/>
                <a:cs typeface="Times New Roman" panose="02020603050405020304" pitchFamily="18" charset="0"/>
              </a:rPr>
              <a:t>C. Lily turned down a scholarship.</a:t>
            </a:r>
            <a:endParaRPr lang="zh-CN" altLang="zh-CN" sz="4000"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4" name="2017年11月浙江高考英语录音-剪辑-20201230214328">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907932" y="4515256"/>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1600" y="191911"/>
            <a:ext cx="11988800" cy="5985052"/>
          </a:xfrm>
        </p:spPr>
        <p:txBody>
          <a:bodyPr>
            <a:normAutofit lnSpcReduction="10000"/>
          </a:bodyPr>
          <a:lstStyle/>
          <a:p>
            <a:pPr algn="just"/>
            <a:r>
              <a:rPr lang="en-US" altLang="zh-CN"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(Text 6)</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Lily, don’t you think the </a:t>
            </a:r>
            <a:r>
              <a:rPr lang="en-US" altLang="zh-CN"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scholarship</a:t>
            </a:r>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from New York University is something great? Why did you </a:t>
            </a:r>
            <a:r>
              <a:rPr lang="en-US" altLang="zh-CN"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decline this offer</a:t>
            </a:r>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 </a:t>
            </a:r>
            <a:r>
              <a:rPr lang="zh-CN" altLang="en-US"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下降；衰退；斜面</a:t>
            </a:r>
            <a:r>
              <a:rPr lang="en-US" altLang="zh-CN"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vt.</a:t>
            </a:r>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谢绝；婉拒</a:t>
            </a:r>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vi. </a:t>
            </a:r>
            <a:r>
              <a:rPr lang="zh-CN" altLang="en-US"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下降；衰落；谢绝</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 I do realize the value of the scholarship. But, if I could explain, my mother doesn’t want me to go overseas.</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Why?</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 You know, I’m the only child in the family. My mother will be living alone most of the time for three years in my absence. She cannot even think of it.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Nobody to take care of her?</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200025" indent="-200025"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 My father travels a lot to many countries and he is doing business in Dubai now. I have to do a lot for my mom at home.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 Oh, I see. You are very considerate.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311" y="180622"/>
            <a:ext cx="11898489" cy="6547556"/>
          </a:xfrm>
        </p:spPr>
        <p:txBody>
          <a:bodyPr>
            <a:normAutofit/>
          </a:bodyPr>
          <a:lstStyle/>
          <a:p>
            <a:pPr algn="just"/>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(Text 8)</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I’m not sure about this soup, Carl. It has no taste.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133350" indent="-133350"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 No! I don’t think so, Maria. It tastes fine to me.______________________, and I don’t feel the soup tastes any different.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Well, I still think it needs something. Salt?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 No, certainly not. What about pepper? If anything, I think it could use a little more of that.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Now you’re talking. That’s exactly what it needs. And how about some more onions too?</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 I don’t know about that. You seem to be starting to like food with strong tastes recently.</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Oh, really?</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4" name="2017年11月浙江高考英语录音-剪辑-2020123021490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869021" y="5186463"/>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13. Where are the speakers?</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indent="200025"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A. At home.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indent="200025"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B. At a restaurant.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indent="200025"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C. At a friend’s house.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4" name="2017年11月浙江高考英语录音-剪辑-2020123021490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311" y="180622"/>
            <a:ext cx="11898489" cy="6547556"/>
          </a:xfrm>
        </p:spPr>
        <p:txBody>
          <a:bodyPr>
            <a:normAutofit/>
          </a:bodyPr>
          <a:lstStyle/>
          <a:p>
            <a:pPr algn="just"/>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(Text 8)</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I’m not sure about this soup, Carl. It has no taste.</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marL="133350" indent="-133350"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 No! I don’t think so, Maria. It tastes fine to me. </a:t>
            </a:r>
            <a:r>
              <a:rPr lang="en-US" altLang="zh-CN"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We’ve been to this place before</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and I don’t feel the soup tastes any different.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Well, I still think it needs something. Salt?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 No, certainly not. What about pepper? If anything, I think it could use a little more of that.</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Now you’re talking. That’s exactly what it needs. And how about some more onions too?</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M: I don’t know about that. You seem to be starting to like food with strong tastes recently.</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pPr algn="just"/>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W: Oh, really?</a:t>
            </a:r>
            <a:endParaRPr lang="zh-CN" altLang="zh-CN"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231390" y="4631055"/>
            <a:ext cx="8568690" cy="140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sz="3730" b="1" kern="100" dirty="0">
                <a:solidFill>
                  <a:srgbClr val="645E10"/>
                </a:solidFill>
                <a:latin typeface="微软雅黑" panose="020B0503020204020204" charset="-122"/>
                <a:ea typeface="微软雅黑" panose="020B0503020204020204" charset="-122"/>
                <a:cs typeface="微软雅黑" panose="020B0503020204020204" charset="-122"/>
              </a:rPr>
              <a:t>2017年11月浙江省</a:t>
            </a:r>
            <a:r>
              <a:rPr lang="zh-CN" sz="3730" b="1" kern="100" dirty="0">
                <a:solidFill>
                  <a:srgbClr val="645E10"/>
                </a:solidFill>
                <a:latin typeface="微软雅黑" panose="020B0503020204020204" charset="-122"/>
                <a:ea typeface="微软雅黑" panose="020B0503020204020204" charset="-122"/>
                <a:cs typeface="微软雅黑" panose="020B0503020204020204" charset="-122"/>
              </a:rPr>
              <a:t>高考</a:t>
            </a:r>
            <a:r>
              <a:rPr sz="3730" b="1" kern="100" dirty="0">
                <a:solidFill>
                  <a:srgbClr val="645E10"/>
                </a:solidFill>
                <a:latin typeface="微软雅黑" panose="020B0503020204020204" charset="-122"/>
                <a:ea typeface="微软雅黑" panose="020B0503020204020204" charset="-122"/>
                <a:cs typeface="微软雅黑" panose="020B0503020204020204" charset="-122"/>
              </a:rPr>
              <a:t>英语听力试题</a:t>
            </a:r>
            <a:endParaRPr sz="3730" b="1" kern="100" dirty="0">
              <a:solidFill>
                <a:srgbClr val="645E10"/>
              </a:solidFill>
              <a:latin typeface="微软雅黑" panose="020B0503020204020204" charset="-122"/>
              <a:ea typeface="微软雅黑" panose="020B0503020204020204" charset="-122"/>
              <a:cs typeface="微软雅黑" panose="020B0503020204020204" charset="-122"/>
            </a:endParaRPr>
          </a:p>
          <a:p>
            <a:pPr algn="ctr"/>
            <a:r>
              <a:rPr sz="4800" b="1" kern="100" dirty="0" err="1">
                <a:solidFill>
                  <a:srgbClr val="645E10"/>
                </a:solidFill>
                <a:latin typeface="微软雅黑" panose="020B0503020204020204" charset="-122"/>
                <a:ea typeface="微软雅黑" panose="020B0503020204020204" charset="-122"/>
                <a:cs typeface="微软雅黑" panose="020B0503020204020204" charset="-122"/>
                <a:sym typeface="+mn-ea"/>
              </a:rPr>
              <a:t>错题</a:t>
            </a:r>
            <a:r>
              <a:rPr lang="zh-CN" altLang="en-US"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精</a:t>
            </a:r>
            <a:r>
              <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听</a:t>
            </a:r>
            <a:endPar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12"/>
          <p:cNvSpPr txBox="1">
            <a:spLocks noChangeArrowheads="1"/>
          </p:cNvSpPr>
          <p:nvPr/>
        </p:nvSpPr>
        <p:spPr bwMode="auto">
          <a:xfrm>
            <a:off x="6431954" y="3026490"/>
            <a:ext cx="1342731"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11995" dirty="0">
                <a:solidFill>
                  <a:schemeClr val="tx1">
                    <a:lumMod val="50000"/>
                    <a:lumOff val="50000"/>
                  </a:schemeClr>
                </a:solidFill>
                <a:latin typeface="AgencyFB" panose="02000806040000020003" pitchFamily="2" charset="0"/>
                <a:ea typeface="微软雅黑" panose="020B0503020204020204" charset="-122"/>
              </a:rPr>
              <a:t>3</a:t>
            </a:r>
            <a:endParaRPr lang="en-US" altLang="zh-CN" sz="11995" dirty="0">
              <a:solidFill>
                <a:schemeClr val="tx1">
                  <a:lumMod val="50000"/>
                  <a:lumOff val="50000"/>
                </a:schemeClr>
              </a:solidFill>
              <a:latin typeface="AgencyFB" panose="02000806040000020003" pitchFamily="2" charset="0"/>
              <a:ea typeface="微软雅黑" panose="020B0503020204020204" charset="-122"/>
            </a:endParaRPr>
          </a:p>
        </p:txBody>
      </p:sp>
      <p:sp>
        <p:nvSpPr>
          <p:cNvPr id="16" name="文本框 14"/>
          <p:cNvSpPr txBox="1">
            <a:spLocks noChangeArrowheads="1"/>
          </p:cNvSpPr>
          <p:nvPr/>
        </p:nvSpPr>
        <p:spPr bwMode="auto">
          <a:xfrm>
            <a:off x="5280111" y="3573192"/>
            <a:ext cx="183801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eaLnBrk="1" hangingPunct="1"/>
            <a:r>
              <a:rPr lang="en-US" altLang="zh-CN" sz="1865" dirty="0">
                <a:solidFill>
                  <a:schemeClr val="tx1">
                    <a:lumMod val="50000"/>
                    <a:lumOff val="50000"/>
                  </a:schemeClr>
                </a:solidFill>
                <a:latin typeface="微软雅黑" panose="020B0503020204020204" charset="-122"/>
                <a:ea typeface="微软雅黑" panose="020B0503020204020204" charset="-122"/>
              </a:rPr>
              <a:t>PART </a:t>
            </a:r>
            <a:endParaRPr lang="zh-CN" altLang="en-US" sz="1865" dirty="0">
              <a:solidFill>
                <a:schemeClr val="tx1">
                  <a:lumMod val="50000"/>
                  <a:lumOff val="50000"/>
                </a:schemeClr>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screen">
            <a:extLst>
              <a:ext uri="{28A0092B-C50C-407E-A947-70E740481C1C}">
                <a14:useLocalDpi xmlns:a14="http://schemas.microsoft.com/office/drawing/2010/main" val="0"/>
              </a:ext>
            </a:extLst>
          </a:blip>
          <a:srcRect l="17632" r="49845" b="47264"/>
          <a:stretch>
            <a:fillRect/>
          </a:stretch>
        </p:blipFill>
        <p:spPr>
          <a:xfrm flipH="1">
            <a:off x="2880437" y="0"/>
            <a:ext cx="2783622" cy="4052454"/>
          </a:xfrm>
          <a:prstGeom prst="rect">
            <a:avLst/>
          </a:prstGeom>
        </p:spPr>
      </p:pic>
      <p:sp>
        <p:nvSpPr>
          <p:cNvPr id="10" name="PA_半闭框 7"/>
          <p:cNvSpPr/>
          <p:nvPr>
            <p:custDataLst>
              <p:tags r:id="rId2"/>
            </p:custDataLst>
          </p:nvPr>
        </p:nvSpPr>
        <p:spPr>
          <a:xfrm flipH="1">
            <a:off x="5952018" y="3093258"/>
            <a:ext cx="1727765" cy="959870"/>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250" fill="hold"/>
                                        <p:tgtEl>
                                          <p:spTgt spid="26"/>
                                        </p:tgtEl>
                                        <p:attrNameLst>
                                          <p:attrName>ppt_w</p:attrName>
                                        </p:attrNameLst>
                                      </p:cBhvr>
                                      <p:tavLst>
                                        <p:tav tm="0">
                                          <p:val>
                                            <p:fltVal val="0"/>
                                          </p:val>
                                        </p:tav>
                                        <p:tav tm="100000">
                                          <p:val>
                                            <p:strVal val="#ppt_w"/>
                                          </p:val>
                                        </p:tav>
                                      </p:tavLst>
                                    </p:anim>
                                    <p:anim calcmode="lin" valueType="num">
                                      <p:cBhvr>
                                        <p:cTn id="14" dur="250" fill="hold"/>
                                        <p:tgtEl>
                                          <p:spTgt spid="26"/>
                                        </p:tgtEl>
                                        <p:attrNameLst>
                                          <p:attrName>ppt_h</p:attrName>
                                        </p:attrNameLst>
                                      </p:cBhvr>
                                      <p:tavLst>
                                        <p:tav tm="0">
                                          <p:val>
                                            <p:fltVal val="0"/>
                                          </p:val>
                                        </p:tav>
                                        <p:tav tm="100000">
                                          <p:val>
                                            <p:strVal val="#ppt_h"/>
                                          </p:val>
                                        </p:tav>
                                      </p:tavLst>
                                    </p:anim>
                                    <p:animEffect transition="in" filter="fade">
                                      <p:cBhvr>
                                        <p:cTn id="15" dur="250"/>
                                        <p:tgtEl>
                                          <p:spTgt spid="26"/>
                                        </p:tgtEl>
                                      </p:cBhvr>
                                    </p:animEffect>
                                  </p:childTnLst>
                                </p:cTn>
                              </p:par>
                            </p:childTnLst>
                          </p:cTn>
                        </p:par>
                        <p:par>
                          <p:cTn id="16" fill="hold">
                            <p:stCondLst>
                              <p:cond delay="1500"/>
                            </p:stCondLst>
                            <p:childTnLst>
                              <p:par>
                                <p:cTn id="17" presetID="6" presetClass="emph" presetSubtype="0" decel="100000" fill="hold" grpId="1" nodeType="afterEffect">
                                  <p:stCondLst>
                                    <p:cond delay="0"/>
                                  </p:stCondLst>
                                  <p:childTnLst>
                                    <p:animScale>
                                      <p:cBhvr>
                                        <p:cTn id="18" dur="250" fill="hold"/>
                                        <p:tgtEl>
                                          <p:spTgt spid="26"/>
                                        </p:tgtEl>
                                      </p:cBhvr>
                                      <p:by x="120000" y="120000"/>
                                    </p:animScale>
                                  </p:childTnLst>
                                </p:cTn>
                              </p:par>
                            </p:childTnLst>
                          </p:cTn>
                        </p:par>
                        <p:par>
                          <p:cTn id="19" fill="hold">
                            <p:stCondLst>
                              <p:cond delay="2000"/>
                            </p:stCondLst>
                            <p:childTnLst>
                              <p:par>
                                <p:cTn id="20" presetID="6" presetClass="emph" presetSubtype="0" decel="100000" fill="hold" grpId="2" nodeType="afterEffect">
                                  <p:stCondLst>
                                    <p:cond delay="0"/>
                                  </p:stCondLst>
                                  <p:childTnLst>
                                    <p:animScale>
                                      <p:cBhvr>
                                        <p:cTn id="21" dur="250" fill="hold"/>
                                        <p:tgtEl>
                                          <p:spTgt spid="26"/>
                                        </p:tgtEl>
                                      </p:cBhvr>
                                      <p:by x="83000" y="83000"/>
                                    </p:animScale>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500"/>
                            </p:stCondLst>
                            <p:childTnLst>
                              <p:par>
                                <p:cTn id="33" presetID="35" presetClass="path" presetSubtype="0" accel="50000" decel="50000" fill="hold" grpId="1" nodeType="afterEffect">
                                  <p:stCondLst>
                                    <p:cond delay="0"/>
                                  </p:stCondLst>
                                  <p:childTnLst>
                                    <p:animMotion origin="layout" path="M -4.16667E-6 1.79574E-6 L 0.34896 1.79574E-6 " pathEditMode="relative" rAng="0" ptsTypes="AA">
                                      <p:cBhvr>
                                        <p:cTn id="34" dur="1000" spd="-100000" fill="hold"/>
                                        <p:tgtEl>
                                          <p:spTgt spid="15"/>
                                        </p:tgtEl>
                                        <p:attrNameLst>
                                          <p:attrName>ppt_x</p:attrName>
                                          <p:attrName>ppt_y</p:attrName>
                                        </p:attrNameLst>
                                      </p:cBhvr>
                                      <p:rCtr x="17448" y="0"/>
                                    </p:animMotion>
                                  </p:childTnLst>
                                </p:cTn>
                              </p:par>
                            </p:childTnLst>
                          </p:cTn>
                        </p:par>
                        <p:par>
                          <p:cTn id="35" fill="hold">
                            <p:stCondLst>
                              <p:cond delay="4500"/>
                            </p:stCondLst>
                            <p:childTnLst>
                              <p:par>
                                <p:cTn id="36" presetID="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000" fill="hold"/>
                                        <p:tgtEl>
                                          <p:spTgt spid="10"/>
                                        </p:tgtEl>
                                        <p:attrNameLst>
                                          <p:attrName>ppt_x</p:attrName>
                                        </p:attrNameLst>
                                      </p:cBhvr>
                                      <p:tavLst>
                                        <p:tav tm="0">
                                          <p:val>
                                            <p:strVal val="0-#ppt_w/2"/>
                                          </p:val>
                                        </p:tav>
                                        <p:tav tm="100000">
                                          <p:val>
                                            <p:strVal val="#ppt_x"/>
                                          </p:val>
                                        </p:tav>
                                      </p:tavLst>
                                    </p:anim>
                                    <p:anim calcmode="lin" valueType="num">
                                      <p:cBhvr additive="base">
                                        <p:cTn id="39"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6" grpId="0"/>
      <p:bldP spid="26" grpId="1"/>
      <p:bldP spid="26" grpId="2"/>
      <p:bldP spid="16" grpId="0"/>
      <p:bldP spid="10" grpId="0" bldLvl="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231390" y="4631055"/>
            <a:ext cx="8412480" cy="140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sz="3730" b="1" kern="100" dirty="0">
                <a:solidFill>
                  <a:srgbClr val="645E10"/>
                </a:solidFill>
                <a:latin typeface="微软雅黑" panose="020B0503020204020204" charset="-122"/>
                <a:ea typeface="微软雅黑" panose="020B0503020204020204" charset="-122"/>
                <a:cs typeface="微软雅黑" panose="020B0503020204020204" charset="-122"/>
              </a:rPr>
              <a:t>2016年 11月浙江</a:t>
            </a:r>
            <a:r>
              <a:rPr lang="zh-CN" sz="3730" b="1" kern="100" dirty="0">
                <a:solidFill>
                  <a:srgbClr val="645E10"/>
                </a:solidFill>
                <a:latin typeface="微软雅黑" panose="020B0503020204020204" charset="-122"/>
                <a:ea typeface="微软雅黑" panose="020B0503020204020204" charset="-122"/>
                <a:cs typeface="微软雅黑" panose="020B0503020204020204" charset="-122"/>
              </a:rPr>
              <a:t>高考</a:t>
            </a:r>
            <a:r>
              <a:rPr sz="3730" b="1" kern="100" dirty="0">
                <a:solidFill>
                  <a:srgbClr val="645E10"/>
                </a:solidFill>
                <a:latin typeface="微软雅黑" panose="020B0503020204020204" charset="-122"/>
                <a:ea typeface="微软雅黑" panose="020B0503020204020204" charset="-122"/>
                <a:cs typeface="微软雅黑" panose="020B0503020204020204" charset="-122"/>
              </a:rPr>
              <a:t>英语听力试题</a:t>
            </a:r>
            <a:endParaRPr sz="3730" b="1" kern="100" dirty="0">
              <a:solidFill>
                <a:srgbClr val="645E10"/>
              </a:solidFill>
              <a:latin typeface="微软雅黑" panose="020B0503020204020204" charset="-122"/>
              <a:ea typeface="微软雅黑" panose="020B0503020204020204" charset="-122"/>
              <a:cs typeface="微软雅黑" panose="020B0503020204020204" charset="-122"/>
            </a:endParaRPr>
          </a:p>
          <a:p>
            <a:pPr algn="ctr"/>
            <a:r>
              <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错题重听</a:t>
            </a:r>
            <a:endPar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12"/>
          <p:cNvSpPr txBox="1">
            <a:spLocks noChangeArrowheads="1"/>
          </p:cNvSpPr>
          <p:nvPr/>
        </p:nvSpPr>
        <p:spPr bwMode="auto">
          <a:xfrm>
            <a:off x="6431954" y="3026490"/>
            <a:ext cx="1342731"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11995" dirty="0">
                <a:solidFill>
                  <a:schemeClr val="tx1">
                    <a:lumMod val="50000"/>
                    <a:lumOff val="50000"/>
                  </a:schemeClr>
                </a:solidFill>
                <a:latin typeface="AgencyFB" panose="02000806040000020003" pitchFamily="2" charset="0"/>
                <a:ea typeface="微软雅黑" panose="020B0503020204020204" charset="-122"/>
              </a:rPr>
              <a:t>1</a:t>
            </a:r>
            <a:endParaRPr lang="zh-CN" altLang="en-US" sz="11995" dirty="0">
              <a:solidFill>
                <a:schemeClr val="tx1">
                  <a:lumMod val="50000"/>
                  <a:lumOff val="50000"/>
                </a:schemeClr>
              </a:solidFill>
              <a:latin typeface="AgencyFB" panose="02000806040000020003" pitchFamily="2" charset="0"/>
              <a:ea typeface="微软雅黑" panose="020B0503020204020204" charset="-122"/>
            </a:endParaRPr>
          </a:p>
        </p:txBody>
      </p:sp>
      <p:sp>
        <p:nvSpPr>
          <p:cNvPr id="16" name="文本框 14"/>
          <p:cNvSpPr txBox="1">
            <a:spLocks noChangeArrowheads="1"/>
          </p:cNvSpPr>
          <p:nvPr/>
        </p:nvSpPr>
        <p:spPr bwMode="auto">
          <a:xfrm>
            <a:off x="5280111" y="3573192"/>
            <a:ext cx="183801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eaLnBrk="1" hangingPunct="1"/>
            <a:r>
              <a:rPr lang="en-US" altLang="zh-CN" sz="1865" dirty="0">
                <a:solidFill>
                  <a:schemeClr val="tx1">
                    <a:lumMod val="50000"/>
                    <a:lumOff val="50000"/>
                  </a:schemeClr>
                </a:solidFill>
                <a:latin typeface="微软雅黑" panose="020B0503020204020204" charset="-122"/>
                <a:ea typeface="微软雅黑" panose="020B0503020204020204" charset="-122"/>
              </a:rPr>
              <a:t>PART </a:t>
            </a:r>
            <a:endParaRPr lang="zh-CN" altLang="en-US" sz="1865" dirty="0">
              <a:solidFill>
                <a:schemeClr val="tx1">
                  <a:lumMod val="50000"/>
                  <a:lumOff val="50000"/>
                </a:schemeClr>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screen">
            <a:extLst>
              <a:ext uri="{28A0092B-C50C-407E-A947-70E740481C1C}">
                <a14:useLocalDpi xmlns:a14="http://schemas.microsoft.com/office/drawing/2010/main" val="0"/>
              </a:ext>
            </a:extLst>
          </a:blip>
          <a:srcRect l="17632" r="49845" b="47264"/>
          <a:stretch>
            <a:fillRect/>
          </a:stretch>
        </p:blipFill>
        <p:spPr>
          <a:xfrm flipH="1">
            <a:off x="2880437" y="0"/>
            <a:ext cx="2783622" cy="4052454"/>
          </a:xfrm>
          <a:prstGeom prst="rect">
            <a:avLst/>
          </a:prstGeom>
        </p:spPr>
      </p:pic>
      <p:sp>
        <p:nvSpPr>
          <p:cNvPr id="10" name="PA_半闭框 7"/>
          <p:cNvSpPr/>
          <p:nvPr>
            <p:custDataLst>
              <p:tags r:id="rId2"/>
            </p:custDataLst>
          </p:nvPr>
        </p:nvSpPr>
        <p:spPr>
          <a:xfrm flipH="1">
            <a:off x="5952018" y="3093258"/>
            <a:ext cx="1727765" cy="959870"/>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250" fill="hold"/>
                                        <p:tgtEl>
                                          <p:spTgt spid="26"/>
                                        </p:tgtEl>
                                        <p:attrNameLst>
                                          <p:attrName>ppt_w</p:attrName>
                                        </p:attrNameLst>
                                      </p:cBhvr>
                                      <p:tavLst>
                                        <p:tav tm="0">
                                          <p:val>
                                            <p:fltVal val="0"/>
                                          </p:val>
                                        </p:tav>
                                        <p:tav tm="100000">
                                          <p:val>
                                            <p:strVal val="#ppt_w"/>
                                          </p:val>
                                        </p:tav>
                                      </p:tavLst>
                                    </p:anim>
                                    <p:anim calcmode="lin" valueType="num">
                                      <p:cBhvr>
                                        <p:cTn id="14" dur="250" fill="hold"/>
                                        <p:tgtEl>
                                          <p:spTgt spid="26"/>
                                        </p:tgtEl>
                                        <p:attrNameLst>
                                          <p:attrName>ppt_h</p:attrName>
                                        </p:attrNameLst>
                                      </p:cBhvr>
                                      <p:tavLst>
                                        <p:tav tm="0">
                                          <p:val>
                                            <p:fltVal val="0"/>
                                          </p:val>
                                        </p:tav>
                                        <p:tav tm="100000">
                                          <p:val>
                                            <p:strVal val="#ppt_h"/>
                                          </p:val>
                                        </p:tav>
                                      </p:tavLst>
                                    </p:anim>
                                    <p:animEffect transition="in" filter="fade">
                                      <p:cBhvr>
                                        <p:cTn id="15" dur="250"/>
                                        <p:tgtEl>
                                          <p:spTgt spid="26"/>
                                        </p:tgtEl>
                                      </p:cBhvr>
                                    </p:animEffect>
                                  </p:childTnLst>
                                </p:cTn>
                              </p:par>
                            </p:childTnLst>
                          </p:cTn>
                        </p:par>
                        <p:par>
                          <p:cTn id="16" fill="hold">
                            <p:stCondLst>
                              <p:cond delay="1500"/>
                            </p:stCondLst>
                            <p:childTnLst>
                              <p:par>
                                <p:cTn id="17" presetID="6" presetClass="emph" presetSubtype="0" decel="100000" fill="hold" grpId="1" nodeType="afterEffect">
                                  <p:stCondLst>
                                    <p:cond delay="0"/>
                                  </p:stCondLst>
                                  <p:childTnLst>
                                    <p:animScale>
                                      <p:cBhvr>
                                        <p:cTn id="18" dur="250" fill="hold"/>
                                        <p:tgtEl>
                                          <p:spTgt spid="26"/>
                                        </p:tgtEl>
                                      </p:cBhvr>
                                      <p:by x="120000" y="120000"/>
                                    </p:animScale>
                                  </p:childTnLst>
                                </p:cTn>
                              </p:par>
                            </p:childTnLst>
                          </p:cTn>
                        </p:par>
                        <p:par>
                          <p:cTn id="19" fill="hold">
                            <p:stCondLst>
                              <p:cond delay="2000"/>
                            </p:stCondLst>
                            <p:childTnLst>
                              <p:par>
                                <p:cTn id="20" presetID="6" presetClass="emph" presetSubtype="0" decel="100000" fill="hold" grpId="2" nodeType="afterEffect">
                                  <p:stCondLst>
                                    <p:cond delay="0"/>
                                  </p:stCondLst>
                                  <p:childTnLst>
                                    <p:animScale>
                                      <p:cBhvr>
                                        <p:cTn id="21" dur="250" fill="hold"/>
                                        <p:tgtEl>
                                          <p:spTgt spid="26"/>
                                        </p:tgtEl>
                                      </p:cBhvr>
                                      <p:by x="83000" y="83000"/>
                                    </p:animScale>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500"/>
                            </p:stCondLst>
                            <p:childTnLst>
                              <p:par>
                                <p:cTn id="33" presetID="35" presetClass="path" presetSubtype="0" accel="50000" decel="50000" fill="hold" grpId="1" nodeType="afterEffect">
                                  <p:stCondLst>
                                    <p:cond delay="0"/>
                                  </p:stCondLst>
                                  <p:childTnLst>
                                    <p:animMotion origin="layout" path="M -4.16667E-6 1.79574E-6 L 0.34896 1.79574E-6 " pathEditMode="relative" rAng="0" ptsTypes="AA">
                                      <p:cBhvr>
                                        <p:cTn id="34" dur="1000" spd="-100000" fill="hold"/>
                                        <p:tgtEl>
                                          <p:spTgt spid="15"/>
                                        </p:tgtEl>
                                        <p:attrNameLst>
                                          <p:attrName>ppt_x</p:attrName>
                                          <p:attrName>ppt_y</p:attrName>
                                        </p:attrNameLst>
                                      </p:cBhvr>
                                      <p:rCtr x="17448" y="0"/>
                                    </p:animMotion>
                                  </p:childTnLst>
                                </p:cTn>
                              </p:par>
                            </p:childTnLst>
                          </p:cTn>
                        </p:par>
                        <p:par>
                          <p:cTn id="35" fill="hold">
                            <p:stCondLst>
                              <p:cond delay="4500"/>
                            </p:stCondLst>
                            <p:childTnLst>
                              <p:par>
                                <p:cTn id="36" presetID="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000" fill="hold"/>
                                        <p:tgtEl>
                                          <p:spTgt spid="10"/>
                                        </p:tgtEl>
                                        <p:attrNameLst>
                                          <p:attrName>ppt_x</p:attrName>
                                        </p:attrNameLst>
                                      </p:cBhvr>
                                      <p:tavLst>
                                        <p:tav tm="0">
                                          <p:val>
                                            <p:strVal val="0-#ppt_w/2"/>
                                          </p:val>
                                        </p:tav>
                                        <p:tav tm="100000">
                                          <p:val>
                                            <p:strVal val="#ppt_x"/>
                                          </p:val>
                                        </p:tav>
                                      </p:tavLst>
                                    </p:anim>
                                    <p:anim calcmode="lin" valueType="num">
                                      <p:cBhvr additive="base">
                                        <p:cTn id="39"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6" grpId="0"/>
      <p:bldP spid="26" grpId="1"/>
      <p:bldP spid="26" grpId="2"/>
      <p:bldP spid="16" grpId="0"/>
      <p:bldP spid="10" grpId="0" bldLvl="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8" name="内容占位符 7"/>
          <p:cNvSpPr>
            <a:spLocks noGrp="1"/>
          </p:cNvSpPr>
          <p:nvPr>
            <p:ph idx="1"/>
          </p:nvPr>
        </p:nvSpPr>
        <p:spPr>
          <a:xfrm>
            <a:off x="225778" y="1825625"/>
            <a:ext cx="11717866" cy="4351338"/>
          </a:xfrm>
        </p:spPr>
        <p:txBody>
          <a:bodyPr/>
          <a:lstStyle/>
          <a:p>
            <a:r>
              <a:rPr lang="en-US" altLang="zh-CN" dirty="0"/>
              <a:t>M </a:t>
            </a:r>
            <a:r>
              <a:rPr lang="zh-CN" altLang="en-US" dirty="0"/>
              <a:t>： </a:t>
            </a:r>
            <a:r>
              <a:rPr lang="en-US" altLang="zh-CN" dirty="0"/>
              <a:t>Susan, I heard you are going to France . How long will you  </a:t>
            </a:r>
            <a:endParaRPr lang="en-US" altLang="zh-CN" dirty="0"/>
          </a:p>
          <a:p>
            <a:r>
              <a:rPr lang="en-US" altLang="zh-CN" dirty="0"/>
              <a:t>         be staying there ?</a:t>
            </a:r>
            <a:endParaRPr lang="en-US" altLang="zh-CN" dirty="0"/>
          </a:p>
          <a:p>
            <a:r>
              <a:rPr lang="en-US" altLang="zh-CN" dirty="0"/>
              <a:t>W:___________. My aunt lives there . I’m going to do a_________________</a:t>
            </a:r>
            <a:endParaRPr lang="en-US" altLang="zh-CN" dirty="0"/>
          </a:p>
          <a:p>
            <a:endParaRPr lang="en-US" altLang="zh-CN" dirty="0"/>
          </a:p>
          <a:p>
            <a:r>
              <a:rPr lang="en-US" altLang="zh-CN" dirty="0"/>
              <a:t>   at a language school and spend________________________________. </a:t>
            </a:r>
            <a:endParaRPr lang="zh-CN" altLang="en-US" dirty="0"/>
          </a:p>
        </p:txBody>
      </p:sp>
      <p:pic>
        <p:nvPicPr>
          <p:cNvPr id="4" name="2017年6月高考英语卷I听力-剪辑-2021010222055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402830" y="5147310"/>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2. How will Susan spend most of her time in France?</a:t>
            </a:r>
            <a:endParaRPr lang="zh-CN" altLang="zh-CN" kern="100" dirty="0">
              <a:effectLst/>
              <a:latin typeface="Times New Roman" panose="02020603050405020304" pitchFamily="18" charset="0"/>
              <a:ea typeface="宋体" panose="02010600030101010101" pitchFamily="2" charset="-122"/>
            </a:endParaRPr>
          </a:p>
          <a:p>
            <a:r>
              <a:rPr lang="en-US" altLang="zh-CN" kern="100" dirty="0">
                <a:effectLst/>
                <a:latin typeface="Times New Roman" panose="02020603050405020304" pitchFamily="18" charset="0"/>
                <a:ea typeface="宋体" panose="02010600030101010101" pitchFamily="2" charset="-122"/>
              </a:rPr>
              <a:t>A. Traveling around.     </a:t>
            </a:r>
            <a:r>
              <a:rPr lang="en-US" altLang="zh-CN" kern="100" dirty="0">
                <a:solidFill>
                  <a:srgbClr val="000000"/>
                </a:solidFill>
                <a:effectLst/>
                <a:latin typeface="Times New Roman" panose="02020603050405020304" pitchFamily="18" charset="0"/>
                <a:ea typeface="宋体" panose="02010600030101010101" pitchFamily="2" charset="-122"/>
              </a:rPr>
              <a:t>		</a:t>
            </a:r>
            <a:endParaRPr lang="en-US" altLang="zh-CN" kern="100" dirty="0">
              <a:solidFill>
                <a:srgbClr val="000000"/>
              </a:solidFill>
              <a:effectLst/>
              <a:latin typeface="Times New Roman" panose="02020603050405020304" pitchFamily="18" charset="0"/>
              <a:ea typeface="宋体" panose="02010600030101010101" pitchFamily="2" charset="-122"/>
            </a:endParaRPr>
          </a:p>
          <a:p>
            <a:endParaRPr lang="en-US" altLang="zh-CN" kern="100" dirty="0">
              <a:solidFill>
                <a:srgbClr val="000000"/>
              </a:solidFill>
              <a:effectLst/>
              <a:latin typeface="Times New Roman" panose="02020603050405020304" pitchFamily="18" charset="0"/>
              <a:ea typeface="宋体" panose="02010600030101010101" pitchFamily="2" charset="-122"/>
            </a:endParaRPr>
          </a:p>
          <a:p>
            <a:r>
              <a:rPr lang="en-US" altLang="zh-CN" kern="100" dirty="0">
                <a:solidFill>
                  <a:srgbClr val="000000"/>
                </a:solidFill>
                <a:effectLst/>
                <a:latin typeface="Times New Roman" panose="02020603050405020304" pitchFamily="18" charset="0"/>
                <a:ea typeface="宋体" panose="02010600030101010101" pitchFamily="2" charset="-122"/>
              </a:rPr>
              <a:t>B. Studying at a school.     </a:t>
            </a:r>
            <a:endParaRPr lang="en-US" altLang="zh-CN" kern="100" dirty="0">
              <a:solidFill>
                <a:srgbClr val="000000"/>
              </a:solidFill>
              <a:effectLst/>
              <a:latin typeface="Times New Roman" panose="02020603050405020304" pitchFamily="18" charset="0"/>
              <a:ea typeface="宋体" panose="02010600030101010101" pitchFamily="2" charset="-122"/>
            </a:endParaRPr>
          </a:p>
          <a:p>
            <a:endParaRPr lang="en-US" altLang="zh-CN" kern="100" dirty="0">
              <a:solidFill>
                <a:srgbClr val="000000"/>
              </a:solidFill>
              <a:effectLst/>
              <a:latin typeface="Times New Roman" panose="02020603050405020304" pitchFamily="18" charset="0"/>
              <a:ea typeface="宋体" panose="02010600030101010101" pitchFamily="2" charset="-122"/>
            </a:endParaRPr>
          </a:p>
          <a:p>
            <a:r>
              <a:rPr lang="en-US" altLang="zh-CN" kern="100" dirty="0">
                <a:solidFill>
                  <a:srgbClr val="000000"/>
                </a:solidFill>
                <a:effectLst/>
                <a:latin typeface="Times New Roman" panose="02020603050405020304" pitchFamily="18" charset="0"/>
                <a:ea typeface="宋体" panose="02010600030101010101" pitchFamily="2" charset="-122"/>
              </a:rPr>
              <a:t>C. Looking after her aunt.</a:t>
            </a:r>
            <a:endParaRPr lang="zh-CN" altLang="en-US" dirty="0"/>
          </a:p>
        </p:txBody>
      </p:sp>
      <p:pic>
        <p:nvPicPr>
          <p:cNvPr id="4" name="图形 3"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5067" y="2390422"/>
            <a:ext cx="914400" cy="914400"/>
          </a:xfrm>
          <a:prstGeom prst="rect">
            <a:avLst/>
          </a:prstGeom>
        </p:spPr>
      </p:pic>
      <p:pic>
        <p:nvPicPr>
          <p:cNvPr id="5" name="2017年6月高考英语卷I听力-剪辑-2021010222055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591550" y="3798570"/>
            <a:ext cx="609600" cy="609600"/>
          </a:xfrm>
          <a:prstGeom prst="rect">
            <a:avLst/>
          </a:prstGeom>
        </p:spPr>
      </p:pic>
      <p:pic>
        <p:nvPicPr>
          <p:cNvPr id="6" name="图片 5"/>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8" name="内容占位符 7"/>
          <p:cNvSpPr>
            <a:spLocks noGrp="1"/>
          </p:cNvSpPr>
          <p:nvPr>
            <p:ph idx="1"/>
          </p:nvPr>
        </p:nvSpPr>
        <p:spPr/>
        <p:txBody>
          <a:bodyPr/>
          <a:lstStyle/>
          <a:p>
            <a:r>
              <a:rPr lang="en-US" altLang="zh-CN" dirty="0"/>
              <a:t>M </a:t>
            </a:r>
            <a:r>
              <a:rPr lang="zh-CN" altLang="en-US" dirty="0"/>
              <a:t>： </a:t>
            </a:r>
            <a:r>
              <a:rPr lang="en-US" altLang="zh-CN" dirty="0"/>
              <a:t>Susan, I heard you are going to France . How long will you  </a:t>
            </a:r>
            <a:endParaRPr lang="en-US" altLang="zh-CN" dirty="0"/>
          </a:p>
          <a:p>
            <a:r>
              <a:rPr lang="en-US" altLang="zh-CN" dirty="0"/>
              <a:t>         be staying there ?</a:t>
            </a:r>
            <a:endParaRPr lang="en-US" altLang="zh-CN" dirty="0"/>
          </a:p>
          <a:p>
            <a:r>
              <a:rPr lang="en-US" altLang="zh-CN" dirty="0"/>
              <a:t>W: </a:t>
            </a:r>
            <a:r>
              <a:rPr lang="en-US" altLang="zh-CN" u="sng" dirty="0">
                <a:solidFill>
                  <a:srgbClr val="FF0000"/>
                </a:solidFill>
              </a:rPr>
              <a:t>A whole year </a:t>
            </a:r>
            <a:r>
              <a:rPr lang="en-US" altLang="zh-CN" dirty="0"/>
              <a:t>. My aunt lives there . I’m going to do a </a:t>
            </a:r>
            <a:endParaRPr lang="en-US" altLang="zh-CN" dirty="0"/>
          </a:p>
          <a:p>
            <a:r>
              <a:rPr lang="en-US" altLang="zh-CN" dirty="0"/>
              <a:t>    </a:t>
            </a:r>
            <a:r>
              <a:rPr lang="en-US" altLang="zh-CN" u="sng" dirty="0">
                <a:solidFill>
                  <a:srgbClr val="FF0000"/>
                </a:solidFill>
              </a:rPr>
              <a:t>one-month course </a:t>
            </a:r>
            <a:r>
              <a:rPr lang="en-US" altLang="zh-CN" dirty="0"/>
              <a:t>at a language school and spend </a:t>
            </a:r>
            <a:endParaRPr lang="en-US" altLang="zh-CN" dirty="0"/>
          </a:p>
          <a:p>
            <a:r>
              <a:rPr lang="en-US" altLang="zh-CN" dirty="0"/>
              <a:t>    </a:t>
            </a:r>
            <a:r>
              <a:rPr lang="en-US" altLang="zh-CN" u="sng" dirty="0">
                <a:solidFill>
                  <a:srgbClr val="FF0000"/>
                </a:solidFill>
              </a:rPr>
              <a:t>the rest of the time traveling </a:t>
            </a:r>
            <a:r>
              <a:rPr lang="en-US" altLang="zh-CN" dirty="0"/>
              <a:t>. </a:t>
            </a:r>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889" y="383822"/>
            <a:ext cx="11966221" cy="5793141"/>
          </a:xfrm>
        </p:spPr>
        <p:txBody>
          <a:bodyPr>
            <a:normAutofit fontScale="92500" lnSpcReduction="20000"/>
          </a:bodyPr>
          <a:lstStyle/>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Excuse me. I wonder if you could tell me how to find a place to have my shoes mended._________.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Ah, there’s a good shop not far from here. Go straight ahead and walk about three blocks. I can’t remember the name of the shop. But you’ll find it. It’s near the police station. By the way, you know about the__________? It’s ____________and has all kinds of useful information. You’ll find one in any bookstore.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Thanks a lot. You’ve been so helpful. Let’s see, did you say the repair shop was three blocks away from here?</a:t>
            </a:r>
            <a:endParaRPr lang="zh-CN" altLang="zh-CN" kern="100" dirty="0">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Exactly.</a:t>
            </a:r>
            <a:endParaRPr lang="zh-CN" altLang="zh-CN" kern="100" dirty="0">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Thanks again.</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7年6月高考英语卷I听力-剪辑-2021010221255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762750" y="49415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311" y="101600"/>
            <a:ext cx="12022667" cy="6075363"/>
          </a:xfrm>
        </p:spPr>
        <p:txBody>
          <a:bodyPr>
            <a:normAutofit/>
          </a:bodyPr>
          <a:lstStyle/>
          <a:p>
            <a:pPr algn="just">
              <a:lnSpc>
                <a:spcPct val="150000"/>
              </a:lnSpc>
            </a:pPr>
            <a:endParaRPr lang="en-US" altLang="zh-CN" kern="100" dirty="0">
              <a:solidFill>
                <a:srgbClr val="000000"/>
              </a:solidFill>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7. What is the </a:t>
            </a:r>
            <a:r>
              <a:rPr lang="en-US" altLang="zh-CN" i="1" kern="100" dirty="0">
                <a:solidFill>
                  <a:srgbClr val="000000"/>
                </a:solidFill>
                <a:effectLst/>
                <a:latin typeface="Times New Roman" panose="02020603050405020304" pitchFamily="18" charset="0"/>
                <a:ea typeface="宋体" panose="02010600030101010101" pitchFamily="2" charset="-122"/>
              </a:rPr>
              <a:t>Town Guide</a:t>
            </a:r>
            <a:r>
              <a:rPr lang="en-US" altLang="zh-CN" kern="100" dirty="0">
                <a:solidFill>
                  <a:srgbClr val="000000"/>
                </a:solidFill>
                <a:effectLst/>
                <a:latin typeface="Times New Roman" panose="02020603050405020304" pitchFamily="18" charset="0"/>
                <a:ea typeface="宋体" panose="02010600030101010101" pitchFamily="2" charset="-122"/>
              </a:rPr>
              <a:t> according to the man?</a:t>
            </a:r>
            <a:endParaRPr lang="zh-CN" altLang="zh-CN" kern="100" dirty="0">
              <a:effectLst/>
              <a:latin typeface="Times New Roman" panose="02020603050405020304" pitchFamily="18" charset="0"/>
              <a:ea typeface="宋体" panose="02010600030101010101" pitchFamily="2" charset="-122"/>
            </a:endParaRPr>
          </a:p>
          <a:p>
            <a:pPr marL="742950" indent="-514350" algn="just">
              <a:lnSpc>
                <a:spcPct val="150000"/>
              </a:lnSpc>
              <a:buAutoNum type="alphaUcPeriod"/>
            </a:pPr>
            <a:r>
              <a:rPr lang="en-US" altLang="zh-CN" kern="100" dirty="0">
                <a:effectLst/>
                <a:latin typeface="Times New Roman" panose="02020603050405020304" pitchFamily="18" charset="0"/>
                <a:ea typeface="宋体" panose="02010600030101010101" pitchFamily="2" charset="-122"/>
              </a:rPr>
              <a:t>A brochure.             </a:t>
            </a:r>
            <a:r>
              <a:rPr lang="en-US" altLang="zh-CN" kern="100" dirty="0">
                <a:solidFill>
                  <a:srgbClr val="000000"/>
                </a:solidFill>
                <a:effectLst/>
                <a:latin typeface="Times New Roman" panose="02020603050405020304" pitchFamily="18" charset="0"/>
                <a:ea typeface="宋体" panose="02010600030101010101" pitchFamily="2" charset="-122"/>
              </a:rPr>
              <a:t>	</a:t>
            </a:r>
            <a:endParaRPr lang="en-US" altLang="zh-CN" kern="100" dirty="0">
              <a:solidFill>
                <a:srgbClr val="000000"/>
              </a:solidFill>
              <a:effectLst/>
              <a:latin typeface="Times New Roman" panose="02020603050405020304" pitchFamily="18" charset="0"/>
              <a:ea typeface="宋体" panose="02010600030101010101" pitchFamily="2" charset="-122"/>
            </a:endParaRPr>
          </a:p>
          <a:p>
            <a:pPr indent="0" algn="just">
              <a:lnSpc>
                <a:spcPct val="150000"/>
              </a:lnSpc>
              <a:buNone/>
            </a:pPr>
            <a:r>
              <a:rPr lang="en-US" altLang="zh-CN" kern="100" dirty="0">
                <a:solidFill>
                  <a:srgbClr val="000000"/>
                </a:solidFill>
                <a:effectLst/>
                <a:latin typeface="Times New Roman" panose="02020603050405020304" pitchFamily="18" charset="0"/>
                <a:ea typeface="宋体" panose="02010600030101010101" pitchFamily="2" charset="-122"/>
              </a:rPr>
              <a:t>B. A newspaper.               </a:t>
            </a:r>
            <a:endParaRPr lang="en-US" altLang="zh-CN" kern="100" dirty="0">
              <a:solidFill>
                <a:srgbClr val="000000"/>
              </a:solidFill>
              <a:effectLst/>
              <a:latin typeface="Times New Roman" panose="02020603050405020304" pitchFamily="18" charset="0"/>
              <a:ea typeface="宋体" panose="02010600030101010101" pitchFamily="2" charset="-122"/>
            </a:endParaRPr>
          </a:p>
          <a:p>
            <a:pPr indent="0" algn="just">
              <a:lnSpc>
                <a:spcPct val="150000"/>
              </a:lnSpc>
              <a:buNone/>
            </a:pPr>
            <a:r>
              <a:rPr lang="en-US" altLang="zh-CN" kern="100" dirty="0">
                <a:solidFill>
                  <a:srgbClr val="000000"/>
                </a:solidFill>
                <a:effectLst/>
                <a:latin typeface="Times New Roman" panose="02020603050405020304" pitchFamily="18" charset="0"/>
                <a:ea typeface="宋体" panose="02010600030101010101" pitchFamily="2" charset="-122"/>
              </a:rPr>
              <a:t>C. A map.</a:t>
            </a:r>
            <a:endParaRPr lang="zh-CN" altLang="zh-CN" kern="100" dirty="0">
              <a:effectLst/>
              <a:latin typeface="Times New Roman" panose="02020603050405020304" pitchFamily="18" charset="0"/>
              <a:ea typeface="宋体" panose="02010600030101010101" pitchFamily="2" charset="-122"/>
            </a:endParaRPr>
          </a:p>
          <a:p>
            <a:pPr marL="0" indent="0" algn="just">
              <a:lnSpc>
                <a:spcPct val="150000"/>
              </a:lnSpc>
              <a:buNone/>
            </a:pPr>
            <a:endParaRPr lang="en-US" altLang="zh-CN" sz="1800" kern="100" dirty="0">
              <a:solidFill>
                <a:srgbClr val="000000"/>
              </a:solidFill>
              <a:effectLst/>
              <a:latin typeface="Times New Roman" panose="02020603050405020304" pitchFamily="18" charset="0"/>
              <a:ea typeface="宋体" panose="02010600030101010101" pitchFamily="2" charset="-122"/>
            </a:endParaRPr>
          </a:p>
          <a:p>
            <a:pPr algn="just">
              <a:lnSpc>
                <a:spcPct val="150000"/>
              </a:lnSpc>
            </a:pPr>
            <a:endParaRPr lang="zh-CN" altLang="zh-CN" sz="1800"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图形 3"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311" y="1623350"/>
            <a:ext cx="914400" cy="914400"/>
          </a:xfrm>
          <a:prstGeom prst="rect">
            <a:avLst/>
          </a:prstGeom>
        </p:spPr>
      </p:pic>
      <p:pic>
        <p:nvPicPr>
          <p:cNvPr id="2" name="2017年6月高考英语卷I听力-剪辑-2021010221255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pic>
        <p:nvPicPr>
          <p:cNvPr id="5" name="图片 4"/>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889" y="383822"/>
            <a:ext cx="11966221" cy="5793141"/>
          </a:xfrm>
        </p:spPr>
        <p:txBody>
          <a:bodyPr>
            <a:normAutofit fontScale="92500" lnSpcReduction="20000"/>
          </a:bodyPr>
          <a:lstStyle/>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Excuse me. I wonder if you could tell me how to find a place to have my shoes mended. </a:t>
            </a:r>
            <a:r>
              <a:rPr lang="en-US" altLang="zh-CN" u="sng" kern="100" dirty="0">
                <a:solidFill>
                  <a:srgbClr val="C00000"/>
                </a:solidFill>
                <a:effectLst/>
                <a:latin typeface="Times New Roman" panose="02020603050405020304" pitchFamily="18" charset="0"/>
                <a:ea typeface="宋体" panose="02010600030101010101" pitchFamily="2" charset="-122"/>
              </a:rPr>
              <a:t>I’m new in town. </a:t>
            </a:r>
            <a:endParaRPr lang="zh-CN" altLang="zh-CN" u="sng" kern="100" dirty="0">
              <a:solidFill>
                <a:srgbClr val="C00000"/>
              </a:solidFill>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Ah, there’s a good shop not far from here. Go straight ahead and walk about three blocks. I can’t remember the name of the shop. But you’ll find it. It’s near the police station. </a:t>
            </a:r>
            <a:r>
              <a:rPr lang="en-US" altLang="zh-CN" u="sng" kern="100" dirty="0">
                <a:solidFill>
                  <a:srgbClr val="C00000"/>
                </a:solidFill>
                <a:effectLst/>
                <a:latin typeface="Times New Roman" panose="02020603050405020304" pitchFamily="18" charset="0"/>
                <a:ea typeface="宋体" panose="02010600030101010101" pitchFamily="2" charset="-122"/>
              </a:rPr>
              <a:t>By the way, you know about the </a:t>
            </a:r>
            <a:r>
              <a:rPr lang="en-US" altLang="zh-CN" i="1" u="sng" kern="100" dirty="0">
                <a:solidFill>
                  <a:srgbClr val="C00000"/>
                </a:solidFill>
                <a:effectLst/>
                <a:latin typeface="Times New Roman" panose="02020603050405020304" pitchFamily="18" charset="0"/>
                <a:ea typeface="宋体" panose="02010600030101010101" pitchFamily="2" charset="-122"/>
              </a:rPr>
              <a:t>Town Guide</a:t>
            </a:r>
            <a:r>
              <a:rPr lang="en-US" altLang="zh-CN" u="sng" kern="100" dirty="0">
                <a:solidFill>
                  <a:srgbClr val="C00000"/>
                </a:solidFill>
                <a:effectLst/>
                <a:latin typeface="Times New Roman" panose="02020603050405020304" pitchFamily="18" charset="0"/>
                <a:ea typeface="宋体" panose="02010600030101010101" pitchFamily="2" charset="-122"/>
              </a:rPr>
              <a:t>? It’s a thin book and has all kinds of useful information. </a:t>
            </a:r>
            <a:r>
              <a:rPr lang="en-US" altLang="zh-CN" kern="100" dirty="0">
                <a:solidFill>
                  <a:srgbClr val="000000"/>
                </a:solidFill>
                <a:effectLst/>
                <a:latin typeface="Times New Roman" panose="02020603050405020304" pitchFamily="18" charset="0"/>
                <a:ea typeface="宋体" panose="02010600030101010101" pitchFamily="2" charset="-122"/>
              </a:rPr>
              <a:t>You’ll find one in any bookstore.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Thanks a lot. You’ve been so helpful. Let’s see, did you say the repair shop was three blocks away from here?</a:t>
            </a:r>
            <a:endParaRPr lang="zh-CN" altLang="zh-CN" kern="100" dirty="0">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Exactly.</a:t>
            </a:r>
            <a:endParaRPr lang="zh-CN" altLang="zh-CN" kern="100" dirty="0">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Thanks again.</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79022"/>
            <a:ext cx="12192000" cy="6778978"/>
          </a:xfrm>
        </p:spPr>
        <p:txBody>
          <a:bodyPr>
            <a:normAutofit/>
          </a:bodyPr>
          <a:lstStyle/>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I’ve been here many times. There’re quite a lot of delicious dishes to choose from. What are you thinking of ordering?</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Well, I haven’t decided yet. What are you going to order?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I think I’ll have the roast chicken. They really make it well here.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I had roast chicken yesterday when I ate out with Shelley.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M:_____________________. You can have it served with beans and mushrooms.</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But I’m not that hungry. Is the fried fish or the seafood salad good?</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Never had them before. Maybe if___________________________________. </a:t>
            </a:r>
            <a:endParaRPr lang="zh-CN" altLang="zh-CN" kern="100" dirty="0">
              <a:effectLst/>
              <a:latin typeface="Times New Roman" panose="02020603050405020304" pitchFamily="18" charset="0"/>
              <a:ea typeface="宋体" panose="02010600030101010101" pitchFamily="2" charset="-122"/>
            </a:endParaRPr>
          </a:p>
          <a:p>
            <a:r>
              <a:rPr lang="en-US" altLang="zh-CN" kern="100" dirty="0">
                <a:solidFill>
                  <a:srgbClr val="000000"/>
                </a:solidFill>
                <a:effectLst/>
                <a:latin typeface="Times New Roman" panose="02020603050405020304" pitchFamily="18" charset="0"/>
                <a:ea typeface="宋体" panose="02010600030101010101" pitchFamily="2" charset="-122"/>
              </a:rPr>
              <a:t>W:____________________________.</a:t>
            </a:r>
            <a:endParaRPr lang="zh-CN" altLang="en-US" dirty="0"/>
          </a:p>
        </p:txBody>
      </p:sp>
      <p:pic>
        <p:nvPicPr>
          <p:cNvPr id="4" name="2017年6月高考英语卷I听力-剪辑-20210102213059">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265920" y="5981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203200" y="1825625"/>
            <a:ext cx="11785600" cy="4351338"/>
          </a:xfrm>
        </p:spPr>
        <p:txBody>
          <a:bodyPr>
            <a:normAutofit/>
          </a:bodyPr>
          <a:lstStyle/>
          <a:p>
            <a:pPr algn="just">
              <a:lnSpc>
                <a:spcPct val="150000"/>
              </a:lnSpc>
            </a:pPr>
            <a:r>
              <a:rPr lang="en-US" altLang="zh-CN" sz="2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9. What will the woman probably order?</a:t>
            </a:r>
            <a:endParaRPr lang="zh-CN" altLang="zh-CN" sz="2800" kern="100" dirty="0">
              <a:effectLst/>
              <a:latin typeface="Times New Roman" panose="02020603050405020304" pitchFamily="18" charset="0"/>
              <a:ea typeface="宋体" panose="02010600030101010101" pitchFamily="2" charset="-122"/>
              <a:cs typeface="宋体" panose="02010600030101010101" pitchFamily="2" charset="-122"/>
            </a:endParaRPr>
          </a:p>
          <a:p>
            <a:pPr algn="just">
              <a:lnSpc>
                <a:spcPct val="150000"/>
              </a:lnSpc>
            </a:pPr>
            <a:r>
              <a:rPr lang="en-US" altLang="zh-CN" sz="2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 Fried fish.             </a:t>
            </a:r>
            <a:endParaRPr lang="en-US" altLang="zh-CN" sz="2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algn="just">
              <a:lnSpc>
                <a:spcPct val="150000"/>
              </a:lnSpc>
            </a:pPr>
            <a:r>
              <a:rPr lang="en-US" altLang="zh-CN" sz="2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B. Roast chicken.             </a:t>
            </a:r>
            <a:endParaRPr lang="en-US" altLang="zh-CN" sz="2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algn="just">
              <a:lnSpc>
                <a:spcPct val="150000"/>
              </a:lnSpc>
            </a:pPr>
            <a:r>
              <a:rPr lang="en-US" altLang="zh-CN" sz="2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2800" kern="100" dirty="0">
                <a:effectLst/>
                <a:latin typeface="Times New Roman" panose="02020603050405020304" pitchFamily="18" charset="0"/>
                <a:ea typeface="宋体" panose="02010600030101010101" pitchFamily="2" charset="-122"/>
                <a:cs typeface="宋体" panose="02010600030101010101" pitchFamily="2" charset="-122"/>
              </a:rPr>
              <a:t>C. Beef steak.</a:t>
            </a:r>
            <a:endParaRPr lang="zh-CN" altLang="zh-CN" sz="2800" kern="100" dirty="0">
              <a:effectLst/>
              <a:latin typeface="Times New Roman" panose="02020603050405020304" pitchFamily="18" charset="0"/>
              <a:ea typeface="宋体" panose="02010600030101010101" pitchFamily="2" charset="-122"/>
              <a:cs typeface="宋体" panose="02010600030101010101" pitchFamily="2" charset="-122"/>
            </a:endParaRPr>
          </a:p>
          <a:p>
            <a:endParaRPr lang="zh-CN" altLang="en-US" dirty="0"/>
          </a:p>
        </p:txBody>
      </p:sp>
      <p:pic>
        <p:nvPicPr>
          <p:cNvPr id="6" name="图形 5"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3200" y="4083755"/>
            <a:ext cx="914400" cy="914400"/>
          </a:xfrm>
          <a:prstGeom prst="rect">
            <a:avLst/>
          </a:prstGeom>
        </p:spPr>
      </p:pic>
      <p:pic>
        <p:nvPicPr>
          <p:cNvPr id="4" name="2017年6月高考英语卷I听力-剪辑-2021010221305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pic>
        <p:nvPicPr>
          <p:cNvPr id="5" name="图片 4"/>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0535" y="407035"/>
            <a:ext cx="10765790" cy="5168265"/>
          </a:xfrm>
        </p:spPr>
        <p:txBody>
          <a:bodyPr>
            <a:normAutofit/>
          </a:bodyPr>
          <a:lstStyle/>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M: I’ve been here many times. There’re quite a lot of delicious dishes to choose from. What are you thinking of ordering?</a:t>
            </a:r>
            <a:endParaRPr lang="zh-CN" altLang="zh-CN" kern="100" dirty="0">
              <a:effectLst/>
              <a:latin typeface="Times New Roman" panose="02020603050405020304" pitchFamily="18" charset="0"/>
              <a:ea typeface="宋体" panose="02010600030101010101" pitchFamily="2" charset="-122"/>
            </a:endParaRPr>
          </a:p>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W: Well, I haven’t decided yet. What are you going to order? </a:t>
            </a:r>
            <a:endParaRPr lang="zh-CN" altLang="zh-CN" kern="100" dirty="0">
              <a:effectLst/>
              <a:latin typeface="Times New Roman" panose="02020603050405020304" pitchFamily="18" charset="0"/>
              <a:ea typeface="宋体" panose="02010600030101010101" pitchFamily="2" charset="-122"/>
            </a:endParaRPr>
          </a:p>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M: I think I’ll have the roast chicken. They really make it well here. </a:t>
            </a:r>
            <a:endParaRPr lang="zh-CN" altLang="zh-CN" kern="100" dirty="0">
              <a:effectLst/>
              <a:latin typeface="Times New Roman" panose="02020603050405020304" pitchFamily="18" charset="0"/>
              <a:ea typeface="宋体" panose="02010600030101010101" pitchFamily="2" charset="-122"/>
            </a:endParaRPr>
          </a:p>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W: I had roast chicken yesterday when I ate out with Shelley. </a:t>
            </a:r>
            <a:endParaRPr lang="zh-CN" altLang="zh-CN" kern="100" dirty="0">
              <a:effectLst/>
              <a:latin typeface="Times New Roman" panose="02020603050405020304" pitchFamily="18" charset="0"/>
              <a:ea typeface="宋体" panose="02010600030101010101" pitchFamily="2" charset="-122"/>
            </a:endParaRPr>
          </a:p>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M: </a:t>
            </a:r>
            <a:r>
              <a:rPr lang="en-US" altLang="zh-CN" u="sng" kern="100" dirty="0">
                <a:solidFill>
                  <a:srgbClr val="FF0000"/>
                </a:solidFill>
                <a:effectLst/>
                <a:latin typeface="Times New Roman" panose="02020603050405020304" pitchFamily="18" charset="0"/>
                <a:ea typeface="宋体" panose="02010600030101010101" pitchFamily="2" charset="-122"/>
              </a:rPr>
              <a:t>Their beef steak is good too. </a:t>
            </a:r>
            <a:r>
              <a:rPr lang="en-US" altLang="zh-CN" kern="100" dirty="0">
                <a:solidFill>
                  <a:srgbClr val="000000"/>
                </a:solidFill>
                <a:effectLst/>
                <a:latin typeface="Times New Roman" panose="02020603050405020304" pitchFamily="18" charset="0"/>
                <a:ea typeface="宋体" panose="02010600030101010101" pitchFamily="2" charset="-122"/>
              </a:rPr>
              <a:t>You can have it served with beans and mushrooms.</a:t>
            </a:r>
            <a:endParaRPr lang="zh-CN" altLang="zh-CN" kern="100" dirty="0">
              <a:effectLst/>
              <a:latin typeface="Times New Roman" panose="02020603050405020304" pitchFamily="18" charset="0"/>
              <a:ea typeface="宋体" panose="02010600030101010101" pitchFamily="2" charset="-122"/>
            </a:endParaRPr>
          </a:p>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W: But I’m not that hungry. Is the fried fish or the seafood salad good?</a:t>
            </a:r>
            <a:endParaRPr lang="zh-CN" altLang="zh-CN" kern="100" dirty="0">
              <a:effectLst/>
              <a:latin typeface="Times New Roman" panose="02020603050405020304" pitchFamily="18" charset="0"/>
              <a:ea typeface="宋体" panose="02010600030101010101" pitchFamily="2" charset="-122"/>
            </a:endParaRPr>
          </a:p>
          <a:p>
            <a:pPr marL="200025" indent="0" algn="just"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M: Never had them before. </a:t>
            </a:r>
            <a:r>
              <a:rPr lang="en-US" altLang="zh-CN" u="sng" kern="100" dirty="0">
                <a:solidFill>
                  <a:srgbClr val="FF0000"/>
                </a:solidFill>
                <a:effectLst/>
                <a:latin typeface="Times New Roman" panose="02020603050405020304" pitchFamily="18" charset="0"/>
                <a:ea typeface="宋体" panose="02010600030101010101" pitchFamily="2" charset="-122"/>
              </a:rPr>
              <a:t>Maybe if you get the steak, we could share</a:t>
            </a:r>
            <a:r>
              <a:rPr lang="en-US" altLang="zh-CN" kern="100" dirty="0">
                <a:solidFill>
                  <a:srgbClr val="000000"/>
                </a:solidFill>
                <a:effectLst/>
                <a:latin typeface="Times New Roman" panose="02020603050405020304" pitchFamily="18" charset="0"/>
                <a:ea typeface="宋体" panose="02010600030101010101" pitchFamily="2" charset="-122"/>
              </a:rPr>
              <a:t>. </a:t>
            </a:r>
            <a:endParaRPr lang="zh-CN" altLang="zh-CN" kern="100" dirty="0">
              <a:effectLst/>
              <a:latin typeface="Times New Roman" panose="02020603050405020304" pitchFamily="18" charset="0"/>
              <a:ea typeface="宋体" panose="02010600030101010101" pitchFamily="2" charset="-122"/>
            </a:endParaRPr>
          </a:p>
          <a:p>
            <a:pPr indent="0" fontAlgn="auto">
              <a:lnSpc>
                <a:spcPts val="2660"/>
              </a:lnSpc>
            </a:pPr>
            <a:r>
              <a:rPr lang="en-US" altLang="zh-CN" kern="100" dirty="0">
                <a:solidFill>
                  <a:srgbClr val="000000"/>
                </a:solidFill>
                <a:effectLst/>
                <a:latin typeface="Times New Roman" panose="02020603050405020304" pitchFamily="18" charset="0"/>
                <a:ea typeface="宋体" panose="02010600030101010101" pitchFamily="2" charset="-122"/>
              </a:rPr>
              <a:t>W: </a:t>
            </a:r>
            <a:r>
              <a:rPr lang="en-US" altLang="zh-CN" u="sng" kern="100" dirty="0">
                <a:solidFill>
                  <a:srgbClr val="FF0000"/>
                </a:solidFill>
                <a:effectLst/>
                <a:latin typeface="Times New Roman" panose="02020603050405020304" pitchFamily="18" charset="0"/>
                <a:ea typeface="宋体" panose="02010600030101010101" pitchFamily="2" charset="-122"/>
              </a:rPr>
              <a:t>That sounds like a good idea.</a:t>
            </a:r>
            <a:endParaRPr lang="zh-CN" altLang="en-US" u="sng" dirty="0">
              <a:solidFill>
                <a:srgbClr val="FF0000"/>
              </a:solidFill>
            </a:endParaRPr>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2900" y="338455"/>
            <a:ext cx="11136630" cy="6181090"/>
          </a:xfrm>
        </p:spPr>
        <p:txBody>
          <a:bodyPr>
            <a:normAutofit/>
          </a:bodyPr>
          <a:lstStyle/>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Well I’d like to, but I don’t know much about the situation at the moment. You know, about schools and all that. _____________________ I don’t think I want to spend a year and a half out there on my own, I mean, without Rachel and the kids. I mean, I don’t see that much of them now as it is.</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Yeah. Well, that’s the way it is normally in our company I suppose.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Yeah, well, we’ll see. Let me pay for the coffee.</a:t>
            </a:r>
            <a:endParaRPr lang="zh-CN" altLang="zh-CN" kern="100" dirty="0">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No, no, I’ll pay.</a:t>
            </a:r>
            <a:r>
              <a:rPr lang="en-US" altLang="zh-CN" kern="100" dirty="0">
                <a:effectLst/>
                <a:latin typeface="Times New Roman" panose="02020603050405020304" pitchFamily="18" charset="0"/>
                <a:ea typeface="宋体" panose="02010600030101010101" pitchFamily="2" charset="-122"/>
              </a:rPr>
              <a:t> </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7年6月高考英语卷I听力-剪辑-2021010221504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048500" y="5204460"/>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sz="3200" kern="100" dirty="0">
                <a:effectLst/>
                <a:latin typeface="Times New Roman" panose="02020603050405020304" pitchFamily="18" charset="0"/>
                <a:ea typeface="宋体" panose="02010600030101010101" pitchFamily="2" charset="-122"/>
              </a:rPr>
              <a:t>(Text 2)</a:t>
            </a:r>
            <a:endParaRPr lang="zh-CN"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W: Hurry up. Mum’s plane arrives_________.</a:t>
            </a:r>
            <a:endParaRPr lang="zh-CN"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M: What? We’ve got only ______hours, Jane.</a:t>
            </a:r>
            <a:endParaRPr lang="zh-CN" altLang="zh-CN" sz="3200"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6年10月浙江高考英语听力材料-剪辑-20201221105849">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480431" y="4082129"/>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2889" y="1825625"/>
            <a:ext cx="11943644" cy="4351338"/>
          </a:xfrm>
        </p:spPr>
        <p:txBody>
          <a:bodyPr>
            <a:normAutofit/>
          </a:bodyPr>
          <a:lstStyle/>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15. What does Bill hope to do about his family</a:t>
            </a:r>
            <a:r>
              <a:rPr lang="zh-CN" altLang="zh-CN" kern="100" dirty="0">
                <a:solidFill>
                  <a:srgbClr val="000000"/>
                </a:solidFill>
                <a:effectLst/>
                <a:latin typeface="Times New Roman" panose="02020603050405020304" pitchFamily="18" charset="0"/>
                <a:ea typeface="宋体" panose="02010600030101010101" pitchFamily="2" charset="-122"/>
              </a:rPr>
              <a:t>？</a:t>
            </a:r>
            <a:endParaRPr lang="zh-CN" altLang="zh-CN" kern="100" dirty="0">
              <a:effectLst/>
              <a:latin typeface="Times New Roman" panose="02020603050405020304" pitchFamily="18" charset="0"/>
              <a:ea typeface="宋体" panose="02010600030101010101" pitchFamily="2" charset="-122"/>
            </a:endParaRPr>
          </a:p>
          <a:p>
            <a:pPr indent="133350" algn="just">
              <a:lnSpc>
                <a:spcPct val="150000"/>
              </a:lnSpc>
            </a:pPr>
            <a:r>
              <a:rPr lang="en-US" altLang="zh-CN" kern="100" dirty="0">
                <a:effectLst/>
                <a:latin typeface="Times New Roman" panose="02020603050405020304" pitchFamily="18" charset="0"/>
                <a:ea typeface="宋体" panose="02010600030101010101" pitchFamily="2" charset="-122"/>
              </a:rPr>
              <a:t>A. Bring them to Germany.</a:t>
            </a:r>
            <a:endParaRPr lang="zh-CN" altLang="zh-CN" kern="100" dirty="0">
              <a:effectLst/>
              <a:latin typeface="Times New Roman" panose="02020603050405020304" pitchFamily="18" charset="0"/>
              <a:ea typeface="宋体" panose="02010600030101010101" pitchFamily="2" charset="-122"/>
            </a:endParaRPr>
          </a:p>
          <a:p>
            <a:pPr indent="133350"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B. Leave them in England.</a:t>
            </a:r>
            <a:endParaRPr lang="zh-CN" altLang="zh-CN" kern="100" dirty="0">
              <a:effectLst/>
              <a:latin typeface="Times New Roman" panose="02020603050405020304" pitchFamily="18" charset="0"/>
              <a:ea typeface="宋体" panose="02010600030101010101" pitchFamily="2" charset="-122"/>
            </a:endParaRPr>
          </a:p>
          <a:p>
            <a:pPr indent="133350"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C. Visit them in a few months.</a:t>
            </a:r>
            <a:endParaRPr lang="zh-CN" altLang="zh-CN" kern="100" dirty="0">
              <a:effectLst/>
              <a:latin typeface="Times New Roman" panose="02020603050405020304" pitchFamily="18" charset="0"/>
              <a:ea typeface="宋体" panose="02010600030101010101" pitchFamily="2" charset="-122"/>
            </a:endParaRPr>
          </a:p>
          <a:p>
            <a:pPr lvl="4"/>
            <a:endParaRPr lang="zh-CN" altLang="en-US" dirty="0"/>
          </a:p>
        </p:txBody>
      </p:sp>
      <p:pic>
        <p:nvPicPr>
          <p:cNvPr id="5" name="图形 4"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5467" y="2514600"/>
            <a:ext cx="914400" cy="914400"/>
          </a:xfrm>
          <a:prstGeom prst="rect">
            <a:avLst/>
          </a:prstGeom>
        </p:spPr>
      </p:pic>
      <p:pic>
        <p:nvPicPr>
          <p:cNvPr id="2" name="2017年6月高考英语卷I听力-剪辑-2021010221504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pic>
        <p:nvPicPr>
          <p:cNvPr id="4" name="图片 3"/>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4810" y="503555"/>
            <a:ext cx="10981690" cy="6094095"/>
          </a:xfrm>
        </p:spPr>
        <p:txBody>
          <a:bodyPr>
            <a:normAutofit/>
          </a:bodyPr>
          <a:lstStyle/>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Well I’d like to, but I don’t know much about the situation at the moment. You know, about schools and all that. </a:t>
            </a:r>
            <a:r>
              <a:rPr lang="en-US" altLang="zh-CN" u="sng" kern="100" dirty="0">
                <a:solidFill>
                  <a:srgbClr val="C00000"/>
                </a:solidFill>
                <a:effectLst/>
                <a:latin typeface="Times New Roman" panose="02020603050405020304" pitchFamily="18" charset="0"/>
                <a:ea typeface="宋体" panose="02010600030101010101" pitchFamily="2" charset="-122"/>
              </a:rPr>
              <a:t>But I hope to move the family out there in a couple of months’ time.</a:t>
            </a:r>
            <a:r>
              <a:rPr lang="en-US" altLang="zh-CN" kern="100" dirty="0">
                <a:solidFill>
                  <a:srgbClr val="000000"/>
                </a:solidFill>
                <a:effectLst/>
                <a:latin typeface="Times New Roman" panose="02020603050405020304" pitchFamily="18" charset="0"/>
                <a:ea typeface="宋体" panose="02010600030101010101" pitchFamily="2" charset="-122"/>
              </a:rPr>
              <a:t> I don’t think I want to spend a year and a half out there on my own, I mean, without Rachel and the kids. I mean, I don’t see that much of them now as it is.</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Yeah. Well, that’s the way it is normally in our company I suppose. </a:t>
            </a:r>
            <a:endParaRPr lang="zh-CN" altLang="zh-CN" kern="100" dirty="0">
              <a:effectLst/>
              <a:latin typeface="Times New Roman" panose="02020603050405020304" pitchFamily="18" charset="0"/>
              <a:ea typeface="宋体" panose="02010600030101010101" pitchFamily="2" charset="-122"/>
            </a:endParaRPr>
          </a:p>
          <a:p>
            <a:pPr marL="200025" indent="-200025"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M: Yeah, well, we’ll see. Let me pay for the coffee.</a:t>
            </a:r>
            <a:endParaRPr lang="zh-CN" altLang="zh-CN" kern="100" dirty="0">
              <a:effectLst/>
              <a:latin typeface="Times New Roman" panose="02020603050405020304" pitchFamily="18" charset="0"/>
              <a:ea typeface="宋体" panose="02010600030101010101" pitchFamily="2" charset="-122"/>
            </a:endParaRPr>
          </a:p>
          <a:p>
            <a:pPr algn="just">
              <a:lnSpc>
                <a:spcPct val="150000"/>
              </a:lnSpc>
            </a:pPr>
            <a:r>
              <a:rPr lang="en-US" altLang="zh-CN" kern="100" dirty="0">
                <a:solidFill>
                  <a:srgbClr val="000000"/>
                </a:solidFill>
                <a:effectLst/>
                <a:latin typeface="Times New Roman" panose="02020603050405020304" pitchFamily="18" charset="0"/>
                <a:ea typeface="宋体" panose="02010600030101010101" pitchFamily="2" charset="-122"/>
              </a:rPr>
              <a:t>W: No, no, I’ll pay.</a:t>
            </a:r>
            <a:r>
              <a:rPr lang="en-US" altLang="zh-CN" kern="100" dirty="0">
                <a:effectLst/>
                <a:latin typeface="Times New Roman" panose="02020603050405020304" pitchFamily="18" charset="0"/>
                <a:ea typeface="宋体" panose="02010600030101010101" pitchFamily="2" charset="-122"/>
              </a:rPr>
              <a:t> </a:t>
            </a:r>
            <a:endParaRPr lang="zh-CN" altLang="zh-CN" kern="100" dirty="0">
              <a:effectLst/>
              <a:latin typeface="Times New Roman" panose="02020603050405020304" pitchFamily="18" charset="0"/>
              <a:ea typeface="宋体" panose="02010600030101010101" pitchFamily="2" charset="-122"/>
            </a:endParaRPr>
          </a:p>
          <a:p>
            <a:pPr marL="0" indent="0">
              <a:buNone/>
            </a:pPr>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3055" y="380365"/>
            <a:ext cx="11323320" cy="6097905"/>
          </a:xfrm>
        </p:spPr>
        <p:txBody>
          <a:bodyPr/>
          <a:lstStyle/>
          <a:p>
            <a:r>
              <a:rPr lang="en-US" altLang="zh-CN" kern="100" dirty="0">
                <a:solidFill>
                  <a:srgbClr val="000000"/>
                </a:solidFill>
                <a:effectLst/>
                <a:latin typeface="Times New Roman" panose="02020603050405020304" pitchFamily="18" charset="0"/>
                <a:ea typeface="宋体" panose="02010600030101010101" pitchFamily="2" charset="-122"/>
              </a:rPr>
              <a:t>W: Hello, everyone. Welcome to our program. I’m Jenny Jackson. The weather here in Juárez has become unbearable,___________________________. The city is suffering from unusually hot weather. Some light showers have been forecast since last month, but all of them have been effective in surrounding areas.____________________________. The temperatures have reached 40</a:t>
            </a:r>
            <a:r>
              <a:rPr lang="zh-CN" altLang="zh-CN" kern="100" dirty="0">
                <a:solidFill>
                  <a:srgbClr val="000000"/>
                </a:solidFill>
                <a:effectLst/>
                <a:latin typeface="Times New Roman" panose="02020603050405020304" pitchFamily="18" charset="0"/>
                <a:ea typeface="宋体" panose="02010600030101010101" pitchFamily="2" charset="-122"/>
              </a:rPr>
              <a:t>℃</a:t>
            </a:r>
            <a:r>
              <a:rPr lang="en-US" altLang="zh-CN" kern="100" dirty="0">
                <a:solidFill>
                  <a:srgbClr val="000000"/>
                </a:solidFill>
                <a:effectLst/>
                <a:latin typeface="Times New Roman" panose="02020603050405020304" pitchFamily="18" charset="0"/>
                <a:ea typeface="宋体" panose="02010600030101010101" pitchFamily="2" charset="-122"/>
              </a:rPr>
              <a:t> in the past three days and people have been warned not to go out of their homes, not if you walk on foot at least between 11:00 in the morning and 7:00 in the evening. Little kids and the elderly are the ones who have suffered the most from the extreme heat wave. They must drink water all the time. To help our audience have a better understanding of this extreme weather, we’ve invited Professor Torres from university of Mexico to our studio this evening.</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7年6月高考英语卷I听力-剪辑-2021010221595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894320" y="5039618"/>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469900" y="907733"/>
            <a:ext cx="11461115" cy="33693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 When did it rain last time in Juárez?</a:t>
            </a:r>
            <a:endParaRPr kumimoji="0" lang="en-US" altLang="zh-CN"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solidFill>
                  <a:schemeClr val="tx1"/>
                </a:solidFill>
                <a:effectLst/>
              </a:rPr>
              <a:t> </a:t>
            </a:r>
            <a:endParaRPr kumimoji="0" lang="zh-CN" altLang="zh-CN" b="0" i="0" u="none" strike="noStrike" cap="none" normalizeH="0" baseline="0" dirty="0">
              <a:ln>
                <a:noFill/>
              </a:ln>
              <a:solidFill>
                <a:schemeClr val="tx1"/>
              </a:solidFill>
              <a:effectLst/>
              <a:latin typeface="Arial" panose="020B0604020202020204" pitchFamily="34" charset="0"/>
            </a:endParaRPr>
          </a:p>
          <a:p>
            <a:pPr marL="514350" marR="0" lvl="0" indent="-514350" algn="l" defTabSz="914400" rtl="0" eaLnBrk="0" fontAlgn="base" latinLnBrk="0" hangingPunct="0">
              <a:lnSpc>
                <a:spcPct val="100000"/>
              </a:lnSpc>
              <a:spcBef>
                <a:spcPct val="0"/>
              </a:spcBef>
              <a:spcAft>
                <a:spcPct val="0"/>
              </a:spcAft>
              <a:buClrTx/>
              <a:buSzTx/>
              <a:buFontTx/>
              <a:buAutoNum type="alphaUcPeriod"/>
            </a:pPr>
            <a:r>
              <a:rPr kumimoji="0" lang="en-US" altLang="zh-CN"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Three days ago.   B. A month ago.</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rPr>
              <a:t>C. A year ago.</a:t>
            </a:r>
            <a:endParaRPr kumimoji="0" lang="en-US" altLang="zh-CN" b="0" i="0" u="none" strike="noStrike" cap="none" normalizeH="0" baseline="0" dirty="0">
              <a:ln>
                <a:noFill/>
              </a:ln>
              <a:effectLst/>
            </a:endParaRPr>
          </a:p>
          <a:p>
            <a:pPr marL="0" marR="0" lvl="0" indent="13335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endParaRPr>
          </a:p>
          <a:p>
            <a:pPr marL="0" marR="0" lvl="0" indent="13335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 What season is it now in Juárez?</a:t>
            </a:r>
            <a:endParaRPr kumimoji="0" lang="en-US" altLang="zh-CN"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pPr>
            <a:endParaRPr kumimoji="0" lang="en-US" altLang="zh-CN" b="0" i="0" u="none" strike="noStrike" cap="none" normalizeH="0" baseline="0" dirty="0">
              <a:ln>
                <a:noFill/>
              </a:ln>
              <a:solidFill>
                <a:schemeClr val="tx1"/>
              </a:solidFill>
              <a:effectLst/>
            </a:endParaRPr>
          </a:p>
          <a:p>
            <a:pPr marL="514350" marR="0" lvl="0" indent="-514350" algn="l" defTabSz="914400" rtl="0" eaLnBrk="0" fontAlgn="base" latinLnBrk="0" hangingPunct="0">
              <a:lnSpc>
                <a:spcPct val="100000"/>
              </a:lnSpc>
              <a:spcBef>
                <a:spcPct val="0"/>
              </a:spcBef>
              <a:spcAft>
                <a:spcPct val="0"/>
              </a:spcAft>
              <a:buClrTx/>
              <a:buSzTx/>
              <a:buFontTx/>
              <a:buAutoNum type="alphaUcPeriod"/>
            </a:pPr>
            <a:r>
              <a:rPr kumimoji="0" lang="en-US" altLang="zh-CN"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rPr>
              <a:t>Spring.</a:t>
            </a:r>
            <a:r>
              <a:rPr kumimoji="0" lang="en-US" altLang="zh-CN"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B. Summer.	 C. Autumn.</a:t>
            </a:r>
            <a:endParaRPr kumimoji="0" lang="en-US" altLang="zh-CN" b="0" i="0" u="none" strike="noStrike" cap="none" normalizeH="0" baseline="0" dirty="0">
              <a:ln>
                <a:noFill/>
              </a:ln>
              <a:solidFill>
                <a:schemeClr val="tx1"/>
              </a:solidFill>
              <a:effectLst/>
            </a:endParaRPr>
          </a:p>
          <a:p>
            <a:pPr marL="0" marR="0" lvl="0" indent="133350" algn="l" defTabSz="914400" rtl="0" eaLnBrk="0" fontAlgn="base" latinLnBrk="0" hangingPunct="0">
              <a:lnSpc>
                <a:spcPct val="100000"/>
              </a:lnSpc>
              <a:spcBef>
                <a:spcPct val="0"/>
              </a:spcBef>
              <a:spcAft>
                <a:spcPct val="0"/>
              </a:spcAft>
              <a:buClrTx/>
              <a:buSzTx/>
              <a:buFontTx/>
              <a:buNone/>
            </a:pP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pic>
        <p:nvPicPr>
          <p:cNvPr id="5" name="图形 4"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07902" y="1569803"/>
            <a:ext cx="914400" cy="914400"/>
          </a:xfrm>
          <a:prstGeom prst="rect">
            <a:avLst/>
          </a:prstGeom>
        </p:spPr>
      </p:pic>
      <p:pic>
        <p:nvPicPr>
          <p:cNvPr id="6" name="图形 5"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7921" y="3362643"/>
            <a:ext cx="914400" cy="914400"/>
          </a:xfrm>
          <a:prstGeom prst="rect">
            <a:avLst/>
          </a:prstGeom>
        </p:spPr>
      </p:pic>
      <p:pic>
        <p:nvPicPr>
          <p:cNvPr id="2" name="2017年6月高考英语卷I听力-剪辑-2021010221595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871460" y="4216658"/>
            <a:ext cx="609600" cy="609600"/>
          </a:xfrm>
          <a:prstGeom prst="rect">
            <a:avLst/>
          </a:prstGeom>
        </p:spPr>
      </p:pic>
      <p:pic>
        <p:nvPicPr>
          <p:cNvPr id="3" name="图片 2"/>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0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3995" y="662940"/>
            <a:ext cx="11180445" cy="5000625"/>
          </a:xfrm>
        </p:spPr>
        <p:txBody>
          <a:bodyPr/>
          <a:lstStyle/>
          <a:p>
            <a:r>
              <a:rPr lang="en-US" altLang="zh-CN" kern="100" dirty="0">
                <a:solidFill>
                  <a:srgbClr val="000000"/>
                </a:solidFill>
                <a:effectLst/>
                <a:latin typeface="Times New Roman" panose="02020603050405020304" pitchFamily="18" charset="0"/>
                <a:ea typeface="宋体" panose="02010600030101010101" pitchFamily="2" charset="-122"/>
              </a:rPr>
              <a:t>W: Hello, everyone. Welcome to our program. I’m Jenny Jackson. The weather here in Juárez has become unbearable, </a:t>
            </a:r>
            <a:r>
              <a:rPr lang="en-US" altLang="zh-CN" u="sng" kern="100" dirty="0">
                <a:solidFill>
                  <a:srgbClr val="FF0000"/>
                </a:solidFill>
                <a:effectLst/>
                <a:latin typeface="Times New Roman" panose="02020603050405020304" pitchFamily="18" charset="0"/>
                <a:ea typeface="宋体" panose="02010600030101010101" pitchFamily="2" charset="-122"/>
              </a:rPr>
              <a:t>with no rains for over a year</a:t>
            </a:r>
            <a:r>
              <a:rPr lang="en-US" altLang="zh-CN" kern="100" dirty="0">
                <a:solidFill>
                  <a:srgbClr val="000000"/>
                </a:solidFill>
                <a:effectLst/>
                <a:latin typeface="Times New Roman" panose="02020603050405020304" pitchFamily="18" charset="0"/>
                <a:ea typeface="宋体" panose="02010600030101010101" pitchFamily="2" charset="-122"/>
              </a:rPr>
              <a:t>. The city is suffering from unusually hot weather. Some light showers have been forecast since last month, but all of them have been effective in surrounding areas. </a:t>
            </a:r>
            <a:r>
              <a:rPr lang="en-US" altLang="zh-CN" u="sng" kern="100" dirty="0">
                <a:solidFill>
                  <a:srgbClr val="FF0000"/>
                </a:solidFill>
                <a:effectLst/>
                <a:latin typeface="Times New Roman" panose="02020603050405020304" pitchFamily="18" charset="0"/>
                <a:ea typeface="宋体" panose="02010600030101010101" pitchFamily="2" charset="-122"/>
              </a:rPr>
              <a:t>Summer has not even started yet. </a:t>
            </a:r>
            <a:r>
              <a:rPr lang="en-US" altLang="zh-CN" kern="100" dirty="0">
                <a:solidFill>
                  <a:srgbClr val="000000"/>
                </a:solidFill>
                <a:effectLst/>
                <a:latin typeface="Times New Roman" panose="02020603050405020304" pitchFamily="18" charset="0"/>
                <a:ea typeface="宋体" panose="02010600030101010101" pitchFamily="2" charset="-122"/>
              </a:rPr>
              <a:t>The temperatures have reached 40</a:t>
            </a:r>
            <a:r>
              <a:rPr lang="zh-CN" altLang="zh-CN" kern="100" dirty="0">
                <a:solidFill>
                  <a:srgbClr val="000000"/>
                </a:solidFill>
                <a:effectLst/>
                <a:latin typeface="Times New Roman" panose="02020603050405020304" pitchFamily="18" charset="0"/>
                <a:ea typeface="宋体" panose="02010600030101010101" pitchFamily="2" charset="-122"/>
              </a:rPr>
              <a:t>℃</a:t>
            </a:r>
            <a:r>
              <a:rPr lang="en-US" altLang="zh-CN" kern="100" dirty="0">
                <a:solidFill>
                  <a:srgbClr val="000000"/>
                </a:solidFill>
                <a:effectLst/>
                <a:latin typeface="Times New Roman" panose="02020603050405020304" pitchFamily="18" charset="0"/>
                <a:ea typeface="宋体" panose="02010600030101010101" pitchFamily="2" charset="-122"/>
              </a:rPr>
              <a:t> in the past three days and people have been warned not to go out of their homes, not if you walk on foot at least between 11:00 in the morning and 7:00 in the evening. Little kids and the elderly are the ones who have suffered the most from the extreme heat wave. They must drink water all the time. To help our audience have a better understanding of this extreme weather, we’ve invited Professor Torres from university of Mexico to our studio this evening.</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311" y="124178"/>
            <a:ext cx="11921067" cy="6592711"/>
          </a:xfrm>
        </p:spPr>
        <p:txBody>
          <a:bodyPr>
            <a:normAutofit lnSpcReduction="10000"/>
          </a:bodyPr>
          <a:lstStyle/>
          <a:p>
            <a:r>
              <a:rPr lang="en-US" altLang="zh-CN" sz="2000" dirty="0"/>
              <a:t>M: Mega Bank Service . Good morning . </a:t>
            </a:r>
            <a:endParaRPr lang="en-US" altLang="zh-CN" sz="2000" dirty="0"/>
          </a:p>
          <a:p>
            <a:r>
              <a:rPr lang="en-US" altLang="zh-CN" sz="2000" dirty="0"/>
              <a:t>W: Ah, good morning . My name is Jessica </a:t>
            </a:r>
            <a:r>
              <a:rPr lang="en-US" altLang="zh-CN" sz="2000" dirty="0" err="1"/>
              <a:t>Megane</a:t>
            </a:r>
            <a:r>
              <a:rPr lang="en-US" altLang="zh-CN" sz="2000" dirty="0"/>
              <a:t>________________________________________________. And I’m wondering if I dropped my passport while I was there . Has anybody found a passport by any chance </a:t>
            </a:r>
            <a:r>
              <a:rPr lang="zh-CN" altLang="en-US" sz="2000" dirty="0"/>
              <a:t>？</a:t>
            </a:r>
            <a:endParaRPr lang="en-US" altLang="zh-CN" sz="2000" dirty="0"/>
          </a:p>
          <a:p>
            <a:r>
              <a:rPr lang="en-US" altLang="zh-CN" sz="2000" dirty="0"/>
              <a:t>M: Hold on a moment . I’ll check for you . Hello ? </a:t>
            </a:r>
            <a:endParaRPr lang="en-US" altLang="zh-CN" sz="2000" dirty="0"/>
          </a:p>
          <a:p>
            <a:r>
              <a:rPr lang="en-US" altLang="zh-CN" sz="2000" dirty="0"/>
              <a:t>W: Hello . </a:t>
            </a:r>
            <a:endParaRPr lang="en-US" altLang="zh-CN" sz="2000" dirty="0"/>
          </a:p>
          <a:p>
            <a:r>
              <a:rPr lang="en-US" altLang="zh-CN" sz="2000" dirty="0"/>
              <a:t>M: Yes , One of our customers has just handed in a passport . </a:t>
            </a:r>
            <a:endParaRPr lang="en-US" altLang="zh-CN" sz="2000" dirty="0"/>
          </a:p>
          <a:p>
            <a:r>
              <a:rPr lang="en-US" altLang="zh-CN" sz="2000" dirty="0"/>
              <a:t>W: Oh , thank goodness for that . </a:t>
            </a:r>
            <a:endParaRPr lang="en-US" altLang="zh-CN" sz="2000" dirty="0"/>
          </a:p>
          <a:p>
            <a:r>
              <a:rPr lang="en-US" altLang="zh-CN" sz="2000" dirty="0"/>
              <a:t>M: When exactly did you lose your passport .</a:t>
            </a:r>
            <a:endParaRPr lang="en-US" altLang="zh-CN" sz="2000" dirty="0"/>
          </a:p>
          <a:p>
            <a:r>
              <a:rPr lang="en-US" altLang="zh-CN" sz="2000" dirty="0"/>
              <a:t>W:Oh , I didn’t notice until about half an hour ago . But I was in the bank at about 9:30 this morning . </a:t>
            </a:r>
            <a:endParaRPr lang="en-US" altLang="zh-CN" sz="2000" dirty="0"/>
          </a:p>
          <a:p>
            <a:r>
              <a:rPr lang="en-US" altLang="zh-CN" sz="2000" dirty="0"/>
              <a:t>M:Have you lost anything else ?</a:t>
            </a:r>
            <a:endParaRPr lang="en-US" altLang="zh-CN" sz="2000" dirty="0"/>
          </a:p>
          <a:p>
            <a:r>
              <a:rPr lang="en-US" altLang="zh-CN" sz="2000" dirty="0"/>
              <a:t>W: Anything else ? No, I don’t think I have . </a:t>
            </a:r>
            <a:endParaRPr lang="en-US" altLang="zh-CN" sz="2000" dirty="0"/>
          </a:p>
          <a:p>
            <a:r>
              <a:rPr lang="en-US" altLang="zh-CN" sz="2000" dirty="0"/>
              <a:t>M: Something you used in the bank </a:t>
            </a:r>
            <a:r>
              <a:rPr lang="zh-CN" altLang="en-US" sz="2000" dirty="0"/>
              <a:t>？</a:t>
            </a:r>
            <a:endParaRPr lang="en-US" altLang="zh-CN" sz="2000" dirty="0"/>
          </a:p>
          <a:p>
            <a:r>
              <a:rPr lang="en-US" altLang="zh-CN" sz="2000" dirty="0"/>
              <a:t>W: Oh , my goodness ! My credit card is gone as well .</a:t>
            </a:r>
            <a:endParaRPr lang="en-US" altLang="zh-CN" sz="2000" dirty="0"/>
          </a:p>
          <a:p>
            <a:r>
              <a:rPr lang="en-US" altLang="zh-CN" sz="2000" dirty="0"/>
              <a:t>M: Yes , you left your credit card on the counter . </a:t>
            </a:r>
            <a:endParaRPr lang="en-US" altLang="zh-CN" sz="2000" dirty="0"/>
          </a:p>
          <a:p>
            <a:r>
              <a:rPr lang="en-US" altLang="zh-CN" sz="2000" dirty="0"/>
              <a:t>W:____________________________. I’ll come and pick them up_______________________________________. </a:t>
            </a:r>
            <a:endParaRPr lang="en-US" altLang="zh-CN" sz="2000" dirty="0"/>
          </a:p>
          <a:p>
            <a:r>
              <a:rPr lang="en-US" altLang="zh-CN" sz="2000" dirty="0"/>
              <a:t>M: That’ll be fine . Remember to bring some photo identification with you . </a:t>
            </a:r>
            <a:endParaRPr lang="en-US" altLang="zh-CN" sz="2000" dirty="0"/>
          </a:p>
          <a:p>
            <a:r>
              <a:rPr lang="en-US" altLang="zh-CN" sz="2000" dirty="0"/>
              <a:t>W:Ok . See you in a moment and thanks . </a:t>
            </a:r>
            <a:endParaRPr lang="en-US" altLang="zh-CN" sz="2000" dirty="0"/>
          </a:p>
          <a:p>
            <a:r>
              <a:rPr lang="en-US" altLang="zh-CN" sz="2000" dirty="0"/>
              <a:t>M: See you later . </a:t>
            </a:r>
            <a:endParaRPr lang="en-US" altLang="zh-CN" sz="2000" dirty="0"/>
          </a:p>
        </p:txBody>
      </p:sp>
      <p:pic>
        <p:nvPicPr>
          <p:cNvPr id="4" name="2020.1浙江高考听力-剪辑-2021010121505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139289" y="36773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231390" y="4631055"/>
            <a:ext cx="8568690" cy="140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sz="3730" b="1" kern="100" dirty="0">
                <a:solidFill>
                  <a:srgbClr val="645E10"/>
                </a:solidFill>
                <a:latin typeface="微软雅黑" panose="020B0503020204020204" charset="-122"/>
                <a:ea typeface="微软雅黑" panose="020B0503020204020204" charset="-122"/>
                <a:cs typeface="微软雅黑" panose="020B0503020204020204" charset="-122"/>
              </a:rPr>
              <a:t>20</a:t>
            </a:r>
            <a:r>
              <a:rPr lang="en-US" altLang="zh-CN" sz="3730" b="1" kern="100" dirty="0">
                <a:solidFill>
                  <a:srgbClr val="645E10"/>
                </a:solidFill>
                <a:latin typeface="微软雅黑" panose="020B0503020204020204" charset="-122"/>
                <a:ea typeface="微软雅黑" panose="020B0503020204020204" charset="-122"/>
                <a:cs typeface="微软雅黑" panose="020B0503020204020204" charset="-122"/>
              </a:rPr>
              <a:t>18</a:t>
            </a:r>
            <a:r>
              <a:rPr sz="3730" b="1" kern="100" dirty="0">
                <a:solidFill>
                  <a:srgbClr val="645E10"/>
                </a:solidFill>
                <a:latin typeface="微软雅黑" panose="020B0503020204020204" charset="-122"/>
                <a:ea typeface="微软雅黑" panose="020B0503020204020204" charset="-122"/>
                <a:cs typeface="微软雅黑" panose="020B0503020204020204" charset="-122"/>
              </a:rPr>
              <a:t>年</a:t>
            </a:r>
            <a:r>
              <a:rPr lang="en-US" altLang="zh-CN" sz="3730" b="1" kern="100" dirty="0">
                <a:solidFill>
                  <a:srgbClr val="645E10"/>
                </a:solidFill>
                <a:latin typeface="微软雅黑" panose="020B0503020204020204" charset="-122"/>
                <a:ea typeface="微软雅黑" panose="020B0503020204020204" charset="-122"/>
                <a:cs typeface="微软雅黑" panose="020B0503020204020204" charset="-122"/>
              </a:rPr>
              <a:t>6</a:t>
            </a:r>
            <a:r>
              <a:rPr sz="3730" b="1" kern="100" dirty="0">
                <a:solidFill>
                  <a:srgbClr val="645E10"/>
                </a:solidFill>
                <a:latin typeface="微软雅黑" panose="020B0503020204020204" charset="-122"/>
                <a:ea typeface="微软雅黑" panose="020B0503020204020204" charset="-122"/>
                <a:cs typeface="微软雅黑" panose="020B0503020204020204" charset="-122"/>
              </a:rPr>
              <a:t>月浙江省</a:t>
            </a:r>
            <a:r>
              <a:rPr lang="zh-CN" sz="3730" b="1" kern="100" dirty="0">
                <a:solidFill>
                  <a:srgbClr val="645E10"/>
                </a:solidFill>
                <a:latin typeface="微软雅黑" panose="020B0503020204020204" charset="-122"/>
                <a:ea typeface="微软雅黑" panose="020B0503020204020204" charset="-122"/>
                <a:cs typeface="微软雅黑" panose="020B0503020204020204" charset="-122"/>
              </a:rPr>
              <a:t>高考</a:t>
            </a:r>
            <a:r>
              <a:rPr sz="3730" b="1" kern="100" dirty="0">
                <a:solidFill>
                  <a:srgbClr val="645E10"/>
                </a:solidFill>
                <a:latin typeface="微软雅黑" panose="020B0503020204020204" charset="-122"/>
                <a:ea typeface="微软雅黑" panose="020B0503020204020204" charset="-122"/>
                <a:cs typeface="微软雅黑" panose="020B0503020204020204" charset="-122"/>
              </a:rPr>
              <a:t>英语听力试题</a:t>
            </a:r>
            <a:endParaRPr sz="3730" b="1" kern="100" dirty="0">
              <a:solidFill>
                <a:srgbClr val="645E10"/>
              </a:solidFill>
              <a:latin typeface="微软雅黑" panose="020B0503020204020204" charset="-122"/>
              <a:ea typeface="微软雅黑" panose="020B0503020204020204" charset="-122"/>
              <a:cs typeface="微软雅黑" panose="020B0503020204020204" charset="-122"/>
            </a:endParaRPr>
          </a:p>
          <a:p>
            <a:pPr algn="ctr"/>
            <a:r>
              <a:rPr sz="4800" b="1" kern="100" dirty="0" err="1">
                <a:solidFill>
                  <a:srgbClr val="645E10"/>
                </a:solidFill>
                <a:latin typeface="微软雅黑" panose="020B0503020204020204" charset="-122"/>
                <a:ea typeface="微软雅黑" panose="020B0503020204020204" charset="-122"/>
                <a:cs typeface="微软雅黑" panose="020B0503020204020204" charset="-122"/>
                <a:sym typeface="+mn-ea"/>
              </a:rPr>
              <a:t>错题</a:t>
            </a:r>
            <a:r>
              <a:rPr lang="zh-CN" altLang="en-US"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精</a:t>
            </a:r>
            <a:r>
              <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听</a:t>
            </a:r>
            <a:endPar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12"/>
          <p:cNvSpPr txBox="1">
            <a:spLocks noChangeArrowheads="1"/>
          </p:cNvSpPr>
          <p:nvPr/>
        </p:nvSpPr>
        <p:spPr bwMode="auto">
          <a:xfrm>
            <a:off x="6431954" y="3026490"/>
            <a:ext cx="1342731"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11995" dirty="0">
                <a:solidFill>
                  <a:schemeClr val="tx1">
                    <a:lumMod val="50000"/>
                    <a:lumOff val="50000"/>
                  </a:schemeClr>
                </a:solidFill>
                <a:latin typeface="AgencyFB" panose="02000806040000020003" pitchFamily="2" charset="0"/>
                <a:ea typeface="微软雅黑" panose="020B0503020204020204" charset="-122"/>
              </a:rPr>
              <a:t>4</a:t>
            </a:r>
            <a:endParaRPr lang="en-US" altLang="zh-CN" sz="11995" dirty="0">
              <a:solidFill>
                <a:schemeClr val="tx1">
                  <a:lumMod val="50000"/>
                  <a:lumOff val="50000"/>
                </a:schemeClr>
              </a:solidFill>
              <a:latin typeface="AgencyFB" panose="02000806040000020003" pitchFamily="2" charset="0"/>
              <a:ea typeface="微软雅黑" panose="020B0503020204020204" charset="-122"/>
            </a:endParaRPr>
          </a:p>
        </p:txBody>
      </p:sp>
      <p:sp>
        <p:nvSpPr>
          <p:cNvPr id="16" name="文本框 14"/>
          <p:cNvSpPr txBox="1">
            <a:spLocks noChangeArrowheads="1"/>
          </p:cNvSpPr>
          <p:nvPr/>
        </p:nvSpPr>
        <p:spPr bwMode="auto">
          <a:xfrm>
            <a:off x="5280111" y="3573192"/>
            <a:ext cx="183801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eaLnBrk="1" hangingPunct="1"/>
            <a:r>
              <a:rPr lang="en-US" altLang="zh-CN" sz="1865" dirty="0">
                <a:solidFill>
                  <a:schemeClr val="tx1">
                    <a:lumMod val="50000"/>
                    <a:lumOff val="50000"/>
                  </a:schemeClr>
                </a:solidFill>
                <a:latin typeface="微软雅黑" panose="020B0503020204020204" charset="-122"/>
                <a:ea typeface="微软雅黑" panose="020B0503020204020204" charset="-122"/>
              </a:rPr>
              <a:t>PART </a:t>
            </a:r>
            <a:endParaRPr lang="zh-CN" altLang="en-US" sz="1865" dirty="0">
              <a:solidFill>
                <a:schemeClr val="tx1">
                  <a:lumMod val="50000"/>
                  <a:lumOff val="50000"/>
                </a:schemeClr>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screen">
            <a:extLst>
              <a:ext uri="{28A0092B-C50C-407E-A947-70E740481C1C}">
                <a14:useLocalDpi xmlns:a14="http://schemas.microsoft.com/office/drawing/2010/main" val="0"/>
              </a:ext>
            </a:extLst>
          </a:blip>
          <a:srcRect l="17632" r="49845" b="47264"/>
          <a:stretch>
            <a:fillRect/>
          </a:stretch>
        </p:blipFill>
        <p:spPr>
          <a:xfrm flipH="1">
            <a:off x="2880437" y="0"/>
            <a:ext cx="2783622" cy="4052454"/>
          </a:xfrm>
          <a:prstGeom prst="rect">
            <a:avLst/>
          </a:prstGeom>
        </p:spPr>
      </p:pic>
      <p:sp>
        <p:nvSpPr>
          <p:cNvPr id="10" name="PA_半闭框 7"/>
          <p:cNvSpPr/>
          <p:nvPr>
            <p:custDataLst>
              <p:tags r:id="rId2"/>
            </p:custDataLst>
          </p:nvPr>
        </p:nvSpPr>
        <p:spPr>
          <a:xfrm flipH="1">
            <a:off x="5952018" y="3093258"/>
            <a:ext cx="1727765" cy="959870"/>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250" fill="hold"/>
                                        <p:tgtEl>
                                          <p:spTgt spid="26"/>
                                        </p:tgtEl>
                                        <p:attrNameLst>
                                          <p:attrName>ppt_w</p:attrName>
                                        </p:attrNameLst>
                                      </p:cBhvr>
                                      <p:tavLst>
                                        <p:tav tm="0">
                                          <p:val>
                                            <p:fltVal val="0"/>
                                          </p:val>
                                        </p:tav>
                                        <p:tav tm="100000">
                                          <p:val>
                                            <p:strVal val="#ppt_w"/>
                                          </p:val>
                                        </p:tav>
                                      </p:tavLst>
                                    </p:anim>
                                    <p:anim calcmode="lin" valueType="num">
                                      <p:cBhvr>
                                        <p:cTn id="14" dur="250" fill="hold"/>
                                        <p:tgtEl>
                                          <p:spTgt spid="26"/>
                                        </p:tgtEl>
                                        <p:attrNameLst>
                                          <p:attrName>ppt_h</p:attrName>
                                        </p:attrNameLst>
                                      </p:cBhvr>
                                      <p:tavLst>
                                        <p:tav tm="0">
                                          <p:val>
                                            <p:fltVal val="0"/>
                                          </p:val>
                                        </p:tav>
                                        <p:tav tm="100000">
                                          <p:val>
                                            <p:strVal val="#ppt_h"/>
                                          </p:val>
                                        </p:tav>
                                      </p:tavLst>
                                    </p:anim>
                                    <p:animEffect transition="in" filter="fade">
                                      <p:cBhvr>
                                        <p:cTn id="15" dur="250"/>
                                        <p:tgtEl>
                                          <p:spTgt spid="26"/>
                                        </p:tgtEl>
                                      </p:cBhvr>
                                    </p:animEffect>
                                  </p:childTnLst>
                                </p:cTn>
                              </p:par>
                            </p:childTnLst>
                          </p:cTn>
                        </p:par>
                        <p:par>
                          <p:cTn id="16" fill="hold">
                            <p:stCondLst>
                              <p:cond delay="1500"/>
                            </p:stCondLst>
                            <p:childTnLst>
                              <p:par>
                                <p:cTn id="17" presetID="6" presetClass="emph" presetSubtype="0" decel="100000" fill="hold" grpId="1" nodeType="afterEffect">
                                  <p:stCondLst>
                                    <p:cond delay="0"/>
                                  </p:stCondLst>
                                  <p:childTnLst>
                                    <p:animScale>
                                      <p:cBhvr>
                                        <p:cTn id="18" dur="250" fill="hold"/>
                                        <p:tgtEl>
                                          <p:spTgt spid="26"/>
                                        </p:tgtEl>
                                      </p:cBhvr>
                                      <p:by x="120000" y="120000"/>
                                    </p:animScale>
                                  </p:childTnLst>
                                </p:cTn>
                              </p:par>
                            </p:childTnLst>
                          </p:cTn>
                        </p:par>
                        <p:par>
                          <p:cTn id="19" fill="hold">
                            <p:stCondLst>
                              <p:cond delay="2000"/>
                            </p:stCondLst>
                            <p:childTnLst>
                              <p:par>
                                <p:cTn id="20" presetID="6" presetClass="emph" presetSubtype="0" decel="100000" fill="hold" grpId="2" nodeType="afterEffect">
                                  <p:stCondLst>
                                    <p:cond delay="0"/>
                                  </p:stCondLst>
                                  <p:childTnLst>
                                    <p:animScale>
                                      <p:cBhvr>
                                        <p:cTn id="21" dur="250" fill="hold"/>
                                        <p:tgtEl>
                                          <p:spTgt spid="26"/>
                                        </p:tgtEl>
                                      </p:cBhvr>
                                      <p:by x="83000" y="83000"/>
                                    </p:animScale>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500"/>
                            </p:stCondLst>
                            <p:childTnLst>
                              <p:par>
                                <p:cTn id="33" presetID="35" presetClass="path" presetSubtype="0" accel="50000" decel="50000" fill="hold" grpId="1" nodeType="afterEffect">
                                  <p:stCondLst>
                                    <p:cond delay="0"/>
                                  </p:stCondLst>
                                  <p:childTnLst>
                                    <p:animMotion origin="layout" path="M -4.16667E-6 1.79574E-6 L 0.34896 1.79574E-6 " pathEditMode="relative" rAng="0" ptsTypes="AA">
                                      <p:cBhvr>
                                        <p:cTn id="34" dur="1000" spd="-100000" fill="hold"/>
                                        <p:tgtEl>
                                          <p:spTgt spid="15"/>
                                        </p:tgtEl>
                                        <p:attrNameLst>
                                          <p:attrName>ppt_x</p:attrName>
                                          <p:attrName>ppt_y</p:attrName>
                                        </p:attrNameLst>
                                      </p:cBhvr>
                                      <p:rCtr x="17448" y="0"/>
                                    </p:animMotion>
                                  </p:childTnLst>
                                </p:cTn>
                              </p:par>
                            </p:childTnLst>
                          </p:cTn>
                        </p:par>
                        <p:par>
                          <p:cTn id="35" fill="hold">
                            <p:stCondLst>
                              <p:cond delay="4500"/>
                            </p:stCondLst>
                            <p:childTnLst>
                              <p:par>
                                <p:cTn id="36" presetID="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000" fill="hold"/>
                                        <p:tgtEl>
                                          <p:spTgt spid="10"/>
                                        </p:tgtEl>
                                        <p:attrNameLst>
                                          <p:attrName>ppt_x</p:attrName>
                                        </p:attrNameLst>
                                      </p:cBhvr>
                                      <p:tavLst>
                                        <p:tav tm="0">
                                          <p:val>
                                            <p:strVal val="0-#ppt_w/2"/>
                                          </p:val>
                                        </p:tav>
                                        <p:tav tm="100000">
                                          <p:val>
                                            <p:strVal val="#ppt_x"/>
                                          </p:val>
                                        </p:tav>
                                      </p:tavLst>
                                    </p:anim>
                                    <p:anim calcmode="lin" valueType="num">
                                      <p:cBhvr additive="base">
                                        <p:cTn id="39"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6" grpId="0"/>
      <p:bldP spid="26" grpId="1"/>
      <p:bldP spid="26" grpId="2"/>
      <p:bldP spid="16" grpId="0"/>
      <p:bldP spid="10" grpId="0" bldLvl="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 y="0"/>
            <a:ext cx="12192001" cy="6857999"/>
          </a:xfrm>
        </p:spPr>
        <p:txBody>
          <a:bodyPr>
            <a:normAutofit/>
          </a:bodyPr>
          <a:lstStyle/>
          <a:p>
            <a:pPr algn="just"/>
            <a:r>
              <a:rPr lang="en-US" altLang="zh-CN" kern="100" dirty="0">
                <a:effectLst/>
                <a:latin typeface="Times New Roman" panose="02020603050405020304" pitchFamily="18" charset="0"/>
                <a:ea typeface="宋体" panose="02010600030101010101" pitchFamily="2" charset="-122"/>
              </a:rPr>
              <a:t>(Text 10)</a:t>
            </a:r>
            <a:endParaRPr lang="zh-CN" altLang="zh-CN" kern="100" dirty="0">
              <a:effectLst/>
              <a:latin typeface="Times New Roman" panose="02020603050405020304" pitchFamily="18" charset="0"/>
              <a:ea typeface="宋体" panose="02010600030101010101" pitchFamily="2" charset="-122"/>
            </a:endParaRPr>
          </a:p>
          <a:p>
            <a:pPr marL="306070" indent="-306070" algn="just"/>
            <a:r>
              <a:rPr lang="en-US" altLang="zh-CN" kern="100" dirty="0">
                <a:effectLst/>
                <a:latin typeface="Times New Roman" panose="02020603050405020304" pitchFamily="18" charset="0"/>
                <a:ea typeface="宋体" panose="02010600030101010101" pitchFamily="2" charset="-122"/>
              </a:rPr>
              <a:t>M: Thank you very much. Thank you Dr. Johnson. Well, it is really great to be back at university again. The thing that I want to tell you today is this: education is important__________________________., I was only thinking about being a carpenter, but I _____________the newspaper and I ___________________the news on television or movies or anything like this, so I __________________to ________________for foreign students. I was very proud that I was going to a college because no one in my family ever went to any college or to any university. </a:t>
            </a:r>
            <a:endParaRPr lang="zh-CN" altLang="en-US" dirty="0"/>
          </a:p>
        </p:txBody>
      </p:sp>
      <p:pic>
        <p:nvPicPr>
          <p:cNvPr id="2" name="2018高考真题英语 全国1卷听力 【维克多英语整理】-剪辑-2021010416544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937956" y="39934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lnSpc>
                <a:spcPts val="1560"/>
              </a:lnSpc>
            </a:pPr>
            <a:r>
              <a:rPr lang="en-US" altLang="zh-CN" b="1" dirty="0">
                <a:effectLst/>
                <a:latin typeface="Times New Roman" panose="02020603050405020304" pitchFamily="18" charset="0"/>
                <a:ea typeface="宋体" panose="02010600030101010101" pitchFamily="2" charset="-122"/>
              </a:rPr>
              <a:t>18. When did the speaker take English classes?</a:t>
            </a:r>
            <a:endParaRPr lang="zh-CN" altLang="zh-CN" dirty="0">
              <a:effectLst/>
              <a:latin typeface="Times New Roman" panose="02020603050405020304" pitchFamily="18" charset="0"/>
              <a:ea typeface="宋体" panose="02010600030101010101" pitchFamily="2" charset="-122"/>
            </a:endParaRPr>
          </a:p>
          <a:p>
            <a:pPr algn="just">
              <a:lnSpc>
                <a:spcPts val="1560"/>
              </a:lnSpc>
            </a:pPr>
            <a:endParaRPr lang="en-US" altLang="zh-CN" b="1" dirty="0">
              <a:effectLst/>
              <a:latin typeface="Times New Roman" panose="02020603050405020304" pitchFamily="18" charset="0"/>
              <a:ea typeface="宋体" panose="02010600030101010101" pitchFamily="2" charset="-122"/>
            </a:endParaRPr>
          </a:p>
          <a:p>
            <a:pPr algn="just">
              <a:lnSpc>
                <a:spcPts val="1560"/>
              </a:lnSpc>
            </a:pPr>
            <a:r>
              <a:rPr lang="en-US" altLang="zh-CN" b="1" dirty="0">
                <a:effectLst/>
                <a:latin typeface="Times New Roman" panose="02020603050405020304" pitchFamily="18" charset="0"/>
                <a:ea typeface="宋体" panose="02010600030101010101" pitchFamily="2" charset="-122"/>
              </a:rPr>
              <a:t>A. Before he left his hometown.</a:t>
            </a:r>
            <a:endParaRPr lang="zh-CN" altLang="zh-CN" dirty="0">
              <a:effectLst/>
              <a:latin typeface="Times New Roman" panose="02020603050405020304" pitchFamily="18" charset="0"/>
              <a:ea typeface="宋体" panose="02010600030101010101" pitchFamily="2" charset="-122"/>
            </a:endParaRPr>
          </a:p>
          <a:p>
            <a:pPr algn="just">
              <a:lnSpc>
                <a:spcPts val="1560"/>
              </a:lnSpc>
            </a:pPr>
            <a:endParaRPr lang="en-US" altLang="zh-CN" b="1" dirty="0">
              <a:effectLst/>
              <a:latin typeface="Times New Roman" panose="02020603050405020304" pitchFamily="18" charset="0"/>
              <a:ea typeface="宋体" panose="02010600030101010101" pitchFamily="2" charset="-122"/>
            </a:endParaRPr>
          </a:p>
          <a:p>
            <a:pPr algn="just">
              <a:lnSpc>
                <a:spcPts val="1560"/>
              </a:lnSpc>
            </a:pPr>
            <a:r>
              <a:rPr lang="en-US" altLang="zh-CN" b="1" dirty="0">
                <a:effectLst/>
                <a:latin typeface="Times New Roman" panose="02020603050405020304" pitchFamily="18" charset="0"/>
                <a:ea typeface="宋体" panose="02010600030101010101" pitchFamily="2" charset="-122"/>
              </a:rPr>
              <a:t>B. After he came to America.</a:t>
            </a:r>
            <a:endParaRPr lang="zh-CN" altLang="zh-CN" dirty="0">
              <a:effectLst/>
              <a:latin typeface="Times New Roman" panose="02020603050405020304" pitchFamily="18" charset="0"/>
              <a:ea typeface="宋体" panose="02010600030101010101" pitchFamily="2" charset="-122"/>
            </a:endParaRPr>
          </a:p>
          <a:p>
            <a:pPr algn="just">
              <a:lnSpc>
                <a:spcPts val="1560"/>
              </a:lnSpc>
            </a:pPr>
            <a:endParaRPr lang="en-US" altLang="zh-CN" b="1" dirty="0">
              <a:effectLst/>
              <a:latin typeface="Times New Roman" panose="02020603050405020304" pitchFamily="18" charset="0"/>
              <a:ea typeface="宋体" panose="02010600030101010101" pitchFamily="2" charset="-122"/>
            </a:endParaRPr>
          </a:p>
          <a:p>
            <a:pPr algn="just">
              <a:lnSpc>
                <a:spcPts val="1560"/>
              </a:lnSpc>
            </a:pPr>
            <a:r>
              <a:rPr lang="en-US" altLang="zh-CN" b="1" dirty="0">
                <a:effectLst/>
                <a:latin typeface="Times New Roman" panose="02020603050405020304" pitchFamily="18" charset="0"/>
                <a:ea typeface="宋体" panose="02010600030101010101" pitchFamily="2" charset="-122"/>
              </a:rPr>
              <a:t>C. When he was 15 years old.</a:t>
            </a:r>
            <a:endParaRPr lang="zh-CN" altLang="zh-CN" dirty="0">
              <a:effectLst/>
              <a:latin typeface="Times New Roman" panose="02020603050405020304" pitchFamily="18" charset="0"/>
              <a:ea typeface="宋体" panose="02010600030101010101" pitchFamily="2" charset="-122"/>
            </a:endParaRPr>
          </a:p>
          <a:p>
            <a:endParaRPr lang="zh-CN" altLang="en-US" dirty="0"/>
          </a:p>
        </p:txBody>
      </p:sp>
      <p:pic>
        <p:nvPicPr>
          <p:cNvPr id="4" name="图片 3"/>
          <p:cNvPicPr>
            <a:picLocks noChangeAspect="1"/>
          </p:cNvPicPr>
          <p:nvPr/>
        </p:nvPicPr>
        <p:blipFill>
          <a:blip r:embed="rId1"/>
          <a:stretch>
            <a:fillRect/>
          </a:stretch>
        </p:blipFill>
        <p:spPr>
          <a:xfrm>
            <a:off x="11141477" y="-73"/>
            <a:ext cx="923276" cy="2484276"/>
          </a:xfrm>
          <a:prstGeom prst="rect">
            <a:avLst/>
          </a:prstGeom>
        </p:spPr>
      </p:pic>
      <p:pic>
        <p:nvPicPr>
          <p:cNvPr id="5" name="图形 3" descr="蝴蝶 纯色填充"/>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776894"/>
            <a:ext cx="914400" cy="914400"/>
          </a:xfrm>
          <a:prstGeom prst="rect">
            <a:avLst/>
          </a:prstGeom>
        </p:spPr>
      </p:pic>
      <p:pic>
        <p:nvPicPr>
          <p:cNvPr id="6" name="2018高考真题英语 全国1卷听力 【维克多英语整理】-剪辑-2021010416544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175023" y="4546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 y="71020"/>
            <a:ext cx="12192001" cy="6786979"/>
          </a:xfrm>
        </p:spPr>
        <p:txBody>
          <a:bodyPr>
            <a:normAutofit/>
          </a:bodyPr>
          <a:lstStyle/>
          <a:p>
            <a:pPr algn="just"/>
            <a:r>
              <a:rPr lang="en-US" altLang="zh-CN" kern="100" dirty="0">
                <a:effectLst/>
                <a:latin typeface="Times New Roman" panose="02020603050405020304" pitchFamily="18" charset="0"/>
                <a:ea typeface="宋体" panose="02010600030101010101" pitchFamily="2" charset="-122"/>
              </a:rPr>
              <a:t>(Text 10)</a:t>
            </a:r>
            <a:endParaRPr lang="zh-CN" altLang="zh-CN" kern="100" dirty="0">
              <a:effectLst/>
              <a:latin typeface="Times New Roman" panose="02020603050405020304" pitchFamily="18" charset="0"/>
              <a:ea typeface="宋体" panose="02010600030101010101" pitchFamily="2" charset="-122"/>
            </a:endParaRPr>
          </a:p>
          <a:p>
            <a:pPr marL="306070" indent="-306070" algn="just"/>
            <a:r>
              <a:rPr lang="en-US" altLang="zh-CN" kern="100" dirty="0">
                <a:effectLst/>
                <a:latin typeface="Times New Roman" panose="02020603050405020304" pitchFamily="18" charset="0"/>
                <a:ea typeface="宋体" panose="02010600030101010101" pitchFamily="2" charset="-122"/>
              </a:rPr>
              <a:t>M: Thank you very much. Thank you Dr. Johnson. Well, it is really great to be back at university again. The thing that I want to tell you today is this: education is important. </a:t>
            </a:r>
            <a:r>
              <a:rPr lang="en-US" altLang="zh-CN" u="sng" kern="100" dirty="0">
                <a:solidFill>
                  <a:srgbClr val="FF0000"/>
                </a:solidFill>
                <a:effectLst/>
                <a:latin typeface="Times New Roman" panose="02020603050405020304" pitchFamily="18" charset="0"/>
                <a:ea typeface="宋体" panose="02010600030101010101" pitchFamily="2" charset="-122"/>
              </a:rPr>
              <a:t>When I came to the U.S., </a:t>
            </a:r>
            <a:r>
              <a:rPr lang="en-US" altLang="zh-CN" kern="100" dirty="0">
                <a:effectLst/>
                <a:latin typeface="Times New Roman" panose="02020603050405020304" pitchFamily="18" charset="0"/>
                <a:ea typeface="宋体" panose="02010600030101010101" pitchFamily="2" charset="-122"/>
              </a:rPr>
              <a:t>I was only thinking about being a carpenter, but I </a:t>
            </a:r>
            <a:r>
              <a:rPr lang="en-US" altLang="zh-CN" u="sng" kern="100" dirty="0">
                <a:solidFill>
                  <a:srgbClr val="FF0000"/>
                </a:solidFill>
                <a:effectLst/>
                <a:latin typeface="Times New Roman" panose="02020603050405020304" pitchFamily="18" charset="0"/>
                <a:ea typeface="宋体" panose="02010600030101010101" pitchFamily="2" charset="-122"/>
              </a:rPr>
              <a:t>could not read the newspaper </a:t>
            </a:r>
            <a:r>
              <a:rPr lang="en-US" altLang="zh-CN" kern="100" dirty="0">
                <a:effectLst/>
                <a:latin typeface="Times New Roman" panose="02020603050405020304" pitchFamily="18" charset="0"/>
                <a:ea typeface="宋体" panose="02010600030101010101" pitchFamily="2" charset="-122"/>
              </a:rPr>
              <a:t>and I </a:t>
            </a:r>
            <a:r>
              <a:rPr lang="en-US" altLang="zh-CN" u="sng" kern="100" dirty="0">
                <a:solidFill>
                  <a:srgbClr val="FF0000"/>
                </a:solidFill>
                <a:effectLst/>
                <a:latin typeface="Times New Roman" panose="02020603050405020304" pitchFamily="18" charset="0"/>
                <a:ea typeface="宋体" panose="02010600030101010101" pitchFamily="2" charset="-122"/>
              </a:rPr>
              <a:t>could not understand the news </a:t>
            </a:r>
            <a:r>
              <a:rPr lang="en-US" altLang="zh-CN" kern="100" dirty="0">
                <a:effectLst/>
                <a:latin typeface="Times New Roman" panose="02020603050405020304" pitchFamily="18" charset="0"/>
                <a:ea typeface="宋体" panose="02010600030101010101" pitchFamily="2" charset="-122"/>
              </a:rPr>
              <a:t>on television or movies or anything like this</a:t>
            </a:r>
            <a:r>
              <a:rPr lang="en-US" altLang="zh-CN" u="sng" kern="100" dirty="0">
                <a:solidFill>
                  <a:srgbClr val="FF0000"/>
                </a:solidFill>
                <a:effectLst/>
                <a:latin typeface="Times New Roman" panose="02020603050405020304" pitchFamily="18" charset="0"/>
                <a:ea typeface="宋体" panose="02010600030101010101" pitchFamily="2" charset="-122"/>
              </a:rPr>
              <a:t>, so I entered the city college to take English classes </a:t>
            </a:r>
            <a:r>
              <a:rPr lang="en-US" altLang="zh-CN" kern="100" dirty="0">
                <a:effectLst/>
                <a:latin typeface="Times New Roman" panose="02020603050405020304" pitchFamily="18" charset="0"/>
                <a:ea typeface="宋体" panose="02010600030101010101" pitchFamily="2" charset="-122"/>
              </a:rPr>
              <a:t>for foreign students. I was very proud that I was going to a college because no one in my family ever went to any college or to any university. </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2016</a:t>
            </a:r>
            <a:r>
              <a:rPr lang="zh-CN" altLang="en-US" dirty="0"/>
              <a:t>年 </a:t>
            </a:r>
            <a:r>
              <a:rPr lang="en-US" altLang="zh-CN" dirty="0"/>
              <a:t>11</a:t>
            </a:r>
            <a:r>
              <a:rPr lang="zh-CN" altLang="en-US" dirty="0"/>
              <a:t>月 </a:t>
            </a:r>
            <a:endParaRPr lang="zh-CN" altLang="en-US" dirty="0"/>
          </a:p>
        </p:txBody>
      </p:sp>
      <p:sp>
        <p:nvSpPr>
          <p:cNvPr id="3" name="内容占位符 2"/>
          <p:cNvSpPr>
            <a:spLocks noGrp="1"/>
          </p:cNvSpPr>
          <p:nvPr>
            <p:ph idx="1"/>
          </p:nvPr>
        </p:nvSpPr>
        <p:spPr/>
        <p:txBody>
          <a:bodyPr/>
          <a:lstStyle/>
          <a:p>
            <a:r>
              <a:rPr lang="en-US" altLang="zh-CN" sz="3200" kern="100" dirty="0">
                <a:effectLst/>
                <a:latin typeface="Times New Roman" panose="02020603050405020304" pitchFamily="18" charset="0"/>
                <a:ea typeface="宋体" panose="02010600030101010101" pitchFamily="2" charset="-122"/>
              </a:rPr>
              <a:t>2. What is the time now?</a:t>
            </a:r>
            <a:endParaRPr lang="zh-CN" altLang="zh-CN" sz="3200" kern="100" dirty="0">
              <a:effectLst/>
              <a:latin typeface="Times New Roman" panose="02020603050405020304" pitchFamily="18" charset="0"/>
              <a:ea typeface="宋体" panose="02010600030101010101" pitchFamily="2" charset="-122"/>
            </a:endParaRPr>
          </a:p>
          <a:p>
            <a:r>
              <a:rPr lang="en-US" altLang="zh-CN" sz="3200" kern="100" dirty="0">
                <a:effectLst/>
                <a:latin typeface="Times New Roman" panose="02020603050405020304" pitchFamily="18" charset="0"/>
                <a:ea typeface="宋体" panose="02010600030101010101" pitchFamily="2" charset="-122"/>
              </a:rPr>
              <a:t>A. 8 o’clock. 		</a:t>
            </a:r>
            <a:endParaRPr lang="en-US" altLang="zh-CN" sz="3200" kern="100" dirty="0">
              <a:effectLst/>
              <a:latin typeface="Times New Roman" panose="02020603050405020304" pitchFamily="18" charset="0"/>
              <a:ea typeface="宋体" panose="02010600030101010101" pitchFamily="2" charset="-122"/>
            </a:endParaRPr>
          </a:p>
          <a:p>
            <a:r>
              <a:rPr lang="en-US" altLang="zh-CN" sz="3200" kern="100" dirty="0">
                <a:effectLst/>
                <a:latin typeface="Times New Roman" panose="02020603050405020304" pitchFamily="18" charset="0"/>
                <a:ea typeface="宋体" panose="02010600030101010101" pitchFamily="2" charset="-122"/>
              </a:rPr>
              <a:t>B. 10 o’clock. 	</a:t>
            </a:r>
            <a:endParaRPr lang="en-US" altLang="zh-CN" sz="3200" kern="100" dirty="0">
              <a:effectLst/>
              <a:latin typeface="Times New Roman" panose="02020603050405020304" pitchFamily="18" charset="0"/>
              <a:ea typeface="宋体" panose="02010600030101010101" pitchFamily="2" charset="-122"/>
            </a:endParaRPr>
          </a:p>
          <a:p>
            <a:r>
              <a:rPr lang="en-US" altLang="zh-CN" sz="3200" kern="100" dirty="0">
                <a:effectLst/>
                <a:latin typeface="Times New Roman" panose="02020603050405020304" pitchFamily="18" charset="0"/>
                <a:ea typeface="宋体" panose="02010600030101010101" pitchFamily="2" charset="-122"/>
              </a:rPr>
              <a:t>C. 12 o’clock.</a:t>
            </a:r>
            <a:endParaRPr lang="zh-CN" altLang="zh-CN" sz="3200"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图形 3" descr="蝴蝶 纯色填充"/>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38200" y="2235467"/>
            <a:ext cx="914400" cy="914400"/>
          </a:xfrm>
          <a:prstGeom prst="rect">
            <a:avLst/>
          </a:prstGeom>
        </p:spPr>
      </p:pic>
      <p:pic>
        <p:nvPicPr>
          <p:cNvPr id="5" name="2016年10月浙江高考英语听力材料-剪辑-2020122110584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092875" y="2795195"/>
            <a:ext cx="609600" cy="609600"/>
          </a:xfrm>
          <a:prstGeom prst="rect">
            <a:avLst/>
          </a:prstGeom>
        </p:spPr>
      </p:pic>
      <p:pic>
        <p:nvPicPr>
          <p:cNvPr id="6" name="图片 5"/>
          <p:cNvPicPr>
            <a:picLocks noChangeAspect="1"/>
          </p:cNvPicPr>
          <p:nvPr/>
        </p:nvPicPr>
        <p:blipFill>
          <a:blip r:embed="rId6"/>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231390" y="4631055"/>
            <a:ext cx="8568690" cy="140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sz="3730" b="1" kern="100" dirty="0">
                <a:solidFill>
                  <a:srgbClr val="645E10"/>
                </a:solidFill>
                <a:latin typeface="微软雅黑" panose="020B0503020204020204" charset="-122"/>
                <a:ea typeface="微软雅黑" panose="020B0503020204020204" charset="-122"/>
                <a:cs typeface="微软雅黑" panose="020B0503020204020204" charset="-122"/>
              </a:rPr>
              <a:t>2020年1月浙江省</a:t>
            </a:r>
            <a:r>
              <a:rPr lang="zh-CN" sz="3730" b="1" kern="100" dirty="0">
                <a:solidFill>
                  <a:srgbClr val="645E10"/>
                </a:solidFill>
                <a:latin typeface="微软雅黑" panose="020B0503020204020204" charset="-122"/>
                <a:ea typeface="微软雅黑" panose="020B0503020204020204" charset="-122"/>
                <a:cs typeface="微软雅黑" panose="020B0503020204020204" charset="-122"/>
              </a:rPr>
              <a:t>高考</a:t>
            </a:r>
            <a:r>
              <a:rPr sz="3730" b="1" kern="100" dirty="0">
                <a:solidFill>
                  <a:srgbClr val="645E10"/>
                </a:solidFill>
                <a:latin typeface="微软雅黑" panose="020B0503020204020204" charset="-122"/>
                <a:ea typeface="微软雅黑" panose="020B0503020204020204" charset="-122"/>
                <a:cs typeface="微软雅黑" panose="020B0503020204020204" charset="-122"/>
              </a:rPr>
              <a:t>英语听力试题</a:t>
            </a:r>
            <a:endParaRPr sz="3730" b="1" kern="100" dirty="0">
              <a:solidFill>
                <a:srgbClr val="645E10"/>
              </a:solidFill>
              <a:latin typeface="微软雅黑" panose="020B0503020204020204" charset="-122"/>
              <a:ea typeface="微软雅黑" panose="020B0503020204020204" charset="-122"/>
              <a:cs typeface="微软雅黑" panose="020B0503020204020204" charset="-122"/>
            </a:endParaRPr>
          </a:p>
          <a:p>
            <a:pPr algn="ctr"/>
            <a:r>
              <a:rPr sz="4800" b="1" kern="100" dirty="0" err="1">
                <a:solidFill>
                  <a:srgbClr val="645E10"/>
                </a:solidFill>
                <a:latin typeface="微软雅黑" panose="020B0503020204020204" charset="-122"/>
                <a:ea typeface="微软雅黑" panose="020B0503020204020204" charset="-122"/>
                <a:cs typeface="微软雅黑" panose="020B0503020204020204" charset="-122"/>
                <a:sym typeface="+mn-ea"/>
              </a:rPr>
              <a:t>错题</a:t>
            </a:r>
            <a:r>
              <a:rPr lang="zh-CN" altLang="en-US"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精</a:t>
            </a:r>
            <a:r>
              <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rPr>
              <a:t>听</a:t>
            </a:r>
            <a:endParaRPr sz="4800" b="1" kern="100" dirty="0">
              <a:solidFill>
                <a:srgbClr val="645E10"/>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12"/>
          <p:cNvSpPr txBox="1">
            <a:spLocks noChangeArrowheads="1"/>
          </p:cNvSpPr>
          <p:nvPr/>
        </p:nvSpPr>
        <p:spPr bwMode="auto">
          <a:xfrm>
            <a:off x="6431954" y="3026490"/>
            <a:ext cx="1342731"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11995" dirty="0">
                <a:solidFill>
                  <a:schemeClr val="tx1">
                    <a:lumMod val="50000"/>
                    <a:lumOff val="50000"/>
                  </a:schemeClr>
                </a:solidFill>
                <a:latin typeface="AgencyFB" panose="02000806040000020003" pitchFamily="2" charset="0"/>
                <a:ea typeface="微软雅黑" panose="020B0503020204020204" charset="-122"/>
              </a:rPr>
              <a:t>5</a:t>
            </a:r>
            <a:endParaRPr lang="en-US" altLang="zh-CN" sz="11995" dirty="0">
              <a:solidFill>
                <a:schemeClr val="tx1">
                  <a:lumMod val="50000"/>
                  <a:lumOff val="50000"/>
                </a:schemeClr>
              </a:solidFill>
              <a:latin typeface="AgencyFB" panose="02000806040000020003" pitchFamily="2" charset="0"/>
              <a:ea typeface="微软雅黑" panose="020B0503020204020204" charset="-122"/>
            </a:endParaRPr>
          </a:p>
        </p:txBody>
      </p:sp>
      <p:sp>
        <p:nvSpPr>
          <p:cNvPr id="16" name="文本框 14"/>
          <p:cNvSpPr txBox="1">
            <a:spLocks noChangeArrowheads="1"/>
          </p:cNvSpPr>
          <p:nvPr/>
        </p:nvSpPr>
        <p:spPr bwMode="auto">
          <a:xfrm>
            <a:off x="5280111" y="3573192"/>
            <a:ext cx="183801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eaLnBrk="1" hangingPunct="1"/>
            <a:r>
              <a:rPr lang="en-US" altLang="zh-CN" sz="1865" dirty="0">
                <a:solidFill>
                  <a:schemeClr val="tx1">
                    <a:lumMod val="50000"/>
                    <a:lumOff val="50000"/>
                  </a:schemeClr>
                </a:solidFill>
                <a:latin typeface="微软雅黑" panose="020B0503020204020204" charset="-122"/>
                <a:ea typeface="微软雅黑" panose="020B0503020204020204" charset="-122"/>
              </a:rPr>
              <a:t>PART </a:t>
            </a:r>
            <a:endParaRPr lang="zh-CN" altLang="en-US" sz="1865" dirty="0">
              <a:solidFill>
                <a:schemeClr val="tx1">
                  <a:lumMod val="50000"/>
                  <a:lumOff val="50000"/>
                </a:schemeClr>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screen">
            <a:extLst>
              <a:ext uri="{28A0092B-C50C-407E-A947-70E740481C1C}">
                <a14:useLocalDpi xmlns:a14="http://schemas.microsoft.com/office/drawing/2010/main" val="0"/>
              </a:ext>
            </a:extLst>
          </a:blip>
          <a:srcRect l="17632" r="49845" b="47264"/>
          <a:stretch>
            <a:fillRect/>
          </a:stretch>
        </p:blipFill>
        <p:spPr>
          <a:xfrm flipH="1">
            <a:off x="2880437" y="0"/>
            <a:ext cx="2783622" cy="4052454"/>
          </a:xfrm>
          <a:prstGeom prst="rect">
            <a:avLst/>
          </a:prstGeom>
        </p:spPr>
      </p:pic>
      <p:sp>
        <p:nvSpPr>
          <p:cNvPr id="10" name="PA_半闭框 7"/>
          <p:cNvSpPr/>
          <p:nvPr>
            <p:custDataLst>
              <p:tags r:id="rId2"/>
            </p:custDataLst>
          </p:nvPr>
        </p:nvSpPr>
        <p:spPr>
          <a:xfrm flipH="1">
            <a:off x="5952018" y="3093258"/>
            <a:ext cx="1727765" cy="959870"/>
          </a:xfrm>
          <a:prstGeom prst="halfFrame">
            <a:avLst>
              <a:gd name="adj1" fmla="val 889"/>
              <a:gd name="adj2" fmla="val 1333"/>
            </a:avLst>
          </a:prstGeom>
          <a:solidFill>
            <a:srgbClr val="65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250" fill="hold"/>
                                        <p:tgtEl>
                                          <p:spTgt spid="26"/>
                                        </p:tgtEl>
                                        <p:attrNameLst>
                                          <p:attrName>ppt_w</p:attrName>
                                        </p:attrNameLst>
                                      </p:cBhvr>
                                      <p:tavLst>
                                        <p:tav tm="0">
                                          <p:val>
                                            <p:fltVal val="0"/>
                                          </p:val>
                                        </p:tav>
                                        <p:tav tm="100000">
                                          <p:val>
                                            <p:strVal val="#ppt_w"/>
                                          </p:val>
                                        </p:tav>
                                      </p:tavLst>
                                    </p:anim>
                                    <p:anim calcmode="lin" valueType="num">
                                      <p:cBhvr>
                                        <p:cTn id="14" dur="250" fill="hold"/>
                                        <p:tgtEl>
                                          <p:spTgt spid="26"/>
                                        </p:tgtEl>
                                        <p:attrNameLst>
                                          <p:attrName>ppt_h</p:attrName>
                                        </p:attrNameLst>
                                      </p:cBhvr>
                                      <p:tavLst>
                                        <p:tav tm="0">
                                          <p:val>
                                            <p:fltVal val="0"/>
                                          </p:val>
                                        </p:tav>
                                        <p:tav tm="100000">
                                          <p:val>
                                            <p:strVal val="#ppt_h"/>
                                          </p:val>
                                        </p:tav>
                                      </p:tavLst>
                                    </p:anim>
                                    <p:animEffect transition="in" filter="fade">
                                      <p:cBhvr>
                                        <p:cTn id="15" dur="250"/>
                                        <p:tgtEl>
                                          <p:spTgt spid="26"/>
                                        </p:tgtEl>
                                      </p:cBhvr>
                                    </p:animEffect>
                                  </p:childTnLst>
                                </p:cTn>
                              </p:par>
                            </p:childTnLst>
                          </p:cTn>
                        </p:par>
                        <p:par>
                          <p:cTn id="16" fill="hold">
                            <p:stCondLst>
                              <p:cond delay="1500"/>
                            </p:stCondLst>
                            <p:childTnLst>
                              <p:par>
                                <p:cTn id="17" presetID="6" presetClass="emph" presetSubtype="0" decel="100000" fill="hold" grpId="1" nodeType="afterEffect">
                                  <p:stCondLst>
                                    <p:cond delay="0"/>
                                  </p:stCondLst>
                                  <p:childTnLst>
                                    <p:animScale>
                                      <p:cBhvr>
                                        <p:cTn id="18" dur="250" fill="hold"/>
                                        <p:tgtEl>
                                          <p:spTgt spid="26"/>
                                        </p:tgtEl>
                                      </p:cBhvr>
                                      <p:by x="120000" y="120000"/>
                                    </p:animScale>
                                  </p:childTnLst>
                                </p:cTn>
                              </p:par>
                            </p:childTnLst>
                          </p:cTn>
                        </p:par>
                        <p:par>
                          <p:cTn id="19" fill="hold">
                            <p:stCondLst>
                              <p:cond delay="2000"/>
                            </p:stCondLst>
                            <p:childTnLst>
                              <p:par>
                                <p:cTn id="20" presetID="6" presetClass="emph" presetSubtype="0" decel="100000" fill="hold" grpId="2" nodeType="afterEffect">
                                  <p:stCondLst>
                                    <p:cond delay="0"/>
                                  </p:stCondLst>
                                  <p:childTnLst>
                                    <p:animScale>
                                      <p:cBhvr>
                                        <p:cTn id="21" dur="250" fill="hold"/>
                                        <p:tgtEl>
                                          <p:spTgt spid="26"/>
                                        </p:tgtEl>
                                      </p:cBhvr>
                                      <p:by x="83000" y="83000"/>
                                    </p:animScale>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500"/>
                            </p:stCondLst>
                            <p:childTnLst>
                              <p:par>
                                <p:cTn id="33" presetID="35" presetClass="path" presetSubtype="0" accel="50000" decel="50000" fill="hold" grpId="1" nodeType="afterEffect">
                                  <p:stCondLst>
                                    <p:cond delay="0"/>
                                  </p:stCondLst>
                                  <p:childTnLst>
                                    <p:animMotion origin="layout" path="M -4.16667E-6 1.79574E-6 L 0.34896 1.79574E-6 " pathEditMode="relative" rAng="0" ptsTypes="AA">
                                      <p:cBhvr>
                                        <p:cTn id="34" dur="1000" spd="-100000" fill="hold"/>
                                        <p:tgtEl>
                                          <p:spTgt spid="15"/>
                                        </p:tgtEl>
                                        <p:attrNameLst>
                                          <p:attrName>ppt_x</p:attrName>
                                          <p:attrName>ppt_y</p:attrName>
                                        </p:attrNameLst>
                                      </p:cBhvr>
                                      <p:rCtr x="17448" y="0"/>
                                    </p:animMotion>
                                  </p:childTnLst>
                                </p:cTn>
                              </p:par>
                            </p:childTnLst>
                          </p:cTn>
                        </p:par>
                        <p:par>
                          <p:cTn id="35" fill="hold">
                            <p:stCondLst>
                              <p:cond delay="4500"/>
                            </p:stCondLst>
                            <p:childTnLst>
                              <p:par>
                                <p:cTn id="36" presetID="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000" fill="hold"/>
                                        <p:tgtEl>
                                          <p:spTgt spid="10"/>
                                        </p:tgtEl>
                                        <p:attrNameLst>
                                          <p:attrName>ppt_x</p:attrName>
                                        </p:attrNameLst>
                                      </p:cBhvr>
                                      <p:tavLst>
                                        <p:tav tm="0">
                                          <p:val>
                                            <p:strVal val="0-#ppt_w/2"/>
                                          </p:val>
                                        </p:tav>
                                        <p:tav tm="100000">
                                          <p:val>
                                            <p:strVal val="#ppt_x"/>
                                          </p:val>
                                        </p:tav>
                                      </p:tavLst>
                                    </p:anim>
                                    <p:anim calcmode="lin" valueType="num">
                                      <p:cBhvr additive="base">
                                        <p:cTn id="39"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6" grpId="0"/>
      <p:bldP spid="26" grpId="1"/>
      <p:bldP spid="26" grpId="2"/>
      <p:bldP spid="16" grpId="0"/>
      <p:bldP spid="10" grpId="0" bldLvl="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2020</a:t>
            </a:r>
            <a:r>
              <a:rPr lang="zh-CN" altLang="en-US" dirty="0"/>
              <a:t>年</a:t>
            </a:r>
            <a:r>
              <a:rPr lang="en-US" altLang="zh-CN" dirty="0"/>
              <a:t>1</a:t>
            </a:r>
            <a:r>
              <a:rPr lang="zh-CN" altLang="en-US" dirty="0"/>
              <a:t>月 </a:t>
            </a:r>
            <a:endParaRPr lang="zh-CN" altLang="en-US" dirty="0"/>
          </a:p>
        </p:txBody>
      </p:sp>
      <p:sp>
        <p:nvSpPr>
          <p:cNvPr id="3" name="内容占位符 2"/>
          <p:cNvSpPr>
            <a:spLocks noGrp="1"/>
          </p:cNvSpPr>
          <p:nvPr>
            <p:ph idx="1"/>
          </p:nvPr>
        </p:nvSpPr>
        <p:spPr/>
        <p:txBody>
          <a:bodyPr/>
          <a:lstStyle/>
          <a:p>
            <a:r>
              <a:rPr lang="en-US" altLang="zh-CN" dirty="0"/>
              <a:t>12  Where will Jessica go</a:t>
            </a:r>
            <a:r>
              <a:rPr lang="zh-CN" altLang="en-US" dirty="0"/>
              <a:t> </a:t>
            </a:r>
            <a:r>
              <a:rPr lang="en-US" altLang="zh-CN" dirty="0"/>
              <a:t>right</a:t>
            </a:r>
            <a:r>
              <a:rPr lang="zh-CN" altLang="en-US" dirty="0"/>
              <a:t> </a:t>
            </a:r>
            <a:r>
              <a:rPr lang="en-US" altLang="zh-CN" dirty="0"/>
              <a:t>after</a:t>
            </a:r>
            <a:r>
              <a:rPr lang="zh-CN" altLang="en-US" dirty="0"/>
              <a:t> </a:t>
            </a:r>
            <a:r>
              <a:rPr lang="en-US" altLang="zh-CN" dirty="0"/>
              <a:t>the</a:t>
            </a:r>
            <a:r>
              <a:rPr lang="zh-CN" altLang="en-US" dirty="0"/>
              <a:t> </a:t>
            </a:r>
            <a:r>
              <a:rPr lang="en-US" altLang="zh-CN" dirty="0"/>
              <a:t>phone</a:t>
            </a:r>
            <a:r>
              <a:rPr lang="zh-CN" altLang="en-US" dirty="0"/>
              <a:t> </a:t>
            </a:r>
            <a:r>
              <a:rPr lang="en-US" altLang="zh-CN" dirty="0"/>
              <a:t>call</a:t>
            </a:r>
            <a:r>
              <a:rPr lang="zh-CN" altLang="en-US" dirty="0"/>
              <a:t> </a:t>
            </a:r>
            <a:r>
              <a:rPr lang="en-US" altLang="zh-CN" dirty="0"/>
              <a:t>?</a:t>
            </a:r>
            <a:r>
              <a:rPr lang="zh-CN" altLang="en-US" dirty="0"/>
              <a:t> </a:t>
            </a:r>
            <a:endParaRPr lang="en-US" altLang="zh-CN" dirty="0"/>
          </a:p>
          <a:p>
            <a:r>
              <a:rPr lang="en-US" altLang="zh-CN" dirty="0"/>
              <a:t>   A The bank  </a:t>
            </a:r>
            <a:endParaRPr lang="en-US" altLang="zh-CN" dirty="0"/>
          </a:p>
          <a:p>
            <a:r>
              <a:rPr lang="en-US" altLang="zh-CN" dirty="0"/>
              <a:t>   B Her home  </a:t>
            </a:r>
            <a:endParaRPr lang="en-US" altLang="zh-CN" dirty="0"/>
          </a:p>
          <a:p>
            <a:r>
              <a:rPr lang="en-US" altLang="zh-CN" dirty="0"/>
              <a:t>   C The supermarket </a:t>
            </a:r>
            <a:endParaRPr lang="zh-CN" altLang="en-US" dirty="0"/>
          </a:p>
        </p:txBody>
      </p:sp>
      <p:pic>
        <p:nvPicPr>
          <p:cNvPr id="4" name="图形 3"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2445" y="2617096"/>
            <a:ext cx="914400" cy="914400"/>
          </a:xfrm>
          <a:prstGeom prst="rect">
            <a:avLst/>
          </a:prstGeom>
        </p:spPr>
      </p:pic>
      <p:pic>
        <p:nvPicPr>
          <p:cNvPr id="5" name="2020.1浙江高考听力-剪辑-2021010121505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3124200"/>
            <a:ext cx="609600" cy="609600"/>
          </a:xfrm>
          <a:prstGeom prst="rect">
            <a:avLst/>
          </a:prstGeom>
        </p:spPr>
      </p:pic>
      <p:pic>
        <p:nvPicPr>
          <p:cNvPr id="6" name="图片 5"/>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311" y="124178"/>
            <a:ext cx="11921067" cy="6592711"/>
          </a:xfrm>
        </p:spPr>
        <p:txBody>
          <a:bodyPr>
            <a:normAutofit lnSpcReduction="10000"/>
          </a:bodyPr>
          <a:lstStyle/>
          <a:p>
            <a:r>
              <a:rPr lang="en-US" altLang="zh-CN" sz="2000" dirty="0"/>
              <a:t>M: Mega Bank Service . Good morning . </a:t>
            </a:r>
            <a:endParaRPr lang="en-US" altLang="zh-CN" sz="2000" dirty="0"/>
          </a:p>
          <a:p>
            <a:r>
              <a:rPr lang="en-US" altLang="zh-CN" sz="2000" dirty="0"/>
              <a:t>W: Ah, good morning . My name is Jessica </a:t>
            </a:r>
            <a:r>
              <a:rPr lang="en-US" altLang="zh-CN" sz="2000" dirty="0" err="1"/>
              <a:t>Megane</a:t>
            </a:r>
            <a:r>
              <a:rPr lang="en-US" altLang="zh-CN" sz="2000" dirty="0"/>
              <a:t> . </a:t>
            </a:r>
            <a:r>
              <a:rPr lang="en-US" altLang="zh-CN" sz="2000" u="sng" dirty="0">
                <a:solidFill>
                  <a:srgbClr val="FF0000"/>
                </a:solidFill>
              </a:rPr>
              <a:t>I was in your bank earlier this morning </a:t>
            </a:r>
            <a:r>
              <a:rPr lang="en-US" altLang="zh-CN" sz="2000" dirty="0"/>
              <a:t>. And I’m wondering if I dropped my passport while I was there . Has anybody found a passport by any chance </a:t>
            </a:r>
            <a:r>
              <a:rPr lang="zh-CN" altLang="en-US" sz="2000" dirty="0"/>
              <a:t>？</a:t>
            </a:r>
            <a:endParaRPr lang="en-US" altLang="zh-CN" sz="2000" dirty="0"/>
          </a:p>
          <a:p>
            <a:r>
              <a:rPr lang="en-US" altLang="zh-CN" sz="2000" dirty="0"/>
              <a:t>M: Hold on a moment . I’ll check for you . Hello ? </a:t>
            </a:r>
            <a:endParaRPr lang="en-US" altLang="zh-CN" sz="2000" dirty="0"/>
          </a:p>
          <a:p>
            <a:r>
              <a:rPr lang="en-US" altLang="zh-CN" sz="2000" dirty="0"/>
              <a:t>W: Hello . </a:t>
            </a:r>
            <a:endParaRPr lang="en-US" altLang="zh-CN" sz="2000" dirty="0"/>
          </a:p>
          <a:p>
            <a:r>
              <a:rPr lang="en-US" altLang="zh-CN" sz="2000" dirty="0"/>
              <a:t>M: Yes , One of our customers has just handed in a passport . </a:t>
            </a:r>
            <a:endParaRPr lang="en-US" altLang="zh-CN" sz="2000" dirty="0"/>
          </a:p>
          <a:p>
            <a:r>
              <a:rPr lang="en-US" altLang="zh-CN" sz="2000" dirty="0"/>
              <a:t>W: Oh , thank goodness for that . </a:t>
            </a:r>
            <a:endParaRPr lang="en-US" altLang="zh-CN" sz="2000" dirty="0"/>
          </a:p>
          <a:p>
            <a:r>
              <a:rPr lang="en-US" altLang="zh-CN" sz="2000" dirty="0"/>
              <a:t>M: When exactly did you lose your passport .</a:t>
            </a:r>
            <a:endParaRPr lang="en-US" altLang="zh-CN" sz="2000" dirty="0"/>
          </a:p>
          <a:p>
            <a:r>
              <a:rPr lang="en-US" altLang="zh-CN" sz="2000" dirty="0"/>
              <a:t>W:Oh , I didn’t notice until about half an hour ago . But I was in the bank at about 9:30 this morning . </a:t>
            </a:r>
            <a:endParaRPr lang="en-US" altLang="zh-CN" sz="2000" dirty="0"/>
          </a:p>
          <a:p>
            <a:r>
              <a:rPr lang="en-US" altLang="zh-CN" sz="2000" dirty="0"/>
              <a:t>M:Have you lost anything else ?</a:t>
            </a:r>
            <a:endParaRPr lang="en-US" altLang="zh-CN" sz="2000" dirty="0"/>
          </a:p>
          <a:p>
            <a:r>
              <a:rPr lang="en-US" altLang="zh-CN" sz="2000" dirty="0"/>
              <a:t>W: Anything else ? No, I don’t think I have . </a:t>
            </a:r>
            <a:endParaRPr lang="en-US" altLang="zh-CN" sz="2000" dirty="0"/>
          </a:p>
          <a:p>
            <a:r>
              <a:rPr lang="en-US" altLang="zh-CN" sz="2000" dirty="0"/>
              <a:t>M: Something you used in the bank </a:t>
            </a:r>
            <a:r>
              <a:rPr lang="zh-CN" altLang="en-US" sz="2000" dirty="0"/>
              <a:t>？</a:t>
            </a:r>
            <a:endParaRPr lang="en-US" altLang="zh-CN" sz="2000" dirty="0"/>
          </a:p>
          <a:p>
            <a:r>
              <a:rPr lang="en-US" altLang="zh-CN" sz="2000" dirty="0"/>
              <a:t>W: Oh , my goodness ! My credit card is gone as well .</a:t>
            </a:r>
            <a:endParaRPr lang="en-US" altLang="zh-CN" sz="2000" dirty="0"/>
          </a:p>
          <a:p>
            <a:r>
              <a:rPr lang="en-US" altLang="zh-CN" sz="2000" dirty="0"/>
              <a:t>M: Yes , you left your credit card on the counter . </a:t>
            </a:r>
            <a:endParaRPr lang="en-US" altLang="zh-CN" sz="2000" dirty="0"/>
          </a:p>
          <a:p>
            <a:r>
              <a:rPr lang="en-US" altLang="zh-CN" sz="2000" dirty="0"/>
              <a:t>W: </a:t>
            </a:r>
            <a:r>
              <a:rPr lang="en-US" altLang="zh-CN" sz="2000" u="sng" dirty="0">
                <a:solidFill>
                  <a:srgbClr val="FF0000"/>
                </a:solidFill>
              </a:rPr>
              <a:t>Now I’m in the supermarket . </a:t>
            </a:r>
            <a:r>
              <a:rPr lang="en-US" altLang="zh-CN" sz="2000" dirty="0"/>
              <a:t>I’ll come and pick them up </a:t>
            </a:r>
            <a:r>
              <a:rPr lang="en-US" altLang="zh-CN" sz="2000" u="sng" dirty="0">
                <a:solidFill>
                  <a:srgbClr val="FF0000"/>
                </a:solidFill>
              </a:rPr>
              <a:t>after I’ve taken the shopping home </a:t>
            </a:r>
            <a:r>
              <a:rPr lang="en-US" altLang="zh-CN" sz="2000" dirty="0"/>
              <a:t>. </a:t>
            </a:r>
            <a:endParaRPr lang="en-US" altLang="zh-CN" sz="2000" dirty="0"/>
          </a:p>
          <a:p>
            <a:r>
              <a:rPr lang="en-US" altLang="zh-CN" sz="2000" dirty="0"/>
              <a:t>M: That’ll be fine . Remember to bring some photo identification with you . </a:t>
            </a:r>
            <a:endParaRPr lang="en-US" altLang="zh-CN" sz="2000" dirty="0"/>
          </a:p>
          <a:p>
            <a:r>
              <a:rPr lang="en-US" altLang="zh-CN" sz="2000" dirty="0"/>
              <a:t>W:Ok . See you in a moment and thanks . </a:t>
            </a:r>
            <a:endParaRPr lang="en-US" altLang="zh-CN" sz="2000" dirty="0"/>
          </a:p>
          <a:p>
            <a:r>
              <a:rPr lang="en-US" altLang="zh-CN" sz="2000" dirty="0"/>
              <a:t>M: See you later . </a:t>
            </a:r>
            <a:endParaRPr lang="en-US" altLang="zh-CN"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 y="0"/>
            <a:ext cx="12079110" cy="6858000"/>
          </a:xfrm>
        </p:spPr>
        <p:txBody>
          <a:bodyPr/>
          <a:lstStyle/>
          <a:p>
            <a:endParaRPr lang="en-US" altLang="zh-CN" dirty="0"/>
          </a:p>
          <a:p>
            <a:r>
              <a:rPr lang="en-US" altLang="zh-CN" dirty="0"/>
              <a:t>      “ Sleep is of the dead .” “Sleep is a criminal waste of time . ” That’s not me talking . That’s two famous people , Benjamin Franklin and Thomas Edison . _______________________________________________________who disagrees with such ideas . He is Russell Foster . He’s one of this country’s leading scientists in sleep studies and the free________________________________. Russell is a man who thinks deeply and sleeps deeply, and he wants us to stop seeing sleep as an inconvenience, something to be gotten through ; a man who wants us to take sleep as the most important behavioral experience that we have . Russell has been doing this research for decades at the University of Virginia , Chicago , and now at Oxford . But his work also takes him beyond the lab . Through videos and popular books , Russell has become a public speaker for sleep . And__________________________________________________________________</a:t>
            </a:r>
            <a:endParaRPr lang="en-US" altLang="zh-CN" dirty="0"/>
          </a:p>
        </p:txBody>
      </p:sp>
      <p:pic>
        <p:nvPicPr>
          <p:cNvPr id="4" name="2020.1浙江高考听力-剪辑-20210101215510">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089423" y="56077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a:t>18 What is the purpose of the talk ?</a:t>
            </a:r>
            <a:endParaRPr lang="en-US" altLang="zh-CN" dirty="0"/>
          </a:p>
          <a:p>
            <a:r>
              <a:rPr lang="en-US" altLang="zh-CN" dirty="0"/>
              <a:t>A  To present a prize . </a:t>
            </a:r>
            <a:endParaRPr lang="en-US" altLang="zh-CN" dirty="0"/>
          </a:p>
          <a:p>
            <a:r>
              <a:rPr lang="en-US" altLang="zh-CN" dirty="0"/>
              <a:t>B   To introduce a lecturer . </a:t>
            </a:r>
            <a:endParaRPr lang="en-US" altLang="zh-CN" dirty="0"/>
          </a:p>
          <a:p>
            <a:r>
              <a:rPr lang="en-US" altLang="zh-CN" dirty="0"/>
              <a:t>C  To recommend a book . </a:t>
            </a:r>
            <a:endParaRPr lang="zh-CN" altLang="en-US" dirty="0"/>
          </a:p>
        </p:txBody>
      </p:sp>
      <p:pic>
        <p:nvPicPr>
          <p:cNvPr id="4" name="图形 3" descr="蝴蝶 纯色填充"/>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8200" y="2628385"/>
            <a:ext cx="914400" cy="914400"/>
          </a:xfrm>
          <a:prstGeom prst="rect">
            <a:avLst/>
          </a:prstGeom>
        </p:spPr>
      </p:pic>
      <p:pic>
        <p:nvPicPr>
          <p:cNvPr id="5" name="2020.1浙江高考听力-剪辑-202101012155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886223" y="3891845"/>
            <a:ext cx="609600" cy="609600"/>
          </a:xfrm>
          <a:prstGeom prst="rect">
            <a:avLst/>
          </a:prstGeom>
        </p:spPr>
      </p:pic>
      <p:pic>
        <p:nvPicPr>
          <p:cNvPr id="6" name="图片 5"/>
          <p:cNvPicPr>
            <a:picLocks noChangeAspect="1"/>
          </p:cNvPicPr>
          <p:nvPr/>
        </p:nvPicPr>
        <p:blipFill>
          <a:blip r:embed="rId5"/>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6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7965" y="334645"/>
            <a:ext cx="11522710" cy="6188075"/>
          </a:xfrm>
        </p:spPr>
        <p:txBody>
          <a:bodyPr/>
          <a:lstStyle/>
          <a:p>
            <a:endParaRPr lang="en-US" altLang="zh-CN" dirty="0"/>
          </a:p>
          <a:p>
            <a:r>
              <a:rPr lang="en-US" altLang="zh-CN" dirty="0"/>
              <a:t>      “ Sleep is of the dead .” “Sleep is a criminal waste of time . ” That’s not me talking . That’s two famous people , Benjamin Franklin and Thomas Edison . </a:t>
            </a:r>
            <a:r>
              <a:rPr lang="en-US" altLang="zh-CN" u="sng" dirty="0">
                <a:solidFill>
                  <a:srgbClr val="FF0000"/>
                </a:solidFill>
              </a:rPr>
              <a:t>But tonight we have an equally well-known person </a:t>
            </a:r>
            <a:r>
              <a:rPr lang="en-US" altLang="zh-CN" dirty="0"/>
              <a:t>who disagrees with such ideas . He is Russell Foster . He’s one of this country’s leading scientists in sleep studies and the free </a:t>
            </a:r>
            <a:r>
              <a:rPr lang="en-US" altLang="zh-CN" u="sng" dirty="0">
                <a:solidFill>
                  <a:srgbClr val="FF0000"/>
                </a:solidFill>
              </a:rPr>
              <a:t>thinking lecturer of the year </a:t>
            </a:r>
            <a:r>
              <a:rPr lang="en-US" altLang="zh-CN" dirty="0"/>
              <a:t>. Russell is a man who thinks deeply and sleeps deeply, and he wants us to stop seeing sleep as an inconvenience, something to be gotten through ; a man who wants us to take sleep as the most important behavioral experience that we have . Russell has been doing this research for decades at the University of Virginia , Chicago , and now at Oxford . But his work also takes him beyond the lab . Through videos and popular books , Russell has become a public speaker for sleep . And </a:t>
            </a:r>
            <a:r>
              <a:rPr lang="en-US" altLang="zh-CN" u="sng" dirty="0">
                <a:solidFill>
                  <a:srgbClr val="FF0000"/>
                </a:solidFill>
              </a:rPr>
              <a:t>tonight’s</a:t>
            </a:r>
            <a:r>
              <a:rPr lang="zh-CN" altLang="en-US" u="sng" dirty="0">
                <a:solidFill>
                  <a:srgbClr val="FF0000"/>
                </a:solidFill>
              </a:rPr>
              <a:t> </a:t>
            </a:r>
            <a:r>
              <a:rPr lang="en-US" altLang="zh-CN" u="sng" dirty="0">
                <a:solidFill>
                  <a:srgbClr val="FF0000"/>
                </a:solidFill>
              </a:rPr>
              <a:t>lecture</a:t>
            </a:r>
            <a:r>
              <a:rPr lang="zh-CN" altLang="en-US" u="sng" dirty="0">
                <a:solidFill>
                  <a:srgbClr val="FF0000"/>
                </a:solidFill>
              </a:rPr>
              <a:t> </a:t>
            </a:r>
            <a:r>
              <a:rPr lang="en-US" altLang="zh-CN" u="sng" dirty="0">
                <a:solidFill>
                  <a:srgbClr val="FF0000"/>
                </a:solidFill>
              </a:rPr>
              <a:t>is</a:t>
            </a:r>
            <a:r>
              <a:rPr lang="zh-CN" altLang="en-US" u="sng" dirty="0">
                <a:solidFill>
                  <a:srgbClr val="FF0000"/>
                </a:solidFill>
              </a:rPr>
              <a:t> </a:t>
            </a:r>
            <a:r>
              <a:rPr lang="en-US" altLang="zh-CN" u="sng" dirty="0">
                <a:solidFill>
                  <a:srgbClr val="FF0000"/>
                </a:solidFill>
              </a:rPr>
              <a:t>about</a:t>
            </a:r>
            <a:r>
              <a:rPr lang="zh-CN" altLang="en-US" u="sng" dirty="0">
                <a:solidFill>
                  <a:srgbClr val="FF0000"/>
                </a:solidFill>
              </a:rPr>
              <a:t> </a:t>
            </a:r>
            <a:r>
              <a:rPr lang="en-US" altLang="zh-CN" u="sng" dirty="0">
                <a:solidFill>
                  <a:srgbClr val="FF0000"/>
                </a:solidFill>
              </a:rPr>
              <a:t>his</a:t>
            </a:r>
            <a:r>
              <a:rPr lang="zh-CN" altLang="en-US" u="sng" dirty="0">
                <a:solidFill>
                  <a:srgbClr val="FF0000"/>
                </a:solidFill>
              </a:rPr>
              <a:t> </a:t>
            </a:r>
            <a:r>
              <a:rPr lang="en-US" altLang="zh-CN" u="sng" dirty="0">
                <a:solidFill>
                  <a:srgbClr val="FF0000"/>
                </a:solidFill>
              </a:rPr>
              <a:t>research</a:t>
            </a:r>
            <a:r>
              <a:rPr lang="zh-CN" altLang="en-US" u="sng" dirty="0">
                <a:solidFill>
                  <a:srgbClr val="FF0000"/>
                </a:solidFill>
              </a:rPr>
              <a:t> </a:t>
            </a:r>
            <a:r>
              <a:rPr lang="en-US" altLang="zh-CN" dirty="0"/>
              <a:t>.</a:t>
            </a:r>
            <a:r>
              <a:rPr lang="en-US" altLang="zh-CN" u="sng" dirty="0">
                <a:solidFill>
                  <a:srgbClr val="FF0000"/>
                </a:solidFill>
              </a:rPr>
              <a:t>Please</a:t>
            </a:r>
            <a:r>
              <a:rPr lang="zh-CN" altLang="en-US" u="sng" dirty="0">
                <a:solidFill>
                  <a:srgbClr val="FF0000"/>
                </a:solidFill>
              </a:rPr>
              <a:t> </a:t>
            </a:r>
            <a:r>
              <a:rPr lang="en-US" altLang="zh-CN" u="sng" dirty="0">
                <a:solidFill>
                  <a:srgbClr val="FF0000"/>
                </a:solidFill>
              </a:rPr>
              <a:t>welcome</a:t>
            </a:r>
            <a:r>
              <a:rPr lang="zh-CN" altLang="en-US" u="sng" dirty="0">
                <a:solidFill>
                  <a:srgbClr val="FF0000"/>
                </a:solidFill>
              </a:rPr>
              <a:t> </a:t>
            </a:r>
            <a:r>
              <a:rPr lang="en-US" altLang="zh-CN" u="sng" dirty="0">
                <a:solidFill>
                  <a:srgbClr val="FF0000"/>
                </a:solidFill>
              </a:rPr>
              <a:t>.</a:t>
            </a:r>
            <a:r>
              <a:rPr lang="zh-CN" altLang="en-US" u="sng" dirty="0">
                <a:solidFill>
                  <a:srgbClr val="FF0000"/>
                </a:solidFill>
              </a:rPr>
              <a:t> </a:t>
            </a:r>
            <a:endParaRPr lang="en-US" altLang="zh-CN" u="sng" dirty="0">
              <a:solidFill>
                <a:srgbClr val="FF0000"/>
              </a:solidFill>
            </a:endParaRPr>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2750" b="14735"/>
          <a:stretch>
            <a:fillRect/>
          </a:stretch>
        </p:blipFill>
        <p:spPr>
          <a:xfrm>
            <a:off x="1505" y="0"/>
            <a:ext cx="12188990" cy="6858424"/>
          </a:xfrm>
          <a:prstGeom prst="rect">
            <a:avLst/>
          </a:prstGeom>
        </p:spPr>
      </p:pic>
      <p:pic>
        <p:nvPicPr>
          <p:cNvPr id="4" name="图片 3"/>
          <p:cNvPicPr>
            <a:picLocks noChangeAspect="1"/>
          </p:cNvPicPr>
          <p:nvPr/>
        </p:nvPicPr>
        <p:blipFill>
          <a:blip r:embed="rId2" cstate="screen">
            <a:extLst>
              <a:ext uri="{28A0092B-C50C-407E-A947-70E740481C1C}">
                <a14:useLocalDpi xmlns:a14="http://schemas.microsoft.com/office/drawing/2010/main" val="0"/>
              </a:ext>
            </a:extLst>
          </a:blip>
          <a:srcRect l="17632" r="49845" b="47264"/>
          <a:stretch>
            <a:fillRect/>
          </a:stretch>
        </p:blipFill>
        <p:spPr>
          <a:xfrm>
            <a:off x="8255707" y="0"/>
            <a:ext cx="2831616" cy="482102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l="3307" t="29111" r="82360" b="55664"/>
          <a:stretch>
            <a:fillRect/>
          </a:stretch>
        </p:blipFill>
        <p:spPr>
          <a:xfrm>
            <a:off x="1008691" y="1584270"/>
            <a:ext cx="815889" cy="601250"/>
          </a:xfrm>
          <a:prstGeom prst="rect">
            <a:avLst/>
          </a:prstGeom>
        </p:spPr>
      </p:pic>
      <p:sp>
        <p:nvSpPr>
          <p:cNvPr id="6" name="PA_文本框 6"/>
          <p:cNvSpPr txBox="1"/>
          <p:nvPr>
            <p:custDataLst>
              <p:tags r:id="rId4"/>
            </p:custDataLst>
          </p:nvPr>
        </p:nvSpPr>
        <p:spPr>
          <a:xfrm rot="21046583">
            <a:off x="3772274" y="3544316"/>
            <a:ext cx="4126230" cy="1076325"/>
          </a:xfrm>
          <a:prstGeom prst="rect">
            <a:avLst/>
          </a:prstGeom>
          <a:noFill/>
        </p:spPr>
        <p:txBody>
          <a:bodyPr wrap="none" rtlCol="0" anchor="ctr">
            <a:spAutoFit/>
          </a:bodyPr>
          <a:lstStyle/>
          <a:p>
            <a:pPr>
              <a:lnSpc>
                <a:spcPct val="120000"/>
              </a:lnSpc>
            </a:pPr>
            <a:r>
              <a:rPr lang="en-US" altLang="zh-CN" sz="2665" b="1" dirty="0">
                <a:solidFill>
                  <a:schemeClr val="accent1"/>
                </a:solidFill>
                <a:latin typeface="方正兰亭超细黑简体" panose="02000000000000000000" pitchFamily="2" charset="-122"/>
                <a:ea typeface="方正兰亭超细黑简体" panose="02000000000000000000" pitchFamily="2" charset="-122"/>
              </a:rPr>
              <a:t>Practice makes perfect;</a:t>
            </a:r>
            <a:endParaRPr lang="en-US" altLang="zh-CN" sz="2665" b="1" dirty="0">
              <a:solidFill>
                <a:schemeClr val="accent1"/>
              </a:solidFill>
              <a:latin typeface="方正兰亭超细黑简体" panose="02000000000000000000" pitchFamily="2" charset="-122"/>
              <a:ea typeface="方正兰亭超细黑简体" panose="02000000000000000000" pitchFamily="2" charset="-122"/>
            </a:endParaRPr>
          </a:p>
          <a:p>
            <a:pPr>
              <a:lnSpc>
                <a:spcPct val="120000"/>
              </a:lnSpc>
            </a:pPr>
            <a:r>
              <a:rPr lang="en-US" altLang="zh-CN" sz="2665" b="1" dirty="0">
                <a:solidFill>
                  <a:schemeClr val="accent1"/>
                </a:solidFill>
                <a:latin typeface="方正兰亭超细黑简体" panose="02000000000000000000" pitchFamily="2" charset="-122"/>
                <a:ea typeface="方正兰亭超细黑简体" panose="02000000000000000000" pitchFamily="2" charset="-122"/>
              </a:rPr>
              <a:t>Listening is an art! </a:t>
            </a:r>
            <a:endParaRPr lang="zh-CN" altLang="en-US" sz="2665" b="1" dirty="0">
              <a:solidFill>
                <a:schemeClr val="accent1"/>
              </a:solidFill>
              <a:latin typeface="方正兰亭超细黑简体" panose="02000000000000000000" pitchFamily="2" charset="-122"/>
              <a:ea typeface="方正兰亭超细黑简体" panose="02000000000000000000" pitchFamily="2" charset="-122"/>
            </a:endParaRPr>
          </a:p>
        </p:txBody>
      </p:sp>
      <p:sp>
        <p:nvSpPr>
          <p:cNvPr id="9" name="文本框 9"/>
          <p:cNvSpPr txBox="1"/>
          <p:nvPr/>
        </p:nvSpPr>
        <p:spPr>
          <a:xfrm rot="20996583">
            <a:off x="6823644" y="5819247"/>
            <a:ext cx="2123440" cy="386080"/>
          </a:xfrm>
          <a:prstGeom prst="rect">
            <a:avLst/>
          </a:prstGeom>
          <a:noFill/>
        </p:spPr>
        <p:txBody>
          <a:bodyPr wrap="none" rtlCol="0" anchor="ctr">
            <a:spAutoFit/>
          </a:bodyPr>
          <a:lstStyle/>
          <a:p>
            <a:pPr algn="ctr">
              <a:lnSpc>
                <a:spcPct val="120000"/>
              </a:lnSpc>
            </a:pPr>
            <a:r>
              <a:rPr lang="zh-CN" altLang="en-US" sz="1600" b="1" spc="300" dirty="0">
                <a:latin typeface="方正兰亭超细黑简体" panose="02000000000000000000" pitchFamily="2" charset="-122"/>
                <a:ea typeface="方正兰亭超细黑简体" panose="02000000000000000000" pitchFamily="2" charset="-122"/>
              </a:rPr>
              <a:t>“溯恩英语”制作</a:t>
            </a:r>
            <a:endParaRPr lang="zh-CN" altLang="en-US" sz="1600" b="1" spc="300" dirty="0">
              <a:latin typeface="方正兰亭超细黑简体" panose="02000000000000000000" pitchFamily="2" charset="-122"/>
              <a:ea typeface="方正兰亭超细黑简体" panose="02000000000000000000" pitchFamily="2" charset="-122"/>
            </a:endParaRPr>
          </a:p>
        </p:txBody>
      </p:sp>
      <p:sp>
        <p:nvSpPr>
          <p:cNvPr id="10" name="PA_文本框 6"/>
          <p:cNvSpPr txBox="1"/>
          <p:nvPr>
            <p:custDataLst>
              <p:tags r:id="rId5"/>
            </p:custDataLst>
          </p:nvPr>
        </p:nvSpPr>
        <p:spPr>
          <a:xfrm>
            <a:off x="405076" y="1396261"/>
            <a:ext cx="490220" cy="977265"/>
          </a:xfrm>
          <a:prstGeom prst="rect">
            <a:avLst/>
          </a:prstGeom>
          <a:noFill/>
        </p:spPr>
        <p:txBody>
          <a:bodyPr wrap="none" rtlCol="0" anchor="ctr">
            <a:spAutoFit/>
          </a:bodyPr>
          <a:lstStyle/>
          <a:p>
            <a:pPr>
              <a:lnSpc>
                <a:spcPct val="120000"/>
              </a:lnSpc>
            </a:pPr>
            <a:r>
              <a:rPr lang="en-US" altLang="zh-CN" sz="4800"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rPr>
              <a:t>2</a:t>
            </a:r>
            <a:endParaRPr lang="zh-CN" altLang="en-US" sz="4800"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
        <p:nvSpPr>
          <p:cNvPr id="11" name="PA_文本框 6"/>
          <p:cNvSpPr txBox="1"/>
          <p:nvPr>
            <p:custDataLst>
              <p:tags r:id="rId6"/>
            </p:custDataLst>
          </p:nvPr>
        </p:nvSpPr>
        <p:spPr>
          <a:xfrm>
            <a:off x="1872733" y="1396260"/>
            <a:ext cx="797560" cy="977265"/>
          </a:xfrm>
          <a:prstGeom prst="rect">
            <a:avLst/>
          </a:prstGeom>
          <a:noFill/>
        </p:spPr>
        <p:txBody>
          <a:bodyPr wrap="none" rtlCol="0" anchor="ctr">
            <a:spAutoFit/>
          </a:bodyPr>
          <a:lstStyle/>
          <a:p>
            <a:pPr>
              <a:lnSpc>
                <a:spcPct val="120000"/>
              </a:lnSpc>
            </a:pPr>
            <a:r>
              <a:rPr lang="en-US" altLang="zh-CN" sz="4800"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rPr>
              <a:t>21</a:t>
            </a:r>
            <a:endParaRPr lang="en-US" altLang="zh-CN" sz="4800" b="1" dirty="0">
              <a:solidFill>
                <a:schemeClr val="tx1">
                  <a:lumMod val="75000"/>
                  <a:lumOff val="25000"/>
                </a:schemeClr>
              </a:solidFill>
              <a:latin typeface="方正兰亭超细黑简体" panose="02000000000000000000" pitchFamily="2" charset="-122"/>
              <a:ea typeface="方正兰亭超细黑简体" panose="02000000000000000000" pitchFamily="2"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childTnLst>
                          </p:cTn>
                        </p:par>
                        <p:par>
                          <p:cTn id="23" fill="hold">
                            <p:stCondLst>
                              <p:cond delay="3500"/>
                            </p:stCondLst>
                            <p:childTnLst>
                              <p:par>
                                <p:cTn id="24" presetID="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par>
                          <p:cTn id="34" fill="hold">
                            <p:stCondLst>
                              <p:cond delay="5000"/>
                            </p:stCondLst>
                            <p:childTnLst>
                              <p:par>
                                <p:cTn id="35" presetID="50"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3"/>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sz="3200" kern="100" dirty="0">
                <a:effectLst/>
                <a:latin typeface="Times New Roman" panose="02020603050405020304" pitchFamily="18" charset="0"/>
                <a:ea typeface="宋体" panose="02010600030101010101" pitchFamily="2" charset="-122"/>
              </a:rPr>
              <a:t>(Text 2)</a:t>
            </a:r>
            <a:endParaRPr lang="zh-CN"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W: Hurry up. Mum’s plane arrives </a:t>
            </a:r>
            <a:r>
              <a:rPr lang="en-US" altLang="zh-CN" sz="3200" u="sng" kern="100" dirty="0">
                <a:solidFill>
                  <a:srgbClr val="FF0000"/>
                </a:solidFill>
                <a:effectLst/>
                <a:latin typeface="Times New Roman" panose="02020603050405020304" pitchFamily="18" charset="0"/>
                <a:ea typeface="宋体" panose="02010600030101010101" pitchFamily="2" charset="-122"/>
              </a:rPr>
              <a:t>at ten</a:t>
            </a:r>
            <a:r>
              <a:rPr lang="en-US" altLang="zh-CN" sz="3200" kern="100" dirty="0">
                <a:effectLst/>
                <a:latin typeface="Times New Roman" panose="02020603050405020304" pitchFamily="18" charset="0"/>
                <a:ea typeface="宋体" panose="02010600030101010101" pitchFamily="2" charset="-122"/>
              </a:rPr>
              <a:t>.</a:t>
            </a:r>
            <a:endParaRPr lang="zh-CN" altLang="zh-CN" sz="3200" kern="100" dirty="0">
              <a:effectLst/>
              <a:latin typeface="Times New Roman" panose="02020603050405020304" pitchFamily="18" charset="0"/>
              <a:ea typeface="宋体" panose="02010600030101010101" pitchFamily="2" charset="-122"/>
            </a:endParaRPr>
          </a:p>
          <a:p>
            <a:pPr algn="just"/>
            <a:r>
              <a:rPr lang="en-US" altLang="zh-CN" sz="3200" kern="100" dirty="0">
                <a:effectLst/>
                <a:latin typeface="Times New Roman" panose="02020603050405020304" pitchFamily="18" charset="0"/>
                <a:ea typeface="宋体" panose="02010600030101010101" pitchFamily="2" charset="-122"/>
              </a:rPr>
              <a:t>M: What? We’ve got only </a:t>
            </a:r>
            <a:r>
              <a:rPr lang="en-US" altLang="zh-CN" sz="3200" u="sng" kern="100" dirty="0">
                <a:solidFill>
                  <a:srgbClr val="FF0000"/>
                </a:solidFill>
                <a:effectLst/>
                <a:latin typeface="Times New Roman" panose="02020603050405020304" pitchFamily="18" charset="0"/>
                <a:ea typeface="宋体" panose="02010600030101010101" pitchFamily="2" charset="-122"/>
              </a:rPr>
              <a:t>two</a:t>
            </a:r>
            <a:r>
              <a:rPr lang="en-US" altLang="zh-CN" sz="3200" kern="100" dirty="0">
                <a:effectLst/>
                <a:latin typeface="Times New Roman" panose="02020603050405020304" pitchFamily="18" charset="0"/>
                <a:ea typeface="宋体" panose="02010600030101010101" pitchFamily="2" charset="-122"/>
              </a:rPr>
              <a:t> hours, Jane.</a:t>
            </a:r>
            <a:endParaRPr lang="zh-CN" altLang="zh-CN" sz="3200" kern="100" dirty="0">
              <a:effectLst/>
              <a:latin typeface="Times New Roman" panose="02020603050405020304" pitchFamily="18" charset="0"/>
              <a:ea typeface="宋体" panose="0201060003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90311" y="1825625"/>
            <a:ext cx="11751733" cy="4351338"/>
          </a:xfrm>
        </p:spPr>
        <p:txBody>
          <a:bodyPr/>
          <a:lstStyle/>
          <a:p>
            <a:pPr algn="just"/>
            <a:r>
              <a:rPr lang="en-US" altLang="zh-CN" kern="100" dirty="0">
                <a:effectLst/>
                <a:latin typeface="Times New Roman" panose="02020603050405020304" pitchFamily="18" charset="0"/>
                <a:ea typeface="宋体" panose="02010600030101010101" pitchFamily="2" charset="-122"/>
              </a:rPr>
              <a:t>(Text 5)</a:t>
            </a:r>
            <a:endParaRPr lang="zh-CN"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W: Hey Peter, it’s Elaine. I’m preparing for Professor Butler’s presentation </a:t>
            </a:r>
            <a:endParaRPr lang="en-US"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tomorrow. And I ____________for last Tuesday when I was gone. Have you </a:t>
            </a:r>
            <a:endParaRPr lang="en-US"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___________?</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Yeah. I think so. Hold on and let me look.</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6年10月浙江高考英语听力材料-剪辑-2020123014312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345288" y="4873978"/>
            <a:ext cx="609600" cy="609600"/>
          </a:xfrm>
          <a:prstGeom prst="rect">
            <a:avLst/>
          </a:prstGeom>
        </p:spPr>
      </p:pic>
      <p:pic>
        <p:nvPicPr>
          <p:cNvPr id="5" name="图片 4"/>
          <p:cNvPicPr>
            <a:picLocks noChangeAspect="1"/>
          </p:cNvPicPr>
          <p:nvPr/>
        </p:nvPicPr>
        <p:blipFill>
          <a:blip r:embed="rId4"/>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r>
              <a:rPr lang="en-US" altLang="zh-CN" kern="100" dirty="0">
                <a:effectLst/>
                <a:latin typeface="Times New Roman" panose="02020603050405020304" pitchFamily="18" charset="0"/>
                <a:ea typeface="宋体" panose="02010600030101010101" pitchFamily="2" charset="-122"/>
              </a:rPr>
              <a:t>5. Why does Elaine call Peter?</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A. To borrow his notes.</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B. To explain her absence.</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C. To discuss the presentation.</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4" name="2016年10月浙江高考英语听力材料-剪辑-2020123014312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791200" y="3124200"/>
            <a:ext cx="609600" cy="609600"/>
          </a:xfrm>
          <a:prstGeom prst="rect">
            <a:avLst/>
          </a:prstGeom>
        </p:spPr>
      </p:pic>
      <p:pic>
        <p:nvPicPr>
          <p:cNvPr id="5" name="图形 4" descr="蝴蝶 纯色填充"/>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2100001"/>
            <a:ext cx="914400" cy="914400"/>
          </a:xfrm>
          <a:prstGeom prst="rect">
            <a:avLst/>
          </a:prstGeom>
        </p:spPr>
      </p:pic>
      <p:pic>
        <p:nvPicPr>
          <p:cNvPr id="6" name="图片 5"/>
          <p:cNvPicPr>
            <a:picLocks noChangeAspect="1"/>
          </p:cNvPicPr>
          <p:nvPr/>
        </p:nvPicPr>
        <p:blipFill>
          <a:blip r:embed="rId6"/>
          <a:stretch>
            <a:fillRect/>
          </a:stretch>
        </p:blipFill>
        <p:spPr>
          <a:xfrm>
            <a:off x="11439079" y="-73"/>
            <a:ext cx="871436" cy="248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0" y="1825625"/>
            <a:ext cx="11977511" cy="4351338"/>
          </a:xfrm>
        </p:spPr>
        <p:txBody>
          <a:bodyPr/>
          <a:lstStyle/>
          <a:p>
            <a:pPr algn="just"/>
            <a:r>
              <a:rPr lang="en-US" altLang="zh-CN" kern="100" dirty="0">
                <a:effectLst/>
                <a:latin typeface="Times New Roman" panose="02020603050405020304" pitchFamily="18" charset="0"/>
                <a:ea typeface="宋体" panose="02010600030101010101" pitchFamily="2" charset="-122"/>
              </a:rPr>
              <a:t>(Text 5)</a:t>
            </a:r>
            <a:endParaRPr lang="zh-CN"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W: Hey Peter, it’s Elaine. I’m preparing for Professor Butler’s presentation </a:t>
            </a:r>
            <a:endParaRPr lang="en-US" altLang="zh-CN" kern="100" dirty="0">
              <a:effectLst/>
              <a:latin typeface="Times New Roman" panose="02020603050405020304" pitchFamily="18" charset="0"/>
              <a:ea typeface="宋体" panose="02010600030101010101" pitchFamily="2" charset="-122"/>
            </a:endParaRPr>
          </a:p>
          <a:p>
            <a:pPr marL="200025" indent="-200025" algn="just"/>
            <a:r>
              <a:rPr lang="en-US" altLang="zh-CN" kern="100" dirty="0">
                <a:effectLst/>
                <a:latin typeface="Times New Roman" panose="02020603050405020304" pitchFamily="18" charset="0"/>
                <a:ea typeface="宋体" panose="02010600030101010101" pitchFamily="2" charset="-122"/>
              </a:rPr>
              <a:t>tomorrow. And I </a:t>
            </a:r>
            <a:r>
              <a:rPr lang="en-US" altLang="zh-CN" u="sng" kern="100" dirty="0">
                <a:solidFill>
                  <a:srgbClr val="FF0000"/>
                </a:solidFill>
                <a:effectLst/>
                <a:latin typeface="Times New Roman" panose="02020603050405020304" pitchFamily="18" charset="0"/>
                <a:ea typeface="宋体" panose="02010600030101010101" pitchFamily="2" charset="-122"/>
              </a:rPr>
              <a:t>need the notes </a:t>
            </a:r>
            <a:r>
              <a:rPr lang="en-US" altLang="zh-CN" kern="100" dirty="0">
                <a:effectLst/>
                <a:latin typeface="Times New Roman" panose="02020603050405020304" pitchFamily="18" charset="0"/>
                <a:ea typeface="宋体" panose="02010600030101010101" pitchFamily="2" charset="-122"/>
              </a:rPr>
              <a:t>for last Tuesday when I was gone. Have you </a:t>
            </a:r>
            <a:endParaRPr lang="en-US" altLang="zh-CN" kern="100" dirty="0">
              <a:effectLst/>
              <a:latin typeface="Times New Roman" panose="02020603050405020304" pitchFamily="18" charset="0"/>
              <a:ea typeface="宋体" panose="02010600030101010101" pitchFamily="2" charset="-122"/>
            </a:endParaRPr>
          </a:p>
          <a:p>
            <a:pPr marL="200025" indent="-200025" algn="just"/>
            <a:r>
              <a:rPr lang="en-US" altLang="zh-CN" u="sng" kern="100" dirty="0">
                <a:solidFill>
                  <a:srgbClr val="FF0000"/>
                </a:solidFill>
                <a:effectLst/>
                <a:latin typeface="Times New Roman" panose="02020603050405020304" pitchFamily="18" charset="0"/>
                <a:ea typeface="宋体" panose="02010600030101010101" pitchFamily="2" charset="-122"/>
              </a:rPr>
              <a:t>got them</a:t>
            </a:r>
            <a:r>
              <a:rPr lang="en-US" altLang="zh-CN" kern="100" dirty="0">
                <a:effectLst/>
                <a:latin typeface="Times New Roman" panose="02020603050405020304" pitchFamily="18" charset="0"/>
                <a:ea typeface="宋体" panose="02010600030101010101" pitchFamily="2" charset="-122"/>
              </a:rPr>
              <a:t>?</a:t>
            </a:r>
            <a:endParaRPr lang="zh-CN" altLang="zh-CN" kern="100" dirty="0">
              <a:effectLst/>
              <a:latin typeface="Times New Roman" panose="02020603050405020304" pitchFamily="18" charset="0"/>
              <a:ea typeface="宋体" panose="02010600030101010101" pitchFamily="2" charset="-122"/>
            </a:endParaRPr>
          </a:p>
          <a:p>
            <a:pPr algn="just"/>
            <a:r>
              <a:rPr lang="en-US" altLang="zh-CN" kern="100" dirty="0">
                <a:effectLst/>
                <a:latin typeface="Times New Roman" panose="02020603050405020304" pitchFamily="18" charset="0"/>
                <a:ea typeface="宋体" panose="02010600030101010101" pitchFamily="2" charset="-122"/>
              </a:rPr>
              <a:t>M: Yeah. I think so. Hold on and let me look.</a:t>
            </a:r>
            <a:endParaRPr lang="zh-CN" altLang="zh-CN" kern="100" dirty="0">
              <a:effectLst/>
              <a:latin typeface="Times New Roman" panose="02020603050405020304" pitchFamily="18" charset="0"/>
              <a:ea typeface="宋体" panose="0201060003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11439079" y="-73"/>
            <a:ext cx="871436" cy="2484276"/>
          </a:xfrm>
          <a:prstGeom prst="rect">
            <a:avLst/>
          </a:prstGeom>
        </p:spPr>
      </p:pic>
    </p:spTree>
  </p:cSld>
  <p:clrMapOvr>
    <a:masterClrMapping/>
  </p:clrMapOvr>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8">
      <a:dk1>
        <a:sysClr val="windowText" lastClr="000000"/>
      </a:dk1>
      <a:lt1>
        <a:sysClr val="window" lastClr="FFFFFF"/>
      </a:lt1>
      <a:dk2>
        <a:srgbClr val="1F497D"/>
      </a:dk2>
      <a:lt2>
        <a:srgbClr val="EEECE1"/>
      </a:lt2>
      <a:accent1>
        <a:srgbClr val="585251"/>
      </a:accent1>
      <a:accent2>
        <a:srgbClr val="EEE895"/>
      </a:accent2>
      <a:accent3>
        <a:srgbClr val="585251"/>
      </a:accent3>
      <a:accent4>
        <a:srgbClr val="EEE895"/>
      </a:accent4>
      <a:accent5>
        <a:srgbClr val="585251"/>
      </a:accent5>
      <a:accent6>
        <a:srgbClr val="EEE89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20745</Words>
  <Application>WPS 演示</Application>
  <PresentationFormat>宽屏</PresentationFormat>
  <Paragraphs>433</Paragraphs>
  <Slides>56</Slides>
  <Notes>5</Notes>
  <HiddenSlides>0</HiddenSlides>
  <MMClips>32</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56</vt:i4>
      </vt:variant>
    </vt:vector>
  </HeadingPairs>
  <TitlesOfParts>
    <vt:vector size="75" baseType="lpstr">
      <vt:lpstr>Arial</vt:lpstr>
      <vt:lpstr>宋体</vt:lpstr>
      <vt:lpstr>Wingdings</vt:lpstr>
      <vt:lpstr>微软雅黑</vt:lpstr>
      <vt:lpstr>方正兰亭超细黑简体</vt:lpstr>
      <vt:lpstr>黑体</vt:lpstr>
      <vt:lpstr>方正正黑简体</vt:lpstr>
      <vt:lpstr>AgencyFB</vt:lpstr>
      <vt:lpstr>Kozuka Mincho Pro B</vt:lpstr>
      <vt:lpstr>Times New Roman</vt:lpstr>
      <vt:lpstr>Calibri</vt:lpstr>
      <vt:lpstr>Arial Unicode MS</vt:lpstr>
      <vt:lpstr>等线</vt:lpstr>
      <vt:lpstr>等线 Light</vt:lpstr>
      <vt:lpstr>HelveticaNeue</vt:lpstr>
      <vt:lpstr>NumberOnly</vt:lpstr>
      <vt:lpstr>华文新魏</vt:lpstr>
      <vt:lpstr>Office 主题​​</vt:lpstr>
      <vt:lpstr>Office 主题</vt:lpstr>
      <vt:lpstr>PowerPoint 演示文稿</vt:lpstr>
      <vt:lpstr>PowerPoint 演示文稿</vt:lpstr>
      <vt:lpstr>PowerPoint 演示文稿</vt:lpstr>
      <vt:lpstr>PowerPoint 演示文稿</vt:lpstr>
      <vt:lpstr>2016年 11月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2020年1月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jiaodian</dc:creator>
  <cp:lastModifiedBy>南山有谷堆</cp:lastModifiedBy>
  <cp:revision>25</cp:revision>
  <dcterms:created xsi:type="dcterms:W3CDTF">2020-12-29T22:42:00Z</dcterms:created>
  <dcterms:modified xsi:type="dcterms:W3CDTF">2021-01-04T09:28:59Z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