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30" r:id="rId3"/>
    <p:sldId id="672" r:id="rId4"/>
    <p:sldId id="2714" r:id="rId6"/>
    <p:sldId id="2716" r:id="rId7"/>
    <p:sldId id="2783" r:id="rId8"/>
    <p:sldId id="2784" r:id="rId9"/>
    <p:sldId id="2785" r:id="rId10"/>
    <p:sldId id="2786" r:id="rId11"/>
    <p:sldId id="2895" r:id="rId12"/>
    <p:sldId id="2854" r:id="rId13"/>
    <p:sldId id="2855" r:id="rId14"/>
    <p:sldId id="2896" r:id="rId15"/>
    <p:sldId id="2897" r:id="rId16"/>
    <p:sldId id="2898" r:id="rId17"/>
    <p:sldId id="2899" r:id="rId18"/>
    <p:sldId id="2900" r:id="rId19"/>
    <p:sldId id="2901" r:id="rId20"/>
    <p:sldId id="2926" r:id="rId21"/>
    <p:sldId id="2927" r:id="rId22"/>
    <p:sldId id="2928" r:id="rId23"/>
    <p:sldId id="2929" r:id="rId24"/>
    <p:sldId id="2930" r:id="rId25"/>
    <p:sldId id="2931" r:id="rId26"/>
    <p:sldId id="2932" r:id="rId27"/>
    <p:sldId id="2933" r:id="rId28"/>
    <p:sldId id="2960" r:id="rId29"/>
    <p:sldId id="2987" r:id="rId30"/>
    <p:sldId id="2988" r:id="rId31"/>
    <p:sldId id="3015" r:id="rId32"/>
    <p:sldId id="3016" r:id="rId33"/>
    <p:sldId id="2934" r:id="rId34"/>
    <p:sldId id="2957" r:id="rId35"/>
    <p:sldId id="2958" r:id="rId36"/>
    <p:sldId id="2959" r:id="rId37"/>
    <p:sldId id="3017" r:id="rId38"/>
    <p:sldId id="3018" r:id="rId39"/>
    <p:sldId id="3019" r:id="rId40"/>
    <p:sldId id="3020" r:id="rId41"/>
    <p:sldId id="3026" r:id="rId42"/>
    <p:sldId id="3027" r:id="rId43"/>
    <p:sldId id="3028" r:id="rId44"/>
    <p:sldId id="2877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FD2B7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>
        <p:guide orient="horz" pos="2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-2856" y="-90"/>
      </p:cViewPr>
      <p:guideLst>
        <p:guide orient="horz" pos="281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5A036-F888-46F1-ACD5-59A7A7344F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D01B2-442F-4559-9A9B-BE4E4BDAC1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104242-42E4-462F-B9A6-468AC33D6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104242-42E4-462F-B9A6-468AC33D6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>
            <a:fillRect/>
          </a:stretch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11041482" y="1"/>
            <a:ext cx="456962" cy="549275"/>
          </a:xfrm>
          <a:custGeom>
            <a:avLst/>
            <a:gdLst>
              <a:gd name="T0" fmla="*/ 675 w 675"/>
              <a:gd name="T1" fmla="*/ 800 h 800"/>
              <a:gd name="T2" fmla="*/ 334 w 675"/>
              <a:gd name="T3" fmla="*/ 666 h 800"/>
              <a:gd name="T4" fmla="*/ 0 w 675"/>
              <a:gd name="T5" fmla="*/ 800 h 800"/>
              <a:gd name="T6" fmla="*/ 0 w 675"/>
              <a:gd name="T7" fmla="*/ 0 h 800"/>
              <a:gd name="T8" fmla="*/ 675 w 675"/>
              <a:gd name="T9" fmla="*/ 0 h 800"/>
              <a:gd name="T10" fmla="*/ 675 w 675"/>
              <a:gd name="T1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800">
                <a:moveTo>
                  <a:pt x="675" y="800"/>
                </a:moveTo>
                <a:lnTo>
                  <a:pt x="334" y="666"/>
                </a:lnTo>
                <a:lnTo>
                  <a:pt x="0" y="800"/>
                </a:lnTo>
                <a:lnTo>
                  <a:pt x="0" y="0"/>
                </a:lnTo>
                <a:lnTo>
                  <a:pt x="675" y="0"/>
                </a:lnTo>
                <a:lnTo>
                  <a:pt x="675" y="8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469" y="590550"/>
            <a:ext cx="10509063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469" y="1600201"/>
            <a:ext cx="10509063" cy="4277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41482" y="95448"/>
            <a:ext cx="44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400" smtClean="0">
                <a:solidFill>
                  <a:srgbClr val="F8F8F8"/>
                </a:solidFill>
                <a:latin typeface="+mj-ea"/>
                <a:ea typeface="+mj-ea"/>
              </a:rPr>
            </a:fld>
            <a:endParaRPr lang="zh-CN" altLang="en-US" sz="1400" dirty="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4130"/>
            <a:ext cx="1557766" cy="141844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burn to the ground </a:t>
            </a:r>
            <a:r>
              <a:rPr lang="en-US" altLang="zh-CN" sz="2400" b="1"/>
              <a:t>   </a:t>
            </a:r>
            <a:r>
              <a:rPr lang="zh-CN" altLang="en-US" sz="2400" b="1"/>
              <a:t>全部焚毁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8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74980" y="1608455"/>
            <a:ext cx="11334115" cy="3641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大火在房子上面缭绕，比以往任何时候都窜得更高了，整个村庄完全被火焰和滚滚浓烟吞没了, 最终被夷为平地。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1800" i="1">
                <a:solidFill>
                  <a:srgbClr val="002060"/>
                </a:solidFill>
                <a:sym typeface="+mn-ea"/>
              </a:rPr>
              <a:t>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curl /kɜːl/ v. 卷曲；成拳曲状；蜷缩；呈螺旋（或卷曲）状移动；（使）旋绕；缭绕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1800" i="1">
                <a:solidFill>
                  <a:srgbClr val="002060"/>
                </a:solidFill>
                <a:sym typeface="+mn-ea"/>
              </a:rPr>
              <a:t>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engulf /ɪnˈɡʌlf/ vt. 吞没；吞食，狼吞虎咽； 使陷于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Fires </a:t>
            </a:r>
            <a:r>
              <a:rPr lang="en-US" altLang="zh-CN" sz="2400" b="1" u="sng">
                <a:solidFill>
                  <a:srgbClr val="002060"/>
                </a:solidFill>
              </a:rPr>
              <a:t>curled over</a:t>
            </a:r>
            <a:r>
              <a:rPr lang="en-US" altLang="zh-CN" sz="2400" b="1">
                <a:solidFill>
                  <a:srgbClr val="002060"/>
                </a:solidFill>
              </a:rPr>
              <a:t> the house, </a:t>
            </a:r>
            <a:r>
              <a:rPr lang="en-US" altLang="zh-CN" sz="2400" b="1" u="sng">
                <a:solidFill>
                  <a:srgbClr val="002060"/>
                </a:solidFill>
              </a:rPr>
              <a:t>dancing</a:t>
            </a:r>
            <a:r>
              <a:rPr lang="zh-CN" altLang="en-US" sz="2400" b="1" u="sng" baseline="-25000">
                <a:solidFill>
                  <a:srgbClr val="002060"/>
                </a:solidFill>
              </a:rPr>
              <a:t>拟人</a:t>
            </a:r>
            <a:r>
              <a:rPr lang="en-US" altLang="zh-CN" sz="2400" b="1">
                <a:solidFill>
                  <a:srgbClr val="002060"/>
                </a:solidFill>
              </a:rPr>
              <a:t> higher than ever, and the whole village </a:t>
            </a:r>
            <a:r>
              <a:rPr lang="en-US" altLang="zh-CN" sz="2400" b="1" u="sng">
                <a:solidFill>
                  <a:srgbClr val="002060"/>
                </a:solidFill>
              </a:rPr>
              <a:t>was completely engulfed in</a:t>
            </a:r>
            <a:r>
              <a:rPr lang="en-US" altLang="zh-CN" sz="2400" b="1">
                <a:solidFill>
                  <a:srgbClr val="002060"/>
                </a:solidFill>
              </a:rPr>
              <a:t> flames and heavy smoke, </a:t>
            </a:r>
            <a:r>
              <a:rPr lang="en-US" altLang="zh-CN" sz="2400" b="1" u="sng">
                <a:solidFill>
                  <a:srgbClr val="002060"/>
                </a:solidFill>
              </a:rPr>
              <a:t>burnt to the ground eventually</a:t>
            </a:r>
            <a:r>
              <a:rPr lang="en-US" altLang="zh-CN" sz="2400" b="1">
                <a:solidFill>
                  <a:srgbClr val="002060"/>
                </a:solidFill>
              </a:rPr>
              <a:t>.</a:t>
            </a:r>
            <a:endParaRPr sz="2400"/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wave [weiv] </a:t>
            </a:r>
            <a:r>
              <a:rPr lang="en-US" altLang="zh-CN" sz="2400" b="1"/>
              <a:t>   </a:t>
            </a:r>
            <a:r>
              <a:rPr lang="zh-CN" altLang="en-US" sz="2400" b="1"/>
              <a:t>n. 波浪；波涛</a:t>
            </a:r>
            <a:r>
              <a:rPr lang="en-US" altLang="zh-CN" sz="2400" b="1"/>
              <a:t> </a:t>
            </a:r>
            <a:r>
              <a:rPr lang="zh-CN" altLang="en-US" sz="2400" b="1"/>
              <a:t>vi. 波动；起伏；挥手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9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72085" y="1288415"/>
            <a:ext cx="11847195" cy="5361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挥手让某人停车</a:t>
            </a:r>
            <a:r>
              <a:rPr lang="en-US" sz="2400">
                <a:sym typeface="+mn-ea"/>
              </a:rPr>
              <a:t>/ </a:t>
            </a:r>
            <a:r>
              <a:rPr sz="2400">
                <a:sym typeface="+mn-ea"/>
              </a:rPr>
              <a:t>向某人挥手道别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 挥舞某人的手/胳膊/衬衫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wave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sb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to stop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wave goodbye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to sb</a:t>
            </a:r>
            <a:r>
              <a:rPr lang="zh-CN" altLang="en-US" sz="2400" b="1">
                <a:solidFill>
                  <a:srgbClr val="002060"/>
                </a:solidFill>
                <a:sym typeface="+mn-ea"/>
              </a:rPr>
              <a:t>；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wave his hands/arms/blouse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crazily/ madly/ wildly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歉疚和恐惧一阵阵涌上她的心头。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Guilt and horror flooded her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in waves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一阵恐慌传遍人群。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wave of panic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spread through the crowd.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树枝在微风中摇曳。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brunches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were waving in the breeze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5.</a:t>
            </a:r>
            <a:r>
              <a:rPr sz="2400">
                <a:sym typeface="+mn-ea"/>
              </a:rPr>
              <a:t>小船任由汹涌的波涛摆布，很快就被吞没了。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at the mercy of 受…支配；任凭；听命于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5.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boat was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at the mercy of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he boiling waves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and was soon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swallowed up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fountain ['fauntin] </a:t>
            </a:r>
            <a:r>
              <a:rPr lang="en-US" sz="2400" b="1"/>
              <a:t> </a:t>
            </a:r>
            <a:r>
              <a:rPr sz="2400" b="1"/>
              <a:t>vi. &amp; vt. </a:t>
            </a:r>
            <a:r>
              <a:rPr sz="2400" b="1">
                <a:solidFill>
                  <a:srgbClr val="C00000"/>
                </a:solidFill>
              </a:rPr>
              <a:t>泉水般地喷出或涌出</a:t>
            </a:r>
            <a:r>
              <a:rPr lang="en-US" sz="2400" b="1"/>
              <a:t>  </a:t>
            </a:r>
            <a:r>
              <a:rPr sz="2400" b="1"/>
              <a:t>n. 喷泉；源泉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234950" y="318770"/>
            <a:ext cx="529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10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67665" y="1558290"/>
            <a:ext cx="11299825" cy="4084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1.社会生活是作家智慧的源泉。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Social life is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fountain of wisdom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of writers.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水从喷泉中涌出。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spring/sprɪŋ/n. 春天；弹簧；泉水；活力；跳跃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1800" i="1">
                <a:solidFill>
                  <a:srgbClr val="002060"/>
                </a:solidFill>
                <a:sym typeface="+mn-ea"/>
              </a:rPr>
              <a:t>                       v. 生长；涌出，涌现；跃出sprang /sprung- sprung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Water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sprang from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the fountain.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3050" y="25781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absolute ['æbsəlju:t] </a:t>
            </a:r>
            <a:r>
              <a:rPr lang="en-US" sz="2400" b="1"/>
              <a:t>         </a:t>
            </a:r>
            <a:r>
              <a:rPr sz="2400" b="1"/>
              <a:t>adj. 绝对的；完全的</a:t>
            </a:r>
            <a:endParaRPr sz="2400" b="1"/>
          </a:p>
          <a:p>
            <a:r>
              <a:rPr sz="2400" b="1"/>
              <a:t>absolutely ['æbsəlju:tli] </a:t>
            </a:r>
            <a:r>
              <a:rPr lang="en-US" sz="2400" b="1"/>
              <a:t>    </a:t>
            </a:r>
            <a:r>
              <a:rPr sz="2400" b="1"/>
              <a:t>adv. 绝对地；完全地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84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11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5435" y="1415415"/>
            <a:ext cx="1158113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1.充满信心；绝对信任；万籁俱寂；绝对真实</a:t>
            </a:r>
            <a:r>
              <a:rPr lang="zh-CN" altLang="en-US" sz="2400">
                <a:sym typeface="+mn-ea"/>
              </a:rPr>
              <a:t>；</a:t>
            </a:r>
            <a:r>
              <a:rPr sz="2400">
                <a:sym typeface="+mn-ea"/>
              </a:rPr>
              <a:t>无上权力；绝对权威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absolute confidence/ trust/ silence/ truth / power/ authority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他宣称道：“我为自己的所作所为感到兴奋不已。”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“I'm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abutesolly thrilled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to have done what I've done,” he declared.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这所小房子里寂静无声。似乎过了几个世纪，父亲转向我们，“你们碰过我的花，对吗?”一阵恐惧袭上我的心头。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An absolute silence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ruled the small house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隐喻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After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what seemed several centuries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夸张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Dad turned to us, “You have touched my flowers, right?”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beam of fear swept over me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隐喻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suit [sju:t, su:t] n. 一套外衣；套装vt. 适合；使适宜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76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12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46710" y="1490980"/>
            <a:ext cx="11395075" cy="49796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你最好选择那些你感兴趣并适合你的活动。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You'd better choose the interesting activities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which suit you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sz="2400">
              <a:sym typeface="+mn-ea"/>
            </a:endParaRPr>
          </a:p>
          <a:p>
            <a:pPr fontAlgn="auto">
              <a:lnSpc>
                <a:spcPts val="17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很快，其他的兄弟姐妹也纷纷效仿。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Soon, the other siblings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followed suit</a:t>
            </a:r>
            <a:r>
              <a:rPr lang="en-US" altLang="zh-CN" sz="2400" b="1" baseline="-25000">
                <a:solidFill>
                  <a:srgbClr val="C00000"/>
                </a:solidFill>
                <a:sym typeface="+mn-ea"/>
              </a:rPr>
              <a:t>跟着做；学样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7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一位年轻的女士向他走来。她身材修长苗条;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她的金发从耳朵后梳;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她的嘴唇和下巴有一种温柔的紧致，穿着古绿色的衣服，她就像春天</a:t>
            </a:r>
            <a:r>
              <a:rPr lang="zh-CN" sz="2400">
                <a:sym typeface="+mn-ea"/>
              </a:rPr>
              <a:t>般走</a:t>
            </a:r>
            <a:r>
              <a:rPr sz="2400">
                <a:sym typeface="+mn-ea"/>
              </a:rPr>
              <a:t>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blonde /blɒnd/ adj. 亚麻色的；金色的；白皙的；白肤金发碧眼的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 young lady was coming toward him. Her figure was long and slim; her blonde hair lay back from her ears; her lips and chin had a gentle firmness, and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in her pale green suit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she was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like springtime coming alive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make one’s way 前往</a:t>
            </a:r>
            <a:r>
              <a:rPr lang="zh-CN" sz="2400" b="1"/>
              <a:t>；</a:t>
            </a:r>
            <a:r>
              <a:rPr sz="2400" b="1">
                <a:solidFill>
                  <a:srgbClr val="C00000"/>
                </a:solidFill>
              </a:rPr>
              <a:t>克服困难艰难地或想方设法</a:t>
            </a:r>
            <a:r>
              <a:rPr sz="2400" b="1"/>
              <a:t>去某地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73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60045" y="1340485"/>
            <a:ext cx="11471275" cy="534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尽管发生了大洪水，但救援队仍然艰难地向灾区进发。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There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being a big flood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独立主格结构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the rescue team still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made their way to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disaster area.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努力辟出一条路挤进；推进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摸索着前进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 蜿蜒而行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艰难地进入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 慢慢前</a:t>
            </a:r>
            <a:r>
              <a:rPr lang="zh-CN" sz="2400">
                <a:sym typeface="+mn-ea"/>
              </a:rPr>
              <a:t>行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fight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nudge</a:t>
            </a:r>
            <a:r>
              <a:rPr sz="2400">
                <a:sym typeface="+mn-ea"/>
              </a:rPr>
              <a:t> </a:t>
            </a:r>
            <a:r>
              <a:rPr lang="zh-CN" altLang="en-US" i="1">
                <a:solidFill>
                  <a:srgbClr val="002060"/>
                </a:solidFill>
                <a:sym typeface="+mn-ea"/>
              </a:rPr>
              <a:t>nudge[nʌdʒ]vt.(用肘)轻推</a:t>
            </a:r>
            <a:r>
              <a:rPr lang="en-US" altLang="zh-CN" i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feel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wind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crack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/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inch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夸张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one's way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r>
              <a:rPr lang="en-US" sz="2400">
                <a:sym typeface="+mn-ea"/>
              </a:rPr>
              <a:t>   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长城像一条巨龙，在中国北方蜿蜒盘旋。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 </a:t>
            </a:r>
            <a:r>
              <a:rPr sz="2400">
                <a:sym typeface="+mn-ea"/>
              </a:rPr>
              <a:t>经过这么多年的努力，你终于跻身进演艺圈了。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Great Wall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winds its way across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north China like a huge dragon.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After all your years of struggling, you've finally been able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crack your way into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the show business.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3050" y="25781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potential [pəu'tenʃəl] n. 潜在性；可能性；潜能</a:t>
            </a:r>
            <a:r>
              <a:rPr lang="en-US" sz="2400" b="1"/>
              <a:t>  </a:t>
            </a:r>
            <a:r>
              <a:rPr sz="2400" b="1"/>
              <a:t>adj. 可能的；潜在的</a:t>
            </a:r>
            <a:endParaRPr sz="2400" b="1"/>
          </a:p>
          <a:p>
            <a:r>
              <a:rPr sz="2400" b="1"/>
              <a:t>actual ['æktʃuəl] adj. 实在的；实际的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76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14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40995" y="1408430"/>
            <a:ext cx="11510645" cy="5090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潜在的客户/问题/危险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potential customers/ problems/ danger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1460"/>
              </a:lnSpc>
              <a:buClrTx/>
              <a:buSzTx/>
              <a:buFontTx/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学校引进了许多先进的教学设备。这些设备有利于发掘学生的潜能。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Our school brought in quantities of advanced teaching equipment, which helps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dig out students' potential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1460"/>
              </a:lnSpc>
              <a:buClrTx/>
              <a:buSzTx/>
              <a:buFontTx/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学校力图因材施教，并帮助每位学生发挥他们的全部潜能。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school strives to treat students as individuals and to help each one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achieve their full potential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1460"/>
              </a:lnSpc>
              <a:buClrTx/>
              <a:buSzTx/>
              <a:buFontTx/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</a:pPr>
            <a:r>
              <a:rPr sz="2400">
                <a:sym typeface="+mn-ea"/>
              </a:rPr>
              <a:t>  </a:t>
            </a: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首先，我们需要弄清实际的问题和潜在的问题</a:t>
            </a:r>
            <a:r>
              <a:rPr lang="zh-CN" sz="2400">
                <a:sym typeface="+mn-ea"/>
              </a:rPr>
              <a:t>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First we need to identify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actual and potential problems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sample ['sɑ:mpl, 'sæ-] n. 样品；样本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21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15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2260" y="1437640"/>
            <a:ext cx="11449050" cy="4084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抽样调查</a:t>
            </a:r>
            <a:r>
              <a:rPr lang="zh-CN" sz="2400">
                <a:sym typeface="+mn-ea"/>
              </a:rPr>
              <a:t>；</a:t>
            </a:r>
            <a:r>
              <a:rPr sz="2400">
                <a:sym typeface="+mn-ea"/>
              </a:rPr>
              <a:t>随机抽选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 sample survey/ a random sample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我们把分析基于842名参与者的血液样本和饮食问卷调查</a:t>
            </a:r>
            <a:r>
              <a:rPr lang="zh-CN" sz="2400">
                <a:sym typeface="+mn-ea"/>
              </a:rPr>
              <a:t>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lang="zh-CN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We based our analysis on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blood samples and diet questionnaires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from 842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participants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调查覆盖了有代表性的一些学校。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survey covers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representative sample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of schools.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candidate ['kændideit, -dət] </a:t>
            </a:r>
            <a:r>
              <a:rPr lang="en-US" sz="2400" b="1"/>
              <a:t>  </a:t>
            </a:r>
            <a:r>
              <a:rPr sz="2400" b="1"/>
              <a:t>n. 候选人；候补者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76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16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2260" y="1460500"/>
            <a:ext cx="11619865" cy="2309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我认为我是秘书工作的合适人选，所以我写信推荐自己。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I am writing to recommend myself 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qualified candidate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for the job of secretary.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threat [θret] </a:t>
            </a:r>
            <a:r>
              <a:rPr lang="en-US" sz="2400" b="1"/>
              <a:t>  </a:t>
            </a:r>
            <a:r>
              <a:rPr sz="2400" b="1"/>
              <a:t>n. 恐吓；威胁；构成威胁的人或物；</a:t>
            </a:r>
            <a:r>
              <a:rPr sz="2400" b="1">
                <a:solidFill>
                  <a:srgbClr val="C00000"/>
                </a:solidFill>
              </a:rPr>
              <a:t>（不好的）征兆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302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17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00050" y="1423035"/>
            <a:ext cx="1153033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交通问题不仅影响我们日常生活，而且对人们的生命安全构成重大威胁。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Traffic issues not only affect our everyday life, but also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pose a major threat to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people's life security.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未来威胁人类的不是外星人，也不是罕见的疾病，而是气候变化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sym typeface="+mn-ea"/>
              </a:rPr>
              <a:t>It's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neither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aliens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nor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 rare disease </a:t>
            </a:r>
            <a:r>
              <a:rPr lang="en-US" altLang="zh-CN" sz="2400" b="1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sym typeface="+mn-ea"/>
              </a:rPr>
              <a:t>that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will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threaten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the human race in the future,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but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climate change.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乌云密布预示暴雨将至。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gathering dark clouds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threatened</a:t>
            </a:r>
            <a:r>
              <a:rPr lang="en-US" altLang="zh-CN" sz="2400" b="1" i="1" baseline="-25000">
                <a:solidFill>
                  <a:srgbClr val="002060"/>
                </a:solidFill>
                <a:sym typeface="+mn-ea"/>
              </a:rPr>
              <a:t>预示(坏事) 可能发生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an approaching thunderstorm.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6310" y="1899805"/>
            <a:ext cx="8107680" cy="8299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活用教材词汇，靶向高考写作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09950" y="3198495"/>
            <a:ext cx="423735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人教版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M6U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单词拓展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041869" y="4768438"/>
            <a:ext cx="416937" cy="416934"/>
            <a:chOff x="891974" y="4415843"/>
            <a:chExt cx="450443" cy="450443"/>
          </a:xfrm>
        </p:grpSpPr>
        <p:sp>
          <p:nvSpPr>
            <p:cNvPr id="10" name="椭圆 9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椭圆 39"/>
            <p:cNvSpPr/>
            <p:nvPr/>
          </p:nvSpPr>
          <p:spPr>
            <a:xfrm>
              <a:off x="993275" y="4502064"/>
              <a:ext cx="247839" cy="278000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1512676" y="4835717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浙江省常山一中：吴俊峰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43982" y="4842485"/>
            <a:ext cx="416937" cy="416934"/>
            <a:chOff x="891974" y="4415843"/>
            <a:chExt cx="450443" cy="450443"/>
          </a:xfrm>
        </p:grpSpPr>
        <p:sp>
          <p:nvSpPr>
            <p:cNvPr id="14" name="椭圆 1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椭圆 44"/>
            <p:cNvSpPr/>
            <p:nvPr/>
          </p:nvSpPr>
          <p:spPr>
            <a:xfrm>
              <a:off x="978196" y="4510710"/>
              <a:ext cx="278000" cy="260708"/>
            </a:xfrm>
            <a:custGeom>
              <a:avLst/>
              <a:gdLst>
                <a:gd name="connsiteX0" fmla="*/ 249749 w 331788"/>
                <a:gd name="connsiteY0" fmla="*/ 163513 h 311151"/>
                <a:gd name="connsiteX1" fmla="*/ 243291 w 331788"/>
                <a:gd name="connsiteY1" fmla="*/ 171424 h 311151"/>
                <a:gd name="connsiteX2" fmla="*/ 243291 w 331788"/>
                <a:gd name="connsiteY2" fmla="*/ 218888 h 311151"/>
                <a:gd name="connsiteX3" fmla="*/ 238125 w 331788"/>
                <a:gd name="connsiteY3" fmla="*/ 229435 h 311151"/>
                <a:gd name="connsiteX4" fmla="*/ 249749 w 331788"/>
                <a:gd name="connsiteY4" fmla="*/ 241301 h 311151"/>
                <a:gd name="connsiteX5" fmla="*/ 260081 w 331788"/>
                <a:gd name="connsiteY5" fmla="*/ 236027 h 311151"/>
                <a:gd name="connsiteX6" fmla="*/ 288495 w 331788"/>
                <a:gd name="connsiteY6" fmla="*/ 236027 h 311151"/>
                <a:gd name="connsiteX7" fmla="*/ 307868 w 331788"/>
                <a:gd name="connsiteY7" fmla="*/ 236027 h 311151"/>
                <a:gd name="connsiteX8" fmla="*/ 314325 w 331788"/>
                <a:gd name="connsiteY8" fmla="*/ 229435 h 311151"/>
                <a:gd name="connsiteX9" fmla="*/ 307868 w 331788"/>
                <a:gd name="connsiteY9" fmla="*/ 221525 h 311151"/>
                <a:gd name="connsiteX10" fmla="*/ 260081 w 331788"/>
                <a:gd name="connsiteY10" fmla="*/ 221525 h 311151"/>
                <a:gd name="connsiteX11" fmla="*/ 257498 w 331788"/>
                <a:gd name="connsiteY11" fmla="*/ 218888 h 311151"/>
                <a:gd name="connsiteX12" fmla="*/ 257498 w 331788"/>
                <a:gd name="connsiteY12" fmla="*/ 171424 h 311151"/>
                <a:gd name="connsiteX13" fmla="*/ 249749 w 331788"/>
                <a:gd name="connsiteY13" fmla="*/ 163513 h 311151"/>
                <a:gd name="connsiteX14" fmla="*/ 250178 w 331788"/>
                <a:gd name="connsiteY14" fmla="*/ 147638 h 311151"/>
                <a:gd name="connsiteX15" fmla="*/ 289040 w 331788"/>
                <a:gd name="connsiteY15" fmla="*/ 158020 h 311151"/>
                <a:gd name="connsiteX16" fmla="*/ 331788 w 331788"/>
                <a:gd name="connsiteY16" fmla="*/ 229395 h 311151"/>
                <a:gd name="connsiteX17" fmla="*/ 250178 w 331788"/>
                <a:gd name="connsiteY17" fmla="*/ 311151 h 311151"/>
                <a:gd name="connsiteX18" fmla="*/ 175044 w 331788"/>
                <a:gd name="connsiteY18" fmla="*/ 260540 h 311151"/>
                <a:gd name="connsiteX19" fmla="*/ 169863 w 331788"/>
                <a:gd name="connsiteY19" fmla="*/ 229395 h 311151"/>
                <a:gd name="connsiteX20" fmla="*/ 250178 w 331788"/>
                <a:gd name="connsiteY20" fmla="*/ 147638 h 311151"/>
                <a:gd name="connsiteX21" fmla="*/ 22336 w 331788"/>
                <a:gd name="connsiteY21" fmla="*/ 44450 h 311151"/>
                <a:gd name="connsiteX22" fmla="*/ 15875 w 331788"/>
                <a:gd name="connsiteY22" fmla="*/ 49630 h 311151"/>
                <a:gd name="connsiteX23" fmla="*/ 15875 w 331788"/>
                <a:gd name="connsiteY23" fmla="*/ 93663 h 311151"/>
                <a:gd name="connsiteX24" fmla="*/ 273050 w 331788"/>
                <a:gd name="connsiteY24" fmla="*/ 93663 h 311151"/>
                <a:gd name="connsiteX25" fmla="*/ 273050 w 331788"/>
                <a:gd name="connsiteY25" fmla="*/ 49630 h 311151"/>
                <a:gd name="connsiteX26" fmla="*/ 267881 w 331788"/>
                <a:gd name="connsiteY26" fmla="*/ 44450 h 311151"/>
                <a:gd name="connsiteX27" fmla="*/ 245911 w 331788"/>
                <a:gd name="connsiteY27" fmla="*/ 44450 h 311151"/>
                <a:gd name="connsiteX28" fmla="*/ 245911 w 331788"/>
                <a:gd name="connsiteY28" fmla="*/ 53515 h 311151"/>
                <a:gd name="connsiteX29" fmla="*/ 231695 w 331788"/>
                <a:gd name="connsiteY29" fmla="*/ 67761 h 311151"/>
                <a:gd name="connsiteX30" fmla="*/ 212310 w 331788"/>
                <a:gd name="connsiteY30" fmla="*/ 67761 h 311151"/>
                <a:gd name="connsiteX31" fmla="*/ 198094 w 331788"/>
                <a:gd name="connsiteY31" fmla="*/ 53515 h 311151"/>
                <a:gd name="connsiteX32" fmla="*/ 198094 w 331788"/>
                <a:gd name="connsiteY32" fmla="*/ 44450 h 311151"/>
                <a:gd name="connsiteX33" fmla="*/ 168370 w 331788"/>
                <a:gd name="connsiteY33" fmla="*/ 44450 h 311151"/>
                <a:gd name="connsiteX34" fmla="*/ 168370 w 331788"/>
                <a:gd name="connsiteY34" fmla="*/ 53515 h 311151"/>
                <a:gd name="connsiteX35" fmla="*/ 154155 w 331788"/>
                <a:gd name="connsiteY35" fmla="*/ 67761 h 311151"/>
                <a:gd name="connsiteX36" fmla="*/ 134770 w 331788"/>
                <a:gd name="connsiteY36" fmla="*/ 67761 h 311151"/>
                <a:gd name="connsiteX37" fmla="*/ 120554 w 331788"/>
                <a:gd name="connsiteY37" fmla="*/ 53515 h 311151"/>
                <a:gd name="connsiteX38" fmla="*/ 120554 w 331788"/>
                <a:gd name="connsiteY38" fmla="*/ 44450 h 311151"/>
                <a:gd name="connsiteX39" fmla="*/ 92123 w 331788"/>
                <a:gd name="connsiteY39" fmla="*/ 44450 h 311151"/>
                <a:gd name="connsiteX40" fmla="*/ 92123 w 331788"/>
                <a:gd name="connsiteY40" fmla="*/ 53515 h 311151"/>
                <a:gd name="connsiteX41" fmla="*/ 77907 w 331788"/>
                <a:gd name="connsiteY41" fmla="*/ 67761 h 311151"/>
                <a:gd name="connsiteX42" fmla="*/ 58522 w 331788"/>
                <a:gd name="connsiteY42" fmla="*/ 67761 h 311151"/>
                <a:gd name="connsiteX43" fmla="*/ 44306 w 331788"/>
                <a:gd name="connsiteY43" fmla="*/ 53515 h 311151"/>
                <a:gd name="connsiteX44" fmla="*/ 44306 w 331788"/>
                <a:gd name="connsiteY44" fmla="*/ 44450 h 311151"/>
                <a:gd name="connsiteX45" fmla="*/ 22336 w 331788"/>
                <a:gd name="connsiteY45" fmla="*/ 44450 h 311151"/>
                <a:gd name="connsiteX46" fmla="*/ 58303 w 331788"/>
                <a:gd name="connsiteY46" fmla="*/ 0 h 311151"/>
                <a:gd name="connsiteX47" fmla="*/ 77737 w 331788"/>
                <a:gd name="connsiteY47" fmla="*/ 0 h 311151"/>
                <a:gd name="connsiteX48" fmla="*/ 91989 w 331788"/>
                <a:gd name="connsiteY48" fmla="*/ 14248 h 311151"/>
                <a:gd name="connsiteX49" fmla="*/ 91989 w 331788"/>
                <a:gd name="connsiteY49" fmla="*/ 29791 h 311151"/>
                <a:gd name="connsiteX50" fmla="*/ 120493 w 331788"/>
                <a:gd name="connsiteY50" fmla="*/ 29791 h 311151"/>
                <a:gd name="connsiteX51" fmla="*/ 120493 w 331788"/>
                <a:gd name="connsiteY51" fmla="*/ 14248 h 311151"/>
                <a:gd name="connsiteX52" fmla="*/ 134745 w 331788"/>
                <a:gd name="connsiteY52" fmla="*/ 0 h 311151"/>
                <a:gd name="connsiteX53" fmla="*/ 154179 w 331788"/>
                <a:gd name="connsiteY53" fmla="*/ 0 h 311151"/>
                <a:gd name="connsiteX54" fmla="*/ 168431 w 331788"/>
                <a:gd name="connsiteY54" fmla="*/ 14248 h 311151"/>
                <a:gd name="connsiteX55" fmla="*/ 168431 w 331788"/>
                <a:gd name="connsiteY55" fmla="*/ 29791 h 311151"/>
                <a:gd name="connsiteX56" fmla="*/ 198231 w 331788"/>
                <a:gd name="connsiteY56" fmla="*/ 29791 h 311151"/>
                <a:gd name="connsiteX57" fmla="*/ 198231 w 331788"/>
                <a:gd name="connsiteY57" fmla="*/ 14248 h 311151"/>
                <a:gd name="connsiteX58" fmla="*/ 212483 w 331788"/>
                <a:gd name="connsiteY58" fmla="*/ 0 h 311151"/>
                <a:gd name="connsiteX59" fmla="*/ 231917 w 331788"/>
                <a:gd name="connsiteY59" fmla="*/ 0 h 311151"/>
                <a:gd name="connsiteX60" fmla="*/ 246170 w 331788"/>
                <a:gd name="connsiteY60" fmla="*/ 14248 h 311151"/>
                <a:gd name="connsiteX61" fmla="*/ 246170 w 331788"/>
                <a:gd name="connsiteY61" fmla="*/ 29791 h 311151"/>
                <a:gd name="connsiteX62" fmla="*/ 268195 w 331788"/>
                <a:gd name="connsiteY62" fmla="*/ 29791 h 311151"/>
                <a:gd name="connsiteX63" fmla="*/ 288925 w 331788"/>
                <a:gd name="connsiteY63" fmla="*/ 50516 h 311151"/>
                <a:gd name="connsiteX64" fmla="*/ 288925 w 331788"/>
                <a:gd name="connsiteY64" fmla="*/ 146366 h 311151"/>
                <a:gd name="connsiteX65" fmla="*/ 286334 w 331788"/>
                <a:gd name="connsiteY65" fmla="*/ 143775 h 311151"/>
                <a:gd name="connsiteX66" fmla="*/ 250056 w 331788"/>
                <a:gd name="connsiteY66" fmla="*/ 137299 h 311151"/>
                <a:gd name="connsiteX67" fmla="*/ 215074 w 331788"/>
                <a:gd name="connsiteY67" fmla="*/ 143775 h 311151"/>
                <a:gd name="connsiteX68" fmla="*/ 185275 w 331788"/>
                <a:gd name="connsiteY68" fmla="*/ 164500 h 311151"/>
                <a:gd name="connsiteX69" fmla="*/ 165840 w 331788"/>
                <a:gd name="connsiteY69" fmla="*/ 192996 h 311151"/>
                <a:gd name="connsiteX70" fmla="*/ 158066 w 331788"/>
                <a:gd name="connsiteY70" fmla="*/ 229264 h 311151"/>
                <a:gd name="connsiteX71" fmla="*/ 163249 w 331788"/>
                <a:gd name="connsiteY71" fmla="*/ 260350 h 311151"/>
                <a:gd name="connsiteX72" fmla="*/ 22025 w 331788"/>
                <a:gd name="connsiteY72" fmla="*/ 260350 h 311151"/>
                <a:gd name="connsiteX73" fmla="*/ 0 w 331788"/>
                <a:gd name="connsiteY73" fmla="*/ 238330 h 311151"/>
                <a:gd name="connsiteX74" fmla="*/ 0 w 331788"/>
                <a:gd name="connsiteY74" fmla="*/ 50516 h 311151"/>
                <a:gd name="connsiteX75" fmla="*/ 22025 w 331788"/>
                <a:gd name="connsiteY75" fmla="*/ 29791 h 311151"/>
                <a:gd name="connsiteX76" fmla="*/ 44051 w 331788"/>
                <a:gd name="connsiteY76" fmla="*/ 29791 h 311151"/>
                <a:gd name="connsiteX77" fmla="*/ 44051 w 331788"/>
                <a:gd name="connsiteY77" fmla="*/ 14248 h 311151"/>
                <a:gd name="connsiteX78" fmla="*/ 58303 w 331788"/>
                <a:gd name="connsiteY78" fmla="*/ 0 h 31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31788" h="311151">
                  <a:moveTo>
                    <a:pt x="249749" y="163513"/>
                  </a:moveTo>
                  <a:cubicBezTo>
                    <a:pt x="245874" y="163513"/>
                    <a:pt x="243291" y="167468"/>
                    <a:pt x="243291" y="171424"/>
                  </a:cubicBezTo>
                  <a:cubicBezTo>
                    <a:pt x="243291" y="171424"/>
                    <a:pt x="243291" y="171424"/>
                    <a:pt x="243291" y="218888"/>
                  </a:cubicBezTo>
                  <a:cubicBezTo>
                    <a:pt x="239417" y="221525"/>
                    <a:pt x="238125" y="225480"/>
                    <a:pt x="238125" y="229435"/>
                  </a:cubicBezTo>
                  <a:cubicBezTo>
                    <a:pt x="238125" y="236027"/>
                    <a:pt x="243291" y="241301"/>
                    <a:pt x="249749" y="241301"/>
                  </a:cubicBezTo>
                  <a:cubicBezTo>
                    <a:pt x="253624" y="241301"/>
                    <a:pt x="257498" y="239983"/>
                    <a:pt x="260081" y="236027"/>
                  </a:cubicBezTo>
                  <a:cubicBezTo>
                    <a:pt x="260081" y="236027"/>
                    <a:pt x="260081" y="236027"/>
                    <a:pt x="288495" y="236027"/>
                  </a:cubicBezTo>
                  <a:lnTo>
                    <a:pt x="307868" y="236027"/>
                  </a:lnTo>
                  <a:cubicBezTo>
                    <a:pt x="311742" y="236027"/>
                    <a:pt x="314325" y="233390"/>
                    <a:pt x="314325" y="229435"/>
                  </a:cubicBezTo>
                  <a:cubicBezTo>
                    <a:pt x="314325" y="225480"/>
                    <a:pt x="311742" y="221525"/>
                    <a:pt x="307868" y="221525"/>
                  </a:cubicBezTo>
                  <a:cubicBezTo>
                    <a:pt x="307868" y="221525"/>
                    <a:pt x="307868" y="221525"/>
                    <a:pt x="260081" y="221525"/>
                  </a:cubicBezTo>
                  <a:cubicBezTo>
                    <a:pt x="258790" y="221525"/>
                    <a:pt x="257498" y="220206"/>
                    <a:pt x="257498" y="218888"/>
                  </a:cubicBezTo>
                  <a:cubicBezTo>
                    <a:pt x="257498" y="218888"/>
                    <a:pt x="257498" y="218888"/>
                    <a:pt x="257498" y="171424"/>
                  </a:cubicBezTo>
                  <a:cubicBezTo>
                    <a:pt x="257498" y="167468"/>
                    <a:pt x="253624" y="163513"/>
                    <a:pt x="249749" y="163513"/>
                  </a:cubicBezTo>
                  <a:close/>
                  <a:moveTo>
                    <a:pt x="250178" y="147638"/>
                  </a:moveTo>
                  <a:cubicBezTo>
                    <a:pt x="264427" y="147638"/>
                    <a:pt x="277381" y="151531"/>
                    <a:pt x="289040" y="158020"/>
                  </a:cubicBezTo>
                  <a:cubicBezTo>
                    <a:pt x="314948" y="172295"/>
                    <a:pt x="331788" y="198249"/>
                    <a:pt x="331788" y="229395"/>
                  </a:cubicBezTo>
                  <a:cubicBezTo>
                    <a:pt x="331788" y="274815"/>
                    <a:pt x="295517" y="311151"/>
                    <a:pt x="250178" y="311151"/>
                  </a:cubicBezTo>
                  <a:cubicBezTo>
                    <a:pt x="216497" y="311151"/>
                    <a:pt x="186703" y="289090"/>
                    <a:pt x="175044" y="260540"/>
                  </a:cubicBezTo>
                  <a:cubicBezTo>
                    <a:pt x="171158" y="250158"/>
                    <a:pt x="169863" y="239776"/>
                    <a:pt x="169863" y="229395"/>
                  </a:cubicBezTo>
                  <a:cubicBezTo>
                    <a:pt x="169863" y="183974"/>
                    <a:pt x="206134" y="147638"/>
                    <a:pt x="250178" y="147638"/>
                  </a:cubicBezTo>
                  <a:close/>
                  <a:moveTo>
                    <a:pt x="22336" y="44450"/>
                  </a:moveTo>
                  <a:cubicBezTo>
                    <a:pt x="18459" y="44450"/>
                    <a:pt x="15875" y="47040"/>
                    <a:pt x="15875" y="49630"/>
                  </a:cubicBezTo>
                  <a:lnTo>
                    <a:pt x="15875" y="93663"/>
                  </a:lnTo>
                  <a:cubicBezTo>
                    <a:pt x="15875" y="93663"/>
                    <a:pt x="15875" y="93663"/>
                    <a:pt x="273050" y="93663"/>
                  </a:cubicBezTo>
                  <a:cubicBezTo>
                    <a:pt x="273050" y="93663"/>
                    <a:pt x="273050" y="93663"/>
                    <a:pt x="273050" y="49630"/>
                  </a:cubicBezTo>
                  <a:cubicBezTo>
                    <a:pt x="273050" y="47040"/>
                    <a:pt x="270466" y="44450"/>
                    <a:pt x="267881" y="44450"/>
                  </a:cubicBezTo>
                  <a:cubicBezTo>
                    <a:pt x="267881" y="44450"/>
                    <a:pt x="267881" y="44450"/>
                    <a:pt x="245911" y="44450"/>
                  </a:cubicBezTo>
                  <a:cubicBezTo>
                    <a:pt x="245911" y="44450"/>
                    <a:pt x="245911" y="44450"/>
                    <a:pt x="245911" y="53515"/>
                  </a:cubicBezTo>
                  <a:cubicBezTo>
                    <a:pt x="245911" y="61286"/>
                    <a:pt x="239449" y="67761"/>
                    <a:pt x="231695" y="67761"/>
                  </a:cubicBezTo>
                  <a:cubicBezTo>
                    <a:pt x="231695" y="67761"/>
                    <a:pt x="231695" y="67761"/>
                    <a:pt x="212310" y="67761"/>
                  </a:cubicBezTo>
                  <a:cubicBezTo>
                    <a:pt x="204556" y="67761"/>
                    <a:pt x="198094" y="61286"/>
                    <a:pt x="198094" y="53515"/>
                  </a:cubicBezTo>
                  <a:cubicBezTo>
                    <a:pt x="198094" y="53515"/>
                    <a:pt x="198094" y="53515"/>
                    <a:pt x="198094" y="44450"/>
                  </a:cubicBezTo>
                  <a:cubicBezTo>
                    <a:pt x="198094" y="44450"/>
                    <a:pt x="198094" y="44450"/>
                    <a:pt x="168370" y="44450"/>
                  </a:cubicBezTo>
                  <a:cubicBezTo>
                    <a:pt x="168370" y="44450"/>
                    <a:pt x="168370" y="44450"/>
                    <a:pt x="168370" y="53515"/>
                  </a:cubicBezTo>
                  <a:cubicBezTo>
                    <a:pt x="168370" y="61286"/>
                    <a:pt x="161909" y="67761"/>
                    <a:pt x="154155" y="67761"/>
                  </a:cubicBezTo>
                  <a:cubicBezTo>
                    <a:pt x="154155" y="67761"/>
                    <a:pt x="154155" y="67761"/>
                    <a:pt x="134770" y="67761"/>
                  </a:cubicBezTo>
                  <a:cubicBezTo>
                    <a:pt x="127016" y="67761"/>
                    <a:pt x="120554" y="61286"/>
                    <a:pt x="120554" y="53515"/>
                  </a:cubicBezTo>
                  <a:cubicBezTo>
                    <a:pt x="120554" y="53515"/>
                    <a:pt x="120554" y="53515"/>
                    <a:pt x="120554" y="44450"/>
                  </a:cubicBezTo>
                  <a:cubicBezTo>
                    <a:pt x="120554" y="44450"/>
                    <a:pt x="120554" y="44450"/>
                    <a:pt x="92123" y="44450"/>
                  </a:cubicBezTo>
                  <a:cubicBezTo>
                    <a:pt x="92123" y="44450"/>
                    <a:pt x="92123" y="44450"/>
                    <a:pt x="92123" y="53515"/>
                  </a:cubicBezTo>
                  <a:cubicBezTo>
                    <a:pt x="92123" y="61286"/>
                    <a:pt x="85661" y="67761"/>
                    <a:pt x="77907" y="67761"/>
                  </a:cubicBezTo>
                  <a:cubicBezTo>
                    <a:pt x="77907" y="67761"/>
                    <a:pt x="77907" y="67761"/>
                    <a:pt x="58522" y="67761"/>
                  </a:cubicBezTo>
                  <a:cubicBezTo>
                    <a:pt x="50768" y="67761"/>
                    <a:pt x="44306" y="61286"/>
                    <a:pt x="44306" y="53515"/>
                  </a:cubicBezTo>
                  <a:cubicBezTo>
                    <a:pt x="44306" y="53515"/>
                    <a:pt x="44306" y="53515"/>
                    <a:pt x="44306" y="44450"/>
                  </a:cubicBezTo>
                  <a:cubicBezTo>
                    <a:pt x="44306" y="44450"/>
                    <a:pt x="44306" y="44450"/>
                    <a:pt x="22336" y="44450"/>
                  </a:cubicBezTo>
                  <a:close/>
                  <a:moveTo>
                    <a:pt x="58303" y="0"/>
                  </a:moveTo>
                  <a:cubicBezTo>
                    <a:pt x="58303" y="0"/>
                    <a:pt x="58303" y="0"/>
                    <a:pt x="77737" y="0"/>
                  </a:cubicBezTo>
                  <a:cubicBezTo>
                    <a:pt x="85511" y="0"/>
                    <a:pt x="91989" y="6476"/>
                    <a:pt x="91989" y="14248"/>
                  </a:cubicBezTo>
                  <a:cubicBezTo>
                    <a:pt x="91989" y="14248"/>
                    <a:pt x="91989" y="14248"/>
                    <a:pt x="91989" y="29791"/>
                  </a:cubicBezTo>
                  <a:cubicBezTo>
                    <a:pt x="91989" y="29791"/>
                    <a:pt x="91989" y="29791"/>
                    <a:pt x="120493" y="29791"/>
                  </a:cubicBezTo>
                  <a:cubicBezTo>
                    <a:pt x="120493" y="29791"/>
                    <a:pt x="120493" y="29791"/>
                    <a:pt x="120493" y="14248"/>
                  </a:cubicBezTo>
                  <a:cubicBezTo>
                    <a:pt x="120493" y="6476"/>
                    <a:pt x="126971" y="0"/>
                    <a:pt x="134745" y="0"/>
                  </a:cubicBezTo>
                  <a:cubicBezTo>
                    <a:pt x="134745" y="0"/>
                    <a:pt x="134745" y="0"/>
                    <a:pt x="154179" y="0"/>
                  </a:cubicBezTo>
                  <a:cubicBezTo>
                    <a:pt x="161953" y="0"/>
                    <a:pt x="168431" y="6476"/>
                    <a:pt x="168431" y="14248"/>
                  </a:cubicBezTo>
                  <a:cubicBezTo>
                    <a:pt x="168431" y="14248"/>
                    <a:pt x="168431" y="14248"/>
                    <a:pt x="168431" y="29791"/>
                  </a:cubicBezTo>
                  <a:cubicBezTo>
                    <a:pt x="168431" y="29791"/>
                    <a:pt x="168431" y="29791"/>
                    <a:pt x="198231" y="29791"/>
                  </a:cubicBezTo>
                  <a:cubicBezTo>
                    <a:pt x="198231" y="29791"/>
                    <a:pt x="198231" y="29791"/>
                    <a:pt x="198231" y="14248"/>
                  </a:cubicBezTo>
                  <a:cubicBezTo>
                    <a:pt x="198231" y="6476"/>
                    <a:pt x="204709" y="0"/>
                    <a:pt x="212483" y="0"/>
                  </a:cubicBezTo>
                  <a:cubicBezTo>
                    <a:pt x="212483" y="0"/>
                    <a:pt x="212483" y="0"/>
                    <a:pt x="231917" y="0"/>
                  </a:cubicBezTo>
                  <a:cubicBezTo>
                    <a:pt x="239691" y="0"/>
                    <a:pt x="246170" y="6476"/>
                    <a:pt x="246170" y="14248"/>
                  </a:cubicBezTo>
                  <a:cubicBezTo>
                    <a:pt x="246170" y="14248"/>
                    <a:pt x="246170" y="14248"/>
                    <a:pt x="246170" y="29791"/>
                  </a:cubicBezTo>
                  <a:cubicBezTo>
                    <a:pt x="246170" y="29791"/>
                    <a:pt x="246170" y="29791"/>
                    <a:pt x="268195" y="29791"/>
                  </a:cubicBezTo>
                  <a:cubicBezTo>
                    <a:pt x="279856" y="29791"/>
                    <a:pt x="288925" y="38858"/>
                    <a:pt x="288925" y="50516"/>
                  </a:cubicBezTo>
                  <a:cubicBezTo>
                    <a:pt x="288925" y="50516"/>
                    <a:pt x="288925" y="50516"/>
                    <a:pt x="288925" y="146366"/>
                  </a:cubicBezTo>
                  <a:cubicBezTo>
                    <a:pt x="288925" y="145071"/>
                    <a:pt x="287630" y="145071"/>
                    <a:pt x="286334" y="143775"/>
                  </a:cubicBezTo>
                  <a:cubicBezTo>
                    <a:pt x="274673" y="139889"/>
                    <a:pt x="263013" y="137299"/>
                    <a:pt x="250056" y="137299"/>
                  </a:cubicBezTo>
                  <a:cubicBezTo>
                    <a:pt x="238396" y="137299"/>
                    <a:pt x="225439" y="139889"/>
                    <a:pt x="215074" y="143775"/>
                  </a:cubicBezTo>
                  <a:cubicBezTo>
                    <a:pt x="203413" y="148956"/>
                    <a:pt x="194344" y="155433"/>
                    <a:pt x="185275" y="164500"/>
                  </a:cubicBezTo>
                  <a:cubicBezTo>
                    <a:pt x="177501" y="172272"/>
                    <a:pt x="169727" y="182634"/>
                    <a:pt x="165840" y="192996"/>
                  </a:cubicBezTo>
                  <a:cubicBezTo>
                    <a:pt x="160658" y="204653"/>
                    <a:pt x="158066" y="216311"/>
                    <a:pt x="158066" y="229264"/>
                  </a:cubicBezTo>
                  <a:cubicBezTo>
                    <a:pt x="158066" y="239626"/>
                    <a:pt x="160658" y="249988"/>
                    <a:pt x="163249" y="260350"/>
                  </a:cubicBezTo>
                  <a:cubicBezTo>
                    <a:pt x="163249" y="260350"/>
                    <a:pt x="163249" y="260350"/>
                    <a:pt x="22025" y="260350"/>
                  </a:cubicBezTo>
                  <a:cubicBezTo>
                    <a:pt x="9069" y="260350"/>
                    <a:pt x="0" y="249988"/>
                    <a:pt x="0" y="238330"/>
                  </a:cubicBezTo>
                  <a:cubicBezTo>
                    <a:pt x="0" y="238330"/>
                    <a:pt x="0" y="238330"/>
                    <a:pt x="0" y="50516"/>
                  </a:cubicBezTo>
                  <a:cubicBezTo>
                    <a:pt x="0" y="38858"/>
                    <a:pt x="9069" y="29791"/>
                    <a:pt x="22025" y="29791"/>
                  </a:cubicBezTo>
                  <a:cubicBezTo>
                    <a:pt x="22025" y="29791"/>
                    <a:pt x="22025" y="29791"/>
                    <a:pt x="44051" y="29791"/>
                  </a:cubicBezTo>
                  <a:cubicBezTo>
                    <a:pt x="44051" y="29791"/>
                    <a:pt x="44051" y="29791"/>
                    <a:pt x="44051" y="14248"/>
                  </a:cubicBezTo>
                  <a:cubicBezTo>
                    <a:pt x="44051" y="6476"/>
                    <a:pt x="50529" y="0"/>
                    <a:pt x="58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460919" y="4842454"/>
            <a:ext cx="1871980" cy="36830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时间：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2021.4.11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0980" y="318770"/>
            <a:ext cx="105283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tornado [tɔ:'neidəu] n. 龙卷风</a:t>
            </a:r>
            <a:r>
              <a:rPr lang="en-US" sz="2400" b="1"/>
              <a:t>   </a:t>
            </a:r>
            <a:r>
              <a:rPr sz="2400" b="1"/>
              <a:t>hurricane ['hʌrikən] n. 飓风；风暴</a:t>
            </a:r>
            <a:endParaRPr sz="2400" b="1"/>
          </a:p>
          <a:p>
            <a:r>
              <a:rPr sz="2400" b="1"/>
              <a:t>typhoon [tai'fu:n] n. 台风</a:t>
            </a:r>
            <a:r>
              <a:rPr lang="en-US" sz="2400" b="1"/>
              <a:t>          </a:t>
            </a:r>
            <a:r>
              <a:rPr sz="2400" b="1"/>
              <a:t>thunderstorm ['θʌndəstɔ:m] n. 雷暴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8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18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70205" y="1445260"/>
            <a:ext cx="11388725" cy="3641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半夜，暴风雨</a:t>
            </a:r>
            <a:r>
              <a:rPr lang="en-US" sz="2400">
                <a:sym typeface="+mn-ea"/>
              </a:rPr>
              <a:t>/台风</a:t>
            </a:r>
            <a:r>
              <a:rPr sz="2400">
                <a:sym typeface="+mn-ea"/>
              </a:rPr>
              <a:t>停了，乌云散了，繁星照耀夜空。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At midnight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thunderstorm/typhoon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u="sng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quieted</a:t>
            </a:r>
            <a:r>
              <a:rPr lang="zh-CN" altLang="en-US" sz="2400" b="1" u="sng" baseline="-2500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拟人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the clouds </a:t>
            </a:r>
            <a:r>
              <a:rPr lang="en-US" altLang="zh-CN" sz="2400" b="1" u="sng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parted</a:t>
            </a:r>
            <a:r>
              <a:rPr lang="zh-CN" altLang="en-US" sz="2400" b="1" u="sng" baseline="-2500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拟人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and stars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u="sng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shone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through the dark.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爱丽丝抬头一看，王后站在他们面前，交叉着胳膊，皱着眉头，就像一场暴风雨。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Alice looked up, and there stood the Queen in front of them, with her arms folded,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frowning like a thunderstorm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precious ['preʃəs] </a:t>
            </a:r>
            <a:r>
              <a:rPr lang="en-US" sz="2400" b="1"/>
              <a:t>  </a:t>
            </a:r>
            <a:r>
              <a:rPr sz="2400" b="1"/>
              <a:t>adj. 贵重的；珍贵的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21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19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29565" y="1386205"/>
            <a:ext cx="11532235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1.在经历了这段冒险的旅程后，他们意识到他们之间的爱可以战胜生活中的一切困难。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2016.10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浙江高考卷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读后续写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After this life-risking journey, they realized the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precious love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between them could conquer every difficulty in life.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我们平静下来后，当地人告诉我们，由于人类活动和气候变化，这些熊正在失去家园和食物。在回家的路上，我查看了相机里珍贵的照片，陷入了沉思。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2020.06浙江高考卷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After we calmed down, the locals told us that the bears were losing their homes and food because of human activities and climate changes. On the way back home, I checked the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precious pictures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 the camera, lost in thought.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8270" y="545465"/>
            <a:ext cx="106349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fog [fɔɡ] n. 雾 </a:t>
            </a:r>
            <a:r>
              <a:rPr lang="en-US" sz="2400" b="1"/>
              <a:t>   </a:t>
            </a:r>
            <a:r>
              <a:rPr sz="2400" b="1"/>
              <a:t>v.</a:t>
            </a:r>
            <a:r>
              <a:rPr sz="2400" b="1" baseline="-25000"/>
              <a:t>(fogged, fogging)</a:t>
            </a:r>
            <a:r>
              <a:rPr sz="2400" b="1"/>
              <a:t> 使模糊；使(玻璃表面)起雾；</a:t>
            </a:r>
            <a:r>
              <a:rPr sz="2400" b="1">
                <a:solidFill>
                  <a:srgbClr val="C00000"/>
                </a:solidFill>
              </a:rPr>
              <a:t>(喻)使困惑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7404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20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81000" y="1423670"/>
            <a:ext cx="11090910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1.森林/</a:t>
            </a:r>
            <a:r>
              <a:rPr lang="zh-CN" altLang="en-US" sz="2400">
                <a:sym typeface="+mn-ea"/>
              </a:rPr>
              <a:t>小镇</a:t>
            </a:r>
            <a:r>
              <a:rPr lang="en-US" sz="2400">
                <a:sym typeface="+mn-ea"/>
              </a:rPr>
              <a:t>被厚厚的雾笼罩着。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sz="2400" b="1">
                <a:solidFill>
                  <a:srgbClr val="002060"/>
                </a:solidFill>
                <a:sym typeface="+mn-ea"/>
              </a:rPr>
              <a:t>The forest/town was covered in </a:t>
            </a:r>
            <a:r>
              <a:rPr lang="en-US" sz="2400" b="1" u="sng">
                <a:solidFill>
                  <a:srgbClr val="002060"/>
                </a:solidFill>
                <a:sym typeface="+mn-ea"/>
              </a:rPr>
              <a:t>a thick blanket of fog</a:t>
            </a:r>
            <a:r>
              <a:rPr lang="en-US" sz="2400" b="1">
                <a:solidFill>
                  <a:srgbClr val="002060"/>
                </a:solidFill>
                <a:sym typeface="+mn-ea"/>
              </a:rPr>
              <a:t>.</a:t>
            </a:r>
            <a:endParaRPr lang="en-US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她周围一片热蒸汽，窗玻璃也起了雾。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 drift /drɪft/ vi. 漂流；气流；流动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sz="2400" b="1">
                <a:solidFill>
                  <a:srgbClr val="002060"/>
                </a:solidFill>
                <a:sym typeface="+mn-ea"/>
              </a:rPr>
              <a:t>Hot steam drifted about her, </a:t>
            </a:r>
            <a:r>
              <a:rPr sz="2400" b="1" u="sng">
                <a:solidFill>
                  <a:srgbClr val="002060"/>
                </a:solidFill>
                <a:sym typeface="+mn-ea"/>
              </a:rPr>
              <a:t>fogging up</a:t>
            </a:r>
            <a:r>
              <a:rPr sz="2400" b="1">
                <a:solidFill>
                  <a:srgbClr val="002060"/>
                </a:solidFill>
                <a:sym typeface="+mn-ea"/>
              </a:rPr>
              <a:t> the window.</a:t>
            </a:r>
            <a:endParaRPr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挡风玻璃开始起雾。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sz="2400" b="1">
                <a:solidFill>
                  <a:srgbClr val="002060"/>
                </a:solidFill>
                <a:sym typeface="+mn-ea"/>
              </a:rPr>
              <a:t>The windscreen was starting to </a:t>
            </a:r>
            <a:r>
              <a:rPr sz="2400" b="1" u="sng">
                <a:solidFill>
                  <a:srgbClr val="002060"/>
                </a:solidFill>
                <a:sym typeface="+mn-ea"/>
              </a:rPr>
              <a:t>fog up</a:t>
            </a:r>
            <a:r>
              <a:rPr sz="2400" b="1">
                <a:solidFill>
                  <a:srgbClr val="002060"/>
                </a:solidFill>
                <a:sym typeface="+mn-ea"/>
              </a:rPr>
              <a:t>.</a:t>
            </a:r>
            <a:endParaRPr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她凝视着他,</a:t>
            </a:r>
            <a:r>
              <a:rPr lang="en-US" sz="2400">
                <a:sym typeface="+mn-ea"/>
              </a:rPr>
              <a:t> </a:t>
            </a:r>
            <a:r>
              <a:rPr sz="2400">
                <a:sym typeface="+mn-ea"/>
              </a:rPr>
              <a:t>脑子里一团雾水。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sz="2400" b="1">
                <a:solidFill>
                  <a:srgbClr val="002060"/>
                </a:solidFill>
                <a:sym typeface="+mn-ea"/>
              </a:rPr>
              <a:t>She stared at him,</a:t>
            </a:r>
            <a:r>
              <a:rPr lang="en-US" sz="2400" b="1">
                <a:solidFill>
                  <a:srgbClr val="002060"/>
                </a:solidFill>
                <a:sym typeface="+mn-ea"/>
              </a:rPr>
              <a:t> </a:t>
            </a:r>
            <a:r>
              <a:rPr sz="2400" b="1" u="sng">
                <a:solidFill>
                  <a:srgbClr val="002060"/>
                </a:solidFill>
                <a:sym typeface="+mn-ea"/>
              </a:rPr>
              <a:t>confusion fogging</a:t>
            </a:r>
            <a:r>
              <a:rPr lang="zh-CN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sz="2400" b="1" u="sng">
                <a:solidFill>
                  <a:srgbClr val="002060"/>
                </a:solidFill>
                <a:sym typeface="+mn-ea"/>
              </a:rPr>
              <a:t> her brain</a:t>
            </a:r>
            <a:r>
              <a:rPr lang="zh-CN" sz="2400" u="sng" baseline="-25000">
                <a:solidFill>
                  <a:srgbClr val="002060"/>
                </a:solidFill>
                <a:sym typeface="+mn-ea"/>
              </a:rPr>
              <a:t>独立主格结构</a:t>
            </a:r>
            <a:r>
              <a:rPr sz="2400" u="sng">
                <a:sym typeface="+mn-ea"/>
              </a:rPr>
              <a:t>.</a:t>
            </a:r>
            <a:endParaRPr lang="en-US" altLang="zh-CN" sz="2400" b="1" u="sng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rainbow ['reinbəu] </a:t>
            </a:r>
            <a:r>
              <a:rPr lang="en-US" sz="2400" b="1"/>
              <a:t>    </a:t>
            </a:r>
            <a:r>
              <a:rPr sz="2400" b="1"/>
              <a:t>n. 彩虹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14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21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82270" y="1304290"/>
            <a:ext cx="11427460" cy="53467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月亮</a:t>
            </a:r>
            <a:r>
              <a:rPr lang="en-US" sz="2400">
                <a:sym typeface="+mn-ea"/>
              </a:rPr>
              <a:t>/</a:t>
            </a:r>
            <a:r>
              <a:rPr lang="zh-CN" altLang="en-US" sz="2400">
                <a:sym typeface="+mn-ea"/>
              </a:rPr>
              <a:t>阳光</a:t>
            </a:r>
            <a:r>
              <a:rPr sz="2400">
                <a:sym typeface="+mn-ea"/>
              </a:rPr>
              <a:t>在瀑布溅起的水雾中映出了一道彩虹。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moon/sunlight was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casting a rainbow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through the spray from the waterfall.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摄像机</a:t>
            </a:r>
            <a:r>
              <a:rPr lang="zh-CN" sz="2400">
                <a:sym typeface="+mn-ea"/>
              </a:rPr>
              <a:t>忠实地记录了</a:t>
            </a:r>
            <a:r>
              <a:rPr sz="2400">
                <a:sym typeface="+mn-ea"/>
              </a:rPr>
              <a:t>它的宏伟壮丽。如果说有什么不同的话，那就是他们没有完全捕捉到那些高耸入云、色彩如彩虹般闪闪发光的建筑物，那些穿着怪异、头发怪异、脸上涂着彩绘的人们。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cameras haven’t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lied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about its magnificence. If anything, they have not quite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captured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the sparkling buildings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in a rainbow of tones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that tower into the air,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the oddly dressed people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with fantastic hair and painted faces.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</a:endParaRPr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不经历风雨，怎能见彩虹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/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</a:rPr>
              <a:t>How can we see the rainbow without going through rainstorm?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unconscious [,ʌn'kɔnʃəs] adj. 失去知觉的；未察觉的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2959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22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273685" y="1438910"/>
            <a:ext cx="11645265" cy="4902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听到一声尖叫后，我冲到楼下，却看到我的女主人躺在地上，不省人事，周围都是她的客人。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sz="2400" baseline="-25000">
                <a:sym typeface="+mn-ea"/>
              </a:rPr>
              <a:t>only＋不定式”结构在句中作结果状语，表示出人意料的结果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Having heard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 scream, I rushed downstairs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only to see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my hostess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u="sng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lying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 unconscious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on the floor, </a:t>
            </a:r>
            <a:r>
              <a:rPr lang="en-US" altLang="zh-CN" sz="2400" b="1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sym typeface="+mn-ea"/>
              </a:rPr>
              <a:t>surrounded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by her guests.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那年轻人仰面倒下，不省人事。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flop /flɒp/v. 沉重下坠，笨拙移动；（因疲惫而）</a:t>
            </a:r>
            <a:r>
              <a:rPr lang="zh-CN" altLang="en-US" i="1">
                <a:solidFill>
                  <a:srgbClr val="002060"/>
                </a:solidFill>
                <a:sym typeface="+mn-ea"/>
              </a:rPr>
              <a:t>猛然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扑通坐下；沉重地躺下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young man flopped back,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unconscious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起初，这只狗被撞到失去知觉，但后来靠饮用悬崖底部溪流中的水活了下来。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dog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had initially been knocked unconscious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but had survived by drinking water from a fresh stream at the base of the cliff.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vt. 射中；射伤</a:t>
            </a:r>
            <a:r>
              <a:rPr lang="en-US" sz="2400" b="1"/>
              <a:t>     ---- 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37890" name="左大括号 260102"/>
          <p:cNvSpPr/>
          <p:nvPr/>
        </p:nvSpPr>
        <p:spPr>
          <a:xfrm>
            <a:off x="3171825" y="2141538"/>
            <a:ext cx="576263" cy="3816350"/>
          </a:xfrm>
          <a:prstGeom prst="leftBrace">
            <a:avLst>
              <a:gd name="adj1" fmla="val 43445"/>
              <a:gd name="adj2" fmla="val 50000"/>
            </a:avLst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1" name="圆角矩形 260103"/>
          <p:cNvSpPr/>
          <p:nvPr/>
        </p:nvSpPr>
        <p:spPr>
          <a:xfrm>
            <a:off x="1587500" y="3438525"/>
            <a:ext cx="1512888" cy="935038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文本框 260104"/>
          <p:cNvSpPr txBox="1"/>
          <p:nvPr/>
        </p:nvSpPr>
        <p:spPr>
          <a:xfrm>
            <a:off x="1587500" y="3521075"/>
            <a:ext cx="1439863" cy="7835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射出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（基本义）</a:t>
            </a:r>
            <a:endParaRPr lang="en-US" altLang="zh-CN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7893" name="圆角矩形 260105"/>
          <p:cNvSpPr/>
          <p:nvPr/>
        </p:nvSpPr>
        <p:spPr>
          <a:xfrm>
            <a:off x="3748088" y="1636713"/>
            <a:ext cx="2520950" cy="792162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文本框 260106"/>
          <p:cNvSpPr txBox="1"/>
          <p:nvPr/>
        </p:nvSpPr>
        <p:spPr>
          <a:xfrm>
            <a:off x="3792538" y="1782763"/>
            <a:ext cx="237807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“射出” 弓箭、子弹等</a:t>
            </a:r>
            <a:endParaRPr lang="en-US" altLang="zh-CN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圆角矩形 260109"/>
          <p:cNvSpPr/>
          <p:nvPr/>
        </p:nvSpPr>
        <p:spPr>
          <a:xfrm>
            <a:off x="3748088" y="3689350"/>
            <a:ext cx="2520950" cy="7921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6" name="圆角矩形 260110"/>
          <p:cNvSpPr/>
          <p:nvPr/>
        </p:nvSpPr>
        <p:spPr>
          <a:xfrm>
            <a:off x="3748088" y="2613025"/>
            <a:ext cx="2520950" cy="866775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7" name="文本框 260107"/>
          <p:cNvSpPr txBox="1"/>
          <p:nvPr/>
        </p:nvSpPr>
        <p:spPr>
          <a:xfrm>
            <a:off x="3817938" y="2789238"/>
            <a:ext cx="2520950" cy="64611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“射出”箭、子弹等导致受伤或死亡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8" name="文本框 260108"/>
          <p:cNvSpPr txBox="1"/>
          <p:nvPr/>
        </p:nvSpPr>
        <p:spPr>
          <a:xfrm>
            <a:off x="3697288" y="3795713"/>
            <a:ext cx="2643187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摄影机等 “射出”的光线而捕捉的镜头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9" name="直接连接符 260111"/>
          <p:cNvSpPr/>
          <p:nvPr/>
        </p:nvSpPr>
        <p:spPr>
          <a:xfrm>
            <a:off x="6411913" y="1890713"/>
            <a:ext cx="792162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圆角矩形 260113"/>
          <p:cNvSpPr/>
          <p:nvPr/>
        </p:nvSpPr>
        <p:spPr>
          <a:xfrm>
            <a:off x="7272338" y="1636713"/>
            <a:ext cx="2520950" cy="579437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1" name="文本框 260112"/>
          <p:cNvSpPr txBox="1"/>
          <p:nvPr/>
        </p:nvSpPr>
        <p:spPr>
          <a:xfrm>
            <a:off x="7275513" y="1741488"/>
            <a:ext cx="2520950" cy="369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  <a:sym typeface="Wingdings" panose="05000000000000000000" pitchFamily="2" charset="2"/>
              </a:rPr>
              <a:t>① 射出、射击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2" name="圆角矩形 260119"/>
          <p:cNvSpPr/>
          <p:nvPr/>
        </p:nvSpPr>
        <p:spPr>
          <a:xfrm>
            <a:off x="7278688" y="2620963"/>
            <a:ext cx="2520950" cy="5762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3" name="圆角矩形 260121"/>
          <p:cNvSpPr/>
          <p:nvPr/>
        </p:nvSpPr>
        <p:spPr>
          <a:xfrm>
            <a:off x="7275513" y="4779963"/>
            <a:ext cx="2520950" cy="57626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4" name="文本框 260123"/>
          <p:cNvSpPr txBox="1"/>
          <p:nvPr/>
        </p:nvSpPr>
        <p:spPr>
          <a:xfrm>
            <a:off x="7288213" y="2755900"/>
            <a:ext cx="2520950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 射中、射死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5" name="文本框 260125"/>
          <p:cNvSpPr txBox="1"/>
          <p:nvPr/>
        </p:nvSpPr>
        <p:spPr>
          <a:xfrm>
            <a:off x="7275513" y="4841875"/>
            <a:ext cx="252095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④ 射门、投篮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6" name="直接连接符 260126"/>
          <p:cNvSpPr/>
          <p:nvPr/>
        </p:nvSpPr>
        <p:spPr>
          <a:xfrm>
            <a:off x="6411913" y="5054600"/>
            <a:ext cx="792162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7" name="直接连接符 260111"/>
          <p:cNvSpPr/>
          <p:nvPr/>
        </p:nvSpPr>
        <p:spPr>
          <a:xfrm>
            <a:off x="6411913" y="2940050"/>
            <a:ext cx="792162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8" name="圆角矩形 260105"/>
          <p:cNvSpPr/>
          <p:nvPr/>
        </p:nvSpPr>
        <p:spPr>
          <a:xfrm>
            <a:off x="3748088" y="4714875"/>
            <a:ext cx="2520950" cy="7032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9" name="文本框 260108"/>
          <p:cNvSpPr txBox="1"/>
          <p:nvPr/>
        </p:nvSpPr>
        <p:spPr>
          <a:xfrm>
            <a:off x="3721100" y="4835525"/>
            <a:ext cx="2520950" cy="366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“射出”篮球、足球等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0" name="直接连接符 260111"/>
          <p:cNvSpPr/>
          <p:nvPr/>
        </p:nvSpPr>
        <p:spPr>
          <a:xfrm>
            <a:off x="6411913" y="4127500"/>
            <a:ext cx="792162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1" name="圆角矩形 260119"/>
          <p:cNvSpPr/>
          <p:nvPr/>
        </p:nvSpPr>
        <p:spPr>
          <a:xfrm>
            <a:off x="7275513" y="3868738"/>
            <a:ext cx="2520950" cy="47942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2" name="文本框 260123"/>
          <p:cNvSpPr txBox="1"/>
          <p:nvPr/>
        </p:nvSpPr>
        <p:spPr>
          <a:xfrm>
            <a:off x="7285038" y="3941763"/>
            <a:ext cx="2520950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③ 拍摄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3" name="圆角矩形 260105"/>
          <p:cNvSpPr/>
          <p:nvPr/>
        </p:nvSpPr>
        <p:spPr>
          <a:xfrm>
            <a:off x="3746500" y="5613400"/>
            <a:ext cx="2520950" cy="70326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 cap="flat" cmpd="sng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 b="1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4" name="文本框 260108"/>
          <p:cNvSpPr txBox="1"/>
          <p:nvPr/>
        </p:nvSpPr>
        <p:spPr>
          <a:xfrm>
            <a:off x="3719513" y="5734050"/>
            <a:ext cx="252095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某人、某物从某处快速地“射出”</a:t>
            </a:r>
            <a:endParaRPr lang="zh-CN" altLang="en-US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5" name="直接连接符 260126"/>
          <p:cNvSpPr/>
          <p:nvPr/>
        </p:nvSpPr>
        <p:spPr>
          <a:xfrm>
            <a:off x="6411913" y="5967413"/>
            <a:ext cx="792162" cy="0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6" name="圆角矩形 260121"/>
          <p:cNvSpPr/>
          <p:nvPr/>
        </p:nvSpPr>
        <p:spPr>
          <a:xfrm>
            <a:off x="7275513" y="5597525"/>
            <a:ext cx="2520950" cy="576263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 anchorCtr="0"/>
          <a:p>
            <a:pPr algn="ctr"/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17" name="文本框 260125"/>
          <p:cNvSpPr txBox="1"/>
          <p:nvPr/>
        </p:nvSpPr>
        <p:spPr>
          <a:xfrm>
            <a:off x="7264400" y="5708650"/>
            <a:ext cx="2520950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⑤ 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使</a:t>
            </a:r>
            <a:r>
              <a:rPr lang="en-US" altLang="zh-CN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  <a:r>
              <a:rPr lang="zh-CN" altLang="en-US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快速移动</a:t>
            </a:r>
            <a:endParaRPr lang="zh-CN" altLang="en-US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  <p:bldP spid="37890" grpId="0" animBg="1"/>
      <p:bldP spid="37893" grpId="0" animBg="1"/>
      <p:bldP spid="37894" grpId="0"/>
      <p:bldP spid="37895" grpId="0" animBg="1"/>
      <p:bldP spid="37896" grpId="0" animBg="1"/>
      <p:bldP spid="37897" grpId="0" animBg="1"/>
      <p:bldP spid="37898" grpId="0"/>
      <p:bldP spid="37908" grpId="0" animBg="1"/>
      <p:bldP spid="37909" grpId="0"/>
      <p:bldP spid="37913" grpId="0" animBg="1"/>
      <p:bldP spid="37914" grpId="0"/>
      <p:bldP spid="37890" grpId="1" animBg="1"/>
      <p:bldP spid="37893" grpId="1" animBg="1"/>
      <p:bldP spid="37894" grpId="1"/>
      <p:bldP spid="37895" grpId="1" animBg="1"/>
      <p:bldP spid="37896" grpId="1" animBg="1"/>
      <p:bldP spid="37897" grpId="1" animBg="1"/>
      <p:bldP spid="37898" grpId="1"/>
      <p:bldP spid="37908" grpId="1" animBg="1"/>
      <p:bldP spid="37909" grpId="1"/>
      <p:bldP spid="37913" grpId="1" animBg="1"/>
      <p:bldP spid="37914" grpId="1"/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11" grpId="0" animBg="1"/>
      <p:bldP spid="37912" grpId="0" animBg="1"/>
      <p:bldP spid="37916" grpId="0" animBg="1"/>
      <p:bldP spid="37917" grpId="0" animBg="1"/>
      <p:bldP spid="37900" grpId="1" animBg="1"/>
      <p:bldP spid="37901" grpId="1" animBg="1"/>
      <p:bldP spid="37902" grpId="1" animBg="1"/>
      <p:bldP spid="37903" grpId="1" animBg="1"/>
      <p:bldP spid="37904" grpId="1" animBg="1"/>
      <p:bldP spid="37905" grpId="1" animBg="1"/>
      <p:bldP spid="37911" grpId="1" animBg="1"/>
      <p:bldP spid="37912" grpId="1" animBg="1"/>
      <p:bldP spid="37916" grpId="1" animBg="1"/>
      <p:bldP spid="379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vt. 射中；射伤</a:t>
            </a:r>
            <a:r>
              <a:rPr lang="en-US" sz="2400" b="1"/>
              <a:t>     ---- 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92430" y="1325245"/>
            <a:ext cx="11407140" cy="541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1.vi &amp; vt (使) 快速移动</a:t>
            </a:r>
            <a:r>
              <a:rPr lang="zh-CN" altLang="en-US" sz="2400" b="1">
                <a:solidFill>
                  <a:srgbClr val="C00000"/>
                </a:solidFill>
                <a:sym typeface="+mn-ea"/>
              </a:rPr>
              <a:t>；（使朝某方向）冲，奔，扑，射，飞驰</a:t>
            </a:r>
            <a:endParaRPr lang="zh-CN" alt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扒手迅速地将手伸进了她的包。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pickpocket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his hand into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her bag.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飞机掠过天空。/ </a:t>
            </a:r>
            <a:r>
              <a:rPr lang="zh-CN" altLang="en-US" sz="2400">
                <a:sym typeface="+mn-ea"/>
              </a:rPr>
              <a:t>车急速向前开。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 plane shot across the sky. / The car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forward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他猛地伸出手去抓她。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en-US" sz="2400">
                <a:sym typeface="+mn-ea"/>
              </a:rPr>
              <a:t>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His hand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out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to grab her. / 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a hand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and gripped his wrist.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sz="2400">
                <a:sym typeface="+mn-ea"/>
              </a:rPr>
              <a:t>   火不断从房顶蹿上来。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Flames were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shooting up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through the roof. 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他再一看，注意到火苗从抛锚的汽车底部喷射出来。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zh-CN" altLang="en-US" sz="2400" baseline="-25000">
                <a:solidFill>
                  <a:schemeClr val="accent5">
                    <a:lumMod val="75000"/>
                  </a:schemeClr>
                </a:solidFill>
                <a:sym typeface="+mn-ea"/>
              </a:rPr>
              <a:t>2016·全国新课标I完形填空</a:t>
            </a:r>
            <a:endParaRPr lang="zh-CN" altLang="en-US" sz="2400" baseline="-250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One more look and he noticed flames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shooting out from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under the disabled vehicle. </a:t>
            </a:r>
            <a:endParaRPr lang="en-US" altLang="zh-CN" sz="2400" b="1" baseline="-25000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v. </a:t>
            </a:r>
            <a:r>
              <a:rPr lang="en-US" sz="2400" b="1" baseline="-25000"/>
              <a:t>-</a:t>
            </a:r>
            <a:r>
              <a:rPr sz="2400" b="1" baseline="-25000"/>
              <a:t>shot</a:t>
            </a:r>
            <a:r>
              <a:rPr lang="en-US" sz="2400" b="1" baseline="-25000"/>
              <a:t>-shot</a:t>
            </a:r>
            <a:r>
              <a:rPr sz="2400" b="1"/>
              <a:t>射击</a:t>
            </a:r>
            <a:r>
              <a:rPr lang="en-US" sz="2400" b="1"/>
              <a:t>; </a:t>
            </a:r>
            <a:r>
              <a:rPr sz="2400" b="1"/>
              <a:t>射中；射伤</a:t>
            </a:r>
            <a:r>
              <a:rPr lang="en-US" sz="2400" b="1"/>
              <a:t>     ---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92430" y="1302385"/>
            <a:ext cx="11407140" cy="506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2.n [C] 嫩枝；新芽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玫瑰正抽出新芽。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rose is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putting out new shoots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   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3.（枪或其他武器）射击；发射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害怕极了，我和埃利尝试了所有我们知道的防熊措施。我们对着熊大吼，狠狠敲击锅罐，朝着空中发射了空</a:t>
            </a:r>
            <a:r>
              <a:rPr lang="zh-CN" sz="2400">
                <a:sym typeface="+mn-ea"/>
              </a:rPr>
              <a:t>的</a:t>
            </a:r>
            <a:r>
              <a:rPr sz="2400">
                <a:sym typeface="+mn-ea"/>
              </a:rPr>
              <a:t>霰弹。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（续）2020.07浙江高考卷 读后续写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Terrified, Elli and I tried all the bear defense actions we knew. We yelled at the bear, hit pots hard, and fired blank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shotgun shells</a:t>
            </a:r>
            <a:r>
              <a:rPr lang="en-US" altLang="zh-CN" sz="2400" b="1" u="sng" baseline="-25000">
                <a:solidFill>
                  <a:srgbClr val="002060"/>
                </a:solidFill>
                <a:sym typeface="+mn-ea"/>
              </a:rPr>
              <a:t> 猎枪弹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into the air.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</a:t>
            </a:r>
            <a:r>
              <a:rPr sz="2400">
                <a:sym typeface="+mn-ea"/>
              </a:rPr>
              <a:t>他张弓射了一箭。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sz="2400">
                <a:sym typeface="+mn-ea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an arrow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from his bow.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v. </a:t>
            </a:r>
            <a:r>
              <a:rPr lang="en-US" sz="2400" b="1" baseline="-25000"/>
              <a:t>-</a:t>
            </a:r>
            <a:r>
              <a:rPr sz="2400" b="1" baseline="-25000"/>
              <a:t>shot</a:t>
            </a:r>
            <a:r>
              <a:rPr lang="en-US" sz="2400" b="1" baseline="-25000"/>
              <a:t>-shot</a:t>
            </a:r>
            <a:r>
              <a:rPr sz="2400" b="1"/>
              <a:t>射击</a:t>
            </a:r>
            <a:r>
              <a:rPr lang="en-US" sz="2400" b="1"/>
              <a:t>; </a:t>
            </a:r>
            <a:r>
              <a:rPr sz="2400" b="1"/>
              <a:t>射中；射伤</a:t>
            </a:r>
            <a:r>
              <a:rPr lang="en-US" sz="2400" b="1"/>
              <a:t>     ---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92430" y="1325245"/>
            <a:ext cx="11407140" cy="5069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4. 剧痛跳窜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背部的一阵剧痛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shooting pain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 the back  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疼痛顺着她的胳膊窜了上来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pain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up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her arm.   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 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5.突然把…投向;  瞥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她从眼角瞥了他一眼。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shot/ cast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him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sideways glance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7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她很生气，瞪了他一眼。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She shot </a:t>
            </a:r>
            <a:r>
              <a:rPr lang="en-US" altLang="zh-CN" sz="2400" b="1" u="sng">
                <a:solidFill>
                  <a:srgbClr val="002060"/>
                </a:solidFill>
              </a:rPr>
              <a:t>an angry glance at him</a:t>
            </a:r>
            <a:r>
              <a:rPr lang="en-US" altLang="zh-CN" sz="2400" b="1">
                <a:solidFill>
                  <a:srgbClr val="002060"/>
                </a:solidFill>
              </a:rPr>
              <a:t>.  / She shot </a:t>
            </a:r>
            <a:r>
              <a:rPr lang="en-US" altLang="zh-CN" sz="2400" b="1" u="sng">
                <a:solidFill>
                  <a:srgbClr val="002060"/>
                </a:solidFill>
              </a:rPr>
              <a:t>him an angry glance</a:t>
            </a:r>
            <a:r>
              <a:rPr lang="en-US" altLang="zh-CN" sz="2400" b="1">
                <a:solidFill>
                  <a:srgbClr val="002060"/>
                </a:solidFill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v. </a:t>
            </a:r>
            <a:r>
              <a:rPr lang="en-US" sz="2400" b="1" baseline="-25000"/>
              <a:t>-</a:t>
            </a:r>
            <a:r>
              <a:rPr sz="2400" b="1" baseline="-25000"/>
              <a:t>shot</a:t>
            </a:r>
            <a:r>
              <a:rPr lang="en-US" sz="2400" b="1" baseline="-25000"/>
              <a:t>-shot</a:t>
            </a:r>
            <a:r>
              <a:rPr sz="2400" b="1"/>
              <a:t>射击</a:t>
            </a:r>
            <a:r>
              <a:rPr lang="en-US" sz="2400" b="1"/>
              <a:t>; </a:t>
            </a:r>
            <a:r>
              <a:rPr sz="2400" b="1"/>
              <a:t>射中；射伤</a:t>
            </a:r>
            <a:r>
              <a:rPr lang="en-US" sz="2400" b="1"/>
              <a:t>     ---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92430" y="1348105"/>
            <a:ext cx="11407140" cy="452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6. 拍摄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充分利用这次和北极熊近距离邂逅的机会，我拍了几张</a:t>
            </a:r>
            <a:r>
              <a:rPr lang="zh-CN" sz="2400">
                <a:sym typeface="+mn-ea"/>
              </a:rPr>
              <a:t>它</a:t>
            </a:r>
            <a:r>
              <a:rPr sz="2400">
                <a:sym typeface="+mn-ea"/>
              </a:rPr>
              <a:t>的照片。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（续）2020.07浙江高考卷 读后续写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Making the best of this close encounter, I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shot some pictures of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the bear.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  </a:t>
            </a:r>
            <a:r>
              <a:rPr sz="2400">
                <a:sym typeface="+mn-ea"/>
              </a:rPr>
              <a:t>我决定尝试拍摄一只狐狸从灌木丛中偷窥的一个更自然的镜头。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1800" i="1">
                <a:solidFill>
                  <a:srgbClr val="002060"/>
                </a:solidFill>
                <a:sym typeface="+mn-ea"/>
              </a:rPr>
              <a:t>   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peering /pɪərɪŋ/ v. 仔细看，端详，凝视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sz="2400" b="1">
                <a:solidFill>
                  <a:srgbClr val="C00000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I decided to try for a more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natural shot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i="1" baseline="-25000">
                <a:solidFill>
                  <a:srgbClr val="002060"/>
                </a:solidFill>
                <a:sym typeface="+mn-ea"/>
              </a:rPr>
              <a:t>照片; (电影的) 连续镜头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of a fox peering from the bushes.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   </a:t>
            </a:r>
            <a:endParaRPr sz="2400"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121237" y="1403607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46835" y="247650"/>
            <a:ext cx="1047623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volcano [vɔl'keinəu] </a:t>
            </a:r>
            <a:r>
              <a:rPr lang="en-US" altLang="zh-CN" sz="2400" b="1"/>
              <a:t>         </a:t>
            </a:r>
            <a:r>
              <a:rPr lang="zh-CN" altLang="en-US" sz="2400" b="1"/>
              <a:t>n. 火山  </a:t>
            </a:r>
            <a:endParaRPr lang="zh-CN" altLang="en-US" sz="2400" b="1"/>
          </a:p>
          <a:p>
            <a:r>
              <a:rPr lang="zh-CN" altLang="en-US" sz="2400" b="1"/>
              <a:t>crater </a:t>
            </a:r>
            <a:r>
              <a:rPr lang="en-US" altLang="zh-CN" sz="2400" b="1"/>
              <a:t>   </a:t>
            </a:r>
            <a:r>
              <a:rPr lang="zh-CN" altLang="en-US" sz="2400" b="1"/>
              <a:t>['kreitə] </a:t>
            </a:r>
            <a:r>
              <a:rPr lang="en-US" altLang="zh-CN" sz="2400" b="1"/>
              <a:t>                 </a:t>
            </a:r>
            <a:r>
              <a:rPr lang="zh-CN" altLang="en-US" sz="2400" b="1"/>
              <a:t>n. 火山口；弹坑</a:t>
            </a:r>
            <a:endParaRPr lang="zh-CN" altLang="en-US" sz="2400" b="1"/>
          </a:p>
          <a:p>
            <a:r>
              <a:rPr lang="zh-CN" altLang="en-US" sz="2400" b="1"/>
              <a:t>lava </a:t>
            </a:r>
            <a:r>
              <a:rPr lang="en-US" altLang="zh-CN" sz="2400" b="1"/>
              <a:t>      </a:t>
            </a:r>
            <a:r>
              <a:rPr lang="zh-CN" altLang="en-US" sz="2400" b="1"/>
              <a:t>['lɑ:və] </a:t>
            </a:r>
            <a:r>
              <a:rPr lang="en-US" altLang="zh-CN" sz="2400" b="1"/>
              <a:t>                  </a:t>
            </a:r>
            <a:r>
              <a:rPr lang="zh-CN" altLang="en-US" sz="2400" b="1"/>
              <a:t>n. （火山喷出的）熔岩；火山岩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b="1"/>
              <a:t>1.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2260" y="1551305"/>
            <a:ext cx="11385550" cy="4023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zh-CN" altLang="en-US" sz="2400"/>
              <a:t>1.火山从火山口喷出熔岩。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spit /spɪt/-spit -spit  v. 吐痰；吐口水；吐出；发出劈啪声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/>
              <a:t> </a:t>
            </a:r>
            <a:r>
              <a:rPr lang="en-US" altLang="zh-CN" sz="2400"/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/>
              <a:t> </a:t>
            </a:r>
            <a:r>
              <a:rPr lang="en-US" altLang="zh-CN" sz="2400" b="1">
                <a:solidFill>
                  <a:srgbClr val="002060"/>
                </a:solidFill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volcano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spit out 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拟人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lava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from its mouth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.</a:t>
            </a:r>
            <a:r>
              <a:rPr lang="zh-CN" altLang="en-US" sz="2400"/>
              <a:t>它是一座休眠的火山，从云中俯冲到大海。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zh-CN" altLang="en-US" sz="1800" i="1">
                <a:solidFill>
                  <a:srgbClr val="002060"/>
                </a:solidFill>
              </a:rPr>
              <a:t>dormant/ˈdɔːmənt/ adj. 休眠的；静止的；睡眠状态的；隐匿的</a:t>
            </a:r>
            <a:endParaRPr lang="zh-CN" altLang="en-US" sz="1800" i="1">
              <a:solidFill>
                <a:srgbClr val="002060"/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     </a:t>
            </a:r>
            <a:r>
              <a:rPr lang="zh-CN" altLang="en-US" sz="1800" i="1">
                <a:solidFill>
                  <a:srgbClr val="002060"/>
                </a:solidFill>
              </a:rPr>
              <a:t>plunge /plʌndʒ/ v. 使突然地下落；纵身跳向; 猛冲向；骤降；（使）陷入</a:t>
            </a:r>
            <a:endParaRPr lang="zh-CN" altLang="en-US" sz="240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lnSpc>
                <a:spcPts val="3480"/>
              </a:lnSpc>
            </a:pP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2.It’s a dormant volcano that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starts in the clouds and plunges down to meet the sea 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夸张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shoot [ʃu:t] v. </a:t>
            </a:r>
            <a:r>
              <a:rPr lang="en-US" sz="2400" b="1" baseline="-25000"/>
              <a:t>-</a:t>
            </a:r>
            <a:r>
              <a:rPr sz="2400" b="1" baseline="-25000"/>
              <a:t>shot</a:t>
            </a:r>
            <a:r>
              <a:rPr lang="en-US" sz="2400" b="1" baseline="-25000"/>
              <a:t>-shot</a:t>
            </a:r>
            <a:r>
              <a:rPr sz="2400" b="1"/>
              <a:t>射击</a:t>
            </a:r>
            <a:r>
              <a:rPr lang="en-US" sz="2400" b="1"/>
              <a:t>; </a:t>
            </a:r>
            <a:r>
              <a:rPr sz="2400" b="1"/>
              <a:t>射中；射伤</a:t>
            </a:r>
            <a:r>
              <a:rPr lang="en-US" sz="2400" b="1"/>
              <a:t>     ---</a:t>
            </a:r>
            <a:r>
              <a:rPr sz="2400" b="1"/>
              <a:t>shot [ʃɔt] n. 射击；枪炮声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609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92430" y="1325245"/>
            <a:ext cx="1140714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 b="1">
                <a:solidFill>
                  <a:srgbClr val="C00000"/>
                </a:solidFill>
                <a:sym typeface="+mn-ea"/>
              </a:rPr>
              <a:t> 7.  射门；投篮</a:t>
            </a:r>
            <a:endParaRPr lang="en-US" sz="2400" b="1">
              <a:solidFill>
                <a:srgbClr val="C0000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他本该射门，不该传球。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should have shot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instead of passing.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放学后，我们就在车行道上打篮球。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After school we'd be on the driveway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shooting baskets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(= playing basketball ) .</a:t>
            </a:r>
            <a:r>
              <a:rPr lang="en-US" sz="2400" b="1" baseline="-25000">
                <a:solidFill>
                  <a:srgbClr val="C00000"/>
                </a:solidFill>
                <a:sym typeface="+mn-ea"/>
              </a:rPr>
              <a:t> </a:t>
            </a:r>
            <a:endParaRPr sz="2400" baseline="-250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泰勒一脚低射，把球射入网角。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Taylor scored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with a low shot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into the corner of the net.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当我正要射门的时候脚下滑了一下，一脚踢空。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My feet slipped as I was about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and I missed the ball.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她设法跳起投篮，正好越过他们的头顶，射入网中。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FontTx/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She managed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shoot jump shots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just over their heads and into the net.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tremble ['trembl] vi. </a:t>
            </a:r>
            <a:r>
              <a:rPr lang="en-US" sz="2400" b="1"/>
              <a:t>  </a:t>
            </a:r>
            <a:r>
              <a:rPr sz="2400" b="1"/>
              <a:t>摇晃；摇动；颤抖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08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24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85445" y="1393190"/>
            <a:ext cx="11421110" cy="5090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在微风中摇曳的树叶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leaves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trembling in the breeze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2.她激动得声音颤抖。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Her voice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trembled with excitement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突然，我看到她的嘴唇开始颤抖，眼泪开始从她的脸颊流下。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Suddenly, I saw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her lips begin to tremble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and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tears begin to flow down her cheeks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r>
              <a:rPr sz="2400">
                <a:sym typeface="+mn-ea"/>
              </a:rPr>
              <a:t>   </a:t>
            </a:r>
            <a:endParaRPr sz="2400">
              <a:sym typeface="+mn-ea"/>
            </a:endParaRPr>
          </a:p>
          <a:p>
            <a:pPr fontAlgn="auto">
              <a:lnSpc>
                <a:spcPts val="1460"/>
              </a:lnSpc>
            </a:pPr>
            <a:r>
              <a:rPr sz="2400">
                <a:sym typeface="+mn-ea"/>
              </a:rPr>
              <a:t>  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父亲试图掩饰他的愤怒，但是那颤抖的声音使他无法平静下来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sz="2400">
                <a:sym typeface="+mn-ea"/>
              </a:rPr>
              <a:t> 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1800" i="1">
                <a:solidFill>
                  <a:srgbClr val="002060"/>
                </a:solidFill>
                <a:sym typeface="+mn-ea"/>
              </a:rPr>
              <a:t>  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conceal/kənˈsiːl/ vt. 隐藏；隐瞒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Father tried to conceal his anger, but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trembling voice failed him</a:t>
            </a:r>
            <a:r>
              <a:rPr lang="en-US" altLang="zh-CN" sz="2400" b="1" u="sng" baseline="-25000">
                <a:solidFill>
                  <a:srgbClr val="002060"/>
                </a:solidFill>
                <a:sym typeface="+mn-ea"/>
              </a:rPr>
              <a:t>拟人</a:t>
            </a:r>
            <a:r>
              <a:rPr lang="en-US" altLang="zh-CN" sz="2400" b="1" baseline="-25000">
                <a:solidFill>
                  <a:srgbClr val="002060"/>
                </a:solidFill>
                <a:sym typeface="+mn-ea"/>
              </a:rPr>
              <a:t>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sweat [swet] </a:t>
            </a:r>
            <a:r>
              <a:rPr lang="en-US" sz="2400" b="1"/>
              <a:t>  </a:t>
            </a:r>
            <a:r>
              <a:rPr sz="2400" b="1"/>
              <a:t>n. 汗</a:t>
            </a:r>
            <a:r>
              <a:rPr lang="en-US" sz="2400" b="1"/>
              <a:t>   </a:t>
            </a:r>
            <a:r>
              <a:rPr sz="2400" b="1"/>
              <a:t>vi. 出汗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921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25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172085" y="1288415"/>
            <a:ext cx="11847195" cy="452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满头大汗; 汗流浃背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sweating profusely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profusely/prəˈfjuːsli/ adv. 丰富地; 大量地--bleeding profusely 血流如注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2.他的手汗津津的。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His hand was slippery with sweat.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汗湿的头发粘在前额和脖子上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soak/səʊk/ v. 浸泡；渗透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sweat-soaked hair sticking to one's forehead and neck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09725" y="30099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anxious ['ænkʃəs] </a:t>
            </a:r>
            <a:r>
              <a:rPr lang="en-US" sz="2400" b="1"/>
              <a:t>    </a:t>
            </a:r>
            <a:r>
              <a:rPr sz="2400" b="1"/>
              <a:t>adj. 忧虑的；不安的</a:t>
            </a:r>
            <a:endParaRPr sz="2400" b="1"/>
          </a:p>
          <a:p>
            <a:r>
              <a:rPr sz="2400" b="1"/>
              <a:t>anxiety [æŋ'zaiəti] </a:t>
            </a:r>
            <a:r>
              <a:rPr lang="en-US" sz="2400" b="1"/>
              <a:t>    </a:t>
            </a:r>
            <a:r>
              <a:rPr sz="2400" b="1"/>
              <a:t>n. 担心；焦虑；渴望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7688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26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61315" y="1416050"/>
            <a:ext cx="11469370" cy="4084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被告知辅导中心可以给学生提供帮助，我急于想从您那儿得到一些帮助。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Having been told the Learning Center provides help for students, I'm anxious to get help from you.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几分钟后，我看到房子的轮廓，一种放松的感觉涌上心头。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（续）2018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0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6月浙江高考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读后续写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silhouette /ˌsɪluˈet/ n.（浅色背景衬托出的）暗色轮廓；（尤指人脸的）侧影；（人的）体形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Just a few minutes later, I caught sight of the silhouette of the house,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feeling of relief and relaxation surging through me</a:t>
            </a:r>
            <a:r>
              <a:rPr lang="en-US" altLang="zh-CN" sz="2400" b="1" u="sng" baseline="-25000">
                <a:solidFill>
                  <a:srgbClr val="002060"/>
                </a:solidFill>
                <a:sym typeface="+mn-ea"/>
              </a:rPr>
              <a:t>心理描写.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panic ['pænik] v. </a:t>
            </a:r>
            <a:r>
              <a:rPr sz="2400" b="1" baseline="-25000">
                <a:sym typeface="+mn-ea"/>
              </a:rPr>
              <a:t>panicking/ panicked</a:t>
            </a:r>
            <a:r>
              <a:rPr lang="en-US" sz="2400" b="1" baseline="-25000">
                <a:sym typeface="+mn-ea"/>
              </a:rPr>
              <a:t> </a:t>
            </a:r>
            <a:r>
              <a:rPr sz="2400" b="1"/>
              <a:t>惊慌</a:t>
            </a:r>
            <a:r>
              <a:rPr lang="en-US" sz="2400" b="1"/>
              <a:t>    </a:t>
            </a:r>
            <a:r>
              <a:rPr sz="2400" b="1"/>
              <a:t>n. 惊慌；恐慌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927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27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16230" y="1212850"/>
            <a:ext cx="11559540" cy="5567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人们因枪声而感到恐慌。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crowd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panicked at/over/about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the sound of the guns.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160"/>
              </a:lnSpc>
            </a:pPr>
            <a:r>
              <a:rPr sz="2400">
                <a:sym typeface="+mn-ea"/>
              </a:rPr>
              <a:t>　　　　　	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没有必要陷入恐慌中，这次考试没有你们想象的那样难。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There's no need to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get into a panic</a:t>
            </a:r>
            <a:r>
              <a:rPr lang="en-US" altLang="zh-CN" sz="2400" b="1" u="sng" baseline="-25000">
                <a:solidFill>
                  <a:srgbClr val="002060"/>
                </a:solidFill>
                <a:sym typeface="+mn-ea"/>
              </a:rPr>
              <a:t>使陷入惊慌状态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The exam is not as difficult as you imagine.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1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他冲了进来，看上去惊慌失措。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He dashed in, looking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panic-stricken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1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他开始恐慌起来。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Panic began to boil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in his stomach</a:t>
            </a:r>
            <a:r>
              <a:rPr lang="zh-CN" altLang="en-US" sz="2400" b="1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1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5.</a:t>
            </a:r>
            <a:r>
              <a:rPr sz="2400">
                <a:sym typeface="+mn-ea"/>
              </a:rPr>
              <a:t>当她以为自己把票弄丢了时，她着实惊慌起来。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5.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got into a real panic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when she thought she'd lost the tickets.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vary from … to … </a:t>
            </a:r>
            <a:r>
              <a:rPr lang="en-US" sz="2400" b="1"/>
              <a:t>      </a:t>
            </a:r>
            <a:r>
              <a:rPr sz="2400" b="1"/>
              <a:t>由……到……不等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845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28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76555" y="1296035"/>
            <a:ext cx="11515725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教育孩子的观念和做法</a:t>
            </a:r>
            <a:r>
              <a:rPr lang="zh-CN" sz="2400">
                <a:sym typeface="+mn-ea"/>
              </a:rPr>
              <a:t>因</a:t>
            </a:r>
            <a:r>
              <a:rPr sz="2400">
                <a:sym typeface="+mn-ea"/>
              </a:rPr>
              <a:t>文化的差异而有所不同。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conceptions and practices of child education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vary from culture to culture.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人的爱好和选择各不相同。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Tastes and preferences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vary from individual to individual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马来西亚是一个多种族和多文化的国家，因多种多样的美食而闻名。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/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</a:rPr>
              <a:t>Malaysia, </a:t>
            </a:r>
            <a:r>
              <a:rPr lang="en-US" altLang="zh-CN" sz="2400" b="1" u="sng">
                <a:solidFill>
                  <a:srgbClr val="002060"/>
                </a:solidFill>
              </a:rPr>
              <a:t>a multiracial and multicultural country</a:t>
            </a:r>
            <a:r>
              <a:rPr lang="en-US" altLang="zh-CN" sz="2400" b="1">
                <a:solidFill>
                  <a:srgbClr val="002060"/>
                </a:solidFill>
              </a:rPr>
              <a:t>, is famous for its </a:t>
            </a:r>
            <a:r>
              <a:rPr lang="en-US" altLang="zh-CN" sz="2400" b="1" u="sng">
                <a:solidFill>
                  <a:srgbClr val="002060"/>
                </a:solidFill>
              </a:rPr>
              <a:t>varieties of </a:t>
            </a:r>
            <a:r>
              <a:rPr lang="en-US" altLang="zh-CN" sz="2400" b="1">
                <a:solidFill>
                  <a:srgbClr val="002060"/>
                </a:solidFill>
              </a:rPr>
              <a:t>delicious food.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4485" y="207645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diverse [dai'və:s] </a:t>
            </a:r>
            <a:r>
              <a:rPr lang="en-US" sz="2400" b="1"/>
              <a:t>       </a:t>
            </a:r>
            <a:r>
              <a:rPr sz="2400" b="1"/>
              <a:t>adj. 多种多样的；不同的</a:t>
            </a:r>
            <a:endParaRPr sz="2400" b="1"/>
          </a:p>
          <a:p>
            <a:r>
              <a:rPr sz="2400" b="1"/>
              <a:t>diversity [dai'və:səti] </a:t>
            </a:r>
            <a:r>
              <a:rPr lang="en-US" sz="2400" b="1"/>
              <a:t> </a:t>
            </a:r>
            <a:r>
              <a:rPr sz="2400" b="1"/>
              <a:t>n. 多种多样；多样性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1435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29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2260" y="1363345"/>
            <a:ext cx="11664950" cy="4902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这所学校致力于发展学生教育的多样性。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school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is committed to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developing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diversity in education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of the students.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我们应该保护生物的多样性。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We should preserve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biological diversity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许多当代公司都在强调要致力于多元化和包容性，远程办公在整个行业越来越不成问题。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（概）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telecommuter /ˌtelikəˈmjuːtə/ 在家上班族; 远程工作者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With many contemporary companies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stressing commitments to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diversity and inclusion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telecommuters are becoming increasingly unproblematic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across the board</a:t>
            </a:r>
            <a:r>
              <a:rPr lang="en-US" altLang="zh-CN" sz="2400" b="1" u="sng" baseline="-25000">
                <a:solidFill>
                  <a:srgbClr val="002060"/>
                </a:solidFill>
                <a:sym typeface="+mn-ea"/>
              </a:rPr>
              <a:t>整个行业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2245" y="25781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spectacular [spek'tækjulə] adj. 引人入胜的；壮观的 ；令人惊叹的 </a:t>
            </a:r>
            <a:endParaRPr sz="2400" b="1"/>
          </a:p>
          <a:p>
            <a:r>
              <a:rPr sz="2400" b="1"/>
              <a:t>spectacle /ˈspektəkl/ n. 壮观；盛大的演出；精彩的表演；壮观的场面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9276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30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89890" y="1393825"/>
            <a:ext cx="1123950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壮丽的景色/ 了不起的成就/ 壮观的烟花表演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spectacular scenery/ achievement / fireworks displays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他那扑救的动作令人叹为观止。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He made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spectacular save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夕阳西斜，异常壮观。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sunset was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stunning spectacle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4.狂欢节游行场面热烈，蔚为大观。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carnival parade was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 magnificent spectacle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4485" y="25781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bathe [beið] vi. 洗澡；游泳；</a:t>
            </a:r>
            <a:endParaRPr sz="2400" b="1"/>
          </a:p>
          <a:p>
            <a:r>
              <a:rPr sz="2400" b="1"/>
              <a:t> </a:t>
            </a:r>
            <a:r>
              <a:rPr lang="en-US" sz="2400" b="1"/>
              <a:t>                   </a:t>
            </a:r>
            <a:r>
              <a:rPr lang="en-US" sz="2400" b="1">
                <a:solidFill>
                  <a:srgbClr val="C00000"/>
                </a:solidFill>
              </a:rPr>
              <a:t> </a:t>
            </a:r>
            <a:r>
              <a:rPr sz="2400" b="1">
                <a:solidFill>
                  <a:srgbClr val="C00000"/>
                </a:solidFill>
              </a:rPr>
              <a:t>（尤为柔和、令人愉悦的光线）撒满覆盖；使沐浴（在光线里）</a:t>
            </a:r>
            <a:endParaRPr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4483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31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02260" y="1341120"/>
            <a:ext cx="11516995" cy="4902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1.月光下的乡村沐浴在一片银辉之中。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moon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bathed the countryside in a silver light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sz="2400"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 沐浴在中午温暖的阳光下，阿萨德不禁微笑，很高兴他朴素的诚实收获了这么大帮的朋友!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Bathed in the warm noon sunshine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Asad couldn’t help smiling, glad that his simple honesty was rewarded with such a large circle of nice friends!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法哈德请阿萨德吃了一顿午餐，“你应得的，诚实的孩子。”整个房间沐浴在幸福之中，空气清新。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Fahad treated Asad a lunch, "You deserve it, honest boy."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whole room was bathed in happiness, with air being sweet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arouse [ə'rəuz] </a:t>
            </a:r>
            <a:r>
              <a:rPr lang="en-US" sz="2400" b="1"/>
              <a:t>  </a:t>
            </a:r>
            <a:r>
              <a:rPr sz="2400" b="1"/>
              <a:t>vt. 激发；唤醒某人</a:t>
            </a:r>
            <a:endParaRPr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3022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32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26720" y="1318895"/>
            <a:ext cx="11330305" cy="4646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1.引起某人强烈的兴趣/好奇心/愤怒/怀疑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   </a:t>
            </a:r>
            <a:r>
              <a:rPr sz="2400">
                <a:sym typeface="+mn-ea"/>
              </a:rPr>
              <a:t>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arouse sb's intense interest/ curiosity/ anger/ suspicions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激发竞争精神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arouse the competitive spirit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激起学生们对水资源的危机意识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arouse students' awareness of water crisis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引起广泛关注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arouse widespread concern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166322" y="12531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1750" y="422910"/>
            <a:ext cx="104762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erupt </a:t>
            </a:r>
            <a:r>
              <a:rPr lang="en-US" altLang="zh-CN" sz="2400" b="1"/>
              <a:t>     </a:t>
            </a:r>
            <a:r>
              <a:rPr lang="zh-CN" altLang="en-US" sz="2400" b="1"/>
              <a:t>[i'rʌpt] </a:t>
            </a:r>
            <a:r>
              <a:rPr lang="en-US" altLang="zh-CN" sz="2400" b="1"/>
              <a:t>           </a:t>
            </a:r>
            <a:r>
              <a:rPr lang="zh-CN" altLang="en-US" sz="2400" b="1"/>
              <a:t>vi. （指火山）爆发；</a:t>
            </a:r>
            <a:r>
              <a:rPr lang="zh-CN" altLang="en-US" sz="2400" b="1">
                <a:solidFill>
                  <a:srgbClr val="C00000"/>
                </a:solidFill>
              </a:rPr>
              <a:t>(愤怒、激情、喜悦等)迸发</a:t>
            </a:r>
            <a:endParaRPr lang="zh-CN" altLang="en-US" sz="2400" b="1">
              <a:solidFill>
                <a:srgbClr val="C00000"/>
              </a:solidFill>
            </a:endParaRPr>
          </a:p>
          <a:p>
            <a:r>
              <a:rPr lang="zh-CN" altLang="en-US" sz="2400" b="1"/>
              <a:t>eruption [i'rʌpʃən] </a:t>
            </a:r>
            <a:r>
              <a:rPr lang="en-US" altLang="zh-CN" sz="2400" b="1"/>
              <a:t>       </a:t>
            </a:r>
            <a:r>
              <a:rPr lang="zh-CN" altLang="en-US" sz="2400" b="1"/>
              <a:t>n. 火山爆发；（战争等）爆发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2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15290" y="1584960"/>
            <a:ext cx="11468100" cy="31972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sz="2400"/>
              <a:t>1.哈哈大笑/嚎啕大哭/勃然大怒  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/>
              <a:t>  </a:t>
            </a:r>
            <a:r>
              <a:rPr lang="zh-CN" altLang="en-US" sz="1800" i="1">
                <a:solidFill>
                  <a:srgbClr val="002060"/>
                </a:solidFill>
              </a:rPr>
              <a:t>hysterical /hɪˈsterɪkl/ adj. 歇斯底里的；情绪狂暴不可抑止的</a:t>
            </a:r>
            <a:endParaRPr lang="zh-CN" altLang="en-US" sz="1800" i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r>
              <a:rPr lang="zh-CN" altLang="en-US" sz="1800" i="1">
                <a:solidFill>
                  <a:srgbClr val="002060"/>
                </a:solidFill>
              </a:rPr>
              <a:t>  fury /'fjʊərɪ/n.  狂怒；暴怒--furious /ˈfjʊəriəs/ adj. 激烈的；狂怒的; 玩命的; 迅猛的</a:t>
            </a:r>
            <a:endParaRPr lang="en-US" sz="2400"/>
          </a:p>
          <a:p>
            <a:pPr fontAlgn="auto">
              <a:lnSpc>
                <a:spcPts val="3460"/>
              </a:lnSpc>
            </a:pPr>
            <a:r>
              <a:rPr sz="2400"/>
              <a:t> </a:t>
            </a:r>
            <a:r>
              <a:rPr lang="en-US" sz="2400"/>
              <a:t>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1. </a:t>
            </a:r>
            <a:r>
              <a:rPr lang="en-US" altLang="zh-CN" sz="2400" b="1">
                <a:solidFill>
                  <a:srgbClr val="002060"/>
                </a:solidFill>
              </a:rPr>
              <a:t>erupt into hysterical laughter/ tears/ fury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/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2.一阵突然的绝望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2. </a:t>
            </a:r>
            <a:r>
              <a:rPr lang="en-US" altLang="zh-CN" sz="2400" b="1">
                <a:solidFill>
                  <a:srgbClr val="002060"/>
                </a:solidFill>
              </a:rPr>
              <a:t>an eruption of despair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appreciation [ə,pri:ʃi'eiʃən] n. 欣赏；感激；感谢</a:t>
            </a:r>
            <a:r>
              <a:rPr lang="zh-CN" altLang="en-US" sz="2400" b="1"/>
              <a:t> 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5969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89255" y="1281430"/>
            <a:ext cx="11358245" cy="4202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1. 承蒙鼎力相助，不胜感激，谨备薄礼，敬请笑纳。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Please accept this gift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in appreciation of all you've done for us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lang="en-US" sz="2400">
              <a:sym typeface="+mn-ea"/>
            </a:endParaRPr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如果您能给我这个机会，我将不胜感激。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I'd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appreciate it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if you could give me the opportunity.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sz="2400">
                <a:sym typeface="+mn-ea"/>
              </a:rPr>
              <a:t>人群低声赞叹着。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crowd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murmured in appreciation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1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缺乏对尝试和错误的欣赏。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（应、续、概）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There's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 a lack of appreciation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for trial and error.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peak [pi:k] n. 山顶；顶峰</a:t>
            </a:r>
            <a:r>
              <a:rPr lang="en-US" sz="2400" b="1"/>
              <a:t> = summit</a:t>
            </a:r>
            <a:endParaRPr 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4991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34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51790" y="1288415"/>
            <a:ext cx="11555730" cy="5415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1.在他看来，山峰就像一只巨大的拳头，大拇指笔直地竖着。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lang="en-US"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1.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peak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looked to him exactly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like a giant fist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with the thumb sticking straight up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在陡峭的积雪中，对老人来说上山很艰难。当他们到达山顶时，老人发出了惊奇和难以置信的喜悦的叫声。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2.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The journey up the hill was hard for their old bodies in the steep snow. As they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got to the peak of the hill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the old man gave a cry of wonder and incredible joy.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3.上午8、9点钟之间是交通高峰期。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（应、续）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3.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Traffic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reaches its peak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between 8 and 9 in the morning.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4.</a:t>
            </a:r>
            <a:r>
              <a:rPr sz="2400">
                <a:sym typeface="+mn-ea"/>
              </a:rPr>
              <a:t>她正处在事业的巅峰。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宋体" panose="02010600030101010101" pitchFamily="2" charset="-122"/>
              </a:rPr>
              <a:t>4.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She's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at the peak of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her career. </a:t>
            </a:r>
            <a:endParaRPr lang="en-US" altLang="zh-CN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79790" y="-248920"/>
            <a:ext cx="2418715" cy="2081530"/>
            <a:chOff x="3815318" y="1348297"/>
            <a:chExt cx="4548934" cy="4476090"/>
          </a:xfrm>
        </p:grpSpPr>
        <p:sp>
          <p:nvSpPr>
            <p:cNvPr id="8" name="Oval 5"/>
            <p:cNvSpPr/>
            <p:nvPr/>
          </p:nvSpPr>
          <p:spPr bwMode="auto">
            <a:xfrm>
              <a:off x="4926999" y="2440926"/>
              <a:ext cx="2323978" cy="2325611"/>
            </a:xfrm>
            <a:prstGeom prst="ellipse">
              <a:avLst/>
            </a:prstGeom>
            <a:solidFill>
              <a:srgbClr val="D71D49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9" name="Freeform: Shape 6"/>
            <p:cNvSpPr/>
            <p:nvPr/>
          </p:nvSpPr>
          <p:spPr bwMode="auto">
            <a:xfrm>
              <a:off x="4954743" y="2437662"/>
              <a:ext cx="2064490" cy="861700"/>
            </a:xfrm>
            <a:custGeom>
              <a:avLst/>
              <a:gdLst>
                <a:gd name="T0" fmla="*/ 969 w 1024"/>
                <a:gd name="T1" fmla="*/ 171 h 427"/>
                <a:gd name="T2" fmla="*/ 782 w 1024"/>
                <a:gd name="T3" fmla="*/ 46 h 427"/>
                <a:gd name="T4" fmla="*/ 562 w 1024"/>
                <a:gd name="T5" fmla="*/ 3 h 427"/>
                <a:gd name="T6" fmla="*/ 342 w 1024"/>
                <a:gd name="T7" fmla="*/ 46 h 427"/>
                <a:gd name="T8" fmla="*/ 156 w 1024"/>
                <a:gd name="T9" fmla="*/ 171 h 427"/>
                <a:gd name="T10" fmla="*/ 30 w 1024"/>
                <a:gd name="T11" fmla="*/ 357 h 427"/>
                <a:gd name="T12" fmla="*/ 29 w 1024"/>
                <a:gd name="T13" fmla="*/ 357 h 427"/>
                <a:gd name="T14" fmla="*/ 154 w 1024"/>
                <a:gd name="T15" fmla="*/ 169 h 427"/>
                <a:gd name="T16" fmla="*/ 341 w 1024"/>
                <a:gd name="T17" fmla="*/ 44 h 427"/>
                <a:gd name="T18" fmla="*/ 562 w 1024"/>
                <a:gd name="T19" fmla="*/ 0 h 427"/>
                <a:gd name="T20" fmla="*/ 783 w 1024"/>
                <a:gd name="T21" fmla="*/ 44 h 427"/>
                <a:gd name="T22" fmla="*/ 971 w 1024"/>
                <a:gd name="T23" fmla="*/ 169 h 427"/>
                <a:gd name="T24" fmla="*/ 969 w 1024"/>
                <a:gd name="T25" fmla="*/ 17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4" h="427">
                  <a:moveTo>
                    <a:pt x="969" y="171"/>
                  </a:moveTo>
                  <a:cubicBezTo>
                    <a:pt x="916" y="117"/>
                    <a:pt x="852" y="75"/>
                    <a:pt x="782" y="46"/>
                  </a:cubicBezTo>
                  <a:cubicBezTo>
                    <a:pt x="713" y="17"/>
                    <a:pt x="638" y="2"/>
                    <a:pt x="562" y="3"/>
                  </a:cubicBezTo>
                  <a:cubicBezTo>
                    <a:pt x="487" y="2"/>
                    <a:pt x="412" y="17"/>
                    <a:pt x="342" y="46"/>
                  </a:cubicBezTo>
                  <a:cubicBezTo>
                    <a:pt x="273" y="75"/>
                    <a:pt x="209" y="117"/>
                    <a:pt x="156" y="171"/>
                  </a:cubicBezTo>
                  <a:cubicBezTo>
                    <a:pt x="102" y="224"/>
                    <a:pt x="59" y="288"/>
                    <a:pt x="30" y="357"/>
                  </a:cubicBezTo>
                  <a:cubicBezTo>
                    <a:pt x="1" y="427"/>
                    <a:pt x="0" y="426"/>
                    <a:pt x="29" y="357"/>
                  </a:cubicBezTo>
                  <a:cubicBezTo>
                    <a:pt x="58" y="287"/>
                    <a:pt x="101" y="223"/>
                    <a:pt x="154" y="169"/>
                  </a:cubicBezTo>
                  <a:cubicBezTo>
                    <a:pt x="207" y="116"/>
                    <a:pt x="271" y="73"/>
                    <a:pt x="341" y="44"/>
                  </a:cubicBezTo>
                  <a:cubicBezTo>
                    <a:pt x="411" y="15"/>
                    <a:pt x="487" y="0"/>
                    <a:pt x="562" y="0"/>
                  </a:cubicBezTo>
                  <a:cubicBezTo>
                    <a:pt x="638" y="0"/>
                    <a:pt x="714" y="15"/>
                    <a:pt x="783" y="44"/>
                  </a:cubicBezTo>
                  <a:cubicBezTo>
                    <a:pt x="853" y="73"/>
                    <a:pt x="917" y="116"/>
                    <a:pt x="971" y="169"/>
                  </a:cubicBezTo>
                  <a:cubicBezTo>
                    <a:pt x="1024" y="223"/>
                    <a:pt x="1022" y="224"/>
                    <a:pt x="969" y="171"/>
                  </a:cubicBezTo>
                  <a:close/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" name="Freeform: Shape 7"/>
            <p:cNvSpPr/>
            <p:nvPr/>
          </p:nvSpPr>
          <p:spPr bwMode="auto">
            <a:xfrm>
              <a:off x="6097147" y="1930107"/>
              <a:ext cx="1667912" cy="1667912"/>
            </a:xfrm>
            <a:custGeom>
              <a:avLst/>
              <a:gdLst>
                <a:gd name="T0" fmla="*/ 827 w 827"/>
                <a:gd name="T1" fmla="*/ 827 h 827"/>
                <a:gd name="T2" fmla="*/ 788 w 827"/>
                <a:gd name="T3" fmla="*/ 827 h 827"/>
                <a:gd name="T4" fmla="*/ 0 w 827"/>
                <a:gd name="T5" fmla="*/ 40 h 827"/>
                <a:gd name="T6" fmla="*/ 0 w 827"/>
                <a:gd name="T7" fmla="*/ 0 h 827"/>
                <a:gd name="T8" fmla="*/ 585 w 827"/>
                <a:gd name="T9" fmla="*/ 242 h 827"/>
                <a:gd name="T10" fmla="*/ 827 w 827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27">
                  <a:moveTo>
                    <a:pt x="827" y="827"/>
                  </a:moveTo>
                  <a:cubicBezTo>
                    <a:pt x="788" y="827"/>
                    <a:pt x="788" y="827"/>
                    <a:pt x="788" y="827"/>
                  </a:cubicBezTo>
                  <a:cubicBezTo>
                    <a:pt x="788" y="395"/>
                    <a:pt x="436" y="40"/>
                    <a:pt x="0" y="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0" y="0"/>
                    <a:pt x="429" y="86"/>
                    <a:pt x="585" y="242"/>
                  </a:cubicBezTo>
                  <a:cubicBezTo>
                    <a:pt x="742" y="399"/>
                    <a:pt x="827" y="607"/>
                    <a:pt x="827" y="827"/>
                  </a:cubicBezTo>
                  <a:close/>
                </a:path>
              </a:pathLst>
            </a:custGeom>
            <a:solidFill>
              <a:srgbClr val="2A566E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0" name="Freeform: Shape 8"/>
            <p:cNvSpPr/>
            <p:nvPr/>
          </p:nvSpPr>
          <p:spPr bwMode="auto">
            <a:xfrm>
              <a:off x="4424341" y="1930107"/>
              <a:ext cx="1672808" cy="1667912"/>
            </a:xfrm>
            <a:custGeom>
              <a:avLst/>
              <a:gdLst>
                <a:gd name="T0" fmla="*/ 40 w 830"/>
                <a:gd name="T1" fmla="*/ 827 h 827"/>
                <a:gd name="T2" fmla="*/ 0 w 830"/>
                <a:gd name="T3" fmla="*/ 827 h 827"/>
                <a:gd name="T4" fmla="*/ 244 w 830"/>
                <a:gd name="T5" fmla="*/ 242 h 827"/>
                <a:gd name="T6" fmla="*/ 830 w 830"/>
                <a:gd name="T7" fmla="*/ 0 h 827"/>
                <a:gd name="T8" fmla="*/ 830 w 830"/>
                <a:gd name="T9" fmla="*/ 40 h 827"/>
                <a:gd name="T10" fmla="*/ 40 w 830"/>
                <a:gd name="T11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27">
                  <a:moveTo>
                    <a:pt x="40" y="827"/>
                  </a:moveTo>
                  <a:cubicBezTo>
                    <a:pt x="0" y="827"/>
                    <a:pt x="0" y="827"/>
                    <a:pt x="0" y="827"/>
                  </a:cubicBezTo>
                  <a:cubicBezTo>
                    <a:pt x="0" y="607"/>
                    <a:pt x="87" y="399"/>
                    <a:pt x="244" y="242"/>
                  </a:cubicBezTo>
                  <a:cubicBezTo>
                    <a:pt x="400" y="86"/>
                    <a:pt x="610" y="0"/>
                    <a:pt x="830" y="0"/>
                  </a:cubicBezTo>
                  <a:cubicBezTo>
                    <a:pt x="830" y="40"/>
                    <a:pt x="830" y="40"/>
                    <a:pt x="830" y="40"/>
                  </a:cubicBezTo>
                  <a:cubicBezTo>
                    <a:pt x="394" y="40"/>
                    <a:pt x="40" y="395"/>
                    <a:pt x="40" y="827"/>
                  </a:cubicBezTo>
                  <a:close/>
                </a:path>
              </a:pathLst>
            </a:custGeom>
            <a:solidFill>
              <a:srgbClr val="268F9C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1" name="Freeform: Shape 9"/>
            <p:cNvSpPr/>
            <p:nvPr/>
          </p:nvSpPr>
          <p:spPr bwMode="auto">
            <a:xfrm>
              <a:off x="4424341" y="3598019"/>
              <a:ext cx="1672808" cy="1674440"/>
            </a:xfrm>
            <a:custGeom>
              <a:avLst/>
              <a:gdLst>
                <a:gd name="T0" fmla="*/ 830 w 830"/>
                <a:gd name="T1" fmla="*/ 830 h 830"/>
                <a:gd name="T2" fmla="*/ 244 w 830"/>
                <a:gd name="T3" fmla="*/ 587 h 830"/>
                <a:gd name="T4" fmla="*/ 0 w 830"/>
                <a:gd name="T5" fmla="*/ 0 h 830"/>
                <a:gd name="T6" fmla="*/ 40 w 830"/>
                <a:gd name="T7" fmla="*/ 0 h 830"/>
                <a:gd name="T8" fmla="*/ 830 w 830"/>
                <a:gd name="T9" fmla="*/ 791 h 830"/>
                <a:gd name="T10" fmla="*/ 830 w 830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0" h="830">
                  <a:moveTo>
                    <a:pt x="830" y="830"/>
                  </a:moveTo>
                  <a:cubicBezTo>
                    <a:pt x="610" y="830"/>
                    <a:pt x="400" y="743"/>
                    <a:pt x="244" y="587"/>
                  </a:cubicBezTo>
                  <a:cubicBezTo>
                    <a:pt x="87" y="430"/>
                    <a:pt x="0" y="224"/>
                    <a:pt x="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436"/>
                    <a:pt x="394" y="791"/>
                    <a:pt x="830" y="791"/>
                  </a:cubicBezTo>
                  <a:lnTo>
                    <a:pt x="830" y="830"/>
                  </a:lnTo>
                  <a:close/>
                </a:path>
              </a:pathLst>
            </a:custGeom>
            <a:solidFill>
              <a:srgbClr val="268F9C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2" name="Freeform: Shape 10"/>
            <p:cNvSpPr/>
            <p:nvPr/>
          </p:nvSpPr>
          <p:spPr bwMode="auto">
            <a:xfrm>
              <a:off x="6097147" y="3598019"/>
              <a:ext cx="1667912" cy="1674440"/>
            </a:xfrm>
            <a:custGeom>
              <a:avLst/>
              <a:gdLst>
                <a:gd name="T0" fmla="*/ 0 w 827"/>
                <a:gd name="T1" fmla="*/ 830 h 830"/>
                <a:gd name="T2" fmla="*/ 0 w 827"/>
                <a:gd name="T3" fmla="*/ 791 h 830"/>
                <a:gd name="T4" fmla="*/ 788 w 827"/>
                <a:gd name="T5" fmla="*/ 0 h 830"/>
                <a:gd name="T6" fmla="*/ 827 w 827"/>
                <a:gd name="T7" fmla="*/ 0 h 830"/>
                <a:gd name="T8" fmla="*/ 585 w 827"/>
                <a:gd name="T9" fmla="*/ 587 h 830"/>
                <a:gd name="T10" fmla="*/ 0 w 827"/>
                <a:gd name="T11" fmla="*/ 83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830">
                  <a:moveTo>
                    <a:pt x="0" y="830"/>
                  </a:moveTo>
                  <a:cubicBezTo>
                    <a:pt x="0" y="791"/>
                    <a:pt x="0" y="791"/>
                    <a:pt x="0" y="791"/>
                  </a:cubicBezTo>
                  <a:cubicBezTo>
                    <a:pt x="436" y="791"/>
                    <a:pt x="788" y="436"/>
                    <a:pt x="788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7" y="224"/>
                    <a:pt x="742" y="430"/>
                    <a:pt x="585" y="587"/>
                  </a:cubicBezTo>
                  <a:cubicBezTo>
                    <a:pt x="429" y="743"/>
                    <a:pt x="220" y="830"/>
                    <a:pt x="0" y="830"/>
                  </a:cubicBezTo>
                  <a:close/>
                </a:path>
              </a:pathLst>
            </a:custGeom>
            <a:solidFill>
              <a:srgbClr val="D71D49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3" name="Oval 11"/>
            <p:cNvSpPr/>
            <p:nvPr/>
          </p:nvSpPr>
          <p:spPr bwMode="auto">
            <a:xfrm>
              <a:off x="6017180" y="1887675"/>
              <a:ext cx="161569" cy="161569"/>
            </a:xfrm>
            <a:prstGeom prst="ellipse">
              <a:avLst/>
            </a:prstGeom>
            <a:solidFill>
              <a:srgbClr val="268F9C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4" name="Oval 12"/>
            <p:cNvSpPr/>
            <p:nvPr/>
          </p:nvSpPr>
          <p:spPr bwMode="auto">
            <a:xfrm>
              <a:off x="6017180" y="5148425"/>
              <a:ext cx="161569" cy="161569"/>
            </a:xfrm>
            <a:prstGeom prst="ellipse">
              <a:avLst/>
            </a:prstGeom>
            <a:solidFill>
              <a:srgbClr val="D71D49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5" name="Oval 13"/>
            <p:cNvSpPr/>
            <p:nvPr/>
          </p:nvSpPr>
          <p:spPr bwMode="auto">
            <a:xfrm>
              <a:off x="7645923" y="3518051"/>
              <a:ext cx="164833" cy="163201"/>
            </a:xfrm>
            <a:prstGeom prst="ellipse">
              <a:avLst/>
            </a:prstGeom>
            <a:solidFill>
              <a:srgbClr val="2A566E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6" name="Freeform: Shape 14"/>
            <p:cNvSpPr>
              <a:spLocks noChangeAspect="1"/>
            </p:cNvSpPr>
            <p:nvPr/>
          </p:nvSpPr>
          <p:spPr bwMode="auto">
            <a:xfrm>
              <a:off x="5396675" y="3005600"/>
              <a:ext cx="1849406" cy="1757867"/>
            </a:xfrm>
            <a:custGeom>
              <a:avLst/>
              <a:gdLst>
                <a:gd name="T0" fmla="*/ 691 w 921"/>
                <a:gd name="T1" fmla="*/ 0 h 875"/>
                <a:gd name="T2" fmla="*/ 0 w 921"/>
                <a:gd name="T3" fmla="*/ 602 h 875"/>
                <a:gd name="T4" fmla="*/ 268 w 921"/>
                <a:gd name="T5" fmla="*/ 870 h 875"/>
                <a:gd name="T6" fmla="*/ 344 w 921"/>
                <a:gd name="T7" fmla="*/ 875 h 875"/>
                <a:gd name="T8" fmla="*/ 921 w 921"/>
                <a:gd name="T9" fmla="*/ 299 h 875"/>
                <a:gd name="T10" fmla="*/ 916 w 921"/>
                <a:gd name="T11" fmla="*/ 224 h 875"/>
                <a:gd name="T12" fmla="*/ 691 w 921"/>
                <a:gd name="T13" fmla="*/ 0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1" h="875">
                  <a:moveTo>
                    <a:pt x="691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268" y="870"/>
                    <a:pt x="268" y="870"/>
                    <a:pt x="268" y="870"/>
                  </a:cubicBezTo>
                  <a:cubicBezTo>
                    <a:pt x="293" y="873"/>
                    <a:pt x="318" y="875"/>
                    <a:pt x="344" y="875"/>
                  </a:cubicBezTo>
                  <a:cubicBezTo>
                    <a:pt x="663" y="875"/>
                    <a:pt x="921" y="617"/>
                    <a:pt x="921" y="299"/>
                  </a:cubicBezTo>
                  <a:cubicBezTo>
                    <a:pt x="921" y="273"/>
                    <a:pt x="919" y="249"/>
                    <a:pt x="916" y="224"/>
                  </a:cubicBezTo>
                  <a:cubicBezTo>
                    <a:pt x="691" y="0"/>
                    <a:pt x="691" y="0"/>
                    <a:pt x="691" y="0"/>
                  </a:cubicBezTo>
                </a:path>
              </a:pathLst>
            </a:custGeom>
            <a:solidFill>
              <a:srgbClr val="D71D49">
                <a:lumMod val="7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7" name="Freeform: Shape 15"/>
            <p:cNvSpPr/>
            <p:nvPr/>
          </p:nvSpPr>
          <p:spPr bwMode="auto">
            <a:xfrm>
              <a:off x="6085725" y="3599650"/>
              <a:ext cx="1165254" cy="1166886"/>
            </a:xfrm>
            <a:custGeom>
              <a:avLst/>
              <a:gdLst>
                <a:gd name="T0" fmla="*/ 1 w 578"/>
                <a:gd name="T1" fmla="*/ 578 h 578"/>
                <a:gd name="T2" fmla="*/ 1 w 578"/>
                <a:gd name="T3" fmla="*/ 578 h 578"/>
                <a:gd name="T4" fmla="*/ 1 w 578"/>
                <a:gd name="T5" fmla="*/ 578 h 578"/>
                <a:gd name="T6" fmla="*/ 0 w 578"/>
                <a:gd name="T7" fmla="*/ 578 h 578"/>
                <a:gd name="T8" fmla="*/ 0 w 578"/>
                <a:gd name="T9" fmla="*/ 578 h 578"/>
                <a:gd name="T10" fmla="*/ 0 w 578"/>
                <a:gd name="T11" fmla="*/ 578 h 578"/>
                <a:gd name="T12" fmla="*/ 578 w 578"/>
                <a:gd name="T13" fmla="*/ 1 h 578"/>
                <a:gd name="T14" fmla="*/ 578 w 578"/>
                <a:gd name="T15" fmla="*/ 1 h 578"/>
                <a:gd name="T16" fmla="*/ 578 w 578"/>
                <a:gd name="T17" fmla="*/ 1 h 578"/>
                <a:gd name="T18" fmla="*/ 578 w 578"/>
                <a:gd name="T19" fmla="*/ 0 h 578"/>
                <a:gd name="T20" fmla="*/ 578 w 578"/>
                <a:gd name="T21" fmla="*/ 0 h 578"/>
                <a:gd name="T22" fmla="*/ 578 w 578"/>
                <a:gd name="T23" fmla="*/ 0 h 578"/>
                <a:gd name="T24" fmla="*/ 578 w 578"/>
                <a:gd name="T25" fmla="*/ 0 h 578"/>
                <a:gd name="T26" fmla="*/ 578 w 578"/>
                <a:gd name="T27" fmla="*/ 0 h 578"/>
                <a:gd name="T28" fmla="*/ 578 w 578"/>
                <a:gd name="T29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8" h="578">
                  <a:moveTo>
                    <a:pt x="1" y="578"/>
                  </a:moveTo>
                  <a:cubicBezTo>
                    <a:pt x="1" y="578"/>
                    <a:pt x="1" y="578"/>
                    <a:pt x="1" y="578"/>
                  </a:cubicBezTo>
                  <a:cubicBezTo>
                    <a:pt x="1" y="578"/>
                    <a:pt x="1" y="578"/>
                    <a:pt x="1" y="578"/>
                  </a:cubicBezTo>
                  <a:moveTo>
                    <a:pt x="0" y="578"/>
                  </a:moveTo>
                  <a:cubicBezTo>
                    <a:pt x="0" y="578"/>
                    <a:pt x="0" y="578"/>
                    <a:pt x="0" y="578"/>
                  </a:cubicBezTo>
                  <a:cubicBezTo>
                    <a:pt x="0" y="578"/>
                    <a:pt x="0" y="578"/>
                    <a:pt x="0" y="578"/>
                  </a:cubicBezTo>
                  <a:moveTo>
                    <a:pt x="578" y="1"/>
                  </a:moveTo>
                  <a:cubicBezTo>
                    <a:pt x="578" y="1"/>
                    <a:pt x="578" y="1"/>
                    <a:pt x="578" y="1"/>
                  </a:cubicBezTo>
                  <a:cubicBezTo>
                    <a:pt x="578" y="1"/>
                    <a:pt x="578" y="1"/>
                    <a:pt x="578" y="1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  <a:moveTo>
                    <a:pt x="578" y="0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578" y="0"/>
                    <a:pt x="578" y="0"/>
                    <a:pt x="578" y="0"/>
                  </a:cubicBezTo>
                </a:path>
              </a:pathLst>
            </a:custGeom>
            <a:solidFill>
              <a:srgbClr val="DC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" name="Oval 16"/>
            <p:cNvSpPr/>
            <p:nvPr/>
          </p:nvSpPr>
          <p:spPr bwMode="auto">
            <a:xfrm>
              <a:off x="5163639" y="2679199"/>
              <a:ext cx="1847432" cy="1849065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29" name="Oval 17"/>
            <p:cNvSpPr/>
            <p:nvPr/>
          </p:nvSpPr>
          <p:spPr bwMode="auto">
            <a:xfrm>
              <a:off x="5184857" y="2697150"/>
              <a:ext cx="1806632" cy="1806632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0" name="Freeform: Shape 18"/>
            <p:cNvSpPr/>
            <p:nvPr/>
          </p:nvSpPr>
          <p:spPr bwMode="auto">
            <a:xfrm>
              <a:off x="5863771" y="3441345"/>
              <a:ext cx="843749" cy="783364"/>
            </a:xfrm>
            <a:custGeom>
              <a:avLst/>
              <a:gdLst>
                <a:gd name="T0" fmla="*/ 418 w 418"/>
                <a:gd name="T1" fmla="*/ 175 h 389"/>
                <a:gd name="T2" fmla="*/ 244 w 418"/>
                <a:gd name="T3" fmla="*/ 0 h 389"/>
                <a:gd name="T4" fmla="*/ 0 w 418"/>
                <a:gd name="T5" fmla="*/ 188 h 389"/>
                <a:gd name="T6" fmla="*/ 201 w 418"/>
                <a:gd name="T7" fmla="*/ 389 h 389"/>
                <a:gd name="T8" fmla="*/ 418 w 418"/>
                <a:gd name="T9" fmla="*/ 17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8" h="389">
                  <a:moveTo>
                    <a:pt x="418" y="175"/>
                  </a:moveTo>
                  <a:cubicBezTo>
                    <a:pt x="244" y="0"/>
                    <a:pt x="244" y="0"/>
                    <a:pt x="244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01" y="389"/>
                    <a:pt x="201" y="389"/>
                    <a:pt x="201" y="389"/>
                  </a:cubicBezTo>
                  <a:cubicBezTo>
                    <a:pt x="304" y="359"/>
                    <a:pt x="387" y="278"/>
                    <a:pt x="418" y="175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" name="Oval 19"/>
            <p:cNvSpPr/>
            <p:nvPr/>
          </p:nvSpPr>
          <p:spPr bwMode="auto">
            <a:xfrm>
              <a:off x="5441081" y="2955008"/>
              <a:ext cx="1294182" cy="1297446"/>
            </a:xfrm>
            <a:prstGeom prst="ellipse">
              <a:avLst/>
            </a:prstGeom>
            <a:solidFill>
              <a:srgbClr val="D71D49">
                <a:lumMod val="7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2" name="Oval 20"/>
            <p:cNvSpPr/>
            <p:nvPr/>
          </p:nvSpPr>
          <p:spPr bwMode="auto">
            <a:xfrm>
              <a:off x="5457401" y="2972960"/>
              <a:ext cx="1261542" cy="1279494"/>
            </a:xfrm>
            <a:prstGeom prst="ellipse">
              <a:avLst/>
            </a:prstGeom>
            <a:solidFill>
              <a:srgbClr val="D71D49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3" name="Freeform: Shape 21"/>
            <p:cNvSpPr/>
            <p:nvPr/>
          </p:nvSpPr>
          <p:spPr bwMode="auto">
            <a:xfrm>
              <a:off x="6066139" y="3480514"/>
              <a:ext cx="318243" cy="355778"/>
            </a:xfrm>
            <a:custGeom>
              <a:avLst/>
              <a:gdLst>
                <a:gd name="T0" fmla="*/ 101 w 158"/>
                <a:gd name="T1" fmla="*/ 176 h 176"/>
                <a:gd name="T2" fmla="*/ 158 w 158"/>
                <a:gd name="T3" fmla="*/ 61 h 176"/>
                <a:gd name="T4" fmla="*/ 144 w 158"/>
                <a:gd name="T5" fmla="*/ 0 h 176"/>
                <a:gd name="T6" fmla="*/ 0 w 158"/>
                <a:gd name="T7" fmla="*/ 74 h 176"/>
                <a:gd name="T8" fmla="*/ 101 w 158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76">
                  <a:moveTo>
                    <a:pt x="101" y="176"/>
                  </a:moveTo>
                  <a:cubicBezTo>
                    <a:pt x="135" y="149"/>
                    <a:pt x="158" y="107"/>
                    <a:pt x="158" y="61"/>
                  </a:cubicBezTo>
                  <a:cubicBezTo>
                    <a:pt x="158" y="39"/>
                    <a:pt x="153" y="18"/>
                    <a:pt x="144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01" y="176"/>
                    <a:pt x="101" y="176"/>
                    <a:pt x="101" y="176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" name="Oval 22"/>
            <p:cNvSpPr/>
            <p:nvPr/>
          </p:nvSpPr>
          <p:spPr bwMode="auto">
            <a:xfrm>
              <a:off x="5775642" y="3289569"/>
              <a:ext cx="625060" cy="62669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5" name="Oval 23"/>
            <p:cNvSpPr/>
            <p:nvPr/>
          </p:nvSpPr>
          <p:spPr bwMode="auto">
            <a:xfrm>
              <a:off x="5793594" y="3307521"/>
              <a:ext cx="590787" cy="590787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36" name="Freeform: Shape 24"/>
            <p:cNvSpPr/>
            <p:nvPr/>
          </p:nvSpPr>
          <p:spPr bwMode="auto">
            <a:xfrm>
              <a:off x="5987804" y="4244293"/>
              <a:ext cx="106080" cy="8160"/>
            </a:xfrm>
            <a:custGeom>
              <a:avLst/>
              <a:gdLst>
                <a:gd name="T0" fmla="*/ 0 w 53"/>
                <a:gd name="T1" fmla="*/ 0 h 4"/>
                <a:gd name="T2" fmla="*/ 0 w 53"/>
                <a:gd name="T3" fmla="*/ 0 h 4"/>
                <a:gd name="T4" fmla="*/ 50 w 53"/>
                <a:gd name="T5" fmla="*/ 4 h 4"/>
                <a:gd name="T6" fmla="*/ 53 w 53"/>
                <a:gd name="T7" fmla="*/ 4 h 4"/>
                <a:gd name="T8" fmla="*/ 53 w 53"/>
                <a:gd name="T9" fmla="*/ 4 h 4"/>
                <a:gd name="T10" fmla="*/ 50 w 53"/>
                <a:gd name="T11" fmla="*/ 4 h 4"/>
                <a:gd name="T12" fmla="*/ 0 w 5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2"/>
                    <a:pt x="33" y="4"/>
                    <a:pt x="50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0" y="4"/>
                  </a:cubicBezTo>
                  <a:cubicBezTo>
                    <a:pt x="33" y="4"/>
                    <a:pt x="17" y="2"/>
                    <a:pt x="0" y="0"/>
                  </a:cubicBezTo>
                </a:path>
              </a:pathLst>
            </a:custGeom>
            <a:solidFill>
              <a:srgbClr val="A8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7" name="Oval 25"/>
            <p:cNvSpPr/>
            <p:nvPr/>
          </p:nvSpPr>
          <p:spPr bwMode="auto">
            <a:xfrm>
              <a:off x="4385173" y="3518051"/>
              <a:ext cx="164833" cy="163201"/>
            </a:xfrm>
            <a:prstGeom prst="ellipse">
              <a:avLst/>
            </a:prstGeom>
            <a:solidFill>
              <a:srgbClr val="268F9C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grpSp>
          <p:nvGrpSpPr>
            <p:cNvPr id="38" name="Group 292"/>
            <p:cNvGrpSpPr/>
            <p:nvPr/>
          </p:nvGrpSpPr>
          <p:grpSpPr>
            <a:xfrm>
              <a:off x="6061273" y="2938692"/>
              <a:ext cx="877725" cy="719717"/>
              <a:chOff x="6076950" y="3000376"/>
              <a:chExt cx="853785" cy="700088"/>
            </a:xfrm>
          </p:grpSpPr>
          <p:sp>
            <p:nvSpPr>
              <p:cNvPr id="88" name="Oval 293"/>
              <p:cNvSpPr/>
              <p:nvPr/>
            </p:nvSpPr>
            <p:spPr bwMode="auto">
              <a:xfrm>
                <a:off x="6078538" y="3625851"/>
                <a:ext cx="65088" cy="74613"/>
              </a:xfrm>
              <a:prstGeom prst="ellipse">
                <a:avLst/>
              </a:prstGeom>
              <a:solidFill>
                <a:srgbClr val="A8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89" name="Freeform: Shape 294"/>
              <p:cNvSpPr/>
              <p:nvPr/>
            </p:nvSpPr>
            <p:spPr bwMode="auto">
              <a:xfrm>
                <a:off x="6554788" y="3000376"/>
                <a:ext cx="293688" cy="390525"/>
              </a:xfrm>
              <a:custGeom>
                <a:avLst/>
                <a:gdLst>
                  <a:gd name="T0" fmla="*/ 0 w 185"/>
                  <a:gd name="T1" fmla="*/ 246 h 246"/>
                  <a:gd name="T2" fmla="*/ 18 w 185"/>
                  <a:gd name="T3" fmla="*/ 132 h 246"/>
                  <a:gd name="T4" fmla="*/ 185 w 185"/>
                  <a:gd name="T5" fmla="*/ 0 h 246"/>
                  <a:gd name="T6" fmla="*/ 164 w 185"/>
                  <a:gd name="T7" fmla="*/ 154 h 246"/>
                  <a:gd name="T8" fmla="*/ 0 w 185"/>
                  <a:gd name="T9" fmla="*/ 24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246">
                    <a:moveTo>
                      <a:pt x="0" y="246"/>
                    </a:moveTo>
                    <a:lnTo>
                      <a:pt x="18" y="132"/>
                    </a:lnTo>
                    <a:lnTo>
                      <a:pt x="185" y="0"/>
                    </a:lnTo>
                    <a:lnTo>
                      <a:pt x="164" y="154"/>
                    </a:ln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2A566E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90" name="Freeform: Shape 295"/>
              <p:cNvSpPr/>
              <p:nvPr/>
            </p:nvSpPr>
            <p:spPr bwMode="auto">
              <a:xfrm>
                <a:off x="6540500" y="3438526"/>
                <a:ext cx="250825" cy="252413"/>
              </a:xfrm>
              <a:custGeom>
                <a:avLst/>
                <a:gdLst>
                  <a:gd name="T0" fmla="*/ 4 w 158"/>
                  <a:gd name="T1" fmla="*/ 58 h 159"/>
                  <a:gd name="T2" fmla="*/ 0 w 158"/>
                  <a:gd name="T3" fmla="*/ 128 h 159"/>
                  <a:gd name="T4" fmla="*/ 132 w 158"/>
                  <a:gd name="T5" fmla="*/ 159 h 159"/>
                  <a:gd name="T6" fmla="*/ 158 w 158"/>
                  <a:gd name="T7" fmla="*/ 0 h 159"/>
                  <a:gd name="T8" fmla="*/ 4 w 158"/>
                  <a:gd name="T9" fmla="*/ 5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8" h="159">
                    <a:moveTo>
                      <a:pt x="4" y="58"/>
                    </a:moveTo>
                    <a:lnTo>
                      <a:pt x="0" y="128"/>
                    </a:lnTo>
                    <a:lnTo>
                      <a:pt x="132" y="159"/>
                    </a:lnTo>
                    <a:lnTo>
                      <a:pt x="158" y="0"/>
                    </a:lnTo>
                    <a:lnTo>
                      <a:pt x="4" y="58"/>
                    </a:lnTo>
                    <a:close/>
                  </a:path>
                </a:pathLst>
              </a:custGeom>
              <a:solidFill>
                <a:srgbClr val="2A566E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91" name="Freeform: Shape 296"/>
              <p:cNvSpPr/>
              <p:nvPr/>
            </p:nvSpPr>
            <p:spPr bwMode="auto">
              <a:xfrm>
                <a:off x="6815138" y="3000376"/>
                <a:ext cx="53975" cy="244475"/>
              </a:xfrm>
              <a:custGeom>
                <a:avLst/>
                <a:gdLst>
                  <a:gd name="T0" fmla="*/ 21 w 34"/>
                  <a:gd name="T1" fmla="*/ 0 h 154"/>
                  <a:gd name="T2" fmla="*/ 34 w 34"/>
                  <a:gd name="T3" fmla="*/ 4 h 154"/>
                  <a:gd name="T4" fmla="*/ 15 w 34"/>
                  <a:gd name="T5" fmla="*/ 151 h 154"/>
                  <a:gd name="T6" fmla="*/ 0 w 34"/>
                  <a:gd name="T7" fmla="*/ 154 h 154"/>
                  <a:gd name="T8" fmla="*/ 21 w 34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54">
                    <a:moveTo>
                      <a:pt x="21" y="0"/>
                    </a:moveTo>
                    <a:lnTo>
                      <a:pt x="34" y="4"/>
                    </a:lnTo>
                    <a:lnTo>
                      <a:pt x="15" y="151"/>
                    </a:lnTo>
                    <a:lnTo>
                      <a:pt x="0" y="1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2A566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92" name="Freeform: Shape 297"/>
              <p:cNvSpPr/>
              <p:nvPr/>
            </p:nvSpPr>
            <p:spPr bwMode="auto">
              <a:xfrm>
                <a:off x="6750050" y="3430589"/>
                <a:ext cx="58738" cy="261938"/>
              </a:xfrm>
              <a:custGeom>
                <a:avLst/>
                <a:gdLst>
                  <a:gd name="T0" fmla="*/ 26 w 37"/>
                  <a:gd name="T1" fmla="*/ 5 h 165"/>
                  <a:gd name="T2" fmla="*/ 0 w 37"/>
                  <a:gd name="T3" fmla="*/ 164 h 165"/>
                  <a:gd name="T4" fmla="*/ 10 w 37"/>
                  <a:gd name="T5" fmla="*/ 165 h 165"/>
                  <a:gd name="T6" fmla="*/ 37 w 37"/>
                  <a:gd name="T7" fmla="*/ 0 h 165"/>
                  <a:gd name="T8" fmla="*/ 36 w 37"/>
                  <a:gd name="T9" fmla="*/ 0 h 165"/>
                  <a:gd name="T10" fmla="*/ 26 w 37"/>
                  <a:gd name="T11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5">
                    <a:moveTo>
                      <a:pt x="26" y="5"/>
                    </a:moveTo>
                    <a:lnTo>
                      <a:pt x="0" y="164"/>
                    </a:lnTo>
                    <a:lnTo>
                      <a:pt x="10" y="165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2A566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93" name="Freeform: Shape 298"/>
              <p:cNvSpPr/>
              <p:nvPr/>
            </p:nvSpPr>
            <p:spPr bwMode="auto">
              <a:xfrm>
                <a:off x="6076950" y="3236914"/>
                <a:ext cx="792163" cy="463550"/>
              </a:xfrm>
              <a:custGeom>
                <a:avLst/>
                <a:gdLst>
                  <a:gd name="T0" fmla="*/ 404 w 404"/>
                  <a:gd name="T1" fmla="*/ 91 h 236"/>
                  <a:gd name="T2" fmla="*/ 379 w 404"/>
                  <a:gd name="T3" fmla="*/ 0 h 236"/>
                  <a:gd name="T4" fmla="*/ 15 w 404"/>
                  <a:gd name="T5" fmla="*/ 198 h 236"/>
                  <a:gd name="T6" fmla="*/ 2 w 404"/>
                  <a:gd name="T7" fmla="*/ 214 h 236"/>
                  <a:gd name="T8" fmla="*/ 18 w 404"/>
                  <a:gd name="T9" fmla="*/ 236 h 236"/>
                  <a:gd name="T10" fmla="*/ 31 w 404"/>
                  <a:gd name="T11" fmla="*/ 233 h 236"/>
                  <a:gd name="T12" fmla="*/ 404 w 404"/>
                  <a:gd name="T13" fmla="*/ 9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4" h="236">
                    <a:moveTo>
                      <a:pt x="404" y="91"/>
                    </a:moveTo>
                    <a:cubicBezTo>
                      <a:pt x="379" y="0"/>
                      <a:pt x="379" y="0"/>
                      <a:pt x="379" y="0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9" y="201"/>
                      <a:pt x="3" y="206"/>
                      <a:pt x="2" y="214"/>
                    </a:cubicBezTo>
                    <a:cubicBezTo>
                      <a:pt x="0" y="224"/>
                      <a:pt x="7" y="234"/>
                      <a:pt x="18" y="236"/>
                    </a:cubicBezTo>
                    <a:cubicBezTo>
                      <a:pt x="23" y="236"/>
                      <a:pt x="31" y="233"/>
                      <a:pt x="31" y="233"/>
                    </a:cubicBezTo>
                    <a:lnTo>
                      <a:pt x="404" y="91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94" name="Freeform: Shape 299"/>
              <p:cNvSpPr/>
              <p:nvPr/>
            </p:nvSpPr>
            <p:spPr bwMode="auto">
              <a:xfrm>
                <a:off x="6773863" y="3229286"/>
                <a:ext cx="156872" cy="186653"/>
              </a:xfrm>
              <a:custGeom>
                <a:avLst/>
                <a:gdLst>
                  <a:gd name="connsiteX0" fmla="*/ 2011 w 156872"/>
                  <a:gd name="connsiteY0" fmla="*/ 96556 h 186653"/>
                  <a:gd name="connsiteX1" fmla="*/ 1966 w 156872"/>
                  <a:gd name="connsiteY1" fmla="*/ 96893 h 186653"/>
                  <a:gd name="connsiteX2" fmla="*/ 2926 w 156872"/>
                  <a:gd name="connsiteY2" fmla="*/ 101152 h 186653"/>
                  <a:gd name="connsiteX3" fmla="*/ 20091 w 156872"/>
                  <a:gd name="connsiteY3" fmla="*/ 34045 h 186653"/>
                  <a:gd name="connsiteX4" fmla="*/ 19655 w 156872"/>
                  <a:gd name="connsiteY4" fmla="*/ 34451 h 186653"/>
                  <a:gd name="connsiteX5" fmla="*/ 18215 w 156872"/>
                  <a:gd name="connsiteY5" fmla="*/ 37683 h 186653"/>
                  <a:gd name="connsiteX6" fmla="*/ 76435 w 156872"/>
                  <a:gd name="connsiteY6" fmla="*/ 68 h 186653"/>
                  <a:gd name="connsiteX7" fmla="*/ 156790 w 156872"/>
                  <a:gd name="connsiteY7" fmla="*/ 90408 h 186653"/>
                  <a:gd name="connsiteX8" fmla="*/ 112418 w 156872"/>
                  <a:gd name="connsiteY8" fmla="*/ 179061 h 186653"/>
                  <a:gd name="connsiteX9" fmla="*/ 82399 w 156872"/>
                  <a:gd name="connsiteY9" fmla="*/ 186619 h 186653"/>
                  <a:gd name="connsiteX10" fmla="*/ 82550 w 156872"/>
                  <a:gd name="connsiteY10" fmla="*/ 186653 h 186653"/>
                  <a:gd name="connsiteX11" fmla="*/ 82382 w 156872"/>
                  <a:gd name="connsiteY11" fmla="*/ 186623 h 186653"/>
                  <a:gd name="connsiteX12" fmla="*/ 82315 w 156872"/>
                  <a:gd name="connsiteY12" fmla="*/ 186640 h 186653"/>
                  <a:gd name="connsiteX13" fmla="*/ 80555 w 156872"/>
                  <a:gd name="connsiteY13" fmla="*/ 186303 h 186653"/>
                  <a:gd name="connsiteX14" fmla="*/ 49137 w 156872"/>
                  <a:gd name="connsiteY14" fmla="*/ 180799 h 186653"/>
                  <a:gd name="connsiteX15" fmla="*/ 28143 w 156872"/>
                  <a:gd name="connsiteY15" fmla="*/ 163163 h 186653"/>
                  <a:gd name="connsiteX16" fmla="*/ 26704 w 156872"/>
                  <a:gd name="connsiteY16" fmla="*/ 162091 h 186653"/>
                  <a:gd name="connsiteX17" fmla="*/ 26537 w 156872"/>
                  <a:gd name="connsiteY17" fmla="*/ 161814 h 186653"/>
                  <a:gd name="connsiteX18" fmla="*/ 23586 w 156872"/>
                  <a:gd name="connsiteY18" fmla="*/ 159335 h 186653"/>
                  <a:gd name="connsiteX19" fmla="*/ 0 w 156872"/>
                  <a:gd name="connsiteY19" fmla="*/ 96893 h 186653"/>
                  <a:gd name="connsiteX20" fmla="*/ 19655 w 156872"/>
                  <a:gd name="connsiteY20" fmla="*/ 32500 h 186653"/>
                  <a:gd name="connsiteX21" fmla="*/ 22180 w 156872"/>
                  <a:gd name="connsiteY21" fmla="*/ 29994 h 186653"/>
                  <a:gd name="connsiteX22" fmla="*/ 22294 w 156872"/>
                  <a:gd name="connsiteY22" fmla="*/ 29772 h 186653"/>
                  <a:gd name="connsiteX23" fmla="*/ 23206 w 156872"/>
                  <a:gd name="connsiteY23" fmla="*/ 28975 h 186653"/>
                  <a:gd name="connsiteX24" fmla="*/ 43241 w 156872"/>
                  <a:gd name="connsiteY24" fmla="*/ 9084 h 186653"/>
                  <a:gd name="connsiteX25" fmla="*/ 53442 w 156872"/>
                  <a:gd name="connsiteY25" fmla="*/ 6701 h 186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6872" h="186653">
                    <a:moveTo>
                      <a:pt x="2011" y="96556"/>
                    </a:moveTo>
                    <a:lnTo>
                      <a:pt x="1966" y="96893"/>
                    </a:lnTo>
                    <a:lnTo>
                      <a:pt x="2926" y="101152"/>
                    </a:lnTo>
                    <a:close/>
                    <a:moveTo>
                      <a:pt x="20091" y="34045"/>
                    </a:moveTo>
                    <a:lnTo>
                      <a:pt x="19655" y="34451"/>
                    </a:lnTo>
                    <a:lnTo>
                      <a:pt x="18215" y="37683"/>
                    </a:lnTo>
                    <a:close/>
                    <a:moveTo>
                      <a:pt x="76435" y="68"/>
                    </a:moveTo>
                    <a:cubicBezTo>
                      <a:pt x="119553" y="-1896"/>
                      <a:pt x="154830" y="39346"/>
                      <a:pt x="156790" y="90408"/>
                    </a:cubicBezTo>
                    <a:cubicBezTo>
                      <a:pt x="158260" y="130178"/>
                      <a:pt x="139886" y="164423"/>
                      <a:pt x="112418" y="179061"/>
                    </a:cubicBezTo>
                    <a:lnTo>
                      <a:pt x="82399" y="186619"/>
                    </a:lnTo>
                    <a:lnTo>
                      <a:pt x="82550" y="186653"/>
                    </a:lnTo>
                    <a:lnTo>
                      <a:pt x="82382" y="186623"/>
                    </a:lnTo>
                    <a:lnTo>
                      <a:pt x="82315" y="186640"/>
                    </a:lnTo>
                    <a:lnTo>
                      <a:pt x="80555" y="186303"/>
                    </a:lnTo>
                    <a:lnTo>
                      <a:pt x="49137" y="180799"/>
                    </a:lnTo>
                    <a:lnTo>
                      <a:pt x="28143" y="163163"/>
                    </a:lnTo>
                    <a:lnTo>
                      <a:pt x="26704" y="162091"/>
                    </a:lnTo>
                    <a:lnTo>
                      <a:pt x="26537" y="161814"/>
                    </a:lnTo>
                    <a:lnTo>
                      <a:pt x="23586" y="159335"/>
                    </a:lnTo>
                    <a:cubicBezTo>
                      <a:pt x="7862" y="141773"/>
                      <a:pt x="0" y="120309"/>
                      <a:pt x="0" y="96893"/>
                    </a:cubicBezTo>
                    <a:cubicBezTo>
                      <a:pt x="0" y="75429"/>
                      <a:pt x="5897" y="52013"/>
                      <a:pt x="19655" y="32500"/>
                    </a:cubicBezTo>
                    <a:lnTo>
                      <a:pt x="22180" y="29994"/>
                    </a:lnTo>
                    <a:lnTo>
                      <a:pt x="22294" y="29772"/>
                    </a:lnTo>
                    <a:lnTo>
                      <a:pt x="23206" y="28975"/>
                    </a:lnTo>
                    <a:lnTo>
                      <a:pt x="43241" y="9084"/>
                    </a:lnTo>
                    <a:lnTo>
                      <a:pt x="53442" y="6701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39" name="Group 300"/>
            <p:cNvGrpSpPr/>
            <p:nvPr/>
          </p:nvGrpSpPr>
          <p:grpSpPr>
            <a:xfrm>
              <a:off x="5808297" y="2892999"/>
              <a:ext cx="450434" cy="762150"/>
              <a:chOff x="5830888" y="2955926"/>
              <a:chExt cx="438150" cy="741363"/>
            </a:xfrm>
          </p:grpSpPr>
          <p:sp>
            <p:nvSpPr>
              <p:cNvPr id="82" name="Freeform: Shape 301"/>
              <p:cNvSpPr/>
              <p:nvPr/>
            </p:nvSpPr>
            <p:spPr bwMode="auto">
              <a:xfrm>
                <a:off x="6099175" y="2968626"/>
                <a:ext cx="169863" cy="320675"/>
              </a:xfrm>
              <a:custGeom>
                <a:avLst/>
                <a:gdLst>
                  <a:gd name="T0" fmla="*/ 0 w 107"/>
                  <a:gd name="T1" fmla="*/ 202 h 202"/>
                  <a:gd name="T2" fmla="*/ 70 w 107"/>
                  <a:gd name="T3" fmla="*/ 153 h 202"/>
                  <a:gd name="T4" fmla="*/ 107 w 107"/>
                  <a:gd name="T5" fmla="*/ 0 h 202"/>
                  <a:gd name="T6" fmla="*/ 10 w 107"/>
                  <a:gd name="T7" fmla="*/ 62 h 202"/>
                  <a:gd name="T8" fmla="*/ 0 w 107"/>
                  <a:gd name="T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202">
                    <a:moveTo>
                      <a:pt x="0" y="202"/>
                    </a:moveTo>
                    <a:lnTo>
                      <a:pt x="70" y="153"/>
                    </a:lnTo>
                    <a:lnTo>
                      <a:pt x="107" y="0"/>
                    </a:lnTo>
                    <a:lnTo>
                      <a:pt x="10" y="62"/>
                    </a:lnTo>
                    <a:lnTo>
                      <a:pt x="0" y="202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3" name="Freeform: Shape 302"/>
              <p:cNvSpPr/>
              <p:nvPr/>
            </p:nvSpPr>
            <p:spPr bwMode="auto">
              <a:xfrm>
                <a:off x="5835650" y="3143251"/>
                <a:ext cx="171450" cy="231775"/>
              </a:xfrm>
              <a:custGeom>
                <a:avLst/>
                <a:gdLst>
                  <a:gd name="T0" fmla="*/ 108 w 108"/>
                  <a:gd name="T1" fmla="*/ 121 h 146"/>
                  <a:gd name="T2" fmla="*/ 62 w 108"/>
                  <a:gd name="T3" fmla="*/ 146 h 146"/>
                  <a:gd name="T4" fmla="*/ 0 w 108"/>
                  <a:gd name="T5" fmla="*/ 67 h 146"/>
                  <a:gd name="T6" fmla="*/ 99 w 108"/>
                  <a:gd name="T7" fmla="*/ 0 h 146"/>
                  <a:gd name="T8" fmla="*/ 108 w 108"/>
                  <a:gd name="T9" fmla="*/ 121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46">
                    <a:moveTo>
                      <a:pt x="108" y="121"/>
                    </a:moveTo>
                    <a:lnTo>
                      <a:pt x="62" y="146"/>
                    </a:lnTo>
                    <a:lnTo>
                      <a:pt x="0" y="67"/>
                    </a:lnTo>
                    <a:lnTo>
                      <a:pt x="99" y="0"/>
                    </a:lnTo>
                    <a:lnTo>
                      <a:pt x="108" y="121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4" name="Freeform: Shape 303"/>
              <p:cNvSpPr/>
              <p:nvPr/>
            </p:nvSpPr>
            <p:spPr bwMode="auto">
              <a:xfrm>
                <a:off x="6110288" y="2955926"/>
                <a:ext cx="158750" cy="111125"/>
              </a:xfrm>
              <a:custGeom>
                <a:avLst/>
                <a:gdLst>
                  <a:gd name="T0" fmla="*/ 100 w 100"/>
                  <a:gd name="T1" fmla="*/ 8 h 70"/>
                  <a:gd name="T2" fmla="*/ 93 w 100"/>
                  <a:gd name="T3" fmla="*/ 0 h 70"/>
                  <a:gd name="T4" fmla="*/ 0 w 100"/>
                  <a:gd name="T5" fmla="*/ 59 h 70"/>
                  <a:gd name="T6" fmla="*/ 3 w 100"/>
                  <a:gd name="T7" fmla="*/ 70 h 70"/>
                  <a:gd name="T8" fmla="*/ 100 w 100"/>
                  <a:gd name="T9" fmla="*/ 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0">
                    <a:moveTo>
                      <a:pt x="100" y="8"/>
                    </a:moveTo>
                    <a:lnTo>
                      <a:pt x="93" y="0"/>
                    </a:lnTo>
                    <a:lnTo>
                      <a:pt x="0" y="59"/>
                    </a:lnTo>
                    <a:lnTo>
                      <a:pt x="3" y="70"/>
                    </a:lnTo>
                    <a:lnTo>
                      <a:pt x="100" y="8"/>
                    </a:lnTo>
                    <a:close/>
                  </a:path>
                </a:pathLst>
              </a:custGeom>
              <a:solidFill>
                <a:srgbClr val="268F9C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5" name="Freeform: Shape 304"/>
              <p:cNvSpPr/>
              <p:nvPr/>
            </p:nvSpPr>
            <p:spPr bwMode="auto">
              <a:xfrm>
                <a:off x="5830888" y="3130551"/>
                <a:ext cx="161925" cy="119063"/>
              </a:xfrm>
              <a:custGeom>
                <a:avLst/>
                <a:gdLst>
                  <a:gd name="T0" fmla="*/ 102 w 102"/>
                  <a:gd name="T1" fmla="*/ 8 h 75"/>
                  <a:gd name="T2" fmla="*/ 3 w 102"/>
                  <a:gd name="T3" fmla="*/ 75 h 75"/>
                  <a:gd name="T4" fmla="*/ 0 w 102"/>
                  <a:gd name="T5" fmla="*/ 69 h 75"/>
                  <a:gd name="T6" fmla="*/ 102 w 102"/>
                  <a:gd name="T7" fmla="*/ 0 h 75"/>
                  <a:gd name="T8" fmla="*/ 102 w 102"/>
                  <a:gd name="T9" fmla="*/ 0 h 75"/>
                  <a:gd name="T10" fmla="*/ 102 w 102"/>
                  <a:gd name="T11" fmla="*/ 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75">
                    <a:moveTo>
                      <a:pt x="102" y="8"/>
                    </a:moveTo>
                    <a:lnTo>
                      <a:pt x="3" y="75"/>
                    </a:lnTo>
                    <a:lnTo>
                      <a:pt x="0" y="69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102" y="8"/>
                    </a:lnTo>
                    <a:close/>
                  </a:path>
                </a:pathLst>
              </a:custGeom>
              <a:solidFill>
                <a:srgbClr val="268F9C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6" name="Freeform: Shape 305"/>
              <p:cNvSpPr/>
              <p:nvPr/>
            </p:nvSpPr>
            <p:spPr bwMode="auto">
              <a:xfrm>
                <a:off x="5983288" y="3060701"/>
                <a:ext cx="133350" cy="636588"/>
              </a:xfrm>
              <a:custGeom>
                <a:avLst/>
                <a:gdLst>
                  <a:gd name="T0" fmla="*/ 0 w 68"/>
                  <a:gd name="T1" fmla="*/ 12 h 324"/>
                  <a:gd name="T2" fmla="*/ 68 w 68"/>
                  <a:gd name="T3" fmla="*/ 0 h 324"/>
                  <a:gd name="T4" fmla="*/ 49 w 68"/>
                  <a:gd name="T5" fmla="*/ 306 h 324"/>
                  <a:gd name="T6" fmla="*/ 43 w 68"/>
                  <a:gd name="T7" fmla="*/ 320 h 324"/>
                  <a:gd name="T8" fmla="*/ 23 w 68"/>
                  <a:gd name="T9" fmla="*/ 316 h 324"/>
                  <a:gd name="T10" fmla="*/ 21 w 68"/>
                  <a:gd name="T11" fmla="*/ 306 h 324"/>
                  <a:gd name="T12" fmla="*/ 0 w 68"/>
                  <a:gd name="T13" fmla="*/ 1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4">
                    <a:moveTo>
                      <a:pt x="0" y="12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49" y="306"/>
                      <a:pt x="49" y="306"/>
                      <a:pt x="49" y="306"/>
                    </a:cubicBezTo>
                    <a:cubicBezTo>
                      <a:pt x="49" y="311"/>
                      <a:pt x="48" y="316"/>
                      <a:pt x="43" y="320"/>
                    </a:cubicBezTo>
                    <a:cubicBezTo>
                      <a:pt x="36" y="324"/>
                      <a:pt x="28" y="322"/>
                      <a:pt x="23" y="316"/>
                    </a:cubicBezTo>
                    <a:cubicBezTo>
                      <a:pt x="21" y="313"/>
                      <a:pt x="21" y="306"/>
                      <a:pt x="21" y="30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7" name="Freeform: Shape 306"/>
              <p:cNvSpPr/>
              <p:nvPr/>
            </p:nvSpPr>
            <p:spPr bwMode="auto">
              <a:xfrm>
                <a:off x="5983049" y="3007482"/>
                <a:ext cx="135009" cy="120601"/>
              </a:xfrm>
              <a:custGeom>
                <a:avLst/>
                <a:gdLst>
                  <a:gd name="connsiteX0" fmla="*/ 3415 w 135009"/>
                  <a:gd name="connsiteY0" fmla="*/ 85696 h 120601"/>
                  <a:gd name="connsiteX1" fmla="*/ 40675 w 135009"/>
                  <a:gd name="connsiteY1" fmla="*/ 117170 h 120601"/>
                  <a:gd name="connsiteX2" fmla="*/ 17142 w 135009"/>
                  <a:gd name="connsiteY2" fmla="*/ 107334 h 120601"/>
                  <a:gd name="connsiteX3" fmla="*/ 3415 w 135009"/>
                  <a:gd name="connsiteY3" fmla="*/ 85696 h 120601"/>
                  <a:gd name="connsiteX4" fmla="*/ 71769 w 135009"/>
                  <a:gd name="connsiteY4" fmla="*/ 200 h 120601"/>
                  <a:gd name="connsiteX5" fmla="*/ 131392 w 135009"/>
                  <a:gd name="connsiteY5" fmla="*/ 32376 h 120601"/>
                  <a:gd name="connsiteX6" fmla="*/ 134873 w 135009"/>
                  <a:gd name="connsiteY6" fmla="*/ 55080 h 120601"/>
                  <a:gd name="connsiteX7" fmla="*/ 134713 w 135009"/>
                  <a:gd name="connsiteY7" fmla="*/ 55640 h 120601"/>
                  <a:gd name="connsiteX8" fmla="*/ 134804 w 135009"/>
                  <a:gd name="connsiteY8" fmla="*/ 56189 h 120601"/>
                  <a:gd name="connsiteX9" fmla="*/ 131363 w 135009"/>
                  <a:gd name="connsiteY9" fmla="*/ 67407 h 120601"/>
                  <a:gd name="connsiteX10" fmla="*/ 128461 w 135009"/>
                  <a:gd name="connsiteY10" fmla="*/ 77600 h 120601"/>
                  <a:gd name="connsiteX11" fmla="*/ 128085 w 135009"/>
                  <a:gd name="connsiteY11" fmla="*/ 78094 h 120601"/>
                  <a:gd name="connsiteX12" fmla="*/ 126960 w 135009"/>
                  <a:gd name="connsiteY12" fmla="*/ 81761 h 120601"/>
                  <a:gd name="connsiteX13" fmla="*/ 89701 w 135009"/>
                  <a:gd name="connsiteY13" fmla="*/ 113235 h 120601"/>
                  <a:gd name="connsiteX14" fmla="*/ 40675 w 135009"/>
                  <a:gd name="connsiteY14" fmla="*/ 117170 h 120601"/>
                  <a:gd name="connsiteX15" fmla="*/ 64943 w 135009"/>
                  <a:gd name="connsiteY15" fmla="*/ 118645 h 120601"/>
                  <a:gd name="connsiteX16" fmla="*/ 71347 w 135009"/>
                  <a:gd name="connsiteY16" fmla="*/ 116573 h 120601"/>
                  <a:gd name="connsiteX17" fmla="*/ 63740 w 135009"/>
                  <a:gd name="connsiteY17" fmla="*/ 118179 h 120601"/>
                  <a:gd name="connsiteX18" fmla="*/ 4392 w 135009"/>
                  <a:gd name="connsiteY18" fmla="*/ 85178 h 120601"/>
                  <a:gd name="connsiteX19" fmla="*/ 45423 w 135009"/>
                  <a:gd name="connsiteY19" fmla="*/ 6953 h 120601"/>
                  <a:gd name="connsiteX20" fmla="*/ 71769 w 135009"/>
                  <a:gd name="connsiteY20" fmla="*/ 200 h 12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5009" h="120601">
                    <a:moveTo>
                      <a:pt x="3415" y="85696"/>
                    </a:moveTo>
                    <a:cubicBezTo>
                      <a:pt x="9298" y="101433"/>
                      <a:pt x="24987" y="113235"/>
                      <a:pt x="40675" y="117170"/>
                    </a:cubicBezTo>
                    <a:cubicBezTo>
                      <a:pt x="30870" y="115203"/>
                      <a:pt x="23026" y="111268"/>
                      <a:pt x="17142" y="107334"/>
                    </a:cubicBezTo>
                    <a:cubicBezTo>
                      <a:pt x="11259" y="101433"/>
                      <a:pt x="5376" y="93564"/>
                      <a:pt x="3415" y="85696"/>
                    </a:cubicBezTo>
                    <a:close/>
                    <a:moveTo>
                      <a:pt x="71769" y="200"/>
                    </a:moveTo>
                    <a:cubicBezTo>
                      <a:pt x="97688" y="-1725"/>
                      <a:pt x="121134" y="10375"/>
                      <a:pt x="131392" y="32376"/>
                    </a:cubicBezTo>
                    <a:cubicBezTo>
                      <a:pt x="134323" y="39710"/>
                      <a:pt x="135422" y="47410"/>
                      <a:pt x="134873" y="55080"/>
                    </a:cubicBezTo>
                    <a:lnTo>
                      <a:pt x="134713" y="55640"/>
                    </a:lnTo>
                    <a:lnTo>
                      <a:pt x="134804" y="56189"/>
                    </a:lnTo>
                    <a:lnTo>
                      <a:pt x="131363" y="67407"/>
                    </a:lnTo>
                    <a:lnTo>
                      <a:pt x="128461" y="77600"/>
                    </a:lnTo>
                    <a:lnTo>
                      <a:pt x="128085" y="78094"/>
                    </a:lnTo>
                    <a:lnTo>
                      <a:pt x="126960" y="81761"/>
                    </a:lnTo>
                    <a:cubicBezTo>
                      <a:pt x="119116" y="95531"/>
                      <a:pt x="105389" y="107334"/>
                      <a:pt x="89701" y="113235"/>
                    </a:cubicBezTo>
                    <a:cubicBezTo>
                      <a:pt x="74012" y="121104"/>
                      <a:pt x="56363" y="123071"/>
                      <a:pt x="40675" y="117170"/>
                    </a:cubicBezTo>
                    <a:cubicBezTo>
                      <a:pt x="48519" y="119137"/>
                      <a:pt x="56853" y="119629"/>
                      <a:pt x="64943" y="118645"/>
                    </a:cubicBezTo>
                    <a:lnTo>
                      <a:pt x="71347" y="116573"/>
                    </a:lnTo>
                    <a:lnTo>
                      <a:pt x="63740" y="118179"/>
                    </a:lnTo>
                    <a:cubicBezTo>
                      <a:pt x="37363" y="119279"/>
                      <a:pt x="13185" y="107179"/>
                      <a:pt x="4392" y="85178"/>
                    </a:cubicBezTo>
                    <a:cubicBezTo>
                      <a:pt x="-9285" y="55844"/>
                      <a:pt x="10254" y="20642"/>
                      <a:pt x="45423" y="6953"/>
                    </a:cubicBezTo>
                    <a:cubicBezTo>
                      <a:pt x="54215" y="3042"/>
                      <a:pt x="63130" y="842"/>
                      <a:pt x="71769" y="200"/>
                    </a:cubicBez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40" name="Group 307"/>
            <p:cNvGrpSpPr/>
            <p:nvPr/>
          </p:nvGrpSpPr>
          <p:grpSpPr>
            <a:xfrm>
              <a:off x="5297464" y="3640461"/>
              <a:ext cx="789892" cy="368835"/>
              <a:chOff x="5334000" y="3683001"/>
              <a:chExt cx="768350" cy="358776"/>
            </a:xfrm>
          </p:grpSpPr>
          <p:sp>
            <p:nvSpPr>
              <p:cNvPr id="76" name="Freeform: Shape 308"/>
              <p:cNvSpPr/>
              <p:nvPr/>
            </p:nvSpPr>
            <p:spPr bwMode="auto">
              <a:xfrm>
                <a:off x="5343525" y="3683001"/>
                <a:ext cx="350838" cy="131763"/>
              </a:xfrm>
              <a:custGeom>
                <a:avLst/>
                <a:gdLst>
                  <a:gd name="T0" fmla="*/ 221 w 221"/>
                  <a:gd name="T1" fmla="*/ 54 h 83"/>
                  <a:gd name="T2" fmla="*/ 157 w 221"/>
                  <a:gd name="T3" fmla="*/ 0 h 83"/>
                  <a:gd name="T4" fmla="*/ 0 w 221"/>
                  <a:gd name="T5" fmla="*/ 5 h 83"/>
                  <a:gd name="T6" fmla="*/ 85 w 221"/>
                  <a:gd name="T7" fmla="*/ 83 h 83"/>
                  <a:gd name="T8" fmla="*/ 221 w 221"/>
                  <a:gd name="T9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" h="83">
                    <a:moveTo>
                      <a:pt x="221" y="54"/>
                    </a:moveTo>
                    <a:lnTo>
                      <a:pt x="157" y="0"/>
                    </a:lnTo>
                    <a:lnTo>
                      <a:pt x="0" y="5"/>
                    </a:lnTo>
                    <a:lnTo>
                      <a:pt x="85" y="83"/>
                    </a:lnTo>
                    <a:lnTo>
                      <a:pt x="221" y="54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77" name="Freeform: Shape 309"/>
              <p:cNvSpPr/>
              <p:nvPr/>
            </p:nvSpPr>
            <p:spPr bwMode="auto">
              <a:xfrm>
                <a:off x="5584825" y="3846514"/>
                <a:ext cx="239713" cy="187325"/>
              </a:xfrm>
              <a:custGeom>
                <a:avLst/>
                <a:gdLst>
                  <a:gd name="T0" fmla="*/ 115 w 151"/>
                  <a:gd name="T1" fmla="*/ 0 h 118"/>
                  <a:gd name="T2" fmla="*/ 151 w 151"/>
                  <a:gd name="T3" fmla="*/ 37 h 118"/>
                  <a:gd name="T4" fmla="*/ 92 w 151"/>
                  <a:gd name="T5" fmla="*/ 118 h 118"/>
                  <a:gd name="T6" fmla="*/ 0 w 151"/>
                  <a:gd name="T7" fmla="*/ 40 h 118"/>
                  <a:gd name="T8" fmla="*/ 115 w 151"/>
                  <a:gd name="T9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18">
                    <a:moveTo>
                      <a:pt x="115" y="0"/>
                    </a:moveTo>
                    <a:lnTo>
                      <a:pt x="151" y="37"/>
                    </a:lnTo>
                    <a:lnTo>
                      <a:pt x="92" y="118"/>
                    </a:lnTo>
                    <a:lnTo>
                      <a:pt x="0" y="4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78" name="Freeform: Shape 310"/>
              <p:cNvSpPr/>
              <p:nvPr/>
            </p:nvSpPr>
            <p:spPr bwMode="auto">
              <a:xfrm>
                <a:off x="5334000" y="3690939"/>
                <a:ext cx="144463" cy="131763"/>
              </a:xfrm>
              <a:custGeom>
                <a:avLst/>
                <a:gdLst>
                  <a:gd name="T0" fmla="*/ 6 w 91"/>
                  <a:gd name="T1" fmla="*/ 0 h 83"/>
                  <a:gd name="T2" fmla="*/ 0 w 91"/>
                  <a:gd name="T3" fmla="*/ 9 h 83"/>
                  <a:gd name="T4" fmla="*/ 81 w 91"/>
                  <a:gd name="T5" fmla="*/ 83 h 83"/>
                  <a:gd name="T6" fmla="*/ 91 w 91"/>
                  <a:gd name="T7" fmla="*/ 78 h 83"/>
                  <a:gd name="T8" fmla="*/ 6 w 91"/>
                  <a:gd name="T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3">
                    <a:moveTo>
                      <a:pt x="6" y="0"/>
                    </a:moveTo>
                    <a:lnTo>
                      <a:pt x="0" y="9"/>
                    </a:lnTo>
                    <a:lnTo>
                      <a:pt x="81" y="83"/>
                    </a:lnTo>
                    <a:lnTo>
                      <a:pt x="91" y="7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68F9C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79" name="Freeform: Shape 311"/>
              <p:cNvSpPr/>
              <p:nvPr/>
            </p:nvSpPr>
            <p:spPr bwMode="auto">
              <a:xfrm>
                <a:off x="5570538" y="3910014"/>
                <a:ext cx="160338" cy="131763"/>
              </a:xfrm>
              <a:custGeom>
                <a:avLst/>
                <a:gdLst>
                  <a:gd name="T0" fmla="*/ 9 w 101"/>
                  <a:gd name="T1" fmla="*/ 0 h 83"/>
                  <a:gd name="T2" fmla="*/ 101 w 101"/>
                  <a:gd name="T3" fmla="*/ 78 h 83"/>
                  <a:gd name="T4" fmla="*/ 94 w 101"/>
                  <a:gd name="T5" fmla="*/ 83 h 83"/>
                  <a:gd name="T6" fmla="*/ 0 w 101"/>
                  <a:gd name="T7" fmla="*/ 3 h 83"/>
                  <a:gd name="T8" fmla="*/ 0 w 101"/>
                  <a:gd name="T9" fmla="*/ 3 h 83"/>
                  <a:gd name="T10" fmla="*/ 9 w 101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1" h="83">
                    <a:moveTo>
                      <a:pt x="9" y="0"/>
                    </a:moveTo>
                    <a:lnTo>
                      <a:pt x="101" y="78"/>
                    </a:lnTo>
                    <a:lnTo>
                      <a:pt x="94" y="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268F9C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0" name="Freeform: Shape 312"/>
              <p:cNvSpPr/>
              <p:nvPr/>
            </p:nvSpPr>
            <p:spPr bwMode="auto">
              <a:xfrm>
                <a:off x="5473700" y="3684589"/>
                <a:ext cx="628650" cy="250825"/>
              </a:xfrm>
              <a:custGeom>
                <a:avLst/>
                <a:gdLst>
                  <a:gd name="T0" fmla="*/ 29 w 321"/>
                  <a:gd name="T1" fmla="*/ 128 h 128"/>
                  <a:gd name="T2" fmla="*/ 0 w 321"/>
                  <a:gd name="T3" fmla="*/ 65 h 128"/>
                  <a:gd name="T4" fmla="*/ 299 w 321"/>
                  <a:gd name="T5" fmla="*/ 2 h 128"/>
                  <a:gd name="T6" fmla="*/ 314 w 321"/>
                  <a:gd name="T7" fmla="*/ 4 h 128"/>
                  <a:gd name="T8" fmla="*/ 316 w 321"/>
                  <a:gd name="T9" fmla="*/ 24 h 128"/>
                  <a:gd name="T10" fmla="*/ 307 w 321"/>
                  <a:gd name="T11" fmla="*/ 29 h 128"/>
                  <a:gd name="T12" fmla="*/ 29 w 321"/>
                  <a:gd name="T1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128">
                    <a:moveTo>
                      <a:pt x="29" y="128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299" y="2"/>
                      <a:pt x="299" y="2"/>
                      <a:pt x="299" y="2"/>
                    </a:cubicBezTo>
                    <a:cubicBezTo>
                      <a:pt x="304" y="0"/>
                      <a:pt x="310" y="0"/>
                      <a:pt x="314" y="4"/>
                    </a:cubicBezTo>
                    <a:cubicBezTo>
                      <a:pt x="320" y="9"/>
                      <a:pt x="321" y="18"/>
                      <a:pt x="316" y="24"/>
                    </a:cubicBezTo>
                    <a:cubicBezTo>
                      <a:pt x="313" y="27"/>
                      <a:pt x="307" y="29"/>
                      <a:pt x="307" y="29"/>
                    </a:cubicBezTo>
                    <a:lnTo>
                      <a:pt x="29" y="128"/>
                    </a:lnTo>
                    <a:close/>
                  </a:path>
                </a:pathLst>
              </a:custGeom>
              <a:solidFill>
                <a:srgbClr val="000000">
                  <a:lumMod val="75000"/>
                  <a:lumOff val="2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81" name="Freeform: Shape 313"/>
              <p:cNvSpPr/>
              <p:nvPr/>
            </p:nvSpPr>
            <p:spPr bwMode="auto">
              <a:xfrm>
                <a:off x="5432233" y="3810386"/>
                <a:ext cx="125789" cy="130462"/>
              </a:xfrm>
              <a:custGeom>
                <a:avLst/>
                <a:gdLst>
                  <a:gd name="connsiteX0" fmla="*/ 121391 w 125789"/>
                  <a:gd name="connsiteY0" fmla="*/ 98426 h 130462"/>
                  <a:gd name="connsiteX1" fmla="*/ 120861 w 125789"/>
                  <a:gd name="connsiteY1" fmla="*/ 100883 h 130462"/>
                  <a:gd name="connsiteX2" fmla="*/ 120927 w 125789"/>
                  <a:gd name="connsiteY2" fmla="*/ 100797 h 130462"/>
                  <a:gd name="connsiteX3" fmla="*/ 42140 w 125789"/>
                  <a:gd name="connsiteY3" fmla="*/ 1232 h 130462"/>
                  <a:gd name="connsiteX4" fmla="*/ 41181 w 125789"/>
                  <a:gd name="connsiteY4" fmla="*/ 1676 h 130462"/>
                  <a:gd name="connsiteX5" fmla="*/ 46309 w 125789"/>
                  <a:gd name="connsiteY5" fmla="*/ 1696 h 130462"/>
                  <a:gd name="connsiteX6" fmla="*/ 42878 w 125789"/>
                  <a:gd name="connsiteY6" fmla="*/ 0 h 130462"/>
                  <a:gd name="connsiteX7" fmla="*/ 68484 w 125789"/>
                  <a:gd name="connsiteY7" fmla="*/ 1971 h 130462"/>
                  <a:gd name="connsiteX8" fmla="*/ 109848 w 125789"/>
                  <a:gd name="connsiteY8" fmla="*/ 29573 h 130462"/>
                  <a:gd name="connsiteX9" fmla="*/ 125605 w 125789"/>
                  <a:gd name="connsiteY9" fmla="*/ 76891 h 130462"/>
                  <a:gd name="connsiteX10" fmla="*/ 125587 w 125789"/>
                  <a:gd name="connsiteY10" fmla="*/ 76844 h 130462"/>
                  <a:gd name="connsiteX11" fmla="*/ 125600 w 125789"/>
                  <a:gd name="connsiteY11" fmla="*/ 76918 h 130462"/>
                  <a:gd name="connsiteX12" fmla="*/ 125605 w 125789"/>
                  <a:gd name="connsiteY12" fmla="*/ 76891 h 130462"/>
                  <a:gd name="connsiteX13" fmla="*/ 125600 w 125789"/>
                  <a:gd name="connsiteY13" fmla="*/ 76921 h 130462"/>
                  <a:gd name="connsiteX14" fmla="*/ 125789 w 125789"/>
                  <a:gd name="connsiteY14" fmla="*/ 78046 h 130462"/>
                  <a:gd name="connsiteX15" fmla="*/ 124141 w 125789"/>
                  <a:gd name="connsiteY15" fmla="*/ 85683 h 130462"/>
                  <a:gd name="connsiteX16" fmla="*/ 121666 w 125789"/>
                  <a:gd name="connsiteY16" fmla="*/ 100550 h 130462"/>
                  <a:gd name="connsiteX17" fmla="*/ 105908 w 125789"/>
                  <a:gd name="connsiteY17" fmla="*/ 120266 h 130462"/>
                  <a:gd name="connsiteX18" fmla="*/ 110222 w 125789"/>
                  <a:gd name="connsiteY18" fmla="*/ 114675 h 130462"/>
                  <a:gd name="connsiteX19" fmla="*/ 106306 w 125789"/>
                  <a:gd name="connsiteY19" fmla="*/ 119631 h 130462"/>
                  <a:gd name="connsiteX20" fmla="*/ 17519 w 125789"/>
                  <a:gd name="connsiteY20" fmla="*/ 101915 h 130462"/>
                  <a:gd name="connsiteX21" fmla="*/ 19492 w 125789"/>
                  <a:gd name="connsiteY21" fmla="*/ 11363 h 130462"/>
                  <a:gd name="connsiteX22" fmla="*/ 26752 w 125789"/>
                  <a:gd name="connsiteY22" fmla="*/ 8071 h 13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5789" h="130462">
                    <a:moveTo>
                      <a:pt x="121391" y="98426"/>
                    </a:moveTo>
                    <a:lnTo>
                      <a:pt x="120861" y="100883"/>
                    </a:lnTo>
                    <a:lnTo>
                      <a:pt x="120927" y="100797"/>
                    </a:lnTo>
                    <a:close/>
                    <a:moveTo>
                      <a:pt x="42140" y="1232"/>
                    </a:moveTo>
                    <a:lnTo>
                      <a:pt x="41181" y="1676"/>
                    </a:lnTo>
                    <a:lnTo>
                      <a:pt x="46309" y="1696"/>
                    </a:lnTo>
                    <a:close/>
                    <a:moveTo>
                      <a:pt x="42878" y="0"/>
                    </a:moveTo>
                    <a:cubicBezTo>
                      <a:pt x="50757" y="0"/>
                      <a:pt x="58636" y="0"/>
                      <a:pt x="68484" y="1971"/>
                    </a:cubicBezTo>
                    <a:cubicBezTo>
                      <a:pt x="84242" y="5914"/>
                      <a:pt x="98030" y="15772"/>
                      <a:pt x="109848" y="29573"/>
                    </a:cubicBezTo>
                    <a:cubicBezTo>
                      <a:pt x="119696" y="43374"/>
                      <a:pt x="125605" y="59147"/>
                      <a:pt x="125605" y="76891"/>
                    </a:cubicBezTo>
                    <a:lnTo>
                      <a:pt x="125587" y="76844"/>
                    </a:lnTo>
                    <a:lnTo>
                      <a:pt x="125600" y="76918"/>
                    </a:lnTo>
                    <a:lnTo>
                      <a:pt x="125605" y="76891"/>
                    </a:lnTo>
                    <a:lnTo>
                      <a:pt x="125600" y="76921"/>
                    </a:lnTo>
                    <a:lnTo>
                      <a:pt x="125789" y="78046"/>
                    </a:lnTo>
                    <a:lnTo>
                      <a:pt x="124141" y="85683"/>
                    </a:lnTo>
                    <a:lnTo>
                      <a:pt x="121666" y="100550"/>
                    </a:lnTo>
                    <a:cubicBezTo>
                      <a:pt x="117727" y="108437"/>
                      <a:pt x="111817" y="116323"/>
                      <a:pt x="105908" y="120266"/>
                    </a:cubicBezTo>
                    <a:lnTo>
                      <a:pt x="110222" y="114675"/>
                    </a:lnTo>
                    <a:lnTo>
                      <a:pt x="106306" y="119631"/>
                    </a:lnTo>
                    <a:cubicBezTo>
                      <a:pt x="80656" y="139316"/>
                      <a:pt x="41195" y="131442"/>
                      <a:pt x="17519" y="101915"/>
                    </a:cubicBezTo>
                    <a:cubicBezTo>
                      <a:pt x="-6158" y="70418"/>
                      <a:pt x="-6158" y="31048"/>
                      <a:pt x="19492" y="11363"/>
                    </a:cubicBezTo>
                    <a:lnTo>
                      <a:pt x="26752" y="8071"/>
                    </a:lnTo>
                    <a:close/>
                  </a:path>
                </a:pathLst>
              </a:custGeom>
              <a:solidFill>
                <a:srgbClr val="000000">
                  <a:lumMod val="65000"/>
                  <a:lumOff val="35000"/>
                </a:srgbClr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41" name="Group 314"/>
            <p:cNvGrpSpPr/>
            <p:nvPr/>
          </p:nvGrpSpPr>
          <p:grpSpPr>
            <a:xfrm>
              <a:off x="7941561" y="3417682"/>
              <a:ext cx="422691" cy="362306"/>
              <a:chOff x="7496784" y="3881993"/>
              <a:chExt cx="321165" cy="275284"/>
            </a:xfrm>
          </p:grpSpPr>
          <p:sp>
            <p:nvSpPr>
              <p:cNvPr id="68" name="Freeform: Shape 315"/>
              <p:cNvSpPr/>
              <p:nvPr/>
            </p:nvSpPr>
            <p:spPr bwMode="auto">
              <a:xfrm>
                <a:off x="7496784" y="3881993"/>
                <a:ext cx="321165" cy="275284"/>
              </a:xfrm>
              <a:custGeom>
                <a:avLst/>
                <a:gdLst>
                  <a:gd name="T0" fmla="*/ 65 w 259"/>
                  <a:gd name="T1" fmla="*/ 222 h 222"/>
                  <a:gd name="T2" fmla="*/ 0 w 259"/>
                  <a:gd name="T3" fmla="*/ 111 h 222"/>
                  <a:gd name="T4" fmla="*/ 65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5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5" y="222"/>
                    </a:moveTo>
                    <a:lnTo>
                      <a:pt x="0" y="111"/>
                    </a:lnTo>
                    <a:lnTo>
                      <a:pt x="65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5" y="222"/>
                    </a:lnTo>
                    <a:close/>
                  </a:path>
                </a:pathLst>
              </a:custGeom>
              <a:solidFill>
                <a:srgbClr val="2A566E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grpSp>
            <p:nvGrpSpPr>
              <p:cNvPr id="69" name="Group 316"/>
              <p:cNvGrpSpPr/>
              <p:nvPr/>
            </p:nvGrpSpPr>
            <p:grpSpPr>
              <a:xfrm>
                <a:off x="7573652" y="3935778"/>
                <a:ext cx="167429" cy="167715"/>
                <a:chOff x="7275629" y="3973834"/>
                <a:chExt cx="464344" cy="465138"/>
              </a:xfrm>
              <a:solidFill>
                <a:srgbClr val="FFFFFF"/>
              </a:solidFill>
            </p:grpSpPr>
            <p:sp>
              <p:nvSpPr>
                <p:cNvPr id="70" name="Freeform: Shape 317"/>
                <p:cNvSpPr/>
                <p:nvPr/>
              </p:nvSpPr>
              <p:spPr bwMode="auto">
                <a:xfrm>
                  <a:off x="7275629" y="4017490"/>
                  <a:ext cx="423069" cy="421482"/>
                </a:xfrm>
                <a:custGeom>
                  <a:avLst/>
                  <a:gdLst>
                    <a:gd name="T0" fmla="+- 0 10849 98"/>
                    <a:gd name="T1" fmla="*/ T0 w 21502"/>
                    <a:gd name="T2" fmla="*/ 10800 h 21600"/>
                    <a:gd name="T3" fmla="+- 0 10849 98"/>
                    <a:gd name="T4" fmla="*/ T3 w 21502"/>
                    <a:gd name="T5" fmla="*/ 10800 h 21600"/>
                    <a:gd name="T6" fmla="+- 0 10849 98"/>
                    <a:gd name="T7" fmla="*/ T6 w 21502"/>
                    <a:gd name="T8" fmla="*/ 10800 h 21600"/>
                    <a:gd name="T9" fmla="+- 0 10849 98"/>
                    <a:gd name="T10" fmla="*/ T9 w 21502"/>
                    <a:gd name="T11" fmla="*/ 10800 h 21600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502" h="21600">
                      <a:moveTo>
                        <a:pt x="19917" y="7880"/>
                      </a:moveTo>
                      <a:lnTo>
                        <a:pt x="18875" y="8932"/>
                      </a:lnTo>
                      <a:cubicBezTo>
                        <a:pt x="18730" y="9079"/>
                        <a:pt x="18497" y="9079"/>
                        <a:pt x="18353" y="8932"/>
                      </a:cubicBezTo>
                      <a:lnTo>
                        <a:pt x="17048" y="7617"/>
                      </a:lnTo>
                      <a:lnTo>
                        <a:pt x="15991" y="10290"/>
                      </a:lnTo>
                      <a:lnTo>
                        <a:pt x="16080" y="10064"/>
                      </a:lnTo>
                      <a:cubicBezTo>
                        <a:pt x="13859" y="7826"/>
                        <a:pt x="11601" y="7544"/>
                        <a:pt x="9565" y="7291"/>
                      </a:cubicBezTo>
                      <a:cubicBezTo>
                        <a:pt x="8910" y="7210"/>
                        <a:pt x="8276" y="7126"/>
                        <a:pt x="7652" y="6990"/>
                      </a:cubicBezTo>
                      <a:lnTo>
                        <a:pt x="13918" y="4456"/>
                      </a:lnTo>
                      <a:lnTo>
                        <a:pt x="12652" y="3179"/>
                      </a:lnTo>
                      <a:cubicBezTo>
                        <a:pt x="12508" y="3033"/>
                        <a:pt x="12508" y="2798"/>
                        <a:pt x="12652" y="2652"/>
                      </a:cubicBezTo>
                      <a:lnTo>
                        <a:pt x="13695" y="1598"/>
                      </a:lnTo>
                      <a:cubicBezTo>
                        <a:pt x="13840" y="1453"/>
                        <a:pt x="14073" y="1453"/>
                        <a:pt x="14217" y="1598"/>
                      </a:cubicBezTo>
                      <a:lnTo>
                        <a:pt x="19917" y="7353"/>
                      </a:lnTo>
                      <a:cubicBezTo>
                        <a:pt x="20062" y="7499"/>
                        <a:pt x="20062" y="7734"/>
                        <a:pt x="19917" y="7880"/>
                      </a:cubicBezTo>
                      <a:moveTo>
                        <a:pt x="12292" y="19639"/>
                      </a:moveTo>
                      <a:cubicBezTo>
                        <a:pt x="12200" y="19872"/>
                        <a:pt x="11999" y="20044"/>
                        <a:pt x="11756" y="20095"/>
                      </a:cubicBezTo>
                      <a:cubicBezTo>
                        <a:pt x="11700" y="20106"/>
                        <a:pt x="11643" y="20111"/>
                        <a:pt x="11587" y="20110"/>
                      </a:cubicBezTo>
                      <a:cubicBezTo>
                        <a:pt x="11400" y="20105"/>
                        <a:pt x="11219" y="20030"/>
                        <a:pt x="11084" y="19892"/>
                      </a:cubicBezTo>
                      <a:lnTo>
                        <a:pt x="1692" y="10517"/>
                      </a:lnTo>
                      <a:cubicBezTo>
                        <a:pt x="1519" y="10343"/>
                        <a:pt x="1443" y="10094"/>
                        <a:pt x="1488" y="9852"/>
                      </a:cubicBezTo>
                      <a:cubicBezTo>
                        <a:pt x="1533" y="9610"/>
                        <a:pt x="1695" y="9407"/>
                        <a:pt x="1917" y="9308"/>
                      </a:cubicBezTo>
                      <a:lnTo>
                        <a:pt x="6505" y="7453"/>
                      </a:lnTo>
                      <a:cubicBezTo>
                        <a:pt x="9597" y="8490"/>
                        <a:pt x="12689" y="7491"/>
                        <a:pt x="15781" y="10821"/>
                      </a:cubicBezTo>
                      <a:cubicBezTo>
                        <a:pt x="15781" y="10821"/>
                        <a:pt x="12292" y="19639"/>
                        <a:pt x="12292" y="19639"/>
                      </a:cubicBezTo>
                      <a:close/>
                      <a:moveTo>
                        <a:pt x="15260" y="545"/>
                      </a:moveTo>
                      <a:cubicBezTo>
                        <a:pt x="14912" y="193"/>
                        <a:pt x="14449" y="0"/>
                        <a:pt x="13956" y="0"/>
                      </a:cubicBezTo>
                      <a:cubicBezTo>
                        <a:pt x="13463" y="0"/>
                        <a:pt x="13000" y="193"/>
                        <a:pt x="12651" y="546"/>
                      </a:cubicBezTo>
                      <a:lnTo>
                        <a:pt x="11610" y="1598"/>
                      </a:lnTo>
                      <a:cubicBezTo>
                        <a:pt x="11261" y="1949"/>
                        <a:pt x="11068" y="2417"/>
                        <a:pt x="11068" y="2915"/>
                      </a:cubicBezTo>
                      <a:cubicBezTo>
                        <a:pt x="11068" y="3265"/>
                        <a:pt x="11164" y="3601"/>
                        <a:pt x="11342" y="3893"/>
                      </a:cubicBezTo>
                      <a:lnTo>
                        <a:pt x="1324" y="7944"/>
                      </a:lnTo>
                      <a:cubicBezTo>
                        <a:pt x="654" y="8241"/>
                        <a:pt x="173" y="8851"/>
                        <a:pt x="38" y="9575"/>
                      </a:cubicBezTo>
                      <a:cubicBezTo>
                        <a:pt x="-98" y="10302"/>
                        <a:pt x="130" y="11048"/>
                        <a:pt x="654" y="11576"/>
                      </a:cubicBezTo>
                      <a:lnTo>
                        <a:pt x="10041" y="20946"/>
                      </a:lnTo>
                      <a:cubicBezTo>
                        <a:pt x="10445" y="21354"/>
                        <a:pt x="10982" y="21586"/>
                        <a:pt x="11549" y="21599"/>
                      </a:cubicBezTo>
                      <a:cubicBezTo>
                        <a:pt x="11562" y="21599"/>
                        <a:pt x="11593" y="21599"/>
                        <a:pt x="11605" y="21599"/>
                      </a:cubicBezTo>
                      <a:cubicBezTo>
                        <a:pt x="11754" y="21599"/>
                        <a:pt x="11906" y="21584"/>
                        <a:pt x="12056" y="21553"/>
                      </a:cubicBezTo>
                      <a:cubicBezTo>
                        <a:pt x="12789" y="21399"/>
                        <a:pt x="13390" y="20888"/>
                        <a:pt x="13662" y="20191"/>
                      </a:cubicBezTo>
                      <a:lnTo>
                        <a:pt x="17604" y="10229"/>
                      </a:lnTo>
                      <a:cubicBezTo>
                        <a:pt x="17902" y="10426"/>
                        <a:pt x="18250" y="10532"/>
                        <a:pt x="18613" y="10532"/>
                      </a:cubicBezTo>
                      <a:cubicBezTo>
                        <a:pt x="19107" y="10532"/>
                        <a:pt x="19570" y="10338"/>
                        <a:pt x="19918" y="9986"/>
                      </a:cubicBezTo>
                      <a:lnTo>
                        <a:pt x="20957" y="8937"/>
                      </a:lnTo>
                      <a:cubicBezTo>
                        <a:pt x="21308" y="8585"/>
                        <a:pt x="21502" y="8116"/>
                        <a:pt x="21502" y="7617"/>
                      </a:cubicBezTo>
                      <a:cubicBezTo>
                        <a:pt x="21502" y="7117"/>
                        <a:pt x="21308" y="6648"/>
                        <a:pt x="20961" y="6300"/>
                      </a:cubicBezTo>
                      <a:cubicBezTo>
                        <a:pt x="20961" y="6300"/>
                        <a:pt x="15260" y="545"/>
                        <a:pt x="15260" y="5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71" name="Freeform: Shape 318"/>
                <p:cNvSpPr/>
                <p:nvPr/>
              </p:nvSpPr>
              <p:spPr bwMode="auto">
                <a:xfrm>
                  <a:off x="7478829" y="4206403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4320"/>
                      </a:moveTo>
                      <a:cubicBezTo>
                        <a:pt x="14381" y="4320"/>
                        <a:pt x="17279" y="7222"/>
                        <a:pt x="17279" y="10800"/>
                      </a:cubicBezTo>
                      <a:cubicBezTo>
                        <a:pt x="17279" y="14377"/>
                        <a:pt x="14381" y="17279"/>
                        <a:pt x="10800" y="17279"/>
                      </a:cubicBezTo>
                      <a:cubicBezTo>
                        <a:pt x="7218" y="17279"/>
                        <a:pt x="4319" y="14377"/>
                        <a:pt x="4319" y="10800"/>
                      </a:cubicBezTo>
                      <a:cubicBezTo>
                        <a:pt x="4319" y="7222"/>
                        <a:pt x="7218" y="4320"/>
                        <a:pt x="10800" y="4320"/>
                      </a:cubicBezTo>
                      <a:moveTo>
                        <a:pt x="10800" y="21599"/>
                      </a:move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72" name="Freeform: Shape 319"/>
                <p:cNvSpPr/>
                <p:nvPr/>
              </p:nvSpPr>
              <p:spPr bwMode="auto">
                <a:xfrm>
                  <a:off x="7667742" y="3973834"/>
                  <a:ext cx="72231" cy="730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17279"/>
                      </a:moveTo>
                      <a:cubicBezTo>
                        <a:pt x="7218" y="17279"/>
                        <a:pt x="4320" y="14377"/>
                        <a:pt x="4320" y="10800"/>
                      </a:cubicBezTo>
                      <a:cubicBezTo>
                        <a:pt x="4320" y="7222"/>
                        <a:pt x="7218" y="4320"/>
                        <a:pt x="10800" y="4320"/>
                      </a:cubicBezTo>
                      <a:cubicBezTo>
                        <a:pt x="14381" y="4320"/>
                        <a:pt x="17280" y="7222"/>
                        <a:pt x="17280" y="10800"/>
                      </a:cubicBezTo>
                      <a:cubicBezTo>
                        <a:pt x="17280" y="14377"/>
                        <a:pt x="14381" y="17279"/>
                        <a:pt x="10800" y="17279"/>
                      </a:cubicBezTo>
                      <a:moveTo>
                        <a:pt x="10800" y="0"/>
                      </a:moveTo>
                      <a:cubicBezTo>
                        <a:pt x="4847" y="0"/>
                        <a:pt x="0" y="4843"/>
                        <a:pt x="0" y="10800"/>
                      </a:cubicBezTo>
                      <a:cubicBezTo>
                        <a:pt x="0" y="16756"/>
                        <a:pt x="4847" y="21599"/>
                        <a:pt x="10800" y="21599"/>
                      </a:cubicBezTo>
                      <a:cubicBezTo>
                        <a:pt x="16752" y="21599"/>
                        <a:pt x="21600" y="16756"/>
                        <a:pt x="21600" y="10800"/>
                      </a:cubicBezTo>
                      <a:cubicBezTo>
                        <a:pt x="21600" y="4843"/>
                        <a:pt x="16752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73" name="Freeform: Shape 320"/>
                <p:cNvSpPr/>
                <p:nvPr/>
              </p:nvSpPr>
              <p:spPr bwMode="auto">
                <a:xfrm>
                  <a:off x="7391517" y="4192115"/>
                  <a:ext cx="57944" cy="579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5400"/>
                      </a:moveTo>
                      <a:cubicBezTo>
                        <a:pt x="13779" y="5400"/>
                        <a:pt x="16199" y="7815"/>
                        <a:pt x="16199" y="10800"/>
                      </a:cubicBezTo>
                      <a:cubicBezTo>
                        <a:pt x="16199" y="13784"/>
                        <a:pt x="13779" y="16200"/>
                        <a:pt x="10800" y="16200"/>
                      </a:cubicBezTo>
                      <a:cubicBezTo>
                        <a:pt x="7820" y="16200"/>
                        <a:pt x="5399" y="13784"/>
                        <a:pt x="5399" y="10800"/>
                      </a:cubicBezTo>
                      <a:cubicBezTo>
                        <a:pt x="5399" y="7815"/>
                        <a:pt x="7820" y="5400"/>
                        <a:pt x="10800" y="5400"/>
                      </a:cubicBezTo>
                      <a:moveTo>
                        <a:pt x="0" y="10800"/>
                      </a:moveTo>
                      <a:cubicBezTo>
                        <a:pt x="0" y="16753"/>
                        <a:pt x="4843" y="21599"/>
                        <a:pt x="10800" y="21599"/>
                      </a:cubicBezTo>
                      <a:cubicBezTo>
                        <a:pt x="16756" y="21599"/>
                        <a:pt x="21600" y="16753"/>
                        <a:pt x="21600" y="10800"/>
                      </a:cubicBezTo>
                      <a:cubicBezTo>
                        <a:pt x="21600" y="4846"/>
                        <a:pt x="16756" y="0"/>
                        <a:pt x="10800" y="0"/>
                      </a:cubicBezTo>
                      <a:cubicBezTo>
                        <a:pt x="4843" y="0"/>
                        <a:pt x="0" y="4846"/>
                        <a:pt x="0" y="1080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74" name="Freeform: Shape 321"/>
                <p:cNvSpPr/>
                <p:nvPr/>
              </p:nvSpPr>
              <p:spPr bwMode="auto">
                <a:xfrm>
                  <a:off x="7449460" y="4293715"/>
                  <a:ext cx="29369" cy="2857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21599"/>
                      </a:move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75" name="Freeform: Shape 322"/>
                <p:cNvSpPr/>
                <p:nvPr/>
              </p:nvSpPr>
              <p:spPr bwMode="auto">
                <a:xfrm>
                  <a:off x="7682029" y="4075434"/>
                  <a:ext cx="28575" cy="293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41" y="0"/>
                        <a:pt x="0" y="4830"/>
                        <a:pt x="0" y="10800"/>
                      </a:cubicBezTo>
                      <a:cubicBezTo>
                        <a:pt x="0" y="16769"/>
                        <a:pt x="4841" y="21599"/>
                        <a:pt x="10800" y="21599"/>
                      </a:cubicBezTo>
                      <a:cubicBezTo>
                        <a:pt x="16758" y="21599"/>
                        <a:pt x="21600" y="16769"/>
                        <a:pt x="21600" y="10800"/>
                      </a:cubicBezTo>
                      <a:cubicBezTo>
                        <a:pt x="21600" y="4830"/>
                        <a:pt x="16758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</p:grpSp>
        </p:grpSp>
        <p:grpSp>
          <p:nvGrpSpPr>
            <p:cNvPr id="42" name="Group 323"/>
            <p:cNvGrpSpPr/>
            <p:nvPr/>
          </p:nvGrpSpPr>
          <p:grpSpPr>
            <a:xfrm>
              <a:off x="5889557" y="5460449"/>
              <a:ext cx="425955" cy="363938"/>
              <a:chOff x="5937650" y="5434109"/>
              <a:chExt cx="323645" cy="276524"/>
            </a:xfrm>
          </p:grpSpPr>
          <p:sp>
            <p:nvSpPr>
              <p:cNvPr id="66" name="Freeform: Shape 324"/>
              <p:cNvSpPr/>
              <p:nvPr/>
            </p:nvSpPr>
            <p:spPr bwMode="auto">
              <a:xfrm>
                <a:off x="5937650" y="5434109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rgbClr val="D71D49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67" name="Freeform: Shape 325"/>
              <p:cNvSpPr/>
              <p:nvPr/>
            </p:nvSpPr>
            <p:spPr bwMode="auto">
              <a:xfrm>
                <a:off x="6015758" y="5519074"/>
                <a:ext cx="167429" cy="125643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anchor="ctr"/>
              <a:p>
                <a:pPr algn="ctr"/>
              </a:p>
            </p:txBody>
          </p:sp>
        </p:grpSp>
        <p:grpSp>
          <p:nvGrpSpPr>
            <p:cNvPr id="43" name="Group 326"/>
            <p:cNvGrpSpPr/>
            <p:nvPr/>
          </p:nvGrpSpPr>
          <p:grpSpPr>
            <a:xfrm>
              <a:off x="3815318" y="3417682"/>
              <a:ext cx="422691" cy="362306"/>
              <a:chOff x="4361621" y="3881993"/>
              <a:chExt cx="321165" cy="275284"/>
            </a:xfrm>
          </p:grpSpPr>
          <p:sp>
            <p:nvSpPr>
              <p:cNvPr id="62" name="Freeform: Shape 327"/>
              <p:cNvSpPr/>
              <p:nvPr/>
            </p:nvSpPr>
            <p:spPr bwMode="auto">
              <a:xfrm>
                <a:off x="4361621" y="3881993"/>
                <a:ext cx="321165" cy="275284"/>
              </a:xfrm>
              <a:custGeom>
                <a:avLst/>
                <a:gdLst>
                  <a:gd name="T0" fmla="*/ 64 w 259"/>
                  <a:gd name="T1" fmla="*/ 222 h 222"/>
                  <a:gd name="T2" fmla="*/ 0 w 259"/>
                  <a:gd name="T3" fmla="*/ 111 h 222"/>
                  <a:gd name="T4" fmla="*/ 64 w 259"/>
                  <a:gd name="T5" fmla="*/ 0 h 222"/>
                  <a:gd name="T6" fmla="*/ 195 w 259"/>
                  <a:gd name="T7" fmla="*/ 0 h 222"/>
                  <a:gd name="T8" fmla="*/ 259 w 259"/>
                  <a:gd name="T9" fmla="*/ 111 h 222"/>
                  <a:gd name="T10" fmla="*/ 195 w 259"/>
                  <a:gd name="T11" fmla="*/ 222 h 222"/>
                  <a:gd name="T12" fmla="*/ 64 w 259"/>
                  <a:gd name="T13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" h="222">
                    <a:moveTo>
                      <a:pt x="64" y="222"/>
                    </a:moveTo>
                    <a:lnTo>
                      <a:pt x="0" y="111"/>
                    </a:lnTo>
                    <a:lnTo>
                      <a:pt x="64" y="0"/>
                    </a:lnTo>
                    <a:lnTo>
                      <a:pt x="195" y="0"/>
                    </a:lnTo>
                    <a:lnTo>
                      <a:pt x="259" y="111"/>
                    </a:lnTo>
                    <a:lnTo>
                      <a:pt x="195" y="222"/>
                    </a:lnTo>
                    <a:lnTo>
                      <a:pt x="64" y="222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grpSp>
            <p:nvGrpSpPr>
              <p:cNvPr id="63" name="Group 328"/>
              <p:cNvGrpSpPr/>
              <p:nvPr/>
            </p:nvGrpSpPr>
            <p:grpSpPr>
              <a:xfrm>
                <a:off x="4438489" y="3935921"/>
                <a:ext cx="167429" cy="167429"/>
                <a:chOff x="3498967" y="3049909"/>
                <a:chExt cx="464344" cy="464344"/>
              </a:xfrm>
              <a:solidFill>
                <a:srgbClr val="FFFFFF"/>
              </a:solidFill>
            </p:grpSpPr>
            <p:sp>
              <p:nvSpPr>
                <p:cNvPr id="64" name="Freeform: Shape 329"/>
                <p:cNvSpPr/>
                <p:nvPr/>
              </p:nvSpPr>
              <p:spPr bwMode="auto">
                <a:xfrm>
                  <a:off x="3498967" y="3049909"/>
                  <a:ext cx="464344" cy="4643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3499" y="14850"/>
                      </a:moveTo>
                      <a:cubicBezTo>
                        <a:pt x="9772" y="14850"/>
                        <a:pt x="6749" y="11827"/>
                        <a:pt x="6749" y="8100"/>
                      </a:cubicBezTo>
                      <a:cubicBezTo>
                        <a:pt x="6749" y="4372"/>
                        <a:pt x="9772" y="1350"/>
                        <a:pt x="13499" y="1350"/>
                      </a:cubicBezTo>
                      <a:cubicBezTo>
                        <a:pt x="17227" y="1350"/>
                        <a:pt x="20249" y="4372"/>
                        <a:pt x="20249" y="8100"/>
                      </a:cubicBezTo>
                      <a:cubicBezTo>
                        <a:pt x="20249" y="11827"/>
                        <a:pt x="17227" y="14850"/>
                        <a:pt x="13499" y="14850"/>
                      </a:cubicBezTo>
                      <a:moveTo>
                        <a:pt x="3236" y="20042"/>
                      </a:moveTo>
                      <a:cubicBezTo>
                        <a:pt x="3019" y="20266"/>
                        <a:pt x="2718" y="20408"/>
                        <a:pt x="2382" y="20408"/>
                      </a:cubicBezTo>
                      <a:cubicBezTo>
                        <a:pt x="1724" y="20408"/>
                        <a:pt x="1191" y="19875"/>
                        <a:pt x="1191" y="19218"/>
                      </a:cubicBezTo>
                      <a:cubicBezTo>
                        <a:pt x="1191" y="18881"/>
                        <a:pt x="1332" y="18580"/>
                        <a:pt x="1557" y="18363"/>
                      </a:cubicBezTo>
                      <a:lnTo>
                        <a:pt x="1551" y="18358"/>
                      </a:lnTo>
                      <a:lnTo>
                        <a:pt x="6996" y="12913"/>
                      </a:lnTo>
                      <a:cubicBezTo>
                        <a:pt x="7472" y="13555"/>
                        <a:pt x="8039" y="14122"/>
                        <a:pt x="8680" y="14599"/>
                      </a:cubicBezTo>
                      <a:cubicBezTo>
                        <a:pt x="8680" y="14599"/>
                        <a:pt x="3236" y="20042"/>
                        <a:pt x="3236" y="20042"/>
                      </a:cubicBezTo>
                      <a:close/>
                      <a:moveTo>
                        <a:pt x="13499" y="0"/>
                      </a:moveTo>
                      <a:cubicBezTo>
                        <a:pt x="9026" y="0"/>
                        <a:pt x="5399" y="3626"/>
                        <a:pt x="5399" y="8100"/>
                      </a:cubicBezTo>
                      <a:cubicBezTo>
                        <a:pt x="5399" y="9467"/>
                        <a:pt x="5742" y="10754"/>
                        <a:pt x="6341" y="11884"/>
                      </a:cubicBezTo>
                      <a:lnTo>
                        <a:pt x="709" y="17515"/>
                      </a:lnTo>
                      <a:lnTo>
                        <a:pt x="713" y="17520"/>
                      </a:lnTo>
                      <a:cubicBezTo>
                        <a:pt x="274" y="17953"/>
                        <a:pt x="0" y="18552"/>
                        <a:pt x="0" y="19218"/>
                      </a:cubicBezTo>
                      <a:cubicBezTo>
                        <a:pt x="0" y="20533"/>
                        <a:pt x="1066" y="21599"/>
                        <a:pt x="2382" y="21599"/>
                      </a:cubicBezTo>
                      <a:cubicBezTo>
                        <a:pt x="3047" y="21599"/>
                        <a:pt x="3647" y="21326"/>
                        <a:pt x="4079" y="20885"/>
                      </a:cubicBezTo>
                      <a:lnTo>
                        <a:pt x="4078" y="20884"/>
                      </a:lnTo>
                      <a:lnTo>
                        <a:pt x="9708" y="15255"/>
                      </a:lnTo>
                      <a:cubicBezTo>
                        <a:pt x="10839" y="15856"/>
                        <a:pt x="12128" y="16200"/>
                        <a:pt x="13499" y="16200"/>
                      </a:cubicBezTo>
                      <a:cubicBezTo>
                        <a:pt x="17973" y="16200"/>
                        <a:pt x="21600" y="12573"/>
                        <a:pt x="21600" y="8100"/>
                      </a:cubicBezTo>
                      <a:cubicBezTo>
                        <a:pt x="21600" y="3626"/>
                        <a:pt x="17973" y="0"/>
                        <a:pt x="134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65" name="Freeform: Shape 330"/>
                <p:cNvSpPr/>
                <p:nvPr/>
              </p:nvSpPr>
              <p:spPr bwMode="auto">
                <a:xfrm>
                  <a:off x="3687085" y="3122140"/>
                  <a:ext cx="109538" cy="10874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160" y="0"/>
                      </a:moveTo>
                      <a:cubicBezTo>
                        <a:pt x="9025" y="0"/>
                        <a:pt x="0" y="9025"/>
                        <a:pt x="0" y="20160"/>
                      </a:cubicBezTo>
                      <a:cubicBezTo>
                        <a:pt x="0" y="20954"/>
                        <a:pt x="644" y="21600"/>
                        <a:pt x="1440" y="21600"/>
                      </a:cubicBezTo>
                      <a:cubicBezTo>
                        <a:pt x="2235" y="21600"/>
                        <a:pt x="2880" y="20954"/>
                        <a:pt x="2880" y="20160"/>
                      </a:cubicBezTo>
                      <a:cubicBezTo>
                        <a:pt x="2880" y="10618"/>
                        <a:pt x="10617" y="2880"/>
                        <a:pt x="20160" y="2880"/>
                      </a:cubicBezTo>
                      <a:cubicBezTo>
                        <a:pt x="20955" y="2880"/>
                        <a:pt x="21599" y="2234"/>
                        <a:pt x="21599" y="1440"/>
                      </a:cubicBezTo>
                      <a:cubicBezTo>
                        <a:pt x="21599" y="645"/>
                        <a:pt x="20955" y="0"/>
                        <a:pt x="2016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</p:grpSp>
        </p:grpSp>
        <p:grpSp>
          <p:nvGrpSpPr>
            <p:cNvPr id="44" name="Group 331"/>
            <p:cNvGrpSpPr/>
            <p:nvPr/>
          </p:nvGrpSpPr>
          <p:grpSpPr>
            <a:xfrm>
              <a:off x="5889557" y="1348297"/>
              <a:ext cx="425955" cy="363938"/>
              <a:chOff x="5937650" y="2309653"/>
              <a:chExt cx="323645" cy="276524"/>
            </a:xfrm>
          </p:grpSpPr>
          <p:sp>
            <p:nvSpPr>
              <p:cNvPr id="58" name="Freeform: Shape 332"/>
              <p:cNvSpPr/>
              <p:nvPr/>
            </p:nvSpPr>
            <p:spPr bwMode="auto">
              <a:xfrm>
                <a:off x="5937650" y="2309653"/>
                <a:ext cx="323645" cy="276524"/>
              </a:xfrm>
              <a:custGeom>
                <a:avLst/>
                <a:gdLst>
                  <a:gd name="T0" fmla="*/ 66 w 261"/>
                  <a:gd name="T1" fmla="*/ 223 h 223"/>
                  <a:gd name="T2" fmla="*/ 0 w 261"/>
                  <a:gd name="T3" fmla="*/ 111 h 223"/>
                  <a:gd name="T4" fmla="*/ 66 w 261"/>
                  <a:gd name="T5" fmla="*/ 0 h 223"/>
                  <a:gd name="T6" fmla="*/ 196 w 261"/>
                  <a:gd name="T7" fmla="*/ 0 h 223"/>
                  <a:gd name="T8" fmla="*/ 261 w 261"/>
                  <a:gd name="T9" fmla="*/ 111 h 223"/>
                  <a:gd name="T10" fmla="*/ 196 w 261"/>
                  <a:gd name="T11" fmla="*/ 223 h 223"/>
                  <a:gd name="T12" fmla="*/ 66 w 261"/>
                  <a:gd name="T1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223">
                    <a:moveTo>
                      <a:pt x="66" y="223"/>
                    </a:moveTo>
                    <a:lnTo>
                      <a:pt x="0" y="111"/>
                    </a:lnTo>
                    <a:lnTo>
                      <a:pt x="66" y="0"/>
                    </a:lnTo>
                    <a:lnTo>
                      <a:pt x="196" y="0"/>
                    </a:lnTo>
                    <a:lnTo>
                      <a:pt x="261" y="111"/>
                    </a:lnTo>
                    <a:lnTo>
                      <a:pt x="196" y="223"/>
                    </a:lnTo>
                    <a:lnTo>
                      <a:pt x="66" y="223"/>
                    </a:lnTo>
                    <a:close/>
                  </a:path>
                </a:pathLst>
              </a:custGeom>
              <a:solidFill>
                <a:srgbClr val="268F9C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grpSp>
            <p:nvGrpSpPr>
              <p:cNvPr id="59" name="Group 333"/>
              <p:cNvGrpSpPr/>
              <p:nvPr/>
            </p:nvGrpSpPr>
            <p:grpSpPr>
              <a:xfrm>
                <a:off x="6016494" y="2380597"/>
                <a:ext cx="167429" cy="146822"/>
                <a:chOff x="1640798" y="2149003"/>
                <a:chExt cx="464344" cy="407194"/>
              </a:xfrm>
              <a:solidFill>
                <a:srgbClr val="FFFFFF"/>
              </a:solidFill>
            </p:grpSpPr>
            <p:sp>
              <p:nvSpPr>
                <p:cNvPr id="60" name="Freeform: Shape 334"/>
                <p:cNvSpPr/>
                <p:nvPr/>
              </p:nvSpPr>
              <p:spPr bwMode="auto">
                <a:xfrm>
                  <a:off x="1640798" y="2149003"/>
                  <a:ext cx="464344" cy="407194"/>
                </a:xfrm>
                <a:custGeom>
                  <a:avLst/>
                  <a:gdLst>
                    <a:gd name="T0" fmla="+- 0 10800 597"/>
                    <a:gd name="T1" fmla="*/ T0 w 20407"/>
                    <a:gd name="T2" fmla="+- 0 11028 672"/>
                    <a:gd name="T3" fmla="*/ 11028 h 20712"/>
                    <a:gd name="T4" fmla="+- 0 10800 597"/>
                    <a:gd name="T5" fmla="*/ T4 w 20407"/>
                    <a:gd name="T6" fmla="+- 0 11028 672"/>
                    <a:gd name="T7" fmla="*/ 11028 h 20712"/>
                    <a:gd name="T8" fmla="+- 0 10800 597"/>
                    <a:gd name="T9" fmla="*/ T8 w 20407"/>
                    <a:gd name="T10" fmla="+- 0 11028 672"/>
                    <a:gd name="T11" fmla="*/ 11028 h 20712"/>
                    <a:gd name="T12" fmla="+- 0 10800 597"/>
                    <a:gd name="T13" fmla="*/ T12 w 20407"/>
                    <a:gd name="T14" fmla="+- 0 11028 672"/>
                    <a:gd name="T15" fmla="*/ 11028 h 20712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0407" h="20712">
                      <a:moveTo>
                        <a:pt x="17706" y="10922"/>
                      </a:moveTo>
                      <a:lnTo>
                        <a:pt x="10657" y="19017"/>
                      </a:lnTo>
                      <a:cubicBezTo>
                        <a:pt x="10407" y="19305"/>
                        <a:pt x="9998" y="19305"/>
                        <a:pt x="9748" y="19017"/>
                      </a:cubicBezTo>
                      <a:lnTo>
                        <a:pt x="2699" y="10922"/>
                      </a:lnTo>
                      <a:cubicBezTo>
                        <a:pt x="817" y="8762"/>
                        <a:pt x="817" y="5247"/>
                        <a:pt x="2699" y="3087"/>
                      </a:cubicBezTo>
                      <a:cubicBezTo>
                        <a:pt x="4512" y="1004"/>
                        <a:pt x="7429" y="931"/>
                        <a:pt x="9338" y="2923"/>
                      </a:cubicBezTo>
                      <a:lnTo>
                        <a:pt x="10202" y="3825"/>
                      </a:lnTo>
                      <a:lnTo>
                        <a:pt x="11067" y="2923"/>
                      </a:lnTo>
                      <a:cubicBezTo>
                        <a:pt x="12976" y="931"/>
                        <a:pt x="15893" y="1004"/>
                        <a:pt x="17706" y="3087"/>
                      </a:cubicBezTo>
                      <a:cubicBezTo>
                        <a:pt x="19588" y="5247"/>
                        <a:pt x="19588" y="8762"/>
                        <a:pt x="17706" y="10922"/>
                      </a:cubicBezTo>
                      <a:moveTo>
                        <a:pt x="18616" y="2043"/>
                      </a:moveTo>
                      <a:cubicBezTo>
                        <a:pt x="16301" y="-617"/>
                        <a:pt x="12601" y="-672"/>
                        <a:pt x="10202" y="1830"/>
                      </a:cubicBezTo>
                      <a:cubicBezTo>
                        <a:pt x="7805" y="-672"/>
                        <a:pt x="4104" y="-617"/>
                        <a:pt x="1789" y="2043"/>
                      </a:cubicBezTo>
                      <a:cubicBezTo>
                        <a:pt x="-597" y="4783"/>
                        <a:pt x="-597" y="9226"/>
                        <a:pt x="1789" y="11967"/>
                      </a:cubicBezTo>
                      <a:cubicBezTo>
                        <a:pt x="2470" y="12750"/>
                        <a:pt x="8838" y="20061"/>
                        <a:pt x="8838" y="20061"/>
                      </a:cubicBezTo>
                      <a:cubicBezTo>
                        <a:pt x="9592" y="20928"/>
                        <a:pt x="10812" y="20928"/>
                        <a:pt x="11567" y="20061"/>
                      </a:cubicBezTo>
                      <a:cubicBezTo>
                        <a:pt x="11567" y="20061"/>
                        <a:pt x="18539" y="12056"/>
                        <a:pt x="18616" y="11967"/>
                      </a:cubicBezTo>
                      <a:cubicBezTo>
                        <a:pt x="21003" y="9226"/>
                        <a:pt x="21003" y="4783"/>
                        <a:pt x="18616" y="2043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  <p:sp>
              <p:nvSpPr>
                <p:cNvPr id="61" name="Freeform: Shape 335"/>
                <p:cNvSpPr/>
                <p:nvPr/>
              </p:nvSpPr>
              <p:spPr bwMode="auto">
                <a:xfrm>
                  <a:off x="1713029" y="2222028"/>
                  <a:ext cx="69056" cy="6905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326" y="0"/>
                      </a:moveTo>
                      <a:cubicBezTo>
                        <a:pt x="19317" y="0"/>
                        <a:pt x="19317" y="4"/>
                        <a:pt x="19308" y="4"/>
                      </a:cubicBezTo>
                      <a:cubicBezTo>
                        <a:pt x="8643" y="13"/>
                        <a:pt x="0" y="8659"/>
                        <a:pt x="0" y="19326"/>
                      </a:cubicBezTo>
                      <a:cubicBezTo>
                        <a:pt x="0" y="20580"/>
                        <a:pt x="1019" y="21600"/>
                        <a:pt x="2273" y="21600"/>
                      </a:cubicBezTo>
                      <a:cubicBezTo>
                        <a:pt x="3528" y="21600"/>
                        <a:pt x="4547" y="20580"/>
                        <a:pt x="4547" y="19326"/>
                      </a:cubicBezTo>
                      <a:lnTo>
                        <a:pt x="4547" y="19321"/>
                      </a:lnTo>
                      <a:cubicBezTo>
                        <a:pt x="4547" y="11164"/>
                        <a:pt x="11164" y="4547"/>
                        <a:pt x="19321" y="4547"/>
                      </a:cubicBezTo>
                      <a:lnTo>
                        <a:pt x="19326" y="4547"/>
                      </a:lnTo>
                      <a:cubicBezTo>
                        <a:pt x="20580" y="4547"/>
                        <a:pt x="21599" y="3528"/>
                        <a:pt x="21599" y="2273"/>
                      </a:cubicBezTo>
                      <a:cubicBezTo>
                        <a:pt x="21599" y="1019"/>
                        <a:pt x="20580" y="0"/>
                        <a:pt x="19326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anchor="ctr"/>
                <a:p>
                  <a:pPr algn="ctr"/>
                </a:p>
              </p:txBody>
            </p:sp>
          </p:grpSp>
        </p:grpSp>
      </p:grpSp>
      <p:sp>
        <p:nvSpPr>
          <p:cNvPr id="48" name="Freeform 7"/>
          <p:cNvSpPr/>
          <p:nvPr/>
        </p:nvSpPr>
        <p:spPr bwMode="auto">
          <a:xfrm rot="21146637">
            <a:off x="2506647" y="2600435"/>
            <a:ext cx="5753180" cy="2730276"/>
          </a:xfrm>
          <a:custGeom>
            <a:avLst/>
            <a:gdLst>
              <a:gd name="T0" fmla="*/ 0 w 1296"/>
              <a:gd name="T1" fmla="*/ 421 h 439"/>
              <a:gd name="T2" fmla="*/ 61 w 1296"/>
              <a:gd name="T3" fmla="*/ 427 h 439"/>
              <a:gd name="T4" fmla="*/ 221 w 1296"/>
              <a:gd name="T5" fmla="*/ 433 h 439"/>
              <a:gd name="T6" fmla="*/ 447 w 1296"/>
              <a:gd name="T7" fmla="*/ 422 h 439"/>
              <a:gd name="T8" fmla="*/ 573 w 1296"/>
              <a:gd name="T9" fmla="*/ 404 h 439"/>
              <a:gd name="T10" fmla="*/ 702 w 1296"/>
              <a:gd name="T11" fmla="*/ 377 h 439"/>
              <a:gd name="T12" fmla="*/ 828 w 1296"/>
              <a:gd name="T13" fmla="*/ 338 h 439"/>
              <a:gd name="T14" fmla="*/ 944 w 1296"/>
              <a:gd name="T15" fmla="*/ 288 h 439"/>
              <a:gd name="T16" fmla="*/ 1047 w 1296"/>
              <a:gd name="T17" fmla="*/ 229 h 439"/>
              <a:gd name="T18" fmla="*/ 1131 w 1296"/>
              <a:gd name="T19" fmla="*/ 165 h 439"/>
              <a:gd name="T20" fmla="*/ 1195 w 1296"/>
              <a:gd name="T21" fmla="*/ 102 h 439"/>
              <a:gd name="T22" fmla="*/ 1219 w 1296"/>
              <a:gd name="T23" fmla="*/ 74 h 439"/>
              <a:gd name="T24" fmla="*/ 1239 w 1296"/>
              <a:gd name="T25" fmla="*/ 50 h 439"/>
              <a:gd name="T26" fmla="*/ 1253 w 1296"/>
              <a:gd name="T27" fmla="*/ 29 h 439"/>
              <a:gd name="T28" fmla="*/ 1264 w 1296"/>
              <a:gd name="T29" fmla="*/ 13 h 439"/>
              <a:gd name="T30" fmla="*/ 1272 w 1296"/>
              <a:gd name="T31" fmla="*/ 0 h 439"/>
              <a:gd name="T32" fmla="*/ 1296 w 1296"/>
              <a:gd name="T33" fmla="*/ 16 h 439"/>
              <a:gd name="T34" fmla="*/ 1287 w 1296"/>
              <a:gd name="T35" fmla="*/ 29 h 439"/>
              <a:gd name="T36" fmla="*/ 1276 w 1296"/>
              <a:gd name="T37" fmla="*/ 45 h 439"/>
              <a:gd name="T38" fmla="*/ 1260 w 1296"/>
              <a:gd name="T39" fmla="*/ 66 h 439"/>
              <a:gd name="T40" fmla="*/ 1239 w 1296"/>
              <a:gd name="T41" fmla="*/ 91 h 439"/>
              <a:gd name="T42" fmla="*/ 1213 w 1296"/>
              <a:gd name="T43" fmla="*/ 120 h 439"/>
              <a:gd name="T44" fmla="*/ 1146 w 1296"/>
              <a:gd name="T45" fmla="*/ 183 h 439"/>
              <a:gd name="T46" fmla="*/ 1058 w 1296"/>
              <a:gd name="T47" fmla="*/ 247 h 439"/>
              <a:gd name="T48" fmla="*/ 953 w 1296"/>
              <a:gd name="T49" fmla="*/ 305 h 439"/>
              <a:gd name="T50" fmla="*/ 833 w 1296"/>
              <a:gd name="T51" fmla="*/ 354 h 439"/>
              <a:gd name="T52" fmla="*/ 706 w 1296"/>
              <a:gd name="T53" fmla="*/ 390 h 439"/>
              <a:gd name="T54" fmla="*/ 575 w 1296"/>
              <a:gd name="T55" fmla="*/ 415 h 439"/>
              <a:gd name="T56" fmla="*/ 448 w 1296"/>
              <a:gd name="T57" fmla="*/ 430 h 439"/>
              <a:gd name="T58" fmla="*/ 221 w 1296"/>
              <a:gd name="T59" fmla="*/ 437 h 439"/>
              <a:gd name="T60" fmla="*/ 60 w 1296"/>
              <a:gd name="T61" fmla="*/ 428 h 439"/>
              <a:gd name="T62" fmla="*/ 0 w 1296"/>
              <a:gd name="T63" fmla="*/ 421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96" h="439">
                <a:moveTo>
                  <a:pt x="0" y="421"/>
                </a:moveTo>
                <a:cubicBezTo>
                  <a:pt x="0" y="421"/>
                  <a:pt x="22" y="424"/>
                  <a:pt x="61" y="427"/>
                </a:cubicBezTo>
                <a:cubicBezTo>
                  <a:pt x="99" y="430"/>
                  <a:pt x="154" y="433"/>
                  <a:pt x="221" y="433"/>
                </a:cubicBezTo>
                <a:cubicBezTo>
                  <a:pt x="287" y="433"/>
                  <a:pt x="365" y="430"/>
                  <a:pt x="447" y="422"/>
                </a:cubicBezTo>
                <a:cubicBezTo>
                  <a:pt x="488" y="417"/>
                  <a:pt x="531" y="412"/>
                  <a:pt x="573" y="404"/>
                </a:cubicBezTo>
                <a:cubicBezTo>
                  <a:pt x="616" y="397"/>
                  <a:pt x="660" y="388"/>
                  <a:pt x="702" y="377"/>
                </a:cubicBezTo>
                <a:cubicBezTo>
                  <a:pt x="745" y="366"/>
                  <a:pt x="787" y="353"/>
                  <a:pt x="828" y="338"/>
                </a:cubicBezTo>
                <a:cubicBezTo>
                  <a:pt x="868" y="323"/>
                  <a:pt x="907" y="306"/>
                  <a:pt x="944" y="288"/>
                </a:cubicBezTo>
                <a:cubicBezTo>
                  <a:pt x="981" y="269"/>
                  <a:pt x="1015" y="249"/>
                  <a:pt x="1047" y="229"/>
                </a:cubicBezTo>
                <a:cubicBezTo>
                  <a:pt x="1078" y="208"/>
                  <a:pt x="1106" y="186"/>
                  <a:pt x="1131" y="165"/>
                </a:cubicBezTo>
                <a:cubicBezTo>
                  <a:pt x="1156" y="143"/>
                  <a:pt x="1177" y="122"/>
                  <a:pt x="1195" y="102"/>
                </a:cubicBezTo>
                <a:cubicBezTo>
                  <a:pt x="1204" y="93"/>
                  <a:pt x="1212" y="83"/>
                  <a:pt x="1219" y="74"/>
                </a:cubicBezTo>
                <a:cubicBezTo>
                  <a:pt x="1226" y="65"/>
                  <a:pt x="1233" y="57"/>
                  <a:pt x="1239" y="50"/>
                </a:cubicBezTo>
                <a:cubicBezTo>
                  <a:pt x="1244" y="42"/>
                  <a:pt x="1249" y="35"/>
                  <a:pt x="1253" y="29"/>
                </a:cubicBezTo>
                <a:cubicBezTo>
                  <a:pt x="1258" y="23"/>
                  <a:pt x="1261" y="18"/>
                  <a:pt x="1264" y="13"/>
                </a:cubicBezTo>
                <a:cubicBezTo>
                  <a:pt x="1270" y="5"/>
                  <a:pt x="1272" y="0"/>
                  <a:pt x="1272" y="0"/>
                </a:cubicBezTo>
                <a:cubicBezTo>
                  <a:pt x="1296" y="16"/>
                  <a:pt x="1296" y="16"/>
                  <a:pt x="1296" y="16"/>
                </a:cubicBezTo>
                <a:cubicBezTo>
                  <a:pt x="1296" y="16"/>
                  <a:pt x="1293" y="20"/>
                  <a:pt x="1287" y="29"/>
                </a:cubicBezTo>
                <a:cubicBezTo>
                  <a:pt x="1284" y="33"/>
                  <a:pt x="1280" y="39"/>
                  <a:pt x="1276" y="45"/>
                </a:cubicBezTo>
                <a:cubicBezTo>
                  <a:pt x="1271" y="51"/>
                  <a:pt x="1266" y="58"/>
                  <a:pt x="1260" y="66"/>
                </a:cubicBezTo>
                <a:cubicBezTo>
                  <a:pt x="1254" y="73"/>
                  <a:pt x="1247" y="82"/>
                  <a:pt x="1239" y="91"/>
                </a:cubicBezTo>
                <a:cubicBezTo>
                  <a:pt x="1231" y="100"/>
                  <a:pt x="1223" y="110"/>
                  <a:pt x="1213" y="120"/>
                </a:cubicBezTo>
                <a:cubicBezTo>
                  <a:pt x="1195" y="140"/>
                  <a:pt x="1172" y="161"/>
                  <a:pt x="1146" y="183"/>
                </a:cubicBezTo>
                <a:cubicBezTo>
                  <a:pt x="1120" y="204"/>
                  <a:pt x="1091" y="226"/>
                  <a:pt x="1058" y="247"/>
                </a:cubicBezTo>
                <a:cubicBezTo>
                  <a:pt x="1026" y="267"/>
                  <a:pt x="990" y="287"/>
                  <a:pt x="953" y="305"/>
                </a:cubicBezTo>
                <a:cubicBezTo>
                  <a:pt x="915" y="323"/>
                  <a:pt x="875" y="339"/>
                  <a:pt x="833" y="354"/>
                </a:cubicBezTo>
                <a:cubicBezTo>
                  <a:pt x="792" y="368"/>
                  <a:pt x="749" y="380"/>
                  <a:pt x="706" y="390"/>
                </a:cubicBezTo>
                <a:cubicBezTo>
                  <a:pt x="662" y="401"/>
                  <a:pt x="619" y="409"/>
                  <a:pt x="575" y="415"/>
                </a:cubicBezTo>
                <a:cubicBezTo>
                  <a:pt x="532" y="422"/>
                  <a:pt x="489" y="427"/>
                  <a:pt x="448" y="430"/>
                </a:cubicBezTo>
                <a:cubicBezTo>
                  <a:pt x="365" y="437"/>
                  <a:pt x="287" y="439"/>
                  <a:pt x="221" y="437"/>
                </a:cubicBezTo>
                <a:cubicBezTo>
                  <a:pt x="154" y="436"/>
                  <a:pt x="99" y="432"/>
                  <a:pt x="60" y="428"/>
                </a:cubicBezTo>
                <a:cubicBezTo>
                  <a:pt x="22" y="424"/>
                  <a:pt x="0" y="421"/>
                  <a:pt x="0" y="421"/>
                </a:cubicBezTo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49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291382">
            <a:off x="7833308" y="982698"/>
            <a:ext cx="628046" cy="20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917503" y="4683340"/>
            <a:ext cx="207048" cy="207048"/>
          </a:xfrm>
          <a:prstGeom prst="ellipse">
            <a:avLst/>
          </a:prstGeom>
          <a:solidFill>
            <a:srgbClr val="C00000"/>
          </a:solidFill>
          <a:ln w="28575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54A0D8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51" name="Oval 10"/>
          <p:cNvSpPr>
            <a:spLocks noChangeArrowheads="1"/>
          </p:cNvSpPr>
          <p:nvPr/>
        </p:nvSpPr>
        <p:spPr bwMode="auto">
          <a:xfrm>
            <a:off x="6883529" y="3940573"/>
            <a:ext cx="216710" cy="218091"/>
          </a:xfrm>
          <a:prstGeom prst="ellipse">
            <a:avLst/>
          </a:prstGeom>
          <a:solidFill>
            <a:srgbClr val="4D4D4D"/>
          </a:solidFill>
          <a:ln w="28575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54A0D8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52" name="Oval 12"/>
          <p:cNvSpPr>
            <a:spLocks noChangeArrowheads="1"/>
          </p:cNvSpPr>
          <p:nvPr/>
        </p:nvSpPr>
        <p:spPr bwMode="auto">
          <a:xfrm>
            <a:off x="7485467" y="3064223"/>
            <a:ext cx="247077" cy="247077"/>
          </a:xfrm>
          <a:prstGeom prst="ellipse">
            <a:avLst/>
          </a:prstGeom>
          <a:solidFill>
            <a:srgbClr val="C00000"/>
          </a:solidFill>
          <a:ln w="28575" cap="flat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54A0D8"/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53" name="文本框 39"/>
          <p:cNvSpPr txBox="1">
            <a:spLocks noChangeArrowheads="1"/>
          </p:cNvSpPr>
          <p:nvPr/>
        </p:nvSpPr>
        <p:spPr bwMode="auto">
          <a:xfrm>
            <a:off x="6124551" y="4878254"/>
            <a:ext cx="5711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从简单机械模仿转向内涵协同发展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41"/>
          <p:cNvSpPr txBox="1">
            <a:spLocks noChangeArrowheads="1"/>
          </p:cNvSpPr>
          <p:nvPr/>
        </p:nvSpPr>
        <p:spPr bwMode="auto">
          <a:xfrm>
            <a:off x="7073754" y="4055288"/>
            <a:ext cx="488357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从被动式学习转向主动的有意义的建构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43"/>
          <p:cNvSpPr txBox="1">
            <a:spLocks noChangeArrowheads="1"/>
          </p:cNvSpPr>
          <p:nvPr/>
        </p:nvSpPr>
        <p:spPr bwMode="auto">
          <a:xfrm>
            <a:off x="7732666" y="3106679"/>
            <a:ext cx="423620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2"/>
                </a:solidFill>
                <a:latin typeface="Arial" panose="020B0604020202020204" pitchFamily="34" charset="0"/>
                <a:ea typeface="仿宋_GB2312" panose="02010609030101010101" pitchFamily="49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从浅表的零碎信息的获取到深层次的理解、应用和产出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4090035" y="4521200"/>
            <a:ext cx="1651000" cy="458275"/>
            <a:chOff x="2676525" y="4360157"/>
            <a:chExt cx="1661400" cy="396875"/>
          </a:xfrm>
        </p:grpSpPr>
        <p:sp>
          <p:nvSpPr>
            <p:cNvPr id="57" name="矩形: 圆角 44"/>
            <p:cNvSpPr>
              <a:spLocks noChangeArrowheads="1"/>
            </p:cNvSpPr>
            <p:nvPr/>
          </p:nvSpPr>
          <p:spPr bwMode="auto">
            <a:xfrm>
              <a:off x="2676525" y="4363332"/>
              <a:ext cx="1616075" cy="3937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959100" y="4360157"/>
              <a:ext cx="1378825" cy="3453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协同效应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4928870" y="3512637"/>
            <a:ext cx="1818005" cy="584383"/>
            <a:chOff x="3548063" y="3575932"/>
            <a:chExt cx="1616075" cy="393700"/>
          </a:xfrm>
        </p:grpSpPr>
        <p:sp>
          <p:nvSpPr>
            <p:cNvPr id="97" name="矩形: 圆角 46"/>
            <p:cNvSpPr>
              <a:spLocks noChangeArrowheads="1"/>
            </p:cNvSpPr>
            <p:nvPr/>
          </p:nvSpPr>
          <p:spPr bwMode="auto">
            <a:xfrm>
              <a:off x="3548063" y="3575932"/>
              <a:ext cx="1616075" cy="393700"/>
            </a:xfrm>
            <a:prstGeom prst="roundRect">
              <a:avLst>
                <a:gd name="adj" fmla="val 50000"/>
              </a:avLst>
            </a:prstGeom>
            <a:solidFill>
              <a:srgbClr val="433D3C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3835942" y="3638391"/>
              <a:ext cx="1328196" cy="268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输出理念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829300" y="2630805"/>
            <a:ext cx="1656080" cy="514468"/>
            <a:chOff x="4208463" y="2672644"/>
            <a:chExt cx="1658217" cy="393700"/>
          </a:xfrm>
        </p:grpSpPr>
        <p:sp>
          <p:nvSpPr>
            <p:cNvPr id="100" name="矩形: 圆角 48"/>
            <p:cNvSpPr>
              <a:spLocks noChangeArrowheads="1"/>
            </p:cNvSpPr>
            <p:nvPr/>
          </p:nvSpPr>
          <p:spPr bwMode="auto">
            <a:xfrm>
              <a:off x="4208463" y="2672644"/>
              <a:ext cx="1616075" cy="3937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 w="38100" cap="flat">
              <a:solidFill>
                <a:srgbClr val="FFFFFF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2"/>
                  </a:solidFill>
                  <a:latin typeface="Arial" panose="020B0604020202020204" pitchFamily="34" charset="0"/>
                  <a:ea typeface="仿宋_GB2312" panose="02010609030101010101" pitchFamily="49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4F4F4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4487855" y="2699307"/>
              <a:ext cx="1378825" cy="3051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accent1"/>
                  </a:solidFill>
                </a:defRPr>
              </a:lvl1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语块理论</a:t>
              </a:r>
              <a:endParaRPr kumimoji="0" lang="zh-CN" altLang="en-US" sz="20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02" name="标题 1"/>
          <p:cNvSpPr txBox="1"/>
          <p:nvPr/>
        </p:nvSpPr>
        <p:spPr>
          <a:xfrm>
            <a:off x="-179705" y="1952625"/>
            <a:ext cx="5793740" cy="1992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 w="12700"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叶根友毛笔行书2.0版" pitchFamily="2" charset="-122"/>
                <a:ea typeface="叶根友毛笔行书2.0版" pitchFamily="2" charset="-122"/>
                <a:cs typeface="微软雅黑" panose="020B0503020204020204" pitchFamily="34" charset="-122"/>
              </a:rPr>
              <a:t>THANKS FOR LISTENING!</a:t>
            </a:r>
            <a:endParaRPr kumimoji="0" lang="en-US" altLang="zh-CN" sz="3600" b="1" i="0" u="none" strike="noStrike" kern="1200" cap="none" spc="0" normalizeH="0" baseline="0" noProof="0" dirty="0">
              <a:ln w="12700"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叶根友毛笔行书2.0版" pitchFamily="2" charset="-122"/>
              <a:ea typeface="叶根友毛笔行书2.0版" pitchFamily="2" charset="-122"/>
              <a:cs typeface="微软雅黑" panose="020B0503020204020204" pitchFamily="34" charset="-122"/>
            </a:endParaRPr>
          </a:p>
        </p:txBody>
      </p:sp>
      <p:pic>
        <p:nvPicPr>
          <p:cNvPr id="2" name="图片 2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291382">
            <a:off x="7956498" y="644878"/>
            <a:ext cx="628046" cy="20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291382">
            <a:off x="7833308" y="1083663"/>
            <a:ext cx="628046" cy="201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9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51" grpId="0" bldLvl="0" animBg="1"/>
      <p:bldP spid="52" grpId="0" bldLvl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  ash [æʃ] </a:t>
            </a:r>
            <a:r>
              <a:rPr lang="en-US" altLang="zh-CN" sz="2400" b="1"/>
              <a:t>     </a:t>
            </a:r>
            <a:r>
              <a:rPr lang="zh-CN" altLang="en-US" sz="2400" b="1"/>
              <a:t>n. 灰；灰末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3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61950" y="1617980"/>
            <a:ext cx="11468100" cy="4528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/>
              <a:t>1.</a:t>
            </a:r>
            <a:r>
              <a:rPr sz="2400">
                <a:sym typeface="+mn-ea"/>
              </a:rPr>
              <a:t>她所有的梦想都化为泡影。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/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1.All her dreams had </a:t>
            </a:r>
            <a:r>
              <a:rPr lang="en-US" altLang="zh-CN" sz="2400" b="1" u="sng">
                <a:solidFill>
                  <a:srgbClr val="002060"/>
                </a:solidFill>
              </a:rPr>
              <a:t>turned to ashes</a:t>
            </a:r>
            <a:r>
              <a:rPr lang="zh-CN" altLang="en-US" sz="2400" b="1" u="sng" baseline="-25000">
                <a:solidFill>
                  <a:srgbClr val="002060"/>
                </a:solidFill>
              </a:rPr>
              <a:t>比喻</a:t>
            </a:r>
            <a:r>
              <a:rPr lang="en-US" altLang="zh-CN" sz="2400" b="1">
                <a:solidFill>
                  <a:srgbClr val="002060"/>
                </a:solidFill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/>
          </a:p>
          <a:p>
            <a:pPr fontAlgn="auto">
              <a:lnSpc>
                <a:spcPts val="3460"/>
              </a:lnSpc>
            </a:pPr>
            <a:r>
              <a:rPr lang="en-US" sz="2400"/>
              <a:t>2.</a:t>
            </a:r>
            <a:r>
              <a:rPr sz="2400"/>
              <a:t>他掸掉了袖子上的烟灰。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/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2.He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brushed the cigarette ash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from his sleeve. 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3.</a:t>
            </a:r>
            <a:r>
              <a:rPr lang="zh-CN" altLang="en-US" sz="2400">
                <a:sym typeface="+mn-ea"/>
              </a:rPr>
              <a:t>他</a:t>
            </a:r>
            <a:r>
              <a:rPr sz="2400">
                <a:sym typeface="+mn-ea"/>
              </a:rPr>
              <a:t>像长生鸟一样，从选举惨败的灰烬中重新崛起。</a:t>
            </a:r>
            <a:endParaRPr sz="2400"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None/>
            </a:pPr>
            <a:r>
              <a:rPr lang="en-US" sz="2400">
                <a:sym typeface="+mn-ea"/>
              </a:rPr>
              <a:t>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phoenix /ˈfiːnɪks/ n. 凤凰；死而复生的人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algn="l" fontAlgn="auto">
              <a:lnSpc>
                <a:spcPts val="3460"/>
              </a:lnSpc>
              <a:buClrTx/>
              <a:buSzTx/>
              <a:buNone/>
            </a:pPr>
            <a:r>
              <a:rPr lang="en-US" altLang="zh-CN" sz="1800" i="1">
                <a:solidFill>
                  <a:srgbClr val="002060"/>
                </a:solidFill>
                <a:sym typeface="+mn-ea"/>
              </a:rPr>
              <a:t>   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to rise like a phoenix from the ashes (= to be powerful or successful again) 雄起如再生的凤凰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002060"/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He had risen,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like a phoenix, from the ashes of</a:t>
            </a:r>
            <a:r>
              <a:rPr lang="zh-CN" altLang="en-US" sz="2400" b="1" u="sng" baseline="-25000">
                <a:solidFill>
                  <a:srgbClr val="002060"/>
                </a:solidFill>
                <a:sym typeface="+mn-ea"/>
              </a:rPr>
              <a:t>比喻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 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electoral disaster.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8905" y="257810"/>
            <a:ext cx="1063498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alongside [ə'lɔŋ'said] adv. 在旁边；沿着边</a:t>
            </a:r>
            <a:r>
              <a:rPr lang="en-US" altLang="zh-CN" sz="2400" b="1"/>
              <a:t>  </a:t>
            </a:r>
            <a:r>
              <a:rPr lang="zh-CN" altLang="en-US" sz="2400" b="1"/>
              <a:t>prep. 沿着……的边</a:t>
            </a:r>
            <a:endParaRPr lang="zh-CN" altLang="en-US" sz="2400" b="1"/>
          </a:p>
          <a:p>
            <a:r>
              <a:rPr lang="en-US" altLang="zh-CN" sz="2400" b="1"/>
              <a:t>                                      </a:t>
            </a:r>
            <a:r>
              <a:rPr lang="zh-CN" altLang="en-US" sz="2400" b="1">
                <a:solidFill>
                  <a:srgbClr val="C00000"/>
                </a:solidFill>
              </a:rPr>
              <a:t>与 ……并肩一起，合作；与……同时，共存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4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361950" y="1386840"/>
            <a:ext cx="1146810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一辆警车在我们旁边停了下来。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1.A police car </a:t>
            </a:r>
            <a:r>
              <a:rPr lang="en-US" altLang="zh-CN" sz="2400" b="1" u="sng">
                <a:solidFill>
                  <a:srgbClr val="002060"/>
                </a:solidFill>
              </a:rPr>
              <a:t>pulled up alongside us</a:t>
            </a:r>
            <a:r>
              <a:rPr lang="en-US" altLang="zh-CN" sz="2400" b="1">
                <a:solidFill>
                  <a:srgbClr val="002060"/>
                </a:solidFill>
              </a:rPr>
              <a:t>. 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/>
          </a:p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尼克赶上了我，并排骑车前进。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2.Nick caught up with me and </a:t>
            </a:r>
            <a:r>
              <a:rPr lang="en-US" altLang="zh-CN" sz="2400" b="1" u="sng">
                <a:solidFill>
                  <a:srgbClr val="002060"/>
                </a:solidFill>
              </a:rPr>
              <a:t>rode alongside</a:t>
            </a:r>
            <a:r>
              <a:rPr lang="en-US" altLang="zh-CN" sz="2400" b="1">
                <a:solidFill>
                  <a:srgbClr val="002060"/>
                </a:solidFill>
              </a:rPr>
              <a:t>.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lang="en-US" sz="2400"/>
          </a:p>
          <a:p>
            <a:pPr fontAlgn="auto">
              <a:lnSpc>
                <a:spcPts val="3460"/>
              </a:lnSpc>
            </a:pPr>
            <a:r>
              <a:rPr lang="en-US" sz="2400"/>
              <a:t>3.</a:t>
            </a:r>
            <a:r>
              <a:rPr sz="2400"/>
              <a:t>过了一会儿，他们发现了一只他们以为的一只狗在一个骑自行车的人旁边奔跑。当他们走近时，才发现原来是只狼。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</a:rPr>
              <a:t>2017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.0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</a:rPr>
              <a:t>6浙江高考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</a:rPr>
              <a:t>读后续写</a:t>
            </a:r>
            <a:endParaRPr lang="zh-CN" altLang="en-US" sz="240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</a:rPr>
              <a:t>3.A bit later，they spotted what they，too，assumed was a dog </a:t>
            </a:r>
            <a:r>
              <a:rPr lang="en-US" altLang="zh-CN" sz="2400" b="1" u="sng">
                <a:solidFill>
                  <a:srgbClr val="002060"/>
                </a:solidFill>
              </a:rPr>
              <a:t>running alongside a man on a bike</a:t>
            </a:r>
            <a:r>
              <a:rPr lang="en-US" altLang="zh-CN" sz="2400" b="1">
                <a:solidFill>
                  <a:srgbClr val="002060"/>
                </a:solidFill>
              </a:rPr>
              <a:t>．As they got closer，they realized that the dog was a wolf．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equipment [i'kwipmənt] </a:t>
            </a:r>
            <a:r>
              <a:rPr lang="en-US" altLang="zh-CN" sz="2400" b="1"/>
              <a:t>        </a:t>
            </a:r>
            <a:r>
              <a:rPr lang="zh-CN" altLang="en-US" sz="2400" b="1"/>
              <a:t>n. 设备；装备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5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08305" y="1438275"/>
            <a:ext cx="11348720" cy="4972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sz="2400"/>
              <a:t>1.</a:t>
            </a:r>
            <a:r>
              <a:rPr sz="2400">
                <a:sym typeface="+mn-ea"/>
              </a:rPr>
              <a:t>这家五星级酒店是新建的，有最新的设备和漂亮的装饰。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1.The five-star hotel is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newly built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, with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the latest equipment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and beautiful decorations.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2.同时，你也可以带上相机，捕捉美好的瞬间和美丽的风景。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</a:t>
            </a:r>
            <a:endParaRPr lang="en-US" altLang="zh-CN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2.Meanwhile, you may </a:t>
            </a:r>
            <a:r>
              <a:rPr lang="en-US" altLang="zh-CN" sz="2400" b="1" u="sng">
                <a:solidFill>
                  <a:srgbClr val="002060"/>
                </a:solidFill>
                <a:sym typeface="+mn-ea"/>
              </a:rPr>
              <a:t>equip yourself with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 a camera to capture pleasant moments and the beautiful scenery. 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3.具备良好的英语口语能力，我相信我能满足你的基本要求。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sz="2400"/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3.</a:t>
            </a:r>
            <a:r>
              <a:rPr lang="en-US" altLang="zh-CN" sz="2400" b="1" u="sng">
                <a:solidFill>
                  <a:srgbClr val="002060"/>
                </a:solidFill>
              </a:rPr>
              <a:t>Equipped with</a:t>
            </a:r>
            <a:r>
              <a:rPr lang="en-US" altLang="zh-CN" sz="2400" b="1">
                <a:solidFill>
                  <a:srgbClr val="002060"/>
                </a:solidFill>
              </a:rPr>
              <a:t> excellent spoken English, I’m sure I can meet with your essential requirements.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/>
              <a:t>appoint [ə'pɔint] vt. 任命；委派; 确定（时间、地点）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6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28625" y="1558290"/>
            <a:ext cx="11334115" cy="2753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lang="en-US" sz="2400">
                <a:sym typeface="+mn-ea"/>
              </a:rPr>
              <a:t>1.</a:t>
            </a:r>
            <a:r>
              <a:rPr sz="2400">
                <a:sym typeface="+mn-ea"/>
              </a:rPr>
              <a:t>全体人员均按规定时间召集到场。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（应）</a:t>
            </a:r>
            <a:endParaRPr lang="zh-CN" altLang="en-US" sz="2400">
              <a:solidFill>
                <a:schemeClr val="accent5">
                  <a:lumMod val="75000"/>
                </a:schemeClr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zh-CN" altLang="en-US" sz="1800" i="1">
                <a:solidFill>
                  <a:srgbClr val="002060"/>
                </a:solidFill>
              </a:rPr>
              <a:t>assemble /əˈsembl/ v. 集合，聚集；收集；装配；组装</a:t>
            </a:r>
            <a:endParaRPr lang="zh-CN" altLang="en-US" sz="1800" i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sz="2400" b="1">
                <a:solidFill>
                  <a:srgbClr val="002060"/>
                </a:solidFill>
              </a:rPr>
              <a:t>1.</a:t>
            </a:r>
            <a:r>
              <a:rPr sz="2400" b="1">
                <a:solidFill>
                  <a:srgbClr val="002060"/>
                </a:solidFill>
              </a:rPr>
              <a:t>Everyone was assembled </a:t>
            </a:r>
            <a:r>
              <a:rPr sz="2400" b="1" u="sng">
                <a:solidFill>
                  <a:srgbClr val="002060"/>
                </a:solidFill>
              </a:rPr>
              <a:t>at the appointed time</a:t>
            </a:r>
            <a:r>
              <a:rPr sz="2400" b="1">
                <a:solidFill>
                  <a:srgbClr val="002060"/>
                </a:solidFill>
              </a:rPr>
              <a:t>. </a:t>
            </a:r>
            <a:endParaRPr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/>
          </a:p>
          <a:p>
            <a:pPr algn="l" fontAlgn="auto">
              <a:lnSpc>
                <a:spcPts val="3460"/>
              </a:lnSpc>
            </a:pPr>
            <a:r>
              <a:rPr lang="en-US" sz="2400">
                <a:sym typeface="+mn-ea"/>
              </a:rPr>
              <a:t>2.</a:t>
            </a:r>
            <a:r>
              <a:rPr sz="2400">
                <a:sym typeface="+mn-ea"/>
              </a:rPr>
              <a:t>她急匆匆地赶去赴约。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（续）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sz="2400" b="1">
                <a:solidFill>
                  <a:srgbClr val="002060"/>
                </a:solidFill>
              </a:rPr>
              <a:t>2.</a:t>
            </a:r>
            <a:r>
              <a:rPr sz="2400" b="1">
                <a:solidFill>
                  <a:srgbClr val="002060"/>
                </a:solidFill>
              </a:rPr>
              <a:t>She dashed off to </a:t>
            </a:r>
            <a:r>
              <a:rPr sz="2400" b="1" u="sng">
                <a:solidFill>
                  <a:srgbClr val="002060"/>
                </a:solidFill>
              </a:rPr>
              <a:t>keep an appointment</a:t>
            </a:r>
            <a:r>
              <a:rPr sz="2400" b="1">
                <a:solidFill>
                  <a:srgbClr val="002060"/>
                </a:solidFill>
              </a:rPr>
              <a:t>. </a:t>
            </a:r>
            <a:endParaRPr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23"/>
          <p:cNvSpPr/>
          <p:nvPr/>
        </p:nvSpPr>
        <p:spPr>
          <a:xfrm flipV="1">
            <a:off x="1398732" y="1088012"/>
            <a:ext cx="7718598" cy="43009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FFFFFF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/>
          <a:p>
            <a:endParaRPr lang="zh-CN" altLang="zh-CN" sz="2400" dirty="0">
              <a:latin typeface="Tahoma" panose="020B060403050404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57020" y="545465"/>
            <a:ext cx="104762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sz="2400" b="1"/>
              <a:t>evaluate [i'væljueit] vt. 评估；评价；估计</a:t>
            </a:r>
            <a:r>
              <a:rPr lang="zh-CN" altLang="en-US" sz="2400" b="1"/>
              <a:t>             </a:t>
            </a:r>
            <a:endParaRPr lang="zh-CN" altLang="en-US" sz="2400" b="1"/>
          </a:p>
        </p:txBody>
      </p:sp>
      <p:sp>
        <p:nvSpPr>
          <p:cNvPr id="3" name="文本框 2"/>
          <p:cNvSpPr txBox="1"/>
          <p:nvPr/>
        </p:nvSpPr>
        <p:spPr>
          <a:xfrm>
            <a:off x="302260" y="318770"/>
            <a:ext cx="3949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 b="1"/>
              <a:t>7</a:t>
            </a:r>
            <a:r>
              <a:rPr lang="zh-CN" altLang="en-US" sz="2000" b="1"/>
              <a:t>. </a:t>
            </a:r>
            <a:endParaRPr lang="zh-CN" altLang="en-US" sz="2000" b="1"/>
          </a:p>
        </p:txBody>
      </p:sp>
      <p:sp>
        <p:nvSpPr>
          <p:cNvPr id="5" name="文本框 4"/>
          <p:cNvSpPr txBox="1"/>
          <p:nvPr/>
        </p:nvSpPr>
        <p:spPr>
          <a:xfrm>
            <a:off x="457835" y="1528445"/>
            <a:ext cx="11184255" cy="36410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3460"/>
              </a:lnSpc>
            </a:pPr>
            <a:r>
              <a:rPr sz="2400"/>
              <a:t>1.</a:t>
            </a:r>
            <a:r>
              <a:rPr sz="2400">
                <a:sym typeface="+mn-ea"/>
              </a:rPr>
              <a:t>该技术满足本评估标准的某些条件，但是有一些重大的缺点。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（概）</a:t>
            </a:r>
            <a:r>
              <a:rPr sz="2400">
                <a:sym typeface="+mn-ea"/>
              </a:rPr>
              <a:t> 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 </a:t>
            </a:r>
            <a:r>
              <a:rPr lang="en-US" sz="2400">
                <a:sym typeface="+mn-ea"/>
              </a:rPr>
              <a:t>  </a:t>
            </a:r>
            <a:r>
              <a:rPr lang="zh-CN" altLang="en-US" sz="1800" i="1">
                <a:solidFill>
                  <a:srgbClr val="002060"/>
                </a:solidFill>
                <a:sym typeface="+mn-ea"/>
              </a:rPr>
              <a:t>fulfill /fʊlˈfɪl/ vt. 履行；实现；满足</a:t>
            </a:r>
            <a:endParaRPr lang="zh-CN" altLang="en-US" sz="1800" i="1">
              <a:solidFill>
                <a:srgbClr val="002060"/>
              </a:solidFill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1800" i="1">
                <a:solidFill>
                  <a:srgbClr val="002060"/>
                </a:solidFill>
              </a:rPr>
              <a:t>    </a:t>
            </a:r>
            <a:r>
              <a:rPr lang="zh-CN" altLang="en-US" sz="1800" i="1">
                <a:solidFill>
                  <a:srgbClr val="002060"/>
                </a:solidFill>
              </a:rPr>
              <a:t>criteria /kraɪ'tɪərɪə/ n. 标准，条件（criterion 的复数）</a:t>
            </a:r>
            <a:endParaRPr lang="zh-CN" altLang="en-US" sz="1800" i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1.</a:t>
            </a:r>
            <a:r>
              <a:rPr lang="en-US" altLang="zh-CN" sz="2400" b="1">
                <a:solidFill>
                  <a:srgbClr val="002060"/>
                </a:solidFill>
              </a:rPr>
              <a:t>The technique </a:t>
            </a:r>
            <a:r>
              <a:rPr lang="en-US" altLang="zh-CN" sz="2400" b="1" u="sng">
                <a:solidFill>
                  <a:srgbClr val="002060"/>
                </a:solidFill>
              </a:rPr>
              <a:t>fulfills some of the requirements</a:t>
            </a:r>
            <a:r>
              <a:rPr lang="en-US" altLang="zh-CN" sz="2400" b="1">
                <a:solidFill>
                  <a:srgbClr val="002060"/>
                </a:solidFill>
              </a:rPr>
              <a:t> of this </a:t>
            </a:r>
            <a:r>
              <a:rPr lang="en-US" altLang="zh-CN" sz="2400" b="1" u="sng">
                <a:solidFill>
                  <a:srgbClr val="002060"/>
                </a:solidFill>
              </a:rPr>
              <a:t>evaluation criteria</a:t>
            </a:r>
            <a:r>
              <a:rPr lang="en-US" altLang="zh-CN" sz="2400" b="1">
                <a:solidFill>
                  <a:srgbClr val="002060"/>
                </a:solidFill>
              </a:rPr>
              <a:t>, but has some significant drawbacks. </a:t>
            </a:r>
            <a:endParaRPr lang="en-US" altLang="zh-CN" sz="2400" b="1">
              <a:solidFill>
                <a:srgbClr val="002060"/>
              </a:solidFill>
            </a:endParaRPr>
          </a:p>
          <a:p>
            <a:pPr fontAlgn="auto">
              <a:lnSpc>
                <a:spcPts val="3460"/>
              </a:lnSpc>
            </a:pPr>
            <a:endParaRPr sz="2400"/>
          </a:p>
          <a:p>
            <a:pPr fontAlgn="auto">
              <a:lnSpc>
                <a:spcPts val="3460"/>
              </a:lnSpc>
            </a:pPr>
            <a:r>
              <a:rPr sz="2400">
                <a:sym typeface="+mn-ea"/>
              </a:rPr>
              <a:t>2.他们抽取了一些产品样本以作评估。</a:t>
            </a:r>
            <a:r>
              <a:rPr lang="zh-CN" altLang="en-US" sz="2400">
                <a:solidFill>
                  <a:schemeClr val="accent5">
                    <a:lumMod val="75000"/>
                  </a:schemeClr>
                </a:solidFill>
                <a:sym typeface="+mn-ea"/>
              </a:rPr>
              <a:t>（概）</a:t>
            </a:r>
            <a:endParaRPr sz="2400">
              <a:sym typeface="+mn-ea"/>
            </a:endParaRPr>
          </a:p>
          <a:p>
            <a:pPr fontAlgn="auto">
              <a:lnSpc>
                <a:spcPts val="3460"/>
              </a:lnSpc>
            </a:pPr>
            <a:r>
              <a:rPr lang="en-US" altLang="zh-CN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</a:t>
            </a:r>
            <a:r>
              <a:rPr lang="zh-CN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✍</a:t>
            </a:r>
            <a:r>
              <a:rPr lang="en-US" altLang="zh-CN" sz="2400" b="1">
                <a:solidFill>
                  <a:srgbClr val="002060"/>
                </a:solidFill>
                <a:sym typeface="+mn-ea"/>
              </a:rPr>
              <a:t>2. </a:t>
            </a:r>
            <a:r>
              <a:rPr lang="en-US" altLang="zh-CN" sz="2400" b="1">
                <a:solidFill>
                  <a:srgbClr val="002060"/>
                </a:solidFill>
              </a:rPr>
              <a:t>They took some samples of products </a:t>
            </a:r>
            <a:r>
              <a:rPr lang="en-US" altLang="zh-CN" sz="2400" b="1" u="sng">
                <a:solidFill>
                  <a:srgbClr val="002060"/>
                </a:solidFill>
              </a:rPr>
              <a:t>for evaluation</a:t>
            </a:r>
            <a:r>
              <a:rPr lang="en-US" altLang="zh-CN" sz="2400" b="1">
                <a:solidFill>
                  <a:srgbClr val="002060"/>
                </a:solidFill>
              </a:rPr>
              <a:t>. </a:t>
            </a:r>
            <a:endParaRPr lang="en-US" altLang="zh-CN" sz="2400" b="1">
              <a:solidFill>
                <a:srgbClr val="002060"/>
              </a:solidFill>
              <a:sym typeface="+mn-ea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bldLvl="0" animBg="1"/>
      <p:bldP spid="6155" grpId="1" animBg="1"/>
    </p:bld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fontAlgn="auto">
          <a:lnSpc>
            <a:spcPts val="3460"/>
          </a:lnSpc>
          <a:defRPr lang="en-US" sz="2400"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16331</Words>
  <Application>WPS 演示</Application>
  <PresentationFormat>宽屏</PresentationFormat>
  <Paragraphs>598</Paragraphs>
  <Slides>42</Slides>
  <Notes>41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Arial</vt:lpstr>
      <vt:lpstr>等线</vt:lpstr>
      <vt:lpstr>Tahoma</vt:lpstr>
      <vt:lpstr>Times New Roman</vt:lpstr>
      <vt:lpstr>Arial Unicode MS</vt:lpstr>
      <vt:lpstr>仿宋_GB2312</vt:lpstr>
      <vt:lpstr>叶根友毛笔行书2.0版</vt:lpstr>
      <vt:lpstr>HelveticaNeue</vt:lpstr>
      <vt:lpstr>NumberOnly</vt:lpstr>
      <vt:lpstr>华文新魏</vt:lpstr>
      <vt:lpstr>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彭 海燕</dc:creator>
  <cp:lastModifiedBy>南山有谷堆</cp:lastModifiedBy>
  <cp:revision>48</cp:revision>
  <dcterms:created xsi:type="dcterms:W3CDTF">2020-12-08T07:33:00Z</dcterms:created>
  <dcterms:modified xsi:type="dcterms:W3CDTF">2021-04-19T08:45:32Z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  <property fmtid="{D5CDD505-2E9C-101B-9397-08002B2CF9AE}" pid="3" name="ICV">
    <vt:lpwstr>9D2D6A788833430D96EFB9BD5FBBEC58</vt:lpwstr>
  </property>
</Properties>
</file>