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6.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8.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20.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1.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2.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23.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24.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25.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406" r:id="rId2"/>
    <p:sldId id="256" r:id="rId3"/>
    <p:sldId id="276" r:id="rId4"/>
    <p:sldId id="341" r:id="rId5"/>
    <p:sldId id="262" r:id="rId6"/>
    <p:sldId id="324" r:id="rId7"/>
    <p:sldId id="325" r:id="rId8"/>
    <p:sldId id="353" r:id="rId9"/>
    <p:sldId id="351" r:id="rId10"/>
    <p:sldId id="370" r:id="rId11"/>
    <p:sldId id="290" r:id="rId12"/>
    <p:sldId id="291" r:id="rId13"/>
    <p:sldId id="399" r:id="rId14"/>
    <p:sldId id="337" r:id="rId15"/>
    <p:sldId id="339" r:id="rId16"/>
    <p:sldId id="352" r:id="rId17"/>
    <p:sldId id="371" r:id="rId18"/>
    <p:sldId id="293" r:id="rId19"/>
    <p:sldId id="294" r:id="rId20"/>
    <p:sldId id="295" r:id="rId21"/>
    <p:sldId id="296" r:id="rId22"/>
    <p:sldId id="297" r:id="rId23"/>
    <p:sldId id="298" r:id="rId24"/>
    <p:sldId id="372" r:id="rId25"/>
    <p:sldId id="299" r:id="rId26"/>
    <p:sldId id="300" r:id="rId27"/>
    <p:sldId id="403" r:id="rId28"/>
    <p:sldId id="301" r:id="rId29"/>
    <p:sldId id="340" r:id="rId30"/>
    <p:sldId id="373" r:id="rId31"/>
    <p:sldId id="302" r:id="rId32"/>
    <p:sldId id="303" r:id="rId33"/>
    <p:sldId id="404" r:id="rId34"/>
    <p:sldId id="405" r:id="rId35"/>
    <p:sldId id="304" r:id="rId36"/>
    <p:sldId id="375" r:id="rId37"/>
    <p:sldId id="376" r:id="rId38"/>
    <p:sldId id="305" r:id="rId39"/>
    <p:sldId id="306" r:id="rId40"/>
    <p:sldId id="307" r:id="rId41"/>
    <p:sldId id="336" r:id="rId42"/>
    <p:sldId id="377" r:id="rId43"/>
    <p:sldId id="378" r:id="rId44"/>
    <p:sldId id="374" r:id="rId45"/>
    <p:sldId id="308" r:id="rId46"/>
    <p:sldId id="309" r:id="rId47"/>
    <p:sldId id="381" r:id="rId48"/>
    <p:sldId id="379" r:id="rId49"/>
    <p:sldId id="380" r:id="rId50"/>
    <p:sldId id="311" r:id="rId51"/>
    <p:sldId id="361" r:id="rId52"/>
    <p:sldId id="400" r:id="rId53"/>
    <p:sldId id="362" r:id="rId54"/>
    <p:sldId id="382" r:id="rId55"/>
    <p:sldId id="383" r:id="rId56"/>
    <p:sldId id="408" r:id="rId57"/>
    <p:sldId id="314" r:id="rId58"/>
    <p:sldId id="315" r:id="rId59"/>
    <p:sldId id="316" r:id="rId60"/>
    <p:sldId id="317" r:id="rId61"/>
    <p:sldId id="318" r:id="rId62"/>
    <p:sldId id="319" r:id="rId63"/>
    <p:sldId id="320" r:id="rId64"/>
    <p:sldId id="321" r:id="rId65"/>
    <p:sldId id="322" r:id="rId66"/>
    <p:sldId id="384" r:id="rId67"/>
    <p:sldId id="385" r:id="rId68"/>
    <p:sldId id="386" r:id="rId69"/>
    <p:sldId id="323" r:id="rId70"/>
    <p:sldId id="328" r:id="rId71"/>
    <p:sldId id="327" r:id="rId72"/>
    <p:sldId id="387" r:id="rId73"/>
    <p:sldId id="389" r:id="rId74"/>
    <p:sldId id="388" r:id="rId75"/>
    <p:sldId id="326" r:id="rId76"/>
    <p:sldId id="331" r:id="rId77"/>
    <p:sldId id="390" r:id="rId78"/>
    <p:sldId id="391" r:id="rId79"/>
    <p:sldId id="329" r:id="rId80"/>
    <p:sldId id="332" r:id="rId81"/>
    <p:sldId id="366" r:id="rId82"/>
    <p:sldId id="367" r:id="rId83"/>
    <p:sldId id="360" r:id="rId84"/>
    <p:sldId id="312" r:id="rId85"/>
    <p:sldId id="363" r:id="rId86"/>
    <p:sldId id="364" r:id="rId87"/>
    <p:sldId id="365" r:id="rId88"/>
    <p:sldId id="401" r:id="rId89"/>
    <p:sldId id="402" r:id="rId90"/>
    <p:sldId id="393" r:id="rId91"/>
    <p:sldId id="392" r:id="rId92"/>
    <p:sldId id="330" r:id="rId93"/>
    <p:sldId id="289" r:id="rId94"/>
    <p:sldId id="279" r:id="rId95"/>
    <p:sldId id="335" r:id="rId96"/>
    <p:sldId id="394" r:id="rId97"/>
    <p:sldId id="395" r:id="rId98"/>
    <p:sldId id="396" r:id="rId99"/>
    <p:sldId id="333" r:id="rId100"/>
    <p:sldId id="344" r:id="rId101"/>
    <p:sldId id="359" r:id="rId102"/>
    <p:sldId id="357" r:id="rId103"/>
    <p:sldId id="397" r:id="rId104"/>
    <p:sldId id="398" r:id="rId105"/>
    <p:sldId id="346" r:id="rId106"/>
    <p:sldId id="347" r:id="rId107"/>
    <p:sldId id="348" r:id="rId108"/>
    <p:sldId id="285" r:id="rId109"/>
    <p:sldId id="409" r:id="rId110"/>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5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94479"/>
  </p:normalViewPr>
  <p:slideViewPr>
    <p:cSldViewPr>
      <p:cViewPr varScale="1">
        <p:scale>
          <a:sx n="104" d="100"/>
          <a:sy n="104" d="100"/>
        </p:scale>
        <p:origin x="672" y="18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B4A33-8CC6-4A9D-99BB-1801B6CFF545}" type="datetimeFigureOut">
              <a:rPr lang="zh-CN" altLang="en-US" smtClean="0"/>
              <a:pPr/>
              <a:t>2019/6/4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57741-1FBC-46E9-B013-86EC6A7C2E15}" type="slidenum">
              <a:rPr lang="zh-CN" altLang="en-US" smtClean="0"/>
              <a:pPr/>
              <a:t>‹#›</a:t>
            </a:fld>
            <a:endParaRPr lang="zh-CN" altLang="en-US"/>
          </a:p>
        </p:txBody>
      </p:sp>
    </p:spTree>
    <p:extLst>
      <p:ext uri="{BB962C8B-B14F-4D97-AF65-F5344CB8AC3E}">
        <p14:creationId xmlns:p14="http://schemas.microsoft.com/office/powerpoint/2010/main" val="11282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28D21-2707-4CA8-BBC0-E072FA1B7B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536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12</a:t>
            </a:fld>
            <a:endParaRPr lang="zh-CN" altLang="en-US"/>
          </a:p>
        </p:txBody>
      </p:sp>
    </p:spTree>
    <p:extLst>
      <p:ext uri="{BB962C8B-B14F-4D97-AF65-F5344CB8AC3E}">
        <p14:creationId xmlns:p14="http://schemas.microsoft.com/office/powerpoint/2010/main" val="41443742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75087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86700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105</a:t>
            </a:fld>
            <a:endParaRPr lang="zh-CN" altLang="en-US"/>
          </a:p>
        </p:txBody>
      </p:sp>
    </p:spTree>
    <p:extLst>
      <p:ext uri="{BB962C8B-B14F-4D97-AF65-F5344CB8AC3E}">
        <p14:creationId xmlns:p14="http://schemas.microsoft.com/office/powerpoint/2010/main" val="36758469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9081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666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13</a:t>
            </a:fld>
            <a:endParaRPr lang="zh-CN" altLang="en-US"/>
          </a:p>
        </p:txBody>
      </p:sp>
    </p:spTree>
    <p:extLst>
      <p:ext uri="{BB962C8B-B14F-4D97-AF65-F5344CB8AC3E}">
        <p14:creationId xmlns:p14="http://schemas.microsoft.com/office/powerpoint/2010/main" val="380243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14</a:t>
            </a:fld>
            <a:endParaRPr lang="zh-CN" altLang="en-US"/>
          </a:p>
        </p:txBody>
      </p:sp>
    </p:spTree>
    <p:extLst>
      <p:ext uri="{BB962C8B-B14F-4D97-AF65-F5344CB8AC3E}">
        <p14:creationId xmlns:p14="http://schemas.microsoft.com/office/powerpoint/2010/main" val="36033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15</a:t>
            </a:fld>
            <a:endParaRPr lang="zh-CN" altLang="en-US"/>
          </a:p>
        </p:txBody>
      </p:sp>
    </p:spTree>
    <p:extLst>
      <p:ext uri="{BB962C8B-B14F-4D97-AF65-F5344CB8AC3E}">
        <p14:creationId xmlns:p14="http://schemas.microsoft.com/office/powerpoint/2010/main" val="194349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16</a:t>
            </a:fld>
            <a:endParaRPr lang="zh-CN" altLang="en-US"/>
          </a:p>
        </p:txBody>
      </p:sp>
    </p:spTree>
    <p:extLst>
      <p:ext uri="{BB962C8B-B14F-4D97-AF65-F5344CB8AC3E}">
        <p14:creationId xmlns:p14="http://schemas.microsoft.com/office/powerpoint/2010/main" val="318064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168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18</a:t>
            </a:fld>
            <a:endParaRPr lang="zh-CN" altLang="en-US"/>
          </a:p>
        </p:txBody>
      </p:sp>
    </p:spTree>
    <p:extLst>
      <p:ext uri="{BB962C8B-B14F-4D97-AF65-F5344CB8AC3E}">
        <p14:creationId xmlns:p14="http://schemas.microsoft.com/office/powerpoint/2010/main" val="92728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19</a:t>
            </a:fld>
            <a:endParaRPr lang="zh-CN" altLang="en-US"/>
          </a:p>
        </p:txBody>
      </p:sp>
    </p:spTree>
    <p:extLst>
      <p:ext uri="{BB962C8B-B14F-4D97-AF65-F5344CB8AC3E}">
        <p14:creationId xmlns:p14="http://schemas.microsoft.com/office/powerpoint/2010/main" val="211042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20</a:t>
            </a:fld>
            <a:endParaRPr lang="zh-CN" altLang="en-US"/>
          </a:p>
        </p:txBody>
      </p:sp>
    </p:spTree>
    <p:extLst>
      <p:ext uri="{BB962C8B-B14F-4D97-AF65-F5344CB8AC3E}">
        <p14:creationId xmlns:p14="http://schemas.microsoft.com/office/powerpoint/2010/main" val="151756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21</a:t>
            </a:fld>
            <a:endParaRPr lang="zh-CN" altLang="en-US"/>
          </a:p>
        </p:txBody>
      </p:sp>
    </p:spTree>
    <p:extLst>
      <p:ext uri="{BB962C8B-B14F-4D97-AF65-F5344CB8AC3E}">
        <p14:creationId xmlns:p14="http://schemas.microsoft.com/office/powerpoint/2010/main" val="338810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4</a:t>
            </a:fld>
            <a:endParaRPr lang="zh-CN" altLang="en-US"/>
          </a:p>
        </p:txBody>
      </p:sp>
    </p:spTree>
    <p:extLst>
      <p:ext uri="{BB962C8B-B14F-4D97-AF65-F5344CB8AC3E}">
        <p14:creationId xmlns:p14="http://schemas.microsoft.com/office/powerpoint/2010/main" val="112854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22</a:t>
            </a:fld>
            <a:endParaRPr lang="zh-CN" altLang="en-US"/>
          </a:p>
        </p:txBody>
      </p:sp>
    </p:spTree>
    <p:extLst>
      <p:ext uri="{BB962C8B-B14F-4D97-AF65-F5344CB8AC3E}">
        <p14:creationId xmlns:p14="http://schemas.microsoft.com/office/powerpoint/2010/main" val="274690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23</a:t>
            </a:fld>
            <a:endParaRPr lang="zh-CN" altLang="en-US"/>
          </a:p>
        </p:txBody>
      </p:sp>
    </p:spTree>
    <p:extLst>
      <p:ext uri="{BB962C8B-B14F-4D97-AF65-F5344CB8AC3E}">
        <p14:creationId xmlns:p14="http://schemas.microsoft.com/office/powerpoint/2010/main" val="234925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6052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25</a:t>
            </a:fld>
            <a:endParaRPr lang="zh-CN" altLang="en-US"/>
          </a:p>
        </p:txBody>
      </p:sp>
    </p:spTree>
    <p:extLst>
      <p:ext uri="{BB962C8B-B14F-4D97-AF65-F5344CB8AC3E}">
        <p14:creationId xmlns:p14="http://schemas.microsoft.com/office/powerpoint/2010/main" val="186101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26</a:t>
            </a:fld>
            <a:endParaRPr lang="zh-CN" altLang="en-US"/>
          </a:p>
        </p:txBody>
      </p:sp>
    </p:spTree>
    <p:extLst>
      <p:ext uri="{BB962C8B-B14F-4D97-AF65-F5344CB8AC3E}">
        <p14:creationId xmlns:p14="http://schemas.microsoft.com/office/powerpoint/2010/main" val="3154302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27</a:t>
            </a:fld>
            <a:endParaRPr lang="zh-CN" altLang="en-US"/>
          </a:p>
        </p:txBody>
      </p:sp>
    </p:spTree>
    <p:extLst>
      <p:ext uri="{BB962C8B-B14F-4D97-AF65-F5344CB8AC3E}">
        <p14:creationId xmlns:p14="http://schemas.microsoft.com/office/powerpoint/2010/main" val="1002090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28</a:t>
            </a:fld>
            <a:endParaRPr lang="zh-CN" altLang="en-US"/>
          </a:p>
        </p:txBody>
      </p:sp>
    </p:spTree>
    <p:extLst>
      <p:ext uri="{BB962C8B-B14F-4D97-AF65-F5344CB8AC3E}">
        <p14:creationId xmlns:p14="http://schemas.microsoft.com/office/powerpoint/2010/main" val="133081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29</a:t>
            </a:fld>
            <a:endParaRPr lang="zh-CN" altLang="en-US"/>
          </a:p>
        </p:txBody>
      </p:sp>
    </p:spTree>
    <p:extLst>
      <p:ext uri="{BB962C8B-B14F-4D97-AF65-F5344CB8AC3E}">
        <p14:creationId xmlns:p14="http://schemas.microsoft.com/office/powerpoint/2010/main" val="249499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1257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31</a:t>
            </a:fld>
            <a:endParaRPr lang="zh-CN" altLang="en-US"/>
          </a:p>
        </p:txBody>
      </p:sp>
    </p:spTree>
    <p:extLst>
      <p:ext uri="{BB962C8B-B14F-4D97-AF65-F5344CB8AC3E}">
        <p14:creationId xmlns:p14="http://schemas.microsoft.com/office/powerpoint/2010/main" val="201907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a:t>
            </a:fld>
            <a:endParaRPr lang="zh-CN" altLang="en-US"/>
          </a:p>
        </p:txBody>
      </p:sp>
    </p:spTree>
    <p:extLst>
      <p:ext uri="{BB962C8B-B14F-4D97-AF65-F5344CB8AC3E}">
        <p14:creationId xmlns:p14="http://schemas.microsoft.com/office/powerpoint/2010/main" val="717915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32</a:t>
            </a:fld>
            <a:endParaRPr lang="zh-CN" altLang="en-US"/>
          </a:p>
        </p:txBody>
      </p:sp>
    </p:spTree>
    <p:extLst>
      <p:ext uri="{BB962C8B-B14F-4D97-AF65-F5344CB8AC3E}">
        <p14:creationId xmlns:p14="http://schemas.microsoft.com/office/powerpoint/2010/main" val="249479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33</a:t>
            </a:fld>
            <a:endParaRPr lang="zh-CN" altLang="en-US"/>
          </a:p>
        </p:txBody>
      </p:sp>
    </p:spTree>
    <p:extLst>
      <p:ext uri="{BB962C8B-B14F-4D97-AF65-F5344CB8AC3E}">
        <p14:creationId xmlns:p14="http://schemas.microsoft.com/office/powerpoint/2010/main" val="2378014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34</a:t>
            </a:fld>
            <a:endParaRPr lang="zh-CN" altLang="en-US"/>
          </a:p>
        </p:txBody>
      </p:sp>
    </p:spTree>
    <p:extLst>
      <p:ext uri="{BB962C8B-B14F-4D97-AF65-F5344CB8AC3E}">
        <p14:creationId xmlns:p14="http://schemas.microsoft.com/office/powerpoint/2010/main" val="85915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35</a:t>
            </a:fld>
            <a:endParaRPr lang="zh-CN" altLang="en-US"/>
          </a:p>
        </p:txBody>
      </p:sp>
    </p:spTree>
    <p:extLst>
      <p:ext uri="{BB962C8B-B14F-4D97-AF65-F5344CB8AC3E}">
        <p14:creationId xmlns:p14="http://schemas.microsoft.com/office/powerpoint/2010/main" val="2165677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7048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272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38</a:t>
            </a:fld>
            <a:endParaRPr lang="zh-CN" altLang="en-US"/>
          </a:p>
        </p:txBody>
      </p:sp>
    </p:spTree>
    <p:extLst>
      <p:ext uri="{BB962C8B-B14F-4D97-AF65-F5344CB8AC3E}">
        <p14:creationId xmlns:p14="http://schemas.microsoft.com/office/powerpoint/2010/main" val="374582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39</a:t>
            </a:fld>
            <a:endParaRPr lang="zh-CN" altLang="en-US"/>
          </a:p>
        </p:txBody>
      </p:sp>
    </p:spTree>
    <p:extLst>
      <p:ext uri="{BB962C8B-B14F-4D97-AF65-F5344CB8AC3E}">
        <p14:creationId xmlns:p14="http://schemas.microsoft.com/office/powerpoint/2010/main" val="686692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40</a:t>
            </a:fld>
            <a:endParaRPr lang="zh-CN" altLang="en-US"/>
          </a:p>
        </p:txBody>
      </p:sp>
    </p:spTree>
    <p:extLst>
      <p:ext uri="{BB962C8B-B14F-4D97-AF65-F5344CB8AC3E}">
        <p14:creationId xmlns:p14="http://schemas.microsoft.com/office/powerpoint/2010/main" val="1322595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41</a:t>
            </a:fld>
            <a:endParaRPr lang="zh-CN" altLang="en-US"/>
          </a:p>
        </p:txBody>
      </p:sp>
    </p:spTree>
    <p:extLst>
      <p:ext uri="{BB962C8B-B14F-4D97-AF65-F5344CB8AC3E}">
        <p14:creationId xmlns:p14="http://schemas.microsoft.com/office/powerpoint/2010/main" val="94340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1610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9966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904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3109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45</a:t>
            </a:fld>
            <a:endParaRPr lang="zh-CN" altLang="en-US"/>
          </a:p>
        </p:txBody>
      </p:sp>
    </p:spTree>
    <p:extLst>
      <p:ext uri="{BB962C8B-B14F-4D97-AF65-F5344CB8AC3E}">
        <p14:creationId xmlns:p14="http://schemas.microsoft.com/office/powerpoint/2010/main" val="47114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46</a:t>
            </a:fld>
            <a:endParaRPr lang="zh-CN" altLang="en-US"/>
          </a:p>
        </p:txBody>
      </p:sp>
    </p:spTree>
    <p:extLst>
      <p:ext uri="{BB962C8B-B14F-4D97-AF65-F5344CB8AC3E}">
        <p14:creationId xmlns:p14="http://schemas.microsoft.com/office/powerpoint/2010/main" val="1447285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1597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1675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0264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50</a:t>
            </a:fld>
            <a:endParaRPr lang="zh-CN" altLang="en-US"/>
          </a:p>
        </p:txBody>
      </p:sp>
    </p:spTree>
    <p:extLst>
      <p:ext uri="{BB962C8B-B14F-4D97-AF65-F5344CB8AC3E}">
        <p14:creationId xmlns:p14="http://schemas.microsoft.com/office/powerpoint/2010/main" val="857521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51</a:t>
            </a:fld>
            <a:endParaRPr lang="zh-CN" altLang="en-US"/>
          </a:p>
        </p:txBody>
      </p:sp>
    </p:spTree>
    <p:extLst>
      <p:ext uri="{BB962C8B-B14F-4D97-AF65-F5344CB8AC3E}">
        <p14:creationId xmlns:p14="http://schemas.microsoft.com/office/powerpoint/2010/main" val="10110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8997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52</a:t>
            </a:fld>
            <a:endParaRPr lang="zh-CN" altLang="en-US"/>
          </a:p>
        </p:txBody>
      </p:sp>
    </p:spTree>
    <p:extLst>
      <p:ext uri="{BB962C8B-B14F-4D97-AF65-F5344CB8AC3E}">
        <p14:creationId xmlns:p14="http://schemas.microsoft.com/office/powerpoint/2010/main" val="69372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53</a:t>
            </a:fld>
            <a:endParaRPr lang="zh-CN" altLang="en-US"/>
          </a:p>
        </p:txBody>
      </p:sp>
    </p:spTree>
    <p:extLst>
      <p:ext uri="{BB962C8B-B14F-4D97-AF65-F5344CB8AC3E}">
        <p14:creationId xmlns:p14="http://schemas.microsoft.com/office/powerpoint/2010/main" val="774569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8138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6652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57</a:t>
            </a:fld>
            <a:endParaRPr lang="zh-CN" altLang="en-US"/>
          </a:p>
        </p:txBody>
      </p:sp>
    </p:spTree>
    <p:extLst>
      <p:ext uri="{BB962C8B-B14F-4D97-AF65-F5344CB8AC3E}">
        <p14:creationId xmlns:p14="http://schemas.microsoft.com/office/powerpoint/2010/main" val="3156664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58</a:t>
            </a:fld>
            <a:endParaRPr lang="zh-CN" altLang="en-US"/>
          </a:p>
        </p:txBody>
      </p:sp>
    </p:spTree>
    <p:extLst>
      <p:ext uri="{BB962C8B-B14F-4D97-AF65-F5344CB8AC3E}">
        <p14:creationId xmlns:p14="http://schemas.microsoft.com/office/powerpoint/2010/main" val="4217047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59</a:t>
            </a:fld>
            <a:endParaRPr lang="zh-CN" altLang="en-US"/>
          </a:p>
        </p:txBody>
      </p:sp>
    </p:spTree>
    <p:extLst>
      <p:ext uri="{BB962C8B-B14F-4D97-AF65-F5344CB8AC3E}">
        <p14:creationId xmlns:p14="http://schemas.microsoft.com/office/powerpoint/2010/main" val="2678561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60</a:t>
            </a:fld>
            <a:endParaRPr lang="zh-CN" altLang="en-US"/>
          </a:p>
        </p:txBody>
      </p:sp>
    </p:spTree>
    <p:extLst>
      <p:ext uri="{BB962C8B-B14F-4D97-AF65-F5344CB8AC3E}">
        <p14:creationId xmlns:p14="http://schemas.microsoft.com/office/powerpoint/2010/main" val="3859257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61</a:t>
            </a:fld>
            <a:endParaRPr lang="zh-CN" altLang="en-US"/>
          </a:p>
        </p:txBody>
      </p:sp>
    </p:spTree>
    <p:extLst>
      <p:ext uri="{BB962C8B-B14F-4D97-AF65-F5344CB8AC3E}">
        <p14:creationId xmlns:p14="http://schemas.microsoft.com/office/powerpoint/2010/main" val="98102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62</a:t>
            </a:fld>
            <a:endParaRPr lang="zh-CN" altLang="en-US"/>
          </a:p>
        </p:txBody>
      </p:sp>
    </p:spTree>
    <p:extLst>
      <p:ext uri="{BB962C8B-B14F-4D97-AF65-F5344CB8AC3E}">
        <p14:creationId xmlns:p14="http://schemas.microsoft.com/office/powerpoint/2010/main" val="280764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8043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63</a:t>
            </a:fld>
            <a:endParaRPr lang="zh-CN" altLang="en-US"/>
          </a:p>
        </p:txBody>
      </p:sp>
    </p:spTree>
    <p:extLst>
      <p:ext uri="{BB962C8B-B14F-4D97-AF65-F5344CB8AC3E}">
        <p14:creationId xmlns:p14="http://schemas.microsoft.com/office/powerpoint/2010/main" val="4148004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64</a:t>
            </a:fld>
            <a:endParaRPr lang="zh-CN" altLang="en-US"/>
          </a:p>
        </p:txBody>
      </p:sp>
    </p:spTree>
    <p:extLst>
      <p:ext uri="{BB962C8B-B14F-4D97-AF65-F5344CB8AC3E}">
        <p14:creationId xmlns:p14="http://schemas.microsoft.com/office/powerpoint/2010/main" val="1465981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65</a:t>
            </a:fld>
            <a:endParaRPr lang="zh-CN" altLang="en-US"/>
          </a:p>
        </p:txBody>
      </p:sp>
    </p:spTree>
    <p:extLst>
      <p:ext uri="{BB962C8B-B14F-4D97-AF65-F5344CB8AC3E}">
        <p14:creationId xmlns:p14="http://schemas.microsoft.com/office/powerpoint/2010/main" val="2639842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4784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68788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05675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69</a:t>
            </a:fld>
            <a:endParaRPr lang="zh-CN" altLang="en-US"/>
          </a:p>
        </p:txBody>
      </p:sp>
    </p:spTree>
    <p:extLst>
      <p:ext uri="{BB962C8B-B14F-4D97-AF65-F5344CB8AC3E}">
        <p14:creationId xmlns:p14="http://schemas.microsoft.com/office/powerpoint/2010/main" val="2360497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70</a:t>
            </a:fld>
            <a:endParaRPr lang="zh-CN" altLang="en-US"/>
          </a:p>
        </p:txBody>
      </p:sp>
    </p:spTree>
    <p:extLst>
      <p:ext uri="{BB962C8B-B14F-4D97-AF65-F5344CB8AC3E}">
        <p14:creationId xmlns:p14="http://schemas.microsoft.com/office/powerpoint/2010/main" val="2127100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71</a:t>
            </a:fld>
            <a:endParaRPr lang="zh-CN" altLang="en-US"/>
          </a:p>
        </p:txBody>
      </p:sp>
    </p:spTree>
    <p:extLst>
      <p:ext uri="{BB962C8B-B14F-4D97-AF65-F5344CB8AC3E}">
        <p14:creationId xmlns:p14="http://schemas.microsoft.com/office/powerpoint/2010/main" val="1948341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378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7234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51715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7138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75</a:t>
            </a:fld>
            <a:endParaRPr lang="zh-CN" altLang="en-US"/>
          </a:p>
        </p:txBody>
      </p:sp>
    </p:spTree>
    <p:extLst>
      <p:ext uri="{BB962C8B-B14F-4D97-AF65-F5344CB8AC3E}">
        <p14:creationId xmlns:p14="http://schemas.microsoft.com/office/powerpoint/2010/main" val="3829663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76</a:t>
            </a:fld>
            <a:endParaRPr lang="zh-CN" altLang="en-US"/>
          </a:p>
        </p:txBody>
      </p:sp>
    </p:spTree>
    <p:extLst>
      <p:ext uri="{BB962C8B-B14F-4D97-AF65-F5344CB8AC3E}">
        <p14:creationId xmlns:p14="http://schemas.microsoft.com/office/powerpoint/2010/main" val="38305103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55422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64604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79</a:t>
            </a:fld>
            <a:endParaRPr lang="zh-CN" altLang="en-US"/>
          </a:p>
        </p:txBody>
      </p:sp>
    </p:spTree>
    <p:extLst>
      <p:ext uri="{BB962C8B-B14F-4D97-AF65-F5344CB8AC3E}">
        <p14:creationId xmlns:p14="http://schemas.microsoft.com/office/powerpoint/2010/main" val="3907611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80</a:t>
            </a:fld>
            <a:endParaRPr lang="zh-CN" altLang="en-US"/>
          </a:p>
        </p:txBody>
      </p:sp>
    </p:spTree>
    <p:extLst>
      <p:ext uri="{BB962C8B-B14F-4D97-AF65-F5344CB8AC3E}">
        <p14:creationId xmlns:p14="http://schemas.microsoft.com/office/powerpoint/2010/main" val="334435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81</a:t>
            </a:fld>
            <a:endParaRPr lang="zh-CN" altLang="en-US"/>
          </a:p>
        </p:txBody>
      </p:sp>
    </p:spTree>
    <p:extLst>
      <p:ext uri="{BB962C8B-B14F-4D97-AF65-F5344CB8AC3E}">
        <p14:creationId xmlns:p14="http://schemas.microsoft.com/office/powerpoint/2010/main" val="37984861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82</a:t>
            </a:fld>
            <a:endParaRPr lang="zh-CN" altLang="en-US"/>
          </a:p>
        </p:txBody>
      </p:sp>
    </p:spTree>
    <p:extLst>
      <p:ext uri="{BB962C8B-B14F-4D97-AF65-F5344CB8AC3E}">
        <p14:creationId xmlns:p14="http://schemas.microsoft.com/office/powerpoint/2010/main" val="17224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6897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83</a:t>
            </a:fld>
            <a:endParaRPr lang="zh-CN" altLang="en-US"/>
          </a:p>
        </p:txBody>
      </p:sp>
    </p:spTree>
    <p:extLst>
      <p:ext uri="{BB962C8B-B14F-4D97-AF65-F5344CB8AC3E}">
        <p14:creationId xmlns:p14="http://schemas.microsoft.com/office/powerpoint/2010/main" val="2537369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34759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612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86</a:t>
            </a:fld>
            <a:endParaRPr lang="zh-CN" altLang="en-US"/>
          </a:p>
        </p:txBody>
      </p:sp>
    </p:spTree>
    <p:extLst>
      <p:ext uri="{BB962C8B-B14F-4D97-AF65-F5344CB8AC3E}">
        <p14:creationId xmlns:p14="http://schemas.microsoft.com/office/powerpoint/2010/main" val="39588474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98534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19084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80413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972842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98519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92</a:t>
            </a:fld>
            <a:endParaRPr lang="zh-CN" altLang="en-US"/>
          </a:p>
        </p:txBody>
      </p:sp>
    </p:spTree>
    <p:extLst>
      <p:ext uri="{BB962C8B-B14F-4D97-AF65-F5344CB8AC3E}">
        <p14:creationId xmlns:p14="http://schemas.microsoft.com/office/powerpoint/2010/main" val="411782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11</a:t>
            </a:fld>
            <a:endParaRPr lang="zh-CN" altLang="en-US"/>
          </a:p>
        </p:txBody>
      </p:sp>
    </p:spTree>
    <p:extLst>
      <p:ext uri="{BB962C8B-B14F-4D97-AF65-F5344CB8AC3E}">
        <p14:creationId xmlns:p14="http://schemas.microsoft.com/office/powerpoint/2010/main" val="6748598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33296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64785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4954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50511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3732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35294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99</a:t>
            </a:fld>
            <a:endParaRPr lang="zh-CN" altLang="en-US"/>
          </a:p>
        </p:txBody>
      </p:sp>
    </p:spTree>
    <p:extLst>
      <p:ext uri="{BB962C8B-B14F-4D97-AF65-F5344CB8AC3E}">
        <p14:creationId xmlns:p14="http://schemas.microsoft.com/office/powerpoint/2010/main" val="36336017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98581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97278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044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795"/>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bg1">
                    <a:lumMod val="75000"/>
                  </a:schemeClr>
                </a:solidFill>
                <a:cs typeface="+mn-ea"/>
                <a:sym typeface="+mn-lt"/>
              </a:rPr>
              <a:t>ADD RELATED TITLE WORDS</a:t>
            </a:r>
            <a:endParaRPr lang="zh-CN" altLang="en-US" sz="900" dirty="0">
              <a:solidFill>
                <a:schemeClr val="bg1">
                  <a:lumMod val="75000"/>
                </a:schemeClr>
              </a:solidFill>
              <a:cs typeface="+mn-ea"/>
              <a:sym typeface="+mn-lt"/>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F886BA-5FC7-4C45-9AF2-D10BC1540A8E}" type="datetimeFigureOut">
              <a:rPr lang="zh-CN" altLang="en-US" smtClean="0"/>
              <a:pPr/>
              <a:t>2019/6/4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D6D0CF6-0F7D-4653-8535-B9F68734AF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 Id="rId3" Type="http://schemas.openxmlformats.org/officeDocument/2006/relationships/image" Target="../media/image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25.jpeg"/></Relationships>
</file>

<file path=ppt/slides/_rels/slide10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image" Target="../media/image5.png"/><Relationship Id="rId1" Type="http://schemas.openxmlformats.org/officeDocument/2006/relationships/tags" Target="../tags/tag25.xml"/><Relationship Id="rId2"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 Id="rId3"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04.xml"/></Relationships>
</file>

<file path=ppt/slides/_rels/slide10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Layout" Target="../slideLayouts/slideLayout1.xml"/><Relationship Id="rId5" Type="http://schemas.openxmlformats.org/officeDocument/2006/relationships/image" Target="../media/image32.png"/><Relationship Id="rId6" Type="http://schemas.openxmlformats.org/officeDocument/2006/relationships/image" Target="../media/image5.png"/><Relationship Id="rId7" Type="http://schemas.openxmlformats.org/officeDocument/2006/relationships/image" Target="../media/image33.png"/><Relationship Id="rId8"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pn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5.png"/><Relationship Id="rId1" Type="http://schemas.openxmlformats.org/officeDocument/2006/relationships/tags" Target="../tags/tag8.x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1.xm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5.png"/><Relationship Id="rId1" Type="http://schemas.openxmlformats.org/officeDocument/2006/relationships/tags" Target="../tags/tag9.x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png"/><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png"/><Relationship Id="rId1" Type="http://schemas.openxmlformats.org/officeDocument/2006/relationships/tags" Target="../tags/tag11.xml"/><Relationship Id="rId2"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5.png"/><Relationship Id="rId1" Type="http://schemas.openxmlformats.org/officeDocument/2006/relationships/tags" Target="../tags/tag12.xml"/><Relationship Id="rId2"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5.png"/><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tags" Target="../tags/tag6.xml"/><Relationship Id="rId2"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5.png"/><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4.jpeg"/></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image" Target="../media/image5.png"/><Relationship Id="rId1" Type="http://schemas.openxmlformats.org/officeDocument/2006/relationships/tags" Target="../tags/tag15.xml"/><Relationship Id="rId2"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5.png"/><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5.png"/><Relationship Id="rId1" Type="http://schemas.openxmlformats.org/officeDocument/2006/relationships/tags" Target="../tags/tag17.x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image" Target="../media/image5.png"/><Relationship Id="rId1" Type="http://schemas.openxmlformats.org/officeDocument/2006/relationships/tags" Target="../tags/tag18.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25.jpeg"/></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image" Target="../media/image5.png"/><Relationship Id="rId1" Type="http://schemas.openxmlformats.org/officeDocument/2006/relationships/tags" Target="../tags/tag19.x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2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image" Target="../media/image5.png"/><Relationship Id="rId1" Type="http://schemas.openxmlformats.org/officeDocument/2006/relationships/tags" Target="../tags/tag20.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image" Target="../media/image5.png"/><Relationship Id="rId1" Type="http://schemas.openxmlformats.org/officeDocument/2006/relationships/tags" Target="../tags/tag21.x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image" Target="../media/image5.png"/><Relationship Id="rId1" Type="http://schemas.openxmlformats.org/officeDocument/2006/relationships/tags" Target="../tags/tag22.x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 Id="rId3" Type="http://schemas.openxmlformats.org/officeDocument/2006/relationships/image" Target="../media/image2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25.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image" Target="../media/image5.png"/><Relationship Id="rId1" Type="http://schemas.openxmlformats.org/officeDocument/2006/relationships/tags" Target="../tags/tag23.xml"/><Relationship Id="rId2"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 Id="rId3"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25.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2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 Id="rId3" Type="http://schemas.openxmlformats.org/officeDocument/2006/relationships/image" Target="../media/image25.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image" Target="../media/image5.png"/><Relationship Id="rId1" Type="http://schemas.openxmlformats.org/officeDocument/2006/relationships/tags" Target="../tags/tag24.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84286"/>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75967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—Text6</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82335" y="787253"/>
            <a:ext cx="8823788"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Hello, Johnson</a:t>
            </a:r>
            <a:r>
              <a:rPr kumimoji="0" lang="en-US" altLang="zh-CN" sz="1700" b="1" i="0" u="none" strike="noStrike" kern="1200" cap="none" spc="0" normalizeH="0" baseline="0" noProof="0" dirty="0">
                <a:ln>
                  <a:noFill/>
                </a:ln>
                <a:solidFill>
                  <a:prstClr val="black"/>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s Furniture. This is Kevin McMillan speaking. What can I do for you?</a:t>
            </a:r>
            <a:endParaRPr kumimoji="0" lang="en-US" altLang="zh-CN" sz="1700" b="1"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W: This is Julia Pauling from CC Computer. We still haven</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t received the thirty chairs. They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       were supposed to have arrived by 12 o</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clock noon the day before yesterday. </a:t>
            </a: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I</a:t>
            </a:r>
            <a:r>
              <a:rPr kumimoji="0" lang="en-US" altLang="zh-CN" sz="1700" b="1" i="0" u="none" strike="noStrike" kern="1200" cap="none" spc="0" normalizeH="0" baseline="0" noProof="0" dirty="0">
                <a:ln>
                  <a:noFill/>
                </a:ln>
                <a:solidFill>
                  <a:prstClr val="black"/>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terribly sorry about that. The truck driver was ill. I spoke with our delivery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department at about 10:00 this morning and they said that the chairs will be delivered by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4:00 this afternoon.</a:t>
            </a:r>
            <a:endParaRPr kumimoji="0" lang="en-US" altLang="zh-CN" sz="1700" b="1"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W: Excellent. I</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m pleased to hear that.</a:t>
            </a: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354894"/>
            <a:ext cx="7740352"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6. What is Julia doing?</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A. Asking about her order.</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B. Reporting a computer problem.</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C. Confirming a visit to a company.</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7. When will the chairs arrive today?</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A. At about 10 am. 	     B. Around 12 noon. 	   C. By 4 pm.</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递送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Delivery</a:t>
            </a:r>
          </a:p>
        </p:txBody>
      </p:sp>
      <p:pic>
        <p:nvPicPr>
          <p:cNvPr id="22" name="图片 21">
            <a:extLst>
              <a:ext uri="{FF2B5EF4-FFF2-40B4-BE49-F238E27FC236}">
                <a16:creationId xmlns:a16="http://schemas.microsoft.com/office/drawing/2014/main" xmlns="" id="{5FD194CE-A592-476A-A8EF-1DE6D5A24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18" y="3641890"/>
            <a:ext cx="422494" cy="276310"/>
          </a:xfrm>
          <a:prstGeom prst="rect">
            <a:avLst/>
          </a:prstGeom>
        </p:spPr>
      </p:pic>
      <p:pic>
        <p:nvPicPr>
          <p:cNvPr id="23" name="图片 22">
            <a:extLst>
              <a:ext uri="{FF2B5EF4-FFF2-40B4-BE49-F238E27FC236}">
                <a16:creationId xmlns:a16="http://schemas.microsoft.com/office/drawing/2014/main" xmlns="" id="{F4FAE627-CEA9-4FB1-A3EF-BDE8CC849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392" y="4588768"/>
            <a:ext cx="422494" cy="428119"/>
          </a:xfrm>
          <a:prstGeom prst="rect">
            <a:avLst/>
          </a:prstGeom>
        </p:spPr>
      </p:pic>
    </p:spTree>
    <p:extLst>
      <p:ext uri="{BB962C8B-B14F-4D97-AF65-F5344CB8AC3E}">
        <p14:creationId xmlns:p14="http://schemas.microsoft.com/office/powerpoint/2010/main" val="420533116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F0A1A55D-09BA-401E-A287-33AC14A8FFC0}"/>
              </a:ext>
            </a:extLst>
          </p:cNvPr>
          <p:cNvPicPr>
            <a:picLocks noChangeAspect="1"/>
          </p:cNvPicPr>
          <p:nvPr/>
        </p:nvPicPr>
        <p:blipFill>
          <a:blip r:embed="rId3"/>
          <a:stretch>
            <a:fillRect/>
          </a:stretch>
        </p:blipFill>
        <p:spPr>
          <a:xfrm>
            <a:off x="24462" y="2702302"/>
            <a:ext cx="1975275" cy="246299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51520" y="108581"/>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C9BB25C2-C1FF-41A4-8A0E-CB5899BE9291}"/>
              </a:ext>
            </a:extLst>
          </p:cNvPr>
          <p:cNvSpPr/>
          <p:nvPr/>
        </p:nvSpPr>
        <p:spPr>
          <a:xfrm>
            <a:off x="1999737" y="820560"/>
            <a:ext cx="3420380" cy="4401205"/>
          </a:xfrm>
          <a:prstGeom prst="rect">
            <a:avLst/>
          </a:prstGeom>
        </p:spPr>
        <p:txBody>
          <a:bodyPr wrap="square">
            <a:spAutoFit/>
          </a:bodyPr>
          <a:lstStyle/>
          <a:p>
            <a:r>
              <a:rPr lang="zh-CN" altLang="en-US" sz="2000" b="1" dirty="0"/>
              <a:t>夫妻</a:t>
            </a:r>
            <a:endParaRPr lang="en-US" altLang="zh-CN" sz="2000" b="1" dirty="0"/>
          </a:p>
          <a:p>
            <a:r>
              <a:rPr lang="en-US" altLang="zh-CN" sz="2000" b="1" dirty="0"/>
              <a:t>   </a:t>
            </a:r>
            <a:r>
              <a:rPr lang="en-US" altLang="zh-CN" sz="2000" b="1" dirty="0">
                <a:solidFill>
                  <a:srgbClr val="645E10"/>
                </a:solidFill>
              </a:rPr>
              <a:t>husband and wife</a:t>
            </a:r>
          </a:p>
          <a:p>
            <a:r>
              <a:rPr lang="zh-CN" altLang="en-US" sz="2000" b="1" dirty="0"/>
              <a:t>同学</a:t>
            </a:r>
            <a:endParaRPr lang="en-US" altLang="zh-CN" sz="2000" b="1" dirty="0"/>
          </a:p>
          <a:p>
            <a:r>
              <a:rPr lang="en-US" altLang="zh-CN" sz="2000" b="1" dirty="0"/>
              <a:t>   </a:t>
            </a:r>
            <a:r>
              <a:rPr lang="en-US" altLang="zh-CN" sz="2000" b="1" dirty="0">
                <a:solidFill>
                  <a:srgbClr val="645E10"/>
                </a:solidFill>
              </a:rPr>
              <a:t>classmates</a:t>
            </a:r>
          </a:p>
          <a:p>
            <a:r>
              <a:rPr lang="zh-CN" altLang="en-US" sz="2000" b="1" dirty="0"/>
              <a:t>校友</a:t>
            </a:r>
            <a:endParaRPr lang="en-US" altLang="zh-CN" sz="2000" b="1" dirty="0"/>
          </a:p>
          <a:p>
            <a:r>
              <a:rPr lang="en-US" altLang="zh-CN" sz="2000" b="1" dirty="0"/>
              <a:t>   </a:t>
            </a:r>
            <a:r>
              <a:rPr lang="en-US" altLang="zh-CN" sz="2000" b="1" dirty="0">
                <a:solidFill>
                  <a:srgbClr val="645E10"/>
                </a:solidFill>
              </a:rPr>
              <a:t>schoolmates</a:t>
            </a:r>
          </a:p>
          <a:p>
            <a:r>
              <a:rPr lang="zh-CN" altLang="en-US" sz="2000" b="1" dirty="0"/>
              <a:t>队友</a:t>
            </a:r>
            <a:endParaRPr lang="en-US" altLang="zh-CN" sz="2000" b="1" dirty="0"/>
          </a:p>
          <a:p>
            <a:r>
              <a:rPr lang="en-US" altLang="zh-CN" sz="2000" b="1" dirty="0"/>
              <a:t>   </a:t>
            </a:r>
            <a:r>
              <a:rPr lang="en-US" altLang="zh-CN" sz="2000" b="1" dirty="0">
                <a:solidFill>
                  <a:srgbClr val="645E10"/>
                </a:solidFill>
              </a:rPr>
              <a:t>teammates</a:t>
            </a:r>
          </a:p>
          <a:p>
            <a:r>
              <a:rPr lang="zh-CN" altLang="en-US" sz="2000" b="1" dirty="0"/>
              <a:t>同事</a:t>
            </a:r>
            <a:endParaRPr lang="en-US" altLang="zh-CN" sz="2000" b="1" dirty="0"/>
          </a:p>
          <a:p>
            <a:r>
              <a:rPr lang="en-US" altLang="zh-CN" sz="2000" b="1" dirty="0"/>
              <a:t>   </a:t>
            </a:r>
            <a:r>
              <a:rPr lang="en-US" altLang="zh-CN" sz="2000" b="1" dirty="0">
                <a:solidFill>
                  <a:srgbClr val="645E10"/>
                </a:solidFill>
              </a:rPr>
              <a:t>colleagues/fellow workers</a:t>
            </a:r>
          </a:p>
          <a:p>
            <a:r>
              <a:rPr lang="zh-CN" altLang="en-US" sz="2000" b="1" dirty="0"/>
              <a:t>室友</a:t>
            </a:r>
            <a:endParaRPr lang="en-US" altLang="zh-CN" sz="2000" b="1" dirty="0"/>
          </a:p>
          <a:p>
            <a:pPr lvl="0"/>
            <a:r>
              <a:rPr lang="en-US" altLang="zh-CN" sz="2000" b="1" dirty="0"/>
              <a:t>   </a:t>
            </a:r>
            <a:r>
              <a:rPr lang="en-US" altLang="zh-CN" sz="2000" b="1" dirty="0">
                <a:solidFill>
                  <a:srgbClr val="645E10"/>
                </a:solidFill>
              </a:rPr>
              <a:t>roommates</a:t>
            </a:r>
          </a:p>
          <a:p>
            <a:pPr lvl="0"/>
            <a:r>
              <a:rPr lang="zh-CN" altLang="en-US" sz="2000" b="1" dirty="0">
                <a:solidFill>
                  <a:prstClr val="black"/>
                </a:solidFill>
              </a:rPr>
              <a:t>师生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teacher and student</a:t>
            </a:r>
          </a:p>
        </p:txBody>
      </p:sp>
      <p:sp>
        <p:nvSpPr>
          <p:cNvPr id="6" name="矩形 5">
            <a:extLst>
              <a:ext uri="{FF2B5EF4-FFF2-40B4-BE49-F238E27FC236}">
                <a16:creationId xmlns:a16="http://schemas.microsoft.com/office/drawing/2014/main" xmlns="" id="{B5D83D5B-A0B1-4669-898A-9947A4DE6B12}"/>
              </a:ext>
            </a:extLst>
          </p:cNvPr>
          <p:cNvSpPr/>
          <p:nvPr/>
        </p:nvSpPr>
        <p:spPr>
          <a:xfrm>
            <a:off x="5421613" y="456318"/>
            <a:ext cx="3420380" cy="4708981"/>
          </a:xfrm>
          <a:prstGeom prst="rect">
            <a:avLst/>
          </a:prstGeom>
        </p:spPr>
        <p:txBody>
          <a:bodyPr wrap="square">
            <a:spAutoFit/>
          </a:bodyPr>
          <a:lstStyle/>
          <a:p>
            <a:pPr lvl="0"/>
            <a:r>
              <a:rPr lang="zh-CN" altLang="en-US" sz="2000" b="1" dirty="0">
                <a:solidFill>
                  <a:prstClr val="black"/>
                </a:solidFill>
              </a:rPr>
              <a:t>医患关系 </a:t>
            </a:r>
          </a:p>
          <a:p>
            <a:pPr lvl="0"/>
            <a:r>
              <a:rPr lang="en-US" altLang="zh-CN" sz="2000" b="1" dirty="0">
                <a:solidFill>
                  <a:prstClr val="black"/>
                </a:solidFill>
              </a:rPr>
              <a:t>   </a:t>
            </a:r>
            <a:r>
              <a:rPr lang="en-US" altLang="zh-CN" sz="2000" b="1" dirty="0">
                <a:solidFill>
                  <a:srgbClr val="645E10"/>
                </a:solidFill>
              </a:rPr>
              <a:t>doctor and patient</a:t>
            </a:r>
          </a:p>
          <a:p>
            <a:pPr lvl="0"/>
            <a:r>
              <a:rPr lang="zh-CN" altLang="en-US" sz="2000" b="1" dirty="0">
                <a:solidFill>
                  <a:prstClr val="black"/>
                </a:solidFill>
              </a:rPr>
              <a:t>服务员和顾客</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waiter and customer</a:t>
            </a:r>
          </a:p>
          <a:p>
            <a:pPr lvl="0"/>
            <a:r>
              <a:rPr lang="zh-CN" altLang="en-US" sz="2000" b="1" dirty="0">
                <a:solidFill>
                  <a:prstClr val="black"/>
                </a:solidFill>
              </a:rPr>
              <a:t>主持人和嘉宾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host and visitor</a:t>
            </a:r>
          </a:p>
          <a:p>
            <a:pPr lvl="0"/>
            <a:r>
              <a:rPr lang="zh-CN" altLang="en-US" sz="2000" b="1" dirty="0">
                <a:solidFill>
                  <a:prstClr val="black"/>
                </a:solidFill>
              </a:rPr>
              <a:t>律师和客户</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lawyer and client </a:t>
            </a:r>
          </a:p>
          <a:p>
            <a:pPr lvl="0"/>
            <a:r>
              <a:rPr lang="zh-CN" altLang="en-US" sz="2000" b="1" dirty="0">
                <a:solidFill>
                  <a:prstClr val="black"/>
                </a:solidFill>
              </a:rPr>
              <a:t>秘书和老板</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secretary and boss</a:t>
            </a:r>
          </a:p>
          <a:p>
            <a:pPr lvl="0"/>
            <a:r>
              <a:rPr lang="zh-CN" altLang="en-US" sz="2000" b="1" dirty="0">
                <a:solidFill>
                  <a:prstClr val="black"/>
                </a:solidFill>
              </a:rPr>
              <a:t>接待员和游客</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receptionist and tourist </a:t>
            </a:r>
          </a:p>
          <a:p>
            <a:pPr lvl="0"/>
            <a:r>
              <a:rPr lang="zh-CN" altLang="en-US" sz="2000" b="1" dirty="0">
                <a:solidFill>
                  <a:prstClr val="black"/>
                </a:solidFill>
              </a:rPr>
              <a:t>销售人员和客户</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salesperson and customer /             </a:t>
            </a:r>
          </a:p>
          <a:p>
            <a:pPr lvl="0"/>
            <a:r>
              <a:rPr lang="en-US" altLang="zh-CN" sz="2000" b="1" dirty="0">
                <a:solidFill>
                  <a:srgbClr val="645E10"/>
                </a:solidFill>
              </a:rPr>
              <a:t>   shop assistant and customer </a:t>
            </a:r>
          </a:p>
        </p:txBody>
      </p:sp>
    </p:spTree>
    <p:extLst>
      <p:ext uri="{BB962C8B-B14F-4D97-AF65-F5344CB8AC3E}">
        <p14:creationId xmlns:p14="http://schemas.microsoft.com/office/powerpoint/2010/main" val="15931072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51520" y="108581"/>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8" name="矩形 7">
            <a:extLst>
              <a:ext uri="{FF2B5EF4-FFF2-40B4-BE49-F238E27FC236}">
                <a16:creationId xmlns:a16="http://schemas.microsoft.com/office/drawing/2014/main" xmlns="" id="{0A210425-9D1D-422D-B7DD-E7ACD6B5E2B2}"/>
              </a:ext>
            </a:extLst>
          </p:cNvPr>
          <p:cNvSpPr/>
          <p:nvPr/>
        </p:nvSpPr>
        <p:spPr>
          <a:xfrm>
            <a:off x="560360" y="1098122"/>
            <a:ext cx="7518566" cy="3785652"/>
          </a:xfrm>
          <a:prstGeom prst="rect">
            <a:avLst/>
          </a:prstGeom>
        </p:spPr>
        <p:txBody>
          <a:bodyPr wrap="square">
            <a:spAutoFit/>
          </a:bodyPr>
          <a:lstStyle/>
          <a:p>
            <a:r>
              <a:rPr lang="zh-CN" altLang="en-US" sz="2000" b="1" dirty="0"/>
              <a:t>师生关系：</a:t>
            </a:r>
            <a:endParaRPr lang="en-US" altLang="zh-CN" sz="2000" b="1" dirty="0"/>
          </a:p>
          <a:p>
            <a:r>
              <a:rPr lang="en-US" altLang="zh-CN" sz="2000" b="1" dirty="0">
                <a:solidFill>
                  <a:srgbClr val="645E10"/>
                </a:solidFill>
              </a:rPr>
              <a:t>Dear teacher, exam, homework, professor </a:t>
            </a:r>
            <a:r>
              <a:rPr lang="zh-CN" altLang="en-US" sz="2000" b="1" dirty="0">
                <a:solidFill>
                  <a:srgbClr val="645E10"/>
                </a:solidFill>
              </a:rPr>
              <a:t>；</a:t>
            </a:r>
          </a:p>
          <a:p>
            <a:r>
              <a:rPr lang="zh-CN" altLang="en-US" sz="2000" b="1" dirty="0"/>
              <a:t>夫妻或其他家庭成员（如母子、父女等）之间的关系：</a:t>
            </a:r>
            <a:endParaRPr lang="en-US" altLang="zh-CN" sz="2000" b="1" dirty="0"/>
          </a:p>
          <a:p>
            <a:r>
              <a:rPr lang="en-US" altLang="zh-CN" sz="2000" b="1" dirty="0">
                <a:solidFill>
                  <a:srgbClr val="645E10"/>
                </a:solidFill>
              </a:rPr>
              <a:t>My dear/darling;</a:t>
            </a:r>
          </a:p>
          <a:p>
            <a:r>
              <a:rPr lang="zh-CN" altLang="en-US" sz="2000" b="1" dirty="0"/>
              <a:t>医生与病人的关系：</a:t>
            </a:r>
            <a:endParaRPr lang="en-US" altLang="zh-CN" sz="2000" b="1" dirty="0"/>
          </a:p>
          <a:p>
            <a:r>
              <a:rPr lang="en-US" altLang="zh-CN" sz="2000" b="1" dirty="0">
                <a:solidFill>
                  <a:srgbClr val="645E10"/>
                </a:solidFill>
              </a:rPr>
              <a:t>What’s wrong with you? Nothing serious, Take this medicine</a:t>
            </a:r>
            <a:r>
              <a:rPr lang="zh-CN" altLang="en-US" sz="2000" b="1" dirty="0">
                <a:solidFill>
                  <a:srgbClr val="645E10"/>
                </a:solidFill>
              </a:rPr>
              <a:t>；</a:t>
            </a:r>
          </a:p>
          <a:p>
            <a:r>
              <a:rPr lang="zh-CN" altLang="en-US" sz="2000" b="1" dirty="0"/>
              <a:t>司机与乘客的关系：</a:t>
            </a:r>
            <a:endParaRPr lang="en-US" altLang="zh-CN" sz="2000" b="1" dirty="0"/>
          </a:p>
          <a:p>
            <a:r>
              <a:rPr lang="en-US" altLang="zh-CN" sz="2000" b="1" dirty="0">
                <a:solidFill>
                  <a:srgbClr val="645E10"/>
                </a:solidFill>
              </a:rPr>
              <a:t>fare, taxi</a:t>
            </a:r>
            <a:r>
              <a:rPr lang="zh-CN" altLang="en-US" sz="2000" b="1" dirty="0">
                <a:solidFill>
                  <a:srgbClr val="645E10"/>
                </a:solidFill>
              </a:rPr>
              <a:t>；</a:t>
            </a:r>
          </a:p>
          <a:p>
            <a:r>
              <a:rPr lang="zh-CN" altLang="en-US" sz="2000" b="1" dirty="0"/>
              <a:t>图书管理员与读者的关系：</a:t>
            </a:r>
            <a:endParaRPr lang="en-US" altLang="zh-CN" sz="2000" b="1" dirty="0">
              <a:solidFill>
                <a:srgbClr val="645E10"/>
              </a:solidFill>
            </a:endParaRPr>
          </a:p>
          <a:p>
            <a:r>
              <a:rPr lang="en-US" altLang="zh-CN" sz="2000" b="1" dirty="0">
                <a:solidFill>
                  <a:srgbClr val="645E10"/>
                </a:solidFill>
              </a:rPr>
              <a:t>borrow, keep the book, library;</a:t>
            </a:r>
          </a:p>
          <a:p>
            <a:r>
              <a:rPr lang="zh-CN" altLang="en-US" sz="2000" b="1" dirty="0"/>
              <a:t>服务员与顾客的关系：</a:t>
            </a:r>
            <a:endParaRPr lang="en-US" altLang="zh-CN" sz="2000" b="1" dirty="0"/>
          </a:p>
          <a:p>
            <a:r>
              <a:rPr lang="en-US" altLang="zh-CN" sz="2000" b="1" dirty="0">
                <a:solidFill>
                  <a:srgbClr val="645E10"/>
                </a:solidFill>
              </a:rPr>
              <a:t>Can I help you? What can I do for you?</a:t>
            </a:r>
          </a:p>
        </p:txBody>
      </p:sp>
      <p:pic>
        <p:nvPicPr>
          <p:cNvPr id="4" name="图片 3">
            <a:extLst>
              <a:ext uri="{FF2B5EF4-FFF2-40B4-BE49-F238E27FC236}">
                <a16:creationId xmlns:a16="http://schemas.microsoft.com/office/drawing/2014/main" xmlns="" id="{6D3FA935-A227-4E9E-8375-E14A74D6F3CF}"/>
              </a:ext>
            </a:extLst>
          </p:cNvPr>
          <p:cNvPicPr>
            <a:picLocks noChangeAspect="1"/>
          </p:cNvPicPr>
          <p:nvPr/>
        </p:nvPicPr>
        <p:blipFill>
          <a:blip r:embed="rId4"/>
          <a:stretch>
            <a:fillRect/>
          </a:stretch>
        </p:blipFill>
        <p:spPr>
          <a:xfrm>
            <a:off x="7088240" y="3566087"/>
            <a:ext cx="1981372" cy="1579001"/>
          </a:xfrm>
          <a:prstGeom prst="rect">
            <a:avLst/>
          </a:prstGeom>
        </p:spPr>
      </p:pic>
    </p:spTree>
    <p:extLst>
      <p:ext uri="{BB962C8B-B14F-4D97-AF65-F5344CB8AC3E}">
        <p14:creationId xmlns:p14="http://schemas.microsoft.com/office/powerpoint/2010/main" val="6212697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C9BB25C2-C1FF-41A4-8A0E-CB5899BE9291}"/>
              </a:ext>
            </a:extLst>
          </p:cNvPr>
          <p:cNvSpPr/>
          <p:nvPr/>
        </p:nvSpPr>
        <p:spPr>
          <a:xfrm>
            <a:off x="393702" y="823673"/>
            <a:ext cx="2409919" cy="4401205"/>
          </a:xfrm>
          <a:prstGeom prst="rect">
            <a:avLst/>
          </a:prstGeom>
        </p:spPr>
        <p:txBody>
          <a:bodyPr wrap="square">
            <a:spAutoFit/>
          </a:bodyPr>
          <a:lstStyle/>
          <a:p>
            <a:r>
              <a:rPr lang="zh-CN" altLang="en-US" sz="2000" b="1" dirty="0"/>
              <a:t>警察</a:t>
            </a:r>
            <a:endParaRPr lang="en-US" altLang="zh-CN" sz="2000" b="1" dirty="0"/>
          </a:p>
          <a:p>
            <a:r>
              <a:rPr lang="en-US" altLang="zh-CN" sz="2000" b="1" dirty="0">
                <a:solidFill>
                  <a:srgbClr val="645E10"/>
                </a:solidFill>
              </a:rPr>
              <a:t>   policeman</a:t>
            </a:r>
            <a:r>
              <a:rPr lang="zh-CN" altLang="en-US" sz="2000" b="1" dirty="0">
                <a:solidFill>
                  <a:srgbClr val="645E10"/>
                </a:solidFill>
              </a:rPr>
              <a:t> </a:t>
            </a:r>
            <a:endParaRPr lang="en-US" altLang="zh-CN" sz="2000" b="1" dirty="0">
              <a:solidFill>
                <a:srgbClr val="645E10"/>
              </a:solidFill>
            </a:endParaRPr>
          </a:p>
          <a:p>
            <a:r>
              <a:rPr lang="zh-CN" altLang="en-US" sz="2000" b="1" dirty="0"/>
              <a:t>消防员 </a:t>
            </a:r>
            <a:endParaRPr lang="en-US" altLang="zh-CN" sz="2000" b="1" dirty="0"/>
          </a:p>
          <a:p>
            <a:r>
              <a:rPr lang="en-US" altLang="zh-CN" sz="2000" b="1" dirty="0">
                <a:solidFill>
                  <a:srgbClr val="645E10"/>
                </a:solidFill>
              </a:rPr>
              <a:t>   firefighter</a:t>
            </a:r>
          </a:p>
          <a:p>
            <a:r>
              <a:rPr lang="zh-CN" altLang="en-US" sz="2000" b="1" dirty="0"/>
              <a:t>职员</a:t>
            </a:r>
            <a:endParaRPr lang="en-US" altLang="zh-CN" sz="2000" b="1" dirty="0"/>
          </a:p>
          <a:p>
            <a:r>
              <a:rPr lang="en-US" altLang="zh-CN" sz="2000" b="1" dirty="0">
                <a:solidFill>
                  <a:srgbClr val="645E10"/>
                </a:solidFill>
              </a:rPr>
              <a:t>   clerk</a:t>
            </a:r>
            <a:r>
              <a:rPr lang="zh-CN" altLang="en-US" sz="2000" b="1" dirty="0">
                <a:solidFill>
                  <a:srgbClr val="645E10"/>
                </a:solidFill>
              </a:rPr>
              <a:t> </a:t>
            </a:r>
            <a:endParaRPr lang="en-US" altLang="zh-CN" sz="2000" b="1" dirty="0">
              <a:solidFill>
                <a:srgbClr val="645E10"/>
              </a:solidFill>
            </a:endParaRPr>
          </a:p>
          <a:p>
            <a:r>
              <a:rPr lang="zh-CN" altLang="en-US" sz="2000" b="1" dirty="0"/>
              <a:t>打字员</a:t>
            </a:r>
            <a:endParaRPr lang="en-US" altLang="zh-CN" sz="2000" b="1" dirty="0"/>
          </a:p>
          <a:p>
            <a:r>
              <a:rPr lang="en-US" altLang="zh-CN" sz="2000" b="1" dirty="0">
                <a:solidFill>
                  <a:srgbClr val="645E10"/>
                </a:solidFill>
              </a:rPr>
              <a:t>   typist</a:t>
            </a:r>
            <a:r>
              <a:rPr lang="zh-CN" altLang="en-US" sz="2000" b="1" dirty="0"/>
              <a:t> </a:t>
            </a:r>
            <a:endParaRPr lang="en-US" altLang="zh-CN" sz="2000" b="1" dirty="0"/>
          </a:p>
          <a:p>
            <a:r>
              <a:rPr lang="zh-CN" altLang="en-US" sz="2000" b="1" dirty="0"/>
              <a:t>律师</a:t>
            </a:r>
            <a:endParaRPr lang="en-US" altLang="zh-CN" sz="2000" b="1" dirty="0"/>
          </a:p>
          <a:p>
            <a:r>
              <a:rPr lang="en-US" altLang="zh-CN" sz="2000" b="1" dirty="0">
                <a:solidFill>
                  <a:srgbClr val="645E10"/>
                </a:solidFill>
              </a:rPr>
              <a:t>   lawyer</a:t>
            </a:r>
            <a:r>
              <a:rPr lang="zh-CN" altLang="en-US" sz="2000" b="1" dirty="0"/>
              <a:t> </a:t>
            </a:r>
            <a:endParaRPr lang="en-US" altLang="zh-CN" sz="2000" b="1" dirty="0"/>
          </a:p>
          <a:p>
            <a:r>
              <a:rPr lang="zh-CN" altLang="en-US" sz="2000" b="1" dirty="0"/>
              <a:t>编辑</a:t>
            </a:r>
            <a:endParaRPr lang="en-US" altLang="zh-CN" sz="2000" b="1" dirty="0"/>
          </a:p>
          <a:p>
            <a:r>
              <a:rPr lang="en-US" altLang="zh-CN" sz="2000" b="1" dirty="0">
                <a:solidFill>
                  <a:srgbClr val="645E10"/>
                </a:solidFill>
              </a:rPr>
              <a:t>   editor</a:t>
            </a:r>
            <a:r>
              <a:rPr lang="zh-CN" altLang="en-US" sz="2000" b="1" dirty="0"/>
              <a:t> </a:t>
            </a:r>
            <a:endParaRPr lang="en-US" altLang="zh-CN" sz="2000" b="1" dirty="0"/>
          </a:p>
          <a:p>
            <a:r>
              <a:rPr lang="zh-CN" altLang="en-US" sz="2000" b="1" dirty="0"/>
              <a:t>记者</a:t>
            </a:r>
            <a:endParaRPr lang="en-US" altLang="zh-CN" sz="2000" b="1" dirty="0"/>
          </a:p>
          <a:p>
            <a:r>
              <a:rPr lang="en-US" altLang="zh-CN" sz="2000" b="1" dirty="0">
                <a:solidFill>
                  <a:srgbClr val="645E10"/>
                </a:solidFill>
              </a:rPr>
              <a:t>   reporter/journalist</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C6EFD343-B4FE-461E-8EB5-3A1C9036920E}"/>
              </a:ext>
            </a:extLst>
          </p:cNvPr>
          <p:cNvSpPr/>
          <p:nvPr/>
        </p:nvSpPr>
        <p:spPr>
          <a:xfrm>
            <a:off x="2791928" y="122409"/>
            <a:ext cx="2032429" cy="5016758"/>
          </a:xfrm>
          <a:prstGeom prst="rect">
            <a:avLst/>
          </a:prstGeom>
        </p:spPr>
        <p:txBody>
          <a:bodyPr wrap="square">
            <a:spAutoFit/>
          </a:bodyPr>
          <a:lstStyle/>
          <a:p>
            <a:r>
              <a:rPr lang="zh-CN" altLang="en-US" sz="2000" b="1" dirty="0">
                <a:solidFill>
                  <a:prstClr val="black"/>
                </a:solidFill>
              </a:rPr>
              <a:t>作家</a:t>
            </a:r>
            <a:endParaRPr lang="en-US" altLang="zh-CN" sz="2000" b="1" dirty="0">
              <a:solidFill>
                <a:prstClr val="black"/>
              </a:solidFill>
            </a:endParaRPr>
          </a:p>
          <a:p>
            <a:r>
              <a:rPr lang="en-US" altLang="zh-CN" sz="2000" b="1" dirty="0">
                <a:solidFill>
                  <a:srgbClr val="645E10"/>
                </a:solidFill>
              </a:rPr>
              <a:t>   author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作者</a:t>
            </a:r>
            <a:endParaRPr lang="en-US" altLang="zh-CN" sz="2000" b="1" dirty="0">
              <a:solidFill>
                <a:prstClr val="black"/>
              </a:solidFill>
            </a:endParaRPr>
          </a:p>
          <a:p>
            <a:r>
              <a:rPr lang="en-US" altLang="zh-CN" sz="2000" b="1" dirty="0">
                <a:solidFill>
                  <a:srgbClr val="645E10"/>
                </a:solidFill>
              </a:rPr>
              <a:t>   writer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艺术家</a:t>
            </a:r>
            <a:endParaRPr lang="en-US" altLang="zh-CN" sz="2000" b="1" dirty="0">
              <a:solidFill>
                <a:prstClr val="black"/>
              </a:solidFill>
            </a:endParaRPr>
          </a:p>
          <a:p>
            <a:r>
              <a:rPr lang="en-US" altLang="zh-CN" sz="2000" b="1" dirty="0">
                <a:solidFill>
                  <a:srgbClr val="645E10"/>
                </a:solidFill>
              </a:rPr>
              <a:t>   artist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钢琴家</a:t>
            </a:r>
            <a:endParaRPr lang="en-US" altLang="zh-CN" sz="2000" b="1" dirty="0">
              <a:solidFill>
                <a:prstClr val="black"/>
              </a:solidFill>
            </a:endParaRPr>
          </a:p>
          <a:p>
            <a:r>
              <a:rPr lang="en-US" altLang="zh-CN" sz="2000" b="1" dirty="0">
                <a:solidFill>
                  <a:srgbClr val="645E10"/>
                </a:solidFill>
              </a:rPr>
              <a:t>   pianist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心理学家</a:t>
            </a:r>
            <a:endParaRPr lang="en-US" altLang="zh-CN" sz="2000" b="1" dirty="0">
              <a:solidFill>
                <a:prstClr val="black"/>
              </a:solidFill>
            </a:endParaRPr>
          </a:p>
          <a:p>
            <a:r>
              <a:rPr lang="en-US" altLang="zh-CN" sz="2000" b="1" dirty="0">
                <a:solidFill>
                  <a:srgbClr val="645E10"/>
                </a:solidFill>
              </a:rPr>
              <a:t>   psychologist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摄影师</a:t>
            </a:r>
            <a:endParaRPr lang="en-US" altLang="zh-CN" sz="2000" b="1" dirty="0">
              <a:solidFill>
                <a:prstClr val="black"/>
              </a:solidFill>
            </a:endParaRPr>
          </a:p>
          <a:p>
            <a:r>
              <a:rPr lang="en-US" altLang="zh-CN" sz="2000" b="1" dirty="0">
                <a:solidFill>
                  <a:srgbClr val="645E10"/>
                </a:solidFill>
              </a:rPr>
              <a:t>   photographer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男</a:t>
            </a:r>
            <a:r>
              <a:rPr lang="en-US" altLang="zh-CN" sz="2000" b="1" dirty="0">
                <a:solidFill>
                  <a:prstClr val="black"/>
                </a:solidFill>
              </a:rPr>
              <a:t>/</a:t>
            </a:r>
            <a:r>
              <a:rPr lang="zh-CN" altLang="en-US" sz="2000" b="1" dirty="0">
                <a:solidFill>
                  <a:prstClr val="black"/>
                </a:solidFill>
              </a:rPr>
              <a:t>女演员</a:t>
            </a:r>
            <a:endParaRPr lang="en-US" altLang="zh-CN" sz="2000" b="1" dirty="0">
              <a:solidFill>
                <a:prstClr val="black"/>
              </a:solidFill>
            </a:endParaRPr>
          </a:p>
          <a:p>
            <a:r>
              <a:rPr lang="en-US" altLang="zh-CN" sz="2000" b="1" dirty="0">
                <a:solidFill>
                  <a:srgbClr val="645E10"/>
                </a:solidFill>
              </a:rPr>
              <a:t>   actor/actress</a:t>
            </a:r>
          </a:p>
          <a:p>
            <a:r>
              <a:rPr lang="zh-CN" altLang="en-US" sz="2000" b="1" dirty="0">
                <a:solidFill>
                  <a:prstClr val="black"/>
                </a:solidFill>
              </a:rPr>
              <a:t>画家</a:t>
            </a:r>
            <a:endParaRPr lang="en-US" altLang="zh-CN" sz="2000" b="1" dirty="0">
              <a:solidFill>
                <a:prstClr val="black"/>
              </a:solidFill>
            </a:endParaRPr>
          </a:p>
          <a:p>
            <a:r>
              <a:rPr lang="en-US" altLang="zh-CN" sz="2000" b="1" dirty="0">
                <a:solidFill>
                  <a:srgbClr val="645E10"/>
                </a:solidFill>
              </a:rPr>
              <a:t>   painter</a:t>
            </a:r>
            <a:r>
              <a:rPr lang="zh-CN" altLang="en-US" sz="2000" b="1" dirty="0">
                <a:solidFill>
                  <a:srgbClr val="645E10"/>
                </a:solidFill>
              </a:rPr>
              <a:t> </a:t>
            </a:r>
            <a:endParaRPr lang="en-US" altLang="zh-CN" sz="2000" b="1" dirty="0">
              <a:solidFill>
                <a:srgbClr val="645E10"/>
              </a:solidFill>
            </a:endParaRPr>
          </a:p>
        </p:txBody>
      </p:sp>
      <p:sp>
        <p:nvSpPr>
          <p:cNvPr id="6" name="矩形 5">
            <a:extLst>
              <a:ext uri="{FF2B5EF4-FFF2-40B4-BE49-F238E27FC236}">
                <a16:creationId xmlns:a16="http://schemas.microsoft.com/office/drawing/2014/main" xmlns="" id="{337F2E78-024B-47AC-B607-62F89F8F2BF9}"/>
              </a:ext>
            </a:extLst>
          </p:cNvPr>
          <p:cNvSpPr/>
          <p:nvPr/>
        </p:nvSpPr>
        <p:spPr>
          <a:xfrm>
            <a:off x="4781819" y="141286"/>
            <a:ext cx="1641857" cy="5016758"/>
          </a:xfrm>
          <a:prstGeom prst="rect">
            <a:avLst/>
          </a:prstGeom>
        </p:spPr>
        <p:txBody>
          <a:bodyPr wrap="square">
            <a:spAutoFit/>
          </a:bodyPr>
          <a:lstStyle/>
          <a:p>
            <a:pPr lvl="0"/>
            <a:r>
              <a:rPr lang="zh-CN" altLang="en-US" sz="2000" b="1" dirty="0">
                <a:solidFill>
                  <a:prstClr val="black"/>
                </a:solidFill>
              </a:rPr>
              <a:t>音乐家</a:t>
            </a:r>
          </a:p>
          <a:p>
            <a:pPr lvl="0"/>
            <a:r>
              <a:rPr lang="en-US" altLang="zh-CN" sz="2000" b="1" dirty="0">
                <a:solidFill>
                  <a:srgbClr val="645E10"/>
                </a:solidFill>
              </a:rPr>
              <a:t>   musician</a:t>
            </a:r>
          </a:p>
          <a:p>
            <a:pPr lvl="0"/>
            <a:r>
              <a:rPr lang="zh-CN" altLang="en-US" sz="2000" b="1" dirty="0">
                <a:solidFill>
                  <a:prstClr val="black"/>
                </a:solidFill>
              </a:rPr>
              <a:t>歌唱家</a:t>
            </a:r>
            <a:endParaRPr lang="en-US" altLang="zh-CN" sz="2000" b="1" dirty="0">
              <a:solidFill>
                <a:prstClr val="black"/>
              </a:solidFill>
            </a:endParaRPr>
          </a:p>
          <a:p>
            <a:r>
              <a:rPr lang="en-US" altLang="zh-CN" sz="2000" b="1" dirty="0">
                <a:solidFill>
                  <a:srgbClr val="645E10"/>
                </a:solidFill>
              </a:rPr>
              <a:t>   singer</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发明家</a:t>
            </a:r>
            <a:endParaRPr lang="en-US" altLang="zh-CN" sz="2000" b="1" dirty="0">
              <a:solidFill>
                <a:prstClr val="black"/>
              </a:solidFill>
            </a:endParaRPr>
          </a:p>
          <a:p>
            <a:r>
              <a:rPr lang="en-US" altLang="zh-CN" sz="2000" b="1" dirty="0">
                <a:solidFill>
                  <a:srgbClr val="645E10"/>
                </a:solidFill>
              </a:rPr>
              <a:t>   inventor</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思想家</a:t>
            </a:r>
            <a:endParaRPr lang="en-US" altLang="zh-CN" sz="2000" b="1" dirty="0">
              <a:solidFill>
                <a:prstClr val="black"/>
              </a:solidFill>
            </a:endParaRPr>
          </a:p>
          <a:p>
            <a:pPr lvl="0"/>
            <a:r>
              <a:rPr lang="en-US" altLang="zh-CN" sz="2000" b="1" dirty="0">
                <a:solidFill>
                  <a:prstClr val="black"/>
                </a:solidFill>
              </a:rPr>
              <a:t>   thi</a:t>
            </a:r>
            <a:r>
              <a:rPr lang="en-US" altLang="zh-CN" sz="2000" b="1" dirty="0">
                <a:solidFill>
                  <a:srgbClr val="645E10"/>
                </a:solidFill>
              </a:rPr>
              <a:t>n</a:t>
            </a:r>
            <a:r>
              <a:rPr lang="en-US" altLang="zh-CN" sz="2000" b="1" dirty="0">
                <a:solidFill>
                  <a:prstClr val="black"/>
                </a:solidFill>
              </a:rPr>
              <a:t>ker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设计师</a:t>
            </a:r>
            <a:endParaRPr lang="en-US" altLang="zh-CN" sz="2000" b="1" dirty="0">
              <a:solidFill>
                <a:prstClr val="black"/>
              </a:solidFill>
            </a:endParaRPr>
          </a:p>
          <a:p>
            <a:pPr lvl="0"/>
            <a:r>
              <a:rPr lang="en-US" altLang="zh-CN" sz="2000" b="1" dirty="0">
                <a:solidFill>
                  <a:srgbClr val="645E10"/>
                </a:solidFill>
              </a:rPr>
              <a:t>   designer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科学家</a:t>
            </a:r>
            <a:endParaRPr lang="en-US" altLang="zh-CN" sz="2000" b="1" dirty="0">
              <a:solidFill>
                <a:prstClr val="black"/>
              </a:solidFill>
            </a:endParaRPr>
          </a:p>
          <a:p>
            <a:pPr lvl="0"/>
            <a:r>
              <a:rPr lang="en-US" altLang="zh-CN" sz="2000" b="1" dirty="0">
                <a:solidFill>
                  <a:srgbClr val="645E10"/>
                </a:solidFill>
              </a:rPr>
              <a:t>   scientist</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建筑师</a:t>
            </a:r>
            <a:endParaRPr lang="en-US" altLang="zh-CN" sz="2000" b="1" dirty="0">
              <a:solidFill>
                <a:prstClr val="black"/>
              </a:solidFill>
            </a:endParaRPr>
          </a:p>
          <a:p>
            <a:pPr lvl="0"/>
            <a:r>
              <a:rPr lang="en-US" altLang="zh-CN" sz="2000" b="1" dirty="0">
                <a:solidFill>
                  <a:srgbClr val="645E10"/>
                </a:solidFill>
              </a:rPr>
              <a:t>   architect</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工程师</a:t>
            </a:r>
            <a:endParaRPr lang="en-US" altLang="zh-CN" sz="2000" b="1" dirty="0">
              <a:solidFill>
                <a:prstClr val="black"/>
              </a:solidFill>
            </a:endParaRPr>
          </a:p>
          <a:p>
            <a:pPr lvl="0"/>
            <a:r>
              <a:rPr lang="en-US" altLang="zh-CN" sz="2000" b="1" dirty="0">
                <a:solidFill>
                  <a:srgbClr val="645E10"/>
                </a:solidFill>
              </a:rPr>
              <a:t>   engineer</a:t>
            </a:r>
            <a:endParaRPr lang="zh-CN" altLang="en-US" sz="2000" b="1" dirty="0">
              <a:solidFill>
                <a:srgbClr val="645E10"/>
              </a:solidFill>
            </a:endParaRPr>
          </a:p>
        </p:txBody>
      </p:sp>
      <p:sp>
        <p:nvSpPr>
          <p:cNvPr id="7" name="矩形 6">
            <a:extLst>
              <a:ext uri="{FF2B5EF4-FFF2-40B4-BE49-F238E27FC236}">
                <a16:creationId xmlns:a16="http://schemas.microsoft.com/office/drawing/2014/main" xmlns="" id="{D976270E-63EA-4AC6-91D1-F8A1E010C6F7}"/>
              </a:ext>
            </a:extLst>
          </p:cNvPr>
          <p:cNvSpPr/>
          <p:nvPr/>
        </p:nvSpPr>
        <p:spPr>
          <a:xfrm>
            <a:off x="6633906" y="158349"/>
            <a:ext cx="2252376" cy="4985980"/>
          </a:xfrm>
          <a:prstGeom prst="rect">
            <a:avLst/>
          </a:prstGeom>
        </p:spPr>
        <p:txBody>
          <a:bodyPr wrap="square">
            <a:spAutoFit/>
          </a:bodyPr>
          <a:lstStyle/>
          <a:p>
            <a:pPr lvl="0"/>
            <a:r>
              <a:rPr lang="zh-CN" altLang="en-US" sz="2000" b="1" dirty="0">
                <a:solidFill>
                  <a:prstClr val="black"/>
                </a:solidFill>
              </a:rPr>
              <a:t>厨师</a:t>
            </a:r>
            <a:endParaRPr lang="en-US" altLang="zh-CN" sz="2000" b="1" dirty="0">
              <a:solidFill>
                <a:prstClr val="black"/>
              </a:solidFill>
            </a:endParaRPr>
          </a:p>
          <a:p>
            <a:r>
              <a:rPr lang="en-US" altLang="zh-CN" sz="2000" b="1" dirty="0">
                <a:solidFill>
                  <a:srgbClr val="645E10"/>
                </a:solidFill>
              </a:rPr>
              <a:t>   chef/cook</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小偷</a:t>
            </a:r>
            <a:endParaRPr lang="en-US" altLang="zh-CN" sz="2000" b="1" dirty="0">
              <a:solidFill>
                <a:prstClr val="black"/>
              </a:solidFill>
            </a:endParaRPr>
          </a:p>
          <a:p>
            <a:pPr lvl="0"/>
            <a:r>
              <a:rPr lang="en-US" altLang="zh-CN" sz="2000" b="1" dirty="0">
                <a:solidFill>
                  <a:srgbClr val="645E10"/>
                </a:solidFill>
              </a:rPr>
              <a:t>   thief</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粉丝，爱好者</a:t>
            </a:r>
            <a:endParaRPr lang="en-US" altLang="zh-CN" sz="2000" b="1" dirty="0">
              <a:solidFill>
                <a:prstClr val="black"/>
              </a:solidFill>
            </a:endParaRPr>
          </a:p>
          <a:p>
            <a:pPr lvl="0"/>
            <a:r>
              <a:rPr lang="en-US" altLang="zh-CN" sz="2000" b="1" dirty="0">
                <a:solidFill>
                  <a:srgbClr val="645E10"/>
                </a:solidFill>
              </a:rPr>
              <a:t>   fans</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邮递员</a:t>
            </a:r>
            <a:endParaRPr lang="en-US" altLang="zh-CN" sz="2000" b="1" dirty="0">
              <a:solidFill>
                <a:prstClr val="black"/>
              </a:solidFill>
            </a:endParaRPr>
          </a:p>
          <a:p>
            <a:pPr lvl="0"/>
            <a:r>
              <a:rPr lang="en-US" altLang="zh-CN" sz="2000" b="1" dirty="0">
                <a:solidFill>
                  <a:srgbClr val="645E10"/>
                </a:solidFill>
              </a:rPr>
              <a:t>   postman</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理发师</a:t>
            </a:r>
            <a:endParaRPr lang="en-US" altLang="zh-CN" sz="2000" b="1" dirty="0">
              <a:solidFill>
                <a:prstClr val="black"/>
              </a:solidFill>
            </a:endParaRPr>
          </a:p>
          <a:p>
            <a:pPr lvl="0"/>
            <a:r>
              <a:rPr lang="en-US" altLang="zh-CN" sz="2000" b="1" dirty="0">
                <a:solidFill>
                  <a:srgbClr val="645E10"/>
                </a:solidFill>
              </a:rPr>
              <a:t>   barber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女主人</a:t>
            </a:r>
            <a:r>
              <a:rPr lang="en-US" altLang="zh-CN" sz="2000" b="1" dirty="0">
                <a:solidFill>
                  <a:prstClr val="black"/>
                </a:solidFill>
              </a:rPr>
              <a:t>; </a:t>
            </a:r>
            <a:r>
              <a:rPr lang="zh-CN" altLang="en-US" sz="2000" b="1" dirty="0">
                <a:solidFill>
                  <a:prstClr val="black"/>
                </a:solidFill>
              </a:rPr>
              <a:t>女主持人</a:t>
            </a:r>
            <a:endParaRPr lang="en-US" altLang="zh-CN" sz="2000" b="1" dirty="0">
              <a:solidFill>
                <a:prstClr val="black"/>
              </a:solidFill>
            </a:endParaRPr>
          </a:p>
          <a:p>
            <a:pPr lvl="0"/>
            <a:r>
              <a:rPr lang="en-US" altLang="zh-CN" sz="2000" b="1" dirty="0">
                <a:solidFill>
                  <a:srgbClr val="645E10"/>
                </a:solidFill>
              </a:rPr>
              <a:t>   hostess</a:t>
            </a:r>
          </a:p>
          <a:p>
            <a:pPr lvl="0"/>
            <a:r>
              <a:rPr lang="zh-CN" altLang="en-US" sz="2000" b="1" dirty="0">
                <a:solidFill>
                  <a:prstClr val="black"/>
                </a:solidFill>
              </a:rPr>
              <a:t>天气预报员</a:t>
            </a:r>
            <a:endParaRPr lang="en-US" altLang="zh-CN" sz="2000" b="1" dirty="0">
              <a:solidFill>
                <a:prstClr val="black"/>
              </a:solidFill>
            </a:endParaRPr>
          </a:p>
          <a:p>
            <a:pPr lvl="0"/>
            <a:r>
              <a:rPr lang="en-US" altLang="zh-CN" sz="2000" b="1" dirty="0">
                <a:solidFill>
                  <a:srgbClr val="645E10"/>
                </a:solidFill>
              </a:rPr>
              <a:t>   weatherman</a:t>
            </a:r>
          </a:p>
          <a:p>
            <a:pPr lvl="0"/>
            <a:r>
              <a:rPr lang="zh-CN" altLang="en-US" b="1" dirty="0">
                <a:solidFill>
                  <a:prstClr val="black"/>
                </a:solidFill>
              </a:rPr>
              <a:t>程序员 </a:t>
            </a:r>
            <a:endParaRPr lang="en-US" altLang="zh-CN" b="1" dirty="0">
              <a:solidFill>
                <a:prstClr val="black"/>
              </a:solidFill>
            </a:endParaRPr>
          </a:p>
          <a:p>
            <a:pPr lvl="0"/>
            <a:r>
              <a:rPr lang="en-US" altLang="zh-CN" sz="2000" b="1" dirty="0">
                <a:solidFill>
                  <a:srgbClr val="645E10"/>
                </a:solidFill>
              </a:rPr>
              <a:t>   programmer</a:t>
            </a:r>
            <a:endParaRPr lang="zh-CN" altLang="en-US" sz="2000" b="1" dirty="0">
              <a:solidFill>
                <a:srgbClr val="645E10"/>
              </a:solidFill>
            </a:endParaRPr>
          </a:p>
        </p:txBody>
      </p:sp>
    </p:spTree>
    <p:extLst>
      <p:ext uri="{BB962C8B-B14F-4D97-AF65-F5344CB8AC3E}">
        <p14:creationId xmlns:p14="http://schemas.microsoft.com/office/powerpoint/2010/main" val="28753511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32361" y="102094"/>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rPr>
              <a:t>19. </a:t>
            </a:r>
            <a:r>
              <a:rPr lang="zh-CN" altLang="en-US" sz="2400" dirty="0">
                <a:solidFill>
                  <a:prstClr val="black"/>
                </a:solidFill>
              </a:rPr>
              <a:t>身份与职业</a:t>
            </a:r>
          </a:p>
          <a:p>
            <a:pPr lvl="0"/>
            <a:r>
              <a:rPr lang="en-US" altLang="zh-CN" sz="1600" dirty="0">
                <a:solidFill>
                  <a:prstClr val="black"/>
                </a:solidFill>
              </a:rPr>
              <a:t>    Identity and occupation</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36536" y="1013665"/>
            <a:ext cx="8566752"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Dr. Heath, you seem to be busy every day. What do you do besides giving lectures?</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 need to prepare class notes and hold office hours. However, I spend nearly two-thirds of my time doing research.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70589" y="3740278"/>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How does Dr. Heath spend most of his time?</a:t>
            </a:r>
          </a:p>
          <a:p>
            <a:pPr lvl="0"/>
            <a:r>
              <a:rPr lang="en-US" altLang="zh-CN" sz="1600" b="1" dirty="0">
                <a:solidFill>
                  <a:prstClr val="black"/>
                </a:solidFill>
                <a:latin typeface="Times New Roman" pitchFamily="18" charset="0"/>
                <a:cs typeface="Times New Roman" pitchFamily="18" charset="0"/>
              </a:rPr>
              <a:t>A. Giving lectures. 	       B. Conducting research. 	        C. Doing office work.</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166" y="4032845"/>
            <a:ext cx="345800" cy="353605"/>
          </a:xfrm>
          <a:prstGeom prst="rect">
            <a:avLst/>
          </a:prstGeom>
        </p:spPr>
      </p:pic>
    </p:spTree>
    <p:extLst>
      <p:ext uri="{BB962C8B-B14F-4D97-AF65-F5344CB8AC3E}">
        <p14:creationId xmlns:p14="http://schemas.microsoft.com/office/powerpoint/2010/main" val="2980610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28333"/>
            <a:ext cx="2455251"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rPr>
              <a:t>19. </a:t>
            </a:r>
            <a:r>
              <a:rPr lang="zh-CN" altLang="en-US" sz="2400" dirty="0">
                <a:solidFill>
                  <a:prstClr val="black"/>
                </a:solidFill>
              </a:rPr>
              <a:t>身份与职业</a:t>
            </a:r>
          </a:p>
          <a:p>
            <a:pPr lvl="0"/>
            <a:r>
              <a:rPr lang="en-US" altLang="zh-CN" sz="1600" dirty="0">
                <a:solidFill>
                  <a:prstClr val="black"/>
                </a:solidFill>
              </a:rPr>
              <a:t>    Identity and occupation</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50564" y="93456"/>
            <a:ext cx="8835363" cy="26930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Hey, Bill. I hear they’re going to send you to Germany for the new project.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Boy, news travels fast around here. I only got the orders a couple of hours ago. Rachel doesn’t even know.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Oh, no. So what are you waiting for? When do you plan to tell her?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Well, she’s at work at the moment. She doesn’t finish until five. I’ll have to wait until tonight now, I suppose.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Well, I was posted there before, back in 2008. It’s OK. A bit like England really. At least the weather is similar, and the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people aren’t much different. The only thing I didn’t like is the food, especially the sausages. What do you intend to do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about the family? Are you going to take them with you?</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Well I’d like to, but I don’t know much about the situation at the moment. You know, about schools and all that. But I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hope to move the family out there in a couple of months’ time. I don’t think I want to spend a year and a half out there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on my own, I mean, without Rachel and the kids. I mean, I don’t see that much of them now as it is.</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Yeah. Well, that’s the way it is normally in our company I suppose.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Yeah, well, we’ll see. Let me pay for the coffee.</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No, no, I’ll pay.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13. Why is Bill going to Germany?</a:t>
            </a:r>
          </a:p>
          <a:p>
            <a:pPr lvl="0"/>
            <a:r>
              <a:rPr lang="en-US" altLang="zh-CN" sz="1400" b="1" dirty="0">
                <a:solidFill>
                  <a:prstClr val="black"/>
                </a:solidFill>
                <a:latin typeface="Times New Roman" pitchFamily="18" charset="0"/>
                <a:cs typeface="Times New Roman" pitchFamily="18" charset="0"/>
              </a:rPr>
              <a:t>  A. To work on a project.     	B. To study German.      	C. To start a new company.</a:t>
            </a:r>
          </a:p>
          <a:p>
            <a:pPr lvl="0"/>
            <a:r>
              <a:rPr lang="en-US" altLang="zh-CN" sz="1400" b="1" dirty="0">
                <a:solidFill>
                  <a:prstClr val="black"/>
                </a:solidFill>
                <a:latin typeface="Times New Roman" pitchFamily="18" charset="0"/>
                <a:cs typeface="Times New Roman" pitchFamily="18" charset="0"/>
              </a:rPr>
              <a:t>14. What did the woman dislike about Germany</a:t>
            </a:r>
            <a:r>
              <a:rPr lang="zh-CN" altLang="en-US" sz="1400" b="1" dirty="0">
                <a:solidFill>
                  <a:prstClr val="black"/>
                </a:solidFill>
                <a:latin typeface="Times New Roman" pitchFamily="18" charset="0"/>
                <a:cs typeface="Times New Roman" pitchFamily="18" charset="0"/>
              </a:rPr>
              <a:t>？</a:t>
            </a:r>
            <a:br>
              <a:rPr lang="zh-CN" altLang="en-US" sz="1400" b="1" dirty="0">
                <a:solidFill>
                  <a:prstClr val="black"/>
                </a:solidFill>
                <a:latin typeface="Times New Roman" pitchFamily="18" charset="0"/>
                <a:cs typeface="Times New Roman" pitchFamily="18" charset="0"/>
              </a:rPr>
            </a:br>
            <a:r>
              <a:rPr lang="en-US" altLang="zh-CN" sz="1400" b="1" dirty="0">
                <a:solidFill>
                  <a:prstClr val="black"/>
                </a:solidFill>
                <a:latin typeface="Times New Roman" pitchFamily="18" charset="0"/>
                <a:cs typeface="Times New Roman" pitchFamily="18" charset="0"/>
              </a:rPr>
              <a:t>A. The weather.                                  B. The food.            	                    C. The schools.</a:t>
            </a:r>
          </a:p>
          <a:p>
            <a:pPr lvl="0"/>
            <a:r>
              <a:rPr lang="en-US" altLang="zh-CN" sz="1400" b="1" dirty="0">
                <a:solidFill>
                  <a:prstClr val="black"/>
                </a:solidFill>
                <a:latin typeface="Times New Roman" pitchFamily="18" charset="0"/>
                <a:cs typeface="Times New Roman" pitchFamily="18" charset="0"/>
              </a:rPr>
              <a:t>15. What does Bill hope to do about his family</a:t>
            </a:r>
            <a:r>
              <a:rPr lang="zh-CN" altLang="en-US" sz="1400" b="1" dirty="0">
                <a:solidFill>
                  <a:prstClr val="black"/>
                </a:solidFill>
                <a:latin typeface="Times New Roman" pitchFamily="18" charset="0"/>
                <a:cs typeface="Times New Roman" pitchFamily="18" charset="0"/>
              </a:rPr>
              <a:t>？</a:t>
            </a:r>
          </a:p>
          <a:p>
            <a:pPr lvl="0"/>
            <a:r>
              <a:rPr lang="en-US" altLang="zh-CN" sz="1400" b="1" dirty="0">
                <a:solidFill>
                  <a:prstClr val="black"/>
                </a:solidFill>
                <a:latin typeface="Times New Roman" pitchFamily="18" charset="0"/>
                <a:cs typeface="Times New Roman" pitchFamily="18" charset="0"/>
              </a:rPr>
              <a:t>A. Bring them to Germany.              B. Leave them in England.                C. Visit them in a few months.</a:t>
            </a:r>
          </a:p>
          <a:p>
            <a:pPr lvl="0"/>
            <a:r>
              <a:rPr lang="en-US" altLang="zh-CN" sz="1400" b="1" dirty="0">
                <a:solidFill>
                  <a:prstClr val="black"/>
                </a:solidFill>
                <a:latin typeface="Times New Roman" pitchFamily="18" charset="0"/>
                <a:cs typeface="Times New Roman" pitchFamily="18" charset="0"/>
              </a:rPr>
              <a:t>16. What is the probable relationship between the speakers?</a:t>
            </a:r>
          </a:p>
          <a:p>
            <a:pPr lvl="0"/>
            <a:r>
              <a:rPr lang="en-US" altLang="zh-CN" sz="1400" b="1" dirty="0">
                <a:solidFill>
                  <a:prstClr val="black"/>
                </a:solidFill>
                <a:latin typeface="Times New Roman" pitchFamily="18" charset="0"/>
                <a:cs typeface="Times New Roman" pitchFamily="18" charset="0"/>
              </a:rPr>
              <a:t>A. Fellow-travelers.	                  B. Colleagues.		C. Classmates.</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4" y="3505165"/>
            <a:ext cx="345800" cy="276310"/>
          </a:xfrm>
          <a:prstGeom prst="rect">
            <a:avLst/>
          </a:prstGeom>
        </p:spPr>
      </p:pic>
      <p:pic>
        <p:nvPicPr>
          <p:cNvPr id="22" name="图片 21">
            <a:extLst>
              <a:ext uri="{FF2B5EF4-FFF2-40B4-BE49-F238E27FC236}">
                <a16:creationId xmlns:a16="http://schemas.microsoft.com/office/drawing/2014/main" xmlns="" id="{D25F3B0B-C5CD-4DA4-8846-37373F827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863" y="3911333"/>
            <a:ext cx="345800" cy="284679"/>
          </a:xfrm>
          <a:prstGeom prst="rect">
            <a:avLst/>
          </a:prstGeom>
        </p:spPr>
      </p:pic>
      <p:pic>
        <p:nvPicPr>
          <p:cNvPr id="23" name="图片 22">
            <a:extLst>
              <a:ext uri="{FF2B5EF4-FFF2-40B4-BE49-F238E27FC236}">
                <a16:creationId xmlns:a16="http://schemas.microsoft.com/office/drawing/2014/main" xmlns="" id="{BEB0B2EE-FEAB-4C4E-9EA2-F642F64735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80" y="4396127"/>
            <a:ext cx="345800" cy="256828"/>
          </a:xfrm>
          <a:prstGeom prst="rect">
            <a:avLst/>
          </a:prstGeom>
        </p:spPr>
      </p:pic>
      <p:pic>
        <p:nvPicPr>
          <p:cNvPr id="24" name="图片 23">
            <a:extLst>
              <a:ext uri="{FF2B5EF4-FFF2-40B4-BE49-F238E27FC236}">
                <a16:creationId xmlns:a16="http://schemas.microsoft.com/office/drawing/2014/main" xmlns="" id="{31618EFB-0E92-4820-A71A-9F6A87181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9933" y="4803655"/>
            <a:ext cx="345800" cy="284679"/>
          </a:xfrm>
          <a:prstGeom prst="rect">
            <a:avLst/>
          </a:prstGeom>
        </p:spPr>
      </p:pic>
    </p:spTree>
    <p:extLst>
      <p:ext uri="{BB962C8B-B14F-4D97-AF65-F5344CB8AC3E}">
        <p14:creationId xmlns:p14="http://schemas.microsoft.com/office/powerpoint/2010/main" val="41782922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1583669" y="3400131"/>
            <a:ext cx="648072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情感与态度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Emotions and attitudes</a:t>
            </a:r>
            <a:endPar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20</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383868" y="2690931"/>
            <a:ext cx="173090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TWENTY</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9896550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20</a:t>
            </a:r>
            <a:r>
              <a:rPr lang="en-US" altLang="zh-CN" sz="2400" dirty="0">
                <a:solidFill>
                  <a:prstClr val="black"/>
                </a:solidFill>
              </a:rPr>
              <a:t>.</a:t>
            </a:r>
            <a:r>
              <a:rPr lang="zh-CN" altLang="en-US" sz="2400" dirty="0">
                <a:solidFill>
                  <a:prstClr val="black"/>
                </a:solidFill>
              </a:rPr>
              <a:t>情感与态度   </a:t>
            </a:r>
            <a:endParaRPr lang="en-US" altLang="zh-CN" sz="2400" dirty="0">
              <a:solidFill>
                <a:prstClr val="black"/>
              </a:solidFill>
            </a:endParaRPr>
          </a:p>
          <a:p>
            <a:pPr lvl="0"/>
            <a:r>
              <a:rPr lang="en-US" altLang="zh-CN" sz="1600" dirty="0">
                <a:solidFill>
                  <a:prstClr val="black"/>
                </a:solidFill>
              </a:rPr>
              <a:t>Emotions and attitudes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E8446B83-4B13-44B4-BB2F-08E87B9E09AD}"/>
              </a:ext>
            </a:extLst>
          </p:cNvPr>
          <p:cNvSpPr/>
          <p:nvPr/>
        </p:nvSpPr>
        <p:spPr>
          <a:xfrm>
            <a:off x="306409" y="830295"/>
            <a:ext cx="1989034" cy="4401205"/>
          </a:xfrm>
          <a:prstGeom prst="rect">
            <a:avLst/>
          </a:prstGeom>
        </p:spPr>
        <p:txBody>
          <a:bodyPr wrap="square">
            <a:spAutoFit/>
          </a:bodyPr>
          <a:lstStyle/>
          <a:p>
            <a:r>
              <a:rPr lang="zh-CN" altLang="en-US" sz="2000" b="1" dirty="0"/>
              <a:t>适应性强的</a:t>
            </a:r>
            <a:endParaRPr lang="en-US" altLang="zh-CN" sz="2000" b="1" dirty="0"/>
          </a:p>
          <a:p>
            <a:r>
              <a:rPr lang="en-US" altLang="zh-CN" sz="2000" b="1" dirty="0">
                <a:solidFill>
                  <a:srgbClr val="645E10"/>
                </a:solidFill>
              </a:rPr>
              <a:t>   adaptable</a:t>
            </a:r>
            <a:endParaRPr lang="zh-CN" altLang="en-US" sz="2000" b="1" dirty="0">
              <a:solidFill>
                <a:srgbClr val="645E10"/>
              </a:solidFill>
            </a:endParaRPr>
          </a:p>
          <a:p>
            <a:r>
              <a:rPr lang="zh-CN" altLang="en-US" sz="2000" b="1" dirty="0"/>
              <a:t>主动的，活跃的 </a:t>
            </a:r>
            <a:endParaRPr lang="en-US" altLang="zh-CN" sz="2000" b="1" dirty="0"/>
          </a:p>
          <a:p>
            <a:r>
              <a:rPr lang="en-US" altLang="zh-CN" sz="2000" b="1" dirty="0">
                <a:solidFill>
                  <a:srgbClr val="645E10"/>
                </a:solidFill>
              </a:rPr>
              <a:t>   active </a:t>
            </a:r>
          </a:p>
          <a:p>
            <a:r>
              <a:rPr lang="zh-CN" altLang="en-US" sz="2000" b="1" dirty="0"/>
              <a:t>有进取心的 </a:t>
            </a:r>
            <a:endParaRPr lang="en-US" altLang="zh-CN" sz="2000" b="1" dirty="0"/>
          </a:p>
          <a:p>
            <a:r>
              <a:rPr lang="en-US" altLang="zh-CN" sz="2000" b="1" dirty="0">
                <a:solidFill>
                  <a:srgbClr val="645E10"/>
                </a:solidFill>
              </a:rPr>
              <a:t>   aggressive</a:t>
            </a:r>
          </a:p>
          <a:p>
            <a:r>
              <a:rPr lang="zh-CN" altLang="en-US" sz="2000" b="1" dirty="0"/>
              <a:t>有雄心壮志的 </a:t>
            </a:r>
          </a:p>
          <a:p>
            <a:r>
              <a:rPr lang="en-US" altLang="zh-CN" sz="2000" b="1" dirty="0">
                <a:solidFill>
                  <a:srgbClr val="645E10"/>
                </a:solidFill>
              </a:rPr>
              <a:t>   ambitious </a:t>
            </a:r>
          </a:p>
          <a:p>
            <a:r>
              <a:rPr lang="zh-CN" altLang="en-US" sz="2000" b="1" dirty="0"/>
              <a:t>和蔼可亲的 </a:t>
            </a:r>
            <a:endParaRPr lang="en-US" altLang="zh-CN" sz="2000" b="1" dirty="0"/>
          </a:p>
          <a:p>
            <a:r>
              <a:rPr lang="en-US" altLang="zh-CN" sz="2000" b="1" dirty="0">
                <a:solidFill>
                  <a:srgbClr val="645E10"/>
                </a:solidFill>
              </a:rPr>
              <a:t>   amiable</a:t>
            </a:r>
            <a:endParaRPr lang="zh-CN" altLang="en-US" sz="2000" b="1" dirty="0">
              <a:solidFill>
                <a:srgbClr val="645E10"/>
              </a:solidFill>
            </a:endParaRPr>
          </a:p>
          <a:p>
            <a:r>
              <a:rPr lang="zh-CN" altLang="en-US" sz="2000" b="1" dirty="0"/>
              <a:t>善于分析的 </a:t>
            </a:r>
            <a:endParaRPr lang="en-US" altLang="zh-CN" sz="2000" b="1" dirty="0"/>
          </a:p>
          <a:p>
            <a:r>
              <a:rPr lang="en-US" altLang="zh-CN" sz="2000" b="1" dirty="0">
                <a:solidFill>
                  <a:srgbClr val="645E10"/>
                </a:solidFill>
              </a:rPr>
              <a:t>   analytical</a:t>
            </a:r>
          </a:p>
          <a:p>
            <a:r>
              <a:rPr lang="zh-CN" altLang="en-US" sz="2000" b="1" dirty="0"/>
              <a:t>有理解力的 </a:t>
            </a:r>
          </a:p>
          <a:p>
            <a:r>
              <a:rPr lang="en-US" altLang="zh-CN" sz="2000" b="1" dirty="0">
                <a:solidFill>
                  <a:srgbClr val="645E10"/>
                </a:solidFill>
              </a:rPr>
              <a:t>   apprehensive</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070D9CA3-33EA-439A-9614-0E23493C420E}"/>
              </a:ext>
            </a:extLst>
          </p:cNvPr>
          <p:cNvSpPr/>
          <p:nvPr/>
        </p:nvSpPr>
        <p:spPr>
          <a:xfrm>
            <a:off x="2638760" y="122409"/>
            <a:ext cx="1835575" cy="5016758"/>
          </a:xfrm>
          <a:prstGeom prst="rect">
            <a:avLst/>
          </a:prstGeom>
        </p:spPr>
        <p:txBody>
          <a:bodyPr wrap="square">
            <a:spAutoFit/>
          </a:bodyPr>
          <a:lstStyle/>
          <a:p>
            <a:pPr lvl="0"/>
            <a:r>
              <a:rPr lang="zh-CN" altLang="en-US" sz="2000" b="1" dirty="0">
                <a:solidFill>
                  <a:prstClr val="black"/>
                </a:solidFill>
              </a:rPr>
              <a:t>有能力的</a:t>
            </a:r>
            <a:endParaRPr lang="en-US" altLang="zh-CN" sz="2000" b="1" dirty="0">
              <a:solidFill>
                <a:prstClr val="black"/>
              </a:solidFill>
            </a:endParaRPr>
          </a:p>
          <a:p>
            <a:pPr lvl="0"/>
            <a:r>
              <a:rPr lang="en-US" altLang="zh-CN" sz="2000" b="1" dirty="0">
                <a:solidFill>
                  <a:srgbClr val="645E10"/>
                </a:solidFill>
              </a:rPr>
              <a:t>   capable</a:t>
            </a:r>
            <a:endParaRPr lang="zh-CN" altLang="en-US" sz="2000" b="1" dirty="0">
              <a:solidFill>
                <a:srgbClr val="645E10"/>
              </a:solidFill>
            </a:endParaRPr>
          </a:p>
          <a:p>
            <a:pPr lvl="0"/>
            <a:r>
              <a:rPr lang="zh-CN" altLang="en-US" sz="2000" b="1" dirty="0">
                <a:solidFill>
                  <a:prstClr val="black"/>
                </a:solidFill>
              </a:rPr>
              <a:t>能胜任的 </a:t>
            </a:r>
            <a:endParaRPr lang="en-US" altLang="zh-CN" sz="2000" b="1" dirty="0">
              <a:solidFill>
                <a:prstClr val="black"/>
              </a:solidFill>
            </a:endParaRPr>
          </a:p>
          <a:p>
            <a:pPr lvl="0"/>
            <a:r>
              <a:rPr lang="en-US" altLang="zh-CN" sz="2000" b="1" dirty="0">
                <a:solidFill>
                  <a:srgbClr val="645E10"/>
                </a:solidFill>
              </a:rPr>
              <a:t>   competent</a:t>
            </a:r>
            <a:endParaRPr lang="zh-CN" altLang="en-US" sz="2000" b="1" dirty="0">
              <a:solidFill>
                <a:srgbClr val="645E10"/>
              </a:solidFill>
            </a:endParaRPr>
          </a:p>
          <a:p>
            <a:pPr lvl="0"/>
            <a:r>
              <a:rPr lang="zh-CN" altLang="en-US" sz="2000" b="1" dirty="0">
                <a:solidFill>
                  <a:prstClr val="black"/>
                </a:solidFill>
              </a:rPr>
              <a:t>有合作精神的 </a:t>
            </a:r>
            <a:endParaRPr lang="en-US" altLang="zh-CN" sz="2000" b="1" dirty="0">
              <a:solidFill>
                <a:prstClr val="black"/>
              </a:solidFill>
            </a:endParaRPr>
          </a:p>
          <a:p>
            <a:pPr lvl="0"/>
            <a:r>
              <a:rPr lang="en-US" altLang="zh-CN" sz="2000" b="1" dirty="0">
                <a:solidFill>
                  <a:srgbClr val="645E10"/>
                </a:solidFill>
              </a:rPr>
              <a:t>   cooperative </a:t>
            </a:r>
          </a:p>
          <a:p>
            <a:pPr lvl="0"/>
            <a:r>
              <a:rPr lang="zh-CN" altLang="en-US" sz="2000" b="1" dirty="0">
                <a:solidFill>
                  <a:prstClr val="black"/>
                </a:solidFill>
              </a:rPr>
              <a:t>富创造力的 </a:t>
            </a:r>
            <a:endParaRPr lang="en-US" altLang="zh-CN" sz="2000" b="1" dirty="0">
              <a:solidFill>
                <a:prstClr val="black"/>
              </a:solidFill>
            </a:endParaRPr>
          </a:p>
          <a:p>
            <a:pPr lvl="0"/>
            <a:r>
              <a:rPr lang="en-US" altLang="zh-CN" sz="2000" b="1" dirty="0">
                <a:solidFill>
                  <a:srgbClr val="645E10"/>
                </a:solidFill>
              </a:rPr>
              <a:t>   creative</a:t>
            </a:r>
            <a:endParaRPr lang="zh-CN" altLang="en-US" sz="2000" b="1" dirty="0">
              <a:solidFill>
                <a:srgbClr val="645E10"/>
              </a:solidFill>
            </a:endParaRPr>
          </a:p>
          <a:p>
            <a:pPr lvl="0"/>
            <a:r>
              <a:rPr lang="zh-CN" altLang="en-US" sz="2000" b="1" dirty="0">
                <a:solidFill>
                  <a:prstClr val="black"/>
                </a:solidFill>
              </a:rPr>
              <a:t>有奉献精神的 </a:t>
            </a:r>
            <a:endParaRPr lang="en-US" altLang="zh-CN" sz="2000" b="1" dirty="0">
              <a:solidFill>
                <a:prstClr val="black"/>
              </a:solidFill>
            </a:endParaRPr>
          </a:p>
          <a:p>
            <a:pPr lvl="0"/>
            <a:r>
              <a:rPr lang="en-US" altLang="zh-CN" sz="2000" b="1" dirty="0">
                <a:solidFill>
                  <a:srgbClr val="645E10"/>
                </a:solidFill>
              </a:rPr>
              <a:t>   dedicated</a:t>
            </a:r>
            <a:r>
              <a:rPr lang="en-US" altLang="zh-CN" sz="2000" b="1" dirty="0">
                <a:solidFill>
                  <a:prstClr val="black"/>
                </a:solidFill>
              </a:rPr>
              <a:t> </a:t>
            </a:r>
          </a:p>
          <a:p>
            <a:pPr lvl="0"/>
            <a:r>
              <a:rPr lang="zh-CN" altLang="en-US" sz="2000" b="1" dirty="0">
                <a:solidFill>
                  <a:prstClr val="black"/>
                </a:solidFill>
              </a:rPr>
              <a:t>可靠的</a:t>
            </a:r>
            <a:endParaRPr lang="en-US" altLang="zh-CN" sz="2000" b="1" dirty="0">
              <a:solidFill>
                <a:prstClr val="black"/>
              </a:solidFill>
            </a:endParaRPr>
          </a:p>
          <a:p>
            <a:pPr lvl="0"/>
            <a:r>
              <a:rPr lang="en-US" altLang="zh-CN" sz="2000" b="1" dirty="0">
                <a:solidFill>
                  <a:srgbClr val="645E10"/>
                </a:solidFill>
              </a:rPr>
              <a:t>   dependable</a:t>
            </a:r>
            <a:r>
              <a:rPr lang="en-US" altLang="zh-CN" sz="2000" b="1" dirty="0">
                <a:solidFill>
                  <a:prstClr val="black"/>
                </a:solidFill>
              </a:rPr>
              <a:t> </a:t>
            </a:r>
            <a:r>
              <a:rPr lang="zh-CN" altLang="en-US" sz="2000" b="1" dirty="0">
                <a:solidFill>
                  <a:prstClr val="black"/>
                </a:solidFill>
              </a:rPr>
              <a:t>   </a:t>
            </a:r>
          </a:p>
          <a:p>
            <a:pPr lvl="0"/>
            <a:r>
              <a:rPr lang="zh-CN" altLang="en-US" sz="2000" b="1" dirty="0">
                <a:solidFill>
                  <a:prstClr val="black"/>
                </a:solidFill>
              </a:rPr>
              <a:t>守纪律的</a:t>
            </a:r>
            <a:endParaRPr lang="en-US" altLang="zh-CN" sz="2000" b="1" dirty="0">
              <a:solidFill>
                <a:prstClr val="black"/>
              </a:solidFill>
            </a:endParaRPr>
          </a:p>
          <a:p>
            <a:pPr lvl="0"/>
            <a:r>
              <a:rPr lang="en-US" altLang="zh-CN" sz="2000" b="1" dirty="0">
                <a:solidFill>
                  <a:srgbClr val="645E10"/>
                </a:solidFill>
              </a:rPr>
              <a:t>   disciplined</a:t>
            </a:r>
            <a:endParaRPr lang="zh-CN" altLang="en-US" sz="2000" b="1" dirty="0">
              <a:solidFill>
                <a:srgbClr val="645E10"/>
              </a:solidFill>
            </a:endParaRPr>
          </a:p>
          <a:p>
            <a:pPr lvl="0"/>
            <a:r>
              <a:rPr lang="zh-CN" altLang="en-US" sz="2000" b="1" dirty="0">
                <a:solidFill>
                  <a:prstClr val="black"/>
                </a:solidFill>
              </a:rPr>
              <a:t>尽职的</a:t>
            </a:r>
            <a:endParaRPr lang="en-US" altLang="zh-CN" sz="2000" b="1" dirty="0">
              <a:solidFill>
                <a:prstClr val="black"/>
              </a:solidFill>
            </a:endParaRPr>
          </a:p>
          <a:p>
            <a:pPr lvl="0"/>
            <a:r>
              <a:rPr lang="en-US" altLang="zh-CN" sz="2000" b="1" dirty="0">
                <a:solidFill>
                  <a:srgbClr val="645E10"/>
                </a:solidFill>
              </a:rPr>
              <a:t>   dutiful</a:t>
            </a:r>
            <a:endParaRPr lang="zh-CN" altLang="en-US" sz="2000" b="1" dirty="0">
              <a:solidFill>
                <a:srgbClr val="645E10"/>
              </a:solidFill>
            </a:endParaRPr>
          </a:p>
        </p:txBody>
      </p:sp>
      <p:sp>
        <p:nvSpPr>
          <p:cNvPr id="6" name="矩形 5">
            <a:extLst>
              <a:ext uri="{FF2B5EF4-FFF2-40B4-BE49-F238E27FC236}">
                <a16:creationId xmlns:a16="http://schemas.microsoft.com/office/drawing/2014/main" xmlns="" id="{D9FAE38D-9F66-4EE1-ADEF-C31C8AC124BF}"/>
              </a:ext>
            </a:extLst>
          </p:cNvPr>
          <p:cNvSpPr/>
          <p:nvPr/>
        </p:nvSpPr>
        <p:spPr>
          <a:xfrm>
            <a:off x="4474335" y="122409"/>
            <a:ext cx="2169757" cy="5016758"/>
          </a:xfrm>
          <a:prstGeom prst="rect">
            <a:avLst/>
          </a:prstGeom>
        </p:spPr>
        <p:txBody>
          <a:bodyPr wrap="square">
            <a:spAutoFit/>
          </a:bodyPr>
          <a:lstStyle/>
          <a:p>
            <a:pPr lvl="0"/>
            <a:r>
              <a:rPr lang="zh-CN" altLang="en-US" sz="2000" b="1" dirty="0">
                <a:solidFill>
                  <a:prstClr val="black"/>
                </a:solidFill>
              </a:rPr>
              <a:t>受过良好教育的</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well-</a:t>
            </a:r>
            <a:r>
              <a:rPr lang="en-US" altLang="zh-CN" sz="2000" b="1" dirty="0">
                <a:solidFill>
                  <a:prstClr val="black"/>
                </a:solidFill>
              </a:rPr>
              <a:t>-</a:t>
            </a:r>
            <a:r>
              <a:rPr lang="en-US" altLang="zh-CN" sz="2000" b="1" dirty="0">
                <a:solidFill>
                  <a:srgbClr val="645E10"/>
                </a:solidFill>
              </a:rPr>
              <a:t>educated</a:t>
            </a:r>
            <a:endParaRPr lang="zh-CN" altLang="en-US" sz="2000" b="1" dirty="0">
              <a:solidFill>
                <a:srgbClr val="645E10"/>
              </a:solidFill>
            </a:endParaRPr>
          </a:p>
          <a:p>
            <a:pPr lvl="0"/>
            <a:r>
              <a:rPr lang="zh-CN" altLang="en-US" sz="2000" b="1" dirty="0">
                <a:solidFill>
                  <a:prstClr val="black"/>
                </a:solidFill>
              </a:rPr>
              <a:t>精力充沛的 </a:t>
            </a:r>
            <a:endParaRPr lang="en-US" altLang="zh-CN" sz="2000" b="1" dirty="0">
              <a:solidFill>
                <a:prstClr val="black"/>
              </a:solidFill>
            </a:endParaRPr>
          </a:p>
          <a:p>
            <a:pPr lvl="0"/>
            <a:r>
              <a:rPr lang="en-US" altLang="zh-CN" sz="2000" b="1" dirty="0">
                <a:solidFill>
                  <a:srgbClr val="645E10"/>
                </a:solidFill>
              </a:rPr>
              <a:t>   energetic</a:t>
            </a:r>
          </a:p>
          <a:p>
            <a:pPr lvl="0"/>
            <a:r>
              <a:rPr lang="zh-CN" altLang="en-US" sz="2000" b="1" dirty="0">
                <a:solidFill>
                  <a:prstClr val="black"/>
                </a:solidFill>
              </a:rPr>
              <a:t>守信的，忠诚的 </a:t>
            </a:r>
            <a:endParaRPr lang="en-US" altLang="zh-CN" sz="2000" b="1" dirty="0">
              <a:solidFill>
                <a:prstClr val="black"/>
              </a:solidFill>
            </a:endParaRPr>
          </a:p>
          <a:p>
            <a:pPr lvl="0"/>
            <a:r>
              <a:rPr lang="en-US" altLang="zh-CN" sz="2000" b="1" dirty="0">
                <a:solidFill>
                  <a:srgbClr val="645E10"/>
                </a:solidFill>
              </a:rPr>
              <a:t>   faithful</a:t>
            </a:r>
          </a:p>
          <a:p>
            <a:pPr lvl="0"/>
            <a:r>
              <a:rPr lang="zh-CN" altLang="en-US" sz="2000" b="1" dirty="0">
                <a:solidFill>
                  <a:prstClr val="black"/>
                </a:solidFill>
              </a:rPr>
              <a:t>直率的，真诚的 </a:t>
            </a:r>
          </a:p>
          <a:p>
            <a:pPr lvl="0"/>
            <a:r>
              <a:rPr lang="en-US" altLang="zh-CN" sz="2000" b="1" dirty="0">
                <a:solidFill>
                  <a:srgbClr val="645E10"/>
                </a:solidFill>
              </a:rPr>
              <a:t>   frank</a:t>
            </a:r>
          </a:p>
          <a:p>
            <a:pPr lvl="0"/>
            <a:r>
              <a:rPr lang="zh-CN" altLang="en-US" sz="2000" b="1" dirty="0">
                <a:solidFill>
                  <a:prstClr val="black"/>
                </a:solidFill>
              </a:rPr>
              <a:t>宽宏大量的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generous</a:t>
            </a:r>
            <a:endParaRPr lang="zh-CN" altLang="en-US" sz="2000" b="1" dirty="0">
              <a:solidFill>
                <a:srgbClr val="645E10"/>
              </a:solidFill>
            </a:endParaRPr>
          </a:p>
          <a:p>
            <a:pPr lvl="0"/>
            <a:r>
              <a:rPr lang="zh-CN" altLang="en-US" sz="2000" b="1" dirty="0">
                <a:solidFill>
                  <a:prstClr val="black"/>
                </a:solidFill>
              </a:rPr>
              <a:t>有幽默 </a:t>
            </a:r>
            <a:endParaRPr lang="en-US" altLang="zh-CN" sz="2000" b="1" dirty="0">
              <a:solidFill>
                <a:prstClr val="black"/>
              </a:solidFill>
            </a:endParaRPr>
          </a:p>
          <a:p>
            <a:pPr lvl="0"/>
            <a:r>
              <a:rPr lang="en-US" altLang="zh-CN" sz="2000" b="1" dirty="0">
                <a:solidFill>
                  <a:srgbClr val="645E10"/>
                </a:solidFill>
              </a:rPr>
              <a:t>   humorous</a:t>
            </a:r>
          </a:p>
          <a:p>
            <a:pPr lvl="0"/>
            <a:r>
              <a:rPr lang="zh-CN" altLang="en-US" sz="2000" b="1" dirty="0">
                <a:solidFill>
                  <a:prstClr val="black"/>
                </a:solidFill>
              </a:rPr>
              <a:t>公正的</a:t>
            </a:r>
            <a:endParaRPr lang="en-US" altLang="zh-CN" sz="2000" b="1" dirty="0">
              <a:solidFill>
                <a:prstClr val="black"/>
              </a:solidFill>
            </a:endParaRPr>
          </a:p>
          <a:p>
            <a:pPr lvl="0"/>
            <a:r>
              <a:rPr lang="en-US" altLang="zh-CN" sz="2000" b="1" dirty="0">
                <a:solidFill>
                  <a:srgbClr val="645E10"/>
                </a:solidFill>
              </a:rPr>
              <a:t>   impartial</a:t>
            </a:r>
            <a:endParaRPr lang="zh-CN" altLang="en-US" sz="2000" b="1" dirty="0">
              <a:solidFill>
                <a:srgbClr val="645E10"/>
              </a:solidFill>
            </a:endParaRPr>
          </a:p>
          <a:p>
            <a:pPr lvl="0"/>
            <a:r>
              <a:rPr lang="zh-CN" altLang="en-US" sz="2000" b="1" dirty="0">
                <a:solidFill>
                  <a:prstClr val="black"/>
                </a:solidFill>
              </a:rPr>
              <a:t>有主见的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independent</a:t>
            </a:r>
            <a:endParaRPr lang="zh-CN" altLang="en-US" sz="2000" b="1" dirty="0">
              <a:solidFill>
                <a:srgbClr val="645E10"/>
              </a:solidFill>
            </a:endParaRPr>
          </a:p>
        </p:txBody>
      </p:sp>
      <p:sp>
        <p:nvSpPr>
          <p:cNvPr id="7" name="矩形 6">
            <a:extLst>
              <a:ext uri="{FF2B5EF4-FFF2-40B4-BE49-F238E27FC236}">
                <a16:creationId xmlns:a16="http://schemas.microsoft.com/office/drawing/2014/main" xmlns="" id="{AC9E2310-7AA8-4C62-8395-99AE3C21DDD7}"/>
              </a:ext>
            </a:extLst>
          </p:cNvPr>
          <p:cNvSpPr/>
          <p:nvPr/>
        </p:nvSpPr>
        <p:spPr>
          <a:xfrm>
            <a:off x="6798455" y="122409"/>
            <a:ext cx="2169756" cy="5016758"/>
          </a:xfrm>
          <a:prstGeom prst="rect">
            <a:avLst/>
          </a:prstGeom>
        </p:spPr>
        <p:txBody>
          <a:bodyPr wrap="square">
            <a:spAutoFit/>
          </a:bodyPr>
          <a:lstStyle/>
          <a:p>
            <a:r>
              <a:rPr lang="zh-CN" altLang="en-US" sz="2000" b="1" dirty="0">
                <a:solidFill>
                  <a:prstClr val="black"/>
                </a:solidFill>
              </a:rPr>
              <a:t>勤奋的</a:t>
            </a:r>
            <a:endParaRPr lang="en-US" altLang="zh-CN" sz="2000" b="1" dirty="0">
              <a:solidFill>
                <a:prstClr val="black"/>
              </a:solidFill>
            </a:endParaRPr>
          </a:p>
          <a:p>
            <a:r>
              <a:rPr lang="en-US" altLang="zh-CN" sz="2000" b="1" dirty="0">
                <a:solidFill>
                  <a:srgbClr val="645E10"/>
                </a:solidFill>
              </a:rPr>
              <a:t>   industrious</a:t>
            </a:r>
          </a:p>
          <a:p>
            <a:r>
              <a:rPr lang="zh-CN" altLang="en-US" sz="2000" b="1" dirty="0">
                <a:solidFill>
                  <a:prstClr val="black"/>
                </a:solidFill>
              </a:rPr>
              <a:t>谦虚的</a:t>
            </a:r>
            <a:endParaRPr lang="en-US" altLang="zh-CN" sz="2000" b="1" dirty="0">
              <a:solidFill>
                <a:prstClr val="black"/>
              </a:solidFill>
            </a:endParaRPr>
          </a:p>
          <a:p>
            <a:r>
              <a:rPr lang="en-US" altLang="zh-CN" sz="2000" b="1" dirty="0">
                <a:solidFill>
                  <a:srgbClr val="645E10"/>
                </a:solidFill>
              </a:rPr>
              <a:t>   modest</a:t>
            </a:r>
          </a:p>
          <a:p>
            <a:r>
              <a:rPr lang="zh-CN" altLang="en-US" sz="2000" b="1" dirty="0">
                <a:solidFill>
                  <a:prstClr val="black"/>
                </a:solidFill>
              </a:rPr>
              <a:t>客观的</a:t>
            </a:r>
            <a:endParaRPr lang="en-US" altLang="zh-CN" sz="2000" b="1" dirty="0">
              <a:solidFill>
                <a:prstClr val="black"/>
              </a:solidFill>
            </a:endParaRPr>
          </a:p>
          <a:p>
            <a:r>
              <a:rPr lang="en-US" altLang="zh-CN" sz="2000" b="1" dirty="0">
                <a:solidFill>
                  <a:srgbClr val="645E10"/>
                </a:solidFill>
              </a:rPr>
              <a:t>   objective</a:t>
            </a:r>
            <a:endParaRPr lang="zh-CN" altLang="en-US" sz="2000" b="1" dirty="0">
              <a:solidFill>
                <a:srgbClr val="645E10"/>
              </a:solidFill>
            </a:endParaRPr>
          </a:p>
          <a:p>
            <a:r>
              <a:rPr lang="zh-CN" altLang="en-US" sz="2000" b="1" dirty="0">
                <a:solidFill>
                  <a:prstClr val="black"/>
                </a:solidFill>
              </a:rPr>
              <a:t>一丝不苟的</a:t>
            </a:r>
            <a:endParaRPr lang="en-US" altLang="zh-CN" sz="2000" b="1" dirty="0">
              <a:solidFill>
                <a:prstClr val="black"/>
              </a:solidFill>
            </a:endParaRPr>
          </a:p>
          <a:p>
            <a:r>
              <a:rPr lang="en-US" altLang="zh-CN" sz="2000" b="1" dirty="0">
                <a:solidFill>
                  <a:srgbClr val="645E10"/>
                </a:solidFill>
              </a:rPr>
              <a:t>   precise</a:t>
            </a:r>
          </a:p>
          <a:p>
            <a:r>
              <a:rPr lang="zh-CN" altLang="en-US" sz="2000" b="1" dirty="0">
                <a:solidFill>
                  <a:prstClr val="black"/>
                </a:solidFill>
              </a:rPr>
              <a:t>严守时刻的 </a:t>
            </a:r>
            <a:endParaRPr lang="en-US" altLang="zh-CN" sz="2000" b="1" dirty="0">
              <a:solidFill>
                <a:prstClr val="black"/>
              </a:solidFill>
            </a:endParaRPr>
          </a:p>
          <a:p>
            <a:r>
              <a:rPr lang="en-US" altLang="zh-CN" sz="2000" b="1" dirty="0">
                <a:solidFill>
                  <a:srgbClr val="645E10"/>
                </a:solidFill>
              </a:rPr>
              <a:t>   punctual</a:t>
            </a:r>
          </a:p>
          <a:p>
            <a:r>
              <a:rPr lang="zh-CN" altLang="en-US" sz="2000" b="1" dirty="0">
                <a:solidFill>
                  <a:prstClr val="black"/>
                </a:solidFill>
              </a:rPr>
              <a:t>实事求是的</a:t>
            </a:r>
            <a:endParaRPr lang="en-US" altLang="zh-CN" sz="2000" b="1" dirty="0">
              <a:solidFill>
                <a:prstClr val="black"/>
              </a:solidFill>
            </a:endParaRPr>
          </a:p>
          <a:p>
            <a:r>
              <a:rPr lang="en-US" altLang="zh-CN" sz="2000" b="1" dirty="0">
                <a:solidFill>
                  <a:srgbClr val="645E10"/>
                </a:solidFill>
              </a:rPr>
              <a:t>   realistic</a:t>
            </a:r>
          </a:p>
          <a:p>
            <a:r>
              <a:rPr lang="zh-CN" altLang="en-US" sz="2000" b="1" dirty="0">
                <a:solidFill>
                  <a:prstClr val="black"/>
                </a:solidFill>
              </a:rPr>
              <a:t>负责的</a:t>
            </a:r>
            <a:endParaRPr lang="en-US" altLang="zh-CN" sz="2000" b="1" dirty="0">
              <a:solidFill>
                <a:prstClr val="black"/>
              </a:solidFill>
            </a:endParaRPr>
          </a:p>
          <a:p>
            <a:r>
              <a:rPr lang="en-US" altLang="zh-CN" sz="2000" b="1" dirty="0">
                <a:solidFill>
                  <a:srgbClr val="645E10"/>
                </a:solidFill>
              </a:rPr>
              <a:t>   responsible</a:t>
            </a:r>
            <a:endParaRPr lang="zh-CN" altLang="en-US" sz="2000" b="1" dirty="0">
              <a:solidFill>
                <a:srgbClr val="645E10"/>
              </a:solidFill>
            </a:endParaRPr>
          </a:p>
          <a:p>
            <a:r>
              <a:rPr lang="zh-CN" altLang="en-US" sz="2000" b="1" dirty="0">
                <a:solidFill>
                  <a:prstClr val="black"/>
                </a:solidFill>
              </a:rPr>
              <a:t>明白事理的</a:t>
            </a:r>
          </a:p>
          <a:p>
            <a:r>
              <a:rPr lang="en-US" altLang="zh-CN" sz="2000" b="1" dirty="0">
                <a:solidFill>
                  <a:srgbClr val="645E10"/>
                </a:solidFill>
              </a:rPr>
              <a:t>   sensible</a:t>
            </a:r>
            <a:endParaRPr lang="zh-CN" altLang="en-US" sz="2000" b="1" dirty="0">
              <a:solidFill>
                <a:srgbClr val="645E10"/>
              </a:solidFill>
            </a:endParaRPr>
          </a:p>
        </p:txBody>
      </p:sp>
    </p:spTree>
    <p:extLst>
      <p:ext uri="{BB962C8B-B14F-4D97-AF65-F5344CB8AC3E}">
        <p14:creationId xmlns:p14="http://schemas.microsoft.com/office/powerpoint/2010/main" val="30512156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20</a:t>
            </a:r>
            <a:r>
              <a:rPr lang="en-US" altLang="zh-CN" sz="2400" dirty="0">
                <a:solidFill>
                  <a:prstClr val="black"/>
                </a:solidFill>
              </a:rPr>
              <a:t>.</a:t>
            </a:r>
            <a:r>
              <a:rPr lang="zh-CN" altLang="en-US" sz="2400" dirty="0">
                <a:solidFill>
                  <a:prstClr val="black"/>
                </a:solidFill>
              </a:rPr>
              <a:t>情感与态度   </a:t>
            </a:r>
            <a:endParaRPr lang="en-US" altLang="zh-CN" sz="2400" dirty="0">
              <a:solidFill>
                <a:prstClr val="black"/>
              </a:solidFill>
            </a:endParaRPr>
          </a:p>
          <a:p>
            <a:pPr lvl="0"/>
            <a:r>
              <a:rPr lang="en-US" altLang="zh-CN" sz="1600" dirty="0">
                <a:solidFill>
                  <a:prstClr val="black"/>
                </a:solidFill>
              </a:rPr>
              <a:t>Emotions and attitudes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E2FF5D11-7B4F-4F0B-89C2-7BF573341F11}"/>
              </a:ext>
            </a:extLst>
          </p:cNvPr>
          <p:cNvSpPr/>
          <p:nvPr/>
        </p:nvSpPr>
        <p:spPr>
          <a:xfrm>
            <a:off x="2620908" y="563559"/>
            <a:ext cx="2064511" cy="4401205"/>
          </a:xfrm>
          <a:prstGeom prst="rect">
            <a:avLst/>
          </a:prstGeom>
        </p:spPr>
        <p:txBody>
          <a:bodyPr wrap="square">
            <a:spAutoFit/>
          </a:bodyPr>
          <a:lstStyle/>
          <a:p>
            <a:r>
              <a:rPr lang="zh-CN" altLang="en-US" sz="2000" b="1" dirty="0"/>
              <a:t>自私的</a:t>
            </a:r>
            <a:endParaRPr lang="en-US" altLang="zh-CN" sz="2000" b="1" dirty="0"/>
          </a:p>
          <a:p>
            <a:r>
              <a:rPr lang="en-US" altLang="zh-CN" sz="2000" b="1" dirty="0">
                <a:solidFill>
                  <a:srgbClr val="645E10"/>
                </a:solidFill>
              </a:rPr>
              <a:t>   selfish</a:t>
            </a:r>
          </a:p>
          <a:p>
            <a:r>
              <a:rPr lang="zh-CN" altLang="en-US" sz="2000" b="1" dirty="0"/>
              <a:t>令人满意的</a:t>
            </a:r>
            <a:endParaRPr lang="en-US" altLang="zh-CN" sz="2000" b="1" dirty="0"/>
          </a:p>
          <a:p>
            <a:r>
              <a:rPr lang="en-US" altLang="zh-CN" sz="2000" b="1" dirty="0">
                <a:solidFill>
                  <a:srgbClr val="645E10"/>
                </a:solidFill>
              </a:rPr>
              <a:t>   satisfactory</a:t>
            </a:r>
          </a:p>
          <a:p>
            <a:r>
              <a:rPr lang="zh-CN" altLang="en-US" sz="2000" b="1" dirty="0"/>
              <a:t>无聊的</a:t>
            </a:r>
            <a:r>
              <a:rPr lang="en-US" altLang="zh-CN" sz="2000" b="1" dirty="0"/>
              <a:t>,</a:t>
            </a:r>
            <a:r>
              <a:rPr lang="zh-CN" altLang="en-US" sz="2000" b="1" dirty="0"/>
              <a:t>枯燥的</a:t>
            </a:r>
            <a:endParaRPr lang="en-US" altLang="zh-CN" sz="2000" b="1" dirty="0"/>
          </a:p>
          <a:p>
            <a:r>
              <a:rPr lang="en-US" altLang="zh-CN" sz="2000" b="1" dirty="0">
                <a:solidFill>
                  <a:srgbClr val="645E10"/>
                </a:solidFill>
              </a:rPr>
              <a:t>   boring/dull</a:t>
            </a:r>
          </a:p>
          <a:p>
            <a:r>
              <a:rPr lang="zh-CN" altLang="en-US" sz="2000" b="1" dirty="0"/>
              <a:t>给人印象深刻的</a:t>
            </a:r>
            <a:endParaRPr lang="en-US" altLang="zh-CN" sz="2000" b="1" dirty="0"/>
          </a:p>
          <a:p>
            <a:r>
              <a:rPr lang="en-US" altLang="zh-CN" sz="2000" b="1" dirty="0">
                <a:solidFill>
                  <a:srgbClr val="645E10"/>
                </a:solidFill>
              </a:rPr>
              <a:t>    impressive</a:t>
            </a:r>
          </a:p>
          <a:p>
            <a:r>
              <a:rPr lang="zh-CN" altLang="en-US" sz="2000" b="1" dirty="0"/>
              <a:t>令人赞叹的</a:t>
            </a:r>
            <a:endParaRPr lang="en-US" altLang="zh-CN" sz="2000" b="1" dirty="0"/>
          </a:p>
          <a:p>
            <a:r>
              <a:rPr lang="en-US" altLang="zh-CN" sz="2000" b="1" dirty="0">
                <a:solidFill>
                  <a:srgbClr val="645E10"/>
                </a:solidFill>
              </a:rPr>
              <a:t>   amazing </a:t>
            </a:r>
          </a:p>
          <a:p>
            <a:r>
              <a:rPr lang="zh-CN" altLang="en-US" sz="2000" b="1" dirty="0"/>
              <a:t>极好的</a:t>
            </a:r>
            <a:r>
              <a:rPr lang="en-US" altLang="zh-CN" sz="2000" b="1" dirty="0"/>
              <a:t>; </a:t>
            </a:r>
            <a:r>
              <a:rPr lang="zh-CN" altLang="en-US" sz="2000" b="1" dirty="0"/>
              <a:t>美妙的</a:t>
            </a:r>
            <a:endParaRPr lang="en-US" altLang="zh-CN" sz="2000" b="1" dirty="0"/>
          </a:p>
          <a:p>
            <a:r>
              <a:rPr lang="en-US" altLang="zh-CN" sz="2000" b="1" dirty="0">
                <a:solidFill>
                  <a:srgbClr val="645E10"/>
                </a:solidFill>
              </a:rPr>
              <a:t>   fantastic</a:t>
            </a:r>
          </a:p>
          <a:p>
            <a:r>
              <a:rPr lang="zh-CN" altLang="en-US" sz="2000" b="1" dirty="0"/>
              <a:t>怡人的 </a:t>
            </a:r>
            <a:endParaRPr lang="en-US" altLang="zh-CN" sz="2000" b="1" dirty="0"/>
          </a:p>
          <a:p>
            <a:r>
              <a:rPr lang="en-US" altLang="zh-CN" sz="2000" b="1" dirty="0">
                <a:solidFill>
                  <a:srgbClr val="645E10"/>
                </a:solidFill>
              </a:rPr>
              <a:t>   enjoyable</a:t>
            </a:r>
          </a:p>
        </p:txBody>
      </p:sp>
      <p:sp>
        <p:nvSpPr>
          <p:cNvPr id="6" name="矩形 5">
            <a:extLst>
              <a:ext uri="{FF2B5EF4-FFF2-40B4-BE49-F238E27FC236}">
                <a16:creationId xmlns:a16="http://schemas.microsoft.com/office/drawing/2014/main" xmlns="" id="{B16CE7AD-92B3-4A7C-B30C-BF1BC7EAD21B}"/>
              </a:ext>
            </a:extLst>
          </p:cNvPr>
          <p:cNvSpPr/>
          <p:nvPr/>
        </p:nvSpPr>
        <p:spPr>
          <a:xfrm>
            <a:off x="4757833" y="278520"/>
            <a:ext cx="1915371" cy="4401205"/>
          </a:xfrm>
          <a:prstGeom prst="rect">
            <a:avLst/>
          </a:prstGeom>
        </p:spPr>
        <p:txBody>
          <a:bodyPr wrap="square">
            <a:spAutoFit/>
          </a:bodyPr>
          <a:lstStyle/>
          <a:p>
            <a:pPr lvl="0"/>
            <a:r>
              <a:rPr lang="zh-CN" altLang="en-US" sz="2000" b="1" dirty="0">
                <a:solidFill>
                  <a:prstClr val="black"/>
                </a:solidFill>
              </a:rPr>
              <a:t>感激的</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grateful</a:t>
            </a:r>
          </a:p>
          <a:p>
            <a:pPr lvl="0"/>
            <a:r>
              <a:rPr lang="zh-CN" altLang="en-US" sz="2000" b="1" dirty="0">
                <a:solidFill>
                  <a:prstClr val="black"/>
                </a:solidFill>
              </a:rPr>
              <a:t>鼓舞人心的</a:t>
            </a:r>
            <a:endParaRPr lang="en-US" altLang="zh-CN" sz="2000" b="1" dirty="0">
              <a:solidFill>
                <a:prstClr val="black"/>
              </a:solidFill>
            </a:endParaRPr>
          </a:p>
          <a:p>
            <a:pPr lvl="0"/>
            <a:r>
              <a:rPr lang="en-US" altLang="zh-CN" sz="2000" b="1" dirty="0">
                <a:solidFill>
                  <a:srgbClr val="645E10"/>
                </a:solidFill>
              </a:rPr>
              <a:t>   encouraging</a:t>
            </a:r>
          </a:p>
          <a:p>
            <a:pPr lvl="0"/>
            <a:r>
              <a:rPr lang="zh-CN" altLang="en-US" sz="2000" b="1" dirty="0">
                <a:solidFill>
                  <a:prstClr val="black"/>
                </a:solidFill>
              </a:rPr>
              <a:t>值得的</a:t>
            </a:r>
            <a:endParaRPr lang="en-US" altLang="zh-CN" sz="2000" b="1" dirty="0">
              <a:solidFill>
                <a:prstClr val="black"/>
              </a:solidFill>
            </a:endParaRPr>
          </a:p>
          <a:p>
            <a:pPr lvl="0"/>
            <a:r>
              <a:rPr lang="en-US" altLang="zh-CN" sz="2000" b="1" dirty="0">
                <a:solidFill>
                  <a:srgbClr val="645E10"/>
                </a:solidFill>
              </a:rPr>
              <a:t>   worthwhile</a:t>
            </a:r>
          </a:p>
          <a:p>
            <a:pPr lvl="0"/>
            <a:r>
              <a:rPr lang="zh-CN" altLang="en-US" sz="2000" b="1" dirty="0">
                <a:solidFill>
                  <a:prstClr val="black"/>
                </a:solidFill>
              </a:rPr>
              <a:t>难忘的</a:t>
            </a:r>
            <a:endParaRPr lang="en-US" altLang="zh-CN" sz="2000" b="1" dirty="0">
              <a:solidFill>
                <a:prstClr val="black"/>
              </a:solidFill>
            </a:endParaRPr>
          </a:p>
          <a:p>
            <a:pPr lvl="0"/>
            <a:r>
              <a:rPr lang="en-US" altLang="zh-CN" sz="2000" b="1" dirty="0">
                <a:solidFill>
                  <a:srgbClr val="645E10"/>
                </a:solidFill>
              </a:rPr>
              <a:t>   unforgettable</a:t>
            </a:r>
          </a:p>
          <a:p>
            <a:pPr lvl="0"/>
            <a:r>
              <a:rPr lang="zh-CN" altLang="en-US" sz="2000" b="1" dirty="0">
                <a:solidFill>
                  <a:prstClr val="black"/>
                </a:solidFill>
              </a:rPr>
              <a:t>舒适的 </a:t>
            </a:r>
            <a:endParaRPr lang="en-US" altLang="zh-CN" sz="2000" b="1" dirty="0">
              <a:solidFill>
                <a:prstClr val="black"/>
              </a:solidFill>
            </a:endParaRPr>
          </a:p>
          <a:p>
            <a:pPr lvl="0"/>
            <a:r>
              <a:rPr lang="en-US" altLang="zh-CN" sz="2000" b="1" dirty="0">
                <a:solidFill>
                  <a:srgbClr val="645E10"/>
                </a:solidFill>
              </a:rPr>
              <a:t>   comfortable</a:t>
            </a:r>
          </a:p>
          <a:p>
            <a:pPr lvl="0"/>
            <a:r>
              <a:rPr lang="zh-CN" altLang="en-US" sz="2000" b="1" dirty="0">
                <a:solidFill>
                  <a:prstClr val="black"/>
                </a:solidFill>
              </a:rPr>
              <a:t>有趣的</a:t>
            </a:r>
            <a:endParaRPr lang="en-US" altLang="zh-CN" sz="2000" b="1" dirty="0">
              <a:solidFill>
                <a:prstClr val="black"/>
              </a:solidFill>
            </a:endParaRPr>
          </a:p>
          <a:p>
            <a:pPr lvl="0"/>
            <a:r>
              <a:rPr lang="en-US" altLang="zh-CN" sz="2000" b="1" dirty="0">
                <a:solidFill>
                  <a:srgbClr val="645E10"/>
                </a:solidFill>
              </a:rPr>
              <a:t>   amusing</a:t>
            </a:r>
          </a:p>
          <a:p>
            <a:r>
              <a:rPr lang="zh-CN" altLang="en-US" sz="2000" b="1" dirty="0">
                <a:solidFill>
                  <a:prstClr val="black"/>
                </a:solidFill>
              </a:rPr>
              <a:t>心情愉悦的</a:t>
            </a:r>
            <a:endParaRPr lang="en-US" altLang="zh-CN" sz="2000" b="1" dirty="0">
              <a:solidFill>
                <a:prstClr val="black"/>
              </a:solidFill>
            </a:endParaRPr>
          </a:p>
          <a:p>
            <a:pPr lvl="0"/>
            <a:r>
              <a:rPr lang="en-US" altLang="zh-CN" sz="2000" b="1" dirty="0">
                <a:solidFill>
                  <a:srgbClr val="645E10"/>
                </a:solidFill>
              </a:rPr>
              <a:t>   pleasant</a:t>
            </a:r>
            <a:r>
              <a:rPr lang="en-US" altLang="zh-CN" sz="2000" b="1" dirty="0">
                <a:solidFill>
                  <a:prstClr val="black"/>
                </a:solidFill>
              </a:rPr>
              <a:t> </a:t>
            </a:r>
          </a:p>
        </p:txBody>
      </p:sp>
      <p:sp>
        <p:nvSpPr>
          <p:cNvPr id="7" name="矩形 6">
            <a:extLst>
              <a:ext uri="{FF2B5EF4-FFF2-40B4-BE49-F238E27FC236}">
                <a16:creationId xmlns:a16="http://schemas.microsoft.com/office/drawing/2014/main" xmlns="" id="{A0CCFFB0-43AE-4DFB-9ABD-569ACDFE758E}"/>
              </a:ext>
            </a:extLst>
          </p:cNvPr>
          <p:cNvSpPr/>
          <p:nvPr/>
        </p:nvSpPr>
        <p:spPr>
          <a:xfrm>
            <a:off x="6873067" y="120990"/>
            <a:ext cx="2064511" cy="3785652"/>
          </a:xfrm>
          <a:prstGeom prst="rect">
            <a:avLst/>
          </a:prstGeom>
        </p:spPr>
        <p:txBody>
          <a:bodyPr wrap="square">
            <a:spAutoFit/>
          </a:bodyPr>
          <a:lstStyle/>
          <a:p>
            <a:pPr lvl="0"/>
            <a:r>
              <a:rPr lang="zh-CN" altLang="en-US" sz="2000" b="1" dirty="0">
                <a:solidFill>
                  <a:prstClr val="black"/>
                </a:solidFill>
              </a:rPr>
              <a:t>冷淡的 </a:t>
            </a:r>
            <a:endParaRPr lang="en-US" altLang="zh-CN" sz="2000" b="1" dirty="0">
              <a:solidFill>
                <a:prstClr val="black"/>
              </a:solidFill>
            </a:endParaRPr>
          </a:p>
          <a:p>
            <a:pPr lvl="0"/>
            <a:r>
              <a:rPr lang="en-US" altLang="zh-CN" sz="2000" b="1" dirty="0">
                <a:solidFill>
                  <a:srgbClr val="645E10"/>
                </a:solidFill>
              </a:rPr>
              <a:t>   indifferent</a:t>
            </a:r>
          </a:p>
          <a:p>
            <a:pPr lvl="0"/>
            <a:r>
              <a:rPr lang="zh-CN" altLang="en-US" sz="2000" b="1" dirty="0">
                <a:solidFill>
                  <a:prstClr val="black"/>
                </a:solidFill>
              </a:rPr>
              <a:t>痛苦的</a:t>
            </a:r>
            <a:endParaRPr lang="en-US" altLang="zh-CN" sz="2000" b="1" dirty="0">
              <a:solidFill>
                <a:prstClr val="black"/>
              </a:solidFill>
            </a:endParaRPr>
          </a:p>
          <a:p>
            <a:pPr lvl="0"/>
            <a:r>
              <a:rPr lang="en-US" altLang="zh-CN" sz="2000" b="1" dirty="0">
                <a:solidFill>
                  <a:srgbClr val="645E10"/>
                </a:solidFill>
              </a:rPr>
              <a:t>   bitter</a:t>
            </a:r>
          </a:p>
          <a:p>
            <a:pPr lvl="0"/>
            <a:r>
              <a:rPr lang="zh-CN" altLang="en-US" sz="2000" b="1" dirty="0">
                <a:solidFill>
                  <a:prstClr val="black"/>
                </a:solidFill>
              </a:rPr>
              <a:t>绝望的 </a:t>
            </a:r>
            <a:endParaRPr lang="en-US" altLang="zh-CN" sz="2000" b="1" dirty="0">
              <a:solidFill>
                <a:prstClr val="black"/>
              </a:solidFill>
            </a:endParaRPr>
          </a:p>
          <a:p>
            <a:pPr lvl="0"/>
            <a:r>
              <a:rPr lang="en-US" altLang="zh-CN" sz="2000" b="1" dirty="0">
                <a:solidFill>
                  <a:srgbClr val="645E10"/>
                </a:solidFill>
              </a:rPr>
              <a:t>   hopeless</a:t>
            </a:r>
          </a:p>
          <a:p>
            <a:pPr lvl="0"/>
            <a:r>
              <a:rPr lang="zh-CN" altLang="en-US" sz="2000" b="1" dirty="0">
                <a:solidFill>
                  <a:prstClr val="black"/>
                </a:solidFill>
              </a:rPr>
              <a:t>吸引人的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fascinating</a:t>
            </a:r>
          </a:p>
          <a:p>
            <a:pPr lvl="0"/>
            <a:r>
              <a:rPr lang="zh-CN" altLang="en-US" sz="2000" b="1" dirty="0">
                <a:solidFill>
                  <a:prstClr val="black"/>
                </a:solidFill>
              </a:rPr>
              <a:t>思乡的 </a:t>
            </a:r>
            <a:endParaRPr lang="en-US" altLang="zh-CN" sz="2000" b="1" dirty="0">
              <a:solidFill>
                <a:prstClr val="black"/>
              </a:solidFill>
            </a:endParaRPr>
          </a:p>
          <a:p>
            <a:pPr lvl="0"/>
            <a:r>
              <a:rPr lang="en-US" altLang="zh-CN" sz="2000" b="1" dirty="0">
                <a:solidFill>
                  <a:srgbClr val="645E10"/>
                </a:solidFill>
              </a:rPr>
              <a:t>   homesick</a:t>
            </a:r>
          </a:p>
          <a:p>
            <a:pPr lvl="0"/>
            <a:endParaRPr lang="en-US" altLang="zh-CN" sz="2000" b="1" dirty="0">
              <a:solidFill>
                <a:prstClr val="black"/>
              </a:solidFill>
            </a:endParaRPr>
          </a:p>
          <a:p>
            <a:pPr lvl="0"/>
            <a:endParaRPr lang="en-US" altLang="zh-CN" sz="2000" b="1" dirty="0">
              <a:solidFill>
                <a:prstClr val="black"/>
              </a:solidFill>
            </a:endParaRPr>
          </a:p>
        </p:txBody>
      </p:sp>
      <p:sp>
        <p:nvSpPr>
          <p:cNvPr id="10" name="矩形 9">
            <a:extLst>
              <a:ext uri="{FF2B5EF4-FFF2-40B4-BE49-F238E27FC236}">
                <a16:creationId xmlns:a16="http://schemas.microsoft.com/office/drawing/2014/main" xmlns="" id="{6D8FA696-9520-45A7-9F8B-DD0A812CDF0C}"/>
              </a:ext>
            </a:extLst>
          </p:cNvPr>
          <p:cNvSpPr/>
          <p:nvPr/>
        </p:nvSpPr>
        <p:spPr>
          <a:xfrm>
            <a:off x="331397" y="1158167"/>
            <a:ext cx="1915371" cy="3785652"/>
          </a:xfrm>
          <a:prstGeom prst="rect">
            <a:avLst/>
          </a:prstGeom>
        </p:spPr>
        <p:txBody>
          <a:bodyPr wrap="square">
            <a:spAutoFit/>
          </a:bodyPr>
          <a:lstStyle/>
          <a:p>
            <a:r>
              <a:rPr lang="zh-CN" altLang="en-US" sz="2000" b="1" dirty="0"/>
              <a:t>踏实的 </a:t>
            </a:r>
            <a:endParaRPr lang="en-US" altLang="zh-CN" sz="2000" b="1" dirty="0"/>
          </a:p>
          <a:p>
            <a:r>
              <a:rPr lang="en-US" altLang="zh-CN" sz="2000" b="1" dirty="0">
                <a:solidFill>
                  <a:srgbClr val="645E10"/>
                </a:solidFill>
              </a:rPr>
              <a:t>   steady</a:t>
            </a:r>
          </a:p>
          <a:p>
            <a:r>
              <a:rPr lang="zh-CN" altLang="en-US" sz="2000" b="1" dirty="0"/>
              <a:t>有系统的</a:t>
            </a:r>
            <a:endParaRPr lang="en-US" altLang="zh-CN" sz="2000" b="1" dirty="0"/>
          </a:p>
          <a:p>
            <a:r>
              <a:rPr lang="zh-CN" altLang="en-US" sz="2000" b="1" dirty="0"/>
              <a:t>    </a:t>
            </a:r>
            <a:r>
              <a:rPr lang="en-US" altLang="zh-CN" sz="2000" b="1" dirty="0">
                <a:solidFill>
                  <a:srgbClr val="645E10"/>
                </a:solidFill>
              </a:rPr>
              <a:t>systematic</a:t>
            </a:r>
          </a:p>
          <a:p>
            <a:r>
              <a:rPr lang="zh-CN" altLang="en-US" sz="2000" b="1" dirty="0"/>
              <a:t>稳健的</a:t>
            </a:r>
            <a:endParaRPr lang="en-US" altLang="zh-CN" sz="2000" b="1" dirty="0"/>
          </a:p>
          <a:p>
            <a:r>
              <a:rPr lang="en-US" altLang="zh-CN" sz="2000" b="1" dirty="0">
                <a:solidFill>
                  <a:srgbClr val="645E10"/>
                </a:solidFill>
              </a:rPr>
              <a:t>   temperate</a:t>
            </a:r>
          </a:p>
          <a:p>
            <a:r>
              <a:rPr lang="zh-CN" altLang="en-US" sz="2000" b="1" dirty="0"/>
              <a:t>乐观的</a:t>
            </a:r>
            <a:endParaRPr lang="en-US" altLang="zh-CN" sz="2000" b="1" dirty="0"/>
          </a:p>
          <a:p>
            <a:r>
              <a:rPr lang="en-US" altLang="zh-CN" sz="2000" b="1" dirty="0">
                <a:solidFill>
                  <a:srgbClr val="645E10"/>
                </a:solidFill>
              </a:rPr>
              <a:t>   optimistic </a:t>
            </a:r>
          </a:p>
          <a:p>
            <a:r>
              <a:rPr lang="zh-CN" altLang="en-US" sz="2000" b="1" dirty="0"/>
              <a:t>悲观的</a:t>
            </a:r>
            <a:endParaRPr lang="en-US" altLang="zh-CN" sz="2000" b="1" dirty="0"/>
          </a:p>
          <a:p>
            <a:r>
              <a:rPr lang="en-US" altLang="zh-CN" sz="2000" b="1" dirty="0">
                <a:solidFill>
                  <a:srgbClr val="645E10"/>
                </a:solidFill>
              </a:rPr>
              <a:t>   pessimistic</a:t>
            </a:r>
            <a:r>
              <a:rPr lang="zh-CN" altLang="en-US" sz="2000" b="1" dirty="0">
                <a:solidFill>
                  <a:srgbClr val="645E10"/>
                </a:solidFill>
              </a:rPr>
              <a:t>  </a:t>
            </a:r>
          </a:p>
          <a:p>
            <a:r>
              <a:rPr lang="zh-CN" altLang="en-US" sz="2000" b="1" dirty="0"/>
              <a:t>无私的</a:t>
            </a:r>
            <a:r>
              <a:rPr lang="en-US" altLang="zh-CN" sz="2000" b="1" dirty="0"/>
              <a:t>; </a:t>
            </a:r>
            <a:r>
              <a:rPr lang="zh-CN" altLang="en-US" sz="2000" b="1" dirty="0"/>
              <a:t>忘我的 </a:t>
            </a:r>
            <a:endParaRPr lang="en-US" altLang="zh-CN" sz="2000" b="1" dirty="0"/>
          </a:p>
          <a:p>
            <a:r>
              <a:rPr lang="en-US" altLang="zh-CN" sz="2000" b="1" dirty="0">
                <a:solidFill>
                  <a:srgbClr val="645E10"/>
                </a:solidFill>
              </a:rPr>
              <a:t>   selfless</a:t>
            </a:r>
          </a:p>
        </p:txBody>
      </p:sp>
      <p:pic>
        <p:nvPicPr>
          <p:cNvPr id="4" name="图片 3">
            <a:extLst>
              <a:ext uri="{FF2B5EF4-FFF2-40B4-BE49-F238E27FC236}">
                <a16:creationId xmlns:a16="http://schemas.microsoft.com/office/drawing/2014/main" xmlns="" id="{EE9DCFBC-95E1-4A94-AD97-88FF7E1CA43B}"/>
              </a:ext>
            </a:extLst>
          </p:cNvPr>
          <p:cNvPicPr>
            <a:picLocks noChangeAspect="1"/>
          </p:cNvPicPr>
          <p:nvPr/>
        </p:nvPicPr>
        <p:blipFill>
          <a:blip r:embed="rId4"/>
          <a:stretch>
            <a:fillRect/>
          </a:stretch>
        </p:blipFill>
        <p:spPr>
          <a:xfrm>
            <a:off x="7124072" y="3560198"/>
            <a:ext cx="1981372" cy="1579001"/>
          </a:xfrm>
          <a:prstGeom prst="rect">
            <a:avLst/>
          </a:prstGeom>
        </p:spPr>
      </p:pic>
    </p:spTree>
    <p:extLst>
      <p:ext uri="{BB962C8B-B14F-4D97-AF65-F5344CB8AC3E}">
        <p14:creationId xmlns:p14="http://schemas.microsoft.com/office/powerpoint/2010/main" val="24645546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0FF00B4-1435-42CA-9D0F-C98D8DA0B46F}"/>
              </a:ext>
            </a:extLst>
          </p:cNvPr>
          <p:cNvPicPr>
            <a:picLocks noChangeAspect="1"/>
          </p:cNvPicPr>
          <p:nvPr/>
        </p:nvPicPr>
        <p:blipFill rotWithShape="1">
          <a:blip r:embed="rId5"/>
          <a:srcRect l="2750" b="14735"/>
          <a:stretch/>
        </p:blipFill>
        <p:spPr>
          <a:xfrm>
            <a:off x="0" y="0"/>
            <a:ext cx="9144000" cy="5145088"/>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val="0"/>
              </a:ext>
            </a:extLst>
          </a:blip>
          <a:srcRect l="17632" r="49845" b="47264"/>
          <a:stretch>
            <a:fillRect/>
          </a:stretch>
        </p:blipFill>
        <p:spPr>
          <a:xfrm>
            <a:off x="6192180" y="0"/>
            <a:ext cx="2124236" cy="361666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rcRect l="3307" t="29111" r="82360" b="55664"/>
          <a:stretch>
            <a:fillRect/>
          </a:stretch>
        </p:blipFill>
        <p:spPr>
          <a:xfrm>
            <a:off x="755576" y="1188496"/>
            <a:ext cx="612068" cy="451049"/>
          </a:xfrm>
          <a:prstGeom prst="rect">
            <a:avLst/>
          </a:prstGeom>
        </p:spPr>
      </p:pic>
      <p:sp>
        <p:nvSpPr>
          <p:cNvPr id="6" name="PA_文本框 6"/>
          <p:cNvSpPr txBox="1"/>
          <p:nvPr>
            <p:custDataLst>
              <p:tags r:id="rId1"/>
            </p:custDataLst>
          </p:nvPr>
        </p:nvSpPr>
        <p:spPr>
          <a:xfrm rot="21046583">
            <a:off x="2828775" y="2662762"/>
            <a:ext cx="3184974" cy="799706"/>
          </a:xfrm>
          <a:prstGeom prst="rect">
            <a:avLst/>
          </a:prstGeom>
          <a:noFill/>
        </p:spPr>
        <p:txBody>
          <a:bodyPr wrap="none" rtlCol="0" anchor="ctr">
            <a:spAutoFit/>
          </a:bodyPr>
          <a:lstStyle/>
          <a:p>
            <a:pPr>
              <a:lnSpc>
                <a:spcPct val="120000"/>
              </a:lnSpc>
            </a:pPr>
            <a:r>
              <a:rPr lang="en-US" altLang="zh-CN" sz="2000" b="1" dirty="0">
                <a:solidFill>
                  <a:schemeClr val="accent1"/>
                </a:solidFill>
                <a:latin typeface="方正兰亭超细黑简体" panose="02000000000000000000" pitchFamily="2" charset="-122"/>
                <a:ea typeface="方正兰亭超细黑简体" panose="02000000000000000000" pitchFamily="2" charset="-122"/>
              </a:rPr>
              <a:t>Practice makes perfect;</a:t>
            </a:r>
          </a:p>
          <a:p>
            <a:pPr>
              <a:lnSpc>
                <a:spcPct val="120000"/>
              </a:lnSpc>
            </a:pPr>
            <a:r>
              <a:rPr lang="en-US" altLang="zh-CN" sz="2000" b="1" dirty="0">
                <a:solidFill>
                  <a:schemeClr val="accent1"/>
                </a:solidFill>
                <a:latin typeface="方正兰亭超细黑简体" panose="02000000000000000000" pitchFamily="2" charset="-122"/>
                <a:ea typeface="方正兰亭超细黑简体" panose="02000000000000000000" pitchFamily="2" charset="-122"/>
              </a:rPr>
              <a:t>Listening is an art! </a:t>
            </a:r>
            <a:endParaRPr lang="zh-CN" altLang="en-US" sz="2000" b="1" dirty="0">
              <a:solidFill>
                <a:schemeClr val="accent1"/>
              </a:solidFill>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rot="20996583">
            <a:off x="5052580" y="4362756"/>
            <a:ext cx="1723549" cy="295145"/>
          </a:xfrm>
          <a:prstGeom prst="rect">
            <a:avLst/>
          </a:prstGeom>
          <a:noFill/>
        </p:spPr>
        <p:txBody>
          <a:bodyPr wrap="none" rtlCol="0" anchor="ctr">
            <a:spAutoFit/>
          </a:bodyPr>
          <a:lstStyle/>
          <a:p>
            <a:pPr algn="ctr">
              <a:lnSpc>
                <a:spcPct val="120000"/>
              </a:lnSpc>
            </a:pPr>
            <a:r>
              <a:rPr lang="zh-CN" altLang="en-US" sz="1200" b="1" spc="300" dirty="0">
                <a:latin typeface="方正兰亭超细黑简体" pitchFamily="2" charset="-122"/>
                <a:ea typeface="方正兰亭超细黑简体" pitchFamily="2" charset="-122"/>
              </a:rPr>
              <a:t>“溯恩英语”制作</a:t>
            </a:r>
          </a:p>
        </p:txBody>
      </p:sp>
      <p:sp>
        <p:nvSpPr>
          <p:cNvPr id="10" name="PA_文本框 6"/>
          <p:cNvSpPr txBox="1"/>
          <p:nvPr>
            <p:custDataLst>
              <p:tags r:id="rId2"/>
            </p:custDataLst>
          </p:nvPr>
        </p:nvSpPr>
        <p:spPr>
          <a:xfrm>
            <a:off x="302753" y="1063635"/>
            <a:ext cx="470000" cy="700769"/>
          </a:xfrm>
          <a:prstGeom prst="rect">
            <a:avLst/>
          </a:prstGeom>
          <a:noFill/>
        </p:spPr>
        <p:txBody>
          <a:bodyPr wrap="none" rtlCol="0" anchor="ctr">
            <a:spAutoFit/>
          </a:bodyPr>
          <a:lstStyle/>
          <a:p>
            <a:pPr>
              <a:lnSpc>
                <a:spcPct val="120000"/>
              </a:lnSpc>
            </a:pPr>
            <a:r>
              <a:rPr lang="en-US" altLang="zh-CN"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2</a:t>
            </a:r>
            <a:endParaRPr lang="zh-CN" altLang="en-US"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1" name="PA_文本框 6"/>
          <p:cNvSpPr txBox="1"/>
          <p:nvPr>
            <p:custDataLst>
              <p:tags r:id="rId3"/>
            </p:custDataLst>
          </p:nvPr>
        </p:nvSpPr>
        <p:spPr>
          <a:xfrm>
            <a:off x="1403768" y="1063634"/>
            <a:ext cx="755335" cy="700769"/>
          </a:xfrm>
          <a:prstGeom prst="rect">
            <a:avLst/>
          </a:prstGeom>
          <a:noFill/>
        </p:spPr>
        <p:txBody>
          <a:bodyPr wrap="none" rtlCol="0" anchor="ctr">
            <a:spAutoFit/>
          </a:bodyPr>
          <a:lstStyle/>
          <a:p>
            <a:pPr>
              <a:lnSpc>
                <a:spcPct val="120000"/>
              </a:lnSpc>
            </a:pPr>
            <a:r>
              <a:rPr lang="en-US" altLang="zh-CN"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19</a:t>
            </a:r>
            <a:endParaRPr lang="zh-CN" altLang="en-US"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pic>
        <p:nvPicPr>
          <p:cNvPr id="12" name="图片 45">
            <a:extLst>
              <a:ext uri="{FF2B5EF4-FFF2-40B4-BE49-F238E27FC236}">
                <a16:creationId xmlns:a16="http://schemas.microsoft.com/office/drawing/2014/main" xmlns="" id="{EE69BB2D-FE47-7742-A99B-5BBFDA1D1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spTree>
    <p:extLst>
      <p:ext uri="{BB962C8B-B14F-4D97-AF65-F5344CB8AC3E}">
        <p14:creationId xmlns:p14="http://schemas.microsoft.com/office/powerpoint/2010/main" val="102785956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购物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Shopping</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2</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TWO</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6719916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xmlns="" id="{0489808A-67AB-4C1B-8499-F5E4B50CA36F}"/>
              </a:ext>
            </a:extLst>
          </p:cNvPr>
          <p:cNvSpPr/>
          <p:nvPr/>
        </p:nvSpPr>
        <p:spPr>
          <a:xfrm>
            <a:off x="153623" y="668481"/>
            <a:ext cx="3131840" cy="4401205"/>
          </a:xfrm>
          <a:prstGeom prst="rect">
            <a:avLst/>
          </a:prstGeom>
        </p:spPr>
        <p:txBody>
          <a:bodyPr wrap="square">
            <a:spAutoFit/>
          </a:bodyPr>
          <a:lstStyle/>
          <a:p>
            <a:r>
              <a:rPr lang="zh-CN" altLang="en-US" sz="2000" b="1" dirty="0"/>
              <a:t>商店</a:t>
            </a:r>
            <a:endParaRPr lang="en-US" altLang="zh-CN" sz="2000" b="1" dirty="0"/>
          </a:p>
          <a:p>
            <a:pPr>
              <a:lnSpc>
                <a:spcPts val="2400"/>
              </a:lnSpc>
            </a:pPr>
            <a:r>
              <a:rPr lang="en-US" altLang="zh-CN" sz="2000" b="1" dirty="0"/>
              <a:t>  </a:t>
            </a:r>
            <a:r>
              <a:rPr lang="en-US" altLang="zh-CN" sz="2000" b="1" dirty="0">
                <a:solidFill>
                  <a:srgbClr val="645E10"/>
                </a:solidFill>
              </a:rPr>
              <a:t>store </a:t>
            </a:r>
          </a:p>
          <a:p>
            <a:pPr>
              <a:lnSpc>
                <a:spcPts val="2400"/>
              </a:lnSpc>
            </a:pPr>
            <a:r>
              <a:rPr lang="zh-CN" altLang="en-US" sz="2000" b="1" dirty="0"/>
              <a:t>食品杂货店</a:t>
            </a:r>
            <a:endParaRPr lang="en-US" altLang="zh-CN" sz="2000" b="1" dirty="0"/>
          </a:p>
          <a:p>
            <a:pPr>
              <a:lnSpc>
                <a:spcPts val="2400"/>
              </a:lnSpc>
            </a:pPr>
            <a:r>
              <a:rPr lang="en-US" altLang="zh-CN" sz="2000" b="1" dirty="0"/>
              <a:t>  </a:t>
            </a:r>
            <a:r>
              <a:rPr lang="en-US" altLang="zh-CN" sz="2000" b="1" dirty="0">
                <a:solidFill>
                  <a:srgbClr val="645E10"/>
                </a:solidFill>
              </a:rPr>
              <a:t>grocery </a:t>
            </a:r>
          </a:p>
          <a:p>
            <a:pPr>
              <a:lnSpc>
                <a:spcPts val="2400"/>
              </a:lnSpc>
            </a:pPr>
            <a:r>
              <a:rPr lang="zh-CN" altLang="en-US" sz="2000" b="1" dirty="0"/>
              <a:t>百货商店</a:t>
            </a:r>
            <a:endParaRPr lang="en-US" altLang="zh-CN" sz="2000" b="1" dirty="0"/>
          </a:p>
          <a:p>
            <a:pPr>
              <a:lnSpc>
                <a:spcPts val="2400"/>
              </a:lnSpc>
            </a:pPr>
            <a:r>
              <a:rPr lang="en-US" altLang="zh-CN" sz="2000" b="1" dirty="0"/>
              <a:t>  </a:t>
            </a:r>
            <a:r>
              <a:rPr lang="en-US" altLang="zh-CN" sz="2000" b="1" dirty="0">
                <a:solidFill>
                  <a:srgbClr val="645E10"/>
                </a:solidFill>
              </a:rPr>
              <a:t>department store</a:t>
            </a:r>
          </a:p>
          <a:p>
            <a:pPr>
              <a:lnSpc>
                <a:spcPts val="2400"/>
              </a:lnSpc>
            </a:pPr>
            <a:r>
              <a:rPr lang="zh-CN" altLang="en-US" sz="2000" b="1" dirty="0"/>
              <a:t>超市 </a:t>
            </a:r>
            <a:endParaRPr lang="en-US" altLang="zh-CN" sz="2000" b="1" dirty="0"/>
          </a:p>
          <a:p>
            <a:pPr>
              <a:lnSpc>
                <a:spcPts val="2400"/>
              </a:lnSpc>
            </a:pPr>
            <a:r>
              <a:rPr lang="en-US" altLang="zh-CN" sz="2000" b="1" dirty="0"/>
              <a:t>   </a:t>
            </a:r>
            <a:r>
              <a:rPr lang="en-US" altLang="zh-CN" sz="2000" b="1" dirty="0">
                <a:solidFill>
                  <a:srgbClr val="645E10"/>
                </a:solidFill>
              </a:rPr>
              <a:t>supermarket</a:t>
            </a:r>
          </a:p>
          <a:p>
            <a:r>
              <a:rPr lang="zh-CN" altLang="en-US" sz="2000" b="1" dirty="0"/>
              <a:t>大型购物中心</a:t>
            </a:r>
            <a:endParaRPr lang="en-US" altLang="zh-CN" sz="2000" b="1" dirty="0"/>
          </a:p>
          <a:p>
            <a:r>
              <a:rPr lang="en-US" altLang="zh-CN" sz="2000" b="1" dirty="0">
                <a:solidFill>
                  <a:srgbClr val="645E10"/>
                </a:solidFill>
              </a:rPr>
              <a:t>   shopping mall</a:t>
            </a:r>
            <a:endParaRPr lang="zh-CN" altLang="en-US" sz="2000" b="1" dirty="0">
              <a:solidFill>
                <a:srgbClr val="645E10"/>
              </a:solidFill>
            </a:endParaRPr>
          </a:p>
          <a:p>
            <a:r>
              <a:rPr lang="zh-CN" altLang="en-US" sz="2000" b="1" dirty="0"/>
              <a:t>店员</a:t>
            </a:r>
            <a:endParaRPr lang="en-US" altLang="zh-CN" sz="2000" b="1" dirty="0"/>
          </a:p>
          <a:p>
            <a:r>
              <a:rPr lang="en-US" altLang="zh-CN" sz="2000" b="1" dirty="0"/>
              <a:t>   </a:t>
            </a:r>
            <a:r>
              <a:rPr lang="en-US" altLang="zh-CN" sz="2000" b="1" dirty="0">
                <a:solidFill>
                  <a:srgbClr val="645E10"/>
                </a:solidFill>
              </a:rPr>
              <a:t>shop assistant/ salesclerk</a:t>
            </a:r>
          </a:p>
          <a:p>
            <a:r>
              <a:rPr lang="zh-CN" altLang="en-US" sz="2000" b="1" dirty="0"/>
              <a:t>柜台</a:t>
            </a:r>
            <a:r>
              <a:rPr lang="en-US" altLang="zh-CN" sz="2000" b="1" dirty="0"/>
              <a:t>/ </a:t>
            </a:r>
            <a:r>
              <a:rPr lang="zh-CN" altLang="en-US" sz="2000" b="1" dirty="0"/>
              <a:t>收银员</a:t>
            </a:r>
            <a:endParaRPr lang="en-US" altLang="zh-CN" sz="2000" b="1" dirty="0"/>
          </a:p>
          <a:p>
            <a:r>
              <a:rPr lang="en-US" altLang="zh-CN" sz="2000" b="1" dirty="0"/>
              <a:t>  </a:t>
            </a:r>
            <a:r>
              <a:rPr lang="en-US" altLang="zh-CN" sz="2000" b="1" dirty="0">
                <a:solidFill>
                  <a:srgbClr val="645E10"/>
                </a:solidFill>
              </a:rPr>
              <a:t>counter/ cashier </a:t>
            </a:r>
          </a:p>
        </p:txBody>
      </p:sp>
      <p:sp>
        <p:nvSpPr>
          <p:cNvPr id="4" name="矩形 3">
            <a:extLst>
              <a:ext uri="{FF2B5EF4-FFF2-40B4-BE49-F238E27FC236}">
                <a16:creationId xmlns:a16="http://schemas.microsoft.com/office/drawing/2014/main" xmlns="" id="{79FF8E9C-27CC-4DAF-BEAF-1EDD7D8294C1}"/>
              </a:ext>
            </a:extLst>
          </p:cNvPr>
          <p:cNvSpPr/>
          <p:nvPr/>
        </p:nvSpPr>
        <p:spPr>
          <a:xfrm>
            <a:off x="6025886" y="52928"/>
            <a:ext cx="2592288" cy="5016758"/>
          </a:xfrm>
          <a:prstGeom prst="rect">
            <a:avLst/>
          </a:prstGeom>
        </p:spPr>
        <p:txBody>
          <a:bodyPr wrap="square">
            <a:spAutoFit/>
          </a:bodyPr>
          <a:lstStyle/>
          <a:p>
            <a:pPr lvl="0"/>
            <a:r>
              <a:rPr lang="zh-CN" altLang="en-US" sz="2000" b="1" dirty="0">
                <a:solidFill>
                  <a:prstClr val="black"/>
                </a:solidFill>
              </a:rPr>
              <a:t>脱销</a:t>
            </a:r>
            <a:r>
              <a:rPr lang="en-US" altLang="zh-CN" sz="2000" b="1" dirty="0">
                <a:solidFill>
                  <a:prstClr val="black"/>
                </a:solidFill>
              </a:rPr>
              <a:t>/</a:t>
            </a:r>
            <a:r>
              <a:rPr lang="zh-CN" altLang="en-US" sz="2000" b="1" dirty="0">
                <a:solidFill>
                  <a:prstClr val="black"/>
                </a:solidFill>
              </a:rPr>
              <a:t>缺货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out of stock</a:t>
            </a:r>
            <a:endParaRPr lang="zh-CN" altLang="en-US" sz="2000" b="1" dirty="0">
              <a:solidFill>
                <a:srgbClr val="645E10"/>
              </a:solidFill>
            </a:endParaRPr>
          </a:p>
          <a:p>
            <a:pPr lvl="0"/>
            <a:r>
              <a:rPr lang="zh-CN" altLang="en-US" sz="2000" b="1" dirty="0">
                <a:solidFill>
                  <a:prstClr val="black"/>
                </a:solidFill>
              </a:rPr>
              <a:t>有货</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 stock</a:t>
            </a:r>
          </a:p>
          <a:p>
            <a:pPr lvl="0"/>
            <a:r>
              <a:rPr lang="zh-CN" altLang="en-US" sz="2000" b="1" dirty="0">
                <a:solidFill>
                  <a:prstClr val="black"/>
                </a:solidFill>
              </a:rPr>
              <a:t>分期付款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by installment</a:t>
            </a:r>
          </a:p>
          <a:p>
            <a:pPr lvl="0"/>
            <a:r>
              <a:rPr lang="zh-CN" altLang="en-US" sz="2000" b="1" dirty="0">
                <a:solidFill>
                  <a:prstClr val="black"/>
                </a:solidFill>
              </a:rPr>
              <a:t>用现金支付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in cash</a:t>
            </a:r>
          </a:p>
          <a:p>
            <a:pPr lvl="0"/>
            <a:r>
              <a:rPr lang="zh-CN" altLang="en-US" sz="2000" b="1" dirty="0">
                <a:solidFill>
                  <a:prstClr val="black"/>
                </a:solidFill>
              </a:rPr>
              <a:t>用支票支付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in check</a:t>
            </a:r>
          </a:p>
          <a:p>
            <a:pPr lvl="0"/>
            <a:r>
              <a:rPr lang="zh-CN" altLang="en-US" sz="2000" b="1" dirty="0">
                <a:solidFill>
                  <a:prstClr val="black"/>
                </a:solidFill>
              </a:rPr>
              <a:t>信用卡</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by credit card </a:t>
            </a:r>
          </a:p>
          <a:p>
            <a:pPr lvl="0"/>
            <a:r>
              <a:rPr lang="zh-CN" altLang="en-US" sz="2000" b="1" dirty="0">
                <a:solidFill>
                  <a:prstClr val="black"/>
                </a:solidFill>
              </a:rPr>
              <a:t>打五折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50% off</a:t>
            </a:r>
          </a:p>
          <a:p>
            <a:pPr lvl="0"/>
            <a:r>
              <a:rPr lang="zh-CN" altLang="en-US" sz="2000" b="1" dirty="0">
                <a:solidFill>
                  <a:prstClr val="black"/>
                </a:solidFill>
              </a:rPr>
              <a:t>打七折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30% discount</a:t>
            </a:r>
            <a:endParaRPr lang="zh-CN" altLang="en-US" sz="2000" b="1" dirty="0">
              <a:solidFill>
                <a:srgbClr val="645E10"/>
              </a:solidFill>
            </a:endParaRPr>
          </a:p>
        </p:txBody>
      </p:sp>
      <p:sp>
        <p:nvSpPr>
          <p:cNvPr id="6" name="矩形 5">
            <a:extLst>
              <a:ext uri="{FF2B5EF4-FFF2-40B4-BE49-F238E27FC236}">
                <a16:creationId xmlns:a16="http://schemas.microsoft.com/office/drawing/2014/main" xmlns="" id="{5E121A12-0E12-480D-9783-167AFB3B7D69}"/>
              </a:ext>
            </a:extLst>
          </p:cNvPr>
          <p:cNvSpPr/>
          <p:nvPr/>
        </p:nvSpPr>
        <p:spPr>
          <a:xfrm>
            <a:off x="3395648" y="52928"/>
            <a:ext cx="2592288" cy="5016758"/>
          </a:xfrm>
          <a:prstGeom prst="rect">
            <a:avLst/>
          </a:prstGeom>
        </p:spPr>
        <p:txBody>
          <a:bodyPr wrap="square">
            <a:spAutoFit/>
          </a:bodyPr>
          <a:lstStyle/>
          <a:p>
            <a:pPr lvl="0"/>
            <a:r>
              <a:rPr lang="zh-CN" altLang="en-US" sz="2000" b="1" dirty="0">
                <a:solidFill>
                  <a:prstClr val="black"/>
                </a:solidFill>
              </a:rPr>
              <a:t>发票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invoice</a:t>
            </a:r>
          </a:p>
          <a:p>
            <a:pPr lvl="0"/>
            <a:r>
              <a:rPr lang="zh-CN" altLang="en-US" sz="2000" b="1" dirty="0">
                <a:solidFill>
                  <a:prstClr val="black"/>
                </a:solidFill>
              </a:rPr>
              <a:t>收据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receipt</a:t>
            </a:r>
          </a:p>
          <a:p>
            <a:pPr lvl="0"/>
            <a:r>
              <a:rPr lang="zh-CN" altLang="en-US" sz="2000" b="1" dirty="0">
                <a:solidFill>
                  <a:prstClr val="black"/>
                </a:solidFill>
              </a:rPr>
              <a:t>退款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refund</a:t>
            </a:r>
          </a:p>
          <a:p>
            <a:pPr lvl="0"/>
            <a:r>
              <a:rPr lang="zh-CN" altLang="en-US" sz="2000" b="1" dirty="0">
                <a:solidFill>
                  <a:prstClr val="black"/>
                </a:solidFill>
              </a:rPr>
              <a:t>二手的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second-hand</a:t>
            </a:r>
          </a:p>
          <a:p>
            <a:pPr lvl="0"/>
            <a:r>
              <a:rPr lang="zh-CN" altLang="en-US" sz="2000" b="1" dirty="0">
                <a:solidFill>
                  <a:prstClr val="black"/>
                </a:solidFill>
              </a:rPr>
              <a:t>流行的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popular/fashionable</a:t>
            </a:r>
          </a:p>
          <a:p>
            <a:pPr lvl="0"/>
            <a:r>
              <a:rPr lang="zh-CN" altLang="en-US" sz="2000" b="1" dirty="0">
                <a:solidFill>
                  <a:prstClr val="black"/>
                </a:solidFill>
              </a:rPr>
              <a:t>过时的</a:t>
            </a:r>
            <a:endParaRPr lang="en-US" altLang="zh-CN" sz="2000" b="1" dirty="0">
              <a:solidFill>
                <a:prstClr val="black"/>
              </a:solidFill>
            </a:endParaRPr>
          </a:p>
          <a:p>
            <a:pPr lvl="0"/>
            <a:r>
              <a:rPr lang="en-US" altLang="zh-CN" sz="2000" b="1" dirty="0">
                <a:solidFill>
                  <a:srgbClr val="645E10"/>
                </a:solidFill>
              </a:rPr>
              <a:t>   out of fashion</a:t>
            </a:r>
          </a:p>
          <a:p>
            <a:pPr lvl="0"/>
            <a:r>
              <a:rPr lang="zh-CN" altLang="en-US" sz="2000" b="1" dirty="0">
                <a:solidFill>
                  <a:prstClr val="black"/>
                </a:solidFill>
              </a:rPr>
              <a:t>品牌</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brand</a:t>
            </a:r>
          </a:p>
          <a:p>
            <a:pPr lvl="0"/>
            <a:r>
              <a:rPr lang="zh-CN" altLang="en-US" sz="2000" b="1" dirty="0">
                <a:solidFill>
                  <a:prstClr val="black"/>
                </a:solidFill>
              </a:rPr>
              <a:t>廉价出售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on sale</a:t>
            </a:r>
          </a:p>
        </p:txBody>
      </p:sp>
    </p:spTree>
    <p:extLst>
      <p:ext uri="{BB962C8B-B14F-4D97-AF65-F5344CB8AC3E}">
        <p14:creationId xmlns:p14="http://schemas.microsoft.com/office/powerpoint/2010/main" val="34014483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1000"/>
                                        <p:tgtEl>
                                          <p:spTgt spid="7">
                                            <p:txEl>
                                              <p:pRg st="7" end="7"/>
                                            </p:txEl>
                                          </p:spTgt>
                                        </p:tgtEl>
                                      </p:cBhvr>
                                    </p:animEffect>
                                    <p:anim calcmode="lin" valueType="num">
                                      <p:cBhvr>
                                        <p:cTn id="4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fade">
                                      <p:cBhvr>
                                        <p:cTn id="61" dur="1000"/>
                                        <p:tgtEl>
                                          <p:spTgt spid="7">
                                            <p:txEl>
                                              <p:pRg st="11" end="11"/>
                                            </p:txEl>
                                          </p:spTgt>
                                        </p:tgtEl>
                                      </p:cBhvr>
                                    </p:animEffect>
                                    <p:anim calcmode="lin" valueType="num">
                                      <p:cBhvr>
                                        <p:cTn id="6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13" end="13"/>
                                            </p:txEl>
                                          </p:spTgt>
                                        </p:tgtEl>
                                        <p:attrNameLst>
                                          <p:attrName>style.visibility</p:attrName>
                                        </p:attrNameLst>
                                      </p:cBhvr>
                                      <p:to>
                                        <p:strVal val="visible"/>
                                      </p:to>
                                    </p:set>
                                    <p:animEffect transition="in" filter="fade">
                                      <p:cBhvr>
                                        <p:cTn id="68" dur="1000"/>
                                        <p:tgtEl>
                                          <p:spTgt spid="7">
                                            <p:txEl>
                                              <p:pRg st="13" end="13"/>
                                            </p:txEl>
                                          </p:spTgt>
                                        </p:tgtEl>
                                      </p:cBhvr>
                                    </p:animEffect>
                                    <p:anim calcmode="lin" valueType="num">
                                      <p:cBhvr>
                                        <p:cTn id="69"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fade">
                                      <p:cBhvr>
                                        <p:cTn id="75" dur="1000"/>
                                        <p:tgtEl>
                                          <p:spTgt spid="6">
                                            <p:txEl>
                                              <p:pRg st="1" end="1"/>
                                            </p:txEl>
                                          </p:spTgt>
                                        </p:tgtEl>
                                      </p:cBhvr>
                                    </p:animEffect>
                                    <p:anim calcmode="lin" valueType="num">
                                      <p:cBhvr>
                                        <p:cTn id="7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animEffect transition="in" filter="fade">
                                      <p:cBhvr>
                                        <p:cTn id="82" dur="1000"/>
                                        <p:tgtEl>
                                          <p:spTgt spid="6">
                                            <p:txEl>
                                              <p:pRg st="3" end="3"/>
                                            </p:txEl>
                                          </p:spTgt>
                                        </p:tgtEl>
                                      </p:cBhvr>
                                    </p:animEffect>
                                    <p:anim calcmode="lin" valueType="num">
                                      <p:cBhvr>
                                        <p:cTn id="8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5" end="5"/>
                                            </p:txEl>
                                          </p:spTgt>
                                        </p:tgtEl>
                                        <p:attrNameLst>
                                          <p:attrName>style.visibility</p:attrName>
                                        </p:attrNameLst>
                                      </p:cBhvr>
                                      <p:to>
                                        <p:strVal val="visible"/>
                                      </p:to>
                                    </p:set>
                                    <p:animEffect transition="in" filter="fade">
                                      <p:cBhvr>
                                        <p:cTn id="89" dur="1000"/>
                                        <p:tgtEl>
                                          <p:spTgt spid="6">
                                            <p:txEl>
                                              <p:pRg st="5" end="5"/>
                                            </p:txEl>
                                          </p:spTgt>
                                        </p:tgtEl>
                                      </p:cBhvr>
                                    </p:animEffect>
                                    <p:anim calcmode="lin" valueType="num">
                                      <p:cBhvr>
                                        <p:cTn id="9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
                                            <p:txEl>
                                              <p:pRg st="7" end="7"/>
                                            </p:txEl>
                                          </p:spTgt>
                                        </p:tgtEl>
                                        <p:attrNameLst>
                                          <p:attrName>style.visibility</p:attrName>
                                        </p:attrNameLst>
                                      </p:cBhvr>
                                      <p:to>
                                        <p:strVal val="visible"/>
                                      </p:to>
                                    </p:set>
                                    <p:animEffect transition="in" filter="fade">
                                      <p:cBhvr>
                                        <p:cTn id="96" dur="1000"/>
                                        <p:tgtEl>
                                          <p:spTgt spid="6">
                                            <p:txEl>
                                              <p:pRg st="7" end="7"/>
                                            </p:txEl>
                                          </p:spTgt>
                                        </p:tgtEl>
                                      </p:cBhvr>
                                    </p:animEffect>
                                    <p:anim calcmode="lin" valueType="num">
                                      <p:cBhvr>
                                        <p:cTn id="9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6">
                                            <p:txEl>
                                              <p:pRg st="9" end="9"/>
                                            </p:txEl>
                                          </p:spTgt>
                                        </p:tgtEl>
                                        <p:attrNameLst>
                                          <p:attrName>style.visibility</p:attrName>
                                        </p:attrNameLst>
                                      </p:cBhvr>
                                      <p:to>
                                        <p:strVal val="visible"/>
                                      </p:to>
                                    </p:set>
                                    <p:animEffect transition="in" filter="fade">
                                      <p:cBhvr>
                                        <p:cTn id="103" dur="1000"/>
                                        <p:tgtEl>
                                          <p:spTgt spid="6">
                                            <p:txEl>
                                              <p:pRg st="9" end="9"/>
                                            </p:txEl>
                                          </p:spTgt>
                                        </p:tgtEl>
                                      </p:cBhvr>
                                    </p:animEffect>
                                    <p:anim calcmode="lin" valueType="num">
                                      <p:cBhvr>
                                        <p:cTn id="10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6">
                                            <p:txEl>
                                              <p:pRg st="11" end="11"/>
                                            </p:txEl>
                                          </p:spTgt>
                                        </p:tgtEl>
                                        <p:attrNameLst>
                                          <p:attrName>style.visibility</p:attrName>
                                        </p:attrNameLst>
                                      </p:cBhvr>
                                      <p:to>
                                        <p:strVal val="visible"/>
                                      </p:to>
                                    </p:set>
                                    <p:animEffect transition="in" filter="fade">
                                      <p:cBhvr>
                                        <p:cTn id="110" dur="1000"/>
                                        <p:tgtEl>
                                          <p:spTgt spid="6">
                                            <p:txEl>
                                              <p:pRg st="11" end="11"/>
                                            </p:txEl>
                                          </p:spTgt>
                                        </p:tgtEl>
                                      </p:cBhvr>
                                    </p:animEffect>
                                    <p:anim calcmode="lin" valueType="num">
                                      <p:cBhvr>
                                        <p:cTn id="111"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6">
                                            <p:txEl>
                                              <p:pRg st="13" end="13"/>
                                            </p:txEl>
                                          </p:spTgt>
                                        </p:tgtEl>
                                        <p:attrNameLst>
                                          <p:attrName>style.visibility</p:attrName>
                                        </p:attrNameLst>
                                      </p:cBhvr>
                                      <p:to>
                                        <p:strVal val="visible"/>
                                      </p:to>
                                    </p:set>
                                    <p:animEffect transition="in" filter="fade">
                                      <p:cBhvr>
                                        <p:cTn id="117" dur="1000"/>
                                        <p:tgtEl>
                                          <p:spTgt spid="6">
                                            <p:txEl>
                                              <p:pRg st="13" end="13"/>
                                            </p:txEl>
                                          </p:spTgt>
                                        </p:tgtEl>
                                      </p:cBhvr>
                                    </p:animEffect>
                                    <p:anim calcmode="lin" valueType="num">
                                      <p:cBhvr>
                                        <p:cTn id="118"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6">
                                            <p:txEl>
                                              <p:pRg st="15" end="15"/>
                                            </p:txEl>
                                          </p:spTgt>
                                        </p:tgtEl>
                                        <p:attrNameLst>
                                          <p:attrName>style.visibility</p:attrName>
                                        </p:attrNameLst>
                                      </p:cBhvr>
                                      <p:to>
                                        <p:strVal val="visible"/>
                                      </p:to>
                                    </p:set>
                                    <p:animEffect transition="in" filter="fade">
                                      <p:cBhvr>
                                        <p:cTn id="124" dur="1000"/>
                                        <p:tgtEl>
                                          <p:spTgt spid="6">
                                            <p:txEl>
                                              <p:pRg st="15" end="15"/>
                                            </p:txEl>
                                          </p:spTgt>
                                        </p:tgtEl>
                                      </p:cBhvr>
                                    </p:animEffect>
                                    <p:anim calcmode="lin" valueType="num">
                                      <p:cBhvr>
                                        <p:cTn id="125"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4">
                                            <p:txEl>
                                              <p:pRg st="1" end="1"/>
                                            </p:txEl>
                                          </p:spTgt>
                                        </p:tgtEl>
                                        <p:attrNameLst>
                                          <p:attrName>style.visibility</p:attrName>
                                        </p:attrNameLst>
                                      </p:cBhvr>
                                      <p:to>
                                        <p:strVal val="visible"/>
                                      </p:to>
                                    </p:set>
                                    <p:animEffect transition="in" filter="fade">
                                      <p:cBhvr>
                                        <p:cTn id="131" dur="1000"/>
                                        <p:tgtEl>
                                          <p:spTgt spid="4">
                                            <p:txEl>
                                              <p:pRg st="1" end="1"/>
                                            </p:txEl>
                                          </p:spTgt>
                                        </p:tgtEl>
                                      </p:cBhvr>
                                    </p:animEffect>
                                    <p:anim calcmode="lin" valueType="num">
                                      <p:cBhvr>
                                        <p:cTn id="1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4">
                                            <p:txEl>
                                              <p:pRg st="3" end="3"/>
                                            </p:txEl>
                                          </p:spTgt>
                                        </p:tgtEl>
                                        <p:attrNameLst>
                                          <p:attrName>style.visibility</p:attrName>
                                        </p:attrNameLst>
                                      </p:cBhvr>
                                      <p:to>
                                        <p:strVal val="visible"/>
                                      </p:to>
                                    </p:set>
                                    <p:animEffect transition="in" filter="fade">
                                      <p:cBhvr>
                                        <p:cTn id="138" dur="1000"/>
                                        <p:tgtEl>
                                          <p:spTgt spid="4">
                                            <p:txEl>
                                              <p:pRg st="3" end="3"/>
                                            </p:txEl>
                                          </p:spTgt>
                                        </p:tgtEl>
                                      </p:cBhvr>
                                    </p:animEffect>
                                    <p:anim calcmode="lin" valueType="num">
                                      <p:cBhvr>
                                        <p:cTn id="1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4">
                                            <p:txEl>
                                              <p:pRg st="5" end="5"/>
                                            </p:txEl>
                                          </p:spTgt>
                                        </p:tgtEl>
                                        <p:attrNameLst>
                                          <p:attrName>style.visibility</p:attrName>
                                        </p:attrNameLst>
                                      </p:cBhvr>
                                      <p:to>
                                        <p:strVal val="visible"/>
                                      </p:to>
                                    </p:set>
                                    <p:animEffect transition="in" filter="fade">
                                      <p:cBhvr>
                                        <p:cTn id="145" dur="1000"/>
                                        <p:tgtEl>
                                          <p:spTgt spid="4">
                                            <p:txEl>
                                              <p:pRg st="5" end="5"/>
                                            </p:txEl>
                                          </p:spTgt>
                                        </p:tgtEl>
                                      </p:cBhvr>
                                    </p:animEffect>
                                    <p:anim calcmode="lin" valueType="num">
                                      <p:cBhvr>
                                        <p:cTn id="1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4">
                                            <p:txEl>
                                              <p:pRg st="7" end="7"/>
                                            </p:txEl>
                                          </p:spTgt>
                                        </p:tgtEl>
                                        <p:attrNameLst>
                                          <p:attrName>style.visibility</p:attrName>
                                        </p:attrNameLst>
                                      </p:cBhvr>
                                      <p:to>
                                        <p:strVal val="visible"/>
                                      </p:to>
                                    </p:set>
                                    <p:animEffect transition="in" filter="fade">
                                      <p:cBhvr>
                                        <p:cTn id="152" dur="1000"/>
                                        <p:tgtEl>
                                          <p:spTgt spid="4">
                                            <p:txEl>
                                              <p:pRg st="7" end="7"/>
                                            </p:txEl>
                                          </p:spTgt>
                                        </p:tgtEl>
                                      </p:cBhvr>
                                    </p:animEffect>
                                    <p:anim calcmode="lin" valueType="num">
                                      <p:cBhvr>
                                        <p:cTn id="1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4">
                                            <p:txEl>
                                              <p:pRg st="9" end="9"/>
                                            </p:txEl>
                                          </p:spTgt>
                                        </p:tgtEl>
                                        <p:attrNameLst>
                                          <p:attrName>style.visibility</p:attrName>
                                        </p:attrNameLst>
                                      </p:cBhvr>
                                      <p:to>
                                        <p:strVal val="visible"/>
                                      </p:to>
                                    </p:set>
                                    <p:animEffect transition="in" filter="fade">
                                      <p:cBhvr>
                                        <p:cTn id="159" dur="1000"/>
                                        <p:tgtEl>
                                          <p:spTgt spid="4">
                                            <p:txEl>
                                              <p:pRg st="9" end="9"/>
                                            </p:txEl>
                                          </p:spTgt>
                                        </p:tgtEl>
                                      </p:cBhvr>
                                    </p:animEffect>
                                    <p:anim calcmode="lin" valueType="num">
                                      <p:cBhvr>
                                        <p:cTn id="16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4">
                                            <p:txEl>
                                              <p:pRg st="11" end="11"/>
                                            </p:txEl>
                                          </p:spTgt>
                                        </p:tgtEl>
                                        <p:attrNameLst>
                                          <p:attrName>style.visibility</p:attrName>
                                        </p:attrNameLst>
                                      </p:cBhvr>
                                      <p:to>
                                        <p:strVal val="visible"/>
                                      </p:to>
                                    </p:set>
                                    <p:animEffect transition="in" filter="fade">
                                      <p:cBhvr>
                                        <p:cTn id="166" dur="1000"/>
                                        <p:tgtEl>
                                          <p:spTgt spid="4">
                                            <p:txEl>
                                              <p:pRg st="11" end="11"/>
                                            </p:txEl>
                                          </p:spTgt>
                                        </p:tgtEl>
                                      </p:cBhvr>
                                    </p:animEffect>
                                    <p:anim calcmode="lin" valueType="num">
                                      <p:cBhvr>
                                        <p:cTn id="16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6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nodeType="clickEffect">
                                  <p:stCondLst>
                                    <p:cond delay="0"/>
                                  </p:stCondLst>
                                  <p:childTnLst>
                                    <p:set>
                                      <p:cBhvr>
                                        <p:cTn id="172" dur="1" fill="hold">
                                          <p:stCondLst>
                                            <p:cond delay="0"/>
                                          </p:stCondLst>
                                        </p:cTn>
                                        <p:tgtEl>
                                          <p:spTgt spid="4">
                                            <p:txEl>
                                              <p:pRg st="13" end="13"/>
                                            </p:txEl>
                                          </p:spTgt>
                                        </p:tgtEl>
                                        <p:attrNameLst>
                                          <p:attrName>style.visibility</p:attrName>
                                        </p:attrNameLst>
                                      </p:cBhvr>
                                      <p:to>
                                        <p:strVal val="visible"/>
                                      </p:to>
                                    </p:set>
                                    <p:animEffect transition="in" filter="fade">
                                      <p:cBhvr>
                                        <p:cTn id="173" dur="1000"/>
                                        <p:tgtEl>
                                          <p:spTgt spid="4">
                                            <p:txEl>
                                              <p:pRg st="13" end="13"/>
                                            </p:txEl>
                                          </p:spTgt>
                                        </p:tgtEl>
                                      </p:cBhvr>
                                    </p:animEffect>
                                    <p:anim calcmode="lin" valueType="num">
                                      <p:cBhvr>
                                        <p:cTn id="174"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75"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4">
                                            <p:txEl>
                                              <p:pRg st="15" end="15"/>
                                            </p:txEl>
                                          </p:spTgt>
                                        </p:tgtEl>
                                        <p:attrNameLst>
                                          <p:attrName>style.visibility</p:attrName>
                                        </p:attrNameLst>
                                      </p:cBhvr>
                                      <p:to>
                                        <p:strVal val="visible"/>
                                      </p:to>
                                    </p:set>
                                    <p:animEffect transition="in" filter="fade">
                                      <p:cBhvr>
                                        <p:cTn id="180" dur="1000"/>
                                        <p:tgtEl>
                                          <p:spTgt spid="4">
                                            <p:txEl>
                                              <p:pRg st="15" end="15"/>
                                            </p:txEl>
                                          </p:spTgt>
                                        </p:tgtEl>
                                      </p:cBhvr>
                                    </p:animEffect>
                                    <p:anim calcmode="lin" valueType="num">
                                      <p:cBhvr>
                                        <p:cTn id="181"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82"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59D6C262-3FB7-4CD2-89CC-FCBAD3B12756}"/>
              </a:ext>
            </a:extLst>
          </p:cNvPr>
          <p:cNvSpPr/>
          <p:nvPr/>
        </p:nvSpPr>
        <p:spPr>
          <a:xfrm>
            <a:off x="2015716" y="845766"/>
            <a:ext cx="2556284" cy="3927101"/>
          </a:xfrm>
          <a:prstGeom prst="rect">
            <a:avLst/>
          </a:prstGeom>
        </p:spPr>
        <p:txBody>
          <a:bodyPr wrap="square">
            <a:spAutoFit/>
          </a:bodyPr>
          <a:lstStyle/>
          <a:p>
            <a:pPr>
              <a:lnSpc>
                <a:spcPts val="2500"/>
              </a:lnSpc>
              <a:spcAft>
                <a:spcPts val="0"/>
              </a:spcAft>
            </a:pPr>
            <a:r>
              <a:rPr lang="zh-CN" altLang="zh-CN" sz="2000" b="1" dirty="0"/>
              <a:t>零钱</a:t>
            </a:r>
            <a:endParaRPr lang="en-US" altLang="zh-CN" sz="2000" b="1" dirty="0"/>
          </a:p>
          <a:p>
            <a:pPr>
              <a:lnSpc>
                <a:spcPts val="2500"/>
              </a:lnSpc>
              <a:spcAft>
                <a:spcPts val="0"/>
              </a:spcAft>
            </a:pPr>
            <a:r>
              <a:rPr lang="en-US" altLang="zh-CN" sz="2000" b="1" dirty="0">
                <a:solidFill>
                  <a:srgbClr val="645E10"/>
                </a:solidFill>
              </a:rPr>
              <a:t>   change</a:t>
            </a:r>
            <a:r>
              <a:rPr lang="zh-CN" altLang="zh-CN" sz="2000" b="1" dirty="0">
                <a:solidFill>
                  <a:srgbClr val="645E10"/>
                </a:solidFill>
              </a:rPr>
              <a:t> </a:t>
            </a:r>
            <a:endParaRPr lang="en-US" altLang="zh-CN" sz="2000" b="1" dirty="0">
              <a:solidFill>
                <a:srgbClr val="645E10"/>
              </a:solidFill>
            </a:endParaRPr>
          </a:p>
          <a:p>
            <a:pPr>
              <a:lnSpc>
                <a:spcPts val="2500"/>
              </a:lnSpc>
              <a:spcAft>
                <a:spcPts val="0"/>
              </a:spcAft>
            </a:pPr>
            <a:r>
              <a:rPr lang="zh-CN" altLang="zh-CN" sz="2000" b="1" dirty="0"/>
              <a:t>网络订购</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cyber ordering</a:t>
            </a:r>
          </a:p>
          <a:p>
            <a:pPr>
              <a:lnSpc>
                <a:spcPts val="2500"/>
              </a:lnSpc>
            </a:pPr>
            <a:r>
              <a:rPr lang="zh-CN" altLang="zh-CN" sz="2000" b="1" dirty="0"/>
              <a:t>假冒商品 </a:t>
            </a:r>
          </a:p>
          <a:p>
            <a:pPr>
              <a:lnSpc>
                <a:spcPts val="2500"/>
              </a:lnSpc>
            </a:pPr>
            <a:r>
              <a:rPr lang="en-US" altLang="zh-CN" sz="2000" b="1" dirty="0"/>
              <a:t>   </a:t>
            </a:r>
            <a:r>
              <a:rPr lang="en-US" altLang="zh-CN" sz="2000" b="1" dirty="0">
                <a:solidFill>
                  <a:srgbClr val="645E10"/>
                </a:solidFill>
              </a:rPr>
              <a:t>fake products</a:t>
            </a:r>
          </a:p>
          <a:p>
            <a:pPr>
              <a:lnSpc>
                <a:spcPts val="2500"/>
              </a:lnSpc>
            </a:pPr>
            <a:r>
              <a:rPr lang="zh-CN" altLang="zh-CN" sz="2000" b="1" dirty="0"/>
              <a:t>网上购物</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on-line shopping </a:t>
            </a:r>
          </a:p>
          <a:p>
            <a:pPr>
              <a:lnSpc>
                <a:spcPts val="2500"/>
              </a:lnSpc>
            </a:pPr>
            <a:r>
              <a:rPr lang="zh-CN" altLang="zh-CN" sz="2000" b="1" dirty="0"/>
              <a:t>糟糕</a:t>
            </a:r>
            <a:r>
              <a:rPr lang="en-US" altLang="zh-CN" sz="2000" b="1" dirty="0"/>
              <a:t>/</a:t>
            </a:r>
            <a:r>
              <a:rPr lang="zh-CN" altLang="zh-CN" sz="2000" b="1" dirty="0"/>
              <a:t>优异的质量 </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poor/ high quality</a:t>
            </a:r>
          </a:p>
          <a:p>
            <a:pPr>
              <a:lnSpc>
                <a:spcPts val="2500"/>
              </a:lnSpc>
              <a:spcAft>
                <a:spcPts val="0"/>
              </a:spcAft>
            </a:pPr>
            <a:r>
              <a:rPr lang="zh-CN" altLang="zh-CN" sz="2000" b="1" dirty="0"/>
              <a:t>糟糕的服务</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poor service</a:t>
            </a:r>
          </a:p>
        </p:txBody>
      </p:sp>
      <p:sp>
        <p:nvSpPr>
          <p:cNvPr id="8" name="矩形 7">
            <a:extLst>
              <a:ext uri="{FF2B5EF4-FFF2-40B4-BE49-F238E27FC236}">
                <a16:creationId xmlns:a16="http://schemas.microsoft.com/office/drawing/2014/main" xmlns="" id="{108B9E9E-3EC5-4817-8E44-CAE40FCC4889}"/>
              </a:ext>
            </a:extLst>
          </p:cNvPr>
          <p:cNvSpPr/>
          <p:nvPr/>
        </p:nvSpPr>
        <p:spPr>
          <a:xfrm>
            <a:off x="5040052" y="427112"/>
            <a:ext cx="3614179" cy="4568302"/>
          </a:xfrm>
          <a:prstGeom prst="rect">
            <a:avLst/>
          </a:prstGeom>
        </p:spPr>
        <p:txBody>
          <a:bodyPr wrap="square">
            <a:spAutoFit/>
          </a:bodyPr>
          <a:lstStyle/>
          <a:p>
            <a:pPr>
              <a:lnSpc>
                <a:spcPts val="2500"/>
              </a:lnSpc>
            </a:pPr>
            <a:r>
              <a:rPr lang="zh-CN" altLang="zh-CN" sz="2000" b="1" dirty="0">
                <a:solidFill>
                  <a:prstClr val="black"/>
                </a:solidFill>
              </a:rPr>
              <a:t>团购 </a:t>
            </a:r>
            <a:endParaRPr lang="en-US"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buy in group </a:t>
            </a:r>
          </a:p>
          <a:p>
            <a:pPr>
              <a:lnSpc>
                <a:spcPts val="2500"/>
              </a:lnSpc>
            </a:pPr>
            <a:r>
              <a:rPr lang="zh-CN" altLang="zh-CN" sz="2000" b="1" dirty="0">
                <a:solidFill>
                  <a:prstClr val="black"/>
                </a:solidFill>
              </a:rPr>
              <a:t>包装</a:t>
            </a:r>
          </a:p>
          <a:p>
            <a:pPr lvl="0">
              <a:lnSpc>
                <a:spcPts val="2500"/>
              </a:lnSpc>
            </a:pPr>
            <a:r>
              <a:rPr lang="en-US" altLang="zh-CN" sz="2000" b="1" dirty="0">
                <a:solidFill>
                  <a:prstClr val="black"/>
                </a:solidFill>
              </a:rPr>
              <a:t>   </a:t>
            </a:r>
            <a:r>
              <a:rPr lang="en-US" altLang="zh-CN" sz="2000" b="1" dirty="0">
                <a:solidFill>
                  <a:srgbClr val="645E10"/>
                </a:solidFill>
              </a:rPr>
              <a:t>wrap up</a:t>
            </a:r>
          </a:p>
          <a:p>
            <a:pPr>
              <a:lnSpc>
                <a:spcPts val="2500"/>
              </a:lnSpc>
            </a:pPr>
            <a:r>
              <a:rPr lang="zh-CN" altLang="zh-CN" sz="2000" b="1" dirty="0">
                <a:solidFill>
                  <a:prstClr val="black"/>
                </a:solidFill>
              </a:rPr>
              <a:t>不收费</a:t>
            </a:r>
          </a:p>
          <a:p>
            <a:pPr lvl="0">
              <a:lnSpc>
                <a:spcPts val="2500"/>
              </a:lnSpc>
            </a:pPr>
            <a:r>
              <a:rPr lang="en-US" altLang="zh-CN" sz="2000" b="1" dirty="0">
                <a:solidFill>
                  <a:prstClr val="black"/>
                </a:solidFill>
              </a:rPr>
              <a:t>   </a:t>
            </a:r>
            <a:r>
              <a:rPr lang="en-US" altLang="zh-CN" sz="2000" b="1" dirty="0">
                <a:solidFill>
                  <a:srgbClr val="645E10"/>
                </a:solidFill>
              </a:rPr>
              <a:t>free of charge</a:t>
            </a:r>
          </a:p>
          <a:p>
            <a:pPr>
              <a:lnSpc>
                <a:spcPts val="2500"/>
              </a:lnSpc>
            </a:pPr>
            <a:r>
              <a:rPr lang="zh-CN" altLang="zh-CN" sz="2000" b="1" dirty="0">
                <a:solidFill>
                  <a:prstClr val="black"/>
                </a:solidFill>
              </a:rPr>
              <a:t>避免受骗</a:t>
            </a:r>
            <a:r>
              <a:rPr lang="en-US" altLang="zh-CN" sz="2000" b="1" dirty="0">
                <a:solidFill>
                  <a:prstClr val="black"/>
                </a:solidFill>
              </a:rPr>
              <a:t> </a:t>
            </a:r>
            <a:endParaRPr lang="zh-CN"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avoid being cheated </a:t>
            </a:r>
          </a:p>
          <a:p>
            <a:pPr>
              <a:lnSpc>
                <a:spcPts val="2500"/>
              </a:lnSpc>
            </a:pPr>
            <a:r>
              <a:rPr lang="zh-CN" altLang="zh-CN" sz="2000" b="1" dirty="0">
                <a:solidFill>
                  <a:prstClr val="black"/>
                </a:solidFill>
              </a:rPr>
              <a:t>和服务员砍价</a:t>
            </a:r>
          </a:p>
          <a:p>
            <a:pPr lvl="0">
              <a:lnSpc>
                <a:spcPts val="2500"/>
              </a:lnSpc>
            </a:pPr>
            <a:r>
              <a:rPr lang="en-US" altLang="zh-CN" sz="2000" b="1" dirty="0">
                <a:solidFill>
                  <a:prstClr val="black"/>
                </a:solidFill>
              </a:rPr>
              <a:t>   </a:t>
            </a:r>
            <a:r>
              <a:rPr lang="en-US" altLang="zh-CN" sz="2000" b="1" dirty="0">
                <a:solidFill>
                  <a:srgbClr val="645E10"/>
                </a:solidFill>
              </a:rPr>
              <a:t>bargain with attendant</a:t>
            </a:r>
          </a:p>
          <a:p>
            <a:pPr lvl="0">
              <a:lnSpc>
                <a:spcPts val="2500"/>
              </a:lnSpc>
            </a:pPr>
            <a:r>
              <a:rPr lang="zh-CN" altLang="zh-CN" sz="2000" b="1" dirty="0">
                <a:solidFill>
                  <a:prstClr val="black"/>
                </a:solidFill>
              </a:rPr>
              <a:t>高效方便</a:t>
            </a:r>
            <a:endParaRPr lang="en-US"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effective and convenient</a:t>
            </a:r>
            <a:endParaRPr lang="zh-CN" altLang="zh-CN" sz="2000" b="1" dirty="0">
              <a:solidFill>
                <a:srgbClr val="645E10"/>
              </a:solidFill>
            </a:endParaRPr>
          </a:p>
          <a:p>
            <a:pPr>
              <a:lnSpc>
                <a:spcPts val="2500"/>
              </a:lnSpc>
            </a:pPr>
            <a:r>
              <a:rPr lang="zh-CN" altLang="zh-CN" sz="2000" b="1" dirty="0">
                <a:solidFill>
                  <a:prstClr val="black"/>
                </a:solidFill>
              </a:rPr>
              <a:t>就某事向某人投诉</a:t>
            </a:r>
          </a:p>
          <a:p>
            <a:pPr lvl="0">
              <a:lnSpc>
                <a:spcPts val="2500"/>
              </a:lnSpc>
            </a:pPr>
            <a:r>
              <a:rPr lang="en-US" altLang="zh-CN" sz="2000" b="1" dirty="0">
                <a:solidFill>
                  <a:prstClr val="black"/>
                </a:solidFill>
              </a:rPr>
              <a:t>   </a:t>
            </a:r>
            <a:r>
              <a:rPr lang="en-US" altLang="zh-CN" sz="2000" b="1" dirty="0">
                <a:solidFill>
                  <a:srgbClr val="645E10"/>
                </a:solidFill>
              </a:rPr>
              <a:t>complain to sb. about </a:t>
            </a:r>
            <a:r>
              <a:rPr lang="en-US" altLang="zh-CN" sz="2000" b="1" dirty="0" err="1">
                <a:solidFill>
                  <a:srgbClr val="645E10"/>
                </a:solidFill>
              </a:rPr>
              <a:t>sth</a:t>
            </a:r>
            <a:r>
              <a:rPr lang="en-US" altLang="zh-CN" sz="2000" b="1" dirty="0">
                <a:solidFill>
                  <a:srgbClr val="645E10"/>
                </a:solidFill>
              </a:rPr>
              <a:t>. </a:t>
            </a:r>
          </a:p>
        </p:txBody>
      </p:sp>
      <p:pic>
        <p:nvPicPr>
          <p:cNvPr id="4" name="图片 3">
            <a:extLst>
              <a:ext uri="{FF2B5EF4-FFF2-40B4-BE49-F238E27FC236}">
                <a16:creationId xmlns:a16="http://schemas.microsoft.com/office/drawing/2014/main" xmlns="" id="{A0AAE9DC-2A95-46B2-8C1A-4852A2FA3E2D}"/>
              </a:ext>
            </a:extLst>
          </p:cNvPr>
          <p:cNvPicPr>
            <a:picLocks noChangeAspect="1"/>
          </p:cNvPicPr>
          <p:nvPr/>
        </p:nvPicPr>
        <p:blipFill>
          <a:blip r:embed="rId4"/>
          <a:stretch>
            <a:fillRect/>
          </a:stretch>
        </p:blipFill>
        <p:spPr>
          <a:xfrm>
            <a:off x="104012" y="2788568"/>
            <a:ext cx="1911703" cy="2144452"/>
          </a:xfrm>
          <a:prstGeom prst="rect">
            <a:avLst/>
          </a:prstGeom>
        </p:spPr>
      </p:pic>
    </p:spTree>
    <p:extLst>
      <p:ext uri="{BB962C8B-B14F-4D97-AF65-F5344CB8AC3E}">
        <p14:creationId xmlns:p14="http://schemas.microsoft.com/office/powerpoint/2010/main" val="28626532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30A0FD63-76EB-42B0-AF77-4A8DBBD83AA5}"/>
              </a:ext>
            </a:extLst>
          </p:cNvPr>
          <p:cNvSpPr/>
          <p:nvPr/>
        </p:nvSpPr>
        <p:spPr>
          <a:xfrm>
            <a:off x="208537" y="748846"/>
            <a:ext cx="3859407" cy="3785652"/>
          </a:xfrm>
          <a:prstGeom prst="rect">
            <a:avLst/>
          </a:prstGeom>
        </p:spPr>
        <p:txBody>
          <a:bodyPr wrap="square">
            <a:spAutoFit/>
          </a:bodyPr>
          <a:lstStyle/>
          <a:p>
            <a:r>
              <a:rPr lang="zh-CN" altLang="en-US" sz="2000" b="1" dirty="0">
                <a:solidFill>
                  <a:srgbClr val="002060"/>
                </a:solidFill>
              </a:rPr>
              <a:t>价格便宜的说法：</a:t>
            </a:r>
          </a:p>
          <a:p>
            <a:r>
              <a:rPr lang="zh-CN" altLang="en-US" sz="2000" b="1" dirty="0"/>
              <a:t>      </a:t>
            </a:r>
            <a:r>
              <a:rPr lang="en-US" altLang="zh-CN" sz="2000" b="1" dirty="0"/>
              <a:t>It’s a real bargain.</a:t>
            </a:r>
          </a:p>
          <a:p>
            <a:r>
              <a:rPr lang="en-US" altLang="zh-CN" sz="2000" b="1" dirty="0"/>
              <a:t>      It’s a good bargain.</a:t>
            </a:r>
          </a:p>
          <a:p>
            <a:r>
              <a:rPr lang="en-US" altLang="zh-CN" sz="2000" b="1" dirty="0"/>
              <a:t>      It’s cheap indeed.</a:t>
            </a:r>
          </a:p>
          <a:p>
            <a:r>
              <a:rPr lang="en-US" altLang="zh-CN" sz="2000" b="1" dirty="0"/>
              <a:t>      It’s a good deal.</a:t>
            </a:r>
          </a:p>
          <a:p>
            <a:r>
              <a:rPr lang="en-US" altLang="zh-CN" sz="2000" b="1" dirty="0"/>
              <a:t>      It’ s a good buy.</a:t>
            </a:r>
          </a:p>
          <a:p>
            <a:r>
              <a:rPr lang="zh-CN" altLang="en-US" sz="2000" b="1" dirty="0">
                <a:solidFill>
                  <a:srgbClr val="002060"/>
                </a:solidFill>
              </a:rPr>
              <a:t>价格贵的说法：</a:t>
            </a:r>
          </a:p>
          <a:p>
            <a:r>
              <a:rPr lang="zh-CN" altLang="en-US" sz="2000" b="1" dirty="0"/>
              <a:t>      </a:t>
            </a:r>
            <a:r>
              <a:rPr lang="en-US" altLang="zh-CN" sz="2000" b="1" dirty="0"/>
              <a:t>The price is steep.</a:t>
            </a:r>
          </a:p>
          <a:p>
            <a:r>
              <a:rPr lang="en-US" altLang="zh-CN" sz="2000" b="1" dirty="0"/>
              <a:t>      The price is high.</a:t>
            </a:r>
          </a:p>
          <a:p>
            <a:r>
              <a:rPr lang="zh-CN" altLang="en-US" sz="2000" b="1" dirty="0">
                <a:solidFill>
                  <a:srgbClr val="002060"/>
                </a:solidFill>
              </a:rPr>
              <a:t>价格合理的说法：</a:t>
            </a:r>
          </a:p>
          <a:p>
            <a:r>
              <a:rPr lang="zh-CN" altLang="en-US" sz="2000" b="1" dirty="0"/>
              <a:t>      </a:t>
            </a:r>
            <a:r>
              <a:rPr lang="en-US" altLang="zh-CN" sz="2000" b="1" dirty="0"/>
              <a:t>It’s affordable/acceptable.</a:t>
            </a:r>
          </a:p>
          <a:p>
            <a:r>
              <a:rPr lang="en-US" altLang="zh-CN" sz="2000" b="1" dirty="0"/>
              <a:t>      The price is fair/reasonable.</a:t>
            </a:r>
          </a:p>
        </p:txBody>
      </p:sp>
      <p:sp>
        <p:nvSpPr>
          <p:cNvPr id="8" name="矩形 7">
            <a:extLst>
              <a:ext uri="{FF2B5EF4-FFF2-40B4-BE49-F238E27FC236}">
                <a16:creationId xmlns:a16="http://schemas.microsoft.com/office/drawing/2014/main" xmlns="" id="{22372EAC-3B43-4AF3-B46F-0530A258AF20}"/>
              </a:ext>
            </a:extLst>
          </p:cNvPr>
          <p:cNvSpPr/>
          <p:nvPr/>
        </p:nvSpPr>
        <p:spPr>
          <a:xfrm>
            <a:off x="3563888" y="422300"/>
            <a:ext cx="2757287" cy="4401205"/>
          </a:xfrm>
          <a:prstGeom prst="rect">
            <a:avLst/>
          </a:prstGeom>
        </p:spPr>
        <p:txBody>
          <a:bodyPr wrap="square">
            <a:spAutoFit/>
          </a:bodyPr>
          <a:lstStyle/>
          <a:p>
            <a:r>
              <a:rPr lang="zh-CN" altLang="en-US" sz="2000" b="1" dirty="0"/>
              <a:t>文具用品</a:t>
            </a:r>
            <a:endParaRPr lang="en-US" altLang="zh-CN" sz="2000" b="1" dirty="0"/>
          </a:p>
          <a:p>
            <a:r>
              <a:rPr lang="zh-CN" altLang="en-US" sz="2000" b="1" dirty="0"/>
              <a:t>   </a:t>
            </a:r>
            <a:r>
              <a:rPr lang="en-US" altLang="zh-CN" sz="2000" b="1" dirty="0">
                <a:solidFill>
                  <a:srgbClr val="645E10"/>
                </a:solidFill>
              </a:rPr>
              <a:t>stationery</a:t>
            </a:r>
            <a:r>
              <a:rPr lang="en-US" altLang="zh-CN" sz="2000" b="1" dirty="0"/>
              <a:t>  </a:t>
            </a:r>
          </a:p>
          <a:p>
            <a:r>
              <a:rPr lang="zh-CN" altLang="en-US" sz="2000" b="1" dirty="0"/>
              <a:t>化妆品 </a:t>
            </a:r>
            <a:endParaRPr lang="en-US" altLang="zh-CN" sz="2000" b="1" dirty="0"/>
          </a:p>
          <a:p>
            <a:r>
              <a:rPr lang="en-US" altLang="zh-CN" sz="2000" b="1" dirty="0"/>
              <a:t>   </a:t>
            </a:r>
            <a:r>
              <a:rPr lang="en-US" altLang="zh-CN" sz="2000" b="1" dirty="0">
                <a:solidFill>
                  <a:srgbClr val="645E10"/>
                </a:solidFill>
              </a:rPr>
              <a:t>cosmetics</a:t>
            </a:r>
          </a:p>
          <a:p>
            <a:r>
              <a:rPr lang="zh-CN" altLang="en-US" sz="2000" b="1" dirty="0"/>
              <a:t>男士服装 </a:t>
            </a:r>
            <a:endParaRPr lang="en-US" altLang="zh-CN" sz="2000" b="1" dirty="0"/>
          </a:p>
          <a:p>
            <a:r>
              <a:rPr lang="en-US" altLang="zh-CN" sz="2000" b="1" dirty="0">
                <a:solidFill>
                  <a:srgbClr val="645E10"/>
                </a:solidFill>
              </a:rPr>
              <a:t>   Men’s Wear</a:t>
            </a:r>
          </a:p>
          <a:p>
            <a:r>
              <a:rPr lang="zh-CN" altLang="en-US" sz="2000" b="1" dirty="0"/>
              <a:t>女士服装 </a:t>
            </a:r>
            <a:endParaRPr lang="en-US" altLang="zh-CN" sz="2000" b="1" dirty="0"/>
          </a:p>
          <a:p>
            <a:r>
              <a:rPr lang="en-US" altLang="zh-CN" sz="2000" b="1" dirty="0"/>
              <a:t>   </a:t>
            </a:r>
            <a:r>
              <a:rPr lang="en-US" altLang="zh-CN" sz="2000" b="1" dirty="0">
                <a:solidFill>
                  <a:srgbClr val="645E10"/>
                </a:solidFill>
              </a:rPr>
              <a:t>Women’s Wear          </a:t>
            </a:r>
          </a:p>
          <a:p>
            <a:r>
              <a:rPr lang="zh-CN" altLang="en-US" sz="2000" b="1" dirty="0"/>
              <a:t>休闲服装 </a:t>
            </a:r>
            <a:endParaRPr lang="en-US" altLang="zh-CN" sz="2000" b="1" dirty="0"/>
          </a:p>
          <a:p>
            <a:r>
              <a:rPr lang="en-US" altLang="zh-CN" sz="2000" b="1" dirty="0"/>
              <a:t>   </a:t>
            </a:r>
            <a:r>
              <a:rPr lang="en-US" altLang="zh-CN" sz="2000" b="1" dirty="0">
                <a:solidFill>
                  <a:srgbClr val="645E10"/>
                </a:solidFill>
              </a:rPr>
              <a:t>casual wear</a:t>
            </a:r>
          </a:p>
          <a:p>
            <a:r>
              <a:rPr lang="zh-CN" altLang="en-US" sz="2000" b="1" dirty="0"/>
              <a:t>电子类产品</a:t>
            </a:r>
            <a:endParaRPr lang="en-US" altLang="zh-CN" sz="2000" b="1" dirty="0"/>
          </a:p>
          <a:p>
            <a:r>
              <a:rPr lang="zh-CN" altLang="en-US" sz="2000" b="1" dirty="0"/>
              <a:t>    </a:t>
            </a:r>
            <a:r>
              <a:rPr lang="en-US" altLang="zh-CN" sz="2000" b="1" dirty="0">
                <a:solidFill>
                  <a:srgbClr val="645E10"/>
                </a:solidFill>
              </a:rPr>
              <a:t>electronic products       </a:t>
            </a:r>
            <a:r>
              <a:rPr lang="en-US" altLang="zh-CN" sz="2000" b="1" dirty="0"/>
              <a:t>   </a:t>
            </a:r>
          </a:p>
          <a:p>
            <a:r>
              <a:rPr lang="zh-CN" altLang="en-US" sz="2000" b="1" dirty="0"/>
              <a:t>数码摄像机</a:t>
            </a:r>
            <a:endParaRPr lang="en-US" altLang="zh-CN" sz="2000" b="1" dirty="0"/>
          </a:p>
          <a:p>
            <a:r>
              <a:rPr lang="zh-CN" altLang="en-US" sz="2000" b="1" dirty="0"/>
              <a:t>    </a:t>
            </a:r>
            <a:r>
              <a:rPr lang="en-US" altLang="zh-CN" sz="2000" b="1" dirty="0">
                <a:solidFill>
                  <a:srgbClr val="645E10"/>
                </a:solidFill>
              </a:rPr>
              <a:t>digital video camera </a:t>
            </a:r>
          </a:p>
        </p:txBody>
      </p:sp>
      <p:sp>
        <p:nvSpPr>
          <p:cNvPr id="6" name="矩形 5">
            <a:extLst>
              <a:ext uri="{FF2B5EF4-FFF2-40B4-BE49-F238E27FC236}">
                <a16:creationId xmlns:a16="http://schemas.microsoft.com/office/drawing/2014/main" xmlns="" id="{FA73B9F0-4732-45A7-840D-A9A004765D7C}"/>
              </a:ext>
            </a:extLst>
          </p:cNvPr>
          <p:cNvSpPr/>
          <p:nvPr/>
        </p:nvSpPr>
        <p:spPr>
          <a:xfrm>
            <a:off x="6321175" y="117141"/>
            <a:ext cx="2822825" cy="5016758"/>
          </a:xfrm>
          <a:prstGeom prst="rect">
            <a:avLst/>
          </a:prstGeom>
        </p:spPr>
        <p:txBody>
          <a:bodyPr wrap="square">
            <a:spAutoFit/>
          </a:bodyPr>
          <a:lstStyle/>
          <a:p>
            <a:r>
              <a:rPr lang="zh-CN" altLang="en-US" sz="2000" b="1" dirty="0"/>
              <a:t>购物  </a:t>
            </a:r>
            <a:endParaRPr lang="en-US" altLang="zh-CN" sz="2000" b="1" dirty="0"/>
          </a:p>
          <a:p>
            <a:r>
              <a:rPr lang="en-US" altLang="zh-CN" sz="2000" b="1" dirty="0"/>
              <a:t>   </a:t>
            </a:r>
            <a:r>
              <a:rPr lang="en-US" altLang="zh-CN" sz="2000" b="1" dirty="0">
                <a:solidFill>
                  <a:srgbClr val="645E10"/>
                </a:solidFill>
              </a:rPr>
              <a:t>do some shopping</a:t>
            </a:r>
          </a:p>
          <a:p>
            <a:r>
              <a:rPr lang="zh-CN" altLang="en-US" sz="2000" b="1" dirty="0"/>
              <a:t>就是逛逛 </a:t>
            </a:r>
            <a:endParaRPr lang="en-US" altLang="zh-CN" sz="2000" b="1" dirty="0"/>
          </a:p>
          <a:p>
            <a:r>
              <a:rPr lang="en-US" altLang="zh-CN" sz="2000" b="1" dirty="0"/>
              <a:t>   </a:t>
            </a:r>
            <a:r>
              <a:rPr lang="en-US" altLang="zh-CN" sz="2000" b="1" dirty="0">
                <a:solidFill>
                  <a:srgbClr val="645E10"/>
                </a:solidFill>
              </a:rPr>
              <a:t>do window shopping</a:t>
            </a:r>
          </a:p>
          <a:p>
            <a:r>
              <a:rPr lang="zh-CN" altLang="en-US" sz="2000" b="1" dirty="0"/>
              <a:t>购物单 </a:t>
            </a:r>
            <a:endParaRPr lang="en-US" altLang="zh-CN" sz="2000" b="1" dirty="0"/>
          </a:p>
          <a:p>
            <a:r>
              <a:rPr lang="en-US" altLang="zh-CN" sz="2000" b="1" dirty="0">
                <a:solidFill>
                  <a:srgbClr val="645E10"/>
                </a:solidFill>
              </a:rPr>
              <a:t>   shopping list</a:t>
            </a:r>
          </a:p>
          <a:p>
            <a:r>
              <a:rPr lang="zh-CN" altLang="en-US" sz="2000" b="1" dirty="0"/>
              <a:t>商品标签 </a:t>
            </a:r>
            <a:endParaRPr lang="en-US" altLang="zh-CN" sz="2000" b="1" dirty="0"/>
          </a:p>
          <a:p>
            <a:r>
              <a:rPr lang="en-US" altLang="zh-CN" sz="2000" b="1" dirty="0">
                <a:solidFill>
                  <a:srgbClr val="645E10"/>
                </a:solidFill>
              </a:rPr>
              <a:t>   price tag</a:t>
            </a:r>
          </a:p>
          <a:p>
            <a:r>
              <a:rPr lang="zh-CN" altLang="en-US" sz="2000" b="1" dirty="0"/>
              <a:t>商品目录 </a:t>
            </a:r>
            <a:endParaRPr lang="en-US" altLang="zh-CN" sz="2000" b="1" dirty="0"/>
          </a:p>
          <a:p>
            <a:r>
              <a:rPr lang="en-US" altLang="zh-CN" sz="2000" b="1" dirty="0"/>
              <a:t>   </a:t>
            </a:r>
            <a:r>
              <a:rPr lang="en-US" altLang="zh-CN" sz="2000" b="1" dirty="0">
                <a:solidFill>
                  <a:srgbClr val="645E10"/>
                </a:solidFill>
              </a:rPr>
              <a:t>catalog</a:t>
            </a:r>
          </a:p>
          <a:p>
            <a:r>
              <a:rPr lang="zh-CN" altLang="en-US" sz="2000" b="1" dirty="0"/>
              <a:t>收银台 </a:t>
            </a:r>
            <a:endParaRPr lang="en-US" altLang="zh-CN" sz="2000" b="1" dirty="0"/>
          </a:p>
          <a:p>
            <a:r>
              <a:rPr lang="en-US" altLang="zh-CN" sz="2000" b="1" dirty="0"/>
              <a:t>   </a:t>
            </a:r>
            <a:r>
              <a:rPr lang="en-US" altLang="zh-CN" sz="2000" b="1" dirty="0">
                <a:solidFill>
                  <a:srgbClr val="645E10"/>
                </a:solidFill>
              </a:rPr>
              <a:t>check out counter</a:t>
            </a:r>
          </a:p>
          <a:p>
            <a:r>
              <a:rPr lang="zh-CN" altLang="en-US" sz="2000" b="1" dirty="0"/>
              <a:t>最新款式 </a:t>
            </a:r>
            <a:endParaRPr lang="en-US" altLang="zh-CN" sz="2000" b="1" dirty="0"/>
          </a:p>
          <a:p>
            <a:r>
              <a:rPr lang="en-US" altLang="zh-CN" sz="2000" b="1" dirty="0">
                <a:solidFill>
                  <a:srgbClr val="645E10"/>
                </a:solidFill>
              </a:rPr>
              <a:t>   the latest style</a:t>
            </a:r>
          </a:p>
          <a:p>
            <a:r>
              <a:rPr lang="zh-CN" altLang="en-US" sz="2000" b="1" dirty="0"/>
              <a:t>讨价还价 </a:t>
            </a:r>
            <a:endParaRPr lang="en-US" altLang="zh-CN" sz="2000" b="1" dirty="0"/>
          </a:p>
          <a:p>
            <a:r>
              <a:rPr lang="en-US" altLang="zh-CN" sz="2000" b="1" dirty="0"/>
              <a:t>   </a:t>
            </a:r>
            <a:r>
              <a:rPr lang="en-US" altLang="zh-CN" sz="2000" b="1" dirty="0">
                <a:solidFill>
                  <a:srgbClr val="645E10"/>
                </a:solidFill>
              </a:rPr>
              <a:t>to bargain with sb</a:t>
            </a:r>
          </a:p>
        </p:txBody>
      </p:sp>
    </p:spTree>
    <p:extLst>
      <p:ext uri="{BB962C8B-B14F-4D97-AF65-F5344CB8AC3E}">
        <p14:creationId xmlns:p14="http://schemas.microsoft.com/office/powerpoint/2010/main" val="6652904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1000"/>
                                        <p:tgtEl>
                                          <p:spTgt spid="4">
                                            <p:txEl>
                                              <p:pRg st="10" end="10"/>
                                            </p:txEl>
                                          </p:spTgt>
                                        </p:tgtEl>
                                      </p:cBhvr>
                                    </p:animEffect>
                                    <p:anim calcmode="lin" valueType="num">
                                      <p:cBhvr>
                                        <p:cTn id="6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fade">
                                      <p:cBhvr>
                                        <p:cTn id="70" dur="1000"/>
                                        <p:tgtEl>
                                          <p:spTgt spid="4">
                                            <p:txEl>
                                              <p:pRg st="11" end="11"/>
                                            </p:txEl>
                                          </p:spTgt>
                                        </p:tgtEl>
                                      </p:cBhvr>
                                    </p:animEffect>
                                    <p:anim calcmode="lin" valueType="num">
                                      <p:cBhvr>
                                        <p:cTn id="7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1000"/>
                                        <p:tgtEl>
                                          <p:spTgt spid="8">
                                            <p:txEl>
                                              <p:pRg st="1" end="1"/>
                                            </p:txEl>
                                          </p:spTgt>
                                        </p:tgtEl>
                                      </p:cBhvr>
                                    </p:animEffect>
                                    <p:anim calcmode="lin" valueType="num">
                                      <p:cBhvr>
                                        <p:cTn id="7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fade">
                                      <p:cBhvr>
                                        <p:cTn id="84" dur="1000"/>
                                        <p:tgtEl>
                                          <p:spTgt spid="8">
                                            <p:txEl>
                                              <p:pRg st="3" end="3"/>
                                            </p:txEl>
                                          </p:spTgt>
                                        </p:tgtEl>
                                      </p:cBhvr>
                                    </p:animEffect>
                                    <p:anim calcmode="lin" valueType="num">
                                      <p:cBhvr>
                                        <p:cTn id="8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Effect transition="in" filter="fade">
                                      <p:cBhvr>
                                        <p:cTn id="91" dur="1000"/>
                                        <p:tgtEl>
                                          <p:spTgt spid="8">
                                            <p:txEl>
                                              <p:pRg st="5" end="5"/>
                                            </p:txEl>
                                          </p:spTgt>
                                        </p:tgtEl>
                                      </p:cBhvr>
                                    </p:animEffect>
                                    <p:anim calcmode="lin" valueType="num">
                                      <p:cBhvr>
                                        <p:cTn id="9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animEffect transition="in" filter="fade">
                                      <p:cBhvr>
                                        <p:cTn id="98" dur="1000"/>
                                        <p:tgtEl>
                                          <p:spTgt spid="8">
                                            <p:txEl>
                                              <p:pRg st="7" end="7"/>
                                            </p:txEl>
                                          </p:spTgt>
                                        </p:tgtEl>
                                      </p:cBhvr>
                                    </p:animEffect>
                                    <p:anim calcmode="lin" valueType="num">
                                      <p:cBhvr>
                                        <p:cTn id="9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8">
                                            <p:txEl>
                                              <p:pRg st="9" end="9"/>
                                            </p:txEl>
                                          </p:spTgt>
                                        </p:tgtEl>
                                        <p:attrNameLst>
                                          <p:attrName>style.visibility</p:attrName>
                                        </p:attrNameLst>
                                      </p:cBhvr>
                                      <p:to>
                                        <p:strVal val="visible"/>
                                      </p:to>
                                    </p:set>
                                    <p:animEffect transition="in" filter="fade">
                                      <p:cBhvr>
                                        <p:cTn id="105" dur="1000"/>
                                        <p:tgtEl>
                                          <p:spTgt spid="8">
                                            <p:txEl>
                                              <p:pRg st="9" end="9"/>
                                            </p:txEl>
                                          </p:spTgt>
                                        </p:tgtEl>
                                      </p:cBhvr>
                                    </p:animEffect>
                                    <p:anim calcmode="lin" valueType="num">
                                      <p:cBhvr>
                                        <p:cTn id="106"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07"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1000"/>
                                        <p:tgtEl>
                                          <p:spTgt spid="8">
                                            <p:txEl>
                                              <p:pRg st="11" end="11"/>
                                            </p:txEl>
                                          </p:spTgt>
                                        </p:tgtEl>
                                      </p:cBhvr>
                                    </p:animEffect>
                                    <p:anim calcmode="lin" valueType="num">
                                      <p:cBhvr>
                                        <p:cTn id="113"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114"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8">
                                            <p:txEl>
                                              <p:pRg st="13" end="13"/>
                                            </p:txEl>
                                          </p:spTgt>
                                        </p:tgtEl>
                                        <p:attrNameLst>
                                          <p:attrName>style.visibility</p:attrName>
                                        </p:attrNameLst>
                                      </p:cBhvr>
                                      <p:to>
                                        <p:strVal val="visible"/>
                                      </p:to>
                                    </p:set>
                                    <p:animEffect transition="in" filter="fade">
                                      <p:cBhvr>
                                        <p:cTn id="119" dur="1000"/>
                                        <p:tgtEl>
                                          <p:spTgt spid="8">
                                            <p:txEl>
                                              <p:pRg st="13" end="13"/>
                                            </p:txEl>
                                          </p:spTgt>
                                        </p:tgtEl>
                                      </p:cBhvr>
                                    </p:animEffect>
                                    <p:anim calcmode="lin" valueType="num">
                                      <p:cBhvr>
                                        <p:cTn id="120"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6">
                                            <p:txEl>
                                              <p:pRg st="1" end="1"/>
                                            </p:txEl>
                                          </p:spTgt>
                                        </p:tgtEl>
                                        <p:attrNameLst>
                                          <p:attrName>style.visibility</p:attrName>
                                        </p:attrNameLst>
                                      </p:cBhvr>
                                      <p:to>
                                        <p:strVal val="visible"/>
                                      </p:to>
                                    </p:set>
                                    <p:animEffect transition="in" filter="fade">
                                      <p:cBhvr>
                                        <p:cTn id="126" dur="1000"/>
                                        <p:tgtEl>
                                          <p:spTgt spid="6">
                                            <p:txEl>
                                              <p:pRg st="1" end="1"/>
                                            </p:txEl>
                                          </p:spTgt>
                                        </p:tgtEl>
                                      </p:cBhvr>
                                    </p:animEffect>
                                    <p:anim calcmode="lin" valueType="num">
                                      <p:cBhvr>
                                        <p:cTn id="1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6">
                                            <p:txEl>
                                              <p:pRg st="3" end="3"/>
                                            </p:txEl>
                                          </p:spTgt>
                                        </p:tgtEl>
                                        <p:attrNameLst>
                                          <p:attrName>style.visibility</p:attrName>
                                        </p:attrNameLst>
                                      </p:cBhvr>
                                      <p:to>
                                        <p:strVal val="visible"/>
                                      </p:to>
                                    </p:set>
                                    <p:animEffect transition="in" filter="fade">
                                      <p:cBhvr>
                                        <p:cTn id="133" dur="1000"/>
                                        <p:tgtEl>
                                          <p:spTgt spid="6">
                                            <p:txEl>
                                              <p:pRg st="3" end="3"/>
                                            </p:txEl>
                                          </p:spTgt>
                                        </p:tgtEl>
                                      </p:cBhvr>
                                    </p:animEffect>
                                    <p:anim calcmode="lin" valueType="num">
                                      <p:cBhvr>
                                        <p:cTn id="1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6">
                                            <p:txEl>
                                              <p:pRg st="5" end="5"/>
                                            </p:txEl>
                                          </p:spTgt>
                                        </p:tgtEl>
                                        <p:attrNameLst>
                                          <p:attrName>style.visibility</p:attrName>
                                        </p:attrNameLst>
                                      </p:cBhvr>
                                      <p:to>
                                        <p:strVal val="visible"/>
                                      </p:to>
                                    </p:set>
                                    <p:animEffect transition="in" filter="fade">
                                      <p:cBhvr>
                                        <p:cTn id="140" dur="1000"/>
                                        <p:tgtEl>
                                          <p:spTgt spid="6">
                                            <p:txEl>
                                              <p:pRg st="5" end="5"/>
                                            </p:txEl>
                                          </p:spTgt>
                                        </p:tgtEl>
                                      </p:cBhvr>
                                    </p:animEffect>
                                    <p:anim calcmode="lin" valueType="num">
                                      <p:cBhvr>
                                        <p:cTn id="1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6">
                                            <p:txEl>
                                              <p:pRg st="7" end="7"/>
                                            </p:txEl>
                                          </p:spTgt>
                                        </p:tgtEl>
                                        <p:attrNameLst>
                                          <p:attrName>style.visibility</p:attrName>
                                        </p:attrNameLst>
                                      </p:cBhvr>
                                      <p:to>
                                        <p:strVal val="visible"/>
                                      </p:to>
                                    </p:set>
                                    <p:animEffect transition="in" filter="fade">
                                      <p:cBhvr>
                                        <p:cTn id="147" dur="1000"/>
                                        <p:tgtEl>
                                          <p:spTgt spid="6">
                                            <p:txEl>
                                              <p:pRg st="7" end="7"/>
                                            </p:txEl>
                                          </p:spTgt>
                                        </p:tgtEl>
                                      </p:cBhvr>
                                    </p:animEffect>
                                    <p:anim calcmode="lin" valueType="num">
                                      <p:cBhvr>
                                        <p:cTn id="1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6">
                                            <p:txEl>
                                              <p:pRg st="9" end="9"/>
                                            </p:txEl>
                                          </p:spTgt>
                                        </p:tgtEl>
                                        <p:attrNameLst>
                                          <p:attrName>style.visibility</p:attrName>
                                        </p:attrNameLst>
                                      </p:cBhvr>
                                      <p:to>
                                        <p:strVal val="visible"/>
                                      </p:to>
                                    </p:set>
                                    <p:animEffect transition="in" filter="fade">
                                      <p:cBhvr>
                                        <p:cTn id="154" dur="1000"/>
                                        <p:tgtEl>
                                          <p:spTgt spid="6">
                                            <p:txEl>
                                              <p:pRg st="9" end="9"/>
                                            </p:txEl>
                                          </p:spTgt>
                                        </p:tgtEl>
                                      </p:cBhvr>
                                    </p:animEffect>
                                    <p:anim calcmode="lin" valueType="num">
                                      <p:cBhvr>
                                        <p:cTn id="1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6">
                                            <p:txEl>
                                              <p:pRg st="11" end="11"/>
                                            </p:txEl>
                                          </p:spTgt>
                                        </p:tgtEl>
                                        <p:attrNameLst>
                                          <p:attrName>style.visibility</p:attrName>
                                        </p:attrNameLst>
                                      </p:cBhvr>
                                      <p:to>
                                        <p:strVal val="visible"/>
                                      </p:to>
                                    </p:set>
                                    <p:animEffect transition="in" filter="fade">
                                      <p:cBhvr>
                                        <p:cTn id="161" dur="1000"/>
                                        <p:tgtEl>
                                          <p:spTgt spid="6">
                                            <p:txEl>
                                              <p:pRg st="11" end="11"/>
                                            </p:txEl>
                                          </p:spTgt>
                                        </p:tgtEl>
                                      </p:cBhvr>
                                    </p:animEffect>
                                    <p:anim calcmode="lin" valueType="num">
                                      <p:cBhvr>
                                        <p:cTn id="16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6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6">
                                            <p:txEl>
                                              <p:pRg st="13" end="13"/>
                                            </p:txEl>
                                          </p:spTgt>
                                        </p:tgtEl>
                                        <p:attrNameLst>
                                          <p:attrName>style.visibility</p:attrName>
                                        </p:attrNameLst>
                                      </p:cBhvr>
                                      <p:to>
                                        <p:strVal val="visible"/>
                                      </p:to>
                                    </p:set>
                                    <p:animEffect transition="in" filter="fade">
                                      <p:cBhvr>
                                        <p:cTn id="168" dur="1000"/>
                                        <p:tgtEl>
                                          <p:spTgt spid="6">
                                            <p:txEl>
                                              <p:pRg st="13" end="13"/>
                                            </p:txEl>
                                          </p:spTgt>
                                        </p:tgtEl>
                                      </p:cBhvr>
                                    </p:animEffect>
                                    <p:anim calcmode="lin" valueType="num">
                                      <p:cBhvr>
                                        <p:cTn id="1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7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6">
                                            <p:txEl>
                                              <p:pRg st="15" end="15"/>
                                            </p:txEl>
                                          </p:spTgt>
                                        </p:tgtEl>
                                        <p:attrNameLst>
                                          <p:attrName>style.visibility</p:attrName>
                                        </p:attrNameLst>
                                      </p:cBhvr>
                                      <p:to>
                                        <p:strVal val="visible"/>
                                      </p:to>
                                    </p:set>
                                    <p:animEffect transition="in" filter="fade">
                                      <p:cBhvr>
                                        <p:cTn id="175" dur="1000"/>
                                        <p:tgtEl>
                                          <p:spTgt spid="6">
                                            <p:txEl>
                                              <p:pRg st="15" end="15"/>
                                            </p:txEl>
                                          </p:spTgt>
                                        </p:tgtEl>
                                      </p:cBhvr>
                                    </p:animEffect>
                                    <p:anim calcmode="lin" valueType="num">
                                      <p:cBhvr>
                                        <p:cTn id="176"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77"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A2B1BAD-EF4D-49E9-BC72-963398B388C0}"/>
              </a:ext>
            </a:extLst>
          </p:cNvPr>
          <p:cNvPicPr>
            <a:picLocks noChangeAspect="1"/>
          </p:cNvPicPr>
          <p:nvPr/>
        </p:nvPicPr>
        <p:blipFill>
          <a:blip r:embed="rId3"/>
          <a:stretch>
            <a:fillRect/>
          </a:stretch>
        </p:blipFill>
        <p:spPr>
          <a:xfrm>
            <a:off x="0" y="2716560"/>
            <a:ext cx="1658256" cy="242852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5ED26A82-3752-4E85-B35E-2499098C2B36}"/>
              </a:ext>
            </a:extLst>
          </p:cNvPr>
          <p:cNvSpPr/>
          <p:nvPr/>
        </p:nvSpPr>
        <p:spPr>
          <a:xfrm>
            <a:off x="1782851" y="1004644"/>
            <a:ext cx="5707792" cy="3785652"/>
          </a:xfrm>
          <a:prstGeom prst="rect">
            <a:avLst/>
          </a:prstGeom>
        </p:spPr>
        <p:txBody>
          <a:bodyPr wrap="square">
            <a:spAutoFit/>
          </a:bodyPr>
          <a:lstStyle/>
          <a:p>
            <a:r>
              <a:rPr lang="zh-CN" altLang="en-US" sz="2000" b="1" dirty="0"/>
              <a:t>这是否有打折？</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this on sale? </a:t>
            </a:r>
            <a:endParaRPr lang="zh-CN" altLang="en-US" sz="2000" b="1" dirty="0">
              <a:solidFill>
                <a:srgbClr val="645E10"/>
              </a:solidFill>
            </a:endParaRPr>
          </a:p>
          <a:p>
            <a:r>
              <a:rPr lang="zh-CN" altLang="en-US" sz="2000" b="1" dirty="0"/>
              <a:t>有什么折扣吗？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Any discount</a:t>
            </a:r>
            <a:r>
              <a:rPr lang="zh-CN" altLang="en-US" sz="2000" b="1" dirty="0">
                <a:solidFill>
                  <a:srgbClr val="645E10"/>
                </a:solidFill>
              </a:rPr>
              <a:t>？</a:t>
            </a:r>
            <a:endParaRPr lang="en-US" altLang="zh-CN" sz="2000" b="1" dirty="0">
              <a:solidFill>
                <a:srgbClr val="645E10"/>
              </a:solidFill>
            </a:endParaRPr>
          </a:p>
          <a:p>
            <a:r>
              <a:rPr lang="zh-CN" altLang="en-US" sz="2000" b="1" dirty="0"/>
              <a:t>不好意思，这件商品没有折扣。</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Sorry, there is no discount on this.</a:t>
            </a:r>
            <a:endParaRPr lang="zh-CN" altLang="en-US" sz="2000" b="1" dirty="0">
              <a:solidFill>
                <a:srgbClr val="645E10"/>
              </a:solidFill>
            </a:endParaRPr>
          </a:p>
          <a:p>
            <a:r>
              <a:rPr lang="zh-CN" altLang="en-US" sz="2000" b="1" dirty="0"/>
              <a:t>这商品打七折。</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Yes, it is 30% off. </a:t>
            </a:r>
          </a:p>
          <a:p>
            <a:r>
              <a:rPr lang="zh-CN" altLang="en-US" sz="2000" b="1" dirty="0"/>
              <a:t>您要收据吗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Would you like a receipt?</a:t>
            </a:r>
          </a:p>
          <a:p>
            <a:r>
              <a:rPr lang="zh-CN" altLang="en-US" sz="2000" b="1" dirty="0"/>
              <a:t>（这衣服）有小码</a:t>
            </a:r>
            <a:r>
              <a:rPr lang="en-US" altLang="zh-CN" sz="2000" b="1" dirty="0"/>
              <a:t>/</a:t>
            </a:r>
            <a:r>
              <a:rPr lang="zh-CN" altLang="en-US" sz="2000" b="1" dirty="0"/>
              <a:t>中码</a:t>
            </a:r>
            <a:r>
              <a:rPr lang="en-US" altLang="zh-CN" sz="2000" b="1" dirty="0"/>
              <a:t>/</a:t>
            </a:r>
            <a:r>
              <a:rPr lang="zh-CN" altLang="en-US" sz="2000" b="1" dirty="0"/>
              <a:t>大码吗？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have this in a small/ medium/ larger size?</a:t>
            </a:r>
          </a:p>
        </p:txBody>
      </p:sp>
      <p:sp>
        <p:nvSpPr>
          <p:cNvPr id="6" name="矩形 5">
            <a:extLst>
              <a:ext uri="{FF2B5EF4-FFF2-40B4-BE49-F238E27FC236}">
                <a16:creationId xmlns:a16="http://schemas.microsoft.com/office/drawing/2014/main" xmlns="" id="{DD7FF3E1-555B-4818-80E0-B7E50F068FB3}"/>
              </a:ext>
            </a:extLst>
          </p:cNvPr>
          <p:cNvSpPr/>
          <p:nvPr/>
        </p:nvSpPr>
        <p:spPr>
          <a:xfrm>
            <a:off x="6883861" y="845766"/>
            <a:ext cx="1807692" cy="3170099"/>
          </a:xfrm>
          <a:prstGeom prst="rect">
            <a:avLst/>
          </a:prstGeom>
        </p:spPr>
        <p:txBody>
          <a:bodyPr wrap="square">
            <a:spAutoFit/>
          </a:bodyPr>
          <a:lstStyle/>
          <a:p>
            <a:pPr lvl="0"/>
            <a:r>
              <a:rPr lang="zh-CN" altLang="en-US" sz="2000" b="1" dirty="0">
                <a:solidFill>
                  <a:prstClr val="black"/>
                </a:solidFill>
              </a:rPr>
              <a:t>超小码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Extra small</a:t>
            </a:r>
          </a:p>
          <a:p>
            <a:pPr lvl="0"/>
            <a:r>
              <a:rPr lang="zh-CN" altLang="en-US" sz="2000" b="1" dirty="0">
                <a:solidFill>
                  <a:prstClr val="black"/>
                </a:solidFill>
              </a:rPr>
              <a:t>小码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Small</a:t>
            </a:r>
          </a:p>
          <a:p>
            <a:pPr lvl="0"/>
            <a:r>
              <a:rPr lang="zh-CN" altLang="en-US" sz="2000" b="1" dirty="0">
                <a:solidFill>
                  <a:prstClr val="black"/>
                </a:solidFill>
              </a:rPr>
              <a:t>中码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Medium</a:t>
            </a:r>
          </a:p>
          <a:p>
            <a:pPr lvl="0"/>
            <a:r>
              <a:rPr lang="zh-CN" altLang="en-US" sz="2000" b="1" dirty="0">
                <a:solidFill>
                  <a:prstClr val="black"/>
                </a:solidFill>
              </a:rPr>
              <a:t>大码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Large</a:t>
            </a:r>
          </a:p>
          <a:p>
            <a:pPr lvl="0"/>
            <a:r>
              <a:rPr lang="zh-CN" altLang="en-US" sz="2000" b="1" dirty="0">
                <a:solidFill>
                  <a:prstClr val="black"/>
                </a:solidFill>
              </a:rPr>
              <a:t>加大码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Extra large</a:t>
            </a:r>
            <a:endParaRPr lang="zh-CN" altLang="en-US" sz="2000" b="1" dirty="0">
              <a:solidFill>
                <a:prstClr val="black"/>
              </a:solidFill>
            </a:endParaRPr>
          </a:p>
        </p:txBody>
      </p:sp>
    </p:spTree>
    <p:extLst>
      <p:ext uri="{BB962C8B-B14F-4D97-AF65-F5344CB8AC3E}">
        <p14:creationId xmlns:p14="http://schemas.microsoft.com/office/powerpoint/2010/main" val="23385984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500"/>
                                        <p:tgtEl>
                                          <p:spTgt spid="6">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fade">
                                      <p:cBhvr>
                                        <p:cTn id="59" dur="500"/>
                                        <p:tgtEl>
                                          <p:spTgt spid="6">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500"/>
                                        <p:tgtEl>
                                          <p:spTgt spid="6">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500"/>
                                        <p:tgtEl>
                                          <p:spTgt spid="6">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6">
                                            <p:txEl>
                                              <p:pRg st="8" end="8"/>
                                            </p:txEl>
                                          </p:spTgt>
                                        </p:tgtEl>
                                        <p:attrNameLst>
                                          <p:attrName>style.visibility</p:attrName>
                                        </p:attrNameLst>
                                      </p:cBhvr>
                                      <p:to>
                                        <p:strVal val="visible"/>
                                      </p:to>
                                    </p:set>
                                    <p:animEffect transition="in" filter="fade">
                                      <p:cBhvr>
                                        <p:cTn id="80" dur="500"/>
                                        <p:tgtEl>
                                          <p:spTgt spid="6">
                                            <p:txEl>
                                              <p:pRg st="8" end="8"/>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animEffect transition="in" filter="fade">
                                      <p:cBhvr>
                                        <p:cTn id="8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864FBDA-B2FD-4186-9431-DE7BF4EE045B}"/>
              </a:ext>
            </a:extLst>
          </p:cNvPr>
          <p:cNvPicPr>
            <a:picLocks noChangeAspect="1"/>
          </p:cNvPicPr>
          <p:nvPr/>
        </p:nvPicPr>
        <p:blipFill>
          <a:blip r:embed="rId3"/>
          <a:stretch>
            <a:fillRect/>
          </a:stretch>
        </p:blipFill>
        <p:spPr>
          <a:xfrm>
            <a:off x="7020542" y="687579"/>
            <a:ext cx="2158171" cy="206062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0CE04D00-6BC5-4C74-9980-3D84E3798FB4}"/>
              </a:ext>
            </a:extLst>
          </p:cNvPr>
          <p:cNvSpPr/>
          <p:nvPr/>
        </p:nvSpPr>
        <p:spPr>
          <a:xfrm>
            <a:off x="395536" y="855380"/>
            <a:ext cx="8100900" cy="3785652"/>
          </a:xfrm>
          <a:prstGeom prst="rect">
            <a:avLst/>
          </a:prstGeom>
        </p:spPr>
        <p:txBody>
          <a:bodyPr wrap="square">
            <a:spAutoFit/>
          </a:bodyPr>
          <a:lstStyle/>
          <a:p>
            <a:r>
              <a:rPr lang="zh-CN" altLang="en-US" sz="2000" b="1" dirty="0">
                <a:solidFill>
                  <a:srgbClr val="002060"/>
                </a:solidFill>
              </a:rPr>
              <a:t>退货和投诉 </a:t>
            </a:r>
            <a:endParaRPr lang="en-US" altLang="zh-CN" sz="2000" b="1" dirty="0">
              <a:solidFill>
                <a:srgbClr val="002060"/>
              </a:solidFill>
            </a:endParaRPr>
          </a:p>
          <a:p>
            <a:r>
              <a:rPr lang="zh-CN" altLang="en-US" sz="2000" b="1" dirty="0"/>
              <a:t>我买错了尺码。我想退货。</a:t>
            </a:r>
          </a:p>
          <a:p>
            <a:pPr marL="342900" indent="-342900">
              <a:buFont typeface="Wingdings" panose="05000000000000000000" pitchFamily="2" charset="2"/>
              <a:buChar char="Ø"/>
            </a:pPr>
            <a:r>
              <a:rPr lang="en-US" altLang="zh-CN" sz="2000" b="1" dirty="0">
                <a:solidFill>
                  <a:srgbClr val="645E10"/>
                </a:solidFill>
              </a:rPr>
              <a:t>I bought the wrong size. I'd like to return this.</a:t>
            </a:r>
            <a:endParaRPr lang="zh-CN" altLang="en-US" sz="2000" b="1" dirty="0">
              <a:solidFill>
                <a:srgbClr val="645E10"/>
              </a:solidFill>
            </a:endParaRPr>
          </a:p>
          <a:p>
            <a:r>
              <a:rPr lang="zh-CN" altLang="en-US" sz="2000" b="1" dirty="0"/>
              <a:t>这儿破了。我可以退掉这件货吗？</a:t>
            </a:r>
          </a:p>
          <a:p>
            <a:pPr marL="342900" indent="-342900">
              <a:buFont typeface="Wingdings" panose="05000000000000000000" pitchFamily="2" charset="2"/>
              <a:buChar char="Ø"/>
            </a:pPr>
            <a:r>
              <a:rPr lang="en-US" altLang="zh-CN" sz="2000" b="1" dirty="0">
                <a:solidFill>
                  <a:srgbClr val="645E10"/>
                </a:solidFill>
              </a:rPr>
              <a:t>It's broken here. Can I have this for a refund? </a:t>
            </a:r>
            <a:endParaRPr lang="zh-CN" altLang="en-US" sz="2000" b="1" dirty="0">
              <a:solidFill>
                <a:srgbClr val="645E10"/>
              </a:solidFill>
            </a:endParaRPr>
          </a:p>
          <a:p>
            <a:r>
              <a:rPr lang="zh-CN" altLang="en-US" sz="2000" b="1" dirty="0"/>
              <a:t>我认为这是次品，用了几次就坏了。我可以退货吗？</a:t>
            </a:r>
          </a:p>
          <a:p>
            <a:pPr marL="342900" indent="-342900">
              <a:buFont typeface="Wingdings" panose="05000000000000000000" pitchFamily="2" charset="2"/>
              <a:buChar char="Ø"/>
            </a:pPr>
            <a:r>
              <a:rPr lang="en-US" altLang="zh-CN" sz="2000" b="1" dirty="0">
                <a:solidFill>
                  <a:srgbClr val="645E10"/>
                </a:solidFill>
              </a:rPr>
              <a:t>I think it's a substandard good. It broke after I use it only a few times. Can I return it?</a:t>
            </a:r>
          </a:p>
          <a:p>
            <a:r>
              <a:rPr lang="en-US" altLang="zh-CN" sz="2000" b="1" dirty="0"/>
              <a:t>-</a:t>
            </a:r>
            <a:r>
              <a:rPr lang="zh-CN" altLang="en-US" sz="2000" b="1" dirty="0"/>
              <a:t>我现在不喜欢它了，想要退款，这是我的收据。</a:t>
            </a:r>
          </a:p>
          <a:p>
            <a:r>
              <a:rPr lang="en-US" altLang="zh-CN" sz="2000" b="1" dirty="0"/>
              <a:t>-</a:t>
            </a:r>
            <a:r>
              <a:rPr lang="zh-CN" altLang="en-US" sz="2000" b="1" dirty="0"/>
              <a:t>好的，请稍等，我立刻为你办理。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 -I don’t like it anymore. I want a refund. This is my receipt.</a:t>
            </a:r>
          </a:p>
          <a:p>
            <a:pPr marL="342900" indent="-342900">
              <a:buFont typeface="Wingdings" panose="05000000000000000000" pitchFamily="2" charset="2"/>
              <a:buChar char="Ø"/>
            </a:pPr>
            <a:r>
              <a:rPr lang="en-US" altLang="zh-CN" sz="2000" b="1" dirty="0">
                <a:solidFill>
                  <a:srgbClr val="645E10"/>
                </a:solidFill>
              </a:rPr>
              <a:t>-Ok, just a moment, please. I'll deal with it for you right away.</a:t>
            </a:r>
          </a:p>
        </p:txBody>
      </p:sp>
    </p:spTree>
    <p:extLst>
      <p:ext uri="{BB962C8B-B14F-4D97-AF65-F5344CB8AC3E}">
        <p14:creationId xmlns:p14="http://schemas.microsoft.com/office/powerpoint/2010/main" val="20613972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arn(inVertical)">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barn(inVertical)">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barn(inVertical)">
                                      <p:cBhvr>
                                        <p:cTn id="41" dur="500"/>
                                        <p:tgtEl>
                                          <p:spTgt spid="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barn(inVertical)">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82335" y="1179668"/>
            <a:ext cx="88237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Hello, do you have The Best of Mozart?</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W: Um, sorry. We’ve just sold out, but we can order one for you. If you give us your number,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we’ll call you when the CD arrives.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354894"/>
            <a:ext cx="7740352" cy="113877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2. What can we say about the woman?</a:t>
            </a:r>
          </a:p>
          <a:p>
            <a:pPr lvl="0"/>
            <a:r>
              <a:rPr lang="en-US" altLang="zh-CN" sz="1700" b="1" dirty="0">
                <a:solidFill>
                  <a:prstClr val="black"/>
                </a:solidFill>
                <a:latin typeface="Times New Roman" pitchFamily="18" charset="0"/>
                <a:cs typeface="Times New Roman" pitchFamily="18" charset="0"/>
              </a:rPr>
              <a:t>  A. She’s generous.	 </a:t>
            </a:r>
          </a:p>
          <a:p>
            <a:pPr lvl="0"/>
            <a:r>
              <a:rPr lang="en-US" altLang="zh-CN" sz="1700" b="1" dirty="0">
                <a:solidFill>
                  <a:prstClr val="black"/>
                </a:solidFill>
                <a:latin typeface="Times New Roman" pitchFamily="18" charset="0"/>
                <a:cs typeface="Times New Roman" pitchFamily="18" charset="0"/>
              </a:rPr>
              <a:t>  B. She’s curious. </a:t>
            </a:r>
          </a:p>
          <a:p>
            <a:pPr lvl="0"/>
            <a:r>
              <a:rPr lang="en-US" altLang="zh-CN" sz="1700" b="1" dirty="0">
                <a:solidFill>
                  <a:prstClr val="black"/>
                </a:solidFill>
                <a:latin typeface="Times New Roman" pitchFamily="18" charset="0"/>
                <a:cs typeface="Times New Roman" pitchFamily="18" charset="0"/>
              </a:rPr>
              <a:t>  C. She’s helpful.</a:t>
            </a: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2. </a:t>
            </a:r>
            <a:r>
              <a:rPr lang="zh-CN" altLang="en-US" sz="2400" dirty="0">
                <a:solidFill>
                  <a:prstClr val="black"/>
                </a:solidFill>
              </a:rPr>
              <a:t>购物 </a:t>
            </a:r>
            <a:r>
              <a:rPr lang="en-US" altLang="zh-CN" sz="2400" dirty="0">
                <a:solidFill>
                  <a:prstClr val="black"/>
                </a:solidFill>
              </a:rPr>
              <a:t>Shopping</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18" y="4126451"/>
            <a:ext cx="422494" cy="428119"/>
          </a:xfrm>
          <a:prstGeom prst="rect">
            <a:avLst/>
          </a:prstGeom>
        </p:spPr>
      </p:pic>
    </p:spTree>
    <p:extLst>
      <p:ext uri="{BB962C8B-B14F-4D97-AF65-F5344CB8AC3E}">
        <p14:creationId xmlns:p14="http://schemas.microsoft.com/office/powerpoint/2010/main" val="18382800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电话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Telephone</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3</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THREE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1447655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8324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3.</a:t>
            </a:r>
            <a:r>
              <a:rPr lang="zh-CN" altLang="en-US" sz="2400" dirty="0"/>
              <a:t>电话 </a:t>
            </a:r>
            <a:r>
              <a:rPr lang="en-US" altLang="zh-CN" sz="2400" dirty="0"/>
              <a:t>Telephone</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Rectangle 3">
            <a:extLst>
              <a:ext uri="{FF2B5EF4-FFF2-40B4-BE49-F238E27FC236}">
                <a16:creationId xmlns:a16="http://schemas.microsoft.com/office/drawing/2014/main" xmlns="" id="{16AFE512-9684-4574-B94A-B8A7D1176779}"/>
              </a:ext>
            </a:extLst>
          </p:cNvPr>
          <p:cNvSpPr>
            <a:spLocks noChangeArrowheads="1"/>
          </p:cNvSpPr>
          <p:nvPr/>
        </p:nvSpPr>
        <p:spPr bwMode="auto">
          <a:xfrm>
            <a:off x="1692079" y="655134"/>
            <a:ext cx="353745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t>接线员</a:t>
            </a:r>
            <a:endParaRPr lang="en-US" altLang="zh-CN" sz="2000" b="1" dirty="0"/>
          </a:p>
          <a:p>
            <a:r>
              <a:rPr lang="zh-CN" altLang="en-US" sz="2000" b="1" dirty="0"/>
              <a:t>   </a:t>
            </a:r>
            <a:r>
              <a:rPr lang="zh-CN" altLang="en-US" sz="2000" b="1" dirty="0">
                <a:solidFill>
                  <a:srgbClr val="645E10"/>
                </a:solidFill>
              </a:rPr>
              <a:t>operator</a:t>
            </a:r>
          </a:p>
          <a:p>
            <a:r>
              <a:rPr lang="zh-CN" altLang="en-US" sz="2000" b="1" dirty="0"/>
              <a:t>长途电话</a:t>
            </a:r>
            <a:endParaRPr lang="en-US" altLang="zh-CN" sz="2000" b="1" dirty="0"/>
          </a:p>
          <a:p>
            <a:r>
              <a:rPr lang="en-US" altLang="zh-CN" sz="2000" b="1" dirty="0">
                <a:solidFill>
                  <a:srgbClr val="645E10"/>
                </a:solidFill>
              </a:rPr>
              <a:t>   long distance call</a:t>
            </a:r>
            <a:endParaRPr lang="zh-CN" altLang="en-US" sz="2000" b="1" dirty="0">
              <a:solidFill>
                <a:srgbClr val="645E10"/>
              </a:solidFill>
            </a:endParaRPr>
          </a:p>
          <a:p>
            <a:r>
              <a:rPr lang="zh-CN" altLang="en-US" sz="2000" b="1" dirty="0"/>
              <a:t>越洋电话 </a:t>
            </a:r>
            <a:endParaRPr lang="en-US" altLang="zh-CN" sz="2000" b="1" dirty="0"/>
          </a:p>
          <a:p>
            <a:r>
              <a:rPr lang="en-US" altLang="zh-CN" sz="2000" b="1" dirty="0"/>
              <a:t>   </a:t>
            </a:r>
            <a:r>
              <a:rPr lang="en-US" altLang="zh-CN" sz="2000" b="1" dirty="0">
                <a:solidFill>
                  <a:srgbClr val="645E10"/>
                </a:solidFill>
              </a:rPr>
              <a:t>oversea call </a:t>
            </a:r>
          </a:p>
          <a:p>
            <a:r>
              <a:rPr lang="zh-CN" altLang="en-US" sz="2000" b="1" dirty="0"/>
              <a:t>公用电话 </a:t>
            </a:r>
            <a:endParaRPr lang="en-US" altLang="zh-CN" sz="2000" b="1" dirty="0"/>
          </a:p>
          <a:p>
            <a:r>
              <a:rPr lang="en-US" altLang="zh-CN" sz="2000" b="1" dirty="0"/>
              <a:t>   </a:t>
            </a:r>
            <a:r>
              <a:rPr lang="en-US" altLang="zh-CN" sz="2000" b="1" dirty="0">
                <a:solidFill>
                  <a:srgbClr val="645E10"/>
                </a:solidFill>
              </a:rPr>
              <a:t>phonebooth</a:t>
            </a:r>
            <a:endParaRPr lang="zh-CN" altLang="en-US" sz="2000" b="1" dirty="0">
              <a:solidFill>
                <a:srgbClr val="645E10"/>
              </a:solidFill>
            </a:endParaRPr>
          </a:p>
          <a:p>
            <a:r>
              <a:rPr lang="zh-CN" altLang="en-US" sz="2000" b="1" dirty="0"/>
              <a:t>电话本 </a:t>
            </a:r>
            <a:endParaRPr lang="en-US" altLang="zh-CN" sz="2000" b="1" dirty="0"/>
          </a:p>
          <a:p>
            <a:r>
              <a:rPr lang="zh-CN" altLang="en-US" sz="2000" b="1" dirty="0">
                <a:solidFill>
                  <a:srgbClr val="645E10"/>
                </a:solidFill>
              </a:rPr>
              <a:t>    </a:t>
            </a:r>
            <a:r>
              <a:rPr lang="en-US" altLang="zh-CN" sz="2000" b="1" dirty="0">
                <a:solidFill>
                  <a:srgbClr val="645E10"/>
                </a:solidFill>
              </a:rPr>
              <a:t>telephone book /directory</a:t>
            </a:r>
          </a:p>
          <a:p>
            <a:r>
              <a:rPr lang="zh-CN" altLang="en-US" sz="2000" b="1" dirty="0"/>
              <a:t>电话听筒 </a:t>
            </a:r>
            <a:endParaRPr lang="en-US" altLang="zh-CN" sz="2000" b="1" dirty="0"/>
          </a:p>
          <a:p>
            <a:r>
              <a:rPr lang="en-US" altLang="zh-CN" sz="2000" b="1" dirty="0"/>
              <a:t>   </a:t>
            </a:r>
            <a:r>
              <a:rPr lang="en-US" altLang="zh-CN" sz="2000" b="1" dirty="0">
                <a:solidFill>
                  <a:srgbClr val="645E10"/>
                </a:solidFill>
              </a:rPr>
              <a:t>receiver </a:t>
            </a:r>
            <a:r>
              <a:rPr lang="en-US" altLang="zh-CN" sz="2000" b="1" dirty="0"/>
              <a:t>    </a:t>
            </a:r>
          </a:p>
          <a:p>
            <a:r>
              <a:rPr lang="zh-CN" altLang="en-US" sz="2000" b="1" dirty="0"/>
              <a:t>电话账单</a:t>
            </a:r>
            <a:endParaRPr lang="en-US" altLang="zh-CN" sz="2000" b="1" dirty="0"/>
          </a:p>
          <a:p>
            <a:r>
              <a:rPr lang="zh-CN" altLang="en-US" sz="2000" b="1" dirty="0"/>
              <a:t>    </a:t>
            </a:r>
            <a:r>
              <a:rPr lang="en-US" altLang="zh-CN" sz="2000" b="1" dirty="0">
                <a:solidFill>
                  <a:srgbClr val="645E10"/>
                </a:solidFill>
              </a:rPr>
              <a:t>phone bill</a:t>
            </a:r>
            <a:endParaRPr lang="zh-CN" altLang="en-US" sz="2000" b="1" dirty="0">
              <a:solidFill>
                <a:srgbClr val="645E10"/>
              </a:solidFill>
            </a:endParaRPr>
          </a:p>
        </p:txBody>
      </p:sp>
      <p:sp>
        <p:nvSpPr>
          <p:cNvPr id="4" name="矩形 3">
            <a:extLst>
              <a:ext uri="{FF2B5EF4-FFF2-40B4-BE49-F238E27FC236}">
                <a16:creationId xmlns:a16="http://schemas.microsoft.com/office/drawing/2014/main" xmlns="" id="{1A9130F5-4371-4C52-A683-E5E0CF7176AC}"/>
              </a:ext>
            </a:extLst>
          </p:cNvPr>
          <p:cNvSpPr/>
          <p:nvPr/>
        </p:nvSpPr>
        <p:spPr>
          <a:xfrm>
            <a:off x="5232437" y="420374"/>
            <a:ext cx="4037970" cy="4708981"/>
          </a:xfrm>
          <a:prstGeom prst="rect">
            <a:avLst/>
          </a:prstGeom>
        </p:spPr>
        <p:txBody>
          <a:bodyPr wrap="square">
            <a:spAutoFit/>
          </a:bodyPr>
          <a:lstStyle/>
          <a:p>
            <a:pPr lvl="0"/>
            <a:r>
              <a:rPr lang="zh-CN" altLang="en-US" sz="2000" b="1" dirty="0">
                <a:solidFill>
                  <a:prstClr val="black"/>
                </a:solidFill>
              </a:rPr>
              <a:t>接通电话</a:t>
            </a:r>
          </a:p>
          <a:p>
            <a:pPr lvl="0"/>
            <a:r>
              <a:rPr lang="zh-CN" altLang="en-US" sz="2000" b="1" dirty="0">
                <a:solidFill>
                  <a:prstClr val="black"/>
                </a:solidFill>
              </a:rPr>
              <a:t>    </a:t>
            </a:r>
            <a:r>
              <a:rPr lang="en-US" altLang="zh-CN" sz="2000" b="1" dirty="0">
                <a:solidFill>
                  <a:srgbClr val="645E10"/>
                </a:solidFill>
              </a:rPr>
              <a:t>put through</a:t>
            </a:r>
          </a:p>
          <a:p>
            <a:pPr lvl="0"/>
            <a:r>
              <a:rPr lang="zh-CN" altLang="en-US" sz="2000" b="1" dirty="0">
                <a:solidFill>
                  <a:prstClr val="black"/>
                </a:solidFill>
              </a:rPr>
              <a:t>挂上电话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hang up      </a:t>
            </a:r>
          </a:p>
          <a:p>
            <a:pPr lvl="0"/>
            <a:r>
              <a:rPr lang="zh-CN" altLang="en-US" sz="2000" b="1" dirty="0">
                <a:solidFill>
                  <a:prstClr val="black"/>
                </a:solidFill>
              </a:rPr>
              <a:t>别挂电话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hold on</a:t>
            </a:r>
          </a:p>
          <a:p>
            <a:r>
              <a:rPr lang="en-US" altLang="zh-CN" sz="2000" b="1" dirty="0">
                <a:solidFill>
                  <a:srgbClr val="645E10"/>
                </a:solidFill>
              </a:rPr>
              <a:t>   hold on for a moment</a:t>
            </a:r>
          </a:p>
          <a:p>
            <a:pPr lvl="0"/>
            <a:r>
              <a:rPr lang="en-US" altLang="zh-CN" sz="2000" b="1" dirty="0">
                <a:solidFill>
                  <a:srgbClr val="645E10"/>
                </a:solidFill>
              </a:rPr>
              <a:t>   Hold the line, please.</a:t>
            </a:r>
          </a:p>
          <a:p>
            <a:pPr lvl="0"/>
            <a:r>
              <a:rPr lang="zh-CN" altLang="en-US" sz="2000" b="1" dirty="0">
                <a:solidFill>
                  <a:prstClr val="black"/>
                </a:solidFill>
              </a:rPr>
              <a:t>挂掉电话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Line is dead. </a:t>
            </a:r>
          </a:p>
          <a:p>
            <a:pPr lvl="0"/>
            <a:r>
              <a:rPr lang="zh-CN" altLang="en-US" sz="2000" b="1" dirty="0">
                <a:solidFill>
                  <a:prstClr val="black"/>
                </a:solidFill>
              </a:rPr>
              <a:t>电话占线</a:t>
            </a:r>
          </a:p>
          <a:p>
            <a:pPr lvl="0"/>
            <a:r>
              <a:rPr lang="en-US" altLang="zh-CN" sz="2000" b="1" dirty="0">
                <a:solidFill>
                  <a:prstClr val="black"/>
                </a:solidFill>
              </a:rPr>
              <a:t>   </a:t>
            </a:r>
            <a:r>
              <a:rPr lang="en-US" altLang="zh-CN" sz="2000" b="1" dirty="0">
                <a:solidFill>
                  <a:srgbClr val="645E10"/>
                </a:solidFill>
              </a:rPr>
              <a:t>The line is busy / engaged.</a:t>
            </a:r>
          </a:p>
          <a:p>
            <a:pPr lvl="0"/>
            <a:r>
              <a:rPr lang="zh-CN" altLang="en-US" sz="2000" b="1" dirty="0">
                <a:solidFill>
                  <a:prstClr val="black"/>
                </a:solidFill>
              </a:rPr>
              <a:t>给某人打个电话</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call/ telephone/ ring/ phone sb.      </a:t>
            </a:r>
          </a:p>
          <a:p>
            <a:pPr lvl="0"/>
            <a:r>
              <a:rPr lang="en-US" altLang="zh-CN" sz="2000" b="1" dirty="0">
                <a:solidFill>
                  <a:srgbClr val="645E10"/>
                </a:solidFill>
              </a:rPr>
              <a:t>   give sb. a call/ ring </a:t>
            </a:r>
          </a:p>
        </p:txBody>
      </p:sp>
      <p:pic>
        <p:nvPicPr>
          <p:cNvPr id="5" name="图片 4">
            <a:extLst>
              <a:ext uri="{FF2B5EF4-FFF2-40B4-BE49-F238E27FC236}">
                <a16:creationId xmlns:a16="http://schemas.microsoft.com/office/drawing/2014/main" xmlns="" id="{28CC0D4E-E7A1-417C-A034-AC6B72A4DDEB}"/>
              </a:ext>
            </a:extLst>
          </p:cNvPr>
          <p:cNvPicPr>
            <a:picLocks noChangeAspect="1"/>
          </p:cNvPicPr>
          <p:nvPr/>
        </p:nvPicPr>
        <p:blipFill>
          <a:blip r:embed="rId4"/>
          <a:stretch>
            <a:fillRect/>
          </a:stretch>
        </p:blipFill>
        <p:spPr>
          <a:xfrm>
            <a:off x="-12319" y="2968588"/>
            <a:ext cx="1658256" cy="2176499"/>
          </a:xfrm>
          <a:prstGeom prst="rect">
            <a:avLst/>
          </a:prstGeom>
        </p:spPr>
      </p:pic>
    </p:spTree>
    <p:extLst>
      <p:ext uri="{BB962C8B-B14F-4D97-AF65-F5344CB8AC3E}">
        <p14:creationId xmlns:p14="http://schemas.microsoft.com/office/powerpoint/2010/main" val="18479179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additive="base">
                                        <p:cTn id="4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 calcmode="lin" valueType="num">
                                      <p:cBhvr additive="base">
                                        <p:cTn id="5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11" end="11"/>
                                            </p:txEl>
                                          </p:spTgt>
                                        </p:tgtEl>
                                        <p:attrNameLst>
                                          <p:attrName>style.visibility</p:attrName>
                                        </p:attrNameLst>
                                      </p:cBhvr>
                                      <p:to>
                                        <p:strVal val="visible"/>
                                      </p:to>
                                    </p:set>
                                    <p:anim calcmode="lin" valueType="num">
                                      <p:cBhvr additive="base">
                                        <p:cTn id="56"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xEl>
                                              <p:pRg st="13" end="13"/>
                                            </p:txEl>
                                          </p:spTgt>
                                        </p:tgtEl>
                                        <p:attrNameLst>
                                          <p:attrName>style.visibility</p:attrName>
                                        </p:attrNameLst>
                                      </p:cBhvr>
                                      <p:to>
                                        <p:strVal val="visible"/>
                                      </p:to>
                                    </p:set>
                                    <p:anim calcmode="lin" valueType="num">
                                      <p:cBhvr additive="base">
                                        <p:cTn id="62"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
                                            <p:txEl>
                                              <p:pRg st="6" end="6"/>
                                            </p:txEl>
                                          </p:spTgt>
                                        </p:tgtEl>
                                        <p:attrNameLst>
                                          <p:attrName>style.visibility</p:attrName>
                                        </p:attrNameLst>
                                      </p:cBhvr>
                                      <p:to>
                                        <p:strVal val="visible"/>
                                      </p:to>
                                    </p:set>
                                    <p:anim calcmode="lin" valueType="num">
                                      <p:cBhvr additive="base">
                                        <p:cTn id="8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
                                            <p:txEl>
                                              <p:pRg st="7" end="7"/>
                                            </p:txEl>
                                          </p:spTgt>
                                        </p:tgtEl>
                                        <p:attrNameLst>
                                          <p:attrName>style.visibility</p:attrName>
                                        </p:attrNameLst>
                                      </p:cBhvr>
                                      <p:to>
                                        <p:strVal val="visible"/>
                                      </p:to>
                                    </p:set>
                                    <p:anim calcmode="lin" valueType="num">
                                      <p:cBhvr additive="base">
                                        <p:cTn id="8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 calcmode="lin" valueType="num">
                                      <p:cBhvr additive="base">
                                        <p:cTn id="9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
                                            <p:txEl>
                                              <p:pRg st="11" end="11"/>
                                            </p:txEl>
                                          </p:spTgt>
                                        </p:tgtEl>
                                        <p:attrNameLst>
                                          <p:attrName>style.visibility</p:attrName>
                                        </p:attrNameLst>
                                      </p:cBhvr>
                                      <p:to>
                                        <p:strVal val="visible"/>
                                      </p:to>
                                    </p:set>
                                    <p:anim calcmode="lin" valueType="num">
                                      <p:cBhvr additive="base">
                                        <p:cTn id="10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4">
                                            <p:txEl>
                                              <p:pRg st="13" end="13"/>
                                            </p:txEl>
                                          </p:spTgt>
                                        </p:tgtEl>
                                        <p:attrNameLst>
                                          <p:attrName>style.visibility</p:attrName>
                                        </p:attrNameLst>
                                      </p:cBhvr>
                                      <p:to>
                                        <p:strVal val="visible"/>
                                      </p:to>
                                    </p:set>
                                    <p:anim calcmode="lin" valueType="num">
                                      <p:cBhvr additive="base">
                                        <p:cTn id="106"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4">
                                            <p:txEl>
                                              <p:pRg st="14" end="14"/>
                                            </p:txEl>
                                          </p:spTgt>
                                        </p:tgtEl>
                                        <p:attrNameLst>
                                          <p:attrName>style.visibility</p:attrName>
                                        </p:attrNameLst>
                                      </p:cBhvr>
                                      <p:to>
                                        <p:strVal val="visible"/>
                                      </p:to>
                                    </p:set>
                                    <p:anim calcmode="lin" valueType="num">
                                      <p:cBhvr additive="base">
                                        <p:cTn id="110"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16226AA-FE1B-4608-BDDC-B893C2818A23}"/>
              </a:ext>
            </a:extLst>
          </p:cNvPr>
          <p:cNvPicPr>
            <a:picLocks noChangeAspect="1"/>
          </p:cNvPicPr>
          <p:nvPr/>
        </p:nvPicPr>
        <p:blipFill>
          <a:blip r:embed="rId7"/>
          <a:stretch>
            <a:fillRect/>
          </a:stretch>
        </p:blipFill>
        <p:spPr>
          <a:xfrm>
            <a:off x="0" y="3616660"/>
            <a:ext cx="2195736" cy="1514874"/>
          </a:xfrm>
          <a:prstGeom prst="rect">
            <a:avLst/>
          </a:prstGeom>
        </p:spPr>
      </p:pic>
      <p:pic>
        <p:nvPicPr>
          <p:cNvPr id="4" name="图片 3"/>
          <p:cNvPicPr>
            <a:picLocks noChangeAspect="1"/>
          </p:cNvPicPr>
          <p:nvPr/>
        </p:nvPicPr>
        <p:blipFill>
          <a:blip r:embed="rId8" cstate="screen">
            <a:extLst>
              <a:ext uri="{28A0092B-C50C-407E-A947-70E740481C1C}">
                <a14:useLocalDpi xmlns:a14="http://schemas.microsoft.com/office/drawing/2010/main" val="0"/>
              </a:ext>
            </a:extLst>
          </a:blip>
          <a:srcRect l="17632" r="49845" b="47264"/>
          <a:stretch>
            <a:fillRect/>
          </a:stretch>
        </p:blipFill>
        <p:spPr>
          <a:xfrm>
            <a:off x="6192180" y="0"/>
            <a:ext cx="2124236" cy="3616660"/>
          </a:xfrm>
          <a:prstGeom prst="rect">
            <a:avLst/>
          </a:prstGeom>
        </p:spPr>
      </p:pic>
      <p:pic>
        <p:nvPicPr>
          <p:cNvPr id="5" name="图片 4"/>
          <p:cNvPicPr>
            <a:picLocks noChangeAspect="1"/>
          </p:cNvPicPr>
          <p:nvPr/>
        </p:nvPicPr>
        <p:blipFill>
          <a:blip r:embed="rId8" cstate="screen">
            <a:extLst>
              <a:ext uri="{28A0092B-C50C-407E-A947-70E740481C1C}">
                <a14:useLocalDpi xmlns:a14="http://schemas.microsoft.com/office/drawing/2010/main" val="0"/>
              </a:ext>
            </a:extLst>
          </a:blip>
          <a:srcRect l="3307" t="29111" r="82360" b="55664"/>
          <a:stretch>
            <a:fillRect/>
          </a:stretch>
        </p:blipFill>
        <p:spPr>
          <a:xfrm>
            <a:off x="1595213" y="918382"/>
            <a:ext cx="936104" cy="1044116"/>
          </a:xfrm>
          <a:prstGeom prst="rect">
            <a:avLst/>
          </a:prstGeom>
        </p:spPr>
      </p:pic>
      <p:sp>
        <p:nvSpPr>
          <p:cNvPr id="6" name="PA_文本框 6"/>
          <p:cNvSpPr txBox="1"/>
          <p:nvPr>
            <p:custDataLst>
              <p:tags r:id="rId1"/>
            </p:custDataLst>
          </p:nvPr>
        </p:nvSpPr>
        <p:spPr>
          <a:xfrm>
            <a:off x="1588675" y="2268611"/>
            <a:ext cx="3877985" cy="700769"/>
          </a:xfrm>
          <a:prstGeom prst="rect">
            <a:avLst/>
          </a:prstGeom>
          <a:noFill/>
        </p:spPr>
        <p:txBody>
          <a:bodyPr wrap="none" rtlCol="0" anchor="ctr">
            <a:spAutoFit/>
          </a:bodyPr>
          <a:lstStyle/>
          <a:p>
            <a:pPr>
              <a:lnSpc>
                <a:spcPct val="120000"/>
              </a:lnSpc>
            </a:pPr>
            <a:r>
              <a:rPr lang="zh-CN" altLang="en-US" sz="3600" b="1" dirty="0">
                <a:solidFill>
                  <a:schemeClr val="accent1"/>
                </a:solidFill>
                <a:latin typeface="方正兰亭超细黑简体" panose="02000000000000000000" pitchFamily="2" charset="-122"/>
                <a:ea typeface="方正兰亭超细黑简体" panose="02000000000000000000" pitchFamily="2" charset="-122"/>
              </a:rPr>
              <a:t>听力场景词汇集锦</a:t>
            </a:r>
          </a:p>
        </p:txBody>
      </p:sp>
      <p:sp>
        <p:nvSpPr>
          <p:cNvPr id="7" name="PA_半闭框 7"/>
          <p:cNvSpPr/>
          <p:nvPr>
            <p:custDataLst>
              <p:tags r:id="rId2"/>
            </p:custDataLst>
          </p:nvPr>
        </p:nvSpPr>
        <p:spPr>
          <a:xfrm>
            <a:off x="1102002" y="1962268"/>
            <a:ext cx="2497890" cy="917892"/>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PA_文本框 6"/>
          <p:cNvSpPr txBox="1"/>
          <p:nvPr>
            <p:custDataLst>
              <p:tags r:id="rId3"/>
            </p:custDataLst>
          </p:nvPr>
        </p:nvSpPr>
        <p:spPr>
          <a:xfrm>
            <a:off x="932571" y="670232"/>
            <a:ext cx="817853" cy="1459759"/>
          </a:xfrm>
          <a:prstGeom prst="rect">
            <a:avLst/>
          </a:prstGeom>
          <a:noFill/>
        </p:spPr>
        <p:txBody>
          <a:bodyPr wrap="none" rtlCol="0" anchor="ctr">
            <a:spAutoFit/>
          </a:bodyPr>
          <a:lstStyle/>
          <a:p>
            <a:pPr>
              <a:lnSpc>
                <a:spcPct val="120000"/>
              </a:lnSpc>
            </a:pPr>
            <a:r>
              <a:rPr lang="en-US" altLang="zh-CN"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2</a:t>
            </a:r>
            <a:endParaRPr lang="zh-CN" altLang="en-US"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1" name="PA_文本框 6"/>
          <p:cNvSpPr txBox="1"/>
          <p:nvPr>
            <p:custDataLst>
              <p:tags r:id="rId4"/>
            </p:custDataLst>
          </p:nvPr>
        </p:nvSpPr>
        <p:spPr>
          <a:xfrm>
            <a:off x="2387771" y="685493"/>
            <a:ext cx="1451038" cy="1444498"/>
          </a:xfrm>
          <a:prstGeom prst="rect">
            <a:avLst/>
          </a:prstGeom>
          <a:noFill/>
        </p:spPr>
        <p:txBody>
          <a:bodyPr wrap="none" rtlCol="0" anchor="ctr">
            <a:spAutoFit/>
          </a:bodyPr>
          <a:lstStyle/>
          <a:p>
            <a:pPr>
              <a:lnSpc>
                <a:spcPct val="120000"/>
              </a:lnSpc>
            </a:pPr>
            <a:r>
              <a:rPr lang="en-US" altLang="zh-CN"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19</a:t>
            </a:r>
            <a:endParaRPr lang="zh-CN" altLang="en-US"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2" name="PA_半闭框 7"/>
          <p:cNvSpPr/>
          <p:nvPr>
            <p:custDataLst>
              <p:tags r:id="rId5"/>
            </p:custDataLst>
          </p:nvPr>
        </p:nvSpPr>
        <p:spPr>
          <a:xfrm flipH="1" flipV="1">
            <a:off x="5687578" y="3611272"/>
            <a:ext cx="1899828" cy="675692"/>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a:extLst>
              <a:ext uri="{FF2B5EF4-FFF2-40B4-BE49-F238E27FC236}">
                <a16:creationId xmlns:a16="http://schemas.microsoft.com/office/drawing/2014/main" xmlns="" id="{6CB1DD53-9FA6-403D-A944-C298255AD217}"/>
              </a:ext>
            </a:extLst>
          </p:cNvPr>
          <p:cNvPicPr>
            <a:picLocks noChangeAspect="1"/>
          </p:cNvPicPr>
          <p:nvPr/>
        </p:nvPicPr>
        <p:blipFill>
          <a:blip r:embed="rId9"/>
          <a:stretch>
            <a:fillRect/>
          </a:stretch>
        </p:blipFill>
        <p:spPr>
          <a:xfrm>
            <a:off x="647564" y="4374097"/>
            <a:ext cx="895084" cy="479929"/>
          </a:xfrm>
          <a:prstGeom prst="rect">
            <a:avLst/>
          </a:prstGeom>
        </p:spPr>
      </p:pic>
      <p:sp>
        <p:nvSpPr>
          <p:cNvPr id="14" name="文本框 9">
            <a:extLst>
              <a:ext uri="{FF2B5EF4-FFF2-40B4-BE49-F238E27FC236}">
                <a16:creationId xmlns:a16="http://schemas.microsoft.com/office/drawing/2014/main" xmlns="" id="{941C5EFA-E7BE-431F-9467-51EA04139B1C}"/>
              </a:ext>
            </a:extLst>
          </p:cNvPr>
          <p:cNvSpPr txBox="1"/>
          <p:nvPr/>
        </p:nvSpPr>
        <p:spPr>
          <a:xfrm>
            <a:off x="2350947" y="3767722"/>
            <a:ext cx="5211684" cy="362792"/>
          </a:xfrm>
          <a:prstGeom prst="rect">
            <a:avLst/>
          </a:prstGeom>
          <a:noFill/>
        </p:spPr>
        <p:txBody>
          <a:bodyPr wrap="none" rtlCol="0" anchor="ctr">
            <a:spAutoFit/>
          </a:bodyPr>
          <a:lstStyle/>
          <a:p>
            <a:pPr algn="ctr">
              <a:lnSpc>
                <a:spcPct val="120000"/>
              </a:lnSpc>
            </a:pPr>
            <a:r>
              <a:rPr lang="zh-CN" altLang="en-US" sz="1600" b="1" spc="300" dirty="0">
                <a:solidFill>
                  <a:schemeClr val="tx1">
                    <a:lumMod val="65000"/>
                    <a:lumOff val="35000"/>
                  </a:schemeClr>
                </a:solidFill>
                <a:latin typeface="方正兰亭超细黑简体" pitchFamily="2" charset="-122"/>
                <a:ea typeface="方正兰亭超细黑简体" pitchFamily="2" charset="-122"/>
              </a:rPr>
              <a:t>整理：杭州高级中学 徐慧，常山一中 吴俊峰</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1+#ppt_w/2"/>
                                          </p:val>
                                        </p:tav>
                                        <p:tav tm="100000">
                                          <p:val>
                                            <p:strVal val="#ppt_x"/>
                                          </p:val>
                                        </p:tav>
                                      </p:tavLst>
                                    </p:anim>
                                    <p:anim calcmode="lin" valueType="num">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50" presetClass="entr" presetSubtype="0" decel="10000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10" grpId="0"/>
      <p:bldP spid="11" grpId="0"/>
      <p:bldP spid="12" grpId="0" animBg="1" autoUpdateAnimBg="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DCDA5D4-1937-47BD-86D0-3ABE20AC31C3}"/>
              </a:ext>
            </a:extLst>
          </p:cNvPr>
          <p:cNvPicPr>
            <a:picLocks noChangeAspect="1"/>
          </p:cNvPicPr>
          <p:nvPr/>
        </p:nvPicPr>
        <p:blipFill rotWithShape="1">
          <a:blip r:embed="rId3"/>
          <a:srcRect l="16944" r="16357"/>
          <a:stretch/>
        </p:blipFill>
        <p:spPr>
          <a:xfrm>
            <a:off x="0" y="2968588"/>
            <a:ext cx="1728192" cy="2176500"/>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8324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3.</a:t>
            </a:r>
            <a:r>
              <a:rPr lang="zh-CN" altLang="en-US" sz="2400" dirty="0"/>
              <a:t>电话 </a:t>
            </a:r>
            <a:r>
              <a:rPr lang="en-US" altLang="zh-CN" sz="2400" dirty="0"/>
              <a:t>Telephone</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6" name="Rectangle 3">
            <a:extLst>
              <a:ext uri="{FF2B5EF4-FFF2-40B4-BE49-F238E27FC236}">
                <a16:creationId xmlns:a16="http://schemas.microsoft.com/office/drawing/2014/main" xmlns="" id="{F520F834-8CF5-4184-A486-B45A17EE2913}"/>
              </a:ext>
            </a:extLst>
          </p:cNvPr>
          <p:cNvSpPr txBox="1">
            <a:spLocks noChangeArrowheads="1"/>
          </p:cNvSpPr>
          <p:nvPr/>
        </p:nvSpPr>
        <p:spPr>
          <a:xfrm>
            <a:off x="2591780" y="851168"/>
            <a:ext cx="4518877" cy="37965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zh-CN" altLang="en-US" sz="2000" b="1" dirty="0"/>
              <a:t>拨错电话 </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I am sorry I dialed the wrong number. </a:t>
            </a:r>
            <a:endParaRPr lang="en-US" altLang="zh-CN" sz="2000" b="1" dirty="0">
              <a:solidFill>
                <a:srgbClr val="645E10"/>
              </a:solidFill>
            </a:endParaRPr>
          </a:p>
          <a:p>
            <a:pPr marL="0" indent="0">
              <a:lnSpc>
                <a:spcPct val="80000"/>
              </a:lnSpc>
              <a:buNone/>
            </a:pPr>
            <a:r>
              <a:rPr lang="zh-CN" altLang="en-US" sz="2000" b="1" dirty="0"/>
              <a:t>信号不好 </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The connection is bad. </a:t>
            </a:r>
            <a:endParaRPr lang="en-US" altLang="zh-CN" sz="2000" b="1" dirty="0">
              <a:solidFill>
                <a:srgbClr val="645E10"/>
              </a:solidFill>
            </a:endParaRPr>
          </a:p>
          <a:p>
            <a:pPr marL="0" indent="0">
              <a:lnSpc>
                <a:spcPct val="80000"/>
              </a:lnSpc>
              <a:buNone/>
            </a:pPr>
            <a:r>
              <a:rPr lang="zh-CN" altLang="en-US" sz="2000" b="1" dirty="0"/>
              <a:t>听不清楚</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 The phone is not clear. </a:t>
            </a:r>
          </a:p>
          <a:p>
            <a:pPr marL="0" indent="0">
              <a:lnSpc>
                <a:spcPct val="80000"/>
              </a:lnSpc>
              <a:buNone/>
            </a:pPr>
            <a:r>
              <a:rPr lang="zh-CN" altLang="en-US" sz="2000" b="1" dirty="0"/>
              <a:t>你好，我是</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Hello! This is … speaking. </a:t>
            </a:r>
          </a:p>
          <a:p>
            <a:pPr marL="0" indent="0">
              <a:lnSpc>
                <a:spcPct val="80000"/>
              </a:lnSpc>
              <a:buNone/>
            </a:pPr>
            <a:r>
              <a:rPr lang="zh-CN" altLang="en-US" sz="2000" b="1" dirty="0"/>
              <a:t>我过会儿再打过来。</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I’ll call back later / again.</a:t>
            </a:r>
          </a:p>
          <a:p>
            <a:pPr marL="0" indent="0">
              <a:lnSpc>
                <a:spcPct val="80000"/>
              </a:lnSpc>
              <a:buNone/>
            </a:pPr>
            <a:r>
              <a:rPr lang="zh-CN" altLang="en-US" sz="2000" b="1" dirty="0"/>
              <a:t>我再给他打电话。</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I’ll ring him up again. </a:t>
            </a:r>
          </a:p>
        </p:txBody>
      </p:sp>
    </p:spTree>
    <p:extLst>
      <p:ext uri="{BB962C8B-B14F-4D97-AF65-F5344CB8AC3E}">
        <p14:creationId xmlns:p14="http://schemas.microsoft.com/office/powerpoint/2010/main" val="40084254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运动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Sports</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4</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FOUR</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1836813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4. </a:t>
            </a:r>
            <a:r>
              <a:rPr lang="zh-CN" altLang="en-US" sz="2400" dirty="0"/>
              <a:t>运动 </a:t>
            </a:r>
            <a:r>
              <a:rPr lang="en-US" altLang="zh-CN" sz="2400" dirty="0"/>
              <a:t>Sports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361CF7B8-B2E2-427E-9021-BDB655FB5094}"/>
              </a:ext>
            </a:extLst>
          </p:cNvPr>
          <p:cNvSpPr/>
          <p:nvPr/>
        </p:nvSpPr>
        <p:spPr>
          <a:xfrm>
            <a:off x="84150" y="728150"/>
            <a:ext cx="2255602" cy="4401205"/>
          </a:xfrm>
          <a:prstGeom prst="rect">
            <a:avLst/>
          </a:prstGeom>
        </p:spPr>
        <p:txBody>
          <a:bodyPr wrap="square">
            <a:spAutoFit/>
          </a:bodyPr>
          <a:lstStyle/>
          <a:p>
            <a:r>
              <a:rPr lang="zh-CN" altLang="en-US" sz="2000" b="1" dirty="0"/>
              <a:t>打网球 </a:t>
            </a:r>
            <a:endParaRPr lang="en-US" altLang="zh-CN" sz="2000" b="1" dirty="0"/>
          </a:p>
          <a:p>
            <a:r>
              <a:rPr lang="en-US" altLang="zh-CN" sz="2000" b="1" dirty="0">
                <a:solidFill>
                  <a:srgbClr val="645E10"/>
                </a:solidFill>
              </a:rPr>
              <a:t>   play tennis</a:t>
            </a:r>
          </a:p>
          <a:p>
            <a:r>
              <a:rPr lang="zh-CN" altLang="en-US" sz="2000" b="1" dirty="0"/>
              <a:t>美式足球</a:t>
            </a:r>
            <a:endParaRPr lang="en-US" altLang="zh-CN" sz="2000" b="1" dirty="0"/>
          </a:p>
          <a:p>
            <a:r>
              <a:rPr lang="zh-CN" altLang="en-US" sz="2000" b="1" dirty="0">
                <a:solidFill>
                  <a:srgbClr val="645E10"/>
                </a:solidFill>
              </a:rPr>
              <a:t>   </a:t>
            </a:r>
            <a:r>
              <a:rPr lang="en-US" altLang="zh-CN" sz="2000" b="1" dirty="0">
                <a:solidFill>
                  <a:srgbClr val="645E10"/>
                </a:solidFill>
              </a:rPr>
              <a:t>football   </a:t>
            </a:r>
          </a:p>
          <a:p>
            <a:r>
              <a:rPr lang="zh-CN" altLang="en-US" sz="2000" b="1" dirty="0"/>
              <a:t>英式足球</a:t>
            </a:r>
            <a:endParaRPr lang="en-US" altLang="zh-CN" sz="2000" b="1" dirty="0"/>
          </a:p>
          <a:p>
            <a:r>
              <a:rPr lang="zh-CN" altLang="en-US" sz="2000" b="1" dirty="0"/>
              <a:t>   </a:t>
            </a:r>
            <a:r>
              <a:rPr lang="en-US" altLang="zh-CN" sz="2000" b="1" dirty="0">
                <a:solidFill>
                  <a:srgbClr val="645E10"/>
                </a:solidFill>
              </a:rPr>
              <a:t>soccer </a:t>
            </a:r>
          </a:p>
          <a:p>
            <a:r>
              <a:rPr lang="zh-CN" altLang="en-US" sz="2000" b="1" dirty="0"/>
              <a:t>慢跑 </a:t>
            </a:r>
            <a:endParaRPr lang="en-US" altLang="zh-CN" sz="2000" b="1" dirty="0"/>
          </a:p>
          <a:p>
            <a:r>
              <a:rPr lang="en-US" altLang="zh-CN" sz="2000" b="1" dirty="0">
                <a:solidFill>
                  <a:srgbClr val="645E10"/>
                </a:solidFill>
              </a:rPr>
              <a:t>  jogging</a:t>
            </a:r>
          </a:p>
          <a:p>
            <a:r>
              <a:rPr lang="zh-CN" altLang="en-US" sz="2000" b="1" dirty="0"/>
              <a:t>马拉松 </a:t>
            </a:r>
            <a:endParaRPr lang="en-US" altLang="zh-CN" sz="2000" b="1" dirty="0"/>
          </a:p>
          <a:p>
            <a:pPr lvl="0"/>
            <a:r>
              <a:rPr lang="en-US" altLang="zh-CN" sz="2000" b="1" dirty="0"/>
              <a:t>  </a:t>
            </a:r>
            <a:r>
              <a:rPr lang="en-US" altLang="zh-CN" sz="2000" b="1" dirty="0">
                <a:solidFill>
                  <a:srgbClr val="645E10"/>
                </a:solidFill>
              </a:rPr>
              <a:t>marathon</a:t>
            </a:r>
          </a:p>
          <a:p>
            <a:pPr lvl="0"/>
            <a:r>
              <a:rPr lang="zh-CN" altLang="en-US" sz="2000" b="1" dirty="0">
                <a:solidFill>
                  <a:prstClr val="black"/>
                </a:solidFill>
              </a:rPr>
              <a:t>骑自行车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cycling</a:t>
            </a:r>
          </a:p>
          <a:p>
            <a:pPr lvl="0"/>
            <a:r>
              <a:rPr lang="zh-CN" altLang="en-US" sz="2000" b="1" dirty="0">
                <a:solidFill>
                  <a:prstClr val="black"/>
                </a:solidFill>
              </a:rPr>
              <a:t>拳击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boxing </a:t>
            </a:r>
          </a:p>
        </p:txBody>
      </p:sp>
      <p:sp>
        <p:nvSpPr>
          <p:cNvPr id="5" name="矩形 4">
            <a:extLst>
              <a:ext uri="{FF2B5EF4-FFF2-40B4-BE49-F238E27FC236}">
                <a16:creationId xmlns:a16="http://schemas.microsoft.com/office/drawing/2014/main" xmlns="" id="{6FA090B6-8F10-443B-9076-1885CE381F63}"/>
              </a:ext>
            </a:extLst>
          </p:cNvPr>
          <p:cNvSpPr/>
          <p:nvPr/>
        </p:nvSpPr>
        <p:spPr>
          <a:xfrm>
            <a:off x="6452071" y="157587"/>
            <a:ext cx="2421628" cy="5016758"/>
          </a:xfrm>
          <a:prstGeom prst="rect">
            <a:avLst/>
          </a:prstGeom>
        </p:spPr>
        <p:txBody>
          <a:bodyPr wrap="square">
            <a:spAutoFit/>
          </a:bodyPr>
          <a:lstStyle/>
          <a:p>
            <a:r>
              <a:rPr lang="zh-CN" altLang="en-US" sz="2000" b="1" dirty="0"/>
              <a:t>运动场、体育场</a:t>
            </a:r>
            <a:endParaRPr lang="en-US" altLang="zh-CN" sz="2000" b="1" dirty="0"/>
          </a:p>
          <a:p>
            <a:r>
              <a:rPr lang="en-US" altLang="zh-CN" sz="2000" b="1" dirty="0"/>
              <a:t>  </a:t>
            </a:r>
            <a:r>
              <a:rPr lang="en-US" altLang="zh-CN" sz="2000" b="1" dirty="0">
                <a:solidFill>
                  <a:srgbClr val="645E10"/>
                </a:solidFill>
              </a:rPr>
              <a:t>stadium</a:t>
            </a:r>
            <a:r>
              <a:rPr lang="zh-CN" altLang="en-US" sz="2000" b="1" dirty="0">
                <a:solidFill>
                  <a:srgbClr val="645E10"/>
                </a:solidFill>
              </a:rPr>
              <a:t> </a:t>
            </a:r>
            <a:endParaRPr lang="en-US" altLang="zh-CN" sz="2000" b="1" dirty="0">
              <a:solidFill>
                <a:srgbClr val="645E10"/>
              </a:solidFill>
            </a:endParaRPr>
          </a:p>
          <a:p>
            <a:r>
              <a:rPr lang="zh-CN" altLang="en-US" sz="2000" b="1" dirty="0"/>
              <a:t>体育馆 </a:t>
            </a:r>
            <a:endParaRPr lang="en-US" altLang="zh-CN" sz="2000" b="1" dirty="0"/>
          </a:p>
          <a:p>
            <a:r>
              <a:rPr lang="en-US" altLang="zh-CN" sz="2000" b="1" dirty="0"/>
              <a:t>  </a:t>
            </a:r>
            <a:r>
              <a:rPr lang="en-US" altLang="zh-CN" sz="2000" b="1" dirty="0">
                <a:solidFill>
                  <a:srgbClr val="645E10"/>
                </a:solidFill>
              </a:rPr>
              <a:t>gym</a:t>
            </a:r>
          </a:p>
          <a:p>
            <a:pPr lvl="0"/>
            <a:r>
              <a:rPr lang="zh-CN" altLang="en-US" sz="2000" b="1" dirty="0">
                <a:solidFill>
                  <a:prstClr val="black"/>
                </a:solidFill>
              </a:rPr>
              <a:t>教练</a:t>
            </a:r>
            <a:endParaRPr lang="en-US" altLang="zh-CN" sz="2000" b="1" dirty="0">
              <a:solidFill>
                <a:prstClr val="black"/>
              </a:solidFill>
            </a:endParaRPr>
          </a:p>
          <a:p>
            <a:pPr lvl="0"/>
            <a:r>
              <a:rPr lang="en-US" altLang="zh-CN" sz="2000" b="1" dirty="0">
                <a:solidFill>
                  <a:srgbClr val="645E10"/>
                </a:solidFill>
              </a:rPr>
              <a:t>   coach</a:t>
            </a:r>
          </a:p>
          <a:p>
            <a:r>
              <a:rPr lang="zh-CN" altLang="en-US" sz="2000" b="1" dirty="0"/>
              <a:t>体育项目</a:t>
            </a:r>
            <a:endParaRPr lang="en-US" altLang="zh-CN" sz="2000" b="1" dirty="0"/>
          </a:p>
          <a:p>
            <a:r>
              <a:rPr lang="zh-CN" altLang="en-US" sz="2000" b="1" dirty="0"/>
              <a:t>  </a:t>
            </a:r>
            <a:r>
              <a:rPr lang="en-US" altLang="zh-CN" sz="2000" b="1" dirty="0">
                <a:solidFill>
                  <a:srgbClr val="645E10"/>
                </a:solidFill>
              </a:rPr>
              <a:t>event</a:t>
            </a:r>
          </a:p>
          <a:p>
            <a:r>
              <a:rPr lang="zh-CN" altLang="en-US" sz="2000" b="1" dirty="0"/>
              <a:t>锦标赛</a:t>
            </a:r>
            <a:endParaRPr lang="en-US" altLang="zh-CN" sz="2000" b="1" dirty="0"/>
          </a:p>
          <a:p>
            <a:r>
              <a:rPr lang="en-US" altLang="zh-CN" sz="2000" b="1" dirty="0"/>
              <a:t>  </a:t>
            </a:r>
            <a:r>
              <a:rPr lang="en-US" altLang="zh-CN" sz="2000" b="1" dirty="0">
                <a:solidFill>
                  <a:srgbClr val="645E10"/>
                </a:solidFill>
              </a:rPr>
              <a:t>championship</a:t>
            </a:r>
          </a:p>
          <a:p>
            <a:r>
              <a:rPr lang="zh-CN" altLang="en-US" sz="2000" b="1" dirty="0"/>
              <a:t>比赛</a:t>
            </a:r>
            <a:endParaRPr lang="en-US" altLang="zh-CN" sz="2000" b="1" dirty="0"/>
          </a:p>
          <a:p>
            <a:r>
              <a:rPr lang="en-US" altLang="zh-CN" sz="2000" b="1" dirty="0"/>
              <a:t>  </a:t>
            </a:r>
            <a:r>
              <a:rPr lang="en-US" altLang="zh-CN" sz="2000" b="1" dirty="0">
                <a:solidFill>
                  <a:srgbClr val="645E10"/>
                </a:solidFill>
              </a:rPr>
              <a:t>game/competition</a:t>
            </a:r>
          </a:p>
          <a:p>
            <a:r>
              <a:rPr lang="zh-CN" altLang="en-US" sz="2000" b="1" dirty="0"/>
              <a:t>跑道</a:t>
            </a:r>
          </a:p>
          <a:p>
            <a:r>
              <a:rPr lang="en-US" altLang="zh-CN" sz="2000" b="1" dirty="0"/>
              <a:t>  </a:t>
            </a:r>
            <a:r>
              <a:rPr lang="en-US" altLang="zh-CN" sz="2000" b="1" dirty="0">
                <a:solidFill>
                  <a:srgbClr val="645E10"/>
                </a:solidFill>
              </a:rPr>
              <a:t>track</a:t>
            </a:r>
          </a:p>
          <a:p>
            <a:r>
              <a:rPr lang="zh-CN" altLang="en-US" sz="2000" b="1" dirty="0"/>
              <a:t>网球场 </a:t>
            </a:r>
          </a:p>
          <a:p>
            <a:r>
              <a:rPr lang="en-US" altLang="zh-CN" sz="2000" b="1" dirty="0"/>
              <a:t>  </a:t>
            </a:r>
            <a:r>
              <a:rPr lang="en-US" altLang="zh-CN" sz="2000" b="1" dirty="0">
                <a:solidFill>
                  <a:srgbClr val="645E10"/>
                </a:solidFill>
              </a:rPr>
              <a:t>tennis court</a:t>
            </a:r>
          </a:p>
        </p:txBody>
      </p:sp>
      <p:sp>
        <p:nvSpPr>
          <p:cNvPr id="6" name="矩形 5">
            <a:extLst>
              <a:ext uri="{FF2B5EF4-FFF2-40B4-BE49-F238E27FC236}">
                <a16:creationId xmlns:a16="http://schemas.microsoft.com/office/drawing/2014/main" xmlns="" id="{97C91365-4100-48F3-9D23-A0FF35DFCF8E}"/>
              </a:ext>
            </a:extLst>
          </p:cNvPr>
          <p:cNvSpPr/>
          <p:nvPr/>
        </p:nvSpPr>
        <p:spPr>
          <a:xfrm>
            <a:off x="1481115" y="716412"/>
            <a:ext cx="2508704" cy="4401205"/>
          </a:xfrm>
          <a:prstGeom prst="rect">
            <a:avLst/>
          </a:prstGeom>
        </p:spPr>
        <p:txBody>
          <a:bodyPr wrap="square">
            <a:spAutoFit/>
          </a:bodyPr>
          <a:lstStyle/>
          <a:p>
            <a:pPr lvl="0"/>
            <a:r>
              <a:rPr lang="zh-CN" altLang="en-US" sz="2000" b="1" dirty="0">
                <a:solidFill>
                  <a:prstClr val="black"/>
                </a:solidFill>
              </a:rPr>
              <a:t>攀岩</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rock climbing</a:t>
            </a:r>
          </a:p>
          <a:p>
            <a:pPr lvl="0"/>
            <a:r>
              <a:rPr lang="zh-CN" altLang="en-US" sz="2000" b="1" dirty="0">
                <a:solidFill>
                  <a:prstClr val="black"/>
                </a:solidFill>
              </a:rPr>
              <a:t>举重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weight-lift</a:t>
            </a:r>
          </a:p>
          <a:p>
            <a:pPr lvl="0"/>
            <a:r>
              <a:rPr lang="zh-CN" altLang="en-US" sz="2000" b="1" dirty="0">
                <a:solidFill>
                  <a:prstClr val="black"/>
                </a:solidFill>
              </a:rPr>
              <a:t>登山 </a:t>
            </a:r>
            <a:endParaRPr lang="en-US" altLang="zh-CN" sz="2000" b="1" dirty="0">
              <a:solidFill>
                <a:prstClr val="black"/>
              </a:solidFill>
            </a:endParaRPr>
          </a:p>
          <a:p>
            <a:pPr lvl="0"/>
            <a:r>
              <a:rPr lang="en-US" altLang="zh-CN" sz="2000" b="1" dirty="0">
                <a:solidFill>
                  <a:srgbClr val="645E10"/>
                </a:solidFill>
              </a:rPr>
              <a:t>   mountain climbing</a:t>
            </a:r>
          </a:p>
          <a:p>
            <a:pPr lvl="0"/>
            <a:r>
              <a:rPr lang="zh-CN" altLang="en-US" sz="2000" b="1" dirty="0">
                <a:solidFill>
                  <a:prstClr val="black"/>
                </a:solidFill>
              </a:rPr>
              <a:t>徒步旅行 </a:t>
            </a:r>
            <a:endParaRPr lang="en-US" altLang="zh-CN" sz="2000" b="1" dirty="0">
              <a:solidFill>
                <a:prstClr val="black"/>
              </a:solidFill>
            </a:endParaRPr>
          </a:p>
          <a:p>
            <a:pPr lvl="0"/>
            <a:r>
              <a:rPr lang="en-US" altLang="zh-CN" sz="2000" b="1" dirty="0">
                <a:solidFill>
                  <a:srgbClr val="645E10"/>
                </a:solidFill>
              </a:rPr>
              <a:t>   hiking</a:t>
            </a:r>
          </a:p>
          <a:p>
            <a:pPr lvl="0"/>
            <a:r>
              <a:rPr lang="zh-CN" altLang="en-US" sz="2000" b="1" dirty="0">
                <a:solidFill>
                  <a:prstClr val="black"/>
                </a:solidFill>
              </a:rPr>
              <a:t>野营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camping</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潜水 </a:t>
            </a:r>
            <a:endParaRPr lang="en-US" altLang="zh-CN" sz="2000" b="1" dirty="0">
              <a:solidFill>
                <a:prstClr val="black"/>
              </a:solidFill>
            </a:endParaRPr>
          </a:p>
          <a:p>
            <a:r>
              <a:rPr lang="en-US" altLang="zh-CN" sz="2000" b="1" dirty="0">
                <a:solidFill>
                  <a:srgbClr val="645E10"/>
                </a:solidFill>
              </a:rPr>
              <a:t>   diving</a:t>
            </a:r>
          </a:p>
          <a:p>
            <a:r>
              <a:rPr lang="zh-CN" altLang="en-US" sz="2000" b="1" dirty="0">
                <a:solidFill>
                  <a:prstClr val="black"/>
                </a:solidFill>
              </a:rPr>
              <a:t>冲浪 </a:t>
            </a:r>
            <a:endParaRPr lang="en-US" altLang="zh-CN" sz="2000" b="1" dirty="0">
              <a:solidFill>
                <a:prstClr val="black"/>
              </a:solidFill>
            </a:endParaRPr>
          </a:p>
          <a:p>
            <a:pPr lvl="0"/>
            <a:r>
              <a:rPr lang="en-US" altLang="zh-CN" sz="2000" b="1" dirty="0">
                <a:solidFill>
                  <a:srgbClr val="645E10"/>
                </a:solidFill>
              </a:rPr>
              <a:t>   surfing</a:t>
            </a:r>
          </a:p>
        </p:txBody>
      </p:sp>
      <p:sp>
        <p:nvSpPr>
          <p:cNvPr id="10" name="矩形 9">
            <a:extLst>
              <a:ext uri="{FF2B5EF4-FFF2-40B4-BE49-F238E27FC236}">
                <a16:creationId xmlns:a16="http://schemas.microsoft.com/office/drawing/2014/main" xmlns="" id="{A081BDC5-4021-42CA-9515-0C333CCD5A1B}"/>
              </a:ext>
            </a:extLst>
          </p:cNvPr>
          <p:cNvSpPr/>
          <p:nvPr/>
        </p:nvSpPr>
        <p:spPr>
          <a:xfrm>
            <a:off x="3834359" y="278520"/>
            <a:ext cx="2421628" cy="4708981"/>
          </a:xfrm>
          <a:prstGeom prst="rect">
            <a:avLst/>
          </a:prstGeom>
        </p:spPr>
        <p:txBody>
          <a:bodyPr wrap="square">
            <a:spAutoFit/>
          </a:bodyPr>
          <a:lstStyle/>
          <a:p>
            <a:r>
              <a:rPr lang="zh-CN" altLang="en-US" sz="2000" b="1" dirty="0">
                <a:solidFill>
                  <a:prstClr val="black"/>
                </a:solidFill>
              </a:rPr>
              <a:t>瑜伽</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  yoga</a:t>
            </a:r>
          </a:p>
          <a:p>
            <a:r>
              <a:rPr lang="zh-CN" altLang="en-US" sz="2000" b="1" dirty="0">
                <a:solidFill>
                  <a:prstClr val="black"/>
                </a:solidFill>
              </a:rPr>
              <a:t>滑雪 </a:t>
            </a:r>
            <a:endParaRPr lang="en-US" altLang="zh-CN" sz="2000" b="1" dirty="0">
              <a:solidFill>
                <a:prstClr val="black"/>
              </a:solidFill>
            </a:endParaRPr>
          </a:p>
          <a:p>
            <a:pPr lvl="0"/>
            <a:r>
              <a:rPr lang="en-US" altLang="zh-CN" sz="2000" b="1" dirty="0">
                <a:solidFill>
                  <a:srgbClr val="645E10"/>
                </a:solidFill>
              </a:rPr>
              <a:t>   skiing</a:t>
            </a:r>
          </a:p>
          <a:p>
            <a:r>
              <a:rPr lang="zh-CN" altLang="en-US" sz="2000" b="1" dirty="0">
                <a:solidFill>
                  <a:prstClr val="black"/>
                </a:solidFill>
              </a:rPr>
              <a:t>嗜好</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appetite</a:t>
            </a:r>
          </a:p>
          <a:p>
            <a:pPr lvl="0"/>
            <a:r>
              <a:rPr lang="zh-CN" altLang="en-US" sz="2000" b="1" dirty="0">
                <a:solidFill>
                  <a:prstClr val="black"/>
                </a:solidFill>
              </a:rPr>
              <a:t>裁判</a:t>
            </a:r>
            <a:endParaRPr lang="en-US" altLang="zh-CN" sz="2000" b="1" dirty="0">
              <a:solidFill>
                <a:prstClr val="black"/>
              </a:solidFill>
            </a:endParaRPr>
          </a:p>
          <a:p>
            <a:pPr lvl="0"/>
            <a:r>
              <a:rPr lang="en-US" altLang="zh-CN" sz="2000" b="1" dirty="0">
                <a:solidFill>
                  <a:srgbClr val="645E10"/>
                </a:solidFill>
              </a:rPr>
              <a:t>   judge</a:t>
            </a:r>
          </a:p>
          <a:p>
            <a:pPr lvl="0"/>
            <a:r>
              <a:rPr lang="zh-CN" altLang="en-US" sz="2000" b="1" dirty="0">
                <a:solidFill>
                  <a:prstClr val="black"/>
                </a:solidFill>
              </a:rPr>
              <a:t>观众</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audience/spectator</a:t>
            </a:r>
          </a:p>
          <a:p>
            <a:pPr lvl="0"/>
            <a:r>
              <a:rPr lang="zh-CN" altLang="en-US" sz="2000" b="1" dirty="0">
                <a:solidFill>
                  <a:prstClr val="black"/>
                </a:solidFill>
              </a:rPr>
              <a:t>运动员，参赛者</a:t>
            </a:r>
            <a:r>
              <a:rPr lang="en-US" altLang="zh-CN" sz="2000" b="1" dirty="0">
                <a:solidFill>
                  <a:prstClr val="black"/>
                </a:solidFill>
              </a:rPr>
              <a:t>    </a:t>
            </a:r>
          </a:p>
          <a:p>
            <a:pPr lvl="0"/>
            <a:r>
              <a:rPr lang="en-US" altLang="zh-CN" sz="2000" b="1" dirty="0">
                <a:solidFill>
                  <a:srgbClr val="645E10"/>
                </a:solidFill>
              </a:rPr>
              <a:t>   competitor/player</a:t>
            </a:r>
          </a:p>
          <a:p>
            <a:pPr lvl="0"/>
            <a:r>
              <a:rPr lang="en-US" altLang="zh-CN" sz="2000" b="1" dirty="0">
                <a:solidFill>
                  <a:srgbClr val="645E10"/>
                </a:solidFill>
              </a:rPr>
              <a:t>   /athlete</a:t>
            </a:r>
          </a:p>
          <a:p>
            <a:pPr lvl="0"/>
            <a:r>
              <a:rPr lang="zh-CN" altLang="en-US" sz="2000" b="1" dirty="0">
                <a:solidFill>
                  <a:prstClr val="black"/>
                </a:solidFill>
              </a:rPr>
              <a:t>职业运动员</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professional player</a:t>
            </a:r>
          </a:p>
        </p:txBody>
      </p:sp>
    </p:spTree>
    <p:extLst>
      <p:ext uri="{BB962C8B-B14F-4D97-AF65-F5344CB8AC3E}">
        <p14:creationId xmlns:p14="http://schemas.microsoft.com/office/powerpoint/2010/main" val="42699025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 calcmode="lin" valueType="num">
                                      <p:cBhvr additive="base">
                                        <p:cTn id="8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 calcmode="lin" valueType="num">
                                      <p:cBhvr additive="base">
                                        <p:cTn id="8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 calcmode="lin" valueType="num">
                                      <p:cBhvr additive="base">
                                        <p:cTn id="9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6">
                                            <p:txEl>
                                              <p:pRg st="11" end="11"/>
                                            </p:txEl>
                                          </p:spTgt>
                                        </p:tgtEl>
                                        <p:attrNameLst>
                                          <p:attrName>style.visibility</p:attrName>
                                        </p:attrNameLst>
                                      </p:cBhvr>
                                      <p:to>
                                        <p:strVal val="visible"/>
                                      </p:to>
                                    </p:set>
                                    <p:anim calcmode="lin" valueType="num">
                                      <p:cBhvr additive="base">
                                        <p:cTn id="9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6">
                                            <p:txEl>
                                              <p:pRg st="13" end="13"/>
                                            </p:txEl>
                                          </p:spTgt>
                                        </p:tgtEl>
                                        <p:attrNameLst>
                                          <p:attrName>style.visibility</p:attrName>
                                        </p:attrNameLst>
                                      </p:cBhvr>
                                      <p:to>
                                        <p:strVal val="visible"/>
                                      </p:to>
                                    </p:set>
                                    <p:anim calcmode="lin" valueType="num">
                                      <p:cBhvr additive="base">
                                        <p:cTn id="104"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
                                            <p:txEl>
                                              <p:pRg st="1" end="1"/>
                                            </p:txEl>
                                          </p:spTgt>
                                        </p:tgtEl>
                                        <p:attrNameLst>
                                          <p:attrName>style.visibility</p:attrName>
                                        </p:attrNameLst>
                                      </p:cBhvr>
                                      <p:to>
                                        <p:strVal val="visible"/>
                                      </p:to>
                                    </p:set>
                                    <p:anim calcmode="lin" valueType="num">
                                      <p:cBhvr additive="base">
                                        <p:cTn id="11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
                                            <p:txEl>
                                              <p:pRg st="3" end="3"/>
                                            </p:txEl>
                                          </p:spTgt>
                                        </p:tgtEl>
                                        <p:attrNameLst>
                                          <p:attrName>style.visibility</p:attrName>
                                        </p:attrNameLst>
                                      </p:cBhvr>
                                      <p:to>
                                        <p:strVal val="visible"/>
                                      </p:to>
                                    </p:set>
                                    <p:anim calcmode="lin" valueType="num">
                                      <p:cBhvr additive="base">
                                        <p:cTn id="11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0">
                                            <p:txEl>
                                              <p:pRg st="5" end="5"/>
                                            </p:txEl>
                                          </p:spTgt>
                                        </p:tgtEl>
                                        <p:attrNameLst>
                                          <p:attrName>style.visibility</p:attrName>
                                        </p:attrNameLst>
                                      </p:cBhvr>
                                      <p:to>
                                        <p:strVal val="visible"/>
                                      </p:to>
                                    </p:set>
                                    <p:anim calcmode="lin" valueType="num">
                                      <p:cBhvr additive="base">
                                        <p:cTn id="1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0">
                                            <p:txEl>
                                              <p:pRg st="7" end="7"/>
                                            </p:txEl>
                                          </p:spTgt>
                                        </p:tgtEl>
                                        <p:attrNameLst>
                                          <p:attrName>style.visibility</p:attrName>
                                        </p:attrNameLst>
                                      </p:cBhvr>
                                      <p:to>
                                        <p:strVal val="visible"/>
                                      </p:to>
                                    </p:set>
                                    <p:anim calcmode="lin" valueType="num">
                                      <p:cBhvr additive="base">
                                        <p:cTn id="128"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0">
                                            <p:txEl>
                                              <p:pRg st="9" end="9"/>
                                            </p:txEl>
                                          </p:spTgt>
                                        </p:tgtEl>
                                        <p:attrNameLst>
                                          <p:attrName>style.visibility</p:attrName>
                                        </p:attrNameLst>
                                      </p:cBhvr>
                                      <p:to>
                                        <p:strVal val="visible"/>
                                      </p:to>
                                    </p:set>
                                    <p:anim calcmode="lin" valueType="num">
                                      <p:cBhvr additive="base">
                                        <p:cTn id="134"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0">
                                            <p:txEl>
                                              <p:pRg st="11" end="11"/>
                                            </p:txEl>
                                          </p:spTgt>
                                        </p:tgtEl>
                                        <p:attrNameLst>
                                          <p:attrName>style.visibility</p:attrName>
                                        </p:attrNameLst>
                                      </p:cBhvr>
                                      <p:to>
                                        <p:strVal val="visible"/>
                                      </p:to>
                                    </p:set>
                                    <p:anim calcmode="lin" valueType="num">
                                      <p:cBhvr additive="base">
                                        <p:cTn id="140"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10">
                                            <p:txEl>
                                              <p:pRg st="12" end="12"/>
                                            </p:txEl>
                                          </p:spTgt>
                                        </p:tgtEl>
                                        <p:attrNameLst>
                                          <p:attrName>style.visibility</p:attrName>
                                        </p:attrNameLst>
                                      </p:cBhvr>
                                      <p:to>
                                        <p:strVal val="visible"/>
                                      </p:to>
                                    </p:set>
                                    <p:anim calcmode="lin" valueType="num">
                                      <p:cBhvr additive="base">
                                        <p:cTn id="144"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nodeType="clickEffect">
                                  <p:stCondLst>
                                    <p:cond delay="0"/>
                                  </p:stCondLst>
                                  <p:childTnLst>
                                    <p:set>
                                      <p:cBhvr>
                                        <p:cTn id="149" dur="1" fill="hold">
                                          <p:stCondLst>
                                            <p:cond delay="0"/>
                                          </p:stCondLst>
                                        </p:cTn>
                                        <p:tgtEl>
                                          <p:spTgt spid="10">
                                            <p:txEl>
                                              <p:pRg st="14" end="14"/>
                                            </p:txEl>
                                          </p:spTgt>
                                        </p:tgtEl>
                                        <p:attrNameLst>
                                          <p:attrName>style.visibility</p:attrName>
                                        </p:attrNameLst>
                                      </p:cBhvr>
                                      <p:to>
                                        <p:strVal val="visible"/>
                                      </p:to>
                                    </p:set>
                                    <p:anim calcmode="lin" valueType="num">
                                      <p:cBhvr additive="base">
                                        <p:cTn id="150"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
                                            <p:txEl>
                                              <p:pRg st="1" end="1"/>
                                            </p:txEl>
                                          </p:spTgt>
                                        </p:tgtEl>
                                        <p:attrNameLst>
                                          <p:attrName>style.visibility</p:attrName>
                                        </p:attrNameLst>
                                      </p:cBhvr>
                                      <p:to>
                                        <p:strVal val="visible"/>
                                      </p:to>
                                    </p:set>
                                    <p:anim calcmode="lin" valueType="num">
                                      <p:cBhvr additive="base">
                                        <p:cTn id="1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5">
                                            <p:txEl>
                                              <p:pRg st="3" end="3"/>
                                            </p:txEl>
                                          </p:spTgt>
                                        </p:tgtEl>
                                        <p:attrNameLst>
                                          <p:attrName>style.visibility</p:attrName>
                                        </p:attrNameLst>
                                      </p:cBhvr>
                                      <p:to>
                                        <p:strVal val="visible"/>
                                      </p:to>
                                    </p:set>
                                    <p:anim calcmode="lin" valueType="num">
                                      <p:cBhvr additive="base">
                                        <p:cTn id="16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5">
                                            <p:txEl>
                                              <p:pRg st="5" end="5"/>
                                            </p:txEl>
                                          </p:spTgt>
                                        </p:tgtEl>
                                        <p:attrNameLst>
                                          <p:attrName>style.visibility</p:attrName>
                                        </p:attrNameLst>
                                      </p:cBhvr>
                                      <p:to>
                                        <p:strVal val="visible"/>
                                      </p:to>
                                    </p:set>
                                    <p:anim calcmode="lin" valueType="num">
                                      <p:cBhvr additive="base">
                                        <p:cTn id="1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5">
                                            <p:txEl>
                                              <p:pRg st="7" end="7"/>
                                            </p:txEl>
                                          </p:spTgt>
                                        </p:tgtEl>
                                        <p:attrNameLst>
                                          <p:attrName>style.visibility</p:attrName>
                                        </p:attrNameLst>
                                      </p:cBhvr>
                                      <p:to>
                                        <p:strVal val="visible"/>
                                      </p:to>
                                    </p:set>
                                    <p:anim calcmode="lin" valueType="num">
                                      <p:cBhvr additive="base">
                                        <p:cTn id="17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5">
                                            <p:txEl>
                                              <p:pRg st="9" end="9"/>
                                            </p:txEl>
                                          </p:spTgt>
                                        </p:tgtEl>
                                        <p:attrNameLst>
                                          <p:attrName>style.visibility</p:attrName>
                                        </p:attrNameLst>
                                      </p:cBhvr>
                                      <p:to>
                                        <p:strVal val="visible"/>
                                      </p:to>
                                    </p:set>
                                    <p:anim calcmode="lin" valueType="num">
                                      <p:cBhvr additive="base">
                                        <p:cTn id="18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5">
                                            <p:txEl>
                                              <p:pRg st="11" end="11"/>
                                            </p:txEl>
                                          </p:spTgt>
                                        </p:tgtEl>
                                        <p:attrNameLst>
                                          <p:attrName>style.visibility</p:attrName>
                                        </p:attrNameLst>
                                      </p:cBhvr>
                                      <p:to>
                                        <p:strVal val="visible"/>
                                      </p:to>
                                    </p:set>
                                    <p:anim calcmode="lin" valueType="num">
                                      <p:cBhvr additive="base">
                                        <p:cTn id="18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5">
                                            <p:txEl>
                                              <p:pRg st="13" end="13"/>
                                            </p:txEl>
                                          </p:spTgt>
                                        </p:tgtEl>
                                        <p:attrNameLst>
                                          <p:attrName>style.visibility</p:attrName>
                                        </p:attrNameLst>
                                      </p:cBhvr>
                                      <p:to>
                                        <p:strVal val="visible"/>
                                      </p:to>
                                    </p:set>
                                    <p:anim calcmode="lin" valueType="num">
                                      <p:cBhvr additive="base">
                                        <p:cTn id="19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5">
                                            <p:txEl>
                                              <p:pRg st="15" end="15"/>
                                            </p:txEl>
                                          </p:spTgt>
                                        </p:tgtEl>
                                        <p:attrNameLst>
                                          <p:attrName>style.visibility</p:attrName>
                                        </p:attrNameLst>
                                      </p:cBhvr>
                                      <p:to>
                                        <p:strVal val="visible"/>
                                      </p:to>
                                    </p:set>
                                    <p:anim calcmode="lin" valueType="num">
                                      <p:cBhvr additive="base">
                                        <p:cTn id="198"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4. </a:t>
            </a:r>
            <a:r>
              <a:rPr lang="zh-CN" altLang="en-US" sz="2400" dirty="0"/>
              <a:t>运动 </a:t>
            </a:r>
            <a:r>
              <a:rPr lang="en-US" altLang="zh-CN" sz="2400" dirty="0"/>
              <a:t>Sports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xmlns="" id="{7165B41D-1910-40AB-B93F-670CB474DA61}"/>
              </a:ext>
            </a:extLst>
          </p:cNvPr>
          <p:cNvSpPr/>
          <p:nvPr/>
        </p:nvSpPr>
        <p:spPr>
          <a:xfrm>
            <a:off x="193799" y="742539"/>
            <a:ext cx="1732917" cy="4401205"/>
          </a:xfrm>
          <a:prstGeom prst="rect">
            <a:avLst/>
          </a:prstGeom>
        </p:spPr>
        <p:txBody>
          <a:bodyPr wrap="square">
            <a:spAutoFit/>
          </a:bodyPr>
          <a:lstStyle/>
          <a:p>
            <a:r>
              <a:rPr lang="zh-CN" altLang="en-US" sz="2000" b="1" dirty="0"/>
              <a:t>决赛成绩</a:t>
            </a:r>
            <a:endParaRPr lang="en-US" altLang="zh-CN" sz="2000" b="1" dirty="0"/>
          </a:p>
          <a:p>
            <a:r>
              <a:rPr lang="en-US" altLang="zh-CN" sz="2000" b="1" dirty="0"/>
              <a:t>   </a:t>
            </a:r>
            <a:r>
              <a:rPr lang="en-US" altLang="zh-CN" sz="2000" b="1" dirty="0">
                <a:solidFill>
                  <a:srgbClr val="645E10"/>
                </a:solidFill>
              </a:rPr>
              <a:t>final results</a:t>
            </a:r>
          </a:p>
          <a:p>
            <a:r>
              <a:rPr lang="zh-CN" altLang="en-US" sz="2000" b="1" dirty="0"/>
              <a:t>决赛者</a:t>
            </a:r>
            <a:endParaRPr lang="en-US" altLang="zh-CN" sz="2000" b="1" dirty="0"/>
          </a:p>
          <a:p>
            <a:r>
              <a:rPr lang="en-US" altLang="zh-CN" sz="2000" b="1" dirty="0">
                <a:solidFill>
                  <a:srgbClr val="645E10"/>
                </a:solidFill>
              </a:rPr>
              <a:t>   finalist</a:t>
            </a:r>
            <a:endParaRPr lang="zh-CN" altLang="en-US" sz="2000" b="1" dirty="0">
              <a:solidFill>
                <a:srgbClr val="645E10"/>
              </a:solidFill>
            </a:endParaRPr>
          </a:p>
          <a:p>
            <a:r>
              <a:rPr lang="zh-CN" altLang="en-US" sz="2000" b="1" dirty="0"/>
              <a:t>终点线</a:t>
            </a:r>
            <a:endParaRPr lang="en-US" altLang="zh-CN" sz="2000" b="1" dirty="0"/>
          </a:p>
          <a:p>
            <a:r>
              <a:rPr lang="en-US" altLang="zh-CN" sz="2000" b="1" dirty="0"/>
              <a:t>   </a:t>
            </a:r>
            <a:r>
              <a:rPr lang="en-US" altLang="zh-CN" sz="2000" b="1" dirty="0">
                <a:solidFill>
                  <a:srgbClr val="645E10"/>
                </a:solidFill>
              </a:rPr>
              <a:t>finishing line</a:t>
            </a:r>
            <a:endParaRPr lang="zh-CN" altLang="en-US" sz="2000" b="1" dirty="0">
              <a:solidFill>
                <a:srgbClr val="645E10"/>
              </a:solidFill>
            </a:endParaRPr>
          </a:p>
          <a:p>
            <a:r>
              <a:rPr lang="zh-CN" altLang="en-US" sz="2000" b="1" dirty="0"/>
              <a:t>第一名</a:t>
            </a:r>
            <a:endParaRPr lang="en-US" altLang="zh-CN" sz="2000" b="1" dirty="0"/>
          </a:p>
          <a:p>
            <a:r>
              <a:rPr lang="en-US" altLang="zh-CN" sz="2000" b="1" dirty="0"/>
              <a:t>   </a:t>
            </a:r>
            <a:r>
              <a:rPr lang="en-US" altLang="zh-CN" sz="2000" b="1" dirty="0">
                <a:solidFill>
                  <a:srgbClr val="645E10"/>
                </a:solidFill>
              </a:rPr>
              <a:t>first place</a:t>
            </a:r>
            <a:endParaRPr lang="zh-CN" altLang="en-US" sz="2000" b="1" dirty="0">
              <a:solidFill>
                <a:srgbClr val="645E10"/>
              </a:solidFill>
            </a:endParaRPr>
          </a:p>
          <a:p>
            <a:r>
              <a:rPr lang="zh-CN" altLang="en-US" sz="2000" b="1" dirty="0"/>
              <a:t>弃权</a:t>
            </a:r>
            <a:endParaRPr lang="en-US" altLang="zh-CN" sz="2000" b="1" dirty="0"/>
          </a:p>
          <a:p>
            <a:r>
              <a:rPr lang="en-US" altLang="zh-CN" sz="2000" b="1" dirty="0"/>
              <a:t>   </a:t>
            </a:r>
            <a:r>
              <a:rPr lang="en-US" altLang="zh-CN" sz="2000" b="1" dirty="0">
                <a:solidFill>
                  <a:srgbClr val="645E10"/>
                </a:solidFill>
              </a:rPr>
              <a:t>forgo</a:t>
            </a:r>
          </a:p>
          <a:p>
            <a:r>
              <a:rPr lang="en-US" altLang="zh-CN" sz="2000" b="1" dirty="0"/>
              <a:t> </a:t>
            </a:r>
            <a:r>
              <a:rPr lang="zh-CN" altLang="en-US" sz="2000" b="1" dirty="0"/>
              <a:t>裁判</a:t>
            </a:r>
            <a:endParaRPr lang="en-US" altLang="zh-CN" sz="2000" b="1" dirty="0"/>
          </a:p>
          <a:p>
            <a:r>
              <a:rPr lang="en-US" altLang="zh-CN" sz="2000" b="1" dirty="0"/>
              <a:t>   </a:t>
            </a:r>
            <a:r>
              <a:rPr lang="en-US" altLang="zh-CN" sz="2000" b="1" dirty="0">
                <a:solidFill>
                  <a:srgbClr val="645E10"/>
                </a:solidFill>
              </a:rPr>
              <a:t>referee</a:t>
            </a:r>
          </a:p>
          <a:p>
            <a:r>
              <a:rPr lang="zh-CN" altLang="en-US" sz="2000" b="1" dirty="0"/>
              <a:t>犯规</a:t>
            </a:r>
            <a:endParaRPr lang="en-US" altLang="zh-CN" sz="2000" b="1" dirty="0"/>
          </a:p>
          <a:p>
            <a:r>
              <a:rPr lang="en-US" altLang="zh-CN" sz="2000" b="1" dirty="0">
                <a:solidFill>
                  <a:srgbClr val="645E10"/>
                </a:solidFill>
              </a:rPr>
              <a:t>   offend</a:t>
            </a:r>
          </a:p>
        </p:txBody>
      </p:sp>
      <p:sp>
        <p:nvSpPr>
          <p:cNvPr id="8" name="矩形 7">
            <a:extLst>
              <a:ext uri="{FF2B5EF4-FFF2-40B4-BE49-F238E27FC236}">
                <a16:creationId xmlns:a16="http://schemas.microsoft.com/office/drawing/2014/main" xmlns="" id="{58D76340-2632-49D5-A146-97E3E0351473}"/>
              </a:ext>
            </a:extLst>
          </p:cNvPr>
          <p:cNvSpPr/>
          <p:nvPr/>
        </p:nvSpPr>
        <p:spPr>
          <a:xfrm>
            <a:off x="5638341" y="64165"/>
            <a:ext cx="3311860" cy="5016758"/>
          </a:xfrm>
          <a:prstGeom prst="rect">
            <a:avLst/>
          </a:prstGeom>
        </p:spPr>
        <p:txBody>
          <a:bodyPr wrap="square">
            <a:spAutoFit/>
          </a:bodyPr>
          <a:lstStyle/>
          <a:p>
            <a:pPr lvl="0"/>
            <a:r>
              <a:rPr lang="zh-CN" altLang="en-US" sz="2000" b="1" dirty="0">
                <a:solidFill>
                  <a:prstClr val="black"/>
                </a:solidFill>
              </a:rPr>
              <a:t>险胜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narrow victory</a:t>
            </a:r>
          </a:p>
          <a:p>
            <a:pPr lvl="0"/>
            <a:r>
              <a:rPr lang="zh-CN" altLang="en-US" sz="2000" b="1" dirty="0">
                <a:solidFill>
                  <a:prstClr val="black"/>
                </a:solidFill>
              </a:rPr>
              <a:t>惜败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 narrowly beaten</a:t>
            </a:r>
          </a:p>
          <a:p>
            <a:pPr lvl="0"/>
            <a:r>
              <a:rPr lang="zh-CN" altLang="en-US" sz="2000" b="1" dirty="0">
                <a:solidFill>
                  <a:prstClr val="black"/>
                </a:solidFill>
              </a:rPr>
              <a:t>势均力敌的比赛</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close game</a:t>
            </a:r>
          </a:p>
          <a:p>
            <a:pPr lvl="0"/>
            <a:r>
              <a:rPr lang="zh-CN" altLang="en-US" sz="2000" b="1" dirty="0">
                <a:solidFill>
                  <a:prstClr val="black"/>
                </a:solidFill>
              </a:rPr>
              <a:t>输掉比赛</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lose the game</a:t>
            </a:r>
          </a:p>
          <a:p>
            <a:pPr lvl="0"/>
            <a:r>
              <a:rPr lang="en-US" altLang="zh-CN" sz="2000" b="1" dirty="0">
                <a:solidFill>
                  <a:prstClr val="black"/>
                </a:solidFill>
              </a:rPr>
              <a:t> </a:t>
            </a:r>
            <a:r>
              <a:rPr lang="zh-CN" altLang="en-US" sz="2000" b="1" dirty="0">
                <a:solidFill>
                  <a:prstClr val="black"/>
                </a:solidFill>
              </a:rPr>
              <a:t>赢得比赛</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win the game</a:t>
            </a:r>
          </a:p>
          <a:p>
            <a:pPr lvl="0"/>
            <a:r>
              <a:rPr lang="zh-CN" altLang="en-US" sz="2000" b="1" dirty="0">
                <a:solidFill>
                  <a:prstClr val="black"/>
                </a:solidFill>
              </a:rPr>
              <a:t>击败世界冠军</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beat the world champion</a:t>
            </a:r>
          </a:p>
          <a:p>
            <a:pPr lvl="0"/>
            <a:r>
              <a:rPr lang="zh-CN" altLang="en-US" sz="2000" b="1" dirty="0">
                <a:solidFill>
                  <a:prstClr val="black"/>
                </a:solidFill>
              </a:rPr>
              <a:t>到健身房锻炼 </a:t>
            </a:r>
          </a:p>
          <a:p>
            <a:pPr lvl="0"/>
            <a:r>
              <a:rPr lang="zh-CN" altLang="en-US" sz="2000" b="1" dirty="0">
                <a:solidFill>
                  <a:prstClr val="black"/>
                </a:solidFill>
              </a:rPr>
              <a:t>    </a:t>
            </a:r>
            <a:r>
              <a:rPr lang="en-US" altLang="zh-CN" sz="2000" b="1" dirty="0">
                <a:solidFill>
                  <a:srgbClr val="645E10"/>
                </a:solidFill>
              </a:rPr>
              <a:t>work out in the gym</a:t>
            </a:r>
          </a:p>
          <a:p>
            <a:pPr lvl="0"/>
            <a:r>
              <a:rPr lang="zh-CN" altLang="en-US" sz="2000" b="1" dirty="0">
                <a:solidFill>
                  <a:prstClr val="black"/>
                </a:solidFill>
              </a:rPr>
              <a:t>鼓掌欢迎，热情称赞</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applause </a:t>
            </a:r>
            <a:r>
              <a:rPr lang="zh-CN" altLang="en-US" sz="1400" b="1" dirty="0">
                <a:solidFill>
                  <a:srgbClr val="645E10"/>
                </a:solidFill>
              </a:rPr>
              <a:t>（</a:t>
            </a:r>
            <a:r>
              <a:rPr lang="en-US" altLang="zh-CN" sz="1400" b="1" dirty="0">
                <a:solidFill>
                  <a:srgbClr val="645E10"/>
                </a:solidFill>
              </a:rPr>
              <a:t>n.</a:t>
            </a:r>
            <a:r>
              <a:rPr lang="zh-CN" altLang="en-US" sz="1400" b="1" dirty="0">
                <a:solidFill>
                  <a:srgbClr val="645E10"/>
                </a:solidFill>
              </a:rPr>
              <a:t>）</a:t>
            </a:r>
            <a:r>
              <a:rPr lang="en-US" altLang="zh-CN" sz="2000" b="1" dirty="0">
                <a:solidFill>
                  <a:srgbClr val="645E10"/>
                </a:solidFill>
              </a:rPr>
              <a:t>/ applaud </a:t>
            </a:r>
            <a:r>
              <a:rPr lang="zh-CN" altLang="en-US" sz="1400" b="1" dirty="0">
                <a:solidFill>
                  <a:srgbClr val="645E10"/>
                </a:solidFill>
              </a:rPr>
              <a:t>（</a:t>
            </a:r>
            <a:r>
              <a:rPr lang="en-US" altLang="zh-CN" sz="1400" b="1" dirty="0">
                <a:solidFill>
                  <a:srgbClr val="645E10"/>
                </a:solidFill>
              </a:rPr>
              <a:t>v.</a:t>
            </a:r>
            <a:r>
              <a:rPr lang="zh-CN" altLang="en-US" sz="1400" b="1" dirty="0">
                <a:solidFill>
                  <a:srgbClr val="645E10"/>
                </a:solidFill>
              </a:rPr>
              <a:t>）</a:t>
            </a:r>
            <a:endParaRPr lang="en-US" altLang="zh-CN" sz="1400" b="1" dirty="0">
              <a:solidFill>
                <a:srgbClr val="645E10"/>
              </a:solidFill>
            </a:endParaRPr>
          </a:p>
        </p:txBody>
      </p:sp>
      <p:sp>
        <p:nvSpPr>
          <p:cNvPr id="4" name="矩形 3">
            <a:extLst>
              <a:ext uri="{FF2B5EF4-FFF2-40B4-BE49-F238E27FC236}">
                <a16:creationId xmlns:a16="http://schemas.microsoft.com/office/drawing/2014/main" xmlns="" id="{68B49562-50B4-4D8E-8948-C32949BE765D}"/>
              </a:ext>
            </a:extLst>
          </p:cNvPr>
          <p:cNvSpPr/>
          <p:nvPr/>
        </p:nvSpPr>
        <p:spPr>
          <a:xfrm>
            <a:off x="2339752" y="122269"/>
            <a:ext cx="3311860" cy="5016758"/>
          </a:xfrm>
          <a:prstGeom prst="rect">
            <a:avLst/>
          </a:prstGeom>
        </p:spPr>
        <p:txBody>
          <a:bodyPr wrap="square">
            <a:spAutoFit/>
          </a:bodyPr>
          <a:lstStyle/>
          <a:p>
            <a:pPr lvl="0"/>
            <a:r>
              <a:rPr lang="zh-CN" altLang="en-US" sz="2000" b="1" dirty="0">
                <a:solidFill>
                  <a:prstClr val="black"/>
                </a:solidFill>
              </a:rPr>
              <a:t>田径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track and field</a:t>
            </a:r>
          </a:p>
          <a:p>
            <a:r>
              <a:rPr lang="zh-CN" altLang="en-US" sz="2000" b="1" dirty="0"/>
              <a:t>取消比赛资格</a:t>
            </a:r>
            <a:endParaRPr lang="en-US" altLang="zh-CN" sz="2000" b="1" dirty="0"/>
          </a:p>
          <a:p>
            <a:r>
              <a:rPr lang="en-US" altLang="zh-CN" sz="2000" b="1" dirty="0"/>
              <a:t>   </a:t>
            </a:r>
            <a:r>
              <a:rPr lang="en-US" altLang="zh-CN" sz="2000" b="1" dirty="0">
                <a:solidFill>
                  <a:srgbClr val="645E10"/>
                </a:solidFill>
              </a:rPr>
              <a:t>disqualify</a:t>
            </a:r>
          </a:p>
          <a:p>
            <a:pPr lvl="0"/>
            <a:r>
              <a:rPr lang="zh-CN" altLang="en-US" sz="2000" b="1" dirty="0">
                <a:solidFill>
                  <a:prstClr val="black"/>
                </a:solidFill>
              </a:rPr>
              <a:t>记录保持者</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record holder</a:t>
            </a:r>
          </a:p>
          <a:p>
            <a:pPr lvl="0"/>
            <a:r>
              <a:rPr lang="zh-CN" altLang="en-US" sz="2000" b="1" dirty="0"/>
              <a:t>开幕式</a:t>
            </a:r>
            <a:endParaRPr lang="en-US" altLang="zh-CN" sz="2000" b="1" dirty="0"/>
          </a:p>
          <a:p>
            <a:pPr lvl="0"/>
            <a:r>
              <a:rPr lang="en-US" altLang="zh-CN" sz="2000" b="1" dirty="0">
                <a:solidFill>
                  <a:srgbClr val="645E10"/>
                </a:solidFill>
              </a:rPr>
              <a:t>   opening ceremony</a:t>
            </a:r>
            <a:endParaRPr lang="zh-CN" altLang="en-US" sz="2000" b="1" dirty="0">
              <a:solidFill>
                <a:srgbClr val="645E10"/>
              </a:solidFill>
            </a:endParaRPr>
          </a:p>
          <a:p>
            <a:pPr lvl="0"/>
            <a:r>
              <a:rPr lang="zh-CN" altLang="en-US" sz="2000" b="1" dirty="0"/>
              <a:t>闭幕式</a:t>
            </a:r>
            <a:endParaRPr lang="en-US" altLang="zh-CN" sz="2000" b="1" dirty="0"/>
          </a:p>
          <a:p>
            <a:pPr lvl="0"/>
            <a:r>
              <a:rPr lang="en-US" altLang="zh-CN" sz="2000" b="1" dirty="0">
                <a:solidFill>
                  <a:srgbClr val="645E10"/>
                </a:solidFill>
              </a:rPr>
              <a:t>   closing ceremony</a:t>
            </a:r>
            <a:endParaRPr lang="zh-CN" altLang="en-US" sz="2000" b="1" dirty="0">
              <a:solidFill>
                <a:srgbClr val="645E10"/>
              </a:solidFill>
            </a:endParaRPr>
          </a:p>
          <a:p>
            <a:pPr lvl="0"/>
            <a:r>
              <a:rPr lang="zh-CN" altLang="en-US" sz="2000" b="1" dirty="0"/>
              <a:t>竞赛委员会</a:t>
            </a:r>
            <a:endParaRPr lang="en-US" altLang="zh-CN" sz="2000" b="1" dirty="0"/>
          </a:p>
          <a:p>
            <a:pPr lvl="0"/>
            <a:r>
              <a:rPr lang="en-US" altLang="zh-CN" sz="2000" b="1" dirty="0">
                <a:solidFill>
                  <a:srgbClr val="645E10"/>
                </a:solidFill>
              </a:rPr>
              <a:t>   board of competition</a:t>
            </a:r>
          </a:p>
          <a:p>
            <a:pPr lvl="0"/>
            <a:r>
              <a:rPr lang="zh-CN" altLang="en-US" sz="2000" b="1" dirty="0"/>
              <a:t>器材</a:t>
            </a:r>
            <a:endParaRPr lang="en-US" altLang="zh-CN" sz="2000" b="1" dirty="0"/>
          </a:p>
          <a:p>
            <a:pPr lvl="0"/>
            <a:r>
              <a:rPr lang="en-US" altLang="zh-CN" sz="2000" b="1" dirty="0">
                <a:solidFill>
                  <a:srgbClr val="645E10"/>
                </a:solidFill>
              </a:rPr>
              <a:t>   apparatus</a:t>
            </a:r>
          </a:p>
          <a:p>
            <a:pPr lvl="0"/>
            <a:r>
              <a:rPr lang="zh-CN" altLang="en-US" sz="2000" b="1" dirty="0"/>
              <a:t>金牌</a:t>
            </a:r>
            <a:r>
              <a:rPr lang="en-US" altLang="zh-CN" sz="2000" b="1" dirty="0"/>
              <a:t>/</a:t>
            </a:r>
            <a:r>
              <a:rPr lang="zh-CN" altLang="en-US" sz="2000" b="1" dirty="0"/>
              <a:t>银牌</a:t>
            </a:r>
            <a:r>
              <a:rPr lang="en-US" altLang="zh-CN" sz="2000" b="1" dirty="0"/>
              <a:t>/</a:t>
            </a:r>
            <a:r>
              <a:rPr lang="zh-CN" altLang="en-US" sz="2000" b="1" dirty="0"/>
              <a:t>铜牌</a:t>
            </a:r>
            <a:endParaRPr lang="en-US" altLang="zh-CN" sz="2000" b="1" dirty="0"/>
          </a:p>
          <a:p>
            <a:pPr lvl="0"/>
            <a:r>
              <a:rPr lang="en-US" altLang="zh-CN" sz="2000" b="1" dirty="0">
                <a:solidFill>
                  <a:srgbClr val="645E10"/>
                </a:solidFill>
              </a:rPr>
              <a:t>   gold/ silver /bronze medal</a:t>
            </a:r>
            <a:endParaRPr lang="zh-CN" altLang="en-US" sz="2000" b="1" dirty="0">
              <a:solidFill>
                <a:srgbClr val="645E10"/>
              </a:solidFill>
            </a:endParaRPr>
          </a:p>
        </p:txBody>
      </p:sp>
    </p:spTree>
    <p:extLst>
      <p:ext uri="{BB962C8B-B14F-4D97-AF65-F5344CB8AC3E}">
        <p14:creationId xmlns:p14="http://schemas.microsoft.com/office/powerpoint/2010/main" val="29365806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Vertic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barn(inVertical)">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barn(inVertical)">
                                      <p:cBhvr>
                                        <p:cTn id="41" dur="500"/>
                                        <p:tgtEl>
                                          <p:spTgt spid="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barn(inVertical)">
                                      <p:cBhvr>
                                        <p:cTn id="46" dur="500"/>
                                        <p:tgtEl>
                                          <p:spTgt spid="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barn(inVertical)">
                                      <p:cBhvr>
                                        <p:cTn id="51" dur="500"/>
                                        <p:tgtEl>
                                          <p:spTgt spid="7">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xEl>
                                              <p:pRg st="13" end="13"/>
                                            </p:txEl>
                                          </p:spTgt>
                                        </p:tgtEl>
                                        <p:attrNameLst>
                                          <p:attrName>style.visibility</p:attrName>
                                        </p:attrNameLst>
                                      </p:cBhvr>
                                      <p:to>
                                        <p:strVal val="visible"/>
                                      </p:to>
                                    </p:set>
                                    <p:animEffect transition="in" filter="barn(inVertical)">
                                      <p:cBhvr>
                                        <p:cTn id="56" dur="500"/>
                                        <p:tgtEl>
                                          <p:spTgt spid="7">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barn(inVertical)">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barn(inVertical)">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barn(inVertical)">
                                      <p:cBhvr>
                                        <p:cTn id="71" dur="5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Effect transition="in" filter="barn(inVertical)">
                                      <p:cBhvr>
                                        <p:cTn id="76" dur="5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4">
                                            <p:txEl>
                                              <p:pRg st="9" end="9"/>
                                            </p:txEl>
                                          </p:spTgt>
                                        </p:tgtEl>
                                        <p:attrNameLst>
                                          <p:attrName>style.visibility</p:attrName>
                                        </p:attrNameLst>
                                      </p:cBhvr>
                                      <p:to>
                                        <p:strVal val="visible"/>
                                      </p:to>
                                    </p:set>
                                    <p:animEffect transition="in" filter="barn(inVertical)">
                                      <p:cBhvr>
                                        <p:cTn id="81" dur="500"/>
                                        <p:tgtEl>
                                          <p:spTgt spid="4">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4">
                                            <p:txEl>
                                              <p:pRg st="11" end="11"/>
                                            </p:txEl>
                                          </p:spTgt>
                                        </p:tgtEl>
                                        <p:attrNameLst>
                                          <p:attrName>style.visibility</p:attrName>
                                        </p:attrNameLst>
                                      </p:cBhvr>
                                      <p:to>
                                        <p:strVal val="visible"/>
                                      </p:to>
                                    </p:set>
                                    <p:animEffect transition="in" filter="barn(inVertical)">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Effect transition="in" filter="barn(inVertical)">
                                      <p:cBhvr>
                                        <p:cTn id="91" dur="500"/>
                                        <p:tgtEl>
                                          <p:spTgt spid="4">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4">
                                            <p:txEl>
                                              <p:pRg st="15" end="15"/>
                                            </p:txEl>
                                          </p:spTgt>
                                        </p:tgtEl>
                                        <p:attrNameLst>
                                          <p:attrName>style.visibility</p:attrName>
                                        </p:attrNameLst>
                                      </p:cBhvr>
                                      <p:to>
                                        <p:strVal val="visible"/>
                                      </p:to>
                                    </p:set>
                                    <p:animEffect transition="in" filter="barn(inVertical)">
                                      <p:cBhvr>
                                        <p:cTn id="96" dur="500"/>
                                        <p:tgtEl>
                                          <p:spTgt spid="4">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8">
                                            <p:txEl>
                                              <p:pRg st="1" end="1"/>
                                            </p:txEl>
                                          </p:spTgt>
                                        </p:tgtEl>
                                        <p:attrNameLst>
                                          <p:attrName>style.visibility</p:attrName>
                                        </p:attrNameLst>
                                      </p:cBhvr>
                                      <p:to>
                                        <p:strVal val="visible"/>
                                      </p:to>
                                    </p:set>
                                    <p:animEffect transition="in" filter="barn(inVertical)">
                                      <p:cBhvr>
                                        <p:cTn id="101" dur="500"/>
                                        <p:tgtEl>
                                          <p:spTgt spid="8">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8">
                                            <p:txEl>
                                              <p:pRg st="3" end="3"/>
                                            </p:txEl>
                                          </p:spTgt>
                                        </p:tgtEl>
                                        <p:attrNameLst>
                                          <p:attrName>style.visibility</p:attrName>
                                        </p:attrNameLst>
                                      </p:cBhvr>
                                      <p:to>
                                        <p:strVal val="visible"/>
                                      </p:to>
                                    </p:set>
                                    <p:animEffect transition="in" filter="barn(inVertical)">
                                      <p:cBhvr>
                                        <p:cTn id="106" dur="500"/>
                                        <p:tgtEl>
                                          <p:spTgt spid="8">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8">
                                            <p:txEl>
                                              <p:pRg st="5" end="5"/>
                                            </p:txEl>
                                          </p:spTgt>
                                        </p:tgtEl>
                                        <p:attrNameLst>
                                          <p:attrName>style.visibility</p:attrName>
                                        </p:attrNameLst>
                                      </p:cBhvr>
                                      <p:to>
                                        <p:strVal val="visible"/>
                                      </p:to>
                                    </p:set>
                                    <p:animEffect transition="in" filter="barn(inVertical)">
                                      <p:cBhvr>
                                        <p:cTn id="111" dur="500"/>
                                        <p:tgtEl>
                                          <p:spTgt spid="8">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8">
                                            <p:txEl>
                                              <p:pRg st="7" end="7"/>
                                            </p:txEl>
                                          </p:spTgt>
                                        </p:tgtEl>
                                        <p:attrNameLst>
                                          <p:attrName>style.visibility</p:attrName>
                                        </p:attrNameLst>
                                      </p:cBhvr>
                                      <p:to>
                                        <p:strVal val="visible"/>
                                      </p:to>
                                    </p:set>
                                    <p:animEffect transition="in" filter="barn(inVertical)">
                                      <p:cBhvr>
                                        <p:cTn id="116" dur="500"/>
                                        <p:tgtEl>
                                          <p:spTgt spid="8">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8">
                                            <p:txEl>
                                              <p:pRg st="9" end="9"/>
                                            </p:txEl>
                                          </p:spTgt>
                                        </p:tgtEl>
                                        <p:attrNameLst>
                                          <p:attrName>style.visibility</p:attrName>
                                        </p:attrNameLst>
                                      </p:cBhvr>
                                      <p:to>
                                        <p:strVal val="visible"/>
                                      </p:to>
                                    </p:set>
                                    <p:animEffect transition="in" filter="barn(inVertical)">
                                      <p:cBhvr>
                                        <p:cTn id="121" dur="500"/>
                                        <p:tgtEl>
                                          <p:spTgt spid="8">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8">
                                            <p:txEl>
                                              <p:pRg st="11" end="11"/>
                                            </p:txEl>
                                          </p:spTgt>
                                        </p:tgtEl>
                                        <p:attrNameLst>
                                          <p:attrName>style.visibility</p:attrName>
                                        </p:attrNameLst>
                                      </p:cBhvr>
                                      <p:to>
                                        <p:strVal val="visible"/>
                                      </p:to>
                                    </p:set>
                                    <p:animEffect transition="in" filter="barn(inVertical)">
                                      <p:cBhvr>
                                        <p:cTn id="126" dur="500"/>
                                        <p:tgtEl>
                                          <p:spTgt spid="8">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8">
                                            <p:txEl>
                                              <p:pRg st="13" end="13"/>
                                            </p:txEl>
                                          </p:spTgt>
                                        </p:tgtEl>
                                        <p:attrNameLst>
                                          <p:attrName>style.visibility</p:attrName>
                                        </p:attrNameLst>
                                      </p:cBhvr>
                                      <p:to>
                                        <p:strVal val="visible"/>
                                      </p:to>
                                    </p:set>
                                    <p:animEffect transition="in" filter="barn(inVertical)">
                                      <p:cBhvr>
                                        <p:cTn id="131" dur="500"/>
                                        <p:tgtEl>
                                          <p:spTgt spid="8">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8">
                                            <p:txEl>
                                              <p:pRg st="15" end="15"/>
                                            </p:txEl>
                                          </p:spTgt>
                                        </p:tgtEl>
                                        <p:attrNameLst>
                                          <p:attrName>style.visibility</p:attrName>
                                        </p:attrNameLst>
                                      </p:cBhvr>
                                      <p:to>
                                        <p:strVal val="visible"/>
                                      </p:to>
                                    </p:set>
                                    <p:animEffect transition="in" filter="barn(inVertical)">
                                      <p:cBhvr>
                                        <p:cTn id="136"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431539" y="1179668"/>
            <a:ext cx="8474583"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What’s the score now?</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It’s 3-2 at the moment in England’s favor. But Spain seems to be taking the upper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hand on the field.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354894"/>
            <a:ext cx="7740352" cy="113877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lvl="0"/>
            <a:r>
              <a:rPr lang="en-US" altLang="zh-CN" sz="1700" b="1" dirty="0">
                <a:solidFill>
                  <a:prstClr val="black"/>
                </a:solidFill>
                <a:latin typeface="Times New Roman" pitchFamily="18" charset="0"/>
                <a:cs typeface="Times New Roman" pitchFamily="18" charset="0"/>
              </a:rPr>
              <a:t>  A. A travel plan.  		</a:t>
            </a:r>
          </a:p>
          <a:p>
            <a:pPr lvl="0"/>
            <a:r>
              <a:rPr lang="en-US" altLang="zh-CN" sz="1700" b="1" dirty="0">
                <a:solidFill>
                  <a:prstClr val="black"/>
                </a:solidFill>
                <a:latin typeface="Times New Roman" pitchFamily="18" charset="0"/>
                <a:cs typeface="Times New Roman" pitchFamily="18" charset="0"/>
              </a:rPr>
              <a:t>  B. An exam result.		</a:t>
            </a:r>
          </a:p>
          <a:p>
            <a:pPr lvl="0"/>
            <a:r>
              <a:rPr lang="en-US" altLang="zh-CN" sz="1700" b="1" dirty="0">
                <a:solidFill>
                  <a:prstClr val="black"/>
                </a:solidFill>
                <a:latin typeface="Times New Roman" pitchFamily="18" charset="0"/>
                <a:cs typeface="Times New Roman" pitchFamily="18" charset="0"/>
              </a:rPr>
              <a:t>  C. A sports game.</a:t>
            </a: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4. </a:t>
            </a:r>
            <a:r>
              <a:rPr lang="zh-CN" altLang="en-US" sz="2400" dirty="0">
                <a:solidFill>
                  <a:prstClr val="black"/>
                </a:solidFill>
              </a:rPr>
              <a:t>运动 </a:t>
            </a:r>
            <a:r>
              <a:rPr lang="en-US" altLang="zh-CN" sz="2400" dirty="0">
                <a:solidFill>
                  <a:prstClr val="black"/>
                </a:solidFill>
              </a:rPr>
              <a:t>Sports</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58" y="4128219"/>
            <a:ext cx="422494" cy="428119"/>
          </a:xfrm>
          <a:prstGeom prst="rect">
            <a:avLst/>
          </a:prstGeom>
        </p:spPr>
      </p:pic>
    </p:spTree>
    <p:extLst>
      <p:ext uri="{BB962C8B-B14F-4D97-AF65-F5344CB8AC3E}">
        <p14:creationId xmlns:p14="http://schemas.microsoft.com/office/powerpoint/2010/main" val="16293675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媒体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Media</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5</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FIVE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353721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179C5E7-0250-48DE-A6BE-C6D681092BD4}"/>
              </a:ext>
            </a:extLst>
          </p:cNvPr>
          <p:cNvSpPr/>
          <p:nvPr/>
        </p:nvSpPr>
        <p:spPr>
          <a:xfrm>
            <a:off x="2535244" y="124632"/>
            <a:ext cx="2010915" cy="5324535"/>
          </a:xfrm>
          <a:prstGeom prst="rect">
            <a:avLst/>
          </a:prstGeom>
        </p:spPr>
        <p:txBody>
          <a:bodyPr wrap="square">
            <a:spAutoFit/>
          </a:bodyPr>
          <a:lstStyle/>
          <a:p>
            <a:r>
              <a:rPr lang="zh-CN" altLang="en-US" sz="2000" b="1" dirty="0"/>
              <a:t> 版面 </a:t>
            </a:r>
            <a:endParaRPr lang="en-US" altLang="zh-CN" sz="2000" b="1" dirty="0"/>
          </a:p>
          <a:p>
            <a:r>
              <a:rPr lang="en-US" altLang="zh-CN" sz="2000" b="1" dirty="0"/>
              <a:t>    </a:t>
            </a:r>
            <a:r>
              <a:rPr lang="en-US" altLang="zh-CN" sz="2000" b="1" dirty="0">
                <a:solidFill>
                  <a:srgbClr val="645E10"/>
                </a:solidFill>
              </a:rPr>
              <a:t>page</a:t>
            </a:r>
          </a:p>
          <a:p>
            <a:r>
              <a:rPr lang="zh-CN" altLang="en-US" sz="2000" b="1" dirty="0"/>
              <a:t>专栏，栏目</a:t>
            </a:r>
            <a:endParaRPr lang="en-US" altLang="zh-CN" sz="2000" b="1" dirty="0"/>
          </a:p>
          <a:p>
            <a:r>
              <a:rPr lang="en-US" altLang="zh-CN" sz="2000" b="1" dirty="0"/>
              <a:t>   </a:t>
            </a:r>
            <a:r>
              <a:rPr lang="en-US" altLang="zh-CN" sz="2000" b="1" dirty="0">
                <a:solidFill>
                  <a:srgbClr val="645E10"/>
                </a:solidFill>
              </a:rPr>
              <a:t>column</a:t>
            </a:r>
          </a:p>
          <a:p>
            <a:r>
              <a:rPr lang="zh-CN" altLang="en-US" sz="2000" b="1" dirty="0"/>
              <a:t>专栏作家</a:t>
            </a:r>
            <a:endParaRPr lang="en-US" altLang="zh-CN" sz="2000" b="1" dirty="0"/>
          </a:p>
          <a:p>
            <a:pPr lvl="0"/>
            <a:r>
              <a:rPr lang="en-US" altLang="zh-CN" sz="2000" b="1" dirty="0"/>
              <a:t>   </a:t>
            </a:r>
            <a:r>
              <a:rPr lang="en-US" altLang="zh-CN" sz="2000" b="1" dirty="0">
                <a:solidFill>
                  <a:srgbClr val="645E10"/>
                </a:solidFill>
              </a:rPr>
              <a:t>columnist</a:t>
            </a:r>
          </a:p>
          <a:p>
            <a:pPr lvl="0"/>
            <a:r>
              <a:rPr lang="zh-CN" altLang="en-US" sz="2000" b="1" dirty="0">
                <a:solidFill>
                  <a:prstClr val="black"/>
                </a:solidFill>
              </a:rPr>
              <a:t>新闻线索</a:t>
            </a:r>
          </a:p>
          <a:p>
            <a:pPr lvl="0"/>
            <a:r>
              <a:rPr lang="en-US" altLang="zh-CN" sz="2000" b="1" dirty="0">
                <a:solidFill>
                  <a:prstClr val="black"/>
                </a:solidFill>
              </a:rPr>
              <a:t>   </a:t>
            </a:r>
            <a:r>
              <a:rPr lang="en-US" altLang="zh-CN" sz="2000" b="1" dirty="0">
                <a:solidFill>
                  <a:srgbClr val="645E10"/>
                </a:solidFill>
              </a:rPr>
              <a:t>news clue</a:t>
            </a:r>
          </a:p>
          <a:p>
            <a:pPr lvl="0"/>
            <a:r>
              <a:rPr lang="zh-CN" altLang="en-US" sz="2000" b="1" dirty="0">
                <a:solidFill>
                  <a:prstClr val="black"/>
                </a:solidFill>
              </a:rPr>
              <a:t>引用，引述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quote</a:t>
            </a:r>
          </a:p>
          <a:p>
            <a:pPr lvl="0"/>
            <a:r>
              <a:rPr lang="zh-CN" altLang="en-US" sz="2000" b="1" dirty="0">
                <a:solidFill>
                  <a:prstClr val="black"/>
                </a:solidFill>
              </a:rPr>
              <a:t>要闻</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highlights</a:t>
            </a:r>
          </a:p>
          <a:p>
            <a:pPr lvl="0"/>
            <a:r>
              <a:rPr lang="zh-CN" altLang="en-US" sz="2000" b="1" dirty="0">
                <a:solidFill>
                  <a:prstClr val="black"/>
                </a:solidFill>
              </a:rPr>
              <a:t>丑闻</a:t>
            </a:r>
            <a:endParaRPr lang="en-US" altLang="zh-CN" sz="2000" b="1" dirty="0">
              <a:solidFill>
                <a:prstClr val="black"/>
              </a:solidFill>
            </a:endParaRPr>
          </a:p>
          <a:p>
            <a:pPr lvl="0"/>
            <a:r>
              <a:rPr lang="en-US" altLang="zh-CN" sz="2000" b="1" dirty="0">
                <a:solidFill>
                  <a:srgbClr val="645E10"/>
                </a:solidFill>
              </a:rPr>
              <a:t>  scandal	</a:t>
            </a:r>
          </a:p>
          <a:p>
            <a:pPr lvl="0"/>
            <a:r>
              <a:rPr lang="zh-CN" altLang="en-US" sz="2000" b="1" dirty="0">
                <a:solidFill>
                  <a:prstClr val="black"/>
                </a:solidFill>
              </a:rPr>
              <a:t>通讯社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news agency</a:t>
            </a:r>
          </a:p>
          <a:p>
            <a:r>
              <a:rPr lang="en-US" altLang="zh-CN" sz="2000" b="1" dirty="0"/>
              <a:t>	</a:t>
            </a:r>
          </a:p>
        </p:txBody>
      </p:sp>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1A481BF0-B7E8-497C-8D5F-102DCC78990F}"/>
              </a:ext>
            </a:extLst>
          </p:cNvPr>
          <p:cNvSpPr/>
          <p:nvPr/>
        </p:nvSpPr>
        <p:spPr>
          <a:xfrm>
            <a:off x="89756" y="764098"/>
            <a:ext cx="2010915" cy="4708981"/>
          </a:xfrm>
          <a:prstGeom prst="rect">
            <a:avLst/>
          </a:prstGeom>
        </p:spPr>
        <p:txBody>
          <a:bodyPr wrap="square">
            <a:spAutoFit/>
          </a:bodyPr>
          <a:lstStyle/>
          <a:p>
            <a:r>
              <a:rPr lang="zh-CN" altLang="en-US" sz="2000" b="1" dirty="0"/>
              <a:t>编辑</a:t>
            </a:r>
            <a:endParaRPr lang="en-US" altLang="zh-CN" sz="2000" b="1" dirty="0"/>
          </a:p>
          <a:p>
            <a:r>
              <a:rPr lang="zh-CN" altLang="en-US" sz="2000" b="1" dirty="0"/>
              <a:t>   </a:t>
            </a:r>
            <a:r>
              <a:rPr lang="en-US" altLang="zh-CN" sz="2000" b="1" dirty="0">
                <a:solidFill>
                  <a:srgbClr val="645E10"/>
                </a:solidFill>
              </a:rPr>
              <a:t>editor</a:t>
            </a:r>
          </a:p>
          <a:p>
            <a:r>
              <a:rPr lang="zh-CN" altLang="en-US" sz="2000" b="1" dirty="0"/>
              <a:t>主编 </a:t>
            </a:r>
            <a:endParaRPr lang="en-US" altLang="zh-CN" sz="2000" b="1" dirty="0"/>
          </a:p>
          <a:p>
            <a:r>
              <a:rPr lang="en-US" altLang="zh-CN" sz="2000" b="1" dirty="0"/>
              <a:t>   </a:t>
            </a:r>
            <a:r>
              <a:rPr lang="en-US" altLang="zh-CN" sz="2000" b="1" dirty="0">
                <a:solidFill>
                  <a:srgbClr val="645E10"/>
                </a:solidFill>
              </a:rPr>
              <a:t>editor-in-chief</a:t>
            </a:r>
          </a:p>
          <a:p>
            <a:r>
              <a:rPr lang="zh-CN" altLang="en-US" sz="2000" b="1" dirty="0"/>
              <a:t>特刊</a:t>
            </a:r>
            <a:endParaRPr lang="en-US" altLang="zh-CN" sz="2000" b="1" dirty="0"/>
          </a:p>
          <a:p>
            <a:r>
              <a:rPr lang="zh-CN" altLang="en-US" sz="2000" b="1" dirty="0"/>
              <a:t>    </a:t>
            </a:r>
            <a:r>
              <a:rPr lang="en-US" altLang="zh-CN" sz="2000" b="1" dirty="0">
                <a:solidFill>
                  <a:srgbClr val="645E10"/>
                </a:solidFill>
              </a:rPr>
              <a:t>special issue</a:t>
            </a:r>
          </a:p>
          <a:p>
            <a:r>
              <a:rPr lang="zh-CN" altLang="en-US" sz="2000" b="1" dirty="0"/>
              <a:t>社论 </a:t>
            </a:r>
            <a:endParaRPr lang="en-US" altLang="zh-CN" sz="2000" b="1" dirty="0"/>
          </a:p>
          <a:p>
            <a:r>
              <a:rPr lang="en-US" altLang="zh-CN" sz="2000" b="1" dirty="0"/>
              <a:t>   </a:t>
            </a:r>
            <a:r>
              <a:rPr lang="en-US" altLang="zh-CN" sz="2000" b="1" dirty="0">
                <a:solidFill>
                  <a:srgbClr val="645E10"/>
                </a:solidFill>
              </a:rPr>
              <a:t>editorial</a:t>
            </a:r>
          </a:p>
          <a:p>
            <a:r>
              <a:rPr lang="zh-CN" altLang="en-US" sz="2000" b="1" dirty="0"/>
              <a:t>头条 </a:t>
            </a:r>
            <a:endParaRPr lang="en-US" altLang="zh-CN" sz="2000" b="1" dirty="0"/>
          </a:p>
          <a:p>
            <a:r>
              <a:rPr lang="en-US" altLang="zh-CN" sz="2000" b="1" dirty="0"/>
              <a:t>   </a:t>
            </a:r>
            <a:r>
              <a:rPr lang="en-US" altLang="zh-CN" sz="2000" b="1" dirty="0">
                <a:solidFill>
                  <a:srgbClr val="645E10"/>
                </a:solidFill>
              </a:rPr>
              <a:t>headline </a:t>
            </a:r>
          </a:p>
          <a:p>
            <a:r>
              <a:rPr lang="zh-CN" altLang="en-US" sz="2000" b="1" dirty="0"/>
              <a:t>采访，报道</a:t>
            </a:r>
            <a:endParaRPr lang="en-US" altLang="zh-CN" sz="2000" b="1" dirty="0"/>
          </a:p>
          <a:p>
            <a:r>
              <a:rPr lang="en-US" altLang="zh-CN" sz="2000" b="1" dirty="0"/>
              <a:t>   </a:t>
            </a:r>
            <a:r>
              <a:rPr lang="en-US" altLang="zh-CN" sz="2000" b="1" dirty="0">
                <a:solidFill>
                  <a:srgbClr val="645E10"/>
                </a:solidFill>
              </a:rPr>
              <a:t>cover</a:t>
            </a:r>
          </a:p>
          <a:p>
            <a:r>
              <a:rPr lang="zh-CN" altLang="en-US" sz="2000" b="1" dirty="0"/>
              <a:t>投稿人</a:t>
            </a:r>
            <a:endParaRPr lang="en-US" altLang="zh-CN" sz="2000" b="1" dirty="0"/>
          </a:p>
          <a:p>
            <a:r>
              <a:rPr lang="en-US" altLang="zh-CN" sz="2000" b="1" dirty="0">
                <a:solidFill>
                  <a:srgbClr val="645E10"/>
                </a:solidFill>
              </a:rPr>
              <a:t>   contributor</a:t>
            </a:r>
            <a:r>
              <a:rPr lang="en-US" altLang="zh-CN" sz="2000" b="1" dirty="0"/>
              <a:t>	</a:t>
            </a:r>
            <a:endParaRPr lang="zh-CN" altLang="en-US" sz="2000" b="1" dirty="0"/>
          </a:p>
        </p:txBody>
      </p:sp>
      <p:sp>
        <p:nvSpPr>
          <p:cNvPr id="6" name="矩形 5">
            <a:extLst>
              <a:ext uri="{FF2B5EF4-FFF2-40B4-BE49-F238E27FC236}">
                <a16:creationId xmlns:a16="http://schemas.microsoft.com/office/drawing/2014/main" xmlns="" id="{7E72471D-1FAB-433F-81A1-23B37614865E}"/>
              </a:ext>
            </a:extLst>
          </p:cNvPr>
          <p:cNvSpPr/>
          <p:nvPr/>
        </p:nvSpPr>
        <p:spPr>
          <a:xfrm>
            <a:off x="4937528" y="124632"/>
            <a:ext cx="4219327" cy="5016758"/>
          </a:xfrm>
          <a:prstGeom prst="rect">
            <a:avLst/>
          </a:prstGeom>
        </p:spPr>
        <p:txBody>
          <a:bodyPr wrap="square">
            <a:spAutoFit/>
          </a:bodyPr>
          <a:lstStyle/>
          <a:p>
            <a:pPr lvl="0"/>
            <a:r>
              <a:rPr lang="zh-CN" altLang="en-US" sz="2000" b="1" dirty="0">
                <a:solidFill>
                  <a:prstClr val="black"/>
                </a:solidFill>
              </a:rPr>
              <a:t>独家新闻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scoop/exclusive</a:t>
            </a:r>
          </a:p>
          <a:p>
            <a:pPr lvl="0"/>
            <a:r>
              <a:rPr lang="zh-CN" altLang="en-US" sz="2000" b="1" dirty="0">
                <a:solidFill>
                  <a:prstClr val="black"/>
                </a:solidFill>
              </a:rPr>
              <a:t>侵犯隐私（权）</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invasion of privacy</a:t>
            </a:r>
            <a:r>
              <a:rPr lang="en-US" altLang="zh-CN" sz="2000" b="1" dirty="0">
                <a:solidFill>
                  <a:prstClr val="black"/>
                </a:solidFill>
              </a:rPr>
              <a:t>	</a:t>
            </a:r>
          </a:p>
          <a:p>
            <a:pPr lvl="0"/>
            <a:r>
              <a:rPr lang="zh-CN" altLang="en-US" sz="2000" b="1" dirty="0">
                <a:solidFill>
                  <a:prstClr val="black"/>
                </a:solidFill>
              </a:rPr>
              <a:t>深度报道</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in-depth reporting</a:t>
            </a:r>
          </a:p>
          <a:p>
            <a:pPr lvl="0"/>
            <a:r>
              <a:rPr lang="zh-CN" altLang="en-US" sz="2000" b="1" dirty="0">
                <a:solidFill>
                  <a:prstClr val="black"/>
                </a:solidFill>
              </a:rPr>
              <a:t>新闻发布会，记者招待</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press conference	</a:t>
            </a:r>
            <a:endParaRPr lang="zh-CN" altLang="en-US" sz="2000" b="1" dirty="0">
              <a:solidFill>
                <a:srgbClr val="645E10"/>
              </a:solidFill>
            </a:endParaRPr>
          </a:p>
          <a:p>
            <a:pPr lvl="0"/>
            <a:r>
              <a:rPr lang="zh-CN" altLang="en-US" sz="2000" b="1" dirty="0"/>
              <a:t>负责某个版面 </a:t>
            </a:r>
            <a:endParaRPr lang="en-US" altLang="zh-CN" sz="2000" b="1" dirty="0"/>
          </a:p>
          <a:p>
            <a:r>
              <a:rPr lang="en-US" altLang="zh-CN" sz="2000" b="1" dirty="0"/>
              <a:t>   </a:t>
            </a:r>
            <a:r>
              <a:rPr lang="en-US" altLang="zh-CN" sz="2000" b="1" dirty="0">
                <a:solidFill>
                  <a:srgbClr val="645E10"/>
                </a:solidFill>
              </a:rPr>
              <a:t>be in charge of /be  responsible for   </a:t>
            </a:r>
          </a:p>
          <a:p>
            <a:r>
              <a:rPr lang="zh-CN" altLang="en-US" sz="2000" b="1" dirty="0"/>
              <a:t>体育版</a:t>
            </a:r>
            <a:r>
              <a:rPr lang="en-US" altLang="zh-CN" sz="2000" b="1" dirty="0"/>
              <a:t>/</a:t>
            </a:r>
            <a:r>
              <a:rPr lang="zh-CN" altLang="en-US" sz="2000" b="1" dirty="0"/>
              <a:t>文艺版</a:t>
            </a:r>
            <a:endParaRPr lang="en-US" altLang="zh-CN" sz="2000" b="1" dirty="0"/>
          </a:p>
          <a:p>
            <a:r>
              <a:rPr lang="zh-CN" altLang="en-US" sz="2000" b="1" dirty="0"/>
              <a:t>    </a:t>
            </a:r>
            <a:r>
              <a:rPr lang="en-US" altLang="zh-CN" sz="2000" b="1" dirty="0">
                <a:solidFill>
                  <a:srgbClr val="645E10"/>
                </a:solidFill>
              </a:rPr>
              <a:t>sports/art and music  section</a:t>
            </a:r>
          </a:p>
          <a:p>
            <a:r>
              <a:rPr lang="zh-CN" altLang="en-US" sz="2000" b="1" dirty="0"/>
              <a:t>招工版</a:t>
            </a:r>
            <a:endParaRPr lang="en-US" altLang="zh-CN" sz="2000" b="1" dirty="0"/>
          </a:p>
          <a:p>
            <a:r>
              <a:rPr lang="zh-CN" altLang="en-US" sz="2000" b="1" dirty="0"/>
              <a:t>    </a:t>
            </a:r>
            <a:r>
              <a:rPr lang="en-US" altLang="zh-CN" sz="2000" b="1" dirty="0">
                <a:solidFill>
                  <a:srgbClr val="645E10"/>
                </a:solidFill>
              </a:rPr>
              <a:t>help-wanted section	</a:t>
            </a:r>
          </a:p>
          <a:p>
            <a:r>
              <a:rPr lang="zh-CN" altLang="en-US" sz="2000" b="1" dirty="0">
                <a:solidFill>
                  <a:prstClr val="black"/>
                </a:solidFill>
              </a:rPr>
              <a:t>大众传播媒介</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mass communication/ media</a:t>
            </a:r>
            <a:r>
              <a:rPr lang="en-US" altLang="zh-CN" sz="2000" b="1" dirty="0">
                <a:solidFill>
                  <a:prstClr val="black"/>
                </a:solidFill>
              </a:rPr>
              <a:t>	</a:t>
            </a:r>
            <a:endParaRPr lang="zh-CN" altLang="en-US" sz="2000" b="1" dirty="0">
              <a:solidFill>
                <a:prstClr val="black"/>
              </a:solidFill>
            </a:endParaRPr>
          </a:p>
        </p:txBody>
      </p:sp>
    </p:spTree>
    <p:extLst>
      <p:ext uri="{BB962C8B-B14F-4D97-AF65-F5344CB8AC3E}">
        <p14:creationId xmlns:p14="http://schemas.microsoft.com/office/powerpoint/2010/main" val="38615901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 calcmode="lin" valueType="num">
                                      <p:cBhvr additive="base">
                                        <p:cTn id="6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 calcmode="lin" valueType="num">
                                      <p:cBhvr additive="base">
                                        <p:cTn id="7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5">
                                            <p:txEl>
                                              <p:pRg st="5" end="5"/>
                                            </p:txEl>
                                          </p:spTgt>
                                        </p:tgtEl>
                                        <p:attrNameLst>
                                          <p:attrName>style.visibility</p:attrName>
                                        </p:attrNameLst>
                                      </p:cBhvr>
                                      <p:to>
                                        <p:strVal val="visible"/>
                                      </p:to>
                                    </p:set>
                                    <p:anim calcmode="lin" valueType="num">
                                      <p:cBhvr additive="base">
                                        <p:cTn id="8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 calcmode="lin" valueType="num">
                                      <p:cBhvr additive="base">
                                        <p:cTn id="8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5">
                                            <p:txEl>
                                              <p:pRg st="9" end="9"/>
                                            </p:txEl>
                                          </p:spTgt>
                                        </p:tgtEl>
                                        <p:attrNameLst>
                                          <p:attrName>style.visibility</p:attrName>
                                        </p:attrNameLst>
                                      </p:cBhvr>
                                      <p:to>
                                        <p:strVal val="visible"/>
                                      </p:to>
                                    </p:set>
                                    <p:anim calcmode="lin" valueType="num">
                                      <p:cBhvr additive="base">
                                        <p:cTn id="9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5">
                                            <p:txEl>
                                              <p:pRg st="11" end="11"/>
                                            </p:txEl>
                                          </p:spTgt>
                                        </p:tgtEl>
                                        <p:attrNameLst>
                                          <p:attrName>style.visibility</p:attrName>
                                        </p:attrNameLst>
                                      </p:cBhvr>
                                      <p:to>
                                        <p:strVal val="visible"/>
                                      </p:to>
                                    </p:set>
                                    <p:anim calcmode="lin" valueType="num">
                                      <p:cBhvr additive="base">
                                        <p:cTn id="9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
                                            <p:txEl>
                                              <p:pRg st="13" end="13"/>
                                            </p:txEl>
                                          </p:spTgt>
                                        </p:tgtEl>
                                        <p:attrNameLst>
                                          <p:attrName>style.visibility</p:attrName>
                                        </p:attrNameLst>
                                      </p:cBhvr>
                                      <p:to>
                                        <p:strVal val="visible"/>
                                      </p:to>
                                    </p:set>
                                    <p:anim calcmode="lin" valueType="num">
                                      <p:cBhvr additive="base">
                                        <p:cTn id="104"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
                                            <p:txEl>
                                              <p:pRg st="15" end="15"/>
                                            </p:txEl>
                                          </p:spTgt>
                                        </p:tgtEl>
                                        <p:attrNameLst>
                                          <p:attrName>style.visibility</p:attrName>
                                        </p:attrNameLst>
                                      </p:cBhvr>
                                      <p:to>
                                        <p:strVal val="visible"/>
                                      </p:to>
                                    </p:set>
                                    <p:anim calcmode="lin" valueType="num">
                                      <p:cBhvr additive="base">
                                        <p:cTn id="110"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6">
                                            <p:txEl>
                                              <p:pRg st="1" end="1"/>
                                            </p:txEl>
                                          </p:spTgt>
                                        </p:tgtEl>
                                        <p:attrNameLst>
                                          <p:attrName>style.visibility</p:attrName>
                                        </p:attrNameLst>
                                      </p:cBhvr>
                                      <p:to>
                                        <p:strVal val="visible"/>
                                      </p:to>
                                    </p:set>
                                    <p:anim calcmode="lin" valueType="num">
                                      <p:cBhvr additive="base">
                                        <p:cTn id="1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6">
                                            <p:txEl>
                                              <p:pRg st="3" end="3"/>
                                            </p:txEl>
                                          </p:spTgt>
                                        </p:tgtEl>
                                        <p:attrNameLst>
                                          <p:attrName>style.visibility</p:attrName>
                                        </p:attrNameLst>
                                      </p:cBhvr>
                                      <p:to>
                                        <p:strVal val="visible"/>
                                      </p:to>
                                    </p:set>
                                    <p:animEffect transition="in" filter="fade">
                                      <p:cBhvr>
                                        <p:cTn id="122" dur="1000"/>
                                        <p:tgtEl>
                                          <p:spTgt spid="6">
                                            <p:txEl>
                                              <p:pRg st="3" end="3"/>
                                            </p:txEl>
                                          </p:spTgt>
                                        </p:tgtEl>
                                      </p:cBhvr>
                                    </p:animEffect>
                                    <p:anim calcmode="lin" valueType="num">
                                      <p:cBhvr>
                                        <p:cTn id="1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6">
                                            <p:txEl>
                                              <p:pRg st="5" end="5"/>
                                            </p:txEl>
                                          </p:spTgt>
                                        </p:tgtEl>
                                        <p:attrNameLst>
                                          <p:attrName>style.visibility</p:attrName>
                                        </p:attrNameLst>
                                      </p:cBhvr>
                                      <p:to>
                                        <p:strVal val="visible"/>
                                      </p:to>
                                    </p:set>
                                    <p:anim calcmode="lin" valueType="num">
                                      <p:cBhvr additive="base">
                                        <p:cTn id="1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anim calcmode="lin" valueType="num">
                                      <p:cBhvr additive="base">
                                        <p:cTn id="1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6">
                                            <p:txEl>
                                              <p:pRg st="9" end="9"/>
                                            </p:txEl>
                                          </p:spTgt>
                                        </p:tgtEl>
                                        <p:attrNameLst>
                                          <p:attrName>style.visibility</p:attrName>
                                        </p:attrNameLst>
                                      </p:cBhvr>
                                      <p:to>
                                        <p:strVal val="visible"/>
                                      </p:to>
                                    </p:set>
                                    <p:anim calcmode="lin" valueType="num">
                                      <p:cBhvr additive="base">
                                        <p:cTn id="1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6">
                                            <p:txEl>
                                              <p:pRg st="11" end="11"/>
                                            </p:txEl>
                                          </p:spTgt>
                                        </p:tgtEl>
                                        <p:attrNameLst>
                                          <p:attrName>style.visibility</p:attrName>
                                        </p:attrNameLst>
                                      </p:cBhvr>
                                      <p:to>
                                        <p:strVal val="visible"/>
                                      </p:to>
                                    </p:set>
                                    <p:anim calcmode="lin" valueType="num">
                                      <p:cBhvr additive="base">
                                        <p:cTn id="14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6">
                                            <p:txEl>
                                              <p:pRg st="13" end="13"/>
                                            </p:txEl>
                                          </p:spTgt>
                                        </p:tgtEl>
                                        <p:attrNameLst>
                                          <p:attrName>style.visibility</p:attrName>
                                        </p:attrNameLst>
                                      </p:cBhvr>
                                      <p:to>
                                        <p:strVal val="visible"/>
                                      </p:to>
                                    </p:set>
                                    <p:anim calcmode="lin" valueType="num">
                                      <p:cBhvr additive="base">
                                        <p:cTn id="15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6">
                                            <p:txEl>
                                              <p:pRg st="15" end="15"/>
                                            </p:txEl>
                                          </p:spTgt>
                                        </p:tgtEl>
                                        <p:attrNameLst>
                                          <p:attrName>style.visibility</p:attrName>
                                        </p:attrNameLst>
                                      </p:cBhvr>
                                      <p:to>
                                        <p:strVal val="visible"/>
                                      </p:to>
                                    </p:set>
                                    <p:anim calcmode="lin" valueType="num">
                                      <p:cBhvr additive="base">
                                        <p:cTn id="15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8F11E2EB-CC1A-49BA-A990-37973F8B6E40}"/>
              </a:ext>
            </a:extLst>
          </p:cNvPr>
          <p:cNvPicPr>
            <a:picLocks noChangeAspect="1"/>
          </p:cNvPicPr>
          <p:nvPr/>
        </p:nvPicPr>
        <p:blipFill>
          <a:blip r:embed="rId3"/>
          <a:stretch>
            <a:fillRect/>
          </a:stretch>
        </p:blipFill>
        <p:spPr>
          <a:xfrm>
            <a:off x="7092280" y="3544652"/>
            <a:ext cx="1978151" cy="1574225"/>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319840" y="75195"/>
            <a:ext cx="871436" cy="2484276"/>
          </a:xfrm>
          <a:prstGeom prst="rect">
            <a:avLst/>
          </a:prstGeom>
        </p:spPr>
      </p:pic>
      <p:sp>
        <p:nvSpPr>
          <p:cNvPr id="7" name="矩形 6">
            <a:extLst>
              <a:ext uri="{FF2B5EF4-FFF2-40B4-BE49-F238E27FC236}">
                <a16:creationId xmlns:a16="http://schemas.microsoft.com/office/drawing/2014/main" xmlns="" id="{4A3BD1E5-8DB0-48A9-9FC2-48A2BA9D55F1}"/>
              </a:ext>
            </a:extLst>
          </p:cNvPr>
          <p:cNvSpPr/>
          <p:nvPr/>
        </p:nvSpPr>
        <p:spPr>
          <a:xfrm>
            <a:off x="208537" y="726386"/>
            <a:ext cx="3175331" cy="4401205"/>
          </a:xfrm>
          <a:prstGeom prst="rect">
            <a:avLst/>
          </a:prstGeom>
        </p:spPr>
        <p:txBody>
          <a:bodyPr wrap="square">
            <a:spAutoFit/>
          </a:bodyPr>
          <a:lstStyle/>
          <a:p>
            <a:r>
              <a:rPr lang="zh-CN" altLang="en-US" sz="2000" b="1" dirty="0"/>
              <a:t>网络名人</a:t>
            </a:r>
            <a:endParaRPr lang="en-US" altLang="zh-CN" sz="2000" b="1" dirty="0"/>
          </a:p>
          <a:p>
            <a:r>
              <a:rPr lang="zh-CN" altLang="en-US" sz="2000" b="1" dirty="0"/>
              <a:t>    </a:t>
            </a:r>
            <a:r>
              <a:rPr lang="en-US" altLang="zh-CN" sz="2000" b="1" dirty="0">
                <a:solidFill>
                  <a:srgbClr val="645E10"/>
                </a:solidFill>
              </a:rPr>
              <a:t>web celebrities</a:t>
            </a:r>
          </a:p>
          <a:p>
            <a:r>
              <a:rPr lang="zh-CN" altLang="en-US" sz="2000" b="1" dirty="0"/>
              <a:t>网络攻击 </a:t>
            </a:r>
            <a:endParaRPr lang="en-US" altLang="zh-CN" sz="2000" b="1" dirty="0"/>
          </a:p>
          <a:p>
            <a:r>
              <a:rPr lang="en-US" altLang="zh-CN" sz="2000" b="1" dirty="0"/>
              <a:t>   </a:t>
            </a:r>
            <a:r>
              <a:rPr lang="en-US" altLang="zh-CN" sz="2000" b="1" dirty="0">
                <a:solidFill>
                  <a:srgbClr val="645E10"/>
                </a:solidFill>
              </a:rPr>
              <a:t>cyber attack</a:t>
            </a:r>
          </a:p>
          <a:p>
            <a:r>
              <a:rPr lang="zh-CN" altLang="en-US" sz="2000" b="1" dirty="0"/>
              <a:t>社会责任 </a:t>
            </a:r>
            <a:endParaRPr lang="en-US" altLang="zh-CN" sz="2000" b="1" dirty="0"/>
          </a:p>
          <a:p>
            <a:r>
              <a:rPr lang="en-US" altLang="zh-CN" sz="2000" b="1" dirty="0"/>
              <a:t>   </a:t>
            </a:r>
            <a:r>
              <a:rPr lang="en-US" altLang="zh-CN" sz="2000" b="1" dirty="0">
                <a:solidFill>
                  <a:srgbClr val="645E10"/>
                </a:solidFill>
              </a:rPr>
              <a:t>social responsibilities</a:t>
            </a:r>
          </a:p>
          <a:p>
            <a:r>
              <a:rPr lang="zh-CN" altLang="en-US" sz="2000" b="1" dirty="0"/>
              <a:t>正能量 </a:t>
            </a:r>
            <a:endParaRPr lang="en-US" altLang="zh-CN" sz="2000" b="1" dirty="0"/>
          </a:p>
          <a:p>
            <a:r>
              <a:rPr lang="en-US" altLang="zh-CN" sz="2000" b="1" dirty="0"/>
              <a:t>   </a:t>
            </a:r>
            <a:r>
              <a:rPr lang="en-US" altLang="zh-CN" sz="2000" b="1" dirty="0">
                <a:solidFill>
                  <a:srgbClr val="645E10"/>
                </a:solidFill>
              </a:rPr>
              <a:t>positive energy</a:t>
            </a:r>
          </a:p>
          <a:p>
            <a:r>
              <a:rPr lang="zh-CN" altLang="en-US" sz="2000" b="1" dirty="0"/>
              <a:t>辟谣 </a:t>
            </a:r>
            <a:endParaRPr lang="en-US" altLang="zh-CN" sz="2000" b="1" dirty="0"/>
          </a:p>
          <a:p>
            <a:r>
              <a:rPr lang="en-US" altLang="zh-CN" sz="2000" b="1" dirty="0"/>
              <a:t>   </a:t>
            </a:r>
            <a:r>
              <a:rPr lang="en-US" altLang="zh-CN" sz="2000" b="1" dirty="0">
                <a:solidFill>
                  <a:srgbClr val="645E10"/>
                </a:solidFill>
              </a:rPr>
              <a:t>dispel rumors</a:t>
            </a:r>
          </a:p>
          <a:p>
            <a:r>
              <a:rPr lang="zh-CN" altLang="en-US" sz="2000" b="1" dirty="0"/>
              <a:t>舆论 </a:t>
            </a:r>
            <a:endParaRPr lang="en-US" altLang="zh-CN" sz="2000" b="1" dirty="0"/>
          </a:p>
          <a:p>
            <a:r>
              <a:rPr lang="en-US" altLang="zh-CN" sz="2000" b="1" dirty="0"/>
              <a:t>   </a:t>
            </a:r>
            <a:r>
              <a:rPr lang="en-US" altLang="zh-CN" sz="2000" b="1" dirty="0">
                <a:solidFill>
                  <a:srgbClr val="645E10"/>
                </a:solidFill>
              </a:rPr>
              <a:t>public opinion</a:t>
            </a:r>
          </a:p>
          <a:p>
            <a:r>
              <a:rPr lang="zh-CN" altLang="en-US" sz="2000" b="1" dirty="0"/>
              <a:t>加强自律 </a:t>
            </a:r>
            <a:endParaRPr lang="en-US" altLang="zh-CN" sz="2000" b="1" dirty="0"/>
          </a:p>
          <a:p>
            <a:r>
              <a:rPr lang="en-US" altLang="zh-CN" sz="2000" b="1" dirty="0"/>
              <a:t>   </a:t>
            </a:r>
            <a:r>
              <a:rPr lang="en-US" altLang="zh-CN" sz="2000" b="1" dirty="0">
                <a:solidFill>
                  <a:srgbClr val="645E10"/>
                </a:solidFill>
              </a:rPr>
              <a:t>strengthen self-discipline</a:t>
            </a:r>
            <a:endParaRPr lang="zh-CN" altLang="en-US" sz="2000" b="1" dirty="0">
              <a:solidFill>
                <a:srgbClr val="645E10"/>
              </a:solidFill>
            </a:endParaRPr>
          </a:p>
        </p:txBody>
      </p:sp>
      <p:sp>
        <p:nvSpPr>
          <p:cNvPr id="8" name="矩形 7">
            <a:extLst>
              <a:ext uri="{FF2B5EF4-FFF2-40B4-BE49-F238E27FC236}">
                <a16:creationId xmlns:a16="http://schemas.microsoft.com/office/drawing/2014/main" xmlns="" id="{5773EE50-DF9F-4E14-AE4E-7ED38BD52FB4}"/>
              </a:ext>
            </a:extLst>
          </p:cNvPr>
          <p:cNvSpPr/>
          <p:nvPr/>
        </p:nvSpPr>
        <p:spPr>
          <a:xfrm>
            <a:off x="2857819" y="241560"/>
            <a:ext cx="6300700" cy="4093428"/>
          </a:xfrm>
          <a:prstGeom prst="rect">
            <a:avLst/>
          </a:prstGeom>
        </p:spPr>
        <p:txBody>
          <a:bodyPr wrap="square">
            <a:spAutoFit/>
          </a:bodyPr>
          <a:lstStyle/>
          <a:p>
            <a:r>
              <a:rPr lang="zh-CN" altLang="en-US" sz="2000" b="1" dirty="0"/>
              <a:t>注册</a:t>
            </a:r>
            <a:endParaRPr lang="en-US" altLang="zh-CN" sz="2000" b="1" dirty="0"/>
          </a:p>
          <a:p>
            <a:r>
              <a:rPr lang="en-US" altLang="zh-CN" sz="2000" b="1" dirty="0"/>
              <a:t>   </a:t>
            </a:r>
            <a:r>
              <a:rPr lang="en-US" altLang="zh-CN" sz="2000" b="1" dirty="0">
                <a:solidFill>
                  <a:srgbClr val="645E10"/>
                </a:solidFill>
              </a:rPr>
              <a:t>sign up/ register</a:t>
            </a:r>
          </a:p>
          <a:p>
            <a:r>
              <a:rPr lang="zh-CN" altLang="en-US" sz="2000" b="1" dirty="0"/>
              <a:t>登录</a:t>
            </a:r>
            <a:endParaRPr lang="en-US" altLang="zh-CN" sz="2000" b="1" dirty="0"/>
          </a:p>
          <a:p>
            <a:r>
              <a:rPr lang="en-US" altLang="zh-CN" sz="2000" b="1" dirty="0"/>
              <a:t>   </a:t>
            </a:r>
            <a:r>
              <a:rPr lang="en-US" altLang="zh-CN" sz="2000" b="1" dirty="0">
                <a:solidFill>
                  <a:srgbClr val="645E10"/>
                </a:solidFill>
              </a:rPr>
              <a:t>sign in / log in</a:t>
            </a:r>
          </a:p>
          <a:p>
            <a:r>
              <a:rPr lang="zh-CN" altLang="en-US" sz="2000" b="1" dirty="0"/>
              <a:t>我正在</a:t>
            </a:r>
            <a:r>
              <a:rPr lang="en-US" altLang="zh-CN" sz="2000" b="1" dirty="0"/>
              <a:t>BBS</a:t>
            </a:r>
            <a:r>
              <a:rPr lang="zh-CN" altLang="en-US" sz="2000" b="1" dirty="0"/>
              <a:t>上发帖子，但我更喜欢在博客里写文章。</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I'm posting on the BBS, but I prefer writing in my blog.</a:t>
            </a:r>
          </a:p>
          <a:p>
            <a:r>
              <a:rPr lang="zh-CN" altLang="en-US" sz="2000" b="1" dirty="0"/>
              <a:t>你可以在</a:t>
            </a:r>
            <a:r>
              <a:rPr lang="en-US" altLang="zh-CN" sz="2000" b="1" dirty="0"/>
              <a:t>Twitter</a:t>
            </a:r>
            <a:r>
              <a:rPr lang="zh-CN" altLang="en-US" sz="2000" b="1" dirty="0"/>
              <a:t>的社交媒体上与我们分享你的想法。</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you can share your thoughts with us on social media on Twitter</a:t>
            </a:r>
            <a:endParaRPr lang="zh-CN" altLang="en-US" sz="2000" b="1" dirty="0">
              <a:solidFill>
                <a:srgbClr val="645E10"/>
              </a:solidFill>
            </a:endParaRPr>
          </a:p>
          <a:p>
            <a:r>
              <a:rPr lang="zh-CN" altLang="en-US" sz="2000" b="1" dirty="0"/>
              <a:t>在大厅里可以免费上网。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There’s free internet access in the lobby.</a:t>
            </a:r>
          </a:p>
          <a:p>
            <a:r>
              <a:rPr lang="zh-CN" altLang="en-US" sz="2000" b="1" dirty="0"/>
              <a:t>在房间里可以上网吗？</a:t>
            </a:r>
          </a:p>
          <a:p>
            <a:pPr marL="342900" indent="-342900">
              <a:buFont typeface="Wingdings" panose="05000000000000000000" pitchFamily="2" charset="2"/>
              <a:buChar char="Ø"/>
            </a:pPr>
            <a:r>
              <a:rPr lang="en-US" altLang="zh-CN" sz="2000" b="1" dirty="0">
                <a:solidFill>
                  <a:srgbClr val="645E10"/>
                </a:solidFill>
              </a:rPr>
              <a:t>Is there Internet access in the room?</a:t>
            </a:r>
          </a:p>
        </p:txBody>
      </p:sp>
    </p:spTree>
    <p:extLst>
      <p:ext uri="{BB962C8B-B14F-4D97-AF65-F5344CB8AC3E}">
        <p14:creationId xmlns:p14="http://schemas.microsoft.com/office/powerpoint/2010/main" val="31047733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1000"/>
                                        <p:tgtEl>
                                          <p:spTgt spid="7">
                                            <p:txEl>
                                              <p:pRg st="7" end="7"/>
                                            </p:txEl>
                                          </p:spTgt>
                                        </p:tgtEl>
                                      </p:cBhvr>
                                    </p:animEffect>
                                    <p:anim calcmode="lin" valueType="num">
                                      <p:cBhvr>
                                        <p:cTn id="4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fade">
                                      <p:cBhvr>
                                        <p:cTn id="61" dur="1000"/>
                                        <p:tgtEl>
                                          <p:spTgt spid="7">
                                            <p:txEl>
                                              <p:pRg st="11" end="11"/>
                                            </p:txEl>
                                          </p:spTgt>
                                        </p:tgtEl>
                                      </p:cBhvr>
                                    </p:animEffect>
                                    <p:anim calcmode="lin" valueType="num">
                                      <p:cBhvr>
                                        <p:cTn id="6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13" end="13"/>
                                            </p:txEl>
                                          </p:spTgt>
                                        </p:tgtEl>
                                        <p:attrNameLst>
                                          <p:attrName>style.visibility</p:attrName>
                                        </p:attrNameLst>
                                      </p:cBhvr>
                                      <p:to>
                                        <p:strVal val="visible"/>
                                      </p:to>
                                    </p:set>
                                    <p:animEffect transition="in" filter="fade">
                                      <p:cBhvr>
                                        <p:cTn id="68" dur="1000"/>
                                        <p:tgtEl>
                                          <p:spTgt spid="7">
                                            <p:txEl>
                                              <p:pRg st="13" end="13"/>
                                            </p:txEl>
                                          </p:spTgt>
                                        </p:tgtEl>
                                      </p:cBhvr>
                                    </p:animEffect>
                                    <p:anim calcmode="lin" valueType="num">
                                      <p:cBhvr>
                                        <p:cTn id="69"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fade">
                                      <p:cBhvr>
                                        <p:cTn id="75" dur="1000"/>
                                        <p:tgtEl>
                                          <p:spTgt spid="8">
                                            <p:txEl>
                                              <p:pRg st="1" end="1"/>
                                            </p:txEl>
                                          </p:spTgt>
                                        </p:tgtEl>
                                      </p:cBhvr>
                                    </p:animEffect>
                                    <p:anim calcmode="lin" valueType="num">
                                      <p:cBhvr>
                                        <p:cTn id="7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8">
                                            <p:txEl>
                                              <p:pRg st="3" end="3"/>
                                            </p:txEl>
                                          </p:spTgt>
                                        </p:tgtEl>
                                        <p:attrNameLst>
                                          <p:attrName>style.visibility</p:attrName>
                                        </p:attrNameLst>
                                      </p:cBhvr>
                                      <p:to>
                                        <p:strVal val="visible"/>
                                      </p:to>
                                    </p:set>
                                    <p:animEffect transition="in" filter="fade">
                                      <p:cBhvr>
                                        <p:cTn id="82" dur="1000"/>
                                        <p:tgtEl>
                                          <p:spTgt spid="8">
                                            <p:txEl>
                                              <p:pRg st="3" end="3"/>
                                            </p:txEl>
                                          </p:spTgt>
                                        </p:tgtEl>
                                      </p:cBhvr>
                                    </p:animEffect>
                                    <p:anim calcmode="lin" valueType="num">
                                      <p:cBhvr>
                                        <p:cTn id="8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
                                            <p:txEl>
                                              <p:pRg st="5" end="5"/>
                                            </p:txEl>
                                          </p:spTgt>
                                        </p:tgtEl>
                                        <p:attrNameLst>
                                          <p:attrName>style.visibility</p:attrName>
                                        </p:attrNameLst>
                                      </p:cBhvr>
                                      <p:to>
                                        <p:strVal val="visible"/>
                                      </p:to>
                                    </p:set>
                                    <p:animEffect transition="in" filter="fade">
                                      <p:cBhvr>
                                        <p:cTn id="89" dur="1000"/>
                                        <p:tgtEl>
                                          <p:spTgt spid="8">
                                            <p:txEl>
                                              <p:pRg st="5" end="5"/>
                                            </p:txEl>
                                          </p:spTgt>
                                        </p:tgtEl>
                                      </p:cBhvr>
                                    </p:animEffect>
                                    <p:anim calcmode="lin" valueType="num">
                                      <p:cBhvr>
                                        <p:cTn id="9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8">
                                            <p:txEl>
                                              <p:pRg st="7" end="7"/>
                                            </p:txEl>
                                          </p:spTgt>
                                        </p:tgtEl>
                                        <p:attrNameLst>
                                          <p:attrName>style.visibility</p:attrName>
                                        </p:attrNameLst>
                                      </p:cBhvr>
                                      <p:to>
                                        <p:strVal val="visible"/>
                                      </p:to>
                                    </p:set>
                                    <p:animEffect transition="in" filter="fade">
                                      <p:cBhvr>
                                        <p:cTn id="96" dur="1000"/>
                                        <p:tgtEl>
                                          <p:spTgt spid="8">
                                            <p:txEl>
                                              <p:pRg st="7" end="7"/>
                                            </p:txEl>
                                          </p:spTgt>
                                        </p:tgtEl>
                                      </p:cBhvr>
                                    </p:animEffect>
                                    <p:anim calcmode="lin" valueType="num">
                                      <p:cBhvr>
                                        <p:cTn id="9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8">
                                            <p:txEl>
                                              <p:pRg st="9" end="9"/>
                                            </p:txEl>
                                          </p:spTgt>
                                        </p:tgtEl>
                                        <p:attrNameLst>
                                          <p:attrName>style.visibility</p:attrName>
                                        </p:attrNameLst>
                                      </p:cBhvr>
                                      <p:to>
                                        <p:strVal val="visible"/>
                                      </p:to>
                                    </p:set>
                                    <p:animEffect transition="in" filter="fade">
                                      <p:cBhvr>
                                        <p:cTn id="103" dur="1000"/>
                                        <p:tgtEl>
                                          <p:spTgt spid="8">
                                            <p:txEl>
                                              <p:pRg st="9" end="9"/>
                                            </p:txEl>
                                          </p:spTgt>
                                        </p:tgtEl>
                                      </p:cBhvr>
                                    </p:animEffect>
                                    <p:anim calcmode="lin" valueType="num">
                                      <p:cBhvr>
                                        <p:cTn id="10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8">
                                            <p:txEl>
                                              <p:pRg st="11" end="11"/>
                                            </p:txEl>
                                          </p:spTgt>
                                        </p:tgtEl>
                                        <p:attrNameLst>
                                          <p:attrName>style.visibility</p:attrName>
                                        </p:attrNameLst>
                                      </p:cBhvr>
                                      <p:to>
                                        <p:strVal val="visible"/>
                                      </p:to>
                                    </p:set>
                                    <p:animEffect transition="in" filter="fade">
                                      <p:cBhvr>
                                        <p:cTn id="110" dur="1000"/>
                                        <p:tgtEl>
                                          <p:spTgt spid="8">
                                            <p:txEl>
                                              <p:pRg st="11" end="11"/>
                                            </p:txEl>
                                          </p:spTgt>
                                        </p:tgtEl>
                                      </p:cBhvr>
                                    </p:animEffect>
                                    <p:anim calcmode="lin" valueType="num">
                                      <p:cBhvr>
                                        <p:cTn id="11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51520" y="266485"/>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B20D7388-5C97-4C2B-AC2B-78B37F155709}"/>
              </a:ext>
            </a:extLst>
          </p:cNvPr>
          <p:cNvSpPr/>
          <p:nvPr/>
        </p:nvSpPr>
        <p:spPr>
          <a:xfrm>
            <a:off x="251520" y="845766"/>
            <a:ext cx="2333417" cy="4401205"/>
          </a:xfrm>
          <a:prstGeom prst="rect">
            <a:avLst/>
          </a:prstGeom>
        </p:spPr>
        <p:txBody>
          <a:bodyPr wrap="square">
            <a:spAutoFit/>
          </a:bodyPr>
          <a:lstStyle/>
          <a:p>
            <a:r>
              <a:rPr lang="zh-CN" altLang="en-US" sz="2000" b="1" dirty="0"/>
              <a:t>动作片 </a:t>
            </a:r>
            <a:endParaRPr lang="en-US" altLang="zh-CN" sz="2000" b="1" dirty="0"/>
          </a:p>
          <a:p>
            <a:r>
              <a:rPr lang="en-US" altLang="zh-CN" sz="2000" b="1" dirty="0">
                <a:solidFill>
                  <a:schemeClr val="accent2">
                    <a:lumMod val="50000"/>
                  </a:schemeClr>
                </a:solidFill>
              </a:rPr>
              <a:t>   </a:t>
            </a:r>
            <a:r>
              <a:rPr lang="en-US" altLang="zh-CN" sz="2000" b="1" dirty="0">
                <a:solidFill>
                  <a:srgbClr val="645E10"/>
                </a:solidFill>
              </a:rPr>
              <a:t>action film </a:t>
            </a:r>
          </a:p>
          <a:p>
            <a:r>
              <a:rPr lang="zh-CN" altLang="en-US" sz="2000" b="1" dirty="0"/>
              <a:t>战争片</a:t>
            </a:r>
            <a:endParaRPr lang="en-US" altLang="zh-CN" sz="2000" b="1" dirty="0"/>
          </a:p>
          <a:p>
            <a:r>
              <a:rPr lang="zh-CN" altLang="en-US" sz="2000" b="1" dirty="0"/>
              <a:t>    </a:t>
            </a:r>
            <a:r>
              <a:rPr lang="en-US" altLang="zh-CN" sz="2000" b="1" dirty="0">
                <a:solidFill>
                  <a:srgbClr val="645E10"/>
                </a:solidFill>
              </a:rPr>
              <a:t>war film</a:t>
            </a:r>
          </a:p>
          <a:p>
            <a:r>
              <a:rPr lang="zh-CN" altLang="en-US" sz="2000" b="1" dirty="0"/>
              <a:t>恐怖片 </a:t>
            </a:r>
            <a:endParaRPr lang="en-US" altLang="zh-CN" sz="2000" b="1" dirty="0"/>
          </a:p>
          <a:p>
            <a:r>
              <a:rPr lang="en-US" altLang="zh-CN" sz="2000" b="1" dirty="0"/>
              <a:t>   </a:t>
            </a:r>
            <a:r>
              <a:rPr lang="en-US" altLang="zh-CN" sz="2000" b="1" dirty="0">
                <a:solidFill>
                  <a:srgbClr val="645E10"/>
                </a:solidFill>
              </a:rPr>
              <a:t>horror film</a:t>
            </a:r>
          </a:p>
          <a:p>
            <a:r>
              <a:rPr lang="zh-CN" altLang="en-US" sz="2000" b="1" dirty="0"/>
              <a:t>惊险片 </a:t>
            </a:r>
            <a:endParaRPr lang="en-US" altLang="zh-CN" sz="2000" b="1" dirty="0"/>
          </a:p>
          <a:p>
            <a:r>
              <a:rPr lang="en-US" altLang="zh-CN" sz="2000" b="1" dirty="0">
                <a:solidFill>
                  <a:srgbClr val="645E10"/>
                </a:solidFill>
              </a:rPr>
              <a:t>   thriller film                      </a:t>
            </a:r>
          </a:p>
          <a:p>
            <a:r>
              <a:rPr lang="zh-CN" altLang="en-US" sz="2000" b="1" dirty="0"/>
              <a:t>动画片 </a:t>
            </a:r>
            <a:endParaRPr lang="en-US" altLang="zh-CN" sz="2000" b="1" dirty="0"/>
          </a:p>
          <a:p>
            <a:r>
              <a:rPr lang="en-US" altLang="zh-CN" sz="2000" b="1" dirty="0"/>
              <a:t>  </a:t>
            </a:r>
            <a:r>
              <a:rPr lang="en-US" altLang="zh-CN" sz="2000" b="1" dirty="0">
                <a:solidFill>
                  <a:srgbClr val="645E10"/>
                </a:solidFill>
              </a:rPr>
              <a:t>cartoon/animation</a:t>
            </a:r>
          </a:p>
          <a:p>
            <a:r>
              <a:rPr lang="zh-CN" altLang="en-US" sz="2000" b="1" dirty="0"/>
              <a:t>暴力片</a:t>
            </a:r>
            <a:endParaRPr lang="en-US" altLang="zh-CN" sz="2000" b="1" dirty="0"/>
          </a:p>
          <a:p>
            <a:r>
              <a:rPr lang="zh-CN" altLang="en-US" sz="2000" b="1" dirty="0">
                <a:solidFill>
                  <a:srgbClr val="645E10"/>
                </a:solidFill>
              </a:rPr>
              <a:t>   </a:t>
            </a:r>
            <a:r>
              <a:rPr lang="en-US" altLang="zh-CN" sz="2000" b="1" dirty="0">
                <a:solidFill>
                  <a:srgbClr val="645E10"/>
                </a:solidFill>
              </a:rPr>
              <a:t>violence</a:t>
            </a:r>
          </a:p>
          <a:p>
            <a:r>
              <a:rPr lang="zh-CN" altLang="en-US" sz="2000" b="1" dirty="0">
                <a:solidFill>
                  <a:prstClr val="black"/>
                </a:solidFill>
              </a:rPr>
              <a:t>侦探片</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detective film</a:t>
            </a:r>
          </a:p>
        </p:txBody>
      </p:sp>
      <p:sp>
        <p:nvSpPr>
          <p:cNvPr id="5" name="矩形 4">
            <a:extLst>
              <a:ext uri="{FF2B5EF4-FFF2-40B4-BE49-F238E27FC236}">
                <a16:creationId xmlns:a16="http://schemas.microsoft.com/office/drawing/2014/main" xmlns="" id="{0ADB352B-B451-46F7-89FA-9252E4DC680F}"/>
              </a:ext>
            </a:extLst>
          </p:cNvPr>
          <p:cNvSpPr/>
          <p:nvPr/>
        </p:nvSpPr>
        <p:spPr>
          <a:xfrm>
            <a:off x="2547301" y="83037"/>
            <a:ext cx="1782720" cy="5016758"/>
          </a:xfrm>
          <a:prstGeom prst="rect">
            <a:avLst/>
          </a:prstGeom>
        </p:spPr>
        <p:txBody>
          <a:bodyPr wrap="square">
            <a:spAutoFit/>
          </a:bodyPr>
          <a:lstStyle/>
          <a:p>
            <a:pPr lvl="0"/>
            <a:r>
              <a:rPr lang="zh-CN" altLang="en-US" sz="2000" b="1" dirty="0">
                <a:solidFill>
                  <a:prstClr val="black"/>
                </a:solidFill>
              </a:rPr>
              <a:t>西部片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western film</a:t>
            </a:r>
          </a:p>
          <a:p>
            <a:pPr lvl="0"/>
            <a:r>
              <a:rPr lang="zh-CN" altLang="en-US" sz="2000" b="1" dirty="0">
                <a:solidFill>
                  <a:prstClr val="black"/>
                </a:solidFill>
              </a:rPr>
              <a:t>好莱坞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Hollywood</a:t>
            </a:r>
          </a:p>
          <a:p>
            <a:pPr lvl="0"/>
            <a:r>
              <a:rPr lang="zh-CN" altLang="en-US" sz="2000" b="1" dirty="0">
                <a:solidFill>
                  <a:prstClr val="black"/>
                </a:solidFill>
              </a:rPr>
              <a:t>梦工厂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dream factory</a:t>
            </a:r>
          </a:p>
          <a:p>
            <a:pPr lvl="0"/>
            <a:r>
              <a:rPr lang="zh-CN" altLang="en-US" sz="2000" b="1" dirty="0">
                <a:solidFill>
                  <a:prstClr val="black"/>
                </a:solidFill>
              </a:rPr>
              <a:t>戏剧</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drama</a:t>
            </a:r>
          </a:p>
          <a:p>
            <a:r>
              <a:rPr lang="zh-CN" altLang="en-US" sz="2000" b="1" dirty="0"/>
              <a:t>喜剧 </a:t>
            </a:r>
            <a:endParaRPr lang="en-US" altLang="zh-CN" sz="2000" b="1" dirty="0"/>
          </a:p>
          <a:p>
            <a:r>
              <a:rPr lang="en-US" altLang="zh-CN" sz="2000" b="1" dirty="0"/>
              <a:t>  </a:t>
            </a:r>
            <a:r>
              <a:rPr lang="en-US" altLang="zh-CN" sz="2000" b="1" dirty="0">
                <a:solidFill>
                  <a:srgbClr val="645E10"/>
                </a:solidFill>
              </a:rPr>
              <a:t>comedy</a:t>
            </a:r>
          </a:p>
          <a:p>
            <a:r>
              <a:rPr lang="zh-CN" altLang="en-US" sz="2000" b="1" dirty="0"/>
              <a:t>悲剧</a:t>
            </a:r>
            <a:endParaRPr lang="en-US" altLang="zh-CN" sz="2000" b="1" dirty="0"/>
          </a:p>
          <a:p>
            <a:r>
              <a:rPr lang="en-US" altLang="zh-CN" sz="2000" b="1" dirty="0"/>
              <a:t>  </a:t>
            </a:r>
            <a:r>
              <a:rPr lang="en-US" altLang="zh-CN" sz="2000" b="1" dirty="0">
                <a:solidFill>
                  <a:srgbClr val="645E10"/>
                </a:solidFill>
              </a:rPr>
              <a:t>tragedy</a:t>
            </a:r>
          </a:p>
          <a:p>
            <a:r>
              <a:rPr lang="zh-CN" altLang="en-US" sz="2000" b="1" dirty="0">
                <a:solidFill>
                  <a:prstClr val="black"/>
                </a:solidFill>
              </a:rPr>
              <a:t>奥斯卡奖</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Oscar Awards</a:t>
            </a:r>
            <a:r>
              <a:rPr lang="zh-CN" altLang="en-US" sz="2000" b="1" dirty="0"/>
              <a:t>大片</a:t>
            </a:r>
          </a:p>
          <a:p>
            <a:r>
              <a:rPr lang="zh-CN" altLang="en-US" sz="2000" b="1" dirty="0">
                <a:solidFill>
                  <a:srgbClr val="645E10"/>
                </a:solidFill>
              </a:rPr>
              <a:t>   </a:t>
            </a:r>
            <a:r>
              <a:rPr lang="en-US" altLang="zh-CN" sz="2000" b="1" dirty="0">
                <a:solidFill>
                  <a:srgbClr val="645E10"/>
                </a:solidFill>
              </a:rPr>
              <a:t>blockbuster</a:t>
            </a:r>
          </a:p>
        </p:txBody>
      </p:sp>
      <p:sp>
        <p:nvSpPr>
          <p:cNvPr id="6" name="矩形 5">
            <a:extLst>
              <a:ext uri="{FF2B5EF4-FFF2-40B4-BE49-F238E27FC236}">
                <a16:creationId xmlns:a16="http://schemas.microsoft.com/office/drawing/2014/main" xmlns="" id="{9699731E-0A11-4899-B92D-C4002478C24E}"/>
              </a:ext>
            </a:extLst>
          </p:cNvPr>
          <p:cNvSpPr/>
          <p:nvPr/>
        </p:nvSpPr>
        <p:spPr>
          <a:xfrm>
            <a:off x="4376225" y="88268"/>
            <a:ext cx="2405619" cy="5016758"/>
          </a:xfrm>
          <a:prstGeom prst="rect">
            <a:avLst/>
          </a:prstGeom>
        </p:spPr>
        <p:txBody>
          <a:bodyPr wrap="square">
            <a:spAutoFit/>
          </a:bodyPr>
          <a:lstStyle/>
          <a:p>
            <a:pPr lvl="0"/>
            <a:r>
              <a:rPr lang="zh-CN" altLang="en-US" sz="2000" b="1" dirty="0">
                <a:solidFill>
                  <a:prstClr val="black"/>
                </a:solidFill>
              </a:rPr>
              <a:t>纪录片</a:t>
            </a:r>
            <a:r>
              <a:rPr lang="en-US" altLang="zh-CN" sz="2000" b="1" dirty="0">
                <a:solidFill>
                  <a:prstClr val="black"/>
                </a:solidFill>
              </a:rPr>
              <a:t>; </a:t>
            </a:r>
            <a:r>
              <a:rPr lang="zh-CN" altLang="en-US" sz="2000" b="1" dirty="0">
                <a:solidFill>
                  <a:prstClr val="black"/>
                </a:solidFill>
              </a:rPr>
              <a:t>文献片 </a:t>
            </a:r>
            <a:endParaRPr lang="en-US" altLang="zh-CN" sz="2000" b="1" dirty="0">
              <a:solidFill>
                <a:prstClr val="black"/>
              </a:solidFill>
            </a:endParaRPr>
          </a:p>
          <a:p>
            <a:pPr lvl="0"/>
            <a:r>
              <a:rPr lang="en-US" altLang="zh-CN" sz="2000" b="1" dirty="0">
                <a:solidFill>
                  <a:srgbClr val="645E10"/>
                </a:solidFill>
              </a:rPr>
              <a:t>   documentary</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科幻片</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science fiction film</a:t>
            </a:r>
          </a:p>
          <a:p>
            <a:pPr lvl="0"/>
            <a:r>
              <a:rPr lang="zh-CN" altLang="en-US" sz="2000" b="1" dirty="0">
                <a:solidFill>
                  <a:prstClr val="black"/>
                </a:solidFill>
              </a:rPr>
              <a:t>爱情片</a:t>
            </a:r>
            <a:endParaRPr lang="en-US" altLang="zh-CN" sz="2000" b="1" dirty="0">
              <a:solidFill>
                <a:prstClr val="black"/>
              </a:solidFill>
            </a:endParaRPr>
          </a:p>
          <a:p>
            <a:pPr lvl="0"/>
            <a:r>
              <a:rPr lang="en-US" altLang="zh-CN" sz="2000" b="1" dirty="0">
                <a:solidFill>
                  <a:srgbClr val="645E10"/>
                </a:solidFill>
              </a:rPr>
              <a:t>   romance</a:t>
            </a:r>
          </a:p>
          <a:p>
            <a:pPr lvl="0"/>
            <a:r>
              <a:rPr lang="zh-CN" altLang="en-US" sz="2000" b="1" dirty="0">
                <a:solidFill>
                  <a:srgbClr val="645E10"/>
                </a:solidFill>
              </a:rPr>
              <a:t>武侠片</a:t>
            </a:r>
            <a:endParaRPr lang="en-US" altLang="zh-CN" sz="2000" b="1" dirty="0">
              <a:solidFill>
                <a:srgbClr val="645E10"/>
              </a:solidFill>
            </a:endParaRPr>
          </a:p>
          <a:p>
            <a:pPr lvl="0"/>
            <a:r>
              <a:rPr lang="en-US" altLang="zh-CN" sz="2000" b="1" dirty="0">
                <a:solidFill>
                  <a:srgbClr val="645E10"/>
                </a:solidFill>
              </a:rPr>
              <a:t>   swordsmen film</a:t>
            </a:r>
            <a:endParaRPr lang="zh-CN" altLang="en-US" sz="2000" b="1" dirty="0">
              <a:solidFill>
                <a:srgbClr val="645E10"/>
              </a:solidFill>
            </a:endParaRPr>
          </a:p>
          <a:p>
            <a:pPr lvl="0"/>
            <a:r>
              <a:rPr lang="zh-CN" altLang="en-US" sz="2000" b="1" dirty="0"/>
              <a:t>伦理片</a:t>
            </a:r>
          </a:p>
          <a:p>
            <a:pPr lvl="0"/>
            <a:r>
              <a:rPr lang="en-US" altLang="zh-CN" sz="2000" b="1" dirty="0">
                <a:solidFill>
                  <a:srgbClr val="645E10"/>
                </a:solidFill>
              </a:rPr>
              <a:t>   ethical film</a:t>
            </a:r>
          </a:p>
          <a:p>
            <a:pPr lvl="0"/>
            <a:r>
              <a:rPr lang="zh-CN" altLang="en-US" sz="2000" b="1" dirty="0"/>
              <a:t>古装剧</a:t>
            </a:r>
            <a:endParaRPr lang="en-US" altLang="zh-CN" sz="2000" b="1" dirty="0"/>
          </a:p>
          <a:p>
            <a:pPr lvl="0"/>
            <a:r>
              <a:rPr lang="en-US" altLang="zh-CN" sz="2000" b="1" dirty="0">
                <a:solidFill>
                  <a:srgbClr val="645E10"/>
                </a:solidFill>
              </a:rPr>
              <a:t>   costume dramas</a:t>
            </a:r>
          </a:p>
          <a:p>
            <a:pPr lvl="0"/>
            <a:r>
              <a:rPr lang="zh-CN" altLang="en-US" sz="2000" b="1" dirty="0"/>
              <a:t>首映式</a:t>
            </a:r>
            <a:endParaRPr lang="en-US" altLang="zh-CN" sz="2000" b="1" dirty="0"/>
          </a:p>
          <a:p>
            <a:pPr lvl="0"/>
            <a:r>
              <a:rPr lang="en-US" altLang="zh-CN" sz="2000" b="1" dirty="0">
                <a:solidFill>
                  <a:srgbClr val="645E10"/>
                </a:solidFill>
              </a:rPr>
              <a:t>   premiere</a:t>
            </a:r>
          </a:p>
          <a:p>
            <a:pPr lvl="0"/>
            <a:r>
              <a:rPr lang="zh-CN" altLang="en-US" sz="2000" b="1" dirty="0"/>
              <a:t>电影节</a:t>
            </a:r>
          </a:p>
          <a:p>
            <a:pPr lvl="0"/>
            <a:r>
              <a:rPr lang="zh-CN" altLang="en-US" sz="2000" b="1" dirty="0">
                <a:solidFill>
                  <a:srgbClr val="645E10"/>
                </a:solidFill>
              </a:rPr>
              <a:t>   </a:t>
            </a:r>
            <a:r>
              <a:rPr lang="en-US" altLang="zh-CN" sz="2000" b="1" dirty="0">
                <a:solidFill>
                  <a:srgbClr val="645E10"/>
                </a:solidFill>
              </a:rPr>
              <a:t>film festival</a:t>
            </a:r>
            <a:endParaRPr lang="zh-CN" altLang="en-US" sz="2000" b="1" dirty="0">
              <a:solidFill>
                <a:srgbClr val="645E10"/>
              </a:solidFill>
            </a:endParaRPr>
          </a:p>
        </p:txBody>
      </p:sp>
      <p:sp>
        <p:nvSpPr>
          <p:cNvPr id="7" name="矩形 6">
            <a:extLst>
              <a:ext uri="{FF2B5EF4-FFF2-40B4-BE49-F238E27FC236}">
                <a16:creationId xmlns:a16="http://schemas.microsoft.com/office/drawing/2014/main" xmlns="" id="{C977F4C3-279D-4142-B77B-2B063053DBD2}"/>
              </a:ext>
            </a:extLst>
          </p:cNvPr>
          <p:cNvSpPr/>
          <p:nvPr/>
        </p:nvSpPr>
        <p:spPr>
          <a:xfrm>
            <a:off x="6680474" y="218053"/>
            <a:ext cx="2290656" cy="4708981"/>
          </a:xfrm>
          <a:prstGeom prst="rect">
            <a:avLst/>
          </a:prstGeom>
        </p:spPr>
        <p:txBody>
          <a:bodyPr wrap="square">
            <a:spAutoFit/>
          </a:bodyPr>
          <a:lstStyle/>
          <a:p>
            <a:pPr lvl="0"/>
            <a:r>
              <a:rPr lang="zh-CN" altLang="en-US" sz="2000" b="1" dirty="0">
                <a:solidFill>
                  <a:prstClr val="black"/>
                </a:solidFill>
              </a:rPr>
              <a:t>台词</a:t>
            </a:r>
            <a:endParaRPr lang="en-US" altLang="zh-CN" sz="2000" b="1" dirty="0">
              <a:solidFill>
                <a:prstClr val="black"/>
              </a:solidFill>
            </a:endParaRPr>
          </a:p>
          <a:p>
            <a:pPr lvl="0"/>
            <a:r>
              <a:rPr lang="en-US" altLang="zh-CN" sz="2000" b="1" dirty="0">
                <a:solidFill>
                  <a:srgbClr val="645E10"/>
                </a:solidFill>
              </a:rPr>
              <a:t>   lines</a:t>
            </a:r>
          </a:p>
          <a:p>
            <a:pPr lvl="0"/>
            <a:r>
              <a:rPr lang="zh-CN" altLang="en-US" sz="2000" b="1" dirty="0">
                <a:solidFill>
                  <a:prstClr val="black"/>
                </a:solidFill>
              </a:rPr>
              <a:t>导演</a:t>
            </a:r>
            <a:endParaRPr lang="en-US" altLang="zh-CN" sz="2000" b="1" dirty="0">
              <a:solidFill>
                <a:prstClr val="black"/>
              </a:solidFill>
            </a:endParaRPr>
          </a:p>
          <a:p>
            <a:pPr lvl="0"/>
            <a:r>
              <a:rPr lang="en-US" altLang="zh-CN" sz="2000" b="1" dirty="0">
                <a:solidFill>
                  <a:srgbClr val="645E10"/>
                </a:solidFill>
              </a:rPr>
              <a:t>   director</a:t>
            </a:r>
          </a:p>
          <a:p>
            <a:pPr lvl="0"/>
            <a:r>
              <a:rPr lang="zh-CN" altLang="en-US" sz="2000" b="1" dirty="0">
                <a:solidFill>
                  <a:prstClr val="black"/>
                </a:solidFill>
              </a:rPr>
              <a:t>人物，角色 </a:t>
            </a:r>
          </a:p>
          <a:p>
            <a:pPr lvl="0"/>
            <a:r>
              <a:rPr lang="en-US" altLang="zh-CN" sz="2000" b="1" dirty="0">
                <a:solidFill>
                  <a:srgbClr val="645E10"/>
                </a:solidFill>
              </a:rPr>
              <a:t>   character</a:t>
            </a:r>
          </a:p>
          <a:p>
            <a:r>
              <a:rPr lang="zh-CN" altLang="en-US" sz="2000" b="1" dirty="0">
                <a:solidFill>
                  <a:prstClr val="black"/>
                </a:solidFill>
              </a:rPr>
              <a:t>电视节目</a:t>
            </a:r>
          </a:p>
          <a:p>
            <a:pPr lvl="0"/>
            <a:r>
              <a:rPr lang="en-US" altLang="zh-CN" sz="2000" b="1" dirty="0">
                <a:solidFill>
                  <a:srgbClr val="645E10"/>
                </a:solidFill>
              </a:rPr>
              <a:t>   TV programs </a:t>
            </a:r>
          </a:p>
          <a:p>
            <a:r>
              <a:rPr lang="zh-CN" altLang="en-US" sz="2000" b="1" dirty="0">
                <a:solidFill>
                  <a:prstClr val="black"/>
                </a:solidFill>
              </a:rPr>
              <a:t>电视系列片</a:t>
            </a:r>
            <a:endParaRPr lang="zh-CN" altLang="en-US" sz="2000" dirty="0">
              <a:solidFill>
                <a:prstClr val="black"/>
              </a:solidFill>
            </a:endParaRPr>
          </a:p>
          <a:p>
            <a:pPr lvl="0"/>
            <a:r>
              <a:rPr lang="en-US" altLang="zh-CN" sz="2000" b="1" dirty="0">
                <a:solidFill>
                  <a:srgbClr val="645E10"/>
                </a:solidFill>
              </a:rPr>
              <a:t>   TV series </a:t>
            </a:r>
            <a:endParaRPr lang="zh-CN" altLang="en-US" sz="2000" b="1" dirty="0">
              <a:solidFill>
                <a:srgbClr val="645E10"/>
              </a:solidFill>
            </a:endParaRPr>
          </a:p>
          <a:p>
            <a:pPr lvl="0"/>
            <a:r>
              <a:rPr lang="zh-CN" altLang="en-US" sz="2000" b="1" dirty="0"/>
              <a:t>必看的电影</a:t>
            </a:r>
            <a:endParaRPr lang="en-US" altLang="zh-CN" sz="2000" b="1" dirty="0"/>
          </a:p>
          <a:p>
            <a:pPr lvl="0"/>
            <a:r>
              <a:rPr lang="en-US" altLang="zh-CN" sz="2000" b="1" dirty="0">
                <a:solidFill>
                  <a:srgbClr val="645E10"/>
                </a:solidFill>
              </a:rPr>
              <a:t>   a must-see movie</a:t>
            </a:r>
          </a:p>
          <a:p>
            <a:pPr lvl="0"/>
            <a:r>
              <a:rPr lang="zh-CN" altLang="en-US" sz="2000" b="1" dirty="0"/>
              <a:t>男女主角</a:t>
            </a:r>
            <a:endParaRPr lang="en-US" altLang="zh-CN" sz="2000" b="1" dirty="0"/>
          </a:p>
          <a:p>
            <a:pPr lvl="0"/>
            <a:r>
              <a:rPr lang="en-US" altLang="zh-CN" sz="2000" b="1" dirty="0">
                <a:solidFill>
                  <a:srgbClr val="645E10"/>
                </a:solidFill>
              </a:rPr>
              <a:t>     leading actor    </a:t>
            </a:r>
          </a:p>
          <a:p>
            <a:pPr lvl="0"/>
            <a:r>
              <a:rPr lang="en-US" altLang="zh-CN" sz="2000" b="1" dirty="0">
                <a:solidFill>
                  <a:srgbClr val="645E10"/>
                </a:solidFill>
              </a:rPr>
              <a:t>     and actress</a:t>
            </a:r>
          </a:p>
        </p:txBody>
      </p:sp>
    </p:spTree>
    <p:extLst>
      <p:ext uri="{BB962C8B-B14F-4D97-AF65-F5344CB8AC3E}">
        <p14:creationId xmlns:p14="http://schemas.microsoft.com/office/powerpoint/2010/main" val="3340108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down)">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down)">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wipe(down)">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wipe(down)">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wipe(down)">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wipe(down)">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wipe(down)">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wipe(down)">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wipe(down)">
                                      <p:cBhvr>
                                        <p:cTn id="71" dur="500"/>
                                        <p:tgtEl>
                                          <p:spTgt spid="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down)">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wipe(down)">
                                      <p:cBhvr>
                                        <p:cTn id="81" dur="500"/>
                                        <p:tgtEl>
                                          <p:spTgt spid="5">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Effect transition="in" filter="wipe(down)">
                                      <p:cBhvr>
                                        <p:cTn id="86" dur="500"/>
                                        <p:tgtEl>
                                          <p:spTgt spid="5">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wipe(down)">
                                      <p:cBhvr>
                                        <p:cTn id="91" dur="500"/>
                                        <p:tgtEl>
                                          <p:spTgt spid="5">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5">
                                            <p:txEl>
                                              <p:pRg st="14" end="14"/>
                                            </p:txEl>
                                          </p:spTgt>
                                        </p:tgtEl>
                                        <p:attrNameLst>
                                          <p:attrName>style.visibility</p:attrName>
                                        </p:attrNameLst>
                                      </p:cBhvr>
                                      <p:to>
                                        <p:strVal val="visible"/>
                                      </p:to>
                                    </p:set>
                                    <p:animEffect transition="in" filter="wipe(down)">
                                      <p:cBhvr>
                                        <p:cTn id="96" dur="500"/>
                                        <p:tgtEl>
                                          <p:spTgt spid="5">
                                            <p:txEl>
                                              <p:pRg st="14" end="1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6">
                                            <p:txEl>
                                              <p:pRg st="1" end="1"/>
                                            </p:txEl>
                                          </p:spTgt>
                                        </p:tgtEl>
                                        <p:attrNameLst>
                                          <p:attrName>style.visibility</p:attrName>
                                        </p:attrNameLst>
                                      </p:cBhvr>
                                      <p:to>
                                        <p:strVal val="visible"/>
                                      </p:to>
                                    </p:set>
                                    <p:animEffect transition="in" filter="wipe(down)">
                                      <p:cBhvr>
                                        <p:cTn id="101" dur="500"/>
                                        <p:tgtEl>
                                          <p:spTgt spid="6">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6">
                                            <p:txEl>
                                              <p:pRg st="3" end="3"/>
                                            </p:txEl>
                                          </p:spTgt>
                                        </p:tgtEl>
                                        <p:attrNameLst>
                                          <p:attrName>style.visibility</p:attrName>
                                        </p:attrNameLst>
                                      </p:cBhvr>
                                      <p:to>
                                        <p:strVal val="visible"/>
                                      </p:to>
                                    </p:set>
                                    <p:animEffect transition="in" filter="wipe(down)">
                                      <p:cBhvr>
                                        <p:cTn id="106" dur="500"/>
                                        <p:tgtEl>
                                          <p:spTgt spid="6">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animEffect transition="in" filter="wipe(down)">
                                      <p:cBhvr>
                                        <p:cTn id="111" dur="500"/>
                                        <p:tgtEl>
                                          <p:spTgt spid="6">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6">
                                            <p:txEl>
                                              <p:pRg st="7" end="7"/>
                                            </p:txEl>
                                          </p:spTgt>
                                        </p:tgtEl>
                                        <p:attrNameLst>
                                          <p:attrName>style.visibility</p:attrName>
                                        </p:attrNameLst>
                                      </p:cBhvr>
                                      <p:to>
                                        <p:strVal val="visible"/>
                                      </p:to>
                                    </p:set>
                                    <p:animEffect transition="in" filter="wipe(down)">
                                      <p:cBhvr>
                                        <p:cTn id="116" dur="500"/>
                                        <p:tgtEl>
                                          <p:spTgt spid="6">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Effect transition="in" filter="wipe(down)">
                                      <p:cBhvr>
                                        <p:cTn id="121" dur="500"/>
                                        <p:tgtEl>
                                          <p:spTgt spid="6">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6">
                                            <p:txEl>
                                              <p:pRg st="11" end="11"/>
                                            </p:txEl>
                                          </p:spTgt>
                                        </p:tgtEl>
                                        <p:attrNameLst>
                                          <p:attrName>style.visibility</p:attrName>
                                        </p:attrNameLst>
                                      </p:cBhvr>
                                      <p:to>
                                        <p:strVal val="visible"/>
                                      </p:to>
                                    </p:set>
                                    <p:animEffect transition="in" filter="wipe(down)">
                                      <p:cBhvr>
                                        <p:cTn id="126" dur="500"/>
                                        <p:tgtEl>
                                          <p:spTgt spid="6">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6">
                                            <p:txEl>
                                              <p:pRg st="13" end="13"/>
                                            </p:txEl>
                                          </p:spTgt>
                                        </p:tgtEl>
                                        <p:attrNameLst>
                                          <p:attrName>style.visibility</p:attrName>
                                        </p:attrNameLst>
                                      </p:cBhvr>
                                      <p:to>
                                        <p:strVal val="visible"/>
                                      </p:to>
                                    </p:set>
                                    <p:animEffect transition="in" filter="wipe(down)">
                                      <p:cBhvr>
                                        <p:cTn id="131" dur="500"/>
                                        <p:tgtEl>
                                          <p:spTgt spid="6">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6">
                                            <p:txEl>
                                              <p:pRg st="15" end="15"/>
                                            </p:txEl>
                                          </p:spTgt>
                                        </p:tgtEl>
                                        <p:attrNameLst>
                                          <p:attrName>style.visibility</p:attrName>
                                        </p:attrNameLst>
                                      </p:cBhvr>
                                      <p:to>
                                        <p:strVal val="visible"/>
                                      </p:to>
                                    </p:set>
                                    <p:animEffect transition="in" filter="wipe(down)">
                                      <p:cBhvr>
                                        <p:cTn id="136" dur="500"/>
                                        <p:tgtEl>
                                          <p:spTgt spid="6">
                                            <p:txEl>
                                              <p:pRg st="15" end="15"/>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7">
                                            <p:txEl>
                                              <p:pRg st="1" end="1"/>
                                            </p:txEl>
                                          </p:spTgt>
                                        </p:tgtEl>
                                        <p:attrNameLst>
                                          <p:attrName>style.visibility</p:attrName>
                                        </p:attrNameLst>
                                      </p:cBhvr>
                                      <p:to>
                                        <p:strVal val="visible"/>
                                      </p:to>
                                    </p:set>
                                    <p:animEffect transition="in" filter="wipe(down)">
                                      <p:cBhvr>
                                        <p:cTn id="141" dur="500"/>
                                        <p:tgtEl>
                                          <p:spTgt spid="7">
                                            <p:txEl>
                                              <p:pRg st="1" end="1"/>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7">
                                            <p:txEl>
                                              <p:pRg st="3" end="3"/>
                                            </p:txEl>
                                          </p:spTgt>
                                        </p:tgtEl>
                                        <p:attrNameLst>
                                          <p:attrName>style.visibility</p:attrName>
                                        </p:attrNameLst>
                                      </p:cBhvr>
                                      <p:to>
                                        <p:strVal val="visible"/>
                                      </p:to>
                                    </p:set>
                                    <p:animEffect transition="in" filter="wipe(down)">
                                      <p:cBhvr>
                                        <p:cTn id="146" dur="500"/>
                                        <p:tgtEl>
                                          <p:spTgt spid="7">
                                            <p:txEl>
                                              <p:pRg st="3" end="3"/>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7">
                                            <p:txEl>
                                              <p:pRg st="5" end="5"/>
                                            </p:txEl>
                                          </p:spTgt>
                                        </p:tgtEl>
                                        <p:attrNameLst>
                                          <p:attrName>style.visibility</p:attrName>
                                        </p:attrNameLst>
                                      </p:cBhvr>
                                      <p:to>
                                        <p:strVal val="visible"/>
                                      </p:to>
                                    </p:set>
                                    <p:animEffect transition="in" filter="wipe(down)">
                                      <p:cBhvr>
                                        <p:cTn id="151" dur="500"/>
                                        <p:tgtEl>
                                          <p:spTgt spid="7">
                                            <p:txEl>
                                              <p:pRg st="5" end="5"/>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7">
                                            <p:txEl>
                                              <p:pRg st="7" end="7"/>
                                            </p:txEl>
                                          </p:spTgt>
                                        </p:tgtEl>
                                        <p:attrNameLst>
                                          <p:attrName>style.visibility</p:attrName>
                                        </p:attrNameLst>
                                      </p:cBhvr>
                                      <p:to>
                                        <p:strVal val="visible"/>
                                      </p:to>
                                    </p:set>
                                    <p:animEffect transition="in" filter="wipe(down)">
                                      <p:cBhvr>
                                        <p:cTn id="156" dur="500"/>
                                        <p:tgtEl>
                                          <p:spTgt spid="7">
                                            <p:txEl>
                                              <p:pRg st="7" end="7"/>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7">
                                            <p:txEl>
                                              <p:pRg st="9" end="9"/>
                                            </p:txEl>
                                          </p:spTgt>
                                        </p:tgtEl>
                                        <p:attrNameLst>
                                          <p:attrName>style.visibility</p:attrName>
                                        </p:attrNameLst>
                                      </p:cBhvr>
                                      <p:to>
                                        <p:strVal val="visible"/>
                                      </p:to>
                                    </p:set>
                                    <p:animEffect transition="in" filter="wipe(down)">
                                      <p:cBhvr>
                                        <p:cTn id="161" dur="500"/>
                                        <p:tgtEl>
                                          <p:spTgt spid="7">
                                            <p:txEl>
                                              <p:pRg st="9" end="9"/>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nodeType="clickEffect">
                                  <p:stCondLst>
                                    <p:cond delay="0"/>
                                  </p:stCondLst>
                                  <p:childTnLst>
                                    <p:set>
                                      <p:cBhvr>
                                        <p:cTn id="165" dur="1" fill="hold">
                                          <p:stCondLst>
                                            <p:cond delay="0"/>
                                          </p:stCondLst>
                                        </p:cTn>
                                        <p:tgtEl>
                                          <p:spTgt spid="7">
                                            <p:txEl>
                                              <p:pRg st="11" end="11"/>
                                            </p:txEl>
                                          </p:spTgt>
                                        </p:tgtEl>
                                        <p:attrNameLst>
                                          <p:attrName>style.visibility</p:attrName>
                                        </p:attrNameLst>
                                      </p:cBhvr>
                                      <p:to>
                                        <p:strVal val="visible"/>
                                      </p:to>
                                    </p:set>
                                    <p:animEffect transition="in" filter="wipe(down)">
                                      <p:cBhvr>
                                        <p:cTn id="166" dur="500"/>
                                        <p:tgtEl>
                                          <p:spTgt spid="7">
                                            <p:txEl>
                                              <p:pRg st="11" end="11"/>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nodeType="clickEffect">
                                  <p:stCondLst>
                                    <p:cond delay="0"/>
                                  </p:stCondLst>
                                  <p:childTnLst>
                                    <p:set>
                                      <p:cBhvr>
                                        <p:cTn id="170" dur="1" fill="hold">
                                          <p:stCondLst>
                                            <p:cond delay="0"/>
                                          </p:stCondLst>
                                        </p:cTn>
                                        <p:tgtEl>
                                          <p:spTgt spid="7">
                                            <p:txEl>
                                              <p:pRg st="13" end="13"/>
                                            </p:txEl>
                                          </p:spTgt>
                                        </p:tgtEl>
                                        <p:attrNameLst>
                                          <p:attrName>style.visibility</p:attrName>
                                        </p:attrNameLst>
                                      </p:cBhvr>
                                      <p:to>
                                        <p:strVal val="visible"/>
                                      </p:to>
                                    </p:set>
                                    <p:animEffect transition="in" filter="wipe(down)">
                                      <p:cBhvr>
                                        <p:cTn id="171" dur="500"/>
                                        <p:tgtEl>
                                          <p:spTgt spid="7">
                                            <p:txEl>
                                              <p:pRg st="13" end="13"/>
                                            </p:txEl>
                                          </p:spTgt>
                                        </p:tgtEl>
                                      </p:cBhvr>
                                    </p:animEffect>
                                  </p:childTnLst>
                                </p:cTn>
                              </p:par>
                              <p:par>
                                <p:cTn id="172" presetID="22" presetClass="entr" presetSubtype="4" fill="hold" nodeType="withEffect">
                                  <p:stCondLst>
                                    <p:cond delay="0"/>
                                  </p:stCondLst>
                                  <p:childTnLst>
                                    <p:set>
                                      <p:cBhvr>
                                        <p:cTn id="173" dur="1" fill="hold">
                                          <p:stCondLst>
                                            <p:cond delay="0"/>
                                          </p:stCondLst>
                                        </p:cTn>
                                        <p:tgtEl>
                                          <p:spTgt spid="7">
                                            <p:txEl>
                                              <p:pRg st="14" end="14"/>
                                            </p:txEl>
                                          </p:spTgt>
                                        </p:tgtEl>
                                        <p:attrNameLst>
                                          <p:attrName>style.visibility</p:attrName>
                                        </p:attrNameLst>
                                      </p:cBhvr>
                                      <p:to>
                                        <p:strVal val="visible"/>
                                      </p:to>
                                    </p:set>
                                    <p:animEffect transition="in" filter="wipe(down)">
                                      <p:cBhvr>
                                        <p:cTn id="174"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1CD2633F-CA34-4A7F-B19F-3F4CF04CB551}"/>
              </a:ext>
            </a:extLst>
          </p:cNvPr>
          <p:cNvSpPr/>
          <p:nvPr/>
        </p:nvSpPr>
        <p:spPr>
          <a:xfrm>
            <a:off x="208537" y="724977"/>
            <a:ext cx="2013760" cy="4401205"/>
          </a:xfrm>
          <a:prstGeom prst="rect">
            <a:avLst/>
          </a:prstGeom>
        </p:spPr>
        <p:txBody>
          <a:bodyPr wrap="square">
            <a:spAutoFit/>
          </a:bodyPr>
          <a:lstStyle/>
          <a:p>
            <a:pPr lvl="0"/>
            <a:r>
              <a:rPr lang="zh-CN" altLang="en-US" sz="2000" b="1" dirty="0">
                <a:solidFill>
                  <a:prstClr val="black"/>
                </a:solidFill>
              </a:rPr>
              <a:t>民乐</a:t>
            </a:r>
          </a:p>
          <a:p>
            <a:pPr lvl="0"/>
            <a:r>
              <a:rPr lang="zh-CN" altLang="en-US" sz="2000" b="1" dirty="0">
                <a:solidFill>
                  <a:prstClr val="black"/>
                </a:solidFill>
              </a:rPr>
              <a:t>  </a:t>
            </a:r>
            <a:r>
              <a:rPr lang="en-US" altLang="zh-CN" sz="2000" b="1" dirty="0">
                <a:solidFill>
                  <a:srgbClr val="645E10"/>
                </a:solidFill>
              </a:rPr>
              <a:t>folk music </a:t>
            </a:r>
          </a:p>
          <a:p>
            <a:pPr lvl="0"/>
            <a:r>
              <a:rPr lang="zh-CN" altLang="en-US" sz="2000" b="1" dirty="0">
                <a:solidFill>
                  <a:prstClr val="black"/>
                </a:solidFill>
              </a:rPr>
              <a:t>乐器</a:t>
            </a:r>
          </a:p>
          <a:p>
            <a:pPr lvl="0"/>
            <a:r>
              <a:rPr lang="zh-CN" altLang="en-US" sz="2000" b="1" dirty="0">
                <a:solidFill>
                  <a:prstClr val="black"/>
                </a:solidFill>
              </a:rPr>
              <a:t>   </a:t>
            </a:r>
            <a:r>
              <a:rPr lang="en-US" altLang="zh-CN" sz="2000" b="1" dirty="0">
                <a:solidFill>
                  <a:srgbClr val="645E10"/>
                </a:solidFill>
              </a:rPr>
              <a:t>instrument</a:t>
            </a:r>
          </a:p>
          <a:p>
            <a:pPr lvl="0"/>
            <a:r>
              <a:rPr lang="zh-CN" altLang="en-US" sz="2000" b="1" dirty="0">
                <a:solidFill>
                  <a:prstClr val="black"/>
                </a:solidFill>
              </a:rPr>
              <a:t>古典音乐</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classical music</a:t>
            </a:r>
          </a:p>
          <a:p>
            <a:pPr lvl="0"/>
            <a:r>
              <a:rPr lang="zh-CN" altLang="en-US" sz="2000" b="1" dirty="0">
                <a:solidFill>
                  <a:prstClr val="black"/>
                </a:solidFill>
              </a:rPr>
              <a:t>爵士乐</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jazz</a:t>
            </a:r>
          </a:p>
          <a:p>
            <a:pPr lvl="0"/>
            <a:r>
              <a:rPr lang="zh-CN" altLang="en-US" sz="2000" b="1" dirty="0"/>
              <a:t>嘻哈</a:t>
            </a:r>
            <a:endParaRPr lang="en-US" altLang="zh-CN" sz="2000" b="1" dirty="0"/>
          </a:p>
          <a:p>
            <a:pPr lvl="0"/>
            <a:r>
              <a:rPr lang="en-US" altLang="zh-CN" sz="2000" b="1" dirty="0">
                <a:solidFill>
                  <a:srgbClr val="645E10"/>
                </a:solidFill>
              </a:rPr>
              <a:t>  </a:t>
            </a:r>
            <a:r>
              <a:rPr lang="en-US" altLang="zh-CN" sz="2000" b="1" dirty="0" err="1">
                <a:solidFill>
                  <a:srgbClr val="645E10"/>
                </a:solidFill>
              </a:rPr>
              <a:t>hiphop</a:t>
            </a:r>
            <a:r>
              <a:rPr lang="en-US" altLang="zh-CN" sz="2000" b="1" dirty="0">
                <a:solidFill>
                  <a:srgbClr val="645E10"/>
                </a:solidFill>
              </a:rPr>
              <a:t> </a:t>
            </a:r>
          </a:p>
          <a:p>
            <a:pPr lvl="0"/>
            <a:r>
              <a:rPr lang="zh-CN" altLang="en-US" sz="2000" b="1" dirty="0">
                <a:solidFill>
                  <a:prstClr val="black"/>
                </a:solidFill>
              </a:rPr>
              <a:t>乐队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band</a:t>
            </a:r>
          </a:p>
          <a:p>
            <a:pPr lvl="0"/>
            <a:r>
              <a:rPr lang="zh-CN" altLang="en-US" sz="2000" b="1" dirty="0"/>
              <a:t>拍子</a:t>
            </a:r>
            <a:endParaRPr lang="en-US" altLang="zh-CN" sz="2000" b="1" dirty="0"/>
          </a:p>
          <a:p>
            <a:pPr lvl="0"/>
            <a:r>
              <a:rPr lang="en-US" altLang="zh-CN" sz="2000" b="1" dirty="0"/>
              <a:t>   </a:t>
            </a:r>
            <a:r>
              <a:rPr lang="en-US" altLang="zh-CN" sz="2000" b="1" dirty="0">
                <a:solidFill>
                  <a:srgbClr val="645E10"/>
                </a:solidFill>
              </a:rPr>
              <a:t>beat </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60E5F116-1291-4E47-962A-F499FE25392A}"/>
              </a:ext>
            </a:extLst>
          </p:cNvPr>
          <p:cNvSpPr/>
          <p:nvPr/>
        </p:nvSpPr>
        <p:spPr>
          <a:xfrm>
            <a:off x="2222297" y="709628"/>
            <a:ext cx="1958048" cy="4401205"/>
          </a:xfrm>
          <a:prstGeom prst="rect">
            <a:avLst/>
          </a:prstGeom>
        </p:spPr>
        <p:txBody>
          <a:bodyPr wrap="square">
            <a:spAutoFit/>
          </a:bodyPr>
          <a:lstStyle/>
          <a:p>
            <a:pPr lvl="0"/>
            <a:r>
              <a:rPr lang="zh-CN" altLang="en-US" sz="2000" b="1" dirty="0">
                <a:solidFill>
                  <a:prstClr val="black"/>
                </a:solidFill>
              </a:rPr>
              <a:t>和声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harmony </a:t>
            </a:r>
          </a:p>
          <a:p>
            <a:pPr lvl="0"/>
            <a:r>
              <a:rPr lang="zh-CN" altLang="en-US" sz="2000" b="1" dirty="0">
                <a:solidFill>
                  <a:prstClr val="black"/>
                </a:solidFill>
              </a:rPr>
              <a:t>和弦</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chord</a:t>
            </a:r>
            <a:r>
              <a:rPr lang="en-US" altLang="zh-CN" sz="2000" b="1" dirty="0">
                <a:solidFill>
                  <a:prstClr val="black"/>
                </a:solidFill>
              </a:rPr>
              <a:t> </a:t>
            </a:r>
          </a:p>
          <a:p>
            <a:pPr lvl="0"/>
            <a:r>
              <a:rPr lang="zh-CN" altLang="en-US" sz="2000" b="1" dirty="0">
                <a:solidFill>
                  <a:prstClr val="black"/>
                </a:solidFill>
              </a:rPr>
              <a:t>专辑</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album</a:t>
            </a:r>
          </a:p>
          <a:p>
            <a:pPr lvl="0"/>
            <a:r>
              <a:rPr lang="zh-CN" altLang="en-US" sz="2000" b="1" dirty="0">
                <a:solidFill>
                  <a:prstClr val="black"/>
                </a:solidFill>
              </a:rPr>
              <a:t>相声</a:t>
            </a:r>
          </a:p>
          <a:p>
            <a:pPr lvl="0"/>
            <a:r>
              <a:rPr lang="zh-CN" altLang="en-US" sz="2000" b="1" dirty="0">
                <a:solidFill>
                  <a:prstClr val="black"/>
                </a:solidFill>
              </a:rPr>
              <a:t>   </a:t>
            </a:r>
            <a:r>
              <a:rPr lang="en-US" altLang="zh-CN" sz="2000" b="1" dirty="0">
                <a:solidFill>
                  <a:srgbClr val="645E10"/>
                </a:solidFill>
              </a:rPr>
              <a:t>cross talk</a:t>
            </a:r>
          </a:p>
          <a:p>
            <a:pPr lvl="0"/>
            <a:r>
              <a:rPr lang="zh-CN" altLang="en-US" sz="2000" b="1" dirty="0">
                <a:solidFill>
                  <a:prstClr val="black"/>
                </a:solidFill>
              </a:rPr>
              <a:t>诗歌</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poem</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谈话节目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talk show</a:t>
            </a:r>
          </a:p>
          <a:p>
            <a:pPr lvl="0"/>
            <a:r>
              <a:rPr lang="zh-CN" altLang="en-US" sz="2000" b="1" dirty="0"/>
              <a:t>画廊，美术馆</a:t>
            </a:r>
            <a:endParaRPr lang="en-US" altLang="zh-CN" sz="2000" b="1" dirty="0"/>
          </a:p>
          <a:p>
            <a:pPr lvl="0"/>
            <a:r>
              <a:rPr lang="en-US" altLang="zh-CN" sz="2000" b="1" dirty="0">
                <a:solidFill>
                  <a:srgbClr val="645E10"/>
                </a:solidFill>
              </a:rPr>
              <a:t>   gallery   </a:t>
            </a:r>
          </a:p>
        </p:txBody>
      </p:sp>
      <p:sp>
        <p:nvSpPr>
          <p:cNvPr id="6" name="矩形 5">
            <a:extLst>
              <a:ext uri="{FF2B5EF4-FFF2-40B4-BE49-F238E27FC236}">
                <a16:creationId xmlns:a16="http://schemas.microsoft.com/office/drawing/2014/main" xmlns="" id="{599CB103-4701-42A1-A513-63F491091790}"/>
              </a:ext>
            </a:extLst>
          </p:cNvPr>
          <p:cNvSpPr/>
          <p:nvPr/>
        </p:nvSpPr>
        <p:spPr>
          <a:xfrm>
            <a:off x="4482246" y="39623"/>
            <a:ext cx="4572000" cy="5016758"/>
          </a:xfrm>
          <a:prstGeom prst="rect">
            <a:avLst/>
          </a:prstGeom>
        </p:spPr>
        <p:txBody>
          <a:bodyPr>
            <a:spAutoFit/>
          </a:bodyPr>
          <a:lstStyle/>
          <a:p>
            <a:r>
              <a:rPr lang="zh-CN" altLang="en-US" sz="2000" b="1" dirty="0"/>
              <a:t>印象派</a:t>
            </a:r>
            <a:endParaRPr lang="en-US" altLang="zh-CN" sz="2000" b="1" dirty="0"/>
          </a:p>
          <a:p>
            <a:r>
              <a:rPr lang="en-US" altLang="zh-CN" sz="2000" b="1" dirty="0">
                <a:solidFill>
                  <a:srgbClr val="645E10"/>
                </a:solidFill>
              </a:rPr>
              <a:t>   impressionism</a:t>
            </a:r>
          </a:p>
          <a:p>
            <a:r>
              <a:rPr lang="zh-CN" altLang="en-US" sz="2000" b="1" dirty="0"/>
              <a:t>自然主义画派</a:t>
            </a:r>
            <a:endParaRPr lang="en-US" altLang="zh-CN" sz="2000" b="1" dirty="0"/>
          </a:p>
          <a:p>
            <a:r>
              <a:rPr lang="en-US" altLang="zh-CN" sz="2000" b="1" dirty="0"/>
              <a:t>   </a:t>
            </a:r>
            <a:r>
              <a:rPr lang="en-US" altLang="zh-CN" sz="2000" b="1" dirty="0">
                <a:solidFill>
                  <a:srgbClr val="645E10"/>
                </a:solidFill>
              </a:rPr>
              <a:t>naturalism</a:t>
            </a:r>
          </a:p>
          <a:p>
            <a:r>
              <a:rPr lang="zh-CN" altLang="en-US" sz="2000" b="1" dirty="0"/>
              <a:t>表现派</a:t>
            </a:r>
            <a:endParaRPr lang="en-US" altLang="zh-CN" sz="2000" b="1" dirty="0"/>
          </a:p>
          <a:p>
            <a:r>
              <a:rPr lang="en-US" altLang="zh-CN" sz="2000" b="1" dirty="0"/>
              <a:t>   </a:t>
            </a:r>
            <a:r>
              <a:rPr lang="en-US" altLang="zh-CN" sz="2000" b="1" dirty="0">
                <a:solidFill>
                  <a:srgbClr val="645E10"/>
                </a:solidFill>
              </a:rPr>
              <a:t>expressionism</a:t>
            </a:r>
          </a:p>
          <a:p>
            <a:r>
              <a:rPr lang="zh-CN" altLang="en-US" sz="2000" b="1" dirty="0"/>
              <a:t>现代主义</a:t>
            </a:r>
            <a:endParaRPr lang="en-US" altLang="zh-CN" sz="2000" b="1" dirty="0"/>
          </a:p>
          <a:p>
            <a:r>
              <a:rPr lang="en-US" altLang="zh-CN" sz="2000" b="1" dirty="0">
                <a:solidFill>
                  <a:srgbClr val="645E10"/>
                </a:solidFill>
              </a:rPr>
              <a:t>   modernism</a:t>
            </a:r>
          </a:p>
          <a:p>
            <a:r>
              <a:rPr lang="zh-CN" altLang="en-US" sz="2000" b="1" dirty="0"/>
              <a:t>批评家</a:t>
            </a:r>
            <a:r>
              <a:rPr lang="en-US" altLang="zh-CN" sz="2000" b="1" dirty="0"/>
              <a:t>/</a:t>
            </a:r>
            <a:r>
              <a:rPr lang="zh-CN" altLang="en-US" sz="2000" b="1" dirty="0"/>
              <a:t>建筑师</a:t>
            </a:r>
            <a:r>
              <a:rPr lang="en-US" altLang="zh-CN" sz="2000" b="1" dirty="0"/>
              <a:t>/</a:t>
            </a:r>
            <a:r>
              <a:rPr lang="zh-CN" altLang="en-US" sz="2000" b="1" dirty="0"/>
              <a:t>设计师</a:t>
            </a:r>
            <a:endParaRPr lang="en-US" altLang="zh-CN" sz="2000" b="1" dirty="0"/>
          </a:p>
          <a:p>
            <a:r>
              <a:rPr lang="en-US" altLang="zh-CN" sz="2000" b="1" dirty="0">
                <a:solidFill>
                  <a:srgbClr val="645E10"/>
                </a:solidFill>
              </a:rPr>
              <a:t>   critic/ architect/designer</a:t>
            </a:r>
          </a:p>
          <a:p>
            <a:r>
              <a:rPr lang="zh-CN" altLang="en-US" sz="2000" b="1" dirty="0"/>
              <a:t>我真受不了这首歌。</a:t>
            </a:r>
          </a:p>
          <a:p>
            <a:pPr marL="342900" indent="-342900">
              <a:buFont typeface="Wingdings" panose="05000000000000000000" pitchFamily="2" charset="2"/>
              <a:buChar char="Ø"/>
            </a:pPr>
            <a:r>
              <a:rPr lang="en-US" altLang="zh-CN" sz="2000" b="1" dirty="0">
                <a:solidFill>
                  <a:srgbClr val="645E10"/>
                </a:solidFill>
              </a:rPr>
              <a:t>The song drives me crazy.</a:t>
            </a:r>
          </a:p>
          <a:p>
            <a:r>
              <a:rPr lang="zh-CN" altLang="en-US" sz="2000" b="1" dirty="0"/>
              <a:t>你会表演乐器吗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Do you play a musical instrument?</a:t>
            </a:r>
          </a:p>
          <a:p>
            <a:r>
              <a:rPr lang="zh-CN" altLang="en-US" sz="2000" b="1" dirty="0"/>
              <a:t>他即兴演奏了那首曲子</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He improvised on the melody. </a:t>
            </a:r>
          </a:p>
        </p:txBody>
      </p:sp>
    </p:spTree>
    <p:extLst>
      <p:ext uri="{BB962C8B-B14F-4D97-AF65-F5344CB8AC3E}">
        <p14:creationId xmlns:p14="http://schemas.microsoft.com/office/powerpoint/2010/main" val="16559553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277768" y="1348408"/>
            <a:ext cx="0" cy="631733"/>
          </a:xfrm>
          <a:prstGeom prst="line">
            <a:avLst/>
          </a:prstGeom>
          <a:ln w="508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5225732">
            <a:off x="141339" y="1975796"/>
            <a:ext cx="277586" cy="301181"/>
          </a:xfrm>
          <a:prstGeom prst="arc">
            <a:avLst>
              <a:gd name="adj1" fmla="val 1821037"/>
              <a:gd name="adj2" fmla="val 19752242"/>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Straight Connector 10"/>
          <p:cNvCxnSpPr>
            <a:cxnSpLocks/>
          </p:cNvCxnSpPr>
          <p:nvPr/>
        </p:nvCxnSpPr>
        <p:spPr>
          <a:xfrm>
            <a:off x="277768" y="2143518"/>
            <a:ext cx="14898" cy="703347"/>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85217" y="3001570"/>
            <a:ext cx="1" cy="655789"/>
          </a:xfrm>
          <a:prstGeom prst="line">
            <a:avLst/>
          </a:prstGeom>
          <a:ln w="508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87524" y="3796680"/>
            <a:ext cx="0" cy="756084"/>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rot="5093866">
            <a:off x="146424" y="2862734"/>
            <a:ext cx="277586" cy="277671"/>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Arc 17"/>
          <p:cNvSpPr/>
          <p:nvPr/>
        </p:nvSpPr>
        <p:spPr>
          <a:xfrm rot="4861567">
            <a:off x="146425" y="3657844"/>
            <a:ext cx="277586" cy="277671"/>
          </a:xfrm>
          <a:prstGeom prst="arc">
            <a:avLst>
              <a:gd name="adj1" fmla="val 1821037"/>
              <a:gd name="adj2" fmla="val 19752242"/>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Arc 18"/>
          <p:cNvSpPr/>
          <p:nvPr/>
        </p:nvSpPr>
        <p:spPr>
          <a:xfrm rot="15945034">
            <a:off x="143545" y="4336740"/>
            <a:ext cx="323997" cy="313675"/>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TextBox 20"/>
          <p:cNvSpPr txBox="1"/>
          <p:nvPr/>
        </p:nvSpPr>
        <p:spPr>
          <a:xfrm>
            <a:off x="3646" y="2397614"/>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201806</a:t>
            </a:r>
          </a:p>
        </p:txBody>
      </p:sp>
      <p:sp>
        <p:nvSpPr>
          <p:cNvPr id="23" name="TextBox 22"/>
          <p:cNvSpPr txBox="1"/>
          <p:nvPr/>
        </p:nvSpPr>
        <p:spPr>
          <a:xfrm>
            <a:off x="-4168" y="3230216"/>
            <a:ext cx="806136"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201711</a:t>
            </a:r>
          </a:p>
        </p:txBody>
      </p:sp>
      <p:sp>
        <p:nvSpPr>
          <p:cNvPr id="25" name="TextBox 24"/>
          <p:cNvSpPr txBox="1"/>
          <p:nvPr/>
        </p:nvSpPr>
        <p:spPr>
          <a:xfrm>
            <a:off x="10264" y="3950009"/>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201706</a:t>
            </a:r>
          </a:p>
        </p:txBody>
      </p:sp>
      <p:sp>
        <p:nvSpPr>
          <p:cNvPr id="27" name="TextBox 26"/>
          <p:cNvSpPr txBox="1"/>
          <p:nvPr/>
        </p:nvSpPr>
        <p:spPr>
          <a:xfrm>
            <a:off x="-6219" y="4587841"/>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201610</a:t>
            </a:r>
          </a:p>
        </p:txBody>
      </p:sp>
      <p:sp>
        <p:nvSpPr>
          <p:cNvPr id="29" name="TextBox 20">
            <a:extLst>
              <a:ext uri="{FF2B5EF4-FFF2-40B4-BE49-F238E27FC236}">
                <a16:creationId xmlns:a16="http://schemas.microsoft.com/office/drawing/2014/main" xmlns="" id="{67512AA2-3B06-48FE-8C7B-0144A7D553FF}"/>
              </a:ext>
            </a:extLst>
          </p:cNvPr>
          <p:cNvSpPr txBox="1"/>
          <p:nvPr/>
        </p:nvSpPr>
        <p:spPr>
          <a:xfrm>
            <a:off x="-7982" y="1593632"/>
            <a:ext cx="806136"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201811</a:t>
            </a:r>
          </a:p>
        </p:txBody>
      </p:sp>
      <p:graphicFrame>
        <p:nvGraphicFramePr>
          <p:cNvPr id="30" name="表格 29">
            <a:extLst>
              <a:ext uri="{FF2B5EF4-FFF2-40B4-BE49-F238E27FC236}">
                <a16:creationId xmlns:a16="http://schemas.microsoft.com/office/drawing/2014/main" xmlns="" id="{E51FE7C2-14DE-411E-ABE0-950195C2364F}"/>
              </a:ext>
            </a:extLst>
          </p:cNvPr>
          <p:cNvGraphicFramePr>
            <a:graphicFrameLocks noGrp="1"/>
          </p:cNvGraphicFramePr>
          <p:nvPr>
            <p:extLst>
              <p:ext uri="{D42A27DB-BD31-4B8C-83A1-F6EECF244321}">
                <p14:modId xmlns:p14="http://schemas.microsoft.com/office/powerpoint/2010/main" val="1244378940"/>
              </p:ext>
            </p:extLst>
          </p:nvPr>
        </p:nvGraphicFramePr>
        <p:xfrm>
          <a:off x="798154" y="876722"/>
          <a:ext cx="8274777" cy="4215306"/>
        </p:xfrm>
        <a:graphic>
          <a:graphicData uri="http://schemas.openxmlformats.org/drawingml/2006/table">
            <a:tbl>
              <a:tblPr>
                <a:tableStyleId>{5C22544A-7EE6-4342-B048-85BDC9FD1C3A}</a:tableStyleId>
              </a:tblPr>
              <a:tblGrid>
                <a:gridCol w="901713">
                  <a:extLst>
                    <a:ext uri="{9D8B030D-6E8A-4147-A177-3AD203B41FA5}">
                      <a16:colId xmlns:a16="http://schemas.microsoft.com/office/drawing/2014/main" xmlns="" val="351393151"/>
                    </a:ext>
                  </a:extLst>
                </a:gridCol>
                <a:gridCol w="567877">
                  <a:extLst>
                    <a:ext uri="{9D8B030D-6E8A-4147-A177-3AD203B41FA5}">
                      <a16:colId xmlns:a16="http://schemas.microsoft.com/office/drawing/2014/main" xmlns="" val="2374959086"/>
                    </a:ext>
                  </a:extLst>
                </a:gridCol>
                <a:gridCol w="821638">
                  <a:extLst>
                    <a:ext uri="{9D8B030D-6E8A-4147-A177-3AD203B41FA5}">
                      <a16:colId xmlns:a16="http://schemas.microsoft.com/office/drawing/2014/main" xmlns="" val="2276421852"/>
                    </a:ext>
                  </a:extLst>
                </a:gridCol>
                <a:gridCol w="781952">
                  <a:extLst>
                    <a:ext uri="{9D8B030D-6E8A-4147-A177-3AD203B41FA5}">
                      <a16:colId xmlns:a16="http://schemas.microsoft.com/office/drawing/2014/main" xmlns="" val="386945243"/>
                    </a:ext>
                  </a:extLst>
                </a:gridCol>
                <a:gridCol w="625384">
                  <a:extLst>
                    <a:ext uri="{9D8B030D-6E8A-4147-A177-3AD203B41FA5}">
                      <a16:colId xmlns:a16="http://schemas.microsoft.com/office/drawing/2014/main" xmlns="" val="2014988332"/>
                    </a:ext>
                  </a:extLst>
                </a:gridCol>
                <a:gridCol w="741561">
                  <a:extLst>
                    <a:ext uri="{9D8B030D-6E8A-4147-A177-3AD203B41FA5}">
                      <a16:colId xmlns:a16="http://schemas.microsoft.com/office/drawing/2014/main" xmlns="" val="4166983784"/>
                    </a:ext>
                  </a:extLst>
                </a:gridCol>
                <a:gridCol w="740999">
                  <a:extLst>
                    <a:ext uri="{9D8B030D-6E8A-4147-A177-3AD203B41FA5}">
                      <a16:colId xmlns:a16="http://schemas.microsoft.com/office/drawing/2014/main" xmlns="" val="3525925799"/>
                    </a:ext>
                  </a:extLst>
                </a:gridCol>
                <a:gridCol w="740999">
                  <a:extLst>
                    <a:ext uri="{9D8B030D-6E8A-4147-A177-3AD203B41FA5}">
                      <a16:colId xmlns:a16="http://schemas.microsoft.com/office/drawing/2014/main" xmlns="" val="2235850370"/>
                    </a:ext>
                  </a:extLst>
                </a:gridCol>
                <a:gridCol w="778049">
                  <a:extLst>
                    <a:ext uri="{9D8B030D-6E8A-4147-A177-3AD203B41FA5}">
                      <a16:colId xmlns:a16="http://schemas.microsoft.com/office/drawing/2014/main" xmlns="" val="393264361"/>
                    </a:ext>
                  </a:extLst>
                </a:gridCol>
                <a:gridCol w="703949">
                  <a:extLst>
                    <a:ext uri="{9D8B030D-6E8A-4147-A177-3AD203B41FA5}">
                      <a16:colId xmlns:a16="http://schemas.microsoft.com/office/drawing/2014/main" xmlns="" val="1831124012"/>
                    </a:ext>
                  </a:extLst>
                </a:gridCol>
                <a:gridCol w="870656">
                  <a:extLst>
                    <a:ext uri="{9D8B030D-6E8A-4147-A177-3AD203B41FA5}">
                      <a16:colId xmlns:a16="http://schemas.microsoft.com/office/drawing/2014/main" xmlns="" val="1044889092"/>
                    </a:ext>
                  </a:extLst>
                </a:gridCol>
              </a:tblGrid>
              <a:tr h="240580">
                <a:tc rowSpan="2">
                  <a:txBody>
                    <a:bodyPr/>
                    <a:lstStyle/>
                    <a:p>
                      <a:pPr algn="ctr" fontAlgn="ctr">
                        <a:spcAft>
                          <a:spcPts val="0"/>
                        </a:spcAft>
                        <a:tabLst>
                          <a:tab pos="266700" algn="l"/>
                          <a:tab pos="1968500" algn="l"/>
                          <a:tab pos="3632200" algn="l"/>
                        </a:tabLst>
                      </a:pPr>
                      <a:r>
                        <a:rPr lang="zh-CN" sz="1800" kern="0" dirty="0">
                          <a:effectLst/>
                        </a:rPr>
                        <a:t>年 份</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gridSpan="5">
                  <a:txBody>
                    <a:bodyPr/>
                    <a:lstStyle/>
                    <a:p>
                      <a:pPr algn="ctr" fontAlgn="ctr">
                        <a:spcAft>
                          <a:spcPts val="0"/>
                        </a:spcAft>
                        <a:tabLst>
                          <a:tab pos="266700" algn="l"/>
                          <a:tab pos="1968500" algn="l"/>
                          <a:tab pos="3632200" algn="l"/>
                        </a:tabLst>
                      </a:pPr>
                      <a:r>
                        <a:rPr lang="zh-CN" sz="1800" kern="0" dirty="0">
                          <a:effectLst/>
                        </a:rPr>
                        <a:t>第一节</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fontAlgn="ctr">
                        <a:spcAft>
                          <a:spcPts val="0"/>
                        </a:spcAft>
                        <a:tabLst>
                          <a:tab pos="266700" algn="l"/>
                          <a:tab pos="1968500" algn="l"/>
                          <a:tab pos="3632200" algn="l"/>
                        </a:tabLst>
                      </a:pPr>
                      <a:r>
                        <a:rPr lang="zh-CN" sz="1800" kern="0" dirty="0">
                          <a:effectLst/>
                        </a:rPr>
                        <a:t>第二节</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859667612"/>
                  </a:ext>
                </a:extLst>
              </a:tr>
              <a:tr h="344894">
                <a:tc vMerge="1">
                  <a:txBody>
                    <a:bodyPr/>
                    <a:lstStyle/>
                    <a:p>
                      <a:endParaRPr lang="zh-CN" altLang="en-US"/>
                    </a:p>
                  </a:txBody>
                  <a:tcP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1</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2</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3</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4</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5</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6</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7</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8</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9</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 10</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extLst>
                  <a:ext uri="{0D108BD9-81ED-4DB2-BD59-A6C34878D82A}">
                    <a16:rowId xmlns:a16="http://schemas.microsoft.com/office/drawing/2014/main" xmlns="" val="1705127442"/>
                  </a:ext>
                </a:extLst>
              </a:tr>
              <a:tr h="435700">
                <a:tc>
                  <a:txBody>
                    <a:bodyPr/>
                    <a:lstStyle/>
                    <a:p>
                      <a:pPr algn="ctr">
                        <a:spcAft>
                          <a:spcPts val="0"/>
                        </a:spcAft>
                      </a:pPr>
                      <a:r>
                        <a:rPr lang="en-US" sz="1800" kern="100">
                          <a:effectLst/>
                        </a:rPr>
                        <a:t>201811</a:t>
                      </a:r>
                      <a:endParaRPr lang="zh-CN" sz="1800" kern="100">
                        <a:effectLst/>
                        <a:latin typeface="Times New Roman" panose="02020603050405020304" pitchFamily="18" charset="0"/>
                        <a:ea typeface="宋体" panose="02010600030101010101" pitchFamily="2" charset="-122"/>
                      </a:endParaRPr>
                    </a:p>
                  </a:txBody>
                  <a:tcPr marL="0" marR="0" marT="0" marB="0">
                    <a:solidFill>
                      <a:schemeClr val="bg1">
                        <a:lumMod val="75000"/>
                      </a:schemeClr>
                    </a:solidFill>
                  </a:tcPr>
                </a:tc>
                <a:tc>
                  <a:txBody>
                    <a:bodyPr/>
                    <a:lstStyle/>
                    <a:p>
                      <a:pPr algn="ctr">
                        <a:spcAft>
                          <a:spcPts val="0"/>
                        </a:spcAft>
                      </a:pPr>
                      <a:r>
                        <a:rPr lang="zh-CN" sz="1800" kern="100">
                          <a:effectLst/>
                        </a:rPr>
                        <a:t>断网</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选中</a:t>
                      </a:r>
                      <a:endParaRPr lang="en-US" altLang="zh-CN" sz="1800" kern="100" dirty="0">
                        <a:effectLst/>
                      </a:endParaRPr>
                    </a:p>
                    <a:p>
                      <a:pPr algn="ctr">
                        <a:spcAft>
                          <a:spcPts val="0"/>
                        </a:spcAft>
                      </a:pPr>
                      <a:r>
                        <a:rPr lang="zh-CN" sz="1800" kern="100" dirty="0">
                          <a:effectLst/>
                        </a:rPr>
                        <a:t>文名</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比赛</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笔墨用完</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求助</a:t>
                      </a:r>
                      <a:endParaRPr lang="en-US" altLang="zh-CN" sz="1800" kern="100" dirty="0">
                        <a:effectLst/>
                      </a:endParaRPr>
                    </a:p>
                    <a:p>
                      <a:pPr algn="ctr">
                        <a:spcAft>
                          <a:spcPts val="0"/>
                        </a:spcAft>
                      </a:pPr>
                      <a:r>
                        <a:rPr lang="zh-CN" sz="1800" kern="100" dirty="0">
                          <a:effectLst/>
                        </a:rPr>
                        <a:t>搭车</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入住宾馆</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参加</a:t>
                      </a:r>
                      <a:endParaRPr lang="en-US" altLang="zh-CN" sz="1800" kern="100" dirty="0">
                        <a:effectLst/>
                      </a:endParaRPr>
                    </a:p>
                    <a:p>
                      <a:pPr algn="ctr">
                        <a:spcAft>
                          <a:spcPts val="0"/>
                        </a:spcAft>
                      </a:pPr>
                      <a:r>
                        <a:rPr lang="zh-CN" sz="1800" kern="100" dirty="0">
                          <a:effectLst/>
                        </a:rPr>
                        <a:t>聚会</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聚会</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公交服务</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水稻</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extLst>
                  <a:ext uri="{0D108BD9-81ED-4DB2-BD59-A6C34878D82A}">
                    <a16:rowId xmlns:a16="http://schemas.microsoft.com/office/drawing/2014/main" xmlns="" val="3324406962"/>
                  </a:ext>
                </a:extLst>
              </a:tr>
              <a:tr h="721227">
                <a:tc>
                  <a:txBody>
                    <a:bodyPr/>
                    <a:lstStyle/>
                    <a:p>
                      <a:pPr algn="ctr">
                        <a:spcAft>
                          <a:spcPts val="0"/>
                        </a:spcAft>
                      </a:pPr>
                      <a:r>
                        <a:rPr lang="zh-CN" sz="1800" kern="0">
                          <a:effectLst/>
                        </a:rPr>
                        <a:t>201806</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ctr">
                        <a:spcAft>
                          <a:spcPts val="0"/>
                        </a:spcAft>
                        <a:tabLst>
                          <a:tab pos="266700" algn="l"/>
                          <a:tab pos="1968500" algn="l"/>
                          <a:tab pos="3632200" algn="l"/>
                        </a:tabLst>
                      </a:pPr>
                      <a:r>
                        <a:rPr lang="zh-CN" sz="1800" kern="0">
                          <a:effectLst/>
                        </a:rPr>
                        <a:t>看电视</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买CD</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赶火车</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上班交通</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上课</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缺席</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复学</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介绍</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旅馆</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餐馆</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偶遇</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看房</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教育的重要性</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extLst>
                  <a:ext uri="{0D108BD9-81ED-4DB2-BD59-A6C34878D82A}">
                    <a16:rowId xmlns:a16="http://schemas.microsoft.com/office/drawing/2014/main" xmlns="" val="3961653196"/>
                  </a:ext>
                </a:extLst>
              </a:tr>
              <a:tr h="665035">
                <a:tc>
                  <a:txBody>
                    <a:bodyPr/>
                    <a:lstStyle/>
                    <a:p>
                      <a:pPr algn="ctr">
                        <a:spcAft>
                          <a:spcPts val="0"/>
                        </a:spcAft>
                      </a:pPr>
                      <a:r>
                        <a:rPr lang="en-US" sz="1800" kern="100" dirty="0">
                          <a:effectLst/>
                        </a:rPr>
                        <a:t>201711</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找笔</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天气</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dirty="0">
                          <a:effectLst/>
                        </a:rPr>
                        <a:t>团队人数</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家务</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酒店服务</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a:effectLst/>
                        </a:rPr>
                        <a:t>照顾妈妈</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dirty="0">
                          <a:effectLst/>
                        </a:rPr>
                        <a:t>家人通信</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聚餐</a:t>
                      </a:r>
                      <a:endParaRPr lang="zh-CN" altLang="en-US" sz="1800" dirty="0"/>
                    </a:p>
                  </a:txBody>
                  <a:tcPr marL="52174" marR="52174" marT="0" marB="0">
                    <a:solidFill>
                      <a:schemeClr val="bg1">
                        <a:lumMod val="75000"/>
                      </a:schemeClr>
                    </a:solidFill>
                  </a:tcPr>
                </a:tc>
                <a:tc>
                  <a:txBody>
                    <a:bodyPr/>
                    <a:lstStyle/>
                    <a:p>
                      <a:pPr algn="ctr"/>
                      <a:r>
                        <a:rPr lang="zh-CN" sz="1800" kern="100">
                          <a:effectLst/>
                        </a:rPr>
                        <a:t>租房</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dirty="0">
                          <a:effectLst/>
                        </a:rPr>
                        <a:t>旅游</a:t>
                      </a:r>
                      <a:endParaRPr lang="en-US" altLang="zh-CN" sz="1800" kern="100" dirty="0">
                        <a:effectLst/>
                      </a:endParaRPr>
                    </a:p>
                    <a:p>
                      <a:pPr algn="ctr">
                        <a:spcAft>
                          <a:spcPts val="0"/>
                        </a:spcAft>
                      </a:pPr>
                      <a:r>
                        <a:rPr lang="zh-CN" sz="1800" kern="100" dirty="0">
                          <a:effectLst/>
                        </a:rPr>
                        <a:t>巴黎</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extLst>
                  <a:ext uri="{0D108BD9-81ED-4DB2-BD59-A6C34878D82A}">
                    <a16:rowId xmlns:a16="http://schemas.microsoft.com/office/drawing/2014/main" xmlns="" val="2079592649"/>
                  </a:ext>
                </a:extLst>
              </a:tr>
              <a:tr h="827642">
                <a:tc>
                  <a:txBody>
                    <a:bodyPr/>
                    <a:lstStyle/>
                    <a:p>
                      <a:pPr algn="ctr">
                        <a:spcAft>
                          <a:spcPts val="0"/>
                        </a:spcAft>
                      </a:pPr>
                      <a:r>
                        <a:rPr lang="zh-CN" sz="1800" kern="0">
                          <a:effectLst/>
                        </a:rPr>
                        <a:t>201706</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评价</a:t>
                      </a:r>
                      <a:endParaRPr lang="zh-CN" sz="1800" kern="100">
                        <a:effectLst/>
                      </a:endParaRPr>
                    </a:p>
                    <a:p>
                      <a:pPr algn="ctr" fontAlgn="ctr">
                        <a:spcAft>
                          <a:spcPts val="0"/>
                        </a:spcAft>
                        <a:tabLst>
                          <a:tab pos="266700" algn="l"/>
                          <a:tab pos="1968500" algn="l"/>
                          <a:tab pos="3632200" algn="l"/>
                        </a:tabLst>
                      </a:pPr>
                      <a:r>
                        <a:rPr lang="zh-CN" sz="1800" kern="0">
                          <a:effectLst/>
                        </a:rPr>
                        <a:t>电影</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去法国</a:t>
                      </a:r>
                      <a:endParaRPr lang="zh-CN" sz="1800" kern="100">
                        <a:effectLst/>
                      </a:endParaRPr>
                    </a:p>
                    <a:p>
                      <a:pPr algn="ctr" fontAlgn="ctr">
                        <a:spcAft>
                          <a:spcPts val="0"/>
                        </a:spcAft>
                        <a:tabLst>
                          <a:tab pos="266700" algn="l"/>
                          <a:tab pos="1968500" algn="l"/>
                          <a:tab pos="3632200" algn="l"/>
                        </a:tabLst>
                      </a:pPr>
                      <a:r>
                        <a:rPr lang="zh-CN" sz="1800" kern="0">
                          <a:effectLst/>
                        </a:rPr>
                        <a:t>的计划</a:t>
                      </a:r>
                      <a:endParaRPr lang="zh-CN" altLang="en-US" sz="1800"/>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准备</a:t>
                      </a:r>
                      <a:endParaRPr lang="zh-CN" sz="1800" kern="100">
                        <a:effectLst/>
                      </a:endParaRPr>
                    </a:p>
                    <a:p>
                      <a:pPr algn="ctr" fontAlgn="ctr">
                        <a:spcAft>
                          <a:spcPts val="0"/>
                        </a:spcAft>
                        <a:tabLst>
                          <a:tab pos="266700" algn="l"/>
                          <a:tab pos="1968500" algn="l"/>
                          <a:tab pos="3632200" algn="l"/>
                        </a:tabLst>
                      </a:pPr>
                      <a:r>
                        <a:rPr lang="zh-CN" sz="1800" kern="0">
                          <a:effectLst/>
                        </a:rPr>
                        <a:t>聚会</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借阅</a:t>
                      </a:r>
                      <a:endParaRPr lang="zh-CN" sz="1800" kern="100">
                        <a:effectLst/>
                      </a:endParaRPr>
                    </a:p>
                    <a:p>
                      <a:pPr algn="ctr" fontAlgn="ctr">
                        <a:spcAft>
                          <a:spcPts val="0"/>
                        </a:spcAft>
                        <a:tabLst>
                          <a:tab pos="266700" algn="l"/>
                          <a:tab pos="1968500" algn="l"/>
                          <a:tab pos="3632200" algn="l"/>
                        </a:tabLst>
                      </a:pPr>
                      <a:r>
                        <a:rPr lang="zh-CN" sz="1800" kern="0">
                          <a:effectLst/>
                        </a:rPr>
                        <a:t>图书</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了解火车时间</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a:r>
                        <a:rPr lang="zh-CN" sz="1800" kern="0">
                          <a:effectLst/>
                        </a:rPr>
                        <a:t>寻找修鞋店铺</a:t>
                      </a:r>
                      <a:endParaRPr lang="zh-CN" altLang="en-US" sz="1800"/>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餐馆点餐</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a:r>
                        <a:rPr lang="zh-CN" sz="1800" kern="0">
                          <a:effectLst/>
                        </a:rPr>
                        <a:t>约定见面时间</a:t>
                      </a:r>
                      <a:endParaRPr lang="zh-CN" altLang="en-US" sz="1800"/>
                    </a:p>
                  </a:txBody>
                  <a:tcPr marL="52174" marR="52174" marT="0" marB="0" anchor="ctr"/>
                </a:tc>
                <a:tc>
                  <a:txBody>
                    <a:bodyPr/>
                    <a:lstStyle/>
                    <a:p>
                      <a:pPr algn="ctr"/>
                      <a:r>
                        <a:rPr lang="zh-CN" sz="1800" kern="0" dirty="0">
                          <a:effectLst/>
                        </a:rPr>
                        <a:t>去德国工作</a:t>
                      </a:r>
                      <a:endParaRPr lang="zh-CN" altLang="en-US" sz="1800" dirty="0"/>
                    </a:p>
                  </a:txBody>
                  <a:tcPr marL="52174" marR="52174" marT="0" marB="0" anchor="ctr"/>
                </a:tc>
                <a:tc>
                  <a:txBody>
                    <a:bodyPr/>
                    <a:lstStyle/>
                    <a:p>
                      <a:pPr algn="ctr" fontAlgn="ctr">
                        <a:spcAft>
                          <a:spcPts val="0"/>
                        </a:spcAft>
                        <a:tabLst>
                          <a:tab pos="266700" algn="l"/>
                          <a:tab pos="1968500" algn="l"/>
                          <a:tab pos="3632200" algn="l"/>
                        </a:tabLst>
                      </a:pPr>
                      <a:r>
                        <a:rPr lang="en-US" sz="1800" kern="100" dirty="0">
                          <a:effectLst/>
                        </a:rPr>
                        <a:t>Juárez</a:t>
                      </a:r>
                      <a:r>
                        <a:rPr lang="zh-CN" sz="1800" kern="100" dirty="0">
                          <a:effectLst/>
                        </a:rPr>
                        <a:t>的酷热天气</a:t>
                      </a:r>
                      <a:endParaRPr lang="zh-CN" sz="1800" kern="100" dirty="0">
                        <a:effectLst/>
                        <a:latin typeface="Times New Roman" panose="02020603050405020304" pitchFamily="18" charset="0"/>
                        <a:ea typeface="宋体" panose="02010600030101010101" pitchFamily="2" charset="-122"/>
                      </a:endParaRPr>
                    </a:p>
                  </a:txBody>
                  <a:tcPr marL="52174" marR="52174" marT="0" marB="0" anchor="ctr"/>
                </a:tc>
                <a:extLst>
                  <a:ext uri="{0D108BD9-81ED-4DB2-BD59-A6C34878D82A}">
                    <a16:rowId xmlns:a16="http://schemas.microsoft.com/office/drawing/2014/main" xmlns="" val="201228619"/>
                  </a:ext>
                </a:extLst>
              </a:tr>
              <a:tr h="254590">
                <a:tc>
                  <a:txBody>
                    <a:bodyPr/>
                    <a:lstStyle/>
                    <a:p>
                      <a:pPr algn="ctr">
                        <a:spcAft>
                          <a:spcPts val="0"/>
                        </a:spcAft>
                      </a:pPr>
                      <a:r>
                        <a:rPr lang="en-US" sz="1800" kern="100" dirty="0">
                          <a:effectLst/>
                        </a:rPr>
                        <a:t>2016.10</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dirty="0">
                          <a:effectLst/>
                        </a:rPr>
                        <a:t>旅游巴黎</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a:effectLst/>
                        </a:rPr>
                        <a:t>搭飞机</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a:effectLst/>
                        </a:rPr>
                        <a:t>租房</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工作安排</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dirty="0">
                          <a:effectLst/>
                        </a:rPr>
                        <a:t>求助笔记</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订单服务</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a:effectLst/>
                        </a:rPr>
                        <a:t>选课</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电脑坏了</a:t>
                      </a:r>
                      <a:endParaRPr lang="zh-CN" altLang="en-US" sz="1800" dirty="0"/>
                    </a:p>
                  </a:txBody>
                  <a:tcPr marL="52174" marR="52174" marT="0" marB="0">
                    <a:solidFill>
                      <a:schemeClr val="bg1">
                        <a:lumMod val="75000"/>
                      </a:schemeClr>
                    </a:solidFill>
                  </a:tcPr>
                </a:tc>
                <a:tc>
                  <a:txBody>
                    <a:bodyPr/>
                    <a:lstStyle/>
                    <a:p>
                      <a:pPr algn="ctr"/>
                      <a:r>
                        <a:rPr lang="zh-CN" sz="1800" kern="100" dirty="0">
                          <a:effectLst/>
                        </a:rPr>
                        <a:t>参考书目</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dirty="0">
                          <a:effectLst/>
                        </a:rPr>
                        <a:t>天气</a:t>
                      </a:r>
                      <a:endParaRPr lang="en-US" altLang="zh-CN" sz="1800" kern="100" dirty="0">
                        <a:effectLst/>
                      </a:endParaRPr>
                    </a:p>
                    <a:p>
                      <a:pPr algn="ctr">
                        <a:spcAft>
                          <a:spcPts val="0"/>
                        </a:spcAft>
                      </a:pPr>
                      <a:r>
                        <a:rPr lang="zh-CN" sz="1800" kern="100" dirty="0">
                          <a:effectLst/>
                        </a:rPr>
                        <a:t>预报</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extLst>
                  <a:ext uri="{0D108BD9-81ED-4DB2-BD59-A6C34878D82A}">
                    <a16:rowId xmlns:a16="http://schemas.microsoft.com/office/drawing/2014/main" xmlns="" val="1410135973"/>
                  </a:ext>
                </a:extLst>
              </a:tr>
            </a:tbl>
          </a:graphicData>
        </a:graphic>
      </p:graphicFrame>
      <p:sp>
        <p:nvSpPr>
          <p:cNvPr id="32" name="矩形 31">
            <a:extLst>
              <a:ext uri="{FF2B5EF4-FFF2-40B4-BE49-F238E27FC236}">
                <a16:creationId xmlns:a16="http://schemas.microsoft.com/office/drawing/2014/main" xmlns="" id="{1F6461F0-439C-4874-9333-45A4EE2B5C87}"/>
              </a:ext>
            </a:extLst>
          </p:cNvPr>
          <p:cNvSpPr/>
          <p:nvPr/>
        </p:nvSpPr>
        <p:spPr>
          <a:xfrm>
            <a:off x="2695109" y="368987"/>
            <a:ext cx="41520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五次高考听力话题统计表</a:t>
            </a:r>
          </a:p>
        </p:txBody>
      </p:sp>
      <p:sp>
        <p:nvSpPr>
          <p:cNvPr id="33" name="矩形 32">
            <a:extLst>
              <a:ext uri="{FF2B5EF4-FFF2-40B4-BE49-F238E27FC236}">
                <a16:creationId xmlns:a16="http://schemas.microsoft.com/office/drawing/2014/main" xmlns="" id="{EF646EA6-7939-4BAA-9D5C-BC2FA84D33FD}"/>
              </a:ext>
            </a:extLst>
          </p:cNvPr>
          <p:cNvSpPr/>
          <p:nvPr/>
        </p:nvSpPr>
        <p:spPr>
          <a:xfrm>
            <a:off x="267066" y="229385"/>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链接高考</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9501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250"/>
                                        <p:tgtEl>
                                          <p:spTgt spid="15"/>
                                        </p:tgtEl>
                                      </p:cBhvr>
                                    </p:animEffect>
                                  </p:childTnLst>
                                </p:cTn>
                              </p:par>
                              <p:par>
                                <p:cTn id="11" presetID="21"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2)">
                                      <p:cBhvr>
                                        <p:cTn id="13" dur="250"/>
                                        <p:tgtEl>
                                          <p:spTgt spid="18"/>
                                        </p:tgtEl>
                                      </p:cBhvr>
                                    </p:animEffect>
                                  </p:childTnLst>
                                </p:cTn>
                              </p:par>
                              <p:par>
                                <p:cTn id="14" presetID="2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250"/>
                                        <p:tgtEl>
                                          <p:spTgt spid="13"/>
                                        </p:tgtEl>
                                      </p:cBhvr>
                                    </p:animEffect>
                                  </p:childTnLst>
                                </p:cTn>
                              </p:par>
                              <p:par>
                                <p:cTn id="17" presetID="21"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2)">
                                      <p:cBhvr>
                                        <p:cTn id="19" dur="25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21"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2)">
                                      <p:cBhvr>
                                        <p:cTn id="25" dur="250"/>
                                        <p:tgtEl>
                                          <p:spTgt spid="10"/>
                                        </p:tgtEl>
                                      </p:cBhvr>
                                    </p:animEffect>
                                  </p:childTnLst>
                                </p:cTn>
                              </p:par>
                              <p:par>
                                <p:cTn id="26" presetID="2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25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anim calcmode="lin" valueType="num">
                                      <p:cBhvr>
                                        <p:cTn id="54" dur="500" fill="hold"/>
                                        <p:tgtEl>
                                          <p:spTgt spid="29"/>
                                        </p:tgtEl>
                                        <p:attrNameLst>
                                          <p:attrName>ppt_x</p:attrName>
                                        </p:attrNameLst>
                                      </p:cBhvr>
                                      <p:tavLst>
                                        <p:tav tm="0">
                                          <p:val>
                                            <p:strVal val="#ppt_x"/>
                                          </p:val>
                                        </p:tav>
                                        <p:tav tm="100000">
                                          <p:val>
                                            <p:strVal val="#ppt_x"/>
                                          </p:val>
                                        </p:tav>
                                      </p:tavLst>
                                    </p:anim>
                                    <p:anim calcmode="lin" valueType="num">
                                      <p:cBhvr>
                                        <p:cTn id="5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1" grpId="0"/>
      <p:bldP spid="23" grpId="0"/>
      <p:bldP spid="25"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2017</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—Text1</a:t>
            </a:r>
          </a:p>
        </p:txBody>
      </p:sp>
      <p:sp>
        <p:nvSpPr>
          <p:cNvPr id="32" name="矩形 31">
            <a:extLst>
              <a:ext uri="{FF2B5EF4-FFF2-40B4-BE49-F238E27FC236}">
                <a16:creationId xmlns:a16="http://schemas.microsoft.com/office/drawing/2014/main" xmlns="" id="{8D2B0090-06FD-4A9D-99B0-E313171458BB}"/>
              </a:ext>
            </a:extLst>
          </p:cNvPr>
          <p:cNvSpPr/>
          <p:nvPr/>
        </p:nvSpPr>
        <p:spPr>
          <a:xfrm>
            <a:off x="192381" y="3560275"/>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James, you’ve been watching TV for the whole evening. What’s on?</a:t>
            </a:r>
          </a:p>
          <a:p>
            <a:pPr lvl="0"/>
            <a:r>
              <a:rPr lang="en-US" altLang="zh-CN" sz="1700" b="1" dirty="0">
                <a:solidFill>
                  <a:srgbClr val="002060"/>
                </a:solidFill>
                <a:latin typeface="Times New Roman" pitchFamily="18" charset="0"/>
                <a:cs typeface="Times New Roman" pitchFamily="18" charset="0"/>
              </a:rPr>
              <a:t>M: It’s a science program on the origin of the universe. I’ll give a presentation on </a:t>
            </a:r>
          </a:p>
          <a:p>
            <a:pPr lvl="0"/>
            <a:r>
              <a:rPr lang="en-US" altLang="zh-CN" sz="1700" b="1" dirty="0">
                <a:solidFill>
                  <a:srgbClr val="002060"/>
                </a:solidFill>
                <a:latin typeface="Times New Roman" pitchFamily="18" charset="0"/>
                <a:cs typeface="Times New Roman" pitchFamily="18" charset="0"/>
              </a:rPr>
              <a:t>     it in my class tomorrow. </a:t>
            </a:r>
          </a:p>
          <a:p>
            <a:pPr lvl="0"/>
            <a:r>
              <a:rPr lang="en-US" altLang="zh-CN" sz="1700" b="1" dirty="0">
                <a:solidFill>
                  <a:prstClr val="black"/>
                </a:solidFill>
                <a:latin typeface="Times New Roman" pitchFamily="18" charset="0"/>
                <a:cs typeface="Times New Roman" pitchFamily="18" charset="0"/>
              </a:rPr>
              <a:t>1. What will James do tomorrow?</a:t>
            </a:r>
          </a:p>
          <a:p>
            <a:pPr lvl="0"/>
            <a:r>
              <a:rPr lang="en-US" altLang="zh-CN" sz="1700" b="1" dirty="0">
                <a:solidFill>
                  <a:prstClr val="black"/>
                </a:solidFill>
                <a:latin typeface="Times New Roman" pitchFamily="18" charset="0"/>
                <a:cs typeface="Times New Roman" pitchFamily="18" charset="0"/>
              </a:rPr>
              <a:t>A. Watch a TV program.	     B. Give a talk.		C. Write a report.</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726" y="1832283"/>
            <a:ext cx="422494" cy="428119"/>
          </a:xfrm>
          <a:prstGeom prst="rect">
            <a:avLst/>
          </a:prstGeom>
        </p:spPr>
      </p:pic>
      <p:sp>
        <p:nvSpPr>
          <p:cNvPr id="5" name="矩形 4">
            <a:extLst>
              <a:ext uri="{FF2B5EF4-FFF2-40B4-BE49-F238E27FC236}">
                <a16:creationId xmlns:a16="http://schemas.microsoft.com/office/drawing/2014/main" xmlns="" id="{C7FA69DF-2292-432C-B1DC-42B98DE79B02}"/>
              </a:ext>
            </a:extLst>
          </p:cNvPr>
          <p:cNvSpPr/>
          <p:nvPr/>
        </p:nvSpPr>
        <p:spPr>
          <a:xfrm>
            <a:off x="625119" y="780725"/>
            <a:ext cx="8109283" cy="140038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Have you seen the movie Hang Over. We went to see it last night.</a:t>
            </a:r>
          </a:p>
          <a:p>
            <a:r>
              <a:rPr lang="en-US" altLang="zh-CN" sz="1700" b="1" dirty="0">
                <a:solidFill>
                  <a:srgbClr val="002060"/>
                </a:solidFill>
                <a:latin typeface="Times New Roman" pitchFamily="18" charset="0"/>
                <a:cs typeface="Times New Roman" pitchFamily="18" charset="0"/>
              </a:rPr>
              <a:t>M: How was it?</a:t>
            </a:r>
          </a:p>
          <a:p>
            <a:r>
              <a:rPr lang="en-US" altLang="zh-CN" sz="1700" b="1" dirty="0">
                <a:solidFill>
                  <a:prstClr val="black"/>
                </a:solidFill>
                <a:latin typeface="Times New Roman" pitchFamily="18" charset="0"/>
                <a:cs typeface="Times New Roman" pitchFamily="18" charset="0"/>
              </a:rPr>
              <a:t>W: Jason thought it was extremely amusing. But I was a bit disappointed.</a:t>
            </a:r>
          </a:p>
          <a:p>
            <a:r>
              <a:rPr lang="en-US" altLang="zh-CN" sz="1700" b="1" dirty="0">
                <a:solidFill>
                  <a:prstClr val="black"/>
                </a:solidFill>
                <a:latin typeface="Times New Roman" pitchFamily="18" charset="0"/>
                <a:cs typeface="Times New Roman" pitchFamily="18" charset="0"/>
              </a:rPr>
              <a:t> 1. What does the woman think of the movie?</a:t>
            </a:r>
          </a:p>
          <a:p>
            <a:r>
              <a:rPr lang="en-US" altLang="zh-CN" sz="1700" b="1" dirty="0">
                <a:solidFill>
                  <a:prstClr val="black"/>
                </a:solidFill>
                <a:latin typeface="Times New Roman" pitchFamily="18" charset="0"/>
                <a:cs typeface="Times New Roman" pitchFamily="18" charset="0"/>
              </a:rPr>
              <a:t>A. It’s amusing.     	B. It’s exciting.        	C. It’s disappointing.</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451" y="4610731"/>
            <a:ext cx="422494" cy="428119"/>
          </a:xfrm>
          <a:prstGeom prst="rect">
            <a:avLst/>
          </a:prstGeom>
        </p:spPr>
      </p:pic>
      <p:sp>
        <p:nvSpPr>
          <p:cNvPr id="22" name="矩形 21">
            <a:extLst>
              <a:ext uri="{FF2B5EF4-FFF2-40B4-BE49-F238E27FC236}">
                <a16:creationId xmlns:a16="http://schemas.microsoft.com/office/drawing/2014/main" xmlns="" id="{F08AAD09-FB57-4EEA-9857-6E2CAE07F574}"/>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spTree>
    <p:extLst>
      <p:ext uri="{BB962C8B-B14F-4D97-AF65-F5344CB8AC3E}">
        <p14:creationId xmlns:p14="http://schemas.microsoft.com/office/powerpoint/2010/main" val="41886355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旅游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Tour</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6</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SIX</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8681716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4B5FD298-853A-489D-B9B8-EA68D99C7F77}"/>
              </a:ext>
            </a:extLst>
          </p:cNvPr>
          <p:cNvSpPr/>
          <p:nvPr/>
        </p:nvSpPr>
        <p:spPr>
          <a:xfrm>
            <a:off x="208537" y="728150"/>
            <a:ext cx="2887299" cy="4401205"/>
          </a:xfrm>
          <a:prstGeom prst="rect">
            <a:avLst/>
          </a:prstGeom>
        </p:spPr>
        <p:txBody>
          <a:bodyPr wrap="square">
            <a:spAutoFit/>
          </a:bodyPr>
          <a:lstStyle/>
          <a:p>
            <a:r>
              <a:rPr lang="zh-CN" altLang="en-US" sz="2000" b="1" dirty="0"/>
              <a:t>去度假 </a:t>
            </a:r>
            <a:endParaRPr lang="en-US" altLang="zh-CN" sz="2000" b="1" dirty="0"/>
          </a:p>
          <a:p>
            <a:r>
              <a:rPr lang="en-US" altLang="zh-CN" sz="2000" b="1" dirty="0"/>
              <a:t>   </a:t>
            </a:r>
            <a:r>
              <a:rPr lang="en-US" altLang="zh-CN" sz="2000" b="1" dirty="0">
                <a:solidFill>
                  <a:srgbClr val="645E10"/>
                </a:solidFill>
              </a:rPr>
              <a:t>leave for a vacation </a:t>
            </a:r>
          </a:p>
          <a:p>
            <a:r>
              <a:rPr lang="zh-CN" altLang="en-US" sz="2000" b="1" dirty="0"/>
              <a:t>旅行社</a:t>
            </a:r>
            <a:endParaRPr lang="en-US" altLang="zh-CN" sz="2000" b="1" dirty="0"/>
          </a:p>
          <a:p>
            <a:r>
              <a:rPr lang="en-US" altLang="zh-CN" sz="2000" b="1" dirty="0"/>
              <a:t>   </a:t>
            </a:r>
            <a:r>
              <a:rPr lang="en-US" altLang="zh-CN" sz="2000" b="1" dirty="0">
                <a:solidFill>
                  <a:srgbClr val="645E10"/>
                </a:solidFill>
              </a:rPr>
              <a:t>travel agency/ service   </a:t>
            </a:r>
          </a:p>
          <a:p>
            <a:r>
              <a:rPr lang="en-US" altLang="zh-CN" sz="2000" b="1" dirty="0"/>
              <a:t> </a:t>
            </a:r>
            <a:r>
              <a:rPr lang="zh-CN" altLang="en-US" sz="2000" b="1" dirty="0"/>
              <a:t>观光</a:t>
            </a:r>
            <a:endParaRPr lang="en-US" altLang="zh-CN" sz="2000" b="1" dirty="0"/>
          </a:p>
          <a:p>
            <a:r>
              <a:rPr lang="en-US" altLang="zh-CN" sz="2000" b="1" dirty="0">
                <a:solidFill>
                  <a:srgbClr val="645E10"/>
                </a:solidFill>
              </a:rPr>
              <a:t>   go sightseeing</a:t>
            </a:r>
          </a:p>
          <a:p>
            <a:r>
              <a:rPr lang="en-US" altLang="zh-CN" sz="2000" b="1" dirty="0"/>
              <a:t> </a:t>
            </a:r>
            <a:r>
              <a:rPr lang="zh-CN" altLang="en-US" sz="2000" b="1" dirty="0"/>
              <a:t>避暑胜地</a:t>
            </a:r>
            <a:endParaRPr lang="en-US" altLang="zh-CN" sz="2000" b="1" dirty="0"/>
          </a:p>
          <a:p>
            <a:r>
              <a:rPr lang="en-US" altLang="zh-CN" sz="2000" b="1" dirty="0">
                <a:solidFill>
                  <a:prstClr val="black"/>
                </a:solidFill>
              </a:rPr>
              <a:t>   </a:t>
            </a:r>
            <a:r>
              <a:rPr lang="en-US" altLang="zh-CN" sz="2000" b="1" dirty="0">
                <a:solidFill>
                  <a:srgbClr val="645E10"/>
                </a:solidFill>
              </a:rPr>
              <a:t>summer resort  </a:t>
            </a:r>
          </a:p>
          <a:p>
            <a:r>
              <a:rPr lang="zh-CN" altLang="en-US" sz="2000" b="1" dirty="0">
                <a:solidFill>
                  <a:prstClr val="black"/>
                </a:solidFill>
              </a:rPr>
              <a:t>国家公园</a:t>
            </a:r>
            <a:endParaRPr lang="en-US" altLang="zh-CN" sz="2000" b="1" dirty="0"/>
          </a:p>
          <a:p>
            <a:r>
              <a:rPr lang="en-US" altLang="zh-CN" sz="2000" b="1" dirty="0">
                <a:solidFill>
                  <a:prstClr val="black"/>
                </a:solidFill>
              </a:rPr>
              <a:t>   </a:t>
            </a:r>
            <a:r>
              <a:rPr lang="en-US" altLang="zh-CN" sz="2000" b="1" dirty="0">
                <a:solidFill>
                  <a:srgbClr val="645E10"/>
                </a:solidFill>
              </a:rPr>
              <a:t>national park</a:t>
            </a:r>
            <a:endParaRPr lang="zh-CN" altLang="en-US" sz="2000" b="1" dirty="0">
              <a:solidFill>
                <a:srgbClr val="645E10"/>
              </a:solidFill>
            </a:endParaRPr>
          </a:p>
          <a:p>
            <a:r>
              <a:rPr lang="zh-CN" altLang="en-US" sz="2000" b="1" dirty="0">
                <a:solidFill>
                  <a:prstClr val="black"/>
                </a:solidFill>
              </a:rPr>
              <a:t>自然景观</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natural scenery</a:t>
            </a:r>
            <a:endParaRPr lang="zh-CN" altLang="en-US" sz="2000" b="1" dirty="0">
              <a:solidFill>
                <a:srgbClr val="645E10"/>
              </a:solidFill>
            </a:endParaRPr>
          </a:p>
          <a:p>
            <a:r>
              <a:rPr lang="zh-CN" altLang="en-US" sz="2000" b="1" dirty="0">
                <a:solidFill>
                  <a:prstClr val="black"/>
                </a:solidFill>
              </a:rPr>
              <a:t>瀑布</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waterfall /cascade</a:t>
            </a:r>
            <a:endParaRPr lang="zh-CN" altLang="en-US" sz="2000" b="1" dirty="0">
              <a:solidFill>
                <a:srgbClr val="645E10"/>
              </a:solidFill>
            </a:endParaRPr>
          </a:p>
        </p:txBody>
      </p:sp>
      <p:sp>
        <p:nvSpPr>
          <p:cNvPr id="6" name="矩形 5">
            <a:extLst>
              <a:ext uri="{FF2B5EF4-FFF2-40B4-BE49-F238E27FC236}">
                <a16:creationId xmlns:a16="http://schemas.microsoft.com/office/drawing/2014/main" xmlns="" id="{5F247E92-DFDC-42E3-AE80-77ECB543BFFE}"/>
              </a:ext>
            </a:extLst>
          </p:cNvPr>
          <p:cNvSpPr/>
          <p:nvPr/>
        </p:nvSpPr>
        <p:spPr>
          <a:xfrm>
            <a:off x="3320175" y="465363"/>
            <a:ext cx="5669052" cy="4401205"/>
          </a:xfrm>
          <a:prstGeom prst="rect">
            <a:avLst/>
          </a:prstGeom>
        </p:spPr>
        <p:txBody>
          <a:bodyPr wrap="none">
            <a:spAutoFit/>
          </a:bodyPr>
          <a:lstStyle/>
          <a:p>
            <a:r>
              <a:rPr lang="zh-CN" altLang="en-US" sz="2000" b="1" dirty="0">
                <a:solidFill>
                  <a:prstClr val="black"/>
                </a:solidFill>
              </a:rPr>
              <a:t>山水风光</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landscape /scenery with mountains and rivers </a:t>
            </a:r>
            <a:endParaRPr lang="zh-CN" altLang="en-US" sz="2000" b="1" dirty="0">
              <a:solidFill>
                <a:srgbClr val="645E10"/>
              </a:solidFill>
            </a:endParaRPr>
          </a:p>
          <a:p>
            <a:r>
              <a:rPr lang="zh-CN" altLang="en-US" sz="2000" b="1" dirty="0"/>
              <a:t>湖光山色</a:t>
            </a:r>
            <a:endParaRPr lang="en-US" altLang="zh-CN" sz="2000" b="1" dirty="0"/>
          </a:p>
          <a:p>
            <a:r>
              <a:rPr lang="zh-CN" altLang="en-US" sz="2000" b="1" dirty="0"/>
              <a:t>    </a:t>
            </a:r>
            <a:r>
              <a:rPr lang="en-US" altLang="zh-CN" sz="2000" b="1" dirty="0">
                <a:solidFill>
                  <a:srgbClr val="645E10"/>
                </a:solidFill>
              </a:rPr>
              <a:t>landscape of lakes and hills</a:t>
            </a:r>
          </a:p>
          <a:p>
            <a:r>
              <a:rPr lang="zh-CN" altLang="en-US" sz="2000" b="1" dirty="0">
                <a:solidFill>
                  <a:prstClr val="black"/>
                </a:solidFill>
              </a:rPr>
              <a:t>古建筑群</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ancient architectural complex</a:t>
            </a:r>
            <a:endParaRPr lang="zh-CN" altLang="en-US" sz="2000" b="1" dirty="0">
              <a:solidFill>
                <a:srgbClr val="645E10"/>
              </a:solidFill>
            </a:endParaRPr>
          </a:p>
          <a:p>
            <a:r>
              <a:rPr lang="zh-CN" altLang="en-US" sz="2000" b="1" dirty="0">
                <a:solidFill>
                  <a:prstClr val="black"/>
                </a:solidFill>
              </a:rPr>
              <a:t>温泉</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hot spring/ the thermal spring</a:t>
            </a:r>
            <a:endParaRPr lang="zh-CN" altLang="en-US" sz="2000" b="1" dirty="0">
              <a:solidFill>
                <a:srgbClr val="645E10"/>
              </a:solidFill>
            </a:endParaRPr>
          </a:p>
          <a:p>
            <a:r>
              <a:rPr lang="zh-CN" altLang="en-US" sz="2000" b="1" dirty="0">
                <a:solidFill>
                  <a:prstClr val="black"/>
                </a:solidFill>
              </a:rPr>
              <a:t>历史遗迹</a:t>
            </a:r>
            <a:r>
              <a:rPr lang="en-US" altLang="zh-CN" sz="2000" b="1" dirty="0">
                <a:solidFill>
                  <a:prstClr val="black"/>
                </a:solidFill>
              </a:rPr>
              <a:t>/</a:t>
            </a:r>
            <a:r>
              <a:rPr lang="zh-CN" altLang="en-US" sz="2000" b="1" dirty="0">
                <a:solidFill>
                  <a:prstClr val="black"/>
                </a:solidFill>
              </a:rPr>
              <a:t>名胜</a:t>
            </a:r>
            <a:r>
              <a:rPr lang="en-US" altLang="zh-CN" sz="2000" b="1" dirty="0">
                <a:solidFill>
                  <a:prstClr val="black"/>
                </a:solidFill>
              </a:rPr>
              <a:t>/</a:t>
            </a:r>
            <a:r>
              <a:rPr lang="zh-CN" altLang="en-US" sz="2000" b="1" dirty="0"/>
              <a:t>壮丽河山 </a:t>
            </a:r>
            <a:endParaRPr lang="en-US" altLang="zh-CN" sz="2000" b="1" dirty="0"/>
          </a:p>
          <a:p>
            <a:r>
              <a:rPr lang="en-US" altLang="zh-CN" sz="2000" b="1" dirty="0">
                <a:solidFill>
                  <a:srgbClr val="645E10"/>
                </a:solidFill>
              </a:rPr>
              <a:t>   historic heritage/scenic spot /magnificent scenery</a:t>
            </a:r>
          </a:p>
          <a:p>
            <a:r>
              <a:rPr lang="zh-CN" altLang="en-US" sz="2000" b="1" dirty="0"/>
              <a:t>诱人景色</a:t>
            </a:r>
            <a:r>
              <a:rPr lang="en-US" altLang="zh-CN" sz="2000" b="1" dirty="0"/>
              <a:t>/</a:t>
            </a:r>
            <a:r>
              <a:rPr lang="zh-CN" altLang="en-US" sz="2000" b="1" dirty="0"/>
              <a:t>景色如画</a:t>
            </a:r>
            <a:endParaRPr lang="en-US" altLang="zh-CN" sz="2000" b="1" dirty="0"/>
          </a:p>
          <a:p>
            <a:r>
              <a:rPr lang="zh-CN" altLang="en-US" sz="2000" b="1" dirty="0"/>
              <a:t>    </a:t>
            </a:r>
            <a:r>
              <a:rPr lang="en-US" altLang="zh-CN" sz="2000" b="1" dirty="0">
                <a:solidFill>
                  <a:srgbClr val="645E10"/>
                </a:solidFill>
              </a:rPr>
              <a:t>inviting views/picturesque views</a:t>
            </a:r>
          </a:p>
          <a:p>
            <a:r>
              <a:rPr lang="zh-CN" altLang="en-US" sz="2000" b="1" dirty="0"/>
              <a:t>地理位置 </a:t>
            </a:r>
            <a:endParaRPr lang="en-US" altLang="zh-CN" sz="2000" b="1" dirty="0"/>
          </a:p>
          <a:p>
            <a:r>
              <a:rPr lang="en-US" altLang="zh-CN" sz="2000" b="1" dirty="0">
                <a:solidFill>
                  <a:srgbClr val="645E10"/>
                </a:solidFill>
              </a:rPr>
              <a:t>   geographical location </a:t>
            </a:r>
            <a:endParaRPr lang="zh-CN" altLang="en-US" sz="2000" b="1" dirty="0">
              <a:solidFill>
                <a:srgbClr val="645E10"/>
              </a:solidFill>
            </a:endParaRPr>
          </a:p>
        </p:txBody>
      </p:sp>
    </p:spTree>
    <p:extLst>
      <p:ext uri="{BB962C8B-B14F-4D97-AF65-F5344CB8AC3E}">
        <p14:creationId xmlns:p14="http://schemas.microsoft.com/office/powerpoint/2010/main" val="33877006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fade">
                                      <p:cBhvr>
                                        <p:cTn id="76" dur="500"/>
                                        <p:tgtEl>
                                          <p:spTgt spid="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500"/>
                                        <p:tgtEl>
                                          <p:spTgt spid="6">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11" end="11"/>
                                            </p:txEl>
                                          </p:spTgt>
                                        </p:tgtEl>
                                        <p:attrNameLst>
                                          <p:attrName>style.visibility</p:attrName>
                                        </p:attrNameLst>
                                      </p:cBhvr>
                                      <p:to>
                                        <p:strVal val="visible"/>
                                      </p:to>
                                    </p:set>
                                    <p:animEffect transition="in" filter="fade">
                                      <p:cBhvr>
                                        <p:cTn id="86" dur="500"/>
                                        <p:tgtEl>
                                          <p:spTgt spid="6">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76C70B68-8476-4E0B-A9C5-026EAAE7F7A9}"/>
              </a:ext>
            </a:extLst>
          </p:cNvPr>
          <p:cNvSpPr/>
          <p:nvPr/>
        </p:nvSpPr>
        <p:spPr>
          <a:xfrm>
            <a:off x="237610" y="743883"/>
            <a:ext cx="3002242" cy="4401205"/>
          </a:xfrm>
          <a:prstGeom prst="rect">
            <a:avLst/>
          </a:prstGeom>
        </p:spPr>
        <p:txBody>
          <a:bodyPr wrap="square">
            <a:spAutoFit/>
          </a:bodyPr>
          <a:lstStyle/>
          <a:p>
            <a:pPr lvl="0"/>
            <a:r>
              <a:rPr lang="zh-CN" altLang="en-US" sz="2000" b="1" dirty="0">
                <a:solidFill>
                  <a:prstClr val="black"/>
                </a:solidFill>
              </a:rPr>
              <a:t>假日游</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vacation trip</a:t>
            </a:r>
            <a:endParaRPr lang="zh-CN" altLang="en-US" sz="2000" b="1" dirty="0">
              <a:solidFill>
                <a:srgbClr val="645E10"/>
              </a:solidFill>
            </a:endParaRPr>
          </a:p>
          <a:p>
            <a:pPr lvl="0"/>
            <a:r>
              <a:rPr lang="zh-CN" altLang="en-US" sz="2000" b="1" dirty="0">
                <a:solidFill>
                  <a:prstClr val="black"/>
                </a:solidFill>
              </a:rPr>
              <a:t>蜜月旅行</a:t>
            </a:r>
            <a:endParaRPr lang="en-US" altLang="zh-CN" sz="2000" b="1" dirty="0">
              <a:solidFill>
                <a:prstClr val="black"/>
              </a:solidFill>
            </a:endParaRPr>
          </a:p>
          <a:p>
            <a:pPr lvl="0"/>
            <a:r>
              <a:rPr lang="en-US" altLang="zh-CN" sz="2000" b="1" dirty="0">
                <a:solidFill>
                  <a:srgbClr val="645E10"/>
                </a:solidFill>
              </a:rPr>
              <a:t>  honeymoon /bridal tour </a:t>
            </a:r>
          </a:p>
          <a:p>
            <a:pPr lvl="0"/>
            <a:r>
              <a:rPr lang="zh-CN" altLang="en-US" sz="2000" b="1" dirty="0">
                <a:solidFill>
                  <a:prstClr val="black"/>
                </a:solidFill>
              </a:rPr>
              <a:t>境外旅游</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overseas tour</a:t>
            </a:r>
          </a:p>
          <a:p>
            <a:pPr lvl="0"/>
            <a:r>
              <a:rPr lang="zh-CN" altLang="en-US" sz="2000" b="1" dirty="0">
                <a:solidFill>
                  <a:prstClr val="black"/>
                </a:solidFill>
              </a:rPr>
              <a:t>一日游</a:t>
            </a:r>
            <a:endParaRPr lang="en-US" altLang="zh-CN" sz="2000" b="1" dirty="0">
              <a:solidFill>
                <a:prstClr val="black"/>
              </a:solidFill>
            </a:endParaRPr>
          </a:p>
          <a:p>
            <a:pPr lvl="0"/>
            <a:r>
              <a:rPr lang="en-US" altLang="zh-CN" sz="2000" b="1" dirty="0">
                <a:solidFill>
                  <a:srgbClr val="645E10"/>
                </a:solidFill>
              </a:rPr>
              <a:t>   one-day sightseeing</a:t>
            </a:r>
            <a:endParaRPr lang="zh-CN" altLang="en-US" sz="2000" b="1" dirty="0">
              <a:solidFill>
                <a:srgbClr val="645E10"/>
              </a:solidFill>
            </a:endParaRPr>
          </a:p>
          <a:p>
            <a:pPr lvl="0"/>
            <a:r>
              <a:rPr lang="zh-CN" altLang="en-US" sz="2000" b="1" dirty="0">
                <a:solidFill>
                  <a:prstClr val="black"/>
                </a:solidFill>
              </a:rPr>
              <a:t>自驾游</a:t>
            </a:r>
            <a:endParaRPr lang="en-US" altLang="zh-CN" sz="2000" b="1" dirty="0">
              <a:solidFill>
                <a:prstClr val="black"/>
              </a:solidFill>
            </a:endParaRPr>
          </a:p>
          <a:p>
            <a:r>
              <a:rPr lang="en-US" altLang="zh-CN" sz="2000" b="1" dirty="0">
                <a:solidFill>
                  <a:srgbClr val="645E10"/>
                </a:solidFill>
              </a:rPr>
              <a:t>   a self-driven trip</a:t>
            </a:r>
          </a:p>
          <a:p>
            <a:r>
              <a:rPr lang="zh-CN" altLang="en-US" sz="2000" b="1" dirty="0">
                <a:solidFill>
                  <a:prstClr val="black"/>
                </a:solidFill>
              </a:rPr>
              <a:t>带某人四处逛逛</a:t>
            </a:r>
            <a:endParaRPr lang="en-US" altLang="zh-CN" sz="2000" b="1" dirty="0">
              <a:solidFill>
                <a:prstClr val="black"/>
              </a:solidFill>
            </a:endParaRPr>
          </a:p>
          <a:p>
            <a:r>
              <a:rPr lang="zh-CN" altLang="en-US" sz="2000" b="1" dirty="0">
                <a:solidFill>
                  <a:prstClr val="black"/>
                </a:solidFill>
              </a:rPr>
              <a:t>    </a:t>
            </a:r>
            <a:r>
              <a:rPr lang="en-US" altLang="zh-CN" sz="2000" b="1" dirty="0">
                <a:solidFill>
                  <a:srgbClr val="645E10"/>
                </a:solidFill>
              </a:rPr>
              <a:t>show sb around</a:t>
            </a:r>
          </a:p>
          <a:p>
            <a:pPr lvl="0"/>
            <a:r>
              <a:rPr lang="zh-CN" altLang="en-US" sz="2000" b="1" dirty="0">
                <a:solidFill>
                  <a:prstClr val="black"/>
                </a:solidFill>
              </a:rPr>
              <a:t>带队导游</a:t>
            </a:r>
            <a:endParaRPr lang="en-US" altLang="zh-CN" sz="2000" b="1" dirty="0">
              <a:solidFill>
                <a:prstClr val="black"/>
              </a:solidFill>
            </a:endParaRPr>
          </a:p>
          <a:p>
            <a:pPr lvl="0"/>
            <a:r>
              <a:rPr lang="en-US" altLang="zh-CN" sz="2000" b="1" dirty="0">
                <a:solidFill>
                  <a:srgbClr val="645E10"/>
                </a:solidFill>
              </a:rPr>
              <a:t>   tour guide</a:t>
            </a:r>
          </a:p>
        </p:txBody>
      </p:sp>
      <p:sp>
        <p:nvSpPr>
          <p:cNvPr id="7" name="矩形 6">
            <a:extLst>
              <a:ext uri="{FF2B5EF4-FFF2-40B4-BE49-F238E27FC236}">
                <a16:creationId xmlns:a16="http://schemas.microsoft.com/office/drawing/2014/main" xmlns="" id="{4EF1A9EF-E32E-495E-9A94-C1AD360CE02D}"/>
              </a:ext>
            </a:extLst>
          </p:cNvPr>
          <p:cNvSpPr/>
          <p:nvPr/>
        </p:nvSpPr>
        <p:spPr>
          <a:xfrm>
            <a:off x="3150596" y="88268"/>
            <a:ext cx="2429515" cy="5016758"/>
          </a:xfrm>
          <a:prstGeom prst="rect">
            <a:avLst/>
          </a:prstGeom>
        </p:spPr>
        <p:txBody>
          <a:bodyPr wrap="square">
            <a:spAutoFit/>
          </a:bodyPr>
          <a:lstStyle/>
          <a:p>
            <a:pPr lvl="0"/>
            <a:r>
              <a:rPr lang="zh-CN" altLang="en-US" sz="2000" b="1" dirty="0">
                <a:solidFill>
                  <a:prstClr val="black"/>
                </a:solidFill>
              </a:rPr>
              <a:t>背包客</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backpacker</a:t>
            </a:r>
            <a:endParaRPr lang="zh-CN" altLang="en-US" sz="2000" b="1" dirty="0">
              <a:solidFill>
                <a:srgbClr val="645E10"/>
              </a:solidFill>
            </a:endParaRPr>
          </a:p>
          <a:p>
            <a:pPr lvl="0"/>
            <a:r>
              <a:rPr lang="zh-CN" altLang="en-US" sz="2000" b="1" dirty="0">
                <a:solidFill>
                  <a:prstClr val="black"/>
                </a:solidFill>
              </a:rPr>
              <a:t>青年旅舍</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youth hostel</a:t>
            </a:r>
          </a:p>
          <a:p>
            <a:pPr lvl="0"/>
            <a:r>
              <a:rPr lang="zh-CN" altLang="en-US" sz="2000" b="1" dirty="0">
                <a:solidFill>
                  <a:prstClr val="black"/>
                </a:solidFill>
              </a:rPr>
              <a:t>旺</a:t>
            </a:r>
            <a:r>
              <a:rPr lang="en-US" altLang="zh-CN" sz="2000" b="1" dirty="0">
                <a:solidFill>
                  <a:prstClr val="black"/>
                </a:solidFill>
              </a:rPr>
              <a:t>/</a:t>
            </a:r>
            <a:r>
              <a:rPr lang="zh-CN" altLang="en-US" sz="2000" b="1" dirty="0">
                <a:solidFill>
                  <a:prstClr val="black"/>
                </a:solidFill>
              </a:rPr>
              <a:t>淡季</a:t>
            </a:r>
            <a:endParaRPr lang="en-US" altLang="zh-CN" sz="2000" b="1" dirty="0">
              <a:solidFill>
                <a:prstClr val="black"/>
              </a:solidFill>
            </a:endParaRPr>
          </a:p>
          <a:p>
            <a:r>
              <a:rPr lang="en-US" altLang="zh-CN" sz="2000" b="1" dirty="0">
                <a:solidFill>
                  <a:srgbClr val="645E10"/>
                </a:solidFill>
              </a:rPr>
              <a:t>   high/off season</a:t>
            </a:r>
            <a:endParaRPr lang="zh-CN" altLang="en-US" sz="2000" b="1" dirty="0">
              <a:solidFill>
                <a:srgbClr val="645E10"/>
              </a:solidFill>
            </a:endParaRPr>
          </a:p>
          <a:p>
            <a:pPr lvl="0"/>
            <a:r>
              <a:rPr lang="zh-CN" altLang="en-US" sz="2000" b="1" dirty="0">
                <a:solidFill>
                  <a:prstClr val="black"/>
                </a:solidFill>
              </a:rPr>
              <a:t>往返</a:t>
            </a:r>
            <a:endParaRPr lang="en-US" altLang="zh-CN" sz="2000" b="1" dirty="0">
              <a:solidFill>
                <a:prstClr val="black"/>
              </a:solidFill>
            </a:endParaRPr>
          </a:p>
          <a:p>
            <a:r>
              <a:rPr lang="en-US" altLang="zh-CN" sz="2000" b="1" dirty="0">
                <a:solidFill>
                  <a:srgbClr val="645E10"/>
                </a:solidFill>
              </a:rPr>
              <a:t>   round trip /return</a:t>
            </a:r>
          </a:p>
          <a:p>
            <a:pPr lvl="0"/>
            <a:r>
              <a:rPr lang="zh-CN" altLang="en-US" sz="2000" b="1" dirty="0">
                <a:solidFill>
                  <a:prstClr val="black"/>
                </a:solidFill>
              </a:rPr>
              <a:t>纪念品</a:t>
            </a:r>
            <a:endParaRPr lang="en-US" altLang="zh-CN" sz="2000" b="1" dirty="0">
              <a:solidFill>
                <a:prstClr val="black"/>
              </a:solidFill>
            </a:endParaRPr>
          </a:p>
          <a:p>
            <a:pPr lvl="0"/>
            <a:r>
              <a:rPr lang="en-US" altLang="zh-CN" sz="2000" b="1" dirty="0">
                <a:solidFill>
                  <a:srgbClr val="645E10"/>
                </a:solidFill>
              </a:rPr>
              <a:t>   souvenir</a:t>
            </a:r>
          </a:p>
          <a:p>
            <a:pPr lvl="0"/>
            <a:r>
              <a:rPr lang="zh-CN" altLang="en-US" sz="2000" b="1" dirty="0">
                <a:solidFill>
                  <a:prstClr val="black"/>
                </a:solidFill>
              </a:rPr>
              <a:t>城堡</a:t>
            </a:r>
            <a:endParaRPr lang="en-US" altLang="zh-CN" sz="2000" b="1" dirty="0">
              <a:solidFill>
                <a:prstClr val="black"/>
              </a:solidFill>
            </a:endParaRPr>
          </a:p>
          <a:p>
            <a:pPr lvl="0"/>
            <a:r>
              <a:rPr lang="en-US" altLang="zh-CN" sz="2000" b="1" dirty="0">
                <a:solidFill>
                  <a:srgbClr val="645E10"/>
                </a:solidFill>
              </a:rPr>
              <a:t>   castle</a:t>
            </a:r>
            <a:endParaRPr lang="zh-CN" altLang="en-US" sz="2000" b="1" dirty="0">
              <a:solidFill>
                <a:srgbClr val="645E10"/>
              </a:solidFill>
            </a:endParaRPr>
          </a:p>
          <a:p>
            <a:pPr lvl="0"/>
            <a:r>
              <a:rPr lang="zh-CN" altLang="en-US" sz="2000" b="1" dirty="0">
                <a:solidFill>
                  <a:prstClr val="black"/>
                </a:solidFill>
              </a:rPr>
              <a:t>寺庙</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temple</a:t>
            </a:r>
            <a:endParaRPr lang="zh-CN" altLang="en-US" sz="2000" b="1" dirty="0">
              <a:solidFill>
                <a:srgbClr val="645E10"/>
              </a:solidFill>
            </a:endParaRPr>
          </a:p>
          <a:p>
            <a:pPr lvl="0"/>
            <a:r>
              <a:rPr lang="zh-CN" altLang="en-US" sz="2000" b="1" dirty="0">
                <a:solidFill>
                  <a:prstClr val="black"/>
                </a:solidFill>
              </a:rPr>
              <a:t>教堂</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church</a:t>
            </a:r>
          </a:p>
        </p:txBody>
      </p:sp>
      <p:sp>
        <p:nvSpPr>
          <p:cNvPr id="8" name="矩形 7">
            <a:extLst>
              <a:ext uri="{FF2B5EF4-FFF2-40B4-BE49-F238E27FC236}">
                <a16:creationId xmlns:a16="http://schemas.microsoft.com/office/drawing/2014/main" xmlns="" id="{BE2D38D6-4F81-473F-8610-94DB26509646}"/>
              </a:ext>
            </a:extLst>
          </p:cNvPr>
          <p:cNvSpPr/>
          <p:nvPr/>
        </p:nvSpPr>
        <p:spPr>
          <a:xfrm>
            <a:off x="5892873" y="93965"/>
            <a:ext cx="3243725" cy="5016758"/>
          </a:xfrm>
          <a:prstGeom prst="rect">
            <a:avLst/>
          </a:prstGeom>
        </p:spPr>
        <p:txBody>
          <a:bodyPr wrap="square">
            <a:spAutoFit/>
          </a:bodyPr>
          <a:lstStyle/>
          <a:p>
            <a:pPr lvl="0"/>
            <a:r>
              <a:rPr lang="zh-CN" altLang="en-US" sz="2000" b="1" dirty="0">
                <a:solidFill>
                  <a:prstClr val="black"/>
                </a:solidFill>
              </a:rPr>
              <a:t>闲逛，打发时间</a:t>
            </a:r>
            <a:endParaRPr lang="en-US" altLang="zh-CN" sz="2000" b="1" dirty="0">
              <a:solidFill>
                <a:prstClr val="black"/>
              </a:solidFill>
            </a:endParaRPr>
          </a:p>
          <a:p>
            <a:pPr lvl="0"/>
            <a:r>
              <a:rPr lang="en-US" altLang="zh-CN" sz="2000" b="1" dirty="0">
                <a:solidFill>
                  <a:srgbClr val="645E10"/>
                </a:solidFill>
              </a:rPr>
              <a:t>   laze around</a:t>
            </a:r>
            <a:endParaRPr lang="zh-CN" altLang="en-US" sz="2000" b="1" dirty="0">
              <a:solidFill>
                <a:srgbClr val="645E10"/>
              </a:solidFill>
            </a:endParaRPr>
          </a:p>
          <a:p>
            <a:pPr lvl="0"/>
            <a:r>
              <a:rPr lang="zh-CN" altLang="en-US" sz="2000" b="1" dirty="0">
                <a:solidFill>
                  <a:prstClr val="black"/>
                </a:solidFill>
              </a:rPr>
              <a:t>散客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individual visitor</a:t>
            </a:r>
          </a:p>
          <a:p>
            <a:pPr lvl="0"/>
            <a:r>
              <a:rPr lang="zh-CN" altLang="en-US" sz="2000" b="1" dirty="0">
                <a:solidFill>
                  <a:prstClr val="black"/>
                </a:solidFill>
              </a:rPr>
              <a:t>儿童票</a:t>
            </a:r>
          </a:p>
          <a:p>
            <a:pPr lvl="0"/>
            <a:r>
              <a:rPr lang="en-US" altLang="zh-CN" sz="2000" b="1" dirty="0">
                <a:solidFill>
                  <a:prstClr val="black"/>
                </a:solidFill>
              </a:rPr>
              <a:t>   </a:t>
            </a:r>
            <a:r>
              <a:rPr lang="en-US" altLang="zh-CN" sz="2000" b="1" dirty="0">
                <a:solidFill>
                  <a:srgbClr val="645E10"/>
                </a:solidFill>
              </a:rPr>
              <a:t>children ticket</a:t>
            </a:r>
          </a:p>
          <a:p>
            <a:pPr lvl="0"/>
            <a:r>
              <a:rPr lang="zh-CN" altLang="en-US" sz="2000" b="1" dirty="0">
                <a:solidFill>
                  <a:prstClr val="black"/>
                </a:solidFill>
              </a:rPr>
              <a:t>老年票</a:t>
            </a:r>
          </a:p>
          <a:p>
            <a:pPr lvl="0"/>
            <a:r>
              <a:rPr lang="en-US" altLang="zh-CN" sz="2000" b="1" dirty="0">
                <a:solidFill>
                  <a:prstClr val="black"/>
                </a:solidFill>
              </a:rPr>
              <a:t>   </a:t>
            </a:r>
            <a:r>
              <a:rPr lang="en-US" altLang="zh-CN" sz="2000" b="1" dirty="0">
                <a:solidFill>
                  <a:srgbClr val="645E10"/>
                </a:solidFill>
              </a:rPr>
              <a:t>senior ticket</a:t>
            </a:r>
          </a:p>
          <a:p>
            <a:pPr lvl="0"/>
            <a:r>
              <a:rPr lang="zh-CN" altLang="en-US" sz="2000" b="1" dirty="0">
                <a:solidFill>
                  <a:prstClr val="black"/>
                </a:solidFill>
              </a:rPr>
              <a:t>全天游览证</a:t>
            </a:r>
          </a:p>
          <a:p>
            <a:pPr lvl="0"/>
            <a:r>
              <a:rPr lang="en-US" altLang="zh-CN" sz="2000" b="1" dirty="0">
                <a:solidFill>
                  <a:prstClr val="black"/>
                </a:solidFill>
              </a:rPr>
              <a:t>   </a:t>
            </a:r>
            <a:r>
              <a:rPr lang="en-US" altLang="zh-CN" sz="2000" b="1" dirty="0">
                <a:solidFill>
                  <a:srgbClr val="645E10"/>
                </a:solidFill>
              </a:rPr>
              <a:t>all-day pass</a:t>
            </a:r>
          </a:p>
          <a:p>
            <a:pPr lvl="0"/>
            <a:r>
              <a:rPr lang="zh-CN" altLang="en-US" sz="2000" b="1" dirty="0">
                <a:solidFill>
                  <a:prstClr val="black"/>
                </a:solidFill>
              </a:rPr>
              <a:t>通票</a:t>
            </a:r>
          </a:p>
          <a:p>
            <a:pPr lvl="0"/>
            <a:r>
              <a:rPr lang="en-US" altLang="zh-CN" sz="2000" b="1" dirty="0">
                <a:solidFill>
                  <a:prstClr val="black"/>
                </a:solidFill>
              </a:rPr>
              <a:t>   </a:t>
            </a:r>
            <a:r>
              <a:rPr lang="en-US" altLang="zh-CN" sz="2000" b="1" dirty="0">
                <a:solidFill>
                  <a:srgbClr val="645E10"/>
                </a:solidFill>
              </a:rPr>
              <a:t>all-inclusive ticket</a:t>
            </a:r>
          </a:p>
          <a:p>
            <a:pPr lvl="0"/>
            <a:r>
              <a:rPr lang="zh-CN" altLang="en-US" sz="2000" b="1" dirty="0">
                <a:solidFill>
                  <a:prstClr val="black"/>
                </a:solidFill>
              </a:rPr>
              <a:t>入门票</a:t>
            </a:r>
          </a:p>
          <a:p>
            <a:pPr lvl="0"/>
            <a:r>
              <a:rPr lang="en-US" altLang="zh-CN" sz="2000" b="1" dirty="0">
                <a:solidFill>
                  <a:prstClr val="black"/>
                </a:solidFill>
              </a:rPr>
              <a:t>   </a:t>
            </a:r>
            <a:r>
              <a:rPr lang="en-US" altLang="zh-CN" sz="2000" b="1" dirty="0">
                <a:solidFill>
                  <a:srgbClr val="645E10"/>
                </a:solidFill>
              </a:rPr>
              <a:t>admission-only ticket</a:t>
            </a:r>
          </a:p>
          <a:p>
            <a:pPr lvl="0"/>
            <a:r>
              <a:rPr lang="zh-CN" altLang="en-US" sz="2000" b="1" dirty="0">
                <a:solidFill>
                  <a:prstClr val="black"/>
                </a:solidFill>
              </a:rPr>
              <a:t>签证有效期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validity of visa</a:t>
            </a:r>
          </a:p>
        </p:txBody>
      </p:sp>
    </p:spTree>
    <p:extLst>
      <p:ext uri="{BB962C8B-B14F-4D97-AF65-F5344CB8AC3E}">
        <p14:creationId xmlns:p14="http://schemas.microsoft.com/office/powerpoint/2010/main" val="22983413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fade">
                                      <p:cBhvr>
                                        <p:cTn id="56" dur="5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fade">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fade">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fade">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
                                            <p:txEl>
                                              <p:pRg st="15" end="15"/>
                                            </p:txEl>
                                          </p:spTgt>
                                        </p:tgtEl>
                                        <p:attrNameLst>
                                          <p:attrName>style.visibility</p:attrName>
                                        </p:attrNameLst>
                                      </p:cBhvr>
                                      <p:to>
                                        <p:strVal val="visible"/>
                                      </p:to>
                                    </p:set>
                                    <p:animEffect transition="in" filter="fade">
                                      <p:cBhvr>
                                        <p:cTn id="96" dur="500"/>
                                        <p:tgtEl>
                                          <p:spTgt spid="7">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
                                            <p:txEl>
                                              <p:pRg st="1" end="1"/>
                                            </p:txEl>
                                          </p:spTgt>
                                        </p:tgtEl>
                                        <p:attrNameLst>
                                          <p:attrName>style.visibility</p:attrName>
                                        </p:attrNameLst>
                                      </p:cBhvr>
                                      <p:to>
                                        <p:strVal val="visible"/>
                                      </p:to>
                                    </p:set>
                                    <p:animEffect transition="in" filter="fade">
                                      <p:cBhvr>
                                        <p:cTn id="101" dur="500"/>
                                        <p:tgtEl>
                                          <p:spTgt spid="8">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8">
                                            <p:txEl>
                                              <p:pRg st="3" end="3"/>
                                            </p:txEl>
                                          </p:spTgt>
                                        </p:tgtEl>
                                        <p:attrNameLst>
                                          <p:attrName>style.visibility</p:attrName>
                                        </p:attrNameLst>
                                      </p:cBhvr>
                                      <p:to>
                                        <p:strVal val="visible"/>
                                      </p:to>
                                    </p:set>
                                    <p:animEffect transition="in" filter="fade">
                                      <p:cBhvr>
                                        <p:cTn id="106" dur="500"/>
                                        <p:tgtEl>
                                          <p:spTgt spid="8">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
                                            <p:txEl>
                                              <p:pRg st="5" end="5"/>
                                            </p:txEl>
                                          </p:spTgt>
                                        </p:tgtEl>
                                        <p:attrNameLst>
                                          <p:attrName>style.visibility</p:attrName>
                                        </p:attrNameLst>
                                      </p:cBhvr>
                                      <p:to>
                                        <p:strVal val="visible"/>
                                      </p:to>
                                    </p:set>
                                    <p:animEffect transition="in" filter="fade">
                                      <p:cBhvr>
                                        <p:cTn id="111" dur="500"/>
                                        <p:tgtEl>
                                          <p:spTgt spid="8">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
                                            <p:txEl>
                                              <p:pRg st="7" end="7"/>
                                            </p:txEl>
                                          </p:spTgt>
                                        </p:tgtEl>
                                        <p:attrNameLst>
                                          <p:attrName>style.visibility</p:attrName>
                                        </p:attrNameLst>
                                      </p:cBhvr>
                                      <p:to>
                                        <p:strVal val="visible"/>
                                      </p:to>
                                    </p:set>
                                    <p:animEffect transition="in" filter="fade">
                                      <p:cBhvr>
                                        <p:cTn id="116" dur="500"/>
                                        <p:tgtEl>
                                          <p:spTgt spid="8">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8">
                                            <p:txEl>
                                              <p:pRg st="9" end="9"/>
                                            </p:txEl>
                                          </p:spTgt>
                                        </p:tgtEl>
                                        <p:attrNameLst>
                                          <p:attrName>style.visibility</p:attrName>
                                        </p:attrNameLst>
                                      </p:cBhvr>
                                      <p:to>
                                        <p:strVal val="visible"/>
                                      </p:to>
                                    </p:set>
                                    <p:animEffect transition="in" filter="fade">
                                      <p:cBhvr>
                                        <p:cTn id="121" dur="500"/>
                                        <p:tgtEl>
                                          <p:spTgt spid="8">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
                                            <p:txEl>
                                              <p:pRg st="11" end="11"/>
                                            </p:txEl>
                                          </p:spTgt>
                                        </p:tgtEl>
                                        <p:attrNameLst>
                                          <p:attrName>style.visibility</p:attrName>
                                        </p:attrNameLst>
                                      </p:cBhvr>
                                      <p:to>
                                        <p:strVal val="visible"/>
                                      </p:to>
                                    </p:set>
                                    <p:animEffect transition="in" filter="fade">
                                      <p:cBhvr>
                                        <p:cTn id="126" dur="500"/>
                                        <p:tgtEl>
                                          <p:spTgt spid="8">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8">
                                            <p:txEl>
                                              <p:pRg st="13" end="13"/>
                                            </p:txEl>
                                          </p:spTgt>
                                        </p:tgtEl>
                                        <p:attrNameLst>
                                          <p:attrName>style.visibility</p:attrName>
                                        </p:attrNameLst>
                                      </p:cBhvr>
                                      <p:to>
                                        <p:strVal val="visible"/>
                                      </p:to>
                                    </p:set>
                                    <p:animEffect transition="in" filter="fade">
                                      <p:cBhvr>
                                        <p:cTn id="131" dur="500"/>
                                        <p:tgtEl>
                                          <p:spTgt spid="8">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
                                            <p:txEl>
                                              <p:pRg st="15" end="15"/>
                                            </p:txEl>
                                          </p:spTgt>
                                        </p:tgtEl>
                                        <p:attrNameLst>
                                          <p:attrName>style.visibility</p:attrName>
                                        </p:attrNameLst>
                                      </p:cBhvr>
                                      <p:to>
                                        <p:strVal val="visible"/>
                                      </p:to>
                                    </p:set>
                                    <p:animEffect transition="in" filter="fade">
                                      <p:cBhvr>
                                        <p:cTn id="136"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D54D50D6-833C-4827-8870-B825ECF6A010}"/>
              </a:ext>
            </a:extLst>
          </p:cNvPr>
          <p:cNvSpPr/>
          <p:nvPr/>
        </p:nvSpPr>
        <p:spPr>
          <a:xfrm>
            <a:off x="2085693" y="646702"/>
            <a:ext cx="2357379" cy="4401205"/>
          </a:xfrm>
          <a:prstGeom prst="rect">
            <a:avLst/>
          </a:prstGeom>
        </p:spPr>
        <p:txBody>
          <a:bodyPr wrap="square">
            <a:spAutoFit/>
          </a:bodyPr>
          <a:lstStyle/>
          <a:p>
            <a:pPr lvl="0"/>
            <a:r>
              <a:rPr lang="zh-CN" altLang="en-US" sz="2000" b="1" dirty="0">
                <a:solidFill>
                  <a:prstClr val="black"/>
                </a:solidFill>
              </a:rPr>
              <a:t>有轨电车</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tram</a:t>
            </a:r>
          </a:p>
          <a:p>
            <a:pPr lvl="0"/>
            <a:r>
              <a:rPr lang="zh-CN" altLang="en-US" sz="2000" b="1" dirty="0">
                <a:solidFill>
                  <a:prstClr val="black"/>
                </a:solidFill>
              </a:rPr>
              <a:t>缆车</a:t>
            </a:r>
            <a:endParaRPr lang="en-US" altLang="zh-CN" sz="2000" b="1" dirty="0">
              <a:solidFill>
                <a:prstClr val="black"/>
              </a:solidFill>
            </a:endParaRPr>
          </a:p>
          <a:p>
            <a:pPr lvl="0"/>
            <a:r>
              <a:rPr lang="en-US" altLang="zh-CN" sz="2000" b="1" dirty="0">
                <a:solidFill>
                  <a:srgbClr val="645E10"/>
                </a:solidFill>
              </a:rPr>
              <a:t>   cable car</a:t>
            </a:r>
            <a:r>
              <a:rPr lang="en-US" altLang="zh-CN" sz="2000" b="1" dirty="0">
                <a:solidFill>
                  <a:prstClr val="black"/>
                </a:solidFill>
              </a:rPr>
              <a:t>	</a:t>
            </a:r>
          </a:p>
          <a:p>
            <a:pPr lvl="0"/>
            <a:r>
              <a:rPr lang="zh-CN" altLang="en-US" sz="2000" b="1" dirty="0">
                <a:solidFill>
                  <a:prstClr val="black"/>
                </a:solidFill>
              </a:rPr>
              <a:t>观光船</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tourist boat</a:t>
            </a:r>
          </a:p>
          <a:p>
            <a:pPr lvl="0"/>
            <a:r>
              <a:rPr lang="zh-CN" altLang="en-US" sz="2000" b="1" dirty="0">
                <a:solidFill>
                  <a:prstClr val="black"/>
                </a:solidFill>
              </a:rPr>
              <a:t>托运的行李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checked baggage</a:t>
            </a:r>
          </a:p>
          <a:p>
            <a:pPr lvl="0"/>
            <a:r>
              <a:rPr lang="zh-CN" altLang="en-US" sz="2000" b="1" dirty="0">
                <a:solidFill>
                  <a:prstClr val="black"/>
                </a:solidFill>
              </a:rPr>
              <a:t>随身行李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carry-on baggage</a:t>
            </a:r>
          </a:p>
          <a:p>
            <a:pPr lvl="0"/>
            <a:r>
              <a:rPr lang="zh-CN" altLang="en-US" sz="2000" b="1" dirty="0">
                <a:solidFill>
                  <a:prstClr val="black"/>
                </a:solidFill>
              </a:rPr>
              <a:t>行李牌</a:t>
            </a:r>
            <a:endParaRPr lang="en-US" altLang="zh-CN" sz="2000" b="1" dirty="0">
              <a:solidFill>
                <a:prstClr val="black"/>
              </a:solidFill>
            </a:endParaRPr>
          </a:p>
          <a:p>
            <a:pPr lvl="0"/>
            <a:r>
              <a:rPr lang="en-US" altLang="zh-CN" sz="2000" b="1" dirty="0">
                <a:solidFill>
                  <a:srgbClr val="645E10"/>
                </a:solidFill>
              </a:rPr>
              <a:t>   baggage tag</a:t>
            </a:r>
          </a:p>
          <a:p>
            <a:pPr lvl="0"/>
            <a:r>
              <a:rPr lang="zh-CN" altLang="en-US" sz="2000" b="1" dirty="0">
                <a:solidFill>
                  <a:prstClr val="black"/>
                </a:solidFill>
              </a:rPr>
              <a:t>行李推车</a:t>
            </a:r>
            <a:endParaRPr lang="en-US" altLang="zh-CN" sz="2000" b="1" dirty="0">
              <a:solidFill>
                <a:prstClr val="black"/>
              </a:solidFill>
            </a:endParaRPr>
          </a:p>
          <a:p>
            <a:pPr lvl="0"/>
            <a:r>
              <a:rPr lang="en-US" altLang="zh-CN" sz="2000" b="1" dirty="0">
                <a:solidFill>
                  <a:srgbClr val="645E10"/>
                </a:solidFill>
              </a:rPr>
              <a:t>   luggage cart</a:t>
            </a:r>
          </a:p>
        </p:txBody>
      </p:sp>
      <p:sp>
        <p:nvSpPr>
          <p:cNvPr id="6" name="矩形 5">
            <a:extLst>
              <a:ext uri="{FF2B5EF4-FFF2-40B4-BE49-F238E27FC236}">
                <a16:creationId xmlns:a16="http://schemas.microsoft.com/office/drawing/2014/main" xmlns="" id="{4164CF4D-3D8F-45AE-9D13-2AC485AE7308}"/>
              </a:ext>
            </a:extLst>
          </p:cNvPr>
          <p:cNvSpPr/>
          <p:nvPr/>
        </p:nvSpPr>
        <p:spPr>
          <a:xfrm>
            <a:off x="4566502" y="1154257"/>
            <a:ext cx="4066440" cy="3170099"/>
          </a:xfrm>
          <a:prstGeom prst="rect">
            <a:avLst/>
          </a:prstGeom>
        </p:spPr>
        <p:txBody>
          <a:bodyPr wrap="square">
            <a:spAutoFit/>
          </a:bodyPr>
          <a:lstStyle/>
          <a:p>
            <a:r>
              <a:rPr lang="zh-CN" altLang="en-US" sz="2000" b="1" dirty="0"/>
              <a:t>受到</a:t>
            </a:r>
            <a:r>
              <a:rPr lang="en-US" altLang="zh-CN" sz="2000" b="1" dirty="0"/>
              <a:t>……</a:t>
            </a:r>
            <a:r>
              <a:rPr lang="zh-CN" altLang="en-US" sz="2000" b="1" dirty="0"/>
              <a:t>的热烈欢迎 </a:t>
            </a:r>
            <a:endParaRPr lang="en-US" altLang="zh-CN" sz="2000" b="1" dirty="0"/>
          </a:p>
          <a:p>
            <a:r>
              <a:rPr lang="en-US" altLang="zh-CN" sz="2000" b="1" dirty="0">
                <a:solidFill>
                  <a:srgbClr val="645E10"/>
                </a:solidFill>
              </a:rPr>
              <a:t>   to be warmly welcomed by … </a:t>
            </a:r>
          </a:p>
          <a:p>
            <a:r>
              <a:rPr lang="zh-CN" altLang="en-US" sz="2000" b="1" dirty="0"/>
              <a:t>丰富知识 </a:t>
            </a:r>
            <a:endParaRPr lang="en-US" altLang="zh-CN" sz="2000" b="1" dirty="0"/>
          </a:p>
          <a:p>
            <a:r>
              <a:rPr lang="en-US" altLang="zh-CN" sz="2000" b="1" dirty="0"/>
              <a:t>   </a:t>
            </a:r>
            <a:r>
              <a:rPr lang="en-US" altLang="zh-CN" sz="2000" b="1" dirty="0">
                <a:solidFill>
                  <a:srgbClr val="645E10"/>
                </a:solidFill>
              </a:rPr>
              <a:t>to enrich one’s knowledge </a:t>
            </a:r>
          </a:p>
          <a:p>
            <a:r>
              <a:rPr lang="zh-CN" altLang="en-US" sz="2000" b="1" dirty="0"/>
              <a:t>开阔视野</a:t>
            </a:r>
            <a:endParaRPr lang="en-US" altLang="zh-CN" sz="2000" b="1" dirty="0"/>
          </a:p>
          <a:p>
            <a:r>
              <a:rPr lang="zh-CN" altLang="en-US" sz="2000" b="1" dirty="0"/>
              <a:t>    </a:t>
            </a:r>
            <a:r>
              <a:rPr lang="en-US" altLang="zh-CN" sz="2000" b="1" dirty="0">
                <a:solidFill>
                  <a:srgbClr val="645E10"/>
                </a:solidFill>
              </a:rPr>
              <a:t>to broaden one’s horizon</a:t>
            </a:r>
          </a:p>
          <a:p>
            <a:r>
              <a:rPr lang="zh-CN" altLang="en-US" sz="2000" b="1" dirty="0"/>
              <a:t>扩大知识面 </a:t>
            </a:r>
            <a:endParaRPr lang="en-US" altLang="zh-CN" sz="2000" b="1" dirty="0"/>
          </a:p>
          <a:p>
            <a:r>
              <a:rPr lang="en-US" altLang="zh-CN" sz="2000" b="1" dirty="0"/>
              <a:t>   </a:t>
            </a:r>
            <a:r>
              <a:rPr lang="en-US" altLang="zh-CN" sz="2000" b="1" dirty="0">
                <a:solidFill>
                  <a:srgbClr val="645E10"/>
                </a:solidFill>
              </a:rPr>
              <a:t>to enlarge the scope of knowledge</a:t>
            </a:r>
          </a:p>
          <a:p>
            <a:r>
              <a:rPr lang="zh-CN" altLang="en-US" sz="2000" b="1" dirty="0"/>
              <a:t>培养独立性</a:t>
            </a:r>
            <a:endParaRPr lang="en-US" altLang="zh-CN" sz="2000" b="1" dirty="0"/>
          </a:p>
          <a:p>
            <a:r>
              <a:rPr lang="zh-CN" altLang="en-US" sz="2000" b="1" dirty="0"/>
              <a:t>    </a:t>
            </a:r>
            <a:r>
              <a:rPr lang="en-US" altLang="zh-CN" sz="2000" b="1" dirty="0">
                <a:solidFill>
                  <a:srgbClr val="645E10"/>
                </a:solidFill>
              </a:rPr>
              <a:t>to cultivate independence </a:t>
            </a:r>
          </a:p>
        </p:txBody>
      </p:sp>
      <p:pic>
        <p:nvPicPr>
          <p:cNvPr id="9" name="图片 8">
            <a:extLst>
              <a:ext uri="{FF2B5EF4-FFF2-40B4-BE49-F238E27FC236}">
                <a16:creationId xmlns:a16="http://schemas.microsoft.com/office/drawing/2014/main" xmlns="" id="{0A41CCF4-87F4-459F-AEF7-81D8C4725676}"/>
              </a:ext>
            </a:extLst>
          </p:cNvPr>
          <p:cNvPicPr>
            <a:picLocks noChangeAspect="1"/>
          </p:cNvPicPr>
          <p:nvPr/>
        </p:nvPicPr>
        <p:blipFill>
          <a:blip r:embed="rId4"/>
          <a:stretch>
            <a:fillRect/>
          </a:stretch>
        </p:blipFill>
        <p:spPr>
          <a:xfrm>
            <a:off x="107504" y="2584547"/>
            <a:ext cx="1978189" cy="2463360"/>
          </a:xfrm>
          <a:prstGeom prst="rect">
            <a:avLst/>
          </a:prstGeom>
        </p:spPr>
      </p:pic>
    </p:spTree>
    <p:extLst>
      <p:ext uri="{BB962C8B-B14F-4D97-AF65-F5344CB8AC3E}">
        <p14:creationId xmlns:p14="http://schemas.microsoft.com/office/powerpoint/2010/main" val="18738111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 calcmode="lin" valueType="num">
                                      <p:cBhvr additive="base">
                                        <p:cTn id="8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 calcmode="lin" valueType="num">
                                      <p:cBhvr additive="base">
                                        <p:cTn id="8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 calcmode="lin" valueType="num">
                                      <p:cBhvr additive="base">
                                        <p:cTn id="9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6FE81182-3A82-4019-AB7B-EA9D3015D712}"/>
              </a:ext>
            </a:extLst>
          </p:cNvPr>
          <p:cNvSpPr/>
          <p:nvPr/>
        </p:nvSpPr>
        <p:spPr>
          <a:xfrm>
            <a:off x="208982" y="711848"/>
            <a:ext cx="8352928" cy="4401205"/>
          </a:xfrm>
          <a:prstGeom prst="rect">
            <a:avLst/>
          </a:prstGeom>
        </p:spPr>
        <p:txBody>
          <a:bodyPr wrap="square">
            <a:spAutoFit/>
          </a:bodyPr>
          <a:lstStyle/>
          <a:p>
            <a:r>
              <a:rPr lang="zh-CN" altLang="en-US" sz="2000" b="1" dirty="0"/>
              <a:t>这优惠券能用吗？。</a:t>
            </a:r>
          </a:p>
          <a:p>
            <a:pPr marL="342900" indent="-342900">
              <a:buFont typeface="Wingdings" panose="05000000000000000000" pitchFamily="2" charset="2"/>
              <a:buChar char="Ø"/>
            </a:pPr>
            <a:r>
              <a:rPr lang="en-US" altLang="zh-CN" sz="2000" b="1" dirty="0">
                <a:solidFill>
                  <a:srgbClr val="645E10"/>
                </a:solidFill>
              </a:rPr>
              <a:t>Can l use this coupon?</a:t>
            </a:r>
          </a:p>
          <a:p>
            <a:r>
              <a:rPr lang="zh-CN" altLang="en-US" sz="2000" b="1" dirty="0"/>
              <a:t> 在一些景点上我还需要额外购票吗？</a:t>
            </a:r>
          </a:p>
          <a:p>
            <a:pPr marL="342900" indent="-342900">
              <a:buFont typeface="Wingdings" panose="05000000000000000000" pitchFamily="2" charset="2"/>
              <a:buChar char="Ø"/>
            </a:pPr>
            <a:r>
              <a:rPr lang="en-US" altLang="zh-CN" sz="2000" b="1" dirty="0">
                <a:solidFill>
                  <a:srgbClr val="645E10"/>
                </a:solidFill>
              </a:rPr>
              <a:t>Do l have to pay extra on some spots?</a:t>
            </a:r>
          </a:p>
          <a:p>
            <a:r>
              <a:rPr lang="zh-CN" altLang="en-US" sz="2000" b="1" dirty="0"/>
              <a:t>请问有团体优惠吗？</a:t>
            </a:r>
          </a:p>
          <a:p>
            <a:pPr marL="342900" indent="-342900">
              <a:buFont typeface="Wingdings" panose="05000000000000000000" pitchFamily="2" charset="2"/>
              <a:buChar char="Ø"/>
            </a:pPr>
            <a:r>
              <a:rPr lang="en-US" altLang="zh-CN" sz="2000" b="1" dirty="0">
                <a:solidFill>
                  <a:srgbClr val="645E10"/>
                </a:solidFill>
              </a:rPr>
              <a:t>Do you have a group discount?</a:t>
            </a:r>
          </a:p>
          <a:p>
            <a:r>
              <a:rPr lang="zh-CN" altLang="en-US" sz="2000" b="1" dirty="0"/>
              <a:t>你和我照个相好吗？</a:t>
            </a:r>
          </a:p>
          <a:p>
            <a:pPr marL="342900" indent="-342900">
              <a:buFont typeface="Wingdings" panose="05000000000000000000" pitchFamily="2" charset="2"/>
              <a:buChar char="Ø"/>
            </a:pPr>
            <a:r>
              <a:rPr lang="en-US" altLang="zh-CN" sz="2000" b="1" dirty="0">
                <a:solidFill>
                  <a:srgbClr val="645E10"/>
                </a:solidFill>
              </a:rPr>
              <a:t>Do you mind posing with me?/Would you take a picture with me?</a:t>
            </a:r>
          </a:p>
          <a:p>
            <a:r>
              <a:rPr lang="zh-CN" altLang="en-US" sz="2000" b="1" dirty="0"/>
              <a:t>我想去购物。市区在哪？</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I’d like to go shopping. Where is the downtown area?</a:t>
            </a:r>
          </a:p>
          <a:p>
            <a:r>
              <a:rPr lang="zh-CN" altLang="en-US" sz="2000" b="1" dirty="0"/>
              <a:t>在这个镇上有观光手册吗？</a:t>
            </a:r>
          </a:p>
          <a:p>
            <a:pPr marL="342900" indent="-342900">
              <a:buFont typeface="Wingdings" panose="05000000000000000000" pitchFamily="2" charset="2"/>
              <a:buChar char="Ø"/>
            </a:pPr>
            <a:r>
              <a:rPr lang="en-US" altLang="zh-CN" sz="2000" b="1" dirty="0">
                <a:solidFill>
                  <a:srgbClr val="645E10"/>
                </a:solidFill>
              </a:rPr>
              <a:t>Do you have a sightseeing brochure for this town?</a:t>
            </a:r>
          </a:p>
          <a:p>
            <a:r>
              <a:rPr lang="zh-CN" altLang="en-US" sz="2000" b="1" dirty="0"/>
              <a:t>如果我能从这个建筑的顶部看这个城市，那将是棒极了。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If I can see the city from the top of the structure </a:t>
            </a:r>
            <a:r>
              <a:rPr lang="zh-CN" altLang="en-US" sz="2000" b="1" dirty="0">
                <a:solidFill>
                  <a:srgbClr val="645E10"/>
                </a:solidFill>
              </a:rPr>
              <a:t>，</a:t>
            </a:r>
            <a:r>
              <a:rPr lang="en-US" altLang="zh-CN" sz="2000" b="1" dirty="0">
                <a:solidFill>
                  <a:srgbClr val="645E10"/>
                </a:solidFill>
              </a:rPr>
              <a:t>it will be awesome.</a:t>
            </a:r>
          </a:p>
        </p:txBody>
      </p:sp>
      <p:pic>
        <p:nvPicPr>
          <p:cNvPr id="5" name="图片 4">
            <a:extLst>
              <a:ext uri="{FF2B5EF4-FFF2-40B4-BE49-F238E27FC236}">
                <a16:creationId xmlns:a16="http://schemas.microsoft.com/office/drawing/2014/main" xmlns="" id="{69C4440C-5C2E-4145-9D1F-2977447239FF}"/>
              </a:ext>
            </a:extLst>
          </p:cNvPr>
          <p:cNvPicPr>
            <a:picLocks noChangeAspect="1"/>
          </p:cNvPicPr>
          <p:nvPr/>
        </p:nvPicPr>
        <p:blipFill>
          <a:blip r:embed="rId4"/>
          <a:stretch>
            <a:fillRect/>
          </a:stretch>
        </p:blipFill>
        <p:spPr>
          <a:xfrm>
            <a:off x="7172527" y="3196124"/>
            <a:ext cx="1981372" cy="1579001"/>
          </a:xfrm>
          <a:prstGeom prst="rect">
            <a:avLst/>
          </a:prstGeom>
        </p:spPr>
      </p:pic>
    </p:spTree>
    <p:extLst>
      <p:ext uri="{BB962C8B-B14F-4D97-AF65-F5344CB8AC3E}">
        <p14:creationId xmlns:p14="http://schemas.microsoft.com/office/powerpoint/2010/main" val="26913823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000"/>
                                        <p:tgtEl>
                                          <p:spTgt spid="4">
                                            <p:txEl>
                                              <p:pRg st="9" end="9"/>
                                            </p:txEl>
                                          </p:spTgt>
                                        </p:tgtEl>
                                      </p:cBhvr>
                                    </p:animEffect>
                                    <p:anim calcmode="lin" valueType="num">
                                      <p:cBhvr>
                                        <p:cTn id="5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Effect transition="in" filter="fade">
                                      <p:cBhvr>
                                        <p:cTn id="61" dur="1000"/>
                                        <p:tgtEl>
                                          <p:spTgt spid="4">
                                            <p:txEl>
                                              <p:pRg st="11" end="11"/>
                                            </p:txEl>
                                          </p:spTgt>
                                        </p:tgtEl>
                                      </p:cBhvr>
                                    </p:animEffect>
                                    <p:anim calcmode="lin" valueType="num">
                                      <p:cBhvr>
                                        <p:cTn id="6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13" end="13"/>
                                            </p:txEl>
                                          </p:spTgt>
                                        </p:tgtEl>
                                        <p:attrNameLst>
                                          <p:attrName>style.visibility</p:attrName>
                                        </p:attrNameLst>
                                      </p:cBhvr>
                                      <p:to>
                                        <p:strVal val="visible"/>
                                      </p:to>
                                    </p:set>
                                    <p:animEffect transition="in" filter="fade">
                                      <p:cBhvr>
                                        <p:cTn id="68" dur="1000"/>
                                        <p:tgtEl>
                                          <p:spTgt spid="4">
                                            <p:txEl>
                                              <p:pRg st="13" end="13"/>
                                            </p:txEl>
                                          </p:spTgt>
                                        </p:tgtEl>
                                      </p:cBhvr>
                                    </p:animEffect>
                                    <p:anim calcmode="lin" valueType="num">
                                      <p:cBhvr>
                                        <p:cTn id="6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2017</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—Text2</a:t>
            </a:r>
          </a:p>
        </p:txBody>
      </p:sp>
      <p:sp>
        <p:nvSpPr>
          <p:cNvPr id="32" name="矩形 31">
            <a:extLst>
              <a:ext uri="{FF2B5EF4-FFF2-40B4-BE49-F238E27FC236}">
                <a16:creationId xmlns:a16="http://schemas.microsoft.com/office/drawing/2014/main" xmlns="" id="{8D2B0090-06FD-4A9D-99B0-E313171458BB}"/>
              </a:ext>
            </a:extLst>
          </p:cNvPr>
          <p:cNvSpPr/>
          <p:nvPr/>
        </p:nvSpPr>
        <p:spPr>
          <a:xfrm>
            <a:off x="276382" y="3613274"/>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Are you excited about your trip?</a:t>
            </a:r>
          </a:p>
          <a:p>
            <a:pPr lvl="0"/>
            <a:r>
              <a:rPr lang="en-US" altLang="zh-CN" sz="1700" b="1" dirty="0">
                <a:solidFill>
                  <a:srgbClr val="002060"/>
                </a:solidFill>
                <a:latin typeface="Times New Roman" pitchFamily="18" charset="0"/>
                <a:cs typeface="Times New Roman" pitchFamily="18" charset="0"/>
              </a:rPr>
              <a:t>M: I can’t wait. There’s so much to see and do and eat. Paris has some of the most  </a:t>
            </a:r>
          </a:p>
          <a:p>
            <a:pPr lvl="0"/>
            <a:r>
              <a:rPr lang="en-US" altLang="zh-CN" sz="1700" b="1" dirty="0">
                <a:solidFill>
                  <a:srgbClr val="002060"/>
                </a:solidFill>
                <a:latin typeface="Times New Roman" pitchFamily="18" charset="0"/>
                <a:cs typeface="Times New Roman" pitchFamily="18" charset="0"/>
              </a:rPr>
              <a:t>     wonderful cheeses in the world. </a:t>
            </a:r>
          </a:p>
          <a:p>
            <a:pPr lvl="0"/>
            <a:r>
              <a:rPr lang="en-US" altLang="zh-CN" sz="1700" b="1" dirty="0">
                <a:solidFill>
                  <a:prstClr val="black"/>
                </a:solidFill>
                <a:latin typeface="Times New Roman" pitchFamily="18" charset="0"/>
                <a:cs typeface="Times New Roman" pitchFamily="18" charset="0"/>
              </a:rPr>
              <a:t>1. What is the man planning to do?</a:t>
            </a:r>
          </a:p>
          <a:p>
            <a:pPr lvl="0"/>
            <a:r>
              <a:rPr lang="en-US" altLang="zh-CN" sz="1700" b="1" dirty="0">
                <a:solidFill>
                  <a:prstClr val="black"/>
                </a:solidFill>
                <a:latin typeface="Times New Roman" pitchFamily="18" charset="0"/>
                <a:cs typeface="Times New Roman" pitchFamily="18" charset="0"/>
              </a:rPr>
              <a:t>A. Make some cheese. 	B. Go on a trip. 		C. Find a job in Paris.</a:t>
            </a: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6. </a:t>
            </a:r>
            <a:r>
              <a:rPr lang="zh-CN" altLang="en-US" sz="2400" dirty="0">
                <a:solidFill>
                  <a:prstClr val="black"/>
                </a:solidFill>
              </a:rPr>
              <a:t>旅游 </a:t>
            </a:r>
            <a:r>
              <a:rPr lang="en-US" altLang="zh-CN" sz="2400" dirty="0">
                <a:solidFill>
                  <a:prstClr val="black"/>
                </a:solidFill>
              </a:rPr>
              <a:t>Tour</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86" y="1966260"/>
            <a:ext cx="422494" cy="428119"/>
          </a:xfrm>
          <a:prstGeom prst="rect">
            <a:avLst/>
          </a:prstGeom>
        </p:spPr>
      </p:pic>
      <p:sp>
        <p:nvSpPr>
          <p:cNvPr id="5" name="矩形 4">
            <a:extLst>
              <a:ext uri="{FF2B5EF4-FFF2-40B4-BE49-F238E27FC236}">
                <a16:creationId xmlns:a16="http://schemas.microsoft.com/office/drawing/2014/main" xmlns="" id="{C7FA69DF-2292-432C-B1DC-42B98DE79B02}"/>
              </a:ext>
            </a:extLst>
          </p:cNvPr>
          <p:cNvSpPr/>
          <p:nvPr/>
        </p:nvSpPr>
        <p:spPr>
          <a:xfrm>
            <a:off x="430612" y="937509"/>
            <a:ext cx="8109283" cy="140038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M: Susan, I heard you are going to France. How long will you be staying there?</a:t>
            </a:r>
          </a:p>
          <a:p>
            <a:r>
              <a:rPr lang="en-US" altLang="zh-CN" sz="1700" b="1" dirty="0">
                <a:solidFill>
                  <a:srgbClr val="002060"/>
                </a:solidFill>
                <a:latin typeface="Times New Roman" pitchFamily="18" charset="0"/>
                <a:cs typeface="Times New Roman" pitchFamily="18" charset="0"/>
              </a:rPr>
              <a:t>W: A whole year. My aunt lives there. I’m going to do a one-month course at a   </a:t>
            </a:r>
          </a:p>
          <a:p>
            <a:r>
              <a:rPr lang="en-US" altLang="zh-CN" sz="1700" b="1" dirty="0">
                <a:solidFill>
                  <a:srgbClr val="002060"/>
                </a:solidFill>
                <a:latin typeface="Times New Roman" pitchFamily="18" charset="0"/>
                <a:cs typeface="Times New Roman" pitchFamily="18" charset="0"/>
              </a:rPr>
              <a:t>      language school and spend the rest of the time traveling. </a:t>
            </a:r>
          </a:p>
          <a:p>
            <a:r>
              <a:rPr lang="en-US" altLang="zh-CN" sz="1700" b="1" dirty="0">
                <a:solidFill>
                  <a:prstClr val="black"/>
                </a:solidFill>
                <a:latin typeface="Times New Roman" pitchFamily="18" charset="0"/>
                <a:cs typeface="Times New Roman" pitchFamily="18" charset="0"/>
              </a:rPr>
              <a:t>2. How will Susan spend most of her time in France?</a:t>
            </a:r>
          </a:p>
          <a:p>
            <a:r>
              <a:rPr lang="en-US" altLang="zh-CN" sz="1700" b="1" dirty="0">
                <a:solidFill>
                  <a:prstClr val="black"/>
                </a:solidFill>
                <a:latin typeface="Times New Roman" pitchFamily="18" charset="0"/>
                <a:cs typeface="Times New Roman" pitchFamily="18" charset="0"/>
              </a:rPr>
              <a:t>A. Traveling around.     	B. Studying at a school.     	C. Looking after her aunt. </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179" y="4660776"/>
            <a:ext cx="422494" cy="476661"/>
          </a:xfrm>
          <a:prstGeom prst="rect">
            <a:avLst/>
          </a:prstGeom>
        </p:spPr>
      </p:pic>
    </p:spTree>
    <p:extLst>
      <p:ext uri="{BB962C8B-B14F-4D97-AF65-F5344CB8AC3E}">
        <p14:creationId xmlns:p14="http://schemas.microsoft.com/office/powerpoint/2010/main" val="3536433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xmlns="" id="{9C54C384-4A6C-468A-9978-3CEBBDBA08CA}"/>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6. </a:t>
            </a:r>
            <a:r>
              <a:rPr lang="zh-CN" altLang="en-US" sz="2400" dirty="0">
                <a:solidFill>
                  <a:prstClr val="black"/>
                </a:solidFill>
              </a:rPr>
              <a:t>旅游 </a:t>
            </a:r>
            <a:r>
              <a:rPr lang="en-US" altLang="zh-CN" sz="2400" dirty="0">
                <a:solidFill>
                  <a:prstClr val="black"/>
                </a:solidFill>
              </a:rPr>
              <a:t>Tour</a:t>
            </a: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27908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72165" y="3244474"/>
            <a:ext cx="7740352"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17. Who is the speaker?</a:t>
            </a:r>
          </a:p>
          <a:p>
            <a:pPr lvl="0"/>
            <a:r>
              <a:rPr lang="en-US" altLang="zh-CN" sz="1400" b="1" dirty="0">
                <a:solidFill>
                  <a:prstClr val="black"/>
                </a:solidFill>
                <a:latin typeface="Times New Roman" pitchFamily="18" charset="0"/>
                <a:cs typeface="Times New Roman" pitchFamily="18" charset="0"/>
              </a:rPr>
              <a:t>   A. An invited guest.       B. A news reporter.                     C. A radio host.</a:t>
            </a:r>
          </a:p>
          <a:p>
            <a:pPr lvl="0"/>
            <a:r>
              <a:rPr lang="en-US" altLang="zh-CN" sz="1400" b="1" dirty="0">
                <a:solidFill>
                  <a:prstClr val="black"/>
                </a:solidFill>
                <a:latin typeface="Times New Roman" pitchFamily="18" charset="0"/>
                <a:cs typeface="Times New Roman" pitchFamily="18" charset="0"/>
              </a:rPr>
              <a:t>18. In what way has the speaker changed?</a:t>
            </a:r>
          </a:p>
          <a:p>
            <a:pPr lvl="0"/>
            <a:r>
              <a:rPr lang="en-US" altLang="zh-CN" sz="1400" b="1" dirty="0">
                <a:solidFill>
                  <a:prstClr val="black"/>
                </a:solidFill>
                <a:latin typeface="Times New Roman" pitchFamily="18" charset="0"/>
                <a:cs typeface="Times New Roman" pitchFamily="18" charset="0"/>
              </a:rPr>
              <a:t>   A. He speaks faster.       B. He becomes heavier.              C. He cooks more often.</a:t>
            </a:r>
          </a:p>
          <a:p>
            <a:pPr lvl="0"/>
            <a:r>
              <a:rPr lang="en-US" altLang="zh-CN" sz="1400" b="1" dirty="0">
                <a:solidFill>
                  <a:prstClr val="black"/>
                </a:solidFill>
                <a:latin typeface="Times New Roman" pitchFamily="18" charset="0"/>
                <a:cs typeface="Times New Roman" pitchFamily="18" charset="0"/>
              </a:rPr>
              <a:t>19. What is difficult for the speaker to get used to?</a:t>
            </a:r>
          </a:p>
          <a:p>
            <a:pPr lvl="0"/>
            <a:r>
              <a:rPr lang="en-US" altLang="zh-CN" sz="1400" b="1" dirty="0">
                <a:solidFill>
                  <a:prstClr val="black"/>
                </a:solidFill>
                <a:latin typeface="Times New Roman" pitchFamily="18" charset="0"/>
                <a:cs typeface="Times New Roman" pitchFamily="18" charset="0"/>
              </a:rPr>
              <a:t>   A. The food.                   B. The weather.                           C.  The language.</a:t>
            </a:r>
          </a:p>
          <a:p>
            <a:pPr lvl="0"/>
            <a:r>
              <a:rPr lang="en-US" altLang="zh-CN" sz="1400" b="1" dirty="0">
                <a:solidFill>
                  <a:prstClr val="black"/>
                </a:solidFill>
                <a:latin typeface="Times New Roman" pitchFamily="18" charset="0"/>
                <a:cs typeface="Times New Roman" pitchFamily="18" charset="0"/>
              </a:rPr>
              <a:t>20. What does the speaker think of the French people?</a:t>
            </a:r>
          </a:p>
          <a:p>
            <a:pPr lvl="0"/>
            <a:r>
              <a:rPr lang="en-US" altLang="zh-CN" sz="1400" b="1" dirty="0">
                <a:solidFill>
                  <a:prstClr val="black"/>
                </a:solidFill>
                <a:latin typeface="Times New Roman" pitchFamily="18" charset="0"/>
                <a:cs typeface="Times New Roman" pitchFamily="18" charset="0"/>
              </a:rPr>
              <a:t>   A. A bit cold.                 B. Generous.                                 C. Easy-going.</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13" y="3467131"/>
            <a:ext cx="353946" cy="276310"/>
          </a:xfrm>
          <a:prstGeom prst="rect">
            <a:avLst/>
          </a:prstGeom>
        </p:spPr>
      </p:pic>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5907" y="99909"/>
            <a:ext cx="8597380" cy="263149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500" b="1" dirty="0">
                <a:solidFill>
                  <a:prstClr val="black"/>
                </a:solidFill>
                <a:latin typeface="Times New Roman" pitchFamily="18" charset="0"/>
                <a:cs typeface="Times New Roman" pitchFamily="18" charset="0"/>
              </a:rPr>
              <a:t>M: Hello everyone! I’m very happy to be invited to this program today. I’d like to share with you my impression of Paris. Actually, there’s something interesting to see in every corner of Paris: the old buildings, neighborhoods, and the historical monuments. The weather’s been great too, cool and dry. Some aspects of life here are different from those in the United States. The most obvious thing is that there is much more activity in the streets than in a typical US city. People gather together in open markets, cafes, parks, and squares. Then, of course, there’s the food. Food seems to be more important here. It’s beautifully shown in windows and markets. Everything is fresher and better tasting than at home. I’ve gained five pounds since I arrived. There are a few things that bother me though. I’m still having a hard time with the language. People speak very fast and it’s hard to get them to repeat things. People, in general, are less warm here and it’s hard to make friends. I guess that can be true in any big city in a new country, but the French do seem to be less friendly than the people back home.</a:t>
            </a: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2" name="图片 21">
            <a:extLst>
              <a:ext uri="{FF2B5EF4-FFF2-40B4-BE49-F238E27FC236}">
                <a16:creationId xmlns:a16="http://schemas.microsoft.com/office/drawing/2014/main" xmlns="" id="{C7029C35-2C68-455B-B3C7-12C53D6C3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3882618"/>
            <a:ext cx="422495" cy="322114"/>
          </a:xfrm>
          <a:prstGeom prst="rect">
            <a:avLst/>
          </a:prstGeom>
        </p:spPr>
      </p:pic>
      <p:pic>
        <p:nvPicPr>
          <p:cNvPr id="23" name="图片 22">
            <a:extLst>
              <a:ext uri="{FF2B5EF4-FFF2-40B4-BE49-F238E27FC236}">
                <a16:creationId xmlns:a16="http://schemas.microsoft.com/office/drawing/2014/main" xmlns="" id="{0169FF79-367E-4A95-879E-0A671BAE4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507" y="4300736"/>
            <a:ext cx="422494" cy="390193"/>
          </a:xfrm>
          <a:prstGeom prst="rect">
            <a:avLst/>
          </a:prstGeom>
        </p:spPr>
      </p:pic>
      <p:pic>
        <p:nvPicPr>
          <p:cNvPr id="24" name="图片 23">
            <a:extLst>
              <a:ext uri="{FF2B5EF4-FFF2-40B4-BE49-F238E27FC236}">
                <a16:creationId xmlns:a16="http://schemas.microsoft.com/office/drawing/2014/main" xmlns="" id="{22197D6B-9DEF-4C86-AC9D-39345CD27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165" y="4754895"/>
            <a:ext cx="422494" cy="305461"/>
          </a:xfrm>
          <a:prstGeom prst="rect">
            <a:avLst/>
          </a:prstGeom>
        </p:spPr>
      </p:pic>
    </p:spTree>
    <p:extLst>
      <p:ext uri="{BB962C8B-B14F-4D97-AF65-F5344CB8AC3E}">
        <p14:creationId xmlns:p14="http://schemas.microsoft.com/office/powerpoint/2010/main" val="42854455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6" grpId="0" animBg="1"/>
      <p:bldP spid="27" grpId="0" animBg="1"/>
      <p:bldP spid="32" grpId="0"/>
      <p:bldP spid="30" grpId="0" animBg="1"/>
      <p:bldP spid="64" grpId="0" animBg="1"/>
      <p:bldP spid="64" grpId="1" animBg="1"/>
      <p:bldP spid="63" grpId="0" animBg="1"/>
      <p:bldP spid="63" grpId="1" animBg="1"/>
      <p:bldP spid="2" grpId="0" animBg="1"/>
      <p:bldP spid="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交通</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Transportation </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7</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SEVEN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29699547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8A2333EF-2A64-42B7-A058-184849938184}"/>
              </a:ext>
            </a:extLst>
          </p:cNvPr>
          <p:cNvSpPr/>
          <p:nvPr/>
        </p:nvSpPr>
        <p:spPr>
          <a:xfrm>
            <a:off x="387453" y="657040"/>
            <a:ext cx="2887299" cy="4401205"/>
          </a:xfrm>
          <a:prstGeom prst="rect">
            <a:avLst/>
          </a:prstGeom>
          <a:ln>
            <a:noFill/>
          </a:ln>
        </p:spPr>
        <p:txBody>
          <a:bodyPr wrap="square">
            <a:spAutoFit/>
          </a:bodyPr>
          <a:lstStyle/>
          <a:p>
            <a:pPr lvl="0">
              <a:defRPr/>
            </a:pPr>
            <a:r>
              <a:rPr lang="zh-CN" altLang="en-US" sz="2000" b="1" kern="0" dirty="0">
                <a:solidFill>
                  <a:prstClr val="black"/>
                </a:solidFill>
              </a:rPr>
              <a:t>航班</a:t>
            </a:r>
            <a:endParaRPr lang="en-US" altLang="zh-CN" sz="2000" b="1" kern="0" dirty="0">
              <a:solidFill>
                <a:prstClr val="black"/>
              </a:solidFill>
            </a:endParaRPr>
          </a:p>
          <a:p>
            <a:pPr lvl="0">
              <a:defRPr/>
            </a:pPr>
            <a:r>
              <a:rPr lang="en-US" altLang="zh-CN" sz="2000" b="1" dirty="0">
                <a:solidFill>
                  <a:srgbClr val="645E10"/>
                </a:solidFill>
              </a:rPr>
              <a:t>   flight</a:t>
            </a:r>
          </a:p>
          <a:p>
            <a:pPr lvl="0">
              <a:defRPr/>
            </a:pPr>
            <a:r>
              <a:rPr lang="zh-CN" altLang="en-US" sz="2000" b="1" kern="0" dirty="0">
                <a:solidFill>
                  <a:prstClr val="black"/>
                </a:solidFill>
              </a:rPr>
              <a:t>乘客</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passenger</a:t>
            </a:r>
          </a:p>
          <a:p>
            <a:pPr>
              <a:defRPr/>
            </a:pPr>
            <a:r>
              <a:rPr lang="zh-CN" altLang="en-US" sz="2000" b="1" kern="0" dirty="0">
                <a:solidFill>
                  <a:prstClr val="black"/>
                </a:solidFill>
              </a:rPr>
              <a:t>机长</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captain</a:t>
            </a:r>
          </a:p>
          <a:p>
            <a:pPr>
              <a:defRPr/>
            </a:pPr>
            <a:r>
              <a:rPr lang="zh-CN" altLang="en-US" sz="2000" b="1" kern="0" dirty="0">
                <a:solidFill>
                  <a:prstClr val="black"/>
                </a:solidFill>
              </a:rPr>
              <a:t>飞行员</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pilot</a:t>
            </a:r>
            <a:endParaRPr lang="zh-CN" altLang="en-US" sz="2000" b="1" dirty="0">
              <a:solidFill>
                <a:srgbClr val="645E10"/>
              </a:solidFill>
            </a:endParaRPr>
          </a:p>
          <a:p>
            <a:pPr>
              <a:defRPr/>
            </a:pPr>
            <a:r>
              <a:rPr lang="zh-CN" altLang="en-US" sz="2000" b="1" kern="0" dirty="0">
                <a:solidFill>
                  <a:prstClr val="black"/>
                </a:solidFill>
              </a:rPr>
              <a:t>空中小姐 </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air-hostess/stewardess</a:t>
            </a:r>
          </a:p>
          <a:p>
            <a:pPr>
              <a:defRPr/>
            </a:pPr>
            <a:r>
              <a:rPr lang="zh-CN" altLang="en-US" sz="2000" b="1" kern="0" dirty="0">
                <a:solidFill>
                  <a:prstClr val="black"/>
                </a:solidFill>
              </a:rPr>
              <a:t>行李柜台</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baggage counter</a:t>
            </a:r>
            <a:endParaRPr lang="zh-CN" altLang="en-US" sz="2000" b="1" dirty="0">
              <a:solidFill>
                <a:srgbClr val="645E10"/>
              </a:solidFill>
            </a:endParaRPr>
          </a:p>
          <a:p>
            <a:pPr lvl="0">
              <a:defRPr/>
            </a:pPr>
            <a:r>
              <a:rPr lang="zh-CN" altLang="en-US" sz="2000" b="1" kern="0" dirty="0">
                <a:solidFill>
                  <a:prstClr val="black"/>
                </a:solidFill>
              </a:rPr>
              <a:t>护照</a:t>
            </a:r>
            <a:r>
              <a:rPr lang="en-US" altLang="zh-CN" sz="2000" b="1" kern="0" dirty="0">
                <a:solidFill>
                  <a:prstClr val="black"/>
                </a:solidFill>
              </a:rPr>
              <a:t>/ </a:t>
            </a:r>
            <a:r>
              <a:rPr lang="zh-CN" altLang="en-US" sz="2000" b="1" kern="0" dirty="0">
                <a:solidFill>
                  <a:prstClr val="black"/>
                </a:solidFill>
              </a:rPr>
              <a:t>签证</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passport/ </a:t>
            </a:r>
            <a:r>
              <a:rPr lang="zh-CN" altLang="en-US" sz="2000" b="1" dirty="0">
                <a:solidFill>
                  <a:srgbClr val="645E10"/>
                </a:solidFill>
              </a:rPr>
              <a:t> </a:t>
            </a:r>
            <a:r>
              <a:rPr lang="en-US" altLang="zh-CN" sz="2000" b="1" dirty="0">
                <a:solidFill>
                  <a:srgbClr val="645E10"/>
                </a:solidFill>
              </a:rPr>
              <a:t>visa</a:t>
            </a:r>
          </a:p>
        </p:txBody>
      </p:sp>
      <p:sp>
        <p:nvSpPr>
          <p:cNvPr id="4" name="矩形 3">
            <a:extLst>
              <a:ext uri="{FF2B5EF4-FFF2-40B4-BE49-F238E27FC236}">
                <a16:creationId xmlns:a16="http://schemas.microsoft.com/office/drawing/2014/main" xmlns="" id="{F688C5F7-BAC5-4AD7-BF60-5C7A9E2AAB24}"/>
              </a:ext>
            </a:extLst>
          </p:cNvPr>
          <p:cNvSpPr/>
          <p:nvPr/>
        </p:nvSpPr>
        <p:spPr>
          <a:xfrm>
            <a:off x="3228575" y="85754"/>
            <a:ext cx="2686851" cy="5016758"/>
          </a:xfrm>
          <a:prstGeom prst="rect">
            <a:avLst/>
          </a:prstGeom>
        </p:spPr>
        <p:txBody>
          <a:bodyPr wrap="square">
            <a:spAutoFit/>
          </a:bodyPr>
          <a:lstStyle/>
          <a:p>
            <a:pPr lvl="0">
              <a:defRPr/>
            </a:pPr>
            <a:r>
              <a:rPr lang="zh-CN" altLang="en-US" sz="2000" b="1" kern="0" dirty="0">
                <a:solidFill>
                  <a:prstClr val="black"/>
                </a:solidFill>
              </a:rPr>
              <a:t>着陆</a:t>
            </a:r>
          </a:p>
          <a:p>
            <a:pPr lvl="0">
              <a:defRPr/>
            </a:pPr>
            <a:r>
              <a:rPr lang="en-US" altLang="zh-CN" sz="2000" b="1" dirty="0">
                <a:solidFill>
                  <a:srgbClr val="645E10"/>
                </a:solidFill>
              </a:rPr>
              <a:t>   land</a:t>
            </a:r>
          </a:p>
          <a:p>
            <a:pPr lvl="0">
              <a:defRPr/>
            </a:pPr>
            <a:r>
              <a:rPr lang="zh-CN" altLang="en-US" sz="2000" b="1" kern="0" dirty="0">
                <a:solidFill>
                  <a:prstClr val="black"/>
                </a:solidFill>
              </a:rPr>
              <a:t>起飞</a:t>
            </a:r>
          </a:p>
          <a:p>
            <a:pPr lvl="0">
              <a:defRPr/>
            </a:pPr>
            <a:r>
              <a:rPr lang="en-US" altLang="zh-CN" sz="2000" b="1" dirty="0">
                <a:solidFill>
                  <a:srgbClr val="645E10"/>
                </a:solidFill>
              </a:rPr>
              <a:t>   take off</a:t>
            </a:r>
          </a:p>
          <a:p>
            <a:pPr lvl="0">
              <a:defRPr/>
            </a:pPr>
            <a:r>
              <a:rPr lang="zh-CN" altLang="en-US" sz="2000" b="1" kern="0" dirty="0">
                <a:solidFill>
                  <a:prstClr val="black"/>
                </a:solidFill>
              </a:rPr>
              <a:t>送行</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see sb. off</a:t>
            </a:r>
            <a:endParaRPr lang="zh-CN" altLang="en-US" sz="2000" b="1" dirty="0">
              <a:solidFill>
                <a:srgbClr val="645E10"/>
              </a:solidFill>
            </a:endParaRPr>
          </a:p>
          <a:p>
            <a:pPr lvl="0">
              <a:defRPr/>
            </a:pPr>
            <a:r>
              <a:rPr lang="zh-CN" altLang="en-US" sz="2000" b="1" kern="0" dirty="0">
                <a:solidFill>
                  <a:prstClr val="black"/>
                </a:solidFill>
              </a:rPr>
              <a:t>起飞时间</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departure time</a:t>
            </a:r>
          </a:p>
          <a:p>
            <a:pPr lvl="0">
              <a:defRPr/>
            </a:pPr>
            <a:r>
              <a:rPr lang="zh-CN" altLang="en-US" sz="2000" b="1" kern="0" dirty="0">
                <a:solidFill>
                  <a:prstClr val="black"/>
                </a:solidFill>
              </a:rPr>
              <a:t>晚点</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behind schedule</a:t>
            </a:r>
          </a:p>
          <a:p>
            <a:pPr>
              <a:defRPr/>
            </a:pPr>
            <a:r>
              <a:rPr lang="zh-CN" altLang="en-US" sz="2000" b="1" kern="0" dirty="0">
                <a:solidFill>
                  <a:prstClr val="black"/>
                </a:solidFill>
              </a:rPr>
              <a:t>准点到达</a:t>
            </a:r>
          </a:p>
          <a:p>
            <a:pPr lvl="0">
              <a:defRPr/>
            </a:pPr>
            <a:r>
              <a:rPr lang="en-US" altLang="zh-CN" sz="2000" b="1" dirty="0">
                <a:solidFill>
                  <a:srgbClr val="645E10"/>
                </a:solidFill>
              </a:rPr>
              <a:t>   arrive on schedule</a:t>
            </a:r>
          </a:p>
          <a:p>
            <a:pPr lvl="0">
              <a:defRPr/>
            </a:pPr>
            <a:r>
              <a:rPr lang="zh-CN" altLang="en-US" sz="2000" b="1" kern="0" dirty="0">
                <a:solidFill>
                  <a:prstClr val="black"/>
                </a:solidFill>
              </a:rPr>
              <a:t>取消</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cancel</a:t>
            </a:r>
            <a:endParaRPr lang="zh-CN" altLang="en-US" sz="2000" b="1" dirty="0">
              <a:solidFill>
                <a:srgbClr val="645E10"/>
              </a:solidFill>
            </a:endParaRPr>
          </a:p>
          <a:p>
            <a:pPr lvl="0">
              <a:defRPr/>
            </a:pPr>
            <a:r>
              <a:rPr lang="zh-CN" altLang="en-US" sz="2000" b="1" kern="0" dirty="0">
                <a:solidFill>
                  <a:prstClr val="black"/>
                </a:solidFill>
              </a:rPr>
              <a:t>预定航班 </a:t>
            </a:r>
            <a:endParaRPr lang="en-US" altLang="zh-CN" sz="2000" b="1" kern="0" dirty="0">
              <a:solidFill>
                <a:prstClr val="black"/>
              </a:solidFill>
            </a:endParaRPr>
          </a:p>
          <a:p>
            <a:pPr>
              <a:defRPr/>
            </a:pPr>
            <a:r>
              <a:rPr lang="en-US" altLang="zh-CN" sz="2000" b="1" dirty="0">
                <a:solidFill>
                  <a:srgbClr val="645E10"/>
                </a:solidFill>
              </a:rPr>
              <a:t>   make a reservation</a:t>
            </a:r>
          </a:p>
        </p:txBody>
      </p:sp>
      <p:sp>
        <p:nvSpPr>
          <p:cNvPr id="8" name="矩形 7">
            <a:extLst>
              <a:ext uri="{FF2B5EF4-FFF2-40B4-BE49-F238E27FC236}">
                <a16:creationId xmlns:a16="http://schemas.microsoft.com/office/drawing/2014/main" xmlns="" id="{764AD381-C009-4594-90C3-C89051990FCC}"/>
              </a:ext>
            </a:extLst>
          </p:cNvPr>
          <p:cNvSpPr/>
          <p:nvPr/>
        </p:nvSpPr>
        <p:spPr>
          <a:xfrm>
            <a:off x="5915426" y="85754"/>
            <a:ext cx="2841121" cy="5016758"/>
          </a:xfrm>
          <a:prstGeom prst="rect">
            <a:avLst/>
          </a:prstGeom>
          <a:ln>
            <a:noFill/>
          </a:ln>
        </p:spPr>
        <p:txBody>
          <a:bodyPr wrap="square">
            <a:spAutoFit/>
          </a:bodyPr>
          <a:lstStyle/>
          <a:p>
            <a:pPr lvl="0">
              <a:defRPr/>
            </a:pPr>
            <a:r>
              <a:rPr lang="zh-CN" altLang="en-US" sz="2000" b="1" kern="0" dirty="0">
                <a:solidFill>
                  <a:prstClr val="black"/>
                </a:solidFill>
              </a:rPr>
              <a:t>办理登记手续  </a:t>
            </a:r>
          </a:p>
          <a:p>
            <a:pPr lvl="0">
              <a:defRPr/>
            </a:pPr>
            <a:r>
              <a:rPr lang="en-US" altLang="zh-CN" sz="2000" b="1" kern="0" dirty="0">
                <a:solidFill>
                  <a:prstClr val="black"/>
                </a:solidFill>
              </a:rPr>
              <a:t>   </a:t>
            </a:r>
            <a:r>
              <a:rPr lang="en-US" altLang="zh-CN" sz="2000" b="1" dirty="0">
                <a:solidFill>
                  <a:srgbClr val="645E10"/>
                </a:solidFill>
              </a:rPr>
              <a:t>check in</a:t>
            </a:r>
          </a:p>
          <a:p>
            <a:pPr lvl="0">
              <a:defRPr/>
            </a:pPr>
            <a:r>
              <a:rPr lang="zh-CN" altLang="en-US" sz="2000" b="1" kern="0" dirty="0">
                <a:solidFill>
                  <a:prstClr val="black"/>
                </a:solidFill>
              </a:rPr>
              <a:t>欢迎登机 </a:t>
            </a:r>
            <a:endParaRPr lang="en-US" altLang="zh-CN" sz="2000" b="1" kern="0" dirty="0">
              <a:solidFill>
                <a:prstClr val="black"/>
              </a:solidFill>
            </a:endParaRPr>
          </a:p>
          <a:p>
            <a:pPr lvl="0">
              <a:defRPr/>
            </a:pPr>
            <a:r>
              <a:rPr lang="en-US" altLang="zh-CN" sz="2000" b="1" dirty="0">
                <a:solidFill>
                  <a:srgbClr val="645E10"/>
                </a:solidFill>
              </a:rPr>
              <a:t>   Welcome on board</a:t>
            </a:r>
            <a:endParaRPr lang="zh-CN" altLang="en-US" sz="2000" b="1" dirty="0">
              <a:solidFill>
                <a:srgbClr val="645E10"/>
              </a:solidFill>
            </a:endParaRPr>
          </a:p>
          <a:p>
            <a:pPr lvl="0">
              <a:defRPr/>
            </a:pPr>
            <a:r>
              <a:rPr lang="zh-CN" altLang="en-US" sz="2000" b="1" kern="0" dirty="0">
                <a:solidFill>
                  <a:prstClr val="black"/>
                </a:solidFill>
              </a:rPr>
              <a:t>系好安全带</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Fasten your seat-belt</a:t>
            </a:r>
            <a:endParaRPr lang="zh-CN" altLang="en-US" sz="2000" b="1" dirty="0">
              <a:solidFill>
                <a:srgbClr val="645E10"/>
              </a:solidFill>
            </a:endParaRPr>
          </a:p>
          <a:p>
            <a:pPr lvl="0">
              <a:defRPr/>
            </a:pPr>
            <a:r>
              <a:rPr lang="zh-CN" altLang="en-US" sz="2000" b="1" kern="0" dirty="0">
                <a:solidFill>
                  <a:prstClr val="black"/>
                </a:solidFill>
              </a:rPr>
              <a:t>紧急情况</a:t>
            </a:r>
            <a:endParaRPr lang="en-US" altLang="zh-CN" sz="2000" b="1" kern="0" dirty="0">
              <a:solidFill>
                <a:prstClr val="black"/>
              </a:solidFill>
            </a:endParaRPr>
          </a:p>
          <a:p>
            <a:pPr lvl="0">
              <a:defRPr/>
            </a:pPr>
            <a:r>
              <a:rPr lang="zh-CN" altLang="en-US" sz="2000" b="1" kern="0" dirty="0">
                <a:solidFill>
                  <a:prstClr val="black"/>
                </a:solidFill>
              </a:rPr>
              <a:t>    </a:t>
            </a:r>
            <a:r>
              <a:rPr lang="en-US" altLang="zh-CN" sz="2000" b="1" dirty="0">
                <a:solidFill>
                  <a:srgbClr val="645E10"/>
                </a:solidFill>
              </a:rPr>
              <a:t>emergency</a:t>
            </a:r>
            <a:endParaRPr lang="zh-CN" altLang="en-US" sz="2000" b="1" dirty="0">
              <a:solidFill>
                <a:srgbClr val="645E10"/>
              </a:solidFill>
            </a:endParaRPr>
          </a:p>
          <a:p>
            <a:pPr lvl="0">
              <a:defRPr/>
            </a:pPr>
            <a:r>
              <a:rPr lang="zh-CN" altLang="en-US" sz="2000" b="1" kern="0" dirty="0">
                <a:solidFill>
                  <a:prstClr val="black"/>
                </a:solidFill>
              </a:rPr>
              <a:t>降落伞</a:t>
            </a:r>
            <a:endParaRPr lang="en-US" altLang="zh-CN" sz="2000" b="1" kern="0" dirty="0">
              <a:solidFill>
                <a:prstClr val="black"/>
              </a:solidFill>
            </a:endParaRPr>
          </a:p>
          <a:p>
            <a:pPr lvl="0">
              <a:defRPr/>
            </a:pPr>
            <a:r>
              <a:rPr lang="en-US" altLang="zh-CN" sz="2000" b="1" dirty="0">
                <a:solidFill>
                  <a:srgbClr val="645E10"/>
                </a:solidFill>
              </a:rPr>
              <a:t>   parachute</a:t>
            </a:r>
            <a:endParaRPr lang="zh-CN" altLang="en-US" sz="2000" b="1" dirty="0">
              <a:solidFill>
                <a:srgbClr val="645E10"/>
              </a:solidFill>
            </a:endParaRPr>
          </a:p>
          <a:p>
            <a:pPr lvl="0">
              <a:defRPr/>
            </a:pPr>
            <a:r>
              <a:rPr lang="zh-CN" altLang="en-US" sz="2000" b="1" kern="0" dirty="0">
                <a:solidFill>
                  <a:prstClr val="black"/>
                </a:solidFill>
              </a:rPr>
              <a:t>经济舱</a:t>
            </a:r>
            <a:endParaRPr lang="en-US" altLang="zh-CN" sz="2000" b="1" kern="0" dirty="0">
              <a:solidFill>
                <a:prstClr val="black"/>
              </a:solidFill>
            </a:endParaRPr>
          </a:p>
          <a:p>
            <a:pPr lvl="0">
              <a:defRPr/>
            </a:pPr>
            <a:r>
              <a:rPr lang="en-US" altLang="zh-CN" sz="2000" b="1" dirty="0">
                <a:solidFill>
                  <a:srgbClr val="645E10"/>
                </a:solidFill>
              </a:rPr>
              <a:t>   economy class</a:t>
            </a:r>
            <a:endParaRPr lang="zh-CN" altLang="en-US" sz="2000" b="1" dirty="0">
              <a:solidFill>
                <a:srgbClr val="645E10"/>
              </a:solidFill>
            </a:endParaRPr>
          </a:p>
          <a:p>
            <a:pPr lvl="0">
              <a:defRPr/>
            </a:pPr>
            <a:r>
              <a:rPr lang="zh-CN" altLang="en-US" sz="2000" b="1" kern="0" dirty="0">
                <a:solidFill>
                  <a:prstClr val="black"/>
                </a:solidFill>
              </a:rPr>
              <a:t>商务舱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business class</a:t>
            </a:r>
          </a:p>
          <a:p>
            <a:pPr lvl="0">
              <a:defRPr/>
            </a:pPr>
            <a:r>
              <a:rPr lang="zh-CN" altLang="en-US" sz="2000" b="1" kern="0" dirty="0">
                <a:solidFill>
                  <a:prstClr val="black"/>
                </a:solidFill>
              </a:rPr>
              <a:t>头等舱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first-class</a:t>
            </a:r>
            <a:endParaRPr lang="zh-CN" altLang="en-US" sz="2000" b="1" dirty="0">
              <a:solidFill>
                <a:srgbClr val="645E10"/>
              </a:solidFill>
            </a:endParaRPr>
          </a:p>
        </p:txBody>
      </p:sp>
    </p:spTree>
    <p:extLst>
      <p:ext uri="{BB962C8B-B14F-4D97-AF65-F5344CB8AC3E}">
        <p14:creationId xmlns:p14="http://schemas.microsoft.com/office/powerpoint/2010/main" val="32026094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a:spLocks/>
          </p:cNvSpPr>
          <p:nvPr/>
        </p:nvSpPr>
        <p:spPr bwMode="auto">
          <a:xfrm>
            <a:off x="2591780" y="72525"/>
            <a:ext cx="4248472" cy="696275"/>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Freeform 5"/>
          <p:cNvSpPr>
            <a:spLocks/>
          </p:cNvSpPr>
          <p:nvPr/>
        </p:nvSpPr>
        <p:spPr bwMode="auto">
          <a:xfrm>
            <a:off x="2714114" y="62149"/>
            <a:ext cx="4031968" cy="666063"/>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TextBox 59"/>
          <p:cNvSpPr txBox="1">
            <a:spLocks noChangeArrowheads="1"/>
          </p:cNvSpPr>
          <p:nvPr/>
        </p:nvSpPr>
        <p:spPr bwMode="auto">
          <a:xfrm flipH="1">
            <a:off x="3803664" y="2753"/>
            <a:ext cx="1663403" cy="761747"/>
          </a:xfrm>
          <a:prstGeom prst="rect">
            <a:avLst/>
          </a:prstGeom>
          <a:noFill/>
          <a:ln>
            <a:noFill/>
          </a:ln>
          <a:extLst/>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7" name="等腰三角形 21">
            <a:extLst>
              <a:ext uri="{FF2B5EF4-FFF2-40B4-BE49-F238E27FC236}">
                <a16:creationId xmlns:a16="http://schemas.microsoft.com/office/drawing/2014/main" xmlns="" id="{5CEF7EF7-FCE2-47F7-93E1-2BDE83B7FC6F}"/>
              </a:ext>
            </a:extLst>
          </p:cNvPr>
          <p:cNvSpPr/>
          <p:nvPr/>
        </p:nvSpPr>
        <p:spPr bwMode="auto">
          <a:xfrm rot="16200000" flipH="1">
            <a:off x="4646109" y="1437171"/>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28" name="等腰三角形 21">
            <a:extLst>
              <a:ext uri="{FF2B5EF4-FFF2-40B4-BE49-F238E27FC236}">
                <a16:creationId xmlns:a16="http://schemas.microsoft.com/office/drawing/2014/main" xmlns="" id="{6F2F6E7E-6E42-4761-93DF-651354B36F95}"/>
              </a:ext>
            </a:extLst>
          </p:cNvPr>
          <p:cNvSpPr/>
          <p:nvPr/>
        </p:nvSpPr>
        <p:spPr bwMode="auto">
          <a:xfrm rot="5400000">
            <a:off x="2174037" y="1437171"/>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29" name="椭圆 28">
            <a:extLst>
              <a:ext uri="{FF2B5EF4-FFF2-40B4-BE49-F238E27FC236}">
                <a16:creationId xmlns:a16="http://schemas.microsoft.com/office/drawing/2014/main" xmlns="" id="{3842E1C4-24CA-43F1-930A-001045CBC31A}"/>
              </a:ext>
            </a:extLst>
          </p:cNvPr>
          <p:cNvSpPr/>
          <p:nvPr/>
        </p:nvSpPr>
        <p:spPr bwMode="auto">
          <a:xfrm>
            <a:off x="2151183" y="1258420"/>
            <a:ext cx="3016705" cy="3007129"/>
          </a:xfrm>
          <a:prstGeom prst="ellipse">
            <a:avLst/>
          </a:prstGeom>
          <a:noFill/>
          <a:ln w="25400" cap="flat" cmpd="sng" algn="ctr">
            <a:solidFill>
              <a:schemeClr val="bg1">
                <a:lumMod val="50000"/>
              </a:schemeClr>
            </a:solidFill>
            <a:prstDash val="solid"/>
          </a:ln>
          <a:effectLst/>
        </p:spPr>
        <p:txBody>
          <a:bodyPr lIns="75520" tIns="37760" rIns="75520" bIns="37760" anchor="ctr"/>
          <a:lstStyle/>
          <a:p>
            <a:pPr algn="ctr">
              <a:defRPr/>
            </a:pPr>
            <a:endParaRPr lang="zh-CN" altLang="en-US" kern="0" dirty="0">
              <a:solidFill>
                <a:sysClr val="window" lastClr="FFFFFF"/>
              </a:solidFill>
              <a:ea typeface="微软雅黑" pitchFamily="34" charset="-122"/>
            </a:endParaRPr>
          </a:p>
        </p:txBody>
      </p:sp>
      <p:sp>
        <p:nvSpPr>
          <p:cNvPr id="30" name="椭圆 29">
            <a:extLst>
              <a:ext uri="{FF2B5EF4-FFF2-40B4-BE49-F238E27FC236}">
                <a16:creationId xmlns:a16="http://schemas.microsoft.com/office/drawing/2014/main" xmlns="" id="{6E825280-BFC8-4F29-9DCC-DA9290F9C596}"/>
              </a:ext>
            </a:extLst>
          </p:cNvPr>
          <p:cNvSpPr/>
          <p:nvPr/>
        </p:nvSpPr>
        <p:spPr bwMode="auto">
          <a:xfrm>
            <a:off x="4055363" y="1271721"/>
            <a:ext cx="3018018" cy="3007129"/>
          </a:xfrm>
          <a:prstGeom prst="ellipse">
            <a:avLst/>
          </a:prstGeom>
          <a:noFill/>
          <a:ln w="25400" cap="flat" cmpd="sng" algn="ctr">
            <a:solidFill>
              <a:schemeClr val="bg1">
                <a:lumMod val="50000"/>
              </a:schemeClr>
            </a:solidFill>
            <a:prstDash val="solid"/>
          </a:ln>
          <a:effectLst/>
        </p:spPr>
        <p:txBody>
          <a:bodyPr lIns="75520" tIns="37760" rIns="75520" bIns="37760" anchor="ctr"/>
          <a:lstStyle/>
          <a:p>
            <a:pPr algn="ctr">
              <a:defRPr/>
            </a:pPr>
            <a:endParaRPr lang="zh-CN" altLang="en-US" kern="0" dirty="0">
              <a:solidFill>
                <a:sysClr val="window" lastClr="FFFFFF"/>
              </a:solidFill>
              <a:ea typeface="微软雅黑" pitchFamily="34" charset="-122"/>
            </a:endParaRPr>
          </a:p>
        </p:txBody>
      </p:sp>
      <p:cxnSp>
        <p:nvCxnSpPr>
          <p:cNvPr id="31" name="直接连接符 30">
            <a:extLst>
              <a:ext uri="{FF2B5EF4-FFF2-40B4-BE49-F238E27FC236}">
                <a16:creationId xmlns:a16="http://schemas.microsoft.com/office/drawing/2014/main" xmlns="" id="{03657FAB-A664-449C-88DD-E6179F7D4ED8}"/>
              </a:ext>
            </a:extLst>
          </p:cNvPr>
          <p:cNvCxnSpPr>
            <a:cxnSpLocks noChangeShapeType="1"/>
          </p:cNvCxnSpPr>
          <p:nvPr/>
        </p:nvCxnSpPr>
        <p:spPr bwMode="auto">
          <a:xfrm>
            <a:off x="2964602" y="1758920"/>
            <a:ext cx="530739" cy="341911"/>
          </a:xfrm>
          <a:prstGeom prst="line">
            <a:avLst/>
          </a:prstGeom>
          <a:noFill/>
          <a:ln w="28575" algn="ctr">
            <a:solidFill>
              <a:schemeClr val="tx1"/>
            </a:solidFill>
            <a:round/>
            <a:headEnd type="none" w="med" len="med"/>
            <a:tailEnd type="arrow" w="med" len="med"/>
          </a:ln>
        </p:spPr>
      </p:cxnSp>
      <p:cxnSp>
        <p:nvCxnSpPr>
          <p:cNvPr id="32" name="直接连接符 31">
            <a:extLst>
              <a:ext uri="{FF2B5EF4-FFF2-40B4-BE49-F238E27FC236}">
                <a16:creationId xmlns:a16="http://schemas.microsoft.com/office/drawing/2014/main" xmlns="" id="{B94D1D85-890F-4187-819A-3345DE39BC08}"/>
              </a:ext>
            </a:extLst>
          </p:cNvPr>
          <p:cNvCxnSpPr>
            <a:cxnSpLocks noChangeShapeType="1"/>
          </p:cNvCxnSpPr>
          <p:nvPr/>
        </p:nvCxnSpPr>
        <p:spPr bwMode="auto">
          <a:xfrm flipV="1">
            <a:off x="2862481" y="3161644"/>
            <a:ext cx="545525" cy="328227"/>
          </a:xfrm>
          <a:prstGeom prst="line">
            <a:avLst/>
          </a:prstGeom>
          <a:noFill/>
          <a:ln w="28575" algn="ctr">
            <a:solidFill>
              <a:schemeClr val="tx1"/>
            </a:solidFill>
            <a:round/>
            <a:headEnd type="none" w="med" len="med"/>
            <a:tailEnd type="arrow" w="med" len="med"/>
          </a:ln>
        </p:spPr>
      </p:cxnSp>
      <p:cxnSp>
        <p:nvCxnSpPr>
          <p:cNvPr id="33" name="直接连接符 32">
            <a:extLst>
              <a:ext uri="{FF2B5EF4-FFF2-40B4-BE49-F238E27FC236}">
                <a16:creationId xmlns:a16="http://schemas.microsoft.com/office/drawing/2014/main" xmlns="" id="{00281407-0B80-47FD-928E-AECD1935C103}"/>
              </a:ext>
            </a:extLst>
          </p:cNvPr>
          <p:cNvCxnSpPr>
            <a:cxnSpLocks noChangeShapeType="1"/>
          </p:cNvCxnSpPr>
          <p:nvPr/>
        </p:nvCxnSpPr>
        <p:spPr bwMode="auto">
          <a:xfrm flipH="1" flipV="1">
            <a:off x="5753242" y="3161645"/>
            <a:ext cx="537674" cy="328226"/>
          </a:xfrm>
          <a:prstGeom prst="line">
            <a:avLst/>
          </a:prstGeom>
          <a:noFill/>
          <a:ln w="28575" algn="ctr">
            <a:solidFill>
              <a:schemeClr val="tx1"/>
            </a:solidFill>
            <a:round/>
            <a:headEnd type="none" w="med" len="med"/>
            <a:tailEnd type="arrow" w="med" len="med"/>
          </a:ln>
        </p:spPr>
      </p:cxnSp>
      <p:cxnSp>
        <p:nvCxnSpPr>
          <p:cNvPr id="34" name="直接连接符 33">
            <a:extLst>
              <a:ext uri="{FF2B5EF4-FFF2-40B4-BE49-F238E27FC236}">
                <a16:creationId xmlns:a16="http://schemas.microsoft.com/office/drawing/2014/main" xmlns="" id="{80C1E1EF-4C5E-4D20-AF06-5AFFB58E0EE6}"/>
              </a:ext>
            </a:extLst>
          </p:cNvPr>
          <p:cNvCxnSpPr>
            <a:cxnSpLocks noChangeShapeType="1"/>
          </p:cNvCxnSpPr>
          <p:nvPr/>
        </p:nvCxnSpPr>
        <p:spPr bwMode="auto">
          <a:xfrm flipH="1">
            <a:off x="5665451" y="1843607"/>
            <a:ext cx="499702" cy="315343"/>
          </a:xfrm>
          <a:prstGeom prst="line">
            <a:avLst/>
          </a:prstGeom>
          <a:noFill/>
          <a:ln w="28575" algn="ctr">
            <a:solidFill>
              <a:schemeClr val="tx1"/>
            </a:solidFill>
            <a:round/>
            <a:headEnd type="none" w="med" len="med"/>
            <a:tailEnd type="arrow" w="med" len="med"/>
          </a:ln>
        </p:spPr>
      </p:cxnSp>
      <p:grpSp>
        <p:nvGrpSpPr>
          <p:cNvPr id="35" name="组合 34">
            <a:extLst>
              <a:ext uri="{FF2B5EF4-FFF2-40B4-BE49-F238E27FC236}">
                <a16:creationId xmlns:a16="http://schemas.microsoft.com/office/drawing/2014/main" xmlns="" id="{558C31B2-1228-4601-B277-D531CEAD4807}"/>
              </a:ext>
            </a:extLst>
          </p:cNvPr>
          <p:cNvGrpSpPr/>
          <p:nvPr/>
        </p:nvGrpSpPr>
        <p:grpSpPr>
          <a:xfrm>
            <a:off x="3700910" y="1843607"/>
            <a:ext cx="1740709" cy="1735182"/>
            <a:chOff x="5014912" y="2584450"/>
            <a:chExt cx="2105025" cy="2105025"/>
          </a:xfrm>
        </p:grpSpPr>
        <p:sp>
          <p:nvSpPr>
            <p:cNvPr id="36" name="Oval 19">
              <a:extLst>
                <a:ext uri="{FF2B5EF4-FFF2-40B4-BE49-F238E27FC236}">
                  <a16:creationId xmlns:a16="http://schemas.microsoft.com/office/drawing/2014/main" xmlns="" id="{06D6FD40-6EBA-4677-B2BA-A75A5AB99FAA}"/>
                </a:ext>
              </a:extLst>
            </p:cNvPr>
            <p:cNvSpPr>
              <a:spLocks noChangeArrowheads="1"/>
            </p:cNvSpPr>
            <p:nvPr/>
          </p:nvSpPr>
          <p:spPr bwMode="auto">
            <a:xfrm>
              <a:off x="5014912" y="2584450"/>
              <a:ext cx="2105025" cy="2105025"/>
            </a:xfrm>
            <a:prstGeom prst="ellipse">
              <a:avLst/>
            </a:prstGeom>
            <a:solidFill>
              <a:srgbClr val="568D11"/>
            </a:solidFill>
            <a:ln w="31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37" name="Oval 19">
              <a:extLst>
                <a:ext uri="{FF2B5EF4-FFF2-40B4-BE49-F238E27FC236}">
                  <a16:creationId xmlns:a16="http://schemas.microsoft.com/office/drawing/2014/main" xmlns="" id="{13052676-FFD4-4453-A9AC-6A46377DF7A8}"/>
                </a:ext>
              </a:extLst>
            </p:cNvPr>
            <p:cNvSpPr>
              <a:spLocks noChangeArrowheads="1"/>
            </p:cNvSpPr>
            <p:nvPr/>
          </p:nvSpPr>
          <p:spPr bwMode="auto">
            <a:xfrm>
              <a:off x="5089225" y="2641680"/>
              <a:ext cx="1939924" cy="1939925"/>
            </a:xfrm>
            <a:prstGeom prst="ellipse">
              <a:avLst/>
            </a:prstGeom>
            <a:solidFill>
              <a:sysClr val="window" lastClr="FFFFFF"/>
            </a:solidFill>
            <a:ln w="3175"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4D4D4D"/>
                  </a:solidFill>
                  <a:effectLst/>
                  <a:uLnTx/>
                  <a:uFillTx/>
                  <a:latin typeface="Impact" pitchFamily="34" charset="0"/>
                  <a:ea typeface="微软雅黑" pitchFamily="34" charset="-122"/>
                </a:rPr>
                <a:t>听力场景</a:t>
              </a:r>
            </a:p>
          </p:txBody>
        </p:sp>
      </p:grpSp>
      <p:sp>
        <p:nvSpPr>
          <p:cNvPr id="38" name="Oval 19">
            <a:extLst>
              <a:ext uri="{FF2B5EF4-FFF2-40B4-BE49-F238E27FC236}">
                <a16:creationId xmlns:a16="http://schemas.microsoft.com/office/drawing/2014/main" xmlns="" id="{F30C6C21-BFF3-4EED-9AB7-9D8839E50425}"/>
              </a:ext>
            </a:extLst>
          </p:cNvPr>
          <p:cNvSpPr>
            <a:spLocks noChangeArrowheads="1"/>
          </p:cNvSpPr>
          <p:nvPr/>
        </p:nvSpPr>
        <p:spPr bwMode="auto">
          <a:xfrm>
            <a:off x="2237627" y="1072917"/>
            <a:ext cx="820471" cy="817865"/>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sysClr val="window" lastClr="FFFFFF"/>
                </a:solidFill>
                <a:latin typeface="Arial" pitchFamily="34" charset="0"/>
                <a:ea typeface="微软雅黑" pitchFamily="34" charset="-122"/>
              </a:rPr>
              <a:t>1</a:t>
            </a:r>
            <a:endParaRPr lang="zh-CN" altLang="en-US" sz="3200" kern="0" dirty="0">
              <a:solidFill>
                <a:sysClr val="window" lastClr="FFFFFF"/>
              </a:solidFill>
              <a:latin typeface="Arial" pitchFamily="34" charset="0"/>
              <a:ea typeface="微软雅黑" pitchFamily="34" charset="-122"/>
            </a:endParaRPr>
          </a:p>
        </p:txBody>
      </p:sp>
      <p:sp>
        <p:nvSpPr>
          <p:cNvPr id="39" name="Oval 19">
            <a:extLst>
              <a:ext uri="{FF2B5EF4-FFF2-40B4-BE49-F238E27FC236}">
                <a16:creationId xmlns:a16="http://schemas.microsoft.com/office/drawing/2014/main" xmlns="" id="{AE18F1FF-FA0E-472E-9296-D927FA90D4CE}"/>
              </a:ext>
            </a:extLst>
          </p:cNvPr>
          <p:cNvSpPr>
            <a:spLocks noChangeArrowheads="1"/>
          </p:cNvSpPr>
          <p:nvPr/>
        </p:nvSpPr>
        <p:spPr bwMode="auto">
          <a:xfrm>
            <a:off x="6057137" y="1071608"/>
            <a:ext cx="820470"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prstClr val="white"/>
                </a:solidFill>
                <a:latin typeface="Arial" pitchFamily="34" charset="0"/>
                <a:ea typeface="微软雅黑" pitchFamily="34" charset="-122"/>
              </a:rPr>
              <a:t>2</a:t>
            </a:r>
            <a:endParaRPr lang="zh-CN" altLang="en-US" sz="3200" kern="0" dirty="0">
              <a:solidFill>
                <a:prstClr val="white"/>
              </a:solidFill>
              <a:latin typeface="Arial" pitchFamily="34" charset="0"/>
              <a:ea typeface="微软雅黑" pitchFamily="34" charset="-122"/>
            </a:endParaRPr>
          </a:p>
        </p:txBody>
      </p:sp>
      <p:sp>
        <p:nvSpPr>
          <p:cNvPr id="40" name="Oval 19">
            <a:extLst>
              <a:ext uri="{FF2B5EF4-FFF2-40B4-BE49-F238E27FC236}">
                <a16:creationId xmlns:a16="http://schemas.microsoft.com/office/drawing/2014/main" xmlns="" id="{52B07B52-37FF-4896-B74A-E0370475F66D}"/>
              </a:ext>
            </a:extLst>
          </p:cNvPr>
          <p:cNvSpPr>
            <a:spLocks noChangeArrowheads="1"/>
          </p:cNvSpPr>
          <p:nvPr/>
        </p:nvSpPr>
        <p:spPr bwMode="auto">
          <a:xfrm>
            <a:off x="6210194" y="3347679"/>
            <a:ext cx="821783"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prstClr val="white"/>
                </a:solidFill>
                <a:latin typeface="Arial" pitchFamily="34" charset="0"/>
                <a:ea typeface="微软雅黑" pitchFamily="34" charset="-122"/>
              </a:rPr>
              <a:t>4</a:t>
            </a:r>
            <a:endParaRPr lang="zh-CN" altLang="en-US" sz="3200" kern="0" dirty="0">
              <a:solidFill>
                <a:prstClr val="white"/>
              </a:solidFill>
              <a:latin typeface="Arial" pitchFamily="34" charset="0"/>
              <a:ea typeface="微软雅黑" pitchFamily="34" charset="-122"/>
            </a:endParaRPr>
          </a:p>
        </p:txBody>
      </p:sp>
      <p:sp>
        <p:nvSpPr>
          <p:cNvPr id="41" name="Oval 19">
            <a:extLst>
              <a:ext uri="{FF2B5EF4-FFF2-40B4-BE49-F238E27FC236}">
                <a16:creationId xmlns:a16="http://schemas.microsoft.com/office/drawing/2014/main" xmlns="" id="{1F0F149B-E798-4182-AAEC-17CD5A190883}"/>
              </a:ext>
            </a:extLst>
          </p:cNvPr>
          <p:cNvSpPr>
            <a:spLocks noChangeArrowheads="1"/>
          </p:cNvSpPr>
          <p:nvPr/>
        </p:nvSpPr>
        <p:spPr bwMode="auto">
          <a:xfrm>
            <a:off x="2110552" y="3342214"/>
            <a:ext cx="821783"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sysClr val="window" lastClr="FFFFFF"/>
                </a:solidFill>
                <a:latin typeface="Arial" pitchFamily="34" charset="0"/>
                <a:ea typeface="微软雅黑" pitchFamily="34" charset="-122"/>
              </a:rPr>
              <a:t>3</a:t>
            </a:r>
            <a:endParaRPr lang="zh-CN" altLang="en-US" sz="3200" kern="0" dirty="0">
              <a:solidFill>
                <a:sysClr val="window" lastClr="FFFFFF"/>
              </a:solidFill>
              <a:latin typeface="Arial" pitchFamily="34" charset="0"/>
              <a:ea typeface="微软雅黑" pitchFamily="34" charset="-122"/>
            </a:endParaRPr>
          </a:p>
        </p:txBody>
      </p:sp>
      <p:sp>
        <p:nvSpPr>
          <p:cNvPr id="42" name="TextBox 34">
            <a:extLst>
              <a:ext uri="{FF2B5EF4-FFF2-40B4-BE49-F238E27FC236}">
                <a16:creationId xmlns:a16="http://schemas.microsoft.com/office/drawing/2014/main" xmlns="" id="{DF47C9B5-20BD-4EB2-AA6A-A7CD56A22B49}"/>
              </a:ext>
            </a:extLst>
          </p:cNvPr>
          <p:cNvSpPr txBox="1"/>
          <p:nvPr/>
        </p:nvSpPr>
        <p:spPr>
          <a:xfrm>
            <a:off x="267131" y="764500"/>
            <a:ext cx="2155847" cy="2969742"/>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Ⅰ. </a:t>
            </a:r>
            <a:r>
              <a:rPr lang="zh-CN" altLang="en-US" sz="2000" b="1" dirty="0">
                <a:solidFill>
                  <a:srgbClr val="645E10"/>
                </a:solidFill>
                <a:latin typeface="微软雅黑" pitchFamily="34" charset="-122"/>
                <a:ea typeface="微软雅黑" pitchFamily="34" charset="-122"/>
              </a:rPr>
              <a:t>活动行为</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01/ </a:t>
            </a:r>
            <a:r>
              <a:rPr lang="zh-CN" altLang="en-US" sz="1400" dirty="0">
                <a:solidFill>
                  <a:sysClr val="windowText" lastClr="000000"/>
                </a:solidFill>
                <a:latin typeface="微软雅黑" pitchFamily="34" charset="-122"/>
                <a:ea typeface="微软雅黑" pitchFamily="34" charset="-122"/>
              </a:rPr>
              <a:t>递送</a:t>
            </a:r>
            <a:r>
              <a:rPr lang="en-US" altLang="zh-CN" sz="1400" dirty="0">
                <a:solidFill>
                  <a:sysClr val="windowText" lastClr="000000"/>
                </a:solidFill>
                <a:latin typeface="微软雅黑" pitchFamily="34" charset="-122"/>
                <a:ea typeface="微软雅黑" pitchFamily="34" charset="-122"/>
              </a:rPr>
              <a:t>Delivery</a:t>
            </a:r>
          </a:p>
          <a:p>
            <a:pPr>
              <a:lnSpc>
                <a:spcPct val="130000"/>
              </a:lnSpc>
            </a:pPr>
            <a:r>
              <a:rPr lang="en-US" altLang="zh-CN" sz="1400" dirty="0">
                <a:solidFill>
                  <a:sysClr val="windowText" lastClr="000000"/>
                </a:solidFill>
                <a:latin typeface="微软雅黑" pitchFamily="34" charset="-122"/>
                <a:ea typeface="微软雅黑" pitchFamily="34" charset="-122"/>
              </a:rPr>
              <a:t>02/ </a:t>
            </a:r>
            <a:r>
              <a:rPr lang="zh-CN" altLang="en-US" sz="1400" dirty="0">
                <a:solidFill>
                  <a:sysClr val="windowText" lastClr="000000"/>
                </a:solidFill>
                <a:latin typeface="微软雅黑" pitchFamily="34" charset="-122"/>
                <a:ea typeface="微软雅黑" pitchFamily="34" charset="-122"/>
              </a:rPr>
              <a:t>购物 </a:t>
            </a:r>
            <a:r>
              <a:rPr lang="en-US" altLang="zh-CN" sz="1400" dirty="0">
                <a:solidFill>
                  <a:sysClr val="windowText" lastClr="000000"/>
                </a:solidFill>
                <a:latin typeface="微软雅黑" pitchFamily="34" charset="-122"/>
                <a:ea typeface="微软雅黑" pitchFamily="34" charset="-122"/>
              </a:rPr>
              <a:t>Shopping</a:t>
            </a:r>
          </a:p>
          <a:p>
            <a:pPr>
              <a:lnSpc>
                <a:spcPct val="130000"/>
              </a:lnSpc>
            </a:pPr>
            <a:r>
              <a:rPr lang="en-US" altLang="zh-CN" sz="1400" dirty="0">
                <a:solidFill>
                  <a:sysClr val="windowText" lastClr="000000"/>
                </a:solidFill>
                <a:latin typeface="微软雅黑" pitchFamily="34" charset="-122"/>
                <a:ea typeface="微软雅黑" pitchFamily="34" charset="-122"/>
              </a:rPr>
              <a:t>03/ </a:t>
            </a:r>
            <a:r>
              <a:rPr lang="zh-CN" altLang="en-US" sz="1400" dirty="0">
                <a:solidFill>
                  <a:sysClr val="windowText" lastClr="000000"/>
                </a:solidFill>
                <a:latin typeface="微软雅黑" pitchFamily="34" charset="-122"/>
                <a:ea typeface="微软雅黑" pitchFamily="34" charset="-122"/>
              </a:rPr>
              <a:t>电话 </a:t>
            </a:r>
            <a:r>
              <a:rPr lang="en-US" altLang="zh-CN" sz="1400" dirty="0">
                <a:solidFill>
                  <a:sysClr val="windowText" lastClr="000000"/>
                </a:solidFill>
                <a:latin typeface="微软雅黑" pitchFamily="34" charset="-122"/>
                <a:ea typeface="微软雅黑" pitchFamily="34" charset="-122"/>
              </a:rPr>
              <a:t>Telephone</a:t>
            </a:r>
          </a:p>
          <a:p>
            <a:pPr>
              <a:lnSpc>
                <a:spcPct val="130000"/>
              </a:lnSpc>
            </a:pPr>
            <a:r>
              <a:rPr lang="en-US" altLang="zh-CN" sz="1400" dirty="0">
                <a:solidFill>
                  <a:sysClr val="windowText" lastClr="000000"/>
                </a:solidFill>
                <a:latin typeface="微软雅黑" pitchFamily="34" charset="-122"/>
                <a:ea typeface="微软雅黑" pitchFamily="34" charset="-122"/>
              </a:rPr>
              <a:t>04/ </a:t>
            </a:r>
            <a:r>
              <a:rPr lang="zh-CN" altLang="en-US" sz="1400" dirty="0">
                <a:solidFill>
                  <a:sysClr val="windowText" lastClr="000000"/>
                </a:solidFill>
                <a:latin typeface="微软雅黑" pitchFamily="34" charset="-122"/>
                <a:ea typeface="微软雅黑" pitchFamily="34" charset="-122"/>
              </a:rPr>
              <a:t>运动 </a:t>
            </a:r>
            <a:r>
              <a:rPr lang="en-US" altLang="zh-CN" sz="1400" dirty="0">
                <a:solidFill>
                  <a:sysClr val="windowText" lastClr="000000"/>
                </a:solidFill>
                <a:latin typeface="微软雅黑" pitchFamily="34" charset="-122"/>
                <a:ea typeface="微软雅黑" pitchFamily="34" charset="-122"/>
              </a:rPr>
              <a:t>Sports</a:t>
            </a:r>
          </a:p>
          <a:p>
            <a:pPr>
              <a:lnSpc>
                <a:spcPct val="130000"/>
              </a:lnSpc>
            </a:pPr>
            <a:r>
              <a:rPr lang="en-US" altLang="zh-CN" sz="1400" dirty="0">
                <a:solidFill>
                  <a:sysClr val="windowText" lastClr="000000"/>
                </a:solidFill>
                <a:latin typeface="微软雅黑" pitchFamily="34" charset="-122"/>
                <a:ea typeface="微软雅黑" pitchFamily="34" charset="-122"/>
              </a:rPr>
              <a:t>05/ </a:t>
            </a:r>
            <a:r>
              <a:rPr lang="zh-CN" altLang="en-US" sz="1400" dirty="0">
                <a:solidFill>
                  <a:sysClr val="windowText" lastClr="000000"/>
                </a:solidFill>
                <a:latin typeface="微软雅黑" pitchFamily="34" charset="-122"/>
                <a:ea typeface="微软雅黑" pitchFamily="34" charset="-122"/>
              </a:rPr>
              <a:t>媒体 </a:t>
            </a:r>
            <a:r>
              <a:rPr lang="en-US" altLang="zh-CN" sz="1400" dirty="0">
                <a:solidFill>
                  <a:sysClr val="windowText" lastClr="000000"/>
                </a:solidFill>
                <a:latin typeface="微软雅黑" pitchFamily="34" charset="-122"/>
                <a:ea typeface="微软雅黑" pitchFamily="34" charset="-122"/>
              </a:rPr>
              <a:t>Media</a:t>
            </a:r>
          </a:p>
          <a:p>
            <a:pPr>
              <a:lnSpc>
                <a:spcPct val="130000"/>
              </a:lnSpc>
            </a:pPr>
            <a:r>
              <a:rPr lang="en-US" altLang="zh-CN" sz="1400" dirty="0">
                <a:solidFill>
                  <a:sysClr val="windowText" lastClr="000000"/>
                </a:solidFill>
                <a:latin typeface="微软雅黑" pitchFamily="34" charset="-122"/>
                <a:ea typeface="微软雅黑" pitchFamily="34" charset="-122"/>
              </a:rPr>
              <a:t>06/ </a:t>
            </a:r>
            <a:r>
              <a:rPr lang="zh-CN" altLang="en-US" sz="1400" dirty="0">
                <a:solidFill>
                  <a:sysClr val="windowText" lastClr="000000"/>
                </a:solidFill>
                <a:latin typeface="微软雅黑" pitchFamily="34" charset="-122"/>
                <a:ea typeface="微软雅黑" pitchFamily="34" charset="-122"/>
              </a:rPr>
              <a:t>旅游 </a:t>
            </a:r>
            <a:r>
              <a:rPr lang="en-US" altLang="zh-CN" sz="1400" dirty="0">
                <a:solidFill>
                  <a:sysClr val="windowText" lastClr="000000"/>
                </a:solidFill>
                <a:latin typeface="微软雅黑" pitchFamily="34" charset="-122"/>
                <a:ea typeface="微软雅黑" pitchFamily="34" charset="-122"/>
              </a:rPr>
              <a:t>Tour</a:t>
            </a:r>
          </a:p>
          <a:p>
            <a:pPr>
              <a:lnSpc>
                <a:spcPct val="130000"/>
              </a:lnSpc>
            </a:pPr>
            <a:r>
              <a:rPr lang="en-US" altLang="zh-CN" sz="1400" dirty="0">
                <a:solidFill>
                  <a:sysClr val="windowText" lastClr="000000"/>
                </a:solidFill>
                <a:latin typeface="微软雅黑" pitchFamily="34" charset="-122"/>
                <a:ea typeface="微软雅黑" pitchFamily="34" charset="-122"/>
              </a:rPr>
              <a:t>07/ </a:t>
            </a:r>
            <a:r>
              <a:rPr lang="zh-CN" altLang="en-US" sz="1400" dirty="0">
                <a:solidFill>
                  <a:sysClr val="windowText" lastClr="000000"/>
                </a:solidFill>
                <a:latin typeface="微软雅黑" pitchFamily="34" charset="-122"/>
                <a:ea typeface="微软雅黑" pitchFamily="34" charset="-122"/>
              </a:rPr>
              <a:t>交通</a:t>
            </a:r>
            <a:r>
              <a:rPr lang="en-US" altLang="zh-CN" sz="1400" dirty="0">
                <a:solidFill>
                  <a:sysClr val="windowText" lastClr="000000"/>
                </a:solidFill>
                <a:latin typeface="微软雅黑" pitchFamily="34" charset="-122"/>
                <a:ea typeface="微软雅黑" pitchFamily="34" charset="-122"/>
              </a:rPr>
              <a:t>Transportation</a:t>
            </a:r>
          </a:p>
          <a:p>
            <a:pPr>
              <a:lnSpc>
                <a:spcPct val="130000"/>
              </a:lnSpc>
            </a:pPr>
            <a:r>
              <a:rPr lang="en-US" altLang="zh-CN" sz="1400" dirty="0">
                <a:solidFill>
                  <a:sysClr val="windowText" lastClr="000000"/>
                </a:solidFill>
                <a:latin typeface="微软雅黑" pitchFamily="34" charset="-122"/>
                <a:ea typeface="微软雅黑" pitchFamily="34" charset="-122"/>
              </a:rPr>
              <a:t>08/ </a:t>
            </a:r>
            <a:r>
              <a:rPr lang="zh-CN" altLang="en-US" sz="1400" dirty="0">
                <a:solidFill>
                  <a:sysClr val="windowText" lastClr="000000"/>
                </a:solidFill>
                <a:latin typeface="微软雅黑" pitchFamily="34" charset="-122"/>
                <a:ea typeface="微软雅黑" pitchFamily="34" charset="-122"/>
              </a:rPr>
              <a:t>住房 </a:t>
            </a:r>
            <a:r>
              <a:rPr lang="en-US" altLang="zh-CN" sz="1400" dirty="0">
                <a:solidFill>
                  <a:sysClr val="windowText" lastClr="000000"/>
                </a:solidFill>
                <a:latin typeface="微软雅黑" pitchFamily="34" charset="-122"/>
                <a:ea typeface="微软雅黑" pitchFamily="34" charset="-122"/>
              </a:rPr>
              <a:t>Housing</a:t>
            </a:r>
          </a:p>
          <a:p>
            <a:pPr>
              <a:lnSpc>
                <a:spcPct val="130000"/>
              </a:lnSpc>
            </a:pPr>
            <a:r>
              <a:rPr lang="en-US" altLang="zh-CN" sz="1400" dirty="0">
                <a:solidFill>
                  <a:sysClr val="windowText" lastClr="000000"/>
                </a:solidFill>
                <a:latin typeface="微软雅黑" pitchFamily="34" charset="-122"/>
                <a:ea typeface="微软雅黑" pitchFamily="34" charset="-122"/>
              </a:rPr>
              <a:t>09/ </a:t>
            </a:r>
            <a:r>
              <a:rPr lang="zh-CN" altLang="en-US" sz="1400" dirty="0">
                <a:solidFill>
                  <a:sysClr val="windowText" lastClr="000000"/>
                </a:solidFill>
                <a:latin typeface="微软雅黑" pitchFamily="34" charset="-122"/>
                <a:ea typeface="微软雅黑" pitchFamily="34" charset="-122"/>
              </a:rPr>
              <a:t>聚会 </a:t>
            </a:r>
            <a:r>
              <a:rPr lang="en-US" altLang="zh-CN" sz="1400" dirty="0">
                <a:solidFill>
                  <a:sysClr val="windowText" lastClr="000000"/>
                </a:solidFill>
                <a:latin typeface="微软雅黑" pitchFamily="34" charset="-122"/>
                <a:ea typeface="微软雅黑" pitchFamily="34" charset="-122"/>
              </a:rPr>
              <a:t>Gather </a:t>
            </a:r>
          </a:p>
        </p:txBody>
      </p:sp>
      <p:sp>
        <p:nvSpPr>
          <p:cNvPr id="43" name="TextBox 35">
            <a:extLst>
              <a:ext uri="{FF2B5EF4-FFF2-40B4-BE49-F238E27FC236}">
                <a16:creationId xmlns:a16="http://schemas.microsoft.com/office/drawing/2014/main" xmlns="" id="{37C9AACE-3AB2-47BB-AAA9-17F925ABB314}"/>
              </a:ext>
            </a:extLst>
          </p:cNvPr>
          <p:cNvSpPr txBox="1"/>
          <p:nvPr/>
        </p:nvSpPr>
        <p:spPr>
          <a:xfrm>
            <a:off x="7153078" y="727901"/>
            <a:ext cx="1930626" cy="2969742"/>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Ⅱ. </a:t>
            </a:r>
            <a:r>
              <a:rPr lang="zh-CN" altLang="en-US" sz="2000" b="1" dirty="0">
                <a:solidFill>
                  <a:srgbClr val="645E10"/>
                </a:solidFill>
                <a:latin typeface="微软雅黑" pitchFamily="34" charset="-122"/>
                <a:ea typeface="微软雅黑" pitchFamily="34" charset="-122"/>
              </a:rPr>
              <a:t>场所背景</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10/ </a:t>
            </a:r>
            <a:r>
              <a:rPr lang="zh-CN" altLang="en-US" sz="1400" dirty="0">
                <a:solidFill>
                  <a:sysClr val="windowText" lastClr="000000"/>
                </a:solidFill>
                <a:latin typeface="微软雅黑" pitchFamily="34" charset="-122"/>
                <a:ea typeface="微软雅黑" pitchFamily="34" charset="-122"/>
              </a:rPr>
              <a:t>医院 </a:t>
            </a:r>
            <a:r>
              <a:rPr lang="en-US" altLang="zh-CN" sz="1400" dirty="0">
                <a:solidFill>
                  <a:sysClr val="windowText" lastClr="000000"/>
                </a:solidFill>
                <a:latin typeface="微软雅黑" pitchFamily="34" charset="-122"/>
                <a:ea typeface="微软雅黑" pitchFamily="34" charset="-122"/>
              </a:rPr>
              <a:t>Hospital</a:t>
            </a:r>
          </a:p>
          <a:p>
            <a:pPr>
              <a:lnSpc>
                <a:spcPct val="130000"/>
              </a:lnSpc>
            </a:pPr>
            <a:r>
              <a:rPr lang="en-US" altLang="zh-CN" sz="1400" dirty="0">
                <a:solidFill>
                  <a:sysClr val="windowText" lastClr="000000"/>
                </a:solidFill>
                <a:latin typeface="微软雅黑" pitchFamily="34" charset="-122"/>
                <a:ea typeface="微软雅黑" pitchFamily="34" charset="-122"/>
              </a:rPr>
              <a:t>11/ </a:t>
            </a:r>
            <a:r>
              <a:rPr lang="zh-CN" altLang="en-US" sz="1400" dirty="0">
                <a:solidFill>
                  <a:sysClr val="windowText" lastClr="000000"/>
                </a:solidFill>
                <a:latin typeface="微软雅黑" pitchFamily="34" charset="-122"/>
                <a:ea typeface="微软雅黑" pitchFamily="34" charset="-122"/>
              </a:rPr>
              <a:t>银行 </a:t>
            </a:r>
            <a:r>
              <a:rPr lang="en-US" altLang="zh-CN" sz="1400" dirty="0">
                <a:solidFill>
                  <a:sysClr val="windowText" lastClr="000000"/>
                </a:solidFill>
                <a:latin typeface="微软雅黑" pitchFamily="34" charset="-122"/>
                <a:ea typeface="微软雅黑" pitchFamily="34" charset="-122"/>
              </a:rPr>
              <a:t>Bank</a:t>
            </a:r>
          </a:p>
          <a:p>
            <a:pPr>
              <a:lnSpc>
                <a:spcPct val="130000"/>
              </a:lnSpc>
            </a:pPr>
            <a:r>
              <a:rPr lang="en-US" altLang="zh-CN" sz="1400" dirty="0">
                <a:solidFill>
                  <a:sysClr val="windowText" lastClr="000000"/>
                </a:solidFill>
                <a:latin typeface="微软雅黑" pitchFamily="34" charset="-122"/>
                <a:ea typeface="微软雅黑" pitchFamily="34" charset="-122"/>
              </a:rPr>
              <a:t>12/ </a:t>
            </a:r>
            <a:r>
              <a:rPr lang="zh-CN" altLang="en-US" sz="1400" dirty="0">
                <a:solidFill>
                  <a:sysClr val="windowText" lastClr="000000"/>
                </a:solidFill>
                <a:latin typeface="微软雅黑" pitchFamily="34" charset="-122"/>
                <a:ea typeface="微软雅黑" pitchFamily="34" charset="-122"/>
              </a:rPr>
              <a:t>餐厅 </a:t>
            </a:r>
            <a:r>
              <a:rPr lang="en-US" altLang="zh-CN" sz="1400" dirty="0">
                <a:solidFill>
                  <a:sysClr val="windowText" lastClr="000000"/>
                </a:solidFill>
                <a:latin typeface="微软雅黑" pitchFamily="34" charset="-122"/>
                <a:ea typeface="微软雅黑" pitchFamily="34" charset="-122"/>
              </a:rPr>
              <a:t>Restaurant</a:t>
            </a:r>
          </a:p>
          <a:p>
            <a:pPr>
              <a:lnSpc>
                <a:spcPct val="130000"/>
              </a:lnSpc>
            </a:pPr>
            <a:r>
              <a:rPr lang="en-US" altLang="zh-CN" sz="1400" dirty="0">
                <a:solidFill>
                  <a:sysClr val="windowText" lastClr="000000"/>
                </a:solidFill>
                <a:latin typeface="微软雅黑" pitchFamily="34" charset="-122"/>
                <a:ea typeface="微软雅黑" pitchFamily="34" charset="-122"/>
              </a:rPr>
              <a:t>13/ </a:t>
            </a:r>
            <a:r>
              <a:rPr lang="zh-CN" altLang="en-US" sz="1400" dirty="0">
                <a:solidFill>
                  <a:sysClr val="windowText" lastClr="000000"/>
                </a:solidFill>
                <a:latin typeface="微软雅黑" pitchFamily="34" charset="-122"/>
                <a:ea typeface="微软雅黑" pitchFamily="34" charset="-122"/>
              </a:rPr>
              <a:t>旅馆 </a:t>
            </a:r>
            <a:r>
              <a:rPr lang="en-US" altLang="zh-CN" sz="1400" dirty="0">
                <a:solidFill>
                  <a:sysClr val="windowText" lastClr="000000"/>
                </a:solidFill>
                <a:latin typeface="微软雅黑" pitchFamily="34" charset="-122"/>
                <a:ea typeface="微软雅黑" pitchFamily="34" charset="-122"/>
              </a:rPr>
              <a:t>Hotel</a:t>
            </a:r>
          </a:p>
          <a:p>
            <a:pPr>
              <a:lnSpc>
                <a:spcPct val="130000"/>
              </a:lnSpc>
            </a:pPr>
            <a:r>
              <a:rPr lang="en-US" altLang="zh-CN" sz="1400" dirty="0">
                <a:solidFill>
                  <a:sysClr val="windowText" lastClr="000000"/>
                </a:solidFill>
                <a:latin typeface="微软雅黑" pitchFamily="34" charset="-122"/>
                <a:ea typeface="微软雅黑" pitchFamily="34" charset="-122"/>
              </a:rPr>
              <a:t>14/ </a:t>
            </a:r>
            <a:r>
              <a:rPr lang="zh-CN" altLang="en-US" sz="1400" dirty="0">
                <a:solidFill>
                  <a:sysClr val="windowText" lastClr="000000"/>
                </a:solidFill>
                <a:latin typeface="微软雅黑" pitchFamily="34" charset="-122"/>
                <a:ea typeface="微软雅黑" pitchFamily="34" charset="-122"/>
              </a:rPr>
              <a:t>图书馆 </a:t>
            </a:r>
            <a:r>
              <a:rPr lang="en-US" altLang="zh-CN" sz="1400" dirty="0">
                <a:solidFill>
                  <a:sysClr val="windowText" lastClr="000000"/>
                </a:solidFill>
                <a:latin typeface="微软雅黑" pitchFamily="34" charset="-122"/>
                <a:ea typeface="微软雅黑" pitchFamily="34" charset="-122"/>
              </a:rPr>
              <a:t>Library</a:t>
            </a:r>
          </a:p>
          <a:p>
            <a:pPr>
              <a:lnSpc>
                <a:spcPct val="130000"/>
              </a:lnSpc>
            </a:pPr>
            <a:r>
              <a:rPr lang="en-US" altLang="zh-CN" sz="1400" dirty="0">
                <a:solidFill>
                  <a:sysClr val="windowText" lastClr="000000"/>
                </a:solidFill>
                <a:latin typeface="微软雅黑" pitchFamily="34" charset="-122"/>
                <a:ea typeface="微软雅黑" pitchFamily="34" charset="-122"/>
              </a:rPr>
              <a:t>15/ </a:t>
            </a:r>
            <a:r>
              <a:rPr lang="zh-CN" altLang="en-US" sz="1400" dirty="0">
                <a:solidFill>
                  <a:sysClr val="windowText" lastClr="000000"/>
                </a:solidFill>
                <a:latin typeface="微软雅黑" pitchFamily="34" charset="-122"/>
                <a:ea typeface="微软雅黑" pitchFamily="34" charset="-122"/>
              </a:rPr>
              <a:t>办公室 </a:t>
            </a:r>
            <a:r>
              <a:rPr lang="en-US" altLang="zh-CN" sz="1400" dirty="0">
                <a:solidFill>
                  <a:sysClr val="windowText" lastClr="000000"/>
                </a:solidFill>
                <a:latin typeface="微软雅黑" pitchFamily="34" charset="-122"/>
                <a:ea typeface="微软雅黑" pitchFamily="34" charset="-122"/>
              </a:rPr>
              <a:t>Office</a:t>
            </a:r>
          </a:p>
          <a:p>
            <a:pPr>
              <a:lnSpc>
                <a:spcPct val="130000"/>
              </a:lnSpc>
            </a:pPr>
            <a:r>
              <a:rPr lang="en-US" altLang="zh-CN" sz="1400" dirty="0">
                <a:solidFill>
                  <a:sysClr val="windowText" lastClr="000000"/>
                </a:solidFill>
                <a:latin typeface="微软雅黑" pitchFamily="34" charset="-122"/>
                <a:ea typeface="微软雅黑" pitchFamily="34" charset="-122"/>
              </a:rPr>
              <a:t>16/ </a:t>
            </a:r>
            <a:r>
              <a:rPr lang="zh-CN" altLang="en-US" sz="1400" dirty="0">
                <a:solidFill>
                  <a:sysClr val="windowText" lastClr="000000"/>
                </a:solidFill>
                <a:latin typeface="微软雅黑" pitchFamily="34" charset="-122"/>
                <a:ea typeface="微软雅黑" pitchFamily="34" charset="-122"/>
              </a:rPr>
              <a:t>校园 </a:t>
            </a:r>
            <a:r>
              <a:rPr lang="en-US" altLang="zh-CN" sz="1400" dirty="0">
                <a:solidFill>
                  <a:sysClr val="windowText" lastClr="000000"/>
                </a:solidFill>
                <a:latin typeface="微软雅黑" pitchFamily="34" charset="-122"/>
                <a:ea typeface="微软雅黑" pitchFamily="34" charset="-122"/>
              </a:rPr>
              <a:t>Campus</a:t>
            </a:r>
          </a:p>
          <a:p>
            <a:pPr>
              <a:lnSpc>
                <a:spcPct val="130000"/>
              </a:lnSpc>
            </a:pPr>
            <a:r>
              <a:rPr lang="en-US" altLang="zh-CN" sz="1400" dirty="0">
                <a:solidFill>
                  <a:sysClr val="windowText" lastClr="000000"/>
                </a:solidFill>
                <a:latin typeface="微软雅黑" pitchFamily="34" charset="-122"/>
                <a:ea typeface="微软雅黑" pitchFamily="34" charset="-122"/>
              </a:rPr>
              <a:t>17/</a:t>
            </a:r>
            <a:r>
              <a:rPr lang="zh-CN" altLang="en-US" sz="1400" dirty="0">
                <a:solidFill>
                  <a:sysClr val="windowText" lastClr="000000"/>
                </a:solidFill>
                <a:latin typeface="微软雅黑" pitchFamily="34" charset="-122"/>
                <a:ea typeface="微软雅黑" pitchFamily="34" charset="-122"/>
              </a:rPr>
              <a:t>家庭 </a:t>
            </a:r>
            <a:r>
              <a:rPr lang="en-US" altLang="zh-CN" sz="1400" dirty="0">
                <a:solidFill>
                  <a:sysClr val="windowText" lastClr="000000"/>
                </a:solidFill>
                <a:latin typeface="微软雅黑" pitchFamily="34" charset="-122"/>
                <a:ea typeface="微软雅黑" pitchFamily="34" charset="-122"/>
              </a:rPr>
              <a:t>Family</a:t>
            </a:r>
          </a:p>
          <a:p>
            <a:pPr>
              <a:lnSpc>
                <a:spcPct val="130000"/>
              </a:lnSpc>
            </a:pPr>
            <a:r>
              <a:rPr lang="en-US" altLang="zh-CN" sz="1400" dirty="0">
                <a:solidFill>
                  <a:sysClr val="windowText" lastClr="000000"/>
                </a:solidFill>
                <a:latin typeface="微软雅黑" pitchFamily="34" charset="-122"/>
                <a:ea typeface="微软雅黑" pitchFamily="34" charset="-122"/>
              </a:rPr>
              <a:t>18/ </a:t>
            </a:r>
            <a:r>
              <a:rPr lang="zh-CN" altLang="en-US" sz="1400" dirty="0">
                <a:solidFill>
                  <a:sysClr val="windowText" lastClr="000000"/>
                </a:solidFill>
                <a:latin typeface="微软雅黑" pitchFamily="34" charset="-122"/>
                <a:ea typeface="微软雅黑" pitchFamily="34" charset="-122"/>
              </a:rPr>
              <a:t>天气 </a:t>
            </a:r>
            <a:r>
              <a:rPr lang="en-US" altLang="zh-CN" sz="1400" dirty="0">
                <a:solidFill>
                  <a:sysClr val="windowText" lastClr="000000"/>
                </a:solidFill>
                <a:latin typeface="微软雅黑" pitchFamily="34" charset="-122"/>
                <a:ea typeface="微软雅黑" pitchFamily="34" charset="-122"/>
              </a:rPr>
              <a:t>Weather</a:t>
            </a:r>
          </a:p>
        </p:txBody>
      </p:sp>
      <p:sp>
        <p:nvSpPr>
          <p:cNvPr id="44" name="TextBox 38">
            <a:extLst>
              <a:ext uri="{FF2B5EF4-FFF2-40B4-BE49-F238E27FC236}">
                <a16:creationId xmlns:a16="http://schemas.microsoft.com/office/drawing/2014/main" xmlns="" id="{0104ACB6-158E-4684-B976-09FBCBD5D8F9}"/>
              </a:ext>
            </a:extLst>
          </p:cNvPr>
          <p:cNvSpPr txBox="1"/>
          <p:nvPr/>
        </p:nvSpPr>
        <p:spPr>
          <a:xfrm>
            <a:off x="7001261" y="3818710"/>
            <a:ext cx="2151422" cy="1009205"/>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Ⅳ. </a:t>
            </a:r>
            <a:r>
              <a:rPr lang="zh-CN" altLang="en-US" sz="2000" b="1" dirty="0">
                <a:solidFill>
                  <a:srgbClr val="645E10"/>
                </a:solidFill>
                <a:latin typeface="微软雅黑" pitchFamily="34" charset="-122"/>
                <a:ea typeface="微软雅黑" pitchFamily="34" charset="-122"/>
              </a:rPr>
              <a:t>情感态度</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20/ </a:t>
            </a:r>
            <a:r>
              <a:rPr lang="zh-CN" altLang="en-US" sz="1400" dirty="0">
                <a:solidFill>
                  <a:sysClr val="windowText" lastClr="000000"/>
                </a:solidFill>
                <a:latin typeface="微软雅黑" pitchFamily="34" charset="-122"/>
                <a:ea typeface="微软雅黑" pitchFamily="34" charset="-122"/>
              </a:rPr>
              <a:t>情感与态度</a:t>
            </a:r>
            <a:r>
              <a:rPr lang="en-US" altLang="zh-CN" sz="1400" dirty="0">
                <a:solidFill>
                  <a:sysClr val="windowText" lastClr="000000"/>
                </a:solidFill>
                <a:latin typeface="微软雅黑" pitchFamily="34" charset="-122"/>
                <a:ea typeface="微软雅黑" pitchFamily="34" charset="-122"/>
              </a:rPr>
              <a:t>Emotions and attitudes</a:t>
            </a:r>
            <a:endParaRPr lang="zh-CN" altLang="en-US" sz="1400" dirty="0">
              <a:solidFill>
                <a:sysClr val="windowText" lastClr="000000"/>
              </a:solidFill>
              <a:latin typeface="微软雅黑" pitchFamily="34" charset="-122"/>
              <a:ea typeface="微软雅黑" pitchFamily="34" charset="-122"/>
            </a:endParaRPr>
          </a:p>
        </p:txBody>
      </p:sp>
      <p:sp>
        <p:nvSpPr>
          <p:cNvPr id="46" name="TextBox 39">
            <a:extLst>
              <a:ext uri="{FF2B5EF4-FFF2-40B4-BE49-F238E27FC236}">
                <a16:creationId xmlns:a16="http://schemas.microsoft.com/office/drawing/2014/main" xmlns="" id="{1B31067B-25FB-4944-B299-1B4388D21817}"/>
              </a:ext>
            </a:extLst>
          </p:cNvPr>
          <p:cNvSpPr txBox="1"/>
          <p:nvPr/>
        </p:nvSpPr>
        <p:spPr>
          <a:xfrm>
            <a:off x="304536" y="3813027"/>
            <a:ext cx="2265287" cy="1009205"/>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Ⅲ.</a:t>
            </a:r>
            <a:r>
              <a:rPr lang="zh-CN" altLang="en-US" sz="2000" b="1" dirty="0">
                <a:solidFill>
                  <a:srgbClr val="645E10"/>
                </a:solidFill>
                <a:latin typeface="微软雅黑" pitchFamily="34" charset="-122"/>
                <a:ea typeface="微软雅黑" pitchFamily="34" charset="-122"/>
              </a:rPr>
              <a:t>人物关系</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19/ </a:t>
            </a:r>
            <a:r>
              <a:rPr lang="zh-CN" altLang="en-US" sz="1400" dirty="0">
                <a:solidFill>
                  <a:sysClr val="windowText" lastClr="000000"/>
                </a:solidFill>
                <a:latin typeface="微软雅黑" pitchFamily="34" charset="-122"/>
                <a:ea typeface="微软雅黑" pitchFamily="34" charset="-122"/>
              </a:rPr>
              <a:t>身份与职业</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Identity and occupation</a:t>
            </a:r>
            <a:endParaRPr lang="zh-CN" altLang="en-US" sz="1400" dirty="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20754909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par>
                                <p:cTn id="10" presetID="6" presetClass="emph" presetSubtype="0" decel="100000" fill="hold" grpId="1" nodeType="withEffect">
                                  <p:stCondLst>
                                    <p:cond delay="200"/>
                                  </p:stCondLst>
                                  <p:childTnLst>
                                    <p:animScale>
                                      <p:cBhvr>
                                        <p:cTn id="11" dur="250" fill="hold"/>
                                        <p:tgtEl>
                                          <p:spTgt spid="15"/>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5"/>
                                        </p:tgtEl>
                                      </p:cBhvr>
                                      <p:by x="83000" y="83000"/>
                                    </p:animScale>
                                  </p:childTnLst>
                                </p:cTn>
                              </p:par>
                            </p:childTnLst>
                          </p:cTn>
                        </p:par>
                        <p:par>
                          <p:cTn id="14" fill="hold">
                            <p:stCondLst>
                              <p:cond delay="6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par>
                                <p:cTn id="20" presetID="6" presetClass="emph" presetSubtype="0" decel="100000" fill="hold" grpId="1" nodeType="withEffect">
                                  <p:stCondLst>
                                    <p:cond delay="200"/>
                                  </p:stCondLst>
                                  <p:childTnLst>
                                    <p:animScale>
                                      <p:cBhvr>
                                        <p:cTn id="21" dur="250" fill="hold"/>
                                        <p:tgtEl>
                                          <p:spTgt spid="13"/>
                                        </p:tgtEl>
                                      </p:cBhvr>
                                      <p:by x="120000" y="120000"/>
                                    </p:animScale>
                                  </p:childTnLst>
                                </p:cTn>
                              </p:par>
                              <p:par>
                                <p:cTn id="22" presetID="6" presetClass="emph" presetSubtype="0" decel="100000" fill="hold" grpId="2" nodeType="withEffect">
                                  <p:stCondLst>
                                    <p:cond delay="400"/>
                                  </p:stCondLst>
                                  <p:childTnLst>
                                    <p:animScale>
                                      <p:cBhvr>
                                        <p:cTn id="23" dur="250" fill="hold"/>
                                        <p:tgtEl>
                                          <p:spTgt spid="13"/>
                                        </p:tgtEl>
                                      </p:cBhvr>
                                      <p:by x="83000" y="83000"/>
                                    </p:animScale>
                                  </p:childTnLst>
                                </p:cTn>
                              </p:par>
                              <p:par>
                                <p:cTn id="24" presetID="53" presetClass="entr" presetSubtype="16" fill="hold" grpId="0" nodeType="withEffect">
                                  <p:stCondLst>
                                    <p:cond delay="600"/>
                                  </p:stCondLst>
                                  <p:childTnLst>
                                    <p:set>
                                      <p:cBhvr>
                                        <p:cTn id="25" dur="1" fill="hold">
                                          <p:stCondLst>
                                            <p:cond delay="0"/>
                                          </p:stCondLst>
                                        </p:cTn>
                                        <p:tgtEl>
                                          <p:spTgt spid="45"/>
                                        </p:tgtEl>
                                        <p:attrNameLst>
                                          <p:attrName>style.visibility</p:attrName>
                                        </p:attrNameLst>
                                      </p:cBhvr>
                                      <p:to>
                                        <p:strVal val="visible"/>
                                      </p:to>
                                    </p:set>
                                    <p:anim calcmode="lin" valueType="num">
                                      <p:cBhvr>
                                        <p:cTn id="26" dur="250" fill="hold"/>
                                        <p:tgtEl>
                                          <p:spTgt spid="45"/>
                                        </p:tgtEl>
                                        <p:attrNameLst>
                                          <p:attrName>ppt_w</p:attrName>
                                        </p:attrNameLst>
                                      </p:cBhvr>
                                      <p:tavLst>
                                        <p:tav tm="0">
                                          <p:val>
                                            <p:fltVal val="0"/>
                                          </p:val>
                                        </p:tav>
                                        <p:tav tm="100000">
                                          <p:val>
                                            <p:strVal val="#ppt_w"/>
                                          </p:val>
                                        </p:tav>
                                      </p:tavLst>
                                    </p:anim>
                                    <p:anim calcmode="lin" valueType="num">
                                      <p:cBhvr>
                                        <p:cTn id="27" dur="250" fill="hold"/>
                                        <p:tgtEl>
                                          <p:spTgt spid="45"/>
                                        </p:tgtEl>
                                        <p:attrNameLst>
                                          <p:attrName>ppt_h</p:attrName>
                                        </p:attrNameLst>
                                      </p:cBhvr>
                                      <p:tavLst>
                                        <p:tav tm="0">
                                          <p:val>
                                            <p:fltVal val="0"/>
                                          </p:val>
                                        </p:tav>
                                        <p:tav tm="100000">
                                          <p:val>
                                            <p:strVal val="#ppt_h"/>
                                          </p:val>
                                        </p:tav>
                                      </p:tavLst>
                                    </p:anim>
                                    <p:animEffect transition="in" filter="fade">
                                      <p:cBhvr>
                                        <p:cTn id="28" dur="250"/>
                                        <p:tgtEl>
                                          <p:spTgt spid="45"/>
                                        </p:tgtEl>
                                      </p:cBhvr>
                                    </p:animEffect>
                                  </p:childTnLst>
                                </p:cTn>
                              </p:par>
                              <p:par>
                                <p:cTn id="29" presetID="6" presetClass="emph" presetSubtype="0" decel="100000" fill="hold" grpId="1" nodeType="withEffect">
                                  <p:stCondLst>
                                    <p:cond delay="800"/>
                                  </p:stCondLst>
                                  <p:childTnLst>
                                    <p:animScale>
                                      <p:cBhvr>
                                        <p:cTn id="30" dur="250" fill="hold"/>
                                        <p:tgtEl>
                                          <p:spTgt spid="45"/>
                                        </p:tgtEl>
                                      </p:cBhvr>
                                      <p:by x="120000" y="120000"/>
                                    </p:animScale>
                                  </p:childTnLst>
                                </p:cTn>
                              </p:par>
                              <p:par>
                                <p:cTn id="31" presetID="6" presetClass="emph" presetSubtype="0" decel="100000" fill="hold" grpId="2" nodeType="withEffect">
                                  <p:stCondLst>
                                    <p:cond delay="1000"/>
                                  </p:stCondLst>
                                  <p:childTnLst>
                                    <p:animScale>
                                      <p:cBhvr>
                                        <p:cTn id="32" dur="250" fill="hold"/>
                                        <p:tgtEl>
                                          <p:spTgt spid="45"/>
                                        </p:tgtEl>
                                      </p:cBhvr>
                                      <p:by x="83000" y="83000"/>
                                    </p:animScale>
                                  </p:childTnLst>
                                </p:cTn>
                              </p:par>
                            </p:childTnLst>
                          </p:cTn>
                        </p:par>
                        <p:par>
                          <p:cTn id="33" fill="hold">
                            <p:stCondLst>
                              <p:cond delay="1900"/>
                            </p:stCondLst>
                            <p:childTnLst>
                              <p:par>
                                <p:cTn id="34" presetID="49" presetClass="entr" presetSubtype="0" decel="10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360"/>
                                          </p:val>
                                        </p:tav>
                                        <p:tav tm="100000">
                                          <p:val>
                                            <p:fltVal val="0"/>
                                          </p:val>
                                        </p:tav>
                                      </p:tavLst>
                                    </p:anim>
                                    <p:animEffect transition="in" filter="fade">
                                      <p:cBhvr>
                                        <p:cTn id="39" dur="500"/>
                                        <p:tgtEl>
                                          <p:spTgt spid="35"/>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right)">
                                      <p:cBhvr>
                                        <p:cTn id="52" dur="500"/>
                                        <p:tgtEl>
                                          <p:spTgt spid="28"/>
                                        </p:tgtEl>
                                      </p:cBhvr>
                                    </p:animEffect>
                                  </p:childTnLst>
                                </p:cTn>
                              </p:par>
                            </p:childTnLst>
                          </p:cTn>
                        </p:par>
                        <p:par>
                          <p:cTn id="53" fill="hold">
                            <p:stCondLst>
                              <p:cond delay="2900"/>
                            </p:stCondLst>
                            <p:childTnLst>
                              <p:par>
                                <p:cTn id="54" presetID="52"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Scale>
                                      <p:cBhvr>
                                        <p:cTn id="5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8"/>
                                        </p:tgtEl>
                                        <p:attrNameLst>
                                          <p:attrName>ppt_x</p:attrName>
                                          <p:attrName>ppt_y</p:attrName>
                                        </p:attrNameLst>
                                      </p:cBhvr>
                                    </p:animMotion>
                                    <p:animEffect transition="in" filter="fade">
                                      <p:cBhvr>
                                        <p:cTn id="58" dur="1000"/>
                                        <p:tgtEl>
                                          <p:spTgt spid="38"/>
                                        </p:tgtEl>
                                      </p:cBhvr>
                                    </p:animEffect>
                                  </p:childTnLst>
                                </p:cTn>
                              </p:par>
                              <p:par>
                                <p:cTn id="59" presetID="52" presetClass="entr" presetSubtype="0" fill="hold" grpId="0" nodeType="withEffect">
                                  <p:stCondLst>
                                    <p:cond delay="200"/>
                                  </p:stCondLst>
                                  <p:childTnLst>
                                    <p:set>
                                      <p:cBhvr>
                                        <p:cTn id="60" dur="1" fill="hold">
                                          <p:stCondLst>
                                            <p:cond delay="0"/>
                                          </p:stCondLst>
                                        </p:cTn>
                                        <p:tgtEl>
                                          <p:spTgt spid="39"/>
                                        </p:tgtEl>
                                        <p:attrNameLst>
                                          <p:attrName>style.visibility</p:attrName>
                                        </p:attrNameLst>
                                      </p:cBhvr>
                                      <p:to>
                                        <p:strVal val="visible"/>
                                      </p:to>
                                    </p:set>
                                    <p:animScale>
                                      <p:cBhvr>
                                        <p:cTn id="6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9"/>
                                        </p:tgtEl>
                                        <p:attrNameLst>
                                          <p:attrName>ppt_x</p:attrName>
                                          <p:attrName>ppt_y</p:attrName>
                                        </p:attrNameLst>
                                      </p:cBhvr>
                                    </p:animMotion>
                                    <p:animEffect transition="in" filter="fade">
                                      <p:cBhvr>
                                        <p:cTn id="63" dur="1000"/>
                                        <p:tgtEl>
                                          <p:spTgt spid="39"/>
                                        </p:tgtEl>
                                      </p:cBhvr>
                                    </p:animEffect>
                                  </p:childTnLst>
                                </p:cTn>
                              </p:par>
                              <p:par>
                                <p:cTn id="64" presetID="52" presetClass="entr" presetSubtype="0" fill="hold" grpId="0" nodeType="withEffect">
                                  <p:stCondLst>
                                    <p:cond delay="800"/>
                                  </p:stCondLst>
                                  <p:childTnLst>
                                    <p:set>
                                      <p:cBhvr>
                                        <p:cTn id="65" dur="1" fill="hold">
                                          <p:stCondLst>
                                            <p:cond delay="0"/>
                                          </p:stCondLst>
                                        </p:cTn>
                                        <p:tgtEl>
                                          <p:spTgt spid="41"/>
                                        </p:tgtEl>
                                        <p:attrNameLst>
                                          <p:attrName>style.visibility</p:attrName>
                                        </p:attrNameLst>
                                      </p:cBhvr>
                                      <p:to>
                                        <p:strVal val="visible"/>
                                      </p:to>
                                    </p:set>
                                    <p:animScale>
                                      <p:cBhvr>
                                        <p:cTn id="66"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1"/>
                                        </p:tgtEl>
                                        <p:attrNameLst>
                                          <p:attrName>ppt_x</p:attrName>
                                          <p:attrName>ppt_y</p:attrName>
                                        </p:attrNameLst>
                                      </p:cBhvr>
                                    </p:animMotion>
                                    <p:animEffect transition="in" filter="fade">
                                      <p:cBhvr>
                                        <p:cTn id="68" dur="1000"/>
                                        <p:tgtEl>
                                          <p:spTgt spid="41"/>
                                        </p:tgtEl>
                                      </p:cBhvr>
                                    </p:animEffect>
                                  </p:childTnLst>
                                </p:cTn>
                              </p:par>
                              <p:par>
                                <p:cTn id="69" presetID="52" presetClass="entr" presetSubtype="0" fill="hold" grpId="0" nodeType="withEffect">
                                  <p:stCondLst>
                                    <p:cond delay="1000"/>
                                  </p:stCondLst>
                                  <p:childTnLst>
                                    <p:set>
                                      <p:cBhvr>
                                        <p:cTn id="70" dur="1" fill="hold">
                                          <p:stCondLst>
                                            <p:cond delay="0"/>
                                          </p:stCondLst>
                                        </p:cTn>
                                        <p:tgtEl>
                                          <p:spTgt spid="40"/>
                                        </p:tgtEl>
                                        <p:attrNameLst>
                                          <p:attrName>style.visibility</p:attrName>
                                        </p:attrNameLst>
                                      </p:cBhvr>
                                      <p:to>
                                        <p:strVal val="visible"/>
                                      </p:to>
                                    </p:set>
                                    <p:animScale>
                                      <p:cBhvr>
                                        <p:cTn id="71"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40"/>
                                        </p:tgtEl>
                                        <p:attrNameLst>
                                          <p:attrName>ppt_x</p:attrName>
                                          <p:attrName>ppt_y</p:attrName>
                                        </p:attrNameLst>
                                      </p:cBhvr>
                                    </p:animMotion>
                                    <p:animEffect transition="in" filter="fade">
                                      <p:cBhvr>
                                        <p:cTn id="73" dur="1000"/>
                                        <p:tgtEl>
                                          <p:spTgt spid="40"/>
                                        </p:tgtEl>
                                      </p:cBhvr>
                                    </p:animEffect>
                                  </p:childTnLst>
                                </p:cTn>
                              </p:par>
                            </p:childTnLst>
                          </p:cTn>
                        </p:par>
                        <p:par>
                          <p:cTn id="74" fill="hold">
                            <p:stCondLst>
                              <p:cond delay="4900"/>
                            </p:stCondLst>
                            <p:childTnLst>
                              <p:par>
                                <p:cTn id="75" presetID="12" presetClass="entr" presetSubtype="8"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ppt_x</p:attrName>
                                        </p:attrNameLst>
                                      </p:cBhvr>
                                      <p:tavLst>
                                        <p:tav tm="0">
                                          <p:val>
                                            <p:strVal val="#ppt_x-#ppt_w*1.125000"/>
                                          </p:val>
                                        </p:tav>
                                        <p:tav tm="100000">
                                          <p:val>
                                            <p:strVal val="#ppt_x"/>
                                          </p:val>
                                        </p:tav>
                                      </p:tavLst>
                                    </p:anim>
                                    <p:animEffect transition="in" filter="wipe(right)">
                                      <p:cBhvr>
                                        <p:cTn id="78" dur="500"/>
                                        <p:tgtEl>
                                          <p:spTgt spid="31"/>
                                        </p:tgtEl>
                                      </p:cBhvr>
                                    </p:animEffect>
                                  </p:childTnLst>
                                </p:cTn>
                              </p:par>
                              <p:par>
                                <p:cTn id="79" presetID="12" presetClass="entr" presetSubtype="8"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p:tgtEl>
                                          <p:spTgt spid="32"/>
                                        </p:tgtEl>
                                        <p:attrNameLst>
                                          <p:attrName>ppt_x</p:attrName>
                                        </p:attrNameLst>
                                      </p:cBhvr>
                                      <p:tavLst>
                                        <p:tav tm="0">
                                          <p:val>
                                            <p:strVal val="#ppt_x-#ppt_w*1.125000"/>
                                          </p:val>
                                        </p:tav>
                                        <p:tav tm="100000">
                                          <p:val>
                                            <p:strVal val="#ppt_x"/>
                                          </p:val>
                                        </p:tav>
                                      </p:tavLst>
                                    </p:anim>
                                    <p:animEffect transition="in" filter="wipe(right)">
                                      <p:cBhvr>
                                        <p:cTn id="82" dur="500"/>
                                        <p:tgtEl>
                                          <p:spTgt spid="32"/>
                                        </p:tgtEl>
                                      </p:cBhvr>
                                    </p:animEffect>
                                  </p:childTnLst>
                                </p:cTn>
                              </p:par>
                              <p:par>
                                <p:cTn id="83" presetID="12" presetClass="entr" presetSubtype="2"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p:tgtEl>
                                          <p:spTgt spid="34"/>
                                        </p:tgtEl>
                                        <p:attrNameLst>
                                          <p:attrName>ppt_x</p:attrName>
                                        </p:attrNameLst>
                                      </p:cBhvr>
                                      <p:tavLst>
                                        <p:tav tm="0">
                                          <p:val>
                                            <p:strVal val="#ppt_x+#ppt_w*1.125000"/>
                                          </p:val>
                                        </p:tav>
                                        <p:tav tm="100000">
                                          <p:val>
                                            <p:strVal val="#ppt_x"/>
                                          </p:val>
                                        </p:tav>
                                      </p:tavLst>
                                    </p:anim>
                                    <p:animEffect transition="in" filter="wipe(left)">
                                      <p:cBhvr>
                                        <p:cTn id="86" dur="500"/>
                                        <p:tgtEl>
                                          <p:spTgt spid="34"/>
                                        </p:tgtEl>
                                      </p:cBhvr>
                                    </p:animEffect>
                                  </p:childTnLst>
                                </p:cTn>
                              </p:par>
                              <p:par>
                                <p:cTn id="87" presetID="12" presetClass="entr" presetSubtype="2"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p:tgtEl>
                                          <p:spTgt spid="33"/>
                                        </p:tgtEl>
                                        <p:attrNameLst>
                                          <p:attrName>ppt_x</p:attrName>
                                        </p:attrNameLst>
                                      </p:cBhvr>
                                      <p:tavLst>
                                        <p:tav tm="0">
                                          <p:val>
                                            <p:strVal val="#ppt_x+#ppt_w*1.125000"/>
                                          </p:val>
                                        </p:tav>
                                        <p:tav tm="100000">
                                          <p:val>
                                            <p:strVal val="#ppt_x"/>
                                          </p:val>
                                        </p:tav>
                                      </p:tavLst>
                                    </p:anim>
                                    <p:animEffect transition="in" filter="wipe(left)">
                                      <p:cBhvr>
                                        <p:cTn id="90" dur="500"/>
                                        <p:tgtEl>
                                          <p:spTgt spid="33"/>
                                        </p:tgtEl>
                                      </p:cBhvr>
                                    </p:animEffect>
                                  </p:childTnLst>
                                </p:cTn>
                              </p:par>
                            </p:childTnLst>
                          </p:cTn>
                        </p:par>
                        <p:par>
                          <p:cTn id="91" fill="hold">
                            <p:stCondLst>
                              <p:cond delay="5400"/>
                            </p:stCondLst>
                            <p:childTnLst>
                              <p:par>
                                <p:cTn id="92" presetID="22" presetClass="entr" presetSubtype="8"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animBg="1"/>
      <p:bldP spid="15" grpId="1" animBg="1"/>
      <p:bldP spid="15" grpId="2" animBg="1"/>
      <p:bldP spid="45" grpId="0"/>
      <p:bldP spid="45" grpId="1"/>
      <p:bldP spid="45" grpId="2"/>
      <p:bldP spid="27" grpId="0" animBg="1"/>
      <p:bldP spid="28" grpId="0" animBg="1"/>
      <p:bldP spid="29" grpId="0" animBg="1"/>
      <p:bldP spid="30" grpId="0" animBg="1"/>
      <p:bldP spid="38" grpId="0" animBg="1"/>
      <p:bldP spid="39" grpId="0" animBg="1"/>
      <p:bldP spid="40" grpId="0" animBg="1"/>
      <p:bldP spid="41" grpId="0" animBg="1"/>
      <p:bldP spid="42" grpId="0"/>
      <p:bldP spid="43" grpId="0"/>
      <p:bldP spid="44"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7183A6D1-D0CB-40B5-9061-07A992D559AF}"/>
              </a:ext>
            </a:extLst>
          </p:cNvPr>
          <p:cNvSpPr/>
          <p:nvPr/>
        </p:nvSpPr>
        <p:spPr>
          <a:xfrm>
            <a:off x="3029925" y="140039"/>
            <a:ext cx="2895628" cy="5016758"/>
          </a:xfrm>
          <a:prstGeom prst="rect">
            <a:avLst/>
          </a:prstGeom>
        </p:spPr>
        <p:txBody>
          <a:bodyPr wrap="square">
            <a:spAutoFit/>
          </a:bodyPr>
          <a:lstStyle/>
          <a:p>
            <a:r>
              <a:rPr lang="zh-CN" altLang="en-US" sz="2000" b="1" dirty="0"/>
              <a:t>单程票</a:t>
            </a:r>
            <a:endParaRPr lang="en-US" altLang="zh-CN" sz="2000" b="1" dirty="0"/>
          </a:p>
          <a:p>
            <a:r>
              <a:rPr lang="en-US" altLang="zh-CN" sz="2000" b="1" dirty="0">
                <a:solidFill>
                  <a:srgbClr val="645E10"/>
                </a:solidFill>
              </a:rPr>
              <a:t>   one-way/single ticket</a:t>
            </a:r>
          </a:p>
          <a:p>
            <a:r>
              <a:rPr lang="zh-CN" altLang="en-US" sz="2000" b="1" dirty="0"/>
              <a:t>往返票</a:t>
            </a:r>
            <a:endParaRPr lang="en-US" altLang="zh-CN" sz="2000" b="1" dirty="0"/>
          </a:p>
          <a:p>
            <a:r>
              <a:rPr lang="en-US" altLang="zh-CN" sz="2000" b="1" dirty="0">
                <a:solidFill>
                  <a:srgbClr val="645E10"/>
                </a:solidFill>
              </a:rPr>
              <a:t>   return/round-trip ticket</a:t>
            </a:r>
            <a:r>
              <a:rPr lang="zh-CN" altLang="en-US" sz="2000" b="1" dirty="0"/>
              <a:t>售票处 </a:t>
            </a:r>
            <a:endParaRPr lang="en-US" altLang="zh-CN" sz="2000" b="1" dirty="0"/>
          </a:p>
          <a:p>
            <a:r>
              <a:rPr lang="en-US" altLang="zh-CN" sz="2000" b="1" dirty="0"/>
              <a:t>   </a:t>
            </a:r>
            <a:r>
              <a:rPr lang="en-US" altLang="zh-CN" sz="2000" b="1" dirty="0">
                <a:solidFill>
                  <a:srgbClr val="645E10"/>
                </a:solidFill>
              </a:rPr>
              <a:t>booking /ticket office</a:t>
            </a:r>
          </a:p>
          <a:p>
            <a:r>
              <a:rPr lang="zh-CN" altLang="en-US" sz="2000" b="1" dirty="0"/>
              <a:t>候车室 </a:t>
            </a:r>
            <a:endParaRPr lang="en-US" altLang="zh-CN" sz="2000" b="1" dirty="0"/>
          </a:p>
          <a:p>
            <a:r>
              <a:rPr lang="en-US" altLang="zh-CN" sz="2000" b="1" dirty="0"/>
              <a:t>   </a:t>
            </a:r>
            <a:r>
              <a:rPr lang="en-US" altLang="zh-CN" sz="2000" b="1" dirty="0">
                <a:solidFill>
                  <a:srgbClr val="645E10"/>
                </a:solidFill>
              </a:rPr>
              <a:t>waiting room</a:t>
            </a:r>
          </a:p>
          <a:p>
            <a:r>
              <a:rPr lang="zh-CN" altLang="en-US" sz="2000" b="1" dirty="0"/>
              <a:t>月台</a:t>
            </a:r>
            <a:r>
              <a:rPr lang="zh-CN" altLang="en-US" sz="2000" b="1" dirty="0">
                <a:solidFill>
                  <a:srgbClr val="2E3033"/>
                </a:solidFill>
                <a:latin typeface="Arial" panose="020B0604020202020204" pitchFamily="34" charset="0"/>
              </a:rPr>
              <a:t>，站台</a:t>
            </a:r>
            <a:endParaRPr lang="en-US" altLang="zh-CN" sz="2000" b="1" dirty="0"/>
          </a:p>
          <a:p>
            <a:r>
              <a:rPr lang="en-US" altLang="zh-CN" sz="2000" b="1" dirty="0">
                <a:solidFill>
                  <a:srgbClr val="645E10"/>
                </a:solidFill>
              </a:rPr>
              <a:t>   platform</a:t>
            </a:r>
          </a:p>
          <a:p>
            <a:r>
              <a:rPr lang="zh-CN" altLang="en-US" sz="2000" b="1" dirty="0"/>
              <a:t>修车场</a:t>
            </a:r>
            <a:r>
              <a:rPr lang="en-US" altLang="zh-CN" sz="2000" b="1" dirty="0"/>
              <a:t>/</a:t>
            </a:r>
            <a:r>
              <a:rPr lang="zh-CN" altLang="en-US" sz="2000" b="1" dirty="0"/>
              <a:t>车库</a:t>
            </a:r>
            <a:endParaRPr lang="en-US" altLang="zh-CN" sz="2000" b="1" dirty="0"/>
          </a:p>
          <a:p>
            <a:r>
              <a:rPr lang="en-US" altLang="zh-CN" sz="2000" b="1" dirty="0"/>
              <a:t>   </a:t>
            </a:r>
            <a:r>
              <a:rPr lang="en-US" altLang="zh-CN" sz="2000" b="1" dirty="0">
                <a:solidFill>
                  <a:srgbClr val="645E10"/>
                </a:solidFill>
              </a:rPr>
              <a:t>garage</a:t>
            </a:r>
          </a:p>
          <a:p>
            <a:r>
              <a:rPr lang="zh-CN" altLang="en-US" sz="2000" b="1" dirty="0"/>
              <a:t>出租车乘车点</a:t>
            </a:r>
            <a:endParaRPr lang="en-US" altLang="zh-CN" sz="2000" b="1" dirty="0"/>
          </a:p>
          <a:p>
            <a:r>
              <a:rPr lang="en-US" altLang="zh-CN" sz="2000" b="1" dirty="0">
                <a:solidFill>
                  <a:srgbClr val="645E10"/>
                </a:solidFill>
              </a:rPr>
              <a:t>   taxi pick-up point </a:t>
            </a:r>
          </a:p>
          <a:p>
            <a:r>
              <a:rPr lang="zh-CN" altLang="en-US" sz="2000" b="1" dirty="0"/>
              <a:t>售票员</a:t>
            </a:r>
            <a:endParaRPr lang="en-US" altLang="zh-CN" sz="2000" b="1" dirty="0"/>
          </a:p>
          <a:p>
            <a:r>
              <a:rPr lang="en-US" altLang="zh-CN" sz="2000" b="1" dirty="0">
                <a:solidFill>
                  <a:srgbClr val="645E10"/>
                </a:solidFill>
              </a:rPr>
              <a:t>   conductor</a:t>
            </a:r>
          </a:p>
        </p:txBody>
      </p:sp>
      <p:sp>
        <p:nvSpPr>
          <p:cNvPr id="8" name="矩形 7">
            <a:extLst>
              <a:ext uri="{FF2B5EF4-FFF2-40B4-BE49-F238E27FC236}">
                <a16:creationId xmlns:a16="http://schemas.microsoft.com/office/drawing/2014/main" xmlns="" id="{A0F2ADEB-10A0-4DA7-A2FC-66813012E2CD}"/>
              </a:ext>
            </a:extLst>
          </p:cNvPr>
          <p:cNvSpPr/>
          <p:nvPr/>
        </p:nvSpPr>
        <p:spPr>
          <a:xfrm>
            <a:off x="5925553" y="140039"/>
            <a:ext cx="2599325" cy="5016758"/>
          </a:xfrm>
          <a:prstGeom prst="rect">
            <a:avLst/>
          </a:prstGeom>
        </p:spPr>
        <p:txBody>
          <a:bodyPr wrap="square">
            <a:spAutoFit/>
          </a:bodyPr>
          <a:lstStyle/>
          <a:p>
            <a:r>
              <a:rPr lang="zh-CN" altLang="en-US" sz="2000" b="1" dirty="0">
                <a:solidFill>
                  <a:prstClr val="black"/>
                </a:solidFill>
              </a:rPr>
              <a:t>人行道</a:t>
            </a:r>
            <a:endParaRPr lang="en-US" altLang="zh-CN" sz="2000" b="1" dirty="0">
              <a:solidFill>
                <a:prstClr val="black"/>
              </a:solidFill>
            </a:endParaRPr>
          </a:p>
          <a:p>
            <a:r>
              <a:rPr lang="zh-CN" altLang="en-US" sz="2000" b="1" dirty="0">
                <a:solidFill>
                  <a:prstClr val="black"/>
                </a:solidFill>
              </a:rPr>
              <a:t>    </a:t>
            </a:r>
            <a:r>
              <a:rPr lang="en-US" altLang="zh-CN" sz="2000" b="1" dirty="0">
                <a:solidFill>
                  <a:srgbClr val="645E10"/>
                </a:solidFill>
              </a:rPr>
              <a:t>sidewalk/pavement</a:t>
            </a:r>
          </a:p>
          <a:p>
            <a:r>
              <a:rPr lang="zh-CN" altLang="en-US" sz="2000" b="1" dirty="0">
                <a:solidFill>
                  <a:prstClr val="black"/>
                </a:solidFill>
              </a:rPr>
              <a:t>单行道</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one-way street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交通灯</a:t>
            </a:r>
            <a:endParaRPr lang="en-US" altLang="zh-CN" sz="2000" b="1" dirty="0">
              <a:solidFill>
                <a:prstClr val="black"/>
              </a:solidFill>
            </a:endParaRPr>
          </a:p>
          <a:p>
            <a:r>
              <a:rPr lang="en-US" altLang="zh-CN" sz="2000" b="1" dirty="0">
                <a:solidFill>
                  <a:srgbClr val="645E10"/>
                </a:solidFill>
              </a:rPr>
              <a:t>   traffic lights</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驾照</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driving license</a:t>
            </a:r>
          </a:p>
          <a:p>
            <a:r>
              <a:rPr lang="zh-CN" altLang="en-US" sz="2000" b="1" dirty="0"/>
              <a:t>交通繁忙</a:t>
            </a:r>
            <a:endParaRPr lang="en-US" altLang="zh-CN" sz="2000" b="1" dirty="0"/>
          </a:p>
          <a:p>
            <a:r>
              <a:rPr lang="en-US" altLang="zh-CN" sz="2000" b="1" dirty="0">
                <a:solidFill>
                  <a:srgbClr val="645E10"/>
                </a:solidFill>
              </a:rPr>
              <a:t>   heavy traffic</a:t>
            </a:r>
          </a:p>
          <a:p>
            <a:r>
              <a:rPr lang="zh-CN" altLang="en-US" sz="2000" b="1" dirty="0"/>
              <a:t>交通高峰期</a:t>
            </a:r>
            <a:endParaRPr lang="en-US" altLang="zh-CN" sz="2000" b="1" dirty="0"/>
          </a:p>
          <a:p>
            <a:r>
              <a:rPr lang="zh-CN" altLang="en-US" sz="2000" b="1" dirty="0"/>
              <a:t>    </a:t>
            </a:r>
            <a:r>
              <a:rPr lang="en-US" altLang="zh-CN" sz="2000" b="1" dirty="0">
                <a:solidFill>
                  <a:srgbClr val="645E10"/>
                </a:solidFill>
              </a:rPr>
              <a:t>rush hour</a:t>
            </a:r>
          </a:p>
          <a:p>
            <a:r>
              <a:rPr lang="zh-CN" altLang="en-US" sz="2000" b="1" dirty="0"/>
              <a:t>交通堵塞</a:t>
            </a:r>
            <a:endParaRPr lang="en-US" altLang="zh-CN" sz="2000" b="1" dirty="0"/>
          </a:p>
          <a:p>
            <a:r>
              <a:rPr lang="en-US" altLang="zh-CN" sz="2000" b="1" dirty="0">
                <a:solidFill>
                  <a:srgbClr val="645E10"/>
                </a:solidFill>
              </a:rPr>
              <a:t>   traffic jam</a:t>
            </a:r>
          </a:p>
          <a:p>
            <a:r>
              <a:rPr lang="zh-CN" altLang="en-US" sz="2000" b="1" dirty="0"/>
              <a:t>交通事故</a:t>
            </a:r>
            <a:endParaRPr lang="en-US" altLang="zh-CN" sz="2000" b="1" dirty="0"/>
          </a:p>
          <a:p>
            <a:r>
              <a:rPr lang="en-US" altLang="zh-CN" sz="2000" b="1" dirty="0"/>
              <a:t>   </a:t>
            </a:r>
            <a:r>
              <a:rPr lang="en-US" altLang="zh-CN" sz="2000" b="1" dirty="0">
                <a:solidFill>
                  <a:srgbClr val="645E10"/>
                </a:solidFill>
              </a:rPr>
              <a:t>car/traffic accident</a:t>
            </a:r>
          </a:p>
        </p:txBody>
      </p:sp>
      <p:sp>
        <p:nvSpPr>
          <p:cNvPr id="11" name="矩形 10">
            <a:extLst>
              <a:ext uri="{FF2B5EF4-FFF2-40B4-BE49-F238E27FC236}">
                <a16:creationId xmlns:a16="http://schemas.microsoft.com/office/drawing/2014/main" xmlns="" id="{9BD19660-6C63-41AA-8930-4EF28AFDD782}"/>
              </a:ext>
            </a:extLst>
          </p:cNvPr>
          <p:cNvSpPr/>
          <p:nvPr/>
        </p:nvSpPr>
        <p:spPr>
          <a:xfrm>
            <a:off x="208537" y="755592"/>
            <a:ext cx="2864426" cy="4401205"/>
          </a:xfrm>
          <a:prstGeom prst="rect">
            <a:avLst/>
          </a:prstGeom>
        </p:spPr>
        <p:txBody>
          <a:bodyPr wrap="square">
            <a:spAutoFit/>
          </a:bodyPr>
          <a:lstStyle/>
          <a:p>
            <a:r>
              <a:rPr lang="zh-CN" altLang="en-US" sz="2000" b="1" dirty="0"/>
              <a:t>靠过道的座位 </a:t>
            </a:r>
            <a:endParaRPr lang="en-US" altLang="zh-CN" sz="2000" b="1" dirty="0"/>
          </a:p>
          <a:p>
            <a:r>
              <a:rPr lang="en-US" altLang="zh-CN" sz="2000" b="1" dirty="0">
                <a:solidFill>
                  <a:srgbClr val="645E10"/>
                </a:solidFill>
              </a:rPr>
              <a:t>   an aisle seat</a:t>
            </a:r>
          </a:p>
          <a:p>
            <a:r>
              <a:rPr lang="zh-CN" altLang="en-US" sz="2000" b="1" dirty="0"/>
              <a:t>安全带</a:t>
            </a:r>
            <a:endParaRPr lang="en-US" altLang="zh-CN" sz="2000" b="1" dirty="0"/>
          </a:p>
          <a:p>
            <a:r>
              <a:rPr lang="en-US" altLang="zh-CN" sz="2000" b="1" dirty="0"/>
              <a:t>   </a:t>
            </a:r>
            <a:r>
              <a:rPr lang="en-US" altLang="zh-CN" sz="2000" b="1" dirty="0">
                <a:solidFill>
                  <a:srgbClr val="645E10"/>
                </a:solidFill>
              </a:rPr>
              <a:t>safety belt</a:t>
            </a:r>
          </a:p>
          <a:p>
            <a:r>
              <a:rPr lang="zh-CN" altLang="en-US" sz="2000" b="1" dirty="0"/>
              <a:t>晕机的</a:t>
            </a:r>
            <a:endParaRPr lang="en-US" altLang="zh-CN" sz="2000" b="1" dirty="0"/>
          </a:p>
          <a:p>
            <a:r>
              <a:rPr lang="en-US" altLang="zh-CN" sz="2000" b="1" dirty="0"/>
              <a:t>   </a:t>
            </a:r>
            <a:r>
              <a:rPr lang="en-US" altLang="zh-CN" sz="2000" b="1" dirty="0">
                <a:solidFill>
                  <a:srgbClr val="645E10"/>
                </a:solidFill>
              </a:rPr>
              <a:t>airsick</a:t>
            </a:r>
          </a:p>
          <a:p>
            <a:r>
              <a:rPr lang="zh-CN" altLang="en-US" sz="2000" b="1" dirty="0"/>
              <a:t>飞行时差反应</a:t>
            </a:r>
            <a:endParaRPr lang="en-US" altLang="zh-CN" sz="2000" b="1" dirty="0"/>
          </a:p>
          <a:p>
            <a:r>
              <a:rPr lang="en-US" altLang="zh-CN" sz="2000" b="1" dirty="0"/>
              <a:t>   </a:t>
            </a:r>
            <a:r>
              <a:rPr lang="en-US" altLang="zh-CN" sz="2000" b="1" dirty="0">
                <a:solidFill>
                  <a:srgbClr val="645E10"/>
                </a:solidFill>
              </a:rPr>
              <a:t>jet lag</a:t>
            </a:r>
          </a:p>
          <a:p>
            <a:r>
              <a:rPr lang="zh-CN" altLang="en-US" sz="2000" b="1" dirty="0"/>
              <a:t>直航</a:t>
            </a:r>
            <a:endParaRPr lang="en-US" altLang="zh-CN" sz="2000" b="1" dirty="0"/>
          </a:p>
          <a:p>
            <a:r>
              <a:rPr lang="en-US" altLang="zh-CN" sz="2000" b="1" dirty="0">
                <a:solidFill>
                  <a:srgbClr val="645E10"/>
                </a:solidFill>
              </a:rPr>
              <a:t>   non-stop/direct flight</a:t>
            </a:r>
          </a:p>
          <a:p>
            <a:r>
              <a:rPr lang="zh-CN" altLang="en-US" sz="2000" b="1" dirty="0"/>
              <a:t>确认航班</a:t>
            </a:r>
            <a:endParaRPr lang="en-US" altLang="zh-CN" sz="2000" b="1" dirty="0"/>
          </a:p>
          <a:p>
            <a:r>
              <a:rPr lang="en-US" altLang="zh-CN" sz="2000" b="1" dirty="0">
                <a:solidFill>
                  <a:srgbClr val="645E10"/>
                </a:solidFill>
              </a:rPr>
              <a:t>   confirm the flight</a:t>
            </a:r>
          </a:p>
          <a:p>
            <a:r>
              <a:rPr lang="zh-CN" altLang="en-US" sz="2000" b="1" dirty="0"/>
              <a:t>换乘</a:t>
            </a:r>
            <a:r>
              <a:rPr lang="en-US" altLang="zh-CN" sz="2000" b="1" dirty="0"/>
              <a:t>/</a:t>
            </a:r>
            <a:r>
              <a:rPr lang="zh-CN" altLang="en-US" sz="2000" b="1" dirty="0"/>
              <a:t>转机 </a:t>
            </a:r>
            <a:endParaRPr lang="en-US" altLang="zh-CN" sz="2000" b="1" dirty="0"/>
          </a:p>
          <a:p>
            <a:r>
              <a:rPr lang="en-US" altLang="zh-CN" sz="2000" b="1" dirty="0">
                <a:solidFill>
                  <a:srgbClr val="645E10"/>
                </a:solidFill>
              </a:rPr>
              <a:t>   transfer</a:t>
            </a:r>
            <a:endParaRPr lang="zh-CN" altLang="en-US" sz="2000" b="1" dirty="0">
              <a:solidFill>
                <a:srgbClr val="645E10"/>
              </a:solidFill>
            </a:endParaRPr>
          </a:p>
        </p:txBody>
      </p:sp>
    </p:spTree>
    <p:extLst>
      <p:ext uri="{BB962C8B-B14F-4D97-AF65-F5344CB8AC3E}">
        <p14:creationId xmlns:p14="http://schemas.microsoft.com/office/powerpoint/2010/main" val="8081245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547B937-757B-4969-931A-121E8D01EE7A}"/>
              </a:ext>
            </a:extLst>
          </p:cNvPr>
          <p:cNvPicPr>
            <a:picLocks noChangeAspect="1"/>
          </p:cNvPicPr>
          <p:nvPr/>
        </p:nvPicPr>
        <p:blipFill>
          <a:blip r:embed="rId3"/>
          <a:stretch>
            <a:fillRect/>
          </a:stretch>
        </p:blipFill>
        <p:spPr>
          <a:xfrm>
            <a:off x="6948119" y="3566087"/>
            <a:ext cx="1981372"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7E183F7D-2086-431D-8123-411166F5605E}"/>
              </a:ext>
            </a:extLst>
          </p:cNvPr>
          <p:cNvSpPr/>
          <p:nvPr/>
        </p:nvSpPr>
        <p:spPr>
          <a:xfrm>
            <a:off x="234867" y="657945"/>
            <a:ext cx="2392917" cy="4401205"/>
          </a:xfrm>
          <a:prstGeom prst="rect">
            <a:avLst/>
          </a:prstGeom>
        </p:spPr>
        <p:txBody>
          <a:bodyPr wrap="square">
            <a:spAutoFit/>
          </a:bodyPr>
          <a:lstStyle/>
          <a:p>
            <a:pPr lvl="0"/>
            <a:r>
              <a:rPr lang="zh-CN" altLang="en-US" sz="2000" b="1" dirty="0">
                <a:solidFill>
                  <a:prstClr val="black"/>
                </a:solidFill>
              </a:rPr>
              <a:t>刮蹭</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scratches</a:t>
            </a:r>
          </a:p>
          <a:p>
            <a:pPr lvl="0"/>
            <a:r>
              <a:rPr lang="zh-CN" altLang="en-US" sz="2000" b="1" dirty="0"/>
              <a:t>修理</a:t>
            </a:r>
            <a:endParaRPr lang="en-US" altLang="zh-CN" sz="2000" b="1" dirty="0"/>
          </a:p>
          <a:p>
            <a:pPr lvl="0"/>
            <a:r>
              <a:rPr lang="zh-CN" altLang="en-US" sz="2000" b="1" dirty="0">
                <a:solidFill>
                  <a:srgbClr val="645E10"/>
                </a:solidFill>
              </a:rPr>
              <a:t>    </a:t>
            </a:r>
            <a:r>
              <a:rPr lang="en-US" altLang="zh-CN" sz="2000" b="1" dirty="0">
                <a:solidFill>
                  <a:srgbClr val="645E10"/>
                </a:solidFill>
              </a:rPr>
              <a:t>fix/repair</a:t>
            </a:r>
          </a:p>
          <a:p>
            <a:pPr lvl="0"/>
            <a:r>
              <a:rPr lang="zh-CN" altLang="en-US" sz="2000" b="1" dirty="0">
                <a:solidFill>
                  <a:prstClr val="black"/>
                </a:solidFill>
              </a:rPr>
              <a:t>停车</a:t>
            </a:r>
            <a:endParaRPr lang="en-US" altLang="zh-CN" sz="2000" b="1" dirty="0">
              <a:solidFill>
                <a:prstClr val="black"/>
              </a:solidFill>
            </a:endParaRPr>
          </a:p>
          <a:p>
            <a:pPr lvl="0"/>
            <a:r>
              <a:rPr lang="en-US" altLang="zh-CN" sz="2000" b="1" dirty="0">
                <a:solidFill>
                  <a:srgbClr val="645E10"/>
                </a:solidFill>
              </a:rPr>
              <a:t>   park</a:t>
            </a:r>
          </a:p>
          <a:p>
            <a:pPr lvl="0"/>
            <a:r>
              <a:rPr lang="zh-CN" altLang="en-US" sz="2000" b="1" dirty="0">
                <a:solidFill>
                  <a:prstClr val="black"/>
                </a:solidFill>
              </a:rPr>
              <a:t>车费 </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fare</a:t>
            </a:r>
          </a:p>
          <a:p>
            <a:pPr lvl="0"/>
            <a:r>
              <a:rPr lang="zh-CN" altLang="en-US" sz="2000" b="1" dirty="0">
                <a:solidFill>
                  <a:prstClr val="black"/>
                </a:solidFill>
              </a:rPr>
              <a:t>超速行驶</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speeding</a:t>
            </a:r>
          </a:p>
          <a:p>
            <a:pPr lvl="0"/>
            <a:r>
              <a:rPr lang="zh-CN" altLang="en-US" sz="2000" b="1" dirty="0">
                <a:solidFill>
                  <a:prstClr val="black"/>
                </a:solidFill>
              </a:rPr>
              <a:t>闯红灯</a:t>
            </a:r>
            <a:endParaRPr lang="en-US" altLang="zh-CN" sz="2000" b="1" dirty="0">
              <a:solidFill>
                <a:prstClr val="black"/>
              </a:solidFill>
            </a:endParaRPr>
          </a:p>
          <a:p>
            <a:pPr lvl="0"/>
            <a:r>
              <a:rPr lang="en-US" altLang="zh-CN" sz="2000" b="1" dirty="0">
                <a:solidFill>
                  <a:srgbClr val="645E10"/>
                </a:solidFill>
              </a:rPr>
              <a:t>   run the red lights</a:t>
            </a:r>
          </a:p>
          <a:p>
            <a:pPr lvl="0"/>
            <a:r>
              <a:rPr lang="zh-CN" altLang="en-US" sz="2000" b="1" dirty="0">
                <a:solidFill>
                  <a:prstClr val="black"/>
                </a:solidFill>
              </a:rPr>
              <a:t>交罚款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a fine</a:t>
            </a:r>
          </a:p>
        </p:txBody>
      </p:sp>
      <p:sp>
        <p:nvSpPr>
          <p:cNvPr id="8" name="矩形 7">
            <a:extLst>
              <a:ext uri="{FF2B5EF4-FFF2-40B4-BE49-F238E27FC236}">
                <a16:creationId xmlns:a16="http://schemas.microsoft.com/office/drawing/2014/main" xmlns="" id="{AA3E3513-E0C4-4902-A08C-7B630AD978D4}"/>
              </a:ext>
            </a:extLst>
          </p:cNvPr>
          <p:cNvSpPr/>
          <p:nvPr/>
        </p:nvSpPr>
        <p:spPr>
          <a:xfrm>
            <a:off x="3019980" y="64165"/>
            <a:ext cx="2599325" cy="5016758"/>
          </a:xfrm>
          <a:prstGeom prst="rect">
            <a:avLst/>
          </a:prstGeom>
        </p:spPr>
        <p:txBody>
          <a:bodyPr wrap="square">
            <a:spAutoFit/>
          </a:bodyPr>
          <a:lstStyle/>
          <a:p>
            <a:r>
              <a:rPr lang="zh-CN" altLang="en-US" sz="2000" b="1" dirty="0"/>
              <a:t>爆胎</a:t>
            </a:r>
          </a:p>
          <a:p>
            <a:r>
              <a:rPr lang="zh-CN" altLang="en-US" sz="2000" b="1" dirty="0">
                <a:solidFill>
                  <a:srgbClr val="645E10"/>
                </a:solidFill>
              </a:rPr>
              <a:t>   </a:t>
            </a:r>
            <a:r>
              <a:rPr lang="en-US" altLang="zh-CN" sz="2000" b="1" dirty="0">
                <a:solidFill>
                  <a:srgbClr val="645E10"/>
                </a:solidFill>
              </a:rPr>
              <a:t>flat tire</a:t>
            </a:r>
          </a:p>
          <a:p>
            <a:r>
              <a:rPr lang="zh-CN" altLang="en-US" sz="2000" b="1" dirty="0"/>
              <a:t>发动机</a:t>
            </a:r>
            <a:endParaRPr lang="en-US" altLang="zh-CN" sz="2000" b="1" dirty="0"/>
          </a:p>
          <a:p>
            <a:r>
              <a:rPr lang="en-US" altLang="zh-CN" sz="2000" b="1" dirty="0"/>
              <a:t>   </a:t>
            </a:r>
            <a:r>
              <a:rPr lang="en-US" altLang="zh-CN" sz="2000" b="1" dirty="0">
                <a:solidFill>
                  <a:srgbClr val="645E10"/>
                </a:solidFill>
              </a:rPr>
              <a:t>engine </a:t>
            </a:r>
          </a:p>
          <a:p>
            <a:r>
              <a:rPr lang="zh-CN" altLang="en-US" sz="2000" b="1" dirty="0"/>
              <a:t>特快列车</a:t>
            </a:r>
            <a:endParaRPr lang="en-US" altLang="zh-CN" sz="2000" b="1" dirty="0"/>
          </a:p>
          <a:p>
            <a:r>
              <a:rPr lang="en-US" altLang="zh-CN" sz="2000" b="1" dirty="0">
                <a:solidFill>
                  <a:srgbClr val="645E10"/>
                </a:solidFill>
              </a:rPr>
              <a:t>   express train</a:t>
            </a:r>
          </a:p>
          <a:p>
            <a:r>
              <a:rPr lang="zh-CN" altLang="en-US" sz="2000" b="1" dirty="0"/>
              <a:t>让某人搭便车</a:t>
            </a:r>
            <a:endParaRPr lang="en-US" altLang="zh-CN" sz="2000" b="1" dirty="0"/>
          </a:p>
          <a:p>
            <a:r>
              <a:rPr lang="en-US" altLang="zh-CN" sz="2000" b="1" dirty="0"/>
              <a:t>   </a:t>
            </a:r>
            <a:r>
              <a:rPr lang="en-US" altLang="zh-CN" sz="2000" b="1" dirty="0">
                <a:solidFill>
                  <a:srgbClr val="645E10"/>
                </a:solidFill>
              </a:rPr>
              <a:t>give sb a lift</a:t>
            </a:r>
          </a:p>
          <a:p>
            <a:r>
              <a:rPr lang="zh-CN" altLang="en-US" sz="2000" b="1" dirty="0"/>
              <a:t>要求搭便车</a:t>
            </a:r>
            <a:endParaRPr lang="en-US" altLang="zh-CN" sz="2000" b="1" dirty="0"/>
          </a:p>
          <a:p>
            <a:r>
              <a:rPr lang="en-US" altLang="zh-CN" sz="2000" b="1" dirty="0"/>
              <a:t>   </a:t>
            </a:r>
            <a:r>
              <a:rPr lang="en-US" altLang="zh-CN" sz="2000" b="1" dirty="0">
                <a:solidFill>
                  <a:srgbClr val="645E10"/>
                </a:solidFill>
              </a:rPr>
              <a:t>thumb a lift/ride</a:t>
            </a:r>
          </a:p>
          <a:p>
            <a:r>
              <a:rPr lang="zh-CN" altLang="en-US" sz="2000" b="1" dirty="0"/>
              <a:t>能载我一程吗</a:t>
            </a:r>
            <a:r>
              <a:rPr lang="en-US" altLang="zh-CN" sz="2000" b="1" dirty="0"/>
              <a:t>?</a:t>
            </a:r>
          </a:p>
          <a:p>
            <a:r>
              <a:rPr lang="en-US" altLang="zh-CN" sz="2000" b="1" dirty="0"/>
              <a:t>   </a:t>
            </a:r>
            <a:r>
              <a:rPr lang="en-US" altLang="zh-CN" sz="2000" b="1" dirty="0">
                <a:solidFill>
                  <a:srgbClr val="645E10"/>
                </a:solidFill>
              </a:rPr>
              <a:t>can you drop me off</a:t>
            </a:r>
            <a:r>
              <a:rPr lang="zh-CN" altLang="en-US" sz="2000" b="1" dirty="0"/>
              <a:t>兜风</a:t>
            </a:r>
            <a:r>
              <a:rPr lang="en-US" altLang="zh-CN" sz="2000" b="1" dirty="0"/>
              <a:t>; </a:t>
            </a:r>
            <a:r>
              <a:rPr lang="zh-CN" altLang="en-US" sz="2000" b="1" dirty="0"/>
              <a:t>载一程</a:t>
            </a:r>
            <a:endParaRPr lang="en-US" altLang="zh-CN" sz="2000" b="1" dirty="0"/>
          </a:p>
          <a:p>
            <a:r>
              <a:rPr lang="en-US" altLang="zh-CN" sz="2000" b="1" dirty="0"/>
              <a:t>   </a:t>
            </a:r>
            <a:r>
              <a:rPr lang="en-US" altLang="zh-CN" sz="2000" b="1" dirty="0">
                <a:solidFill>
                  <a:srgbClr val="645E10"/>
                </a:solidFill>
              </a:rPr>
              <a:t>take a ride</a:t>
            </a:r>
          </a:p>
          <a:p>
            <a:r>
              <a:rPr lang="zh-CN" altLang="en-US" sz="2000" b="1" dirty="0"/>
              <a:t>接某人</a:t>
            </a:r>
            <a:endParaRPr lang="en-US" altLang="zh-CN" sz="2000" b="1" dirty="0"/>
          </a:p>
          <a:p>
            <a:r>
              <a:rPr lang="en-US" altLang="zh-CN" sz="2000" b="1" dirty="0"/>
              <a:t>   </a:t>
            </a:r>
            <a:r>
              <a:rPr lang="en-US" altLang="zh-CN" sz="2000" b="1" dirty="0">
                <a:solidFill>
                  <a:srgbClr val="645E10"/>
                </a:solidFill>
              </a:rPr>
              <a:t>pick sb up</a:t>
            </a:r>
          </a:p>
        </p:txBody>
      </p:sp>
      <p:sp>
        <p:nvSpPr>
          <p:cNvPr id="6" name="矩形 5">
            <a:extLst>
              <a:ext uri="{FF2B5EF4-FFF2-40B4-BE49-F238E27FC236}">
                <a16:creationId xmlns:a16="http://schemas.microsoft.com/office/drawing/2014/main" xmlns="" id="{9A5E66C2-B5E0-4AD6-A2C2-DAD740610763}"/>
              </a:ext>
            </a:extLst>
          </p:cNvPr>
          <p:cNvSpPr/>
          <p:nvPr/>
        </p:nvSpPr>
        <p:spPr>
          <a:xfrm>
            <a:off x="5410353" y="47129"/>
            <a:ext cx="3704773" cy="3785652"/>
          </a:xfrm>
          <a:prstGeom prst="rect">
            <a:avLst/>
          </a:prstGeom>
        </p:spPr>
        <p:txBody>
          <a:bodyPr wrap="square">
            <a:spAutoFit/>
          </a:bodyPr>
          <a:lstStyle/>
          <a:p>
            <a:pPr lvl="0"/>
            <a:r>
              <a:rPr lang="zh-CN" altLang="en-US" sz="2000" b="1" dirty="0">
                <a:solidFill>
                  <a:prstClr val="black"/>
                </a:solidFill>
              </a:rPr>
              <a:t>交通工具</a:t>
            </a:r>
            <a:r>
              <a:rPr lang="en-US" altLang="zh-CN" sz="2000" b="1" dirty="0">
                <a:solidFill>
                  <a:prstClr val="black"/>
                </a:solidFill>
              </a:rPr>
              <a:t>; </a:t>
            </a:r>
            <a:r>
              <a:rPr lang="zh-CN" altLang="en-US" sz="2000" b="1" dirty="0">
                <a:solidFill>
                  <a:prstClr val="black"/>
                </a:solidFill>
              </a:rPr>
              <a:t>车辆</a:t>
            </a:r>
          </a:p>
          <a:p>
            <a:pPr lvl="0"/>
            <a:r>
              <a:rPr lang="zh-CN" altLang="en-US" sz="2000" b="1" dirty="0">
                <a:solidFill>
                  <a:prstClr val="black"/>
                </a:solidFill>
              </a:rPr>
              <a:t>   </a:t>
            </a:r>
            <a:r>
              <a:rPr lang="en-US" altLang="zh-CN" sz="2000" b="1" dirty="0">
                <a:solidFill>
                  <a:srgbClr val="645E10"/>
                </a:solidFill>
              </a:rPr>
              <a:t>vehicle</a:t>
            </a:r>
          </a:p>
          <a:p>
            <a:pPr lvl="0"/>
            <a:r>
              <a:rPr lang="zh-CN" altLang="en-US" sz="2000" b="1" dirty="0"/>
              <a:t>班车</a:t>
            </a:r>
            <a:endParaRPr lang="en-US" altLang="zh-CN" sz="2000" b="1" dirty="0"/>
          </a:p>
          <a:p>
            <a:pPr lvl="0"/>
            <a:r>
              <a:rPr lang="en-US" altLang="zh-CN" sz="2000" b="1" dirty="0"/>
              <a:t>   </a:t>
            </a:r>
            <a:r>
              <a:rPr lang="en-US" altLang="zh-CN" sz="2000" b="1" dirty="0">
                <a:solidFill>
                  <a:srgbClr val="645E10"/>
                </a:solidFill>
              </a:rPr>
              <a:t>shuttle bus</a:t>
            </a:r>
          </a:p>
          <a:p>
            <a:pPr lvl="0"/>
            <a:r>
              <a:rPr lang="zh-CN" altLang="en-US" sz="2000" b="1" dirty="0"/>
              <a:t>学生票</a:t>
            </a:r>
            <a:endParaRPr lang="en-US" altLang="zh-CN" sz="2000" b="1" dirty="0"/>
          </a:p>
          <a:p>
            <a:pPr lvl="0"/>
            <a:r>
              <a:rPr lang="en-US" altLang="zh-CN" sz="2000" b="1" dirty="0"/>
              <a:t>   </a:t>
            </a:r>
            <a:r>
              <a:rPr lang="en-US" altLang="zh-CN" sz="2000" b="1" dirty="0">
                <a:solidFill>
                  <a:srgbClr val="645E10"/>
                </a:solidFill>
              </a:rPr>
              <a:t>student tickets</a:t>
            </a:r>
          </a:p>
          <a:p>
            <a:pPr lvl="0"/>
            <a:r>
              <a:rPr lang="zh-CN" altLang="en-US" sz="2000" b="1" dirty="0"/>
              <a:t>我的车抛锚了。 </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My car broke down.</a:t>
            </a:r>
          </a:p>
          <a:p>
            <a:pPr lvl="0"/>
            <a:r>
              <a:rPr lang="zh-CN" altLang="en-US" sz="2000" b="1" dirty="0"/>
              <a:t>您将被罚款</a:t>
            </a:r>
            <a:r>
              <a:rPr lang="en-US" altLang="zh-CN" sz="2000" b="1" dirty="0"/>
              <a:t>20</a:t>
            </a:r>
            <a:r>
              <a:rPr lang="zh-CN" altLang="en-US" sz="2000" b="1" dirty="0"/>
              <a:t>美元。</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You will be fined $ 2</a:t>
            </a:r>
          </a:p>
          <a:p>
            <a:pPr lvl="0"/>
            <a:r>
              <a:rPr lang="zh-CN" altLang="en-US" sz="2000" b="1" dirty="0"/>
              <a:t>可以看看您的驾照吗？</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May I see your license, please? </a:t>
            </a:r>
            <a:endParaRPr lang="zh-CN" altLang="en-US" sz="2000" b="1" dirty="0">
              <a:solidFill>
                <a:srgbClr val="645E10"/>
              </a:solidFill>
            </a:endParaRPr>
          </a:p>
        </p:txBody>
      </p:sp>
    </p:spTree>
    <p:extLst>
      <p:ext uri="{BB962C8B-B14F-4D97-AF65-F5344CB8AC3E}">
        <p14:creationId xmlns:p14="http://schemas.microsoft.com/office/powerpoint/2010/main" val="24996046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2018</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—Text3</a:t>
            </a: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445283"/>
            <a:ext cx="7740352" cy="1541448"/>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M: I am so tired of driving all those hours to work. </a:t>
            </a:r>
          </a:p>
          <a:p>
            <a:pPr lvl="0"/>
            <a:r>
              <a:rPr lang="en-US" altLang="zh-CN" sz="1700" b="1" dirty="0">
                <a:solidFill>
                  <a:srgbClr val="002060"/>
                </a:solidFill>
                <a:latin typeface="Times New Roman" pitchFamily="18" charset="0"/>
                <a:cs typeface="Times New Roman" pitchFamily="18" charset="0"/>
              </a:rPr>
              <a:t>W: Yeah, I know what you mean. I used to drive two hours to work each way. But  </a:t>
            </a:r>
          </a:p>
          <a:p>
            <a:pPr lvl="0"/>
            <a:r>
              <a:rPr lang="en-US" altLang="zh-CN" sz="1700" b="1" dirty="0">
                <a:solidFill>
                  <a:srgbClr val="002060"/>
                </a:solidFill>
                <a:latin typeface="Times New Roman" pitchFamily="18" charset="0"/>
                <a:cs typeface="Times New Roman" pitchFamily="18" charset="0"/>
              </a:rPr>
              <a:t>      now I live within walking distance of my office. I don’t even need a bike</a:t>
            </a:r>
          </a:p>
          <a:p>
            <a:pPr lvl="0">
              <a:lnSpc>
                <a:spcPts val="1100"/>
              </a:lnSpc>
            </a:pPr>
            <a:endParaRPr lang="en-US" altLang="zh-CN" sz="1700" b="1" dirty="0">
              <a:solidFill>
                <a:prstClr val="black"/>
              </a:solidFill>
              <a:latin typeface="Times New Roman" pitchFamily="18" charset="0"/>
              <a:cs typeface="Times New Roman" pitchFamily="18" charset="0"/>
            </a:endParaRPr>
          </a:p>
          <a:p>
            <a:pPr lvl="0"/>
            <a:r>
              <a:rPr lang="en-US" altLang="zh-CN" sz="1700" b="1" dirty="0">
                <a:solidFill>
                  <a:prstClr val="black"/>
                </a:solidFill>
                <a:latin typeface="Times New Roman" pitchFamily="18" charset="0"/>
                <a:cs typeface="Times New Roman" pitchFamily="18" charset="0"/>
              </a:rPr>
              <a:t>4. How does the woman go to work?</a:t>
            </a:r>
          </a:p>
          <a:p>
            <a:pPr lvl="0"/>
            <a:r>
              <a:rPr lang="en-US" altLang="zh-CN" sz="1700" b="1" dirty="0">
                <a:solidFill>
                  <a:prstClr val="black"/>
                </a:solidFill>
                <a:latin typeface="Times New Roman" pitchFamily="18" charset="0"/>
                <a:cs typeface="Times New Roman" pitchFamily="18" charset="0"/>
              </a:rPr>
              <a:t>A. By car.               B. On foot.            C. By bike.</a:t>
            </a: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857" y="1962224"/>
            <a:ext cx="422494" cy="428119"/>
          </a:xfrm>
          <a:prstGeom prst="rect">
            <a:avLst/>
          </a:prstGeom>
        </p:spPr>
      </p:pic>
      <p:sp>
        <p:nvSpPr>
          <p:cNvPr id="5" name="矩形 4">
            <a:extLst>
              <a:ext uri="{FF2B5EF4-FFF2-40B4-BE49-F238E27FC236}">
                <a16:creationId xmlns:a16="http://schemas.microsoft.com/office/drawing/2014/main" xmlns="" id="{C7FA69DF-2292-432C-B1DC-42B98DE79B02}"/>
              </a:ext>
            </a:extLst>
          </p:cNvPr>
          <p:cNvSpPr/>
          <p:nvPr/>
        </p:nvSpPr>
        <p:spPr>
          <a:xfrm>
            <a:off x="551195" y="1056388"/>
            <a:ext cx="8109283" cy="1292662"/>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We’d better be going now, or we’ll be late for the train. </a:t>
            </a:r>
          </a:p>
          <a:p>
            <a:r>
              <a:rPr lang="en-US" altLang="zh-CN" sz="1700" b="1" dirty="0">
                <a:solidFill>
                  <a:srgbClr val="002060"/>
                </a:solidFill>
                <a:latin typeface="Times New Roman" pitchFamily="18" charset="0"/>
                <a:cs typeface="Times New Roman" pitchFamily="18" charset="0"/>
              </a:rPr>
              <a:t>M: No rush. It’s 8:30 now. We still have two hours. </a:t>
            </a:r>
          </a:p>
          <a:p>
            <a:pPr>
              <a:lnSpc>
                <a:spcPts val="1200"/>
              </a:lnSpc>
            </a:pPr>
            <a:endParaRPr lang="en-US" altLang="zh-CN" sz="1700" b="1" dirty="0">
              <a:solidFill>
                <a:srgbClr val="002060"/>
              </a:solidFill>
              <a:latin typeface="Times New Roman" pitchFamily="18" charset="0"/>
              <a:cs typeface="Times New Roman" pitchFamily="18" charset="0"/>
            </a:endParaRPr>
          </a:p>
          <a:p>
            <a:r>
              <a:rPr lang="en-US" altLang="zh-CN" sz="1700" b="1" dirty="0">
                <a:solidFill>
                  <a:prstClr val="black"/>
                </a:solidFill>
                <a:latin typeface="Times New Roman" pitchFamily="18" charset="0"/>
                <a:cs typeface="Times New Roman" pitchFamily="18" charset="0"/>
              </a:rPr>
              <a:t>3. When does the train leave?</a:t>
            </a:r>
          </a:p>
          <a:p>
            <a:r>
              <a:rPr lang="en-US" altLang="zh-CN" sz="1700" b="1" dirty="0">
                <a:solidFill>
                  <a:prstClr val="black"/>
                </a:solidFill>
                <a:latin typeface="Times New Roman" pitchFamily="18" charset="0"/>
                <a:cs typeface="Times New Roman" pitchFamily="18" charset="0"/>
              </a:rPr>
              <a:t>A. At 6:30.          B. At 8:30.            C. At 10:30.</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007" y="4612882"/>
            <a:ext cx="422494" cy="476661"/>
          </a:xfrm>
          <a:prstGeom prst="rect">
            <a:avLst/>
          </a:prstGeom>
        </p:spPr>
      </p:pic>
    </p:spTree>
    <p:extLst>
      <p:ext uri="{BB962C8B-B14F-4D97-AF65-F5344CB8AC3E}">
        <p14:creationId xmlns:p14="http://schemas.microsoft.com/office/powerpoint/2010/main" val="41609329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246330" y="279242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2018</a:t>
            </a:r>
            <a:r>
              <a:rPr lang="zh-CN" altLang="en-US" sz="1400" b="1" dirty="0">
                <a:solidFill>
                  <a:prstClr val="black"/>
                </a:solidFill>
                <a:latin typeface="Calibri"/>
              </a:rPr>
              <a:t>年</a:t>
            </a:r>
            <a:r>
              <a:rPr lang="en-US" altLang="zh-CN" sz="1400" b="1" dirty="0">
                <a:solidFill>
                  <a:prstClr val="black"/>
                </a:solidFill>
                <a:latin typeface="Calibri"/>
              </a:rPr>
              <a:t>11</a:t>
            </a:r>
            <a:r>
              <a:rPr lang="zh-CN" altLang="en-US" sz="1400" b="1" dirty="0">
                <a:solidFill>
                  <a:prstClr val="black"/>
                </a:solidFill>
                <a:latin typeface="Calibri"/>
              </a:rPr>
              <a:t>月浙江卷</a:t>
            </a:r>
            <a:r>
              <a:rPr lang="en-US" altLang="zh-CN" sz="1400" b="1" dirty="0">
                <a:solidFill>
                  <a:prstClr val="black"/>
                </a:solidFill>
                <a:latin typeface="Calibri"/>
              </a:rPr>
              <a:t>—Text5</a:t>
            </a: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445283"/>
            <a:ext cx="7740352" cy="1541448"/>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Hurry up. Mum’s plane arrives at ten.</a:t>
            </a:r>
          </a:p>
          <a:p>
            <a:pPr lvl="0"/>
            <a:r>
              <a:rPr lang="en-US" altLang="zh-CN" sz="1700" b="1" dirty="0">
                <a:solidFill>
                  <a:srgbClr val="002060"/>
                </a:solidFill>
                <a:latin typeface="Times New Roman" pitchFamily="18" charset="0"/>
                <a:cs typeface="Times New Roman" pitchFamily="18" charset="0"/>
              </a:rPr>
              <a:t>M: What? We’ve got only two hours, Jane. </a:t>
            </a:r>
            <a:endParaRPr lang="en-US" altLang="zh-CN" sz="1700" b="1" dirty="0">
              <a:solidFill>
                <a:prstClr val="black"/>
              </a:solidFill>
              <a:latin typeface="Times New Roman" pitchFamily="18" charset="0"/>
              <a:cs typeface="Times New Roman" pitchFamily="18" charset="0"/>
            </a:endParaRPr>
          </a:p>
          <a:p>
            <a:pPr lvl="0">
              <a:lnSpc>
                <a:spcPts val="1100"/>
              </a:lnSpc>
            </a:pPr>
            <a:endParaRPr lang="en-US" altLang="zh-CN" sz="1700" b="1" dirty="0">
              <a:solidFill>
                <a:prstClr val="black"/>
              </a:solidFill>
              <a:latin typeface="Times New Roman" pitchFamily="18" charset="0"/>
              <a:cs typeface="Times New Roman" pitchFamily="18" charset="0"/>
            </a:endParaRPr>
          </a:p>
          <a:p>
            <a:pPr lvl="0"/>
            <a:r>
              <a:rPr lang="en-US" altLang="zh-CN" sz="1700" b="1" dirty="0">
                <a:solidFill>
                  <a:prstClr val="black"/>
                </a:solidFill>
                <a:latin typeface="Times New Roman" pitchFamily="18" charset="0"/>
                <a:cs typeface="Times New Roman" pitchFamily="18" charset="0"/>
              </a:rPr>
              <a:t>2. What is the time now? </a:t>
            </a:r>
          </a:p>
          <a:p>
            <a:pPr lvl="0"/>
            <a:r>
              <a:rPr lang="en-US" altLang="zh-CN" sz="1700" b="1" dirty="0">
                <a:solidFill>
                  <a:prstClr val="black"/>
                </a:solidFill>
                <a:latin typeface="Times New Roman" pitchFamily="18" charset="0"/>
                <a:cs typeface="Times New Roman" pitchFamily="18" charset="0"/>
              </a:rPr>
              <a:t>  A. 8 o’clock. 		B. 10 o’clock. 		C. 12 o’clock</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764" y="2061415"/>
            <a:ext cx="422494" cy="428119"/>
          </a:xfrm>
          <a:prstGeom prst="rect">
            <a:avLst/>
          </a:prstGeom>
        </p:spPr>
      </p:pic>
      <p:sp>
        <p:nvSpPr>
          <p:cNvPr id="5" name="矩形 4">
            <a:extLst>
              <a:ext uri="{FF2B5EF4-FFF2-40B4-BE49-F238E27FC236}">
                <a16:creationId xmlns:a16="http://schemas.microsoft.com/office/drawing/2014/main" xmlns="" id="{C7FA69DF-2292-432C-B1DC-42B98DE79B02}"/>
              </a:ext>
            </a:extLst>
          </p:cNvPr>
          <p:cNvSpPr/>
          <p:nvPr/>
        </p:nvSpPr>
        <p:spPr>
          <a:xfrm>
            <a:off x="469216" y="851555"/>
            <a:ext cx="8109283" cy="1554272"/>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John, could you give me a lift home this evening? My car’s after the garage.</a:t>
            </a:r>
          </a:p>
          <a:p>
            <a:r>
              <a:rPr lang="en-US" altLang="zh-CN" sz="1700" b="1" dirty="0">
                <a:solidFill>
                  <a:srgbClr val="002060"/>
                </a:solidFill>
                <a:latin typeface="Times New Roman" pitchFamily="18" charset="0"/>
                <a:cs typeface="Times New Roman" pitchFamily="18" charset="0"/>
              </a:rPr>
              <a:t>M: I’d love to help you. But I promised to meet someone at the airport after work.  </a:t>
            </a:r>
          </a:p>
          <a:p>
            <a:r>
              <a:rPr lang="en-US" altLang="zh-CN" sz="1700" b="1" dirty="0">
                <a:solidFill>
                  <a:srgbClr val="002060"/>
                </a:solidFill>
                <a:latin typeface="Times New Roman" pitchFamily="18" charset="0"/>
                <a:cs typeface="Times New Roman" pitchFamily="18" charset="0"/>
              </a:rPr>
              <a:t>      Harry goes your way, though. Why don’t you ask him?  </a:t>
            </a:r>
          </a:p>
          <a:p>
            <a:pPr>
              <a:lnSpc>
                <a:spcPts val="1200"/>
              </a:lnSpc>
            </a:pPr>
            <a:endParaRPr lang="en-US" altLang="zh-CN" sz="1700" b="1" dirty="0">
              <a:solidFill>
                <a:srgbClr val="002060"/>
              </a:solidFill>
              <a:latin typeface="Times New Roman" pitchFamily="18" charset="0"/>
              <a:cs typeface="Times New Roman" pitchFamily="18" charset="0"/>
            </a:endParaRPr>
          </a:p>
          <a:p>
            <a:r>
              <a:rPr lang="en-US" altLang="zh-CN" sz="1700" b="1" dirty="0">
                <a:solidFill>
                  <a:prstClr val="black"/>
                </a:solidFill>
                <a:latin typeface="Times New Roman" pitchFamily="18" charset="0"/>
                <a:cs typeface="Times New Roman" pitchFamily="18" charset="0"/>
              </a:rPr>
              <a:t>5. What does John suggest the woman do?</a:t>
            </a:r>
          </a:p>
          <a:p>
            <a:r>
              <a:rPr lang="en-US" altLang="zh-CN" sz="1700" b="1" dirty="0">
                <a:solidFill>
                  <a:prstClr val="black"/>
                </a:solidFill>
                <a:latin typeface="Times New Roman" pitchFamily="18" charset="0"/>
                <a:cs typeface="Times New Roman" pitchFamily="18" charset="0"/>
              </a:rPr>
              <a:t>   A. Meet his friend.    B. Ask Harry for help.      C. Go to the airport with him.</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41" y="4373742"/>
            <a:ext cx="422494" cy="476661"/>
          </a:xfrm>
          <a:prstGeom prst="rect">
            <a:avLst/>
          </a:prstGeom>
        </p:spPr>
      </p:pic>
    </p:spTree>
    <p:extLst>
      <p:ext uri="{BB962C8B-B14F-4D97-AF65-F5344CB8AC3E}">
        <p14:creationId xmlns:p14="http://schemas.microsoft.com/office/powerpoint/2010/main" val="6201089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79255" y="98206"/>
            <a:ext cx="8474583" cy="287771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Excuse me, I’m doing research on bus service. Could I get you     to answer a few questions? It won’t take long.</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OK. I like to help.</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Thanks. How often do you take a bus? Every day? Less than   once a week? Or somewhere in between?</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I go to school by bus. So it’s usually twice daily, Line Four.</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I see. Could you rate its service? If One is poor, Two is fair, and Three is good, which number would you choose?</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I would say Two. The drivers are nice. The buses are clean and the seats are comfortable, but it’s sometimes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unreliable. There should be a bus every ten minutes. But yesterday morning I waited almost twenty minutes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before the bus came and was almost late for school.</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Oh, that’s too bad. Do you have some suggestions for the bus company?</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Try to have the buses arrive on time, of course, and um there can be a map on the bus. You know some passengers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cannot use the guidebook very well.</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Thank you very much for your help.</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You are welcome.  </a:t>
            </a:r>
            <a:endParaRPr lang="en-US" altLang="zh-CN" sz="1300" b="1" dirty="0">
              <a:solidFill>
                <a:prstClr val="black"/>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35395" y="3249806"/>
            <a:ext cx="8486620" cy="1692771"/>
          </a:xfrm>
          <a:prstGeom prst="rect">
            <a:avLst/>
          </a:prstGeom>
        </p:spPr>
        <p:txBody>
          <a:bodyPr wrap="square">
            <a:spAutoFit/>
          </a:bodyPr>
          <a:lstStyle/>
          <a:p>
            <a:pPr lvl="0"/>
            <a:r>
              <a:rPr lang="en-US" altLang="zh-CN" sz="1300" b="1" dirty="0">
                <a:solidFill>
                  <a:prstClr val="black"/>
                </a:solidFill>
                <a:latin typeface="Times New Roman" pitchFamily="18" charset="0"/>
                <a:cs typeface="Times New Roman" pitchFamily="18" charset="0"/>
              </a:rPr>
              <a:t>14. What is the woman doing? </a:t>
            </a:r>
          </a:p>
          <a:p>
            <a:pPr lvl="0"/>
            <a:r>
              <a:rPr lang="en-US" altLang="zh-CN" sz="1300" b="1" dirty="0">
                <a:solidFill>
                  <a:prstClr val="black"/>
                </a:solidFill>
                <a:latin typeface="Times New Roman" pitchFamily="18" charset="0"/>
                <a:cs typeface="Times New Roman" pitchFamily="18" charset="0"/>
              </a:rPr>
              <a:t>   A. Attending a seminar.   	  B. Giving some advice.  		  C. Doing an interview.</a:t>
            </a:r>
          </a:p>
          <a:p>
            <a:pPr lvl="0"/>
            <a:r>
              <a:rPr lang="en-US" altLang="zh-CN" sz="1300" b="1" dirty="0">
                <a:solidFill>
                  <a:prstClr val="black"/>
                </a:solidFill>
                <a:latin typeface="Times New Roman" pitchFamily="18" charset="0"/>
                <a:cs typeface="Times New Roman" pitchFamily="18" charset="0"/>
              </a:rPr>
              <a:t>15. How often does the man travel by bus? </a:t>
            </a:r>
          </a:p>
          <a:p>
            <a:pPr lvl="0"/>
            <a:r>
              <a:rPr lang="en-US" altLang="zh-CN" sz="1300" b="1" dirty="0">
                <a:solidFill>
                  <a:prstClr val="black"/>
                </a:solidFill>
                <a:latin typeface="Times New Roman" pitchFamily="18" charset="0"/>
                <a:cs typeface="Times New Roman" pitchFamily="18" charset="0"/>
              </a:rPr>
              <a:t>   A. Twice a day.                 	  B. Every other day. 		  C. Once a week.</a:t>
            </a:r>
          </a:p>
          <a:p>
            <a:pPr lvl="0"/>
            <a:r>
              <a:rPr lang="en-US" altLang="zh-CN" sz="1300" b="1" dirty="0">
                <a:solidFill>
                  <a:prstClr val="black"/>
                </a:solidFill>
                <a:latin typeface="Times New Roman" pitchFamily="18" charset="0"/>
                <a:cs typeface="Times New Roman" pitchFamily="18" charset="0"/>
              </a:rPr>
              <a:t>16. How does the man feel about the bus service? </a:t>
            </a:r>
          </a:p>
          <a:p>
            <a:pPr lvl="0"/>
            <a:r>
              <a:rPr lang="en-US" altLang="zh-CN" sz="1300" b="1" dirty="0">
                <a:solidFill>
                  <a:prstClr val="black"/>
                </a:solidFill>
                <a:latin typeface="Times New Roman" pitchFamily="18" charset="0"/>
                <a:cs typeface="Times New Roman" pitchFamily="18" charset="0"/>
              </a:rPr>
              <a:t>   A. It’s good.                                             B. It’s fair.                        		  C. It’s poor.</a:t>
            </a:r>
          </a:p>
          <a:p>
            <a:pPr lvl="0"/>
            <a:r>
              <a:rPr lang="en-US" altLang="zh-CN" sz="1300" b="1" dirty="0">
                <a:solidFill>
                  <a:prstClr val="black"/>
                </a:solidFill>
                <a:latin typeface="Times New Roman" pitchFamily="18" charset="0"/>
                <a:cs typeface="Times New Roman" pitchFamily="18" charset="0"/>
              </a:rPr>
              <a:t>17. What improvement should the bus company make? </a:t>
            </a:r>
          </a:p>
          <a:p>
            <a:pPr lvl="0"/>
            <a:r>
              <a:rPr lang="en-US" altLang="zh-CN" sz="1300" b="1" dirty="0">
                <a:solidFill>
                  <a:prstClr val="black"/>
                </a:solidFill>
                <a:latin typeface="Times New Roman" pitchFamily="18" charset="0"/>
                <a:cs typeface="Times New Roman" pitchFamily="18" charset="0"/>
              </a:rPr>
              <a:t>A. Buses should be more punctual.         B. Drivers should be more polite.           C. Seats should be more comfortable.</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513" y="3457353"/>
            <a:ext cx="422494" cy="348597"/>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55" y="3831645"/>
            <a:ext cx="305285" cy="325075"/>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820" y="4264732"/>
            <a:ext cx="366281" cy="252028"/>
          </a:xfrm>
          <a:prstGeom prst="rect">
            <a:avLst/>
          </a:prstGeom>
        </p:spPr>
      </p:pic>
      <p:pic>
        <p:nvPicPr>
          <p:cNvPr id="24" name="图片 23">
            <a:extLst>
              <a:ext uri="{FF2B5EF4-FFF2-40B4-BE49-F238E27FC236}">
                <a16:creationId xmlns:a16="http://schemas.microsoft.com/office/drawing/2014/main" xmlns="" id="{EDC21C74-61B5-4A34-B3E3-9BDFD2316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23" y="4617634"/>
            <a:ext cx="376003" cy="325075"/>
          </a:xfrm>
          <a:prstGeom prst="rect">
            <a:avLst/>
          </a:prstGeom>
        </p:spPr>
      </p:pic>
    </p:spTree>
    <p:extLst>
      <p:ext uri="{BB962C8B-B14F-4D97-AF65-F5344CB8AC3E}">
        <p14:creationId xmlns:p14="http://schemas.microsoft.com/office/powerpoint/2010/main" val="40120183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住房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Housing </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8</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EIGHT</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274732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8. </a:t>
            </a:r>
            <a:r>
              <a:rPr lang="zh-CN" altLang="en-US" sz="2400" dirty="0"/>
              <a:t>住房 </a:t>
            </a:r>
            <a:r>
              <a:rPr lang="en-US" altLang="zh-CN" sz="2400" dirty="0"/>
              <a:t>Housing </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09FA61C1-42F5-4390-806F-4DDC229EBBFD}"/>
              </a:ext>
            </a:extLst>
          </p:cNvPr>
          <p:cNvSpPr/>
          <p:nvPr/>
        </p:nvSpPr>
        <p:spPr>
          <a:xfrm>
            <a:off x="109337" y="728150"/>
            <a:ext cx="1637299" cy="4401205"/>
          </a:xfrm>
          <a:prstGeom prst="rect">
            <a:avLst/>
          </a:prstGeom>
        </p:spPr>
        <p:txBody>
          <a:bodyPr wrap="square">
            <a:spAutoFit/>
          </a:bodyPr>
          <a:lstStyle/>
          <a:p>
            <a:r>
              <a:rPr lang="zh-CN" altLang="en-US" sz="2000" b="1" dirty="0"/>
              <a:t>房东</a:t>
            </a:r>
            <a:endParaRPr lang="en-US" altLang="zh-CN" sz="2000" b="1" dirty="0"/>
          </a:p>
          <a:p>
            <a:r>
              <a:rPr lang="zh-CN" altLang="en-US" sz="2000" b="1" dirty="0">
                <a:solidFill>
                  <a:srgbClr val="645E10"/>
                </a:solidFill>
              </a:rPr>
              <a:t>   </a:t>
            </a:r>
            <a:r>
              <a:rPr lang="en-US" altLang="zh-CN" sz="2000" b="1" dirty="0">
                <a:solidFill>
                  <a:srgbClr val="645E10"/>
                </a:solidFill>
              </a:rPr>
              <a:t>landlord  </a:t>
            </a:r>
          </a:p>
          <a:p>
            <a:r>
              <a:rPr lang="zh-CN" altLang="en-US" sz="2000" b="1" dirty="0"/>
              <a:t>女房东 </a:t>
            </a:r>
            <a:endParaRPr lang="en-US" altLang="zh-CN" sz="2000" b="1" dirty="0"/>
          </a:p>
          <a:p>
            <a:r>
              <a:rPr lang="en-US" altLang="zh-CN" sz="2000" b="1" dirty="0">
                <a:solidFill>
                  <a:srgbClr val="645E10"/>
                </a:solidFill>
              </a:rPr>
              <a:t>   landlady</a:t>
            </a:r>
          </a:p>
          <a:p>
            <a:r>
              <a:rPr lang="zh-CN" altLang="en-US" sz="2000" b="1" dirty="0"/>
              <a:t>房客</a:t>
            </a:r>
            <a:endParaRPr lang="en-US" altLang="zh-CN" sz="2000" b="1" dirty="0"/>
          </a:p>
          <a:p>
            <a:r>
              <a:rPr lang="en-US" altLang="zh-CN" sz="2000" b="1" dirty="0">
                <a:solidFill>
                  <a:srgbClr val="645E10"/>
                </a:solidFill>
              </a:rPr>
              <a:t>   renter</a:t>
            </a:r>
          </a:p>
          <a:p>
            <a:r>
              <a:rPr lang="zh-CN" altLang="en-US" sz="2000" b="1" dirty="0"/>
              <a:t>房租</a:t>
            </a:r>
            <a:endParaRPr lang="en-US" altLang="zh-CN" sz="2000" b="1" dirty="0"/>
          </a:p>
          <a:p>
            <a:r>
              <a:rPr lang="en-US" altLang="zh-CN" sz="2000" b="1" dirty="0"/>
              <a:t>   </a:t>
            </a:r>
            <a:r>
              <a:rPr lang="en-US" altLang="zh-CN" sz="2000" b="1" dirty="0">
                <a:solidFill>
                  <a:srgbClr val="645E10"/>
                </a:solidFill>
              </a:rPr>
              <a:t>rent   </a:t>
            </a:r>
          </a:p>
          <a:p>
            <a:r>
              <a:rPr lang="zh-CN" altLang="en-US" sz="2000" b="1" dirty="0"/>
              <a:t>押金</a:t>
            </a:r>
            <a:endParaRPr lang="en-US" altLang="zh-CN" sz="2000" b="1" dirty="0"/>
          </a:p>
          <a:p>
            <a:r>
              <a:rPr lang="en-US" altLang="zh-CN" sz="2000" b="1" dirty="0"/>
              <a:t>   </a:t>
            </a:r>
            <a:r>
              <a:rPr lang="en-US" altLang="zh-CN" sz="2000" b="1" dirty="0">
                <a:solidFill>
                  <a:srgbClr val="645E10"/>
                </a:solidFill>
              </a:rPr>
              <a:t>deposit</a:t>
            </a:r>
          </a:p>
          <a:p>
            <a:r>
              <a:rPr lang="zh-CN" altLang="en-US" sz="2000" b="1" dirty="0"/>
              <a:t>合同</a:t>
            </a:r>
            <a:endParaRPr lang="en-US" altLang="zh-CN" sz="2000" b="1" dirty="0"/>
          </a:p>
          <a:p>
            <a:r>
              <a:rPr lang="en-US" altLang="zh-CN" sz="2000" b="1" dirty="0">
                <a:solidFill>
                  <a:srgbClr val="645E10"/>
                </a:solidFill>
              </a:rPr>
              <a:t>   contract</a:t>
            </a:r>
          </a:p>
          <a:p>
            <a:r>
              <a:rPr lang="zh-CN" altLang="en-US" sz="2000" b="1" dirty="0"/>
              <a:t>公寓套房    </a:t>
            </a:r>
            <a:endParaRPr lang="en-US" altLang="zh-CN" sz="2000" b="1" dirty="0"/>
          </a:p>
          <a:p>
            <a:r>
              <a:rPr lang="en-US" altLang="zh-CN" sz="2000" b="1" dirty="0"/>
              <a:t>   </a:t>
            </a:r>
            <a:r>
              <a:rPr lang="en-US" altLang="zh-CN" sz="2000" b="1" dirty="0">
                <a:solidFill>
                  <a:srgbClr val="645E10"/>
                </a:solidFill>
              </a:rPr>
              <a:t>apartment</a:t>
            </a:r>
          </a:p>
        </p:txBody>
      </p:sp>
      <p:sp>
        <p:nvSpPr>
          <p:cNvPr id="5" name="矩形 4">
            <a:extLst>
              <a:ext uri="{FF2B5EF4-FFF2-40B4-BE49-F238E27FC236}">
                <a16:creationId xmlns:a16="http://schemas.microsoft.com/office/drawing/2014/main" xmlns="" id="{D91F75C4-BD28-4DC3-890C-BE1C8AF09911}"/>
              </a:ext>
            </a:extLst>
          </p:cNvPr>
          <p:cNvSpPr/>
          <p:nvPr/>
        </p:nvSpPr>
        <p:spPr>
          <a:xfrm>
            <a:off x="3012934" y="137114"/>
            <a:ext cx="2275231" cy="5016758"/>
          </a:xfrm>
          <a:prstGeom prst="rect">
            <a:avLst/>
          </a:prstGeom>
        </p:spPr>
        <p:txBody>
          <a:bodyPr wrap="square">
            <a:spAutoFit/>
          </a:bodyPr>
          <a:lstStyle/>
          <a:p>
            <a:r>
              <a:rPr lang="zh-CN" altLang="en-US" sz="2000" b="1" dirty="0"/>
              <a:t>阳台</a:t>
            </a:r>
            <a:endParaRPr lang="en-US" altLang="zh-CN" sz="2000" b="1" dirty="0"/>
          </a:p>
          <a:p>
            <a:r>
              <a:rPr lang="en-US" altLang="zh-CN" sz="2000" b="1" dirty="0"/>
              <a:t>   </a:t>
            </a:r>
            <a:r>
              <a:rPr lang="en-US" altLang="zh-CN" sz="2000" b="1" dirty="0">
                <a:solidFill>
                  <a:srgbClr val="645E10"/>
                </a:solidFill>
              </a:rPr>
              <a:t>balcony</a:t>
            </a:r>
          </a:p>
          <a:p>
            <a:r>
              <a:rPr lang="zh-CN" altLang="en-US" sz="2000" b="1" dirty="0"/>
              <a:t>起居室</a:t>
            </a:r>
            <a:endParaRPr lang="en-US" altLang="zh-CN" sz="2000" b="1" dirty="0"/>
          </a:p>
          <a:p>
            <a:r>
              <a:rPr lang="en-US" altLang="zh-CN" sz="2000" b="1" dirty="0">
                <a:solidFill>
                  <a:srgbClr val="645E10"/>
                </a:solidFill>
              </a:rPr>
              <a:t>   living room</a:t>
            </a:r>
          </a:p>
          <a:p>
            <a:r>
              <a:rPr lang="zh-CN" altLang="en-US" sz="2000" b="1" dirty="0"/>
              <a:t>客厅</a:t>
            </a:r>
            <a:endParaRPr lang="en-US" altLang="zh-CN" sz="2000" b="1" dirty="0"/>
          </a:p>
          <a:p>
            <a:r>
              <a:rPr lang="en-US" altLang="zh-CN" sz="2000" b="1" dirty="0">
                <a:solidFill>
                  <a:srgbClr val="645E10"/>
                </a:solidFill>
              </a:rPr>
              <a:t>   guest room</a:t>
            </a:r>
          </a:p>
          <a:p>
            <a:r>
              <a:rPr lang="zh-CN" altLang="en-US" sz="2000" b="1" dirty="0"/>
              <a:t>厨房</a:t>
            </a:r>
            <a:endParaRPr lang="en-US" altLang="zh-CN" sz="2000" b="1" dirty="0"/>
          </a:p>
          <a:p>
            <a:r>
              <a:rPr lang="en-US" altLang="zh-CN" sz="2000" b="1" dirty="0">
                <a:solidFill>
                  <a:srgbClr val="645E10"/>
                </a:solidFill>
              </a:rPr>
              <a:t>   kitchen</a:t>
            </a:r>
          </a:p>
          <a:p>
            <a:r>
              <a:rPr lang="zh-CN" altLang="en-US" sz="2000" b="1" dirty="0"/>
              <a:t>浴室</a:t>
            </a:r>
            <a:endParaRPr lang="en-US" altLang="zh-CN" sz="2000" b="1" dirty="0"/>
          </a:p>
          <a:p>
            <a:r>
              <a:rPr lang="en-US" altLang="zh-CN" sz="2000" b="1" dirty="0">
                <a:solidFill>
                  <a:srgbClr val="645E10"/>
                </a:solidFill>
              </a:rPr>
              <a:t>   bathroom</a:t>
            </a:r>
          </a:p>
          <a:p>
            <a:r>
              <a:rPr lang="zh-CN" altLang="en-US" sz="2000" b="1" dirty="0"/>
              <a:t>卫生间</a:t>
            </a:r>
            <a:endParaRPr lang="en-US" altLang="zh-CN" sz="2000" b="1" dirty="0"/>
          </a:p>
          <a:p>
            <a:r>
              <a:rPr lang="en-US" altLang="zh-CN" sz="2000" b="1" dirty="0"/>
              <a:t>   </a:t>
            </a:r>
            <a:r>
              <a:rPr lang="en-US" altLang="zh-CN" sz="2000" b="1" dirty="0">
                <a:solidFill>
                  <a:srgbClr val="645E10"/>
                </a:solidFill>
              </a:rPr>
              <a:t>washroom/ toilet</a:t>
            </a:r>
          </a:p>
          <a:p>
            <a:r>
              <a:rPr lang="zh-CN" altLang="en-US" sz="2000" b="1" dirty="0"/>
              <a:t>地下室 </a:t>
            </a:r>
            <a:endParaRPr lang="en-US" altLang="zh-CN" sz="2000" b="1" dirty="0"/>
          </a:p>
          <a:p>
            <a:r>
              <a:rPr lang="en-US" altLang="zh-CN" sz="2000" b="1" dirty="0"/>
              <a:t>   </a:t>
            </a:r>
            <a:r>
              <a:rPr lang="en-US" altLang="zh-CN" sz="2000" b="1" dirty="0">
                <a:solidFill>
                  <a:srgbClr val="645E10"/>
                </a:solidFill>
              </a:rPr>
              <a:t>basement</a:t>
            </a:r>
          </a:p>
          <a:p>
            <a:r>
              <a:rPr lang="zh-CN" altLang="en-US" sz="2000" b="1" dirty="0"/>
              <a:t>家具</a:t>
            </a:r>
            <a:endParaRPr lang="en-US" altLang="zh-CN" sz="2000" b="1" dirty="0"/>
          </a:p>
          <a:p>
            <a:r>
              <a:rPr lang="en-US" altLang="zh-CN" sz="2000" b="1" dirty="0">
                <a:solidFill>
                  <a:srgbClr val="645E10"/>
                </a:solidFill>
              </a:rPr>
              <a:t>   furniture </a:t>
            </a:r>
          </a:p>
        </p:txBody>
      </p:sp>
      <p:sp>
        <p:nvSpPr>
          <p:cNvPr id="6" name="矩形 5">
            <a:extLst>
              <a:ext uri="{FF2B5EF4-FFF2-40B4-BE49-F238E27FC236}">
                <a16:creationId xmlns:a16="http://schemas.microsoft.com/office/drawing/2014/main" xmlns="" id="{426FA886-63D6-4683-9B9E-5BA8042BA8F5}"/>
              </a:ext>
            </a:extLst>
          </p:cNvPr>
          <p:cNvSpPr/>
          <p:nvPr/>
        </p:nvSpPr>
        <p:spPr>
          <a:xfrm>
            <a:off x="1460534" y="752667"/>
            <a:ext cx="1637300" cy="4401205"/>
          </a:xfrm>
          <a:prstGeom prst="rect">
            <a:avLst/>
          </a:prstGeom>
        </p:spPr>
        <p:txBody>
          <a:bodyPr wrap="square">
            <a:spAutoFit/>
          </a:bodyPr>
          <a:lstStyle/>
          <a:p>
            <a:r>
              <a:rPr lang="zh-CN" altLang="en-US" sz="2000" b="1" dirty="0"/>
              <a:t>暖气</a:t>
            </a:r>
            <a:endParaRPr lang="en-US" altLang="zh-CN" sz="2000" b="1" dirty="0"/>
          </a:p>
          <a:p>
            <a:r>
              <a:rPr lang="en-US" altLang="zh-CN" sz="2000" b="1" dirty="0"/>
              <a:t>   </a:t>
            </a:r>
            <a:r>
              <a:rPr lang="en-US" altLang="zh-CN" sz="2000" b="1" dirty="0">
                <a:solidFill>
                  <a:srgbClr val="645E10"/>
                </a:solidFill>
              </a:rPr>
              <a:t>heat</a:t>
            </a:r>
            <a:r>
              <a:rPr lang="zh-CN" altLang="en-US" sz="2000" b="1" dirty="0">
                <a:solidFill>
                  <a:srgbClr val="645E10"/>
                </a:solidFill>
              </a:rPr>
              <a:t> </a:t>
            </a:r>
            <a:endParaRPr lang="en-US" altLang="zh-CN" sz="2000" b="1" dirty="0">
              <a:solidFill>
                <a:srgbClr val="645E10"/>
              </a:solidFill>
            </a:endParaRPr>
          </a:p>
          <a:p>
            <a:r>
              <a:rPr lang="zh-CN" altLang="en-US" sz="2000" b="1" dirty="0"/>
              <a:t>煤气</a:t>
            </a:r>
            <a:endParaRPr lang="en-US" altLang="zh-CN" sz="2000" b="1" dirty="0"/>
          </a:p>
          <a:p>
            <a:r>
              <a:rPr lang="en-US" altLang="zh-CN" sz="2000" b="1" dirty="0">
                <a:solidFill>
                  <a:srgbClr val="645E10"/>
                </a:solidFill>
              </a:rPr>
              <a:t>   gas</a:t>
            </a:r>
          </a:p>
          <a:p>
            <a:r>
              <a:rPr lang="zh-CN" altLang="en-US" sz="2000" b="1" dirty="0"/>
              <a:t>电</a:t>
            </a:r>
            <a:endParaRPr lang="en-US" altLang="zh-CN" sz="2000" b="1" dirty="0"/>
          </a:p>
          <a:p>
            <a:r>
              <a:rPr lang="en-US" altLang="zh-CN" sz="2000" b="1" dirty="0">
                <a:solidFill>
                  <a:srgbClr val="645E10"/>
                </a:solidFill>
              </a:rPr>
              <a:t>   electricity</a:t>
            </a:r>
          </a:p>
          <a:p>
            <a:r>
              <a:rPr lang="zh-CN" altLang="en-US" sz="2000" b="1" dirty="0"/>
              <a:t>电梯</a:t>
            </a:r>
            <a:endParaRPr lang="en-US" altLang="zh-CN" sz="2000" b="1" dirty="0"/>
          </a:p>
          <a:p>
            <a:r>
              <a:rPr lang="en-US" altLang="zh-CN" sz="2000" b="1" dirty="0">
                <a:solidFill>
                  <a:srgbClr val="645E10"/>
                </a:solidFill>
              </a:rPr>
              <a:t>   lift/elevator </a:t>
            </a:r>
          </a:p>
          <a:p>
            <a:r>
              <a:rPr lang="zh-CN" altLang="en-US" sz="2000" b="1" dirty="0"/>
              <a:t>楼梯</a:t>
            </a:r>
            <a:endParaRPr lang="en-US" altLang="zh-CN" sz="2000" b="1" dirty="0"/>
          </a:p>
          <a:p>
            <a:r>
              <a:rPr lang="en-US" altLang="zh-CN" sz="2000" b="1" dirty="0">
                <a:solidFill>
                  <a:srgbClr val="645E10"/>
                </a:solidFill>
              </a:rPr>
              <a:t>   stairs</a:t>
            </a:r>
          </a:p>
          <a:p>
            <a:r>
              <a:rPr lang="zh-CN" altLang="en-US" sz="2000" b="1" dirty="0"/>
              <a:t>橱柜</a:t>
            </a:r>
            <a:endParaRPr lang="en-US" altLang="zh-CN" sz="2000" b="1" dirty="0"/>
          </a:p>
          <a:p>
            <a:r>
              <a:rPr lang="en-US" altLang="zh-CN" sz="2000" b="1" dirty="0"/>
              <a:t>   </a:t>
            </a:r>
            <a:r>
              <a:rPr lang="en-US" altLang="zh-CN" sz="2000" b="1" dirty="0">
                <a:solidFill>
                  <a:srgbClr val="645E10"/>
                </a:solidFill>
              </a:rPr>
              <a:t>cabinet  </a:t>
            </a:r>
          </a:p>
          <a:p>
            <a:r>
              <a:rPr lang="zh-CN" altLang="en-US" sz="2000" b="1" dirty="0"/>
              <a:t>书架</a:t>
            </a:r>
            <a:endParaRPr lang="en-US" altLang="zh-CN" sz="2000" b="1" dirty="0"/>
          </a:p>
          <a:p>
            <a:r>
              <a:rPr lang="en-US" altLang="zh-CN" sz="2000" b="1" dirty="0">
                <a:solidFill>
                  <a:srgbClr val="645E10"/>
                </a:solidFill>
              </a:rPr>
              <a:t>   bookshelf</a:t>
            </a:r>
          </a:p>
        </p:txBody>
      </p:sp>
      <p:sp>
        <p:nvSpPr>
          <p:cNvPr id="7" name="矩形 6">
            <a:extLst>
              <a:ext uri="{FF2B5EF4-FFF2-40B4-BE49-F238E27FC236}">
                <a16:creationId xmlns:a16="http://schemas.microsoft.com/office/drawing/2014/main" xmlns="" id="{3FFF2543-E002-4127-9B16-3EA88CB6F829}"/>
              </a:ext>
            </a:extLst>
          </p:cNvPr>
          <p:cNvSpPr/>
          <p:nvPr/>
        </p:nvSpPr>
        <p:spPr>
          <a:xfrm>
            <a:off x="5203265" y="128330"/>
            <a:ext cx="1925019" cy="5016758"/>
          </a:xfrm>
          <a:prstGeom prst="rect">
            <a:avLst/>
          </a:prstGeom>
        </p:spPr>
        <p:txBody>
          <a:bodyPr wrap="square">
            <a:spAutoFit/>
          </a:bodyPr>
          <a:lstStyle/>
          <a:p>
            <a:r>
              <a:rPr lang="zh-CN" altLang="en-US" sz="2000" b="1" dirty="0"/>
              <a:t>冰箱</a:t>
            </a:r>
            <a:endParaRPr lang="en-US" altLang="zh-CN" sz="2000" b="1" dirty="0"/>
          </a:p>
          <a:p>
            <a:r>
              <a:rPr lang="en-US" altLang="zh-CN" sz="2000" b="1" dirty="0"/>
              <a:t>   </a:t>
            </a:r>
            <a:r>
              <a:rPr lang="en-US" altLang="zh-CN" sz="2000" b="1" dirty="0">
                <a:solidFill>
                  <a:srgbClr val="645E10"/>
                </a:solidFill>
              </a:rPr>
              <a:t>fridge</a:t>
            </a:r>
          </a:p>
          <a:p>
            <a:r>
              <a:rPr lang="zh-CN" altLang="en-US" sz="2000" b="1" dirty="0"/>
              <a:t>烤箱</a:t>
            </a:r>
            <a:endParaRPr lang="en-US" altLang="zh-CN" sz="2000" b="1" dirty="0"/>
          </a:p>
          <a:p>
            <a:r>
              <a:rPr lang="en-US" altLang="zh-CN" sz="2000" b="1" dirty="0">
                <a:solidFill>
                  <a:srgbClr val="645E10"/>
                </a:solidFill>
              </a:rPr>
              <a:t>   oven</a:t>
            </a:r>
          </a:p>
          <a:p>
            <a:r>
              <a:rPr lang="zh-CN" altLang="en-US" sz="2000" b="1" dirty="0"/>
              <a:t>电扇</a:t>
            </a:r>
            <a:endParaRPr lang="en-US" altLang="zh-CN" sz="2000" b="1" dirty="0"/>
          </a:p>
          <a:p>
            <a:r>
              <a:rPr lang="en-US" altLang="zh-CN" sz="2000" b="1" dirty="0"/>
              <a:t>   </a:t>
            </a:r>
            <a:r>
              <a:rPr lang="en-US" altLang="zh-CN" sz="2000" b="1" dirty="0">
                <a:solidFill>
                  <a:srgbClr val="645E10"/>
                </a:solidFill>
              </a:rPr>
              <a:t>electric fan</a:t>
            </a:r>
          </a:p>
          <a:p>
            <a:r>
              <a:rPr lang="zh-CN" altLang="en-US" sz="2000" b="1" dirty="0"/>
              <a:t>空调</a:t>
            </a:r>
            <a:endParaRPr lang="en-US" altLang="zh-CN" sz="2000" b="1" dirty="0"/>
          </a:p>
          <a:p>
            <a:r>
              <a:rPr lang="en-US" altLang="zh-CN" sz="2000" b="1" dirty="0"/>
              <a:t>   </a:t>
            </a:r>
            <a:r>
              <a:rPr lang="en-US" altLang="zh-CN" sz="2000" b="1" dirty="0">
                <a:solidFill>
                  <a:srgbClr val="645E10"/>
                </a:solidFill>
              </a:rPr>
              <a:t>air conditioner</a:t>
            </a:r>
          </a:p>
          <a:p>
            <a:r>
              <a:rPr lang="zh-CN" altLang="en-US" sz="2000" b="1" dirty="0"/>
              <a:t>洗碗机</a:t>
            </a:r>
            <a:endParaRPr lang="en-US" altLang="zh-CN" sz="2000" b="1" dirty="0"/>
          </a:p>
          <a:p>
            <a:r>
              <a:rPr lang="en-US" altLang="zh-CN" sz="2000" b="1" dirty="0">
                <a:solidFill>
                  <a:srgbClr val="645E10"/>
                </a:solidFill>
              </a:rPr>
              <a:t>   dishwasher</a:t>
            </a:r>
          </a:p>
          <a:p>
            <a:r>
              <a:rPr lang="zh-CN" altLang="en-US" sz="2000" b="1" dirty="0"/>
              <a:t>床单</a:t>
            </a:r>
            <a:endParaRPr lang="en-US" altLang="zh-CN" sz="2000" b="1" dirty="0"/>
          </a:p>
          <a:p>
            <a:r>
              <a:rPr lang="en-US" altLang="zh-CN" sz="2000" b="1" dirty="0">
                <a:solidFill>
                  <a:srgbClr val="645E10"/>
                </a:solidFill>
              </a:rPr>
              <a:t>   sheet</a:t>
            </a:r>
          </a:p>
          <a:p>
            <a:r>
              <a:rPr lang="zh-CN" altLang="en-US" sz="2000" b="1" dirty="0"/>
              <a:t>毯子</a:t>
            </a:r>
            <a:endParaRPr lang="en-US" altLang="zh-CN" sz="2000" b="1" dirty="0"/>
          </a:p>
          <a:p>
            <a:r>
              <a:rPr lang="en-US" altLang="zh-CN" sz="2000" b="1" dirty="0"/>
              <a:t>   </a:t>
            </a:r>
            <a:r>
              <a:rPr lang="en-US" altLang="zh-CN" sz="2000" b="1" dirty="0">
                <a:solidFill>
                  <a:srgbClr val="645E10"/>
                </a:solidFill>
              </a:rPr>
              <a:t>blanket</a:t>
            </a:r>
          </a:p>
          <a:p>
            <a:r>
              <a:rPr lang="zh-CN" altLang="en-US" sz="2000" b="1" dirty="0"/>
              <a:t>地毯 </a:t>
            </a:r>
            <a:endParaRPr lang="en-US" altLang="zh-CN" sz="2000" b="1" dirty="0"/>
          </a:p>
          <a:p>
            <a:r>
              <a:rPr lang="en-US" altLang="zh-CN" sz="2000" b="1" dirty="0"/>
              <a:t>   </a:t>
            </a:r>
            <a:r>
              <a:rPr lang="en-US" altLang="zh-CN" sz="2000" b="1" dirty="0">
                <a:solidFill>
                  <a:srgbClr val="645E10"/>
                </a:solidFill>
              </a:rPr>
              <a:t>carpet</a:t>
            </a:r>
          </a:p>
        </p:txBody>
      </p:sp>
      <p:sp>
        <p:nvSpPr>
          <p:cNvPr id="8" name="矩形 7">
            <a:extLst>
              <a:ext uri="{FF2B5EF4-FFF2-40B4-BE49-F238E27FC236}">
                <a16:creationId xmlns:a16="http://schemas.microsoft.com/office/drawing/2014/main" xmlns="" id="{DD8B9B4D-D06A-4D01-84A1-8903861A978B}"/>
              </a:ext>
            </a:extLst>
          </p:cNvPr>
          <p:cNvSpPr/>
          <p:nvPr/>
        </p:nvSpPr>
        <p:spPr>
          <a:xfrm>
            <a:off x="7128284" y="64165"/>
            <a:ext cx="1906379" cy="5016758"/>
          </a:xfrm>
          <a:prstGeom prst="rect">
            <a:avLst/>
          </a:prstGeom>
        </p:spPr>
        <p:txBody>
          <a:bodyPr wrap="square">
            <a:spAutoFit/>
          </a:bodyPr>
          <a:lstStyle/>
          <a:p>
            <a:pPr lvl="0"/>
            <a:r>
              <a:rPr lang="zh-CN" altLang="en-US" sz="2000" b="1" dirty="0">
                <a:solidFill>
                  <a:prstClr val="black"/>
                </a:solidFill>
              </a:rPr>
              <a:t>窗帘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curtain</a:t>
            </a:r>
          </a:p>
          <a:p>
            <a:pPr lvl="0"/>
            <a:r>
              <a:rPr lang="zh-CN" altLang="en-US" sz="2000" b="1" dirty="0">
                <a:solidFill>
                  <a:prstClr val="black"/>
                </a:solidFill>
              </a:rPr>
              <a:t>街区</a:t>
            </a:r>
            <a:endParaRPr lang="en-US" altLang="zh-CN" sz="2000" b="1" dirty="0">
              <a:solidFill>
                <a:prstClr val="black"/>
              </a:solidFill>
            </a:endParaRPr>
          </a:p>
          <a:p>
            <a:pPr lvl="0"/>
            <a:r>
              <a:rPr lang="en-US" altLang="zh-CN" sz="2000" b="1" dirty="0">
                <a:solidFill>
                  <a:srgbClr val="645E10"/>
                </a:solidFill>
              </a:rPr>
              <a:t>   block</a:t>
            </a:r>
          </a:p>
          <a:p>
            <a:pPr lvl="0"/>
            <a:r>
              <a:rPr lang="zh-CN" altLang="en-US" sz="2000" b="1" dirty="0">
                <a:solidFill>
                  <a:prstClr val="black"/>
                </a:solidFill>
              </a:rPr>
              <a:t>淋浴管道</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shower pipe</a:t>
            </a:r>
          </a:p>
          <a:p>
            <a:pPr lvl="0"/>
            <a:r>
              <a:rPr lang="zh-CN" altLang="en-US" sz="2000" b="1" dirty="0">
                <a:solidFill>
                  <a:prstClr val="black"/>
                </a:solidFill>
              </a:rPr>
              <a:t>修理</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fix / repair </a:t>
            </a:r>
          </a:p>
          <a:p>
            <a:pPr lvl="0"/>
            <a:r>
              <a:rPr lang="en-US" altLang="zh-CN" sz="2000" b="1" dirty="0">
                <a:solidFill>
                  <a:prstClr val="black"/>
                </a:solidFill>
              </a:rPr>
              <a:t> </a:t>
            </a:r>
            <a:r>
              <a:rPr lang="zh-CN" altLang="en-US" sz="2000" b="1" dirty="0">
                <a:solidFill>
                  <a:prstClr val="black"/>
                </a:solidFill>
              </a:rPr>
              <a:t>坏了</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break down</a:t>
            </a:r>
          </a:p>
          <a:p>
            <a:pPr lvl="0"/>
            <a:r>
              <a:rPr lang="zh-CN" altLang="en-US" sz="2000" b="1" dirty="0">
                <a:solidFill>
                  <a:prstClr val="black"/>
                </a:solidFill>
              </a:rPr>
              <a:t>修理工作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repair job</a:t>
            </a:r>
          </a:p>
          <a:p>
            <a:pPr lvl="0"/>
            <a:r>
              <a:rPr lang="zh-CN" altLang="en-US" sz="2000" b="1" dirty="0">
                <a:solidFill>
                  <a:prstClr val="black"/>
                </a:solidFill>
              </a:rPr>
              <a:t>电工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electrician</a:t>
            </a:r>
          </a:p>
          <a:p>
            <a:pPr lvl="0"/>
            <a:r>
              <a:rPr lang="zh-CN" altLang="en-US" sz="2000" b="1" dirty="0">
                <a:solidFill>
                  <a:prstClr val="black"/>
                </a:solidFill>
              </a:rPr>
              <a:t>修理工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repairman</a:t>
            </a:r>
          </a:p>
        </p:txBody>
      </p:sp>
    </p:spTree>
    <p:extLst>
      <p:ext uri="{BB962C8B-B14F-4D97-AF65-F5344CB8AC3E}">
        <p14:creationId xmlns:p14="http://schemas.microsoft.com/office/powerpoint/2010/main" val="16938371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fade">
                                      <p:cBhvr>
                                        <p:cTn id="76" dur="500"/>
                                        <p:tgtEl>
                                          <p:spTgt spid="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500"/>
                                        <p:tgtEl>
                                          <p:spTgt spid="6">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11" end="11"/>
                                            </p:txEl>
                                          </p:spTgt>
                                        </p:tgtEl>
                                        <p:attrNameLst>
                                          <p:attrName>style.visibility</p:attrName>
                                        </p:attrNameLst>
                                      </p:cBhvr>
                                      <p:to>
                                        <p:strVal val="visible"/>
                                      </p:to>
                                    </p:set>
                                    <p:animEffect transition="in" filter="fade">
                                      <p:cBhvr>
                                        <p:cTn id="86" dur="500"/>
                                        <p:tgtEl>
                                          <p:spTgt spid="6">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xEl>
                                              <p:pRg st="1" end="1"/>
                                            </p:txEl>
                                          </p:spTgt>
                                        </p:tgtEl>
                                        <p:attrNameLst>
                                          <p:attrName>style.visibility</p:attrName>
                                        </p:attrNameLst>
                                      </p:cBhvr>
                                      <p:to>
                                        <p:strVal val="visible"/>
                                      </p:to>
                                    </p:set>
                                    <p:animEffect transition="in" filter="fade">
                                      <p:cBhvr>
                                        <p:cTn id="96" dur="500"/>
                                        <p:tgtEl>
                                          <p:spTgt spid="5">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animEffect transition="in" filter="fade">
                                      <p:cBhvr>
                                        <p:cTn id="101" dur="500"/>
                                        <p:tgtEl>
                                          <p:spTgt spid="5">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xEl>
                                              <p:pRg st="5" end="5"/>
                                            </p:txEl>
                                          </p:spTgt>
                                        </p:tgtEl>
                                        <p:attrNameLst>
                                          <p:attrName>style.visibility</p:attrName>
                                        </p:attrNameLst>
                                      </p:cBhvr>
                                      <p:to>
                                        <p:strVal val="visible"/>
                                      </p:to>
                                    </p:set>
                                    <p:animEffect transition="in" filter="fade">
                                      <p:cBhvr>
                                        <p:cTn id="106" dur="500"/>
                                        <p:tgtEl>
                                          <p:spTgt spid="5">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Effect transition="in" filter="fade">
                                      <p:cBhvr>
                                        <p:cTn id="111" dur="500"/>
                                        <p:tgtEl>
                                          <p:spTgt spid="5">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
                                            <p:txEl>
                                              <p:pRg st="9" end="9"/>
                                            </p:txEl>
                                          </p:spTgt>
                                        </p:tgtEl>
                                        <p:attrNameLst>
                                          <p:attrName>style.visibility</p:attrName>
                                        </p:attrNameLst>
                                      </p:cBhvr>
                                      <p:to>
                                        <p:strVal val="visible"/>
                                      </p:to>
                                    </p:set>
                                    <p:animEffect transition="in" filter="fade">
                                      <p:cBhvr>
                                        <p:cTn id="116" dur="500"/>
                                        <p:tgtEl>
                                          <p:spTgt spid="5">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5">
                                            <p:txEl>
                                              <p:pRg st="11" end="11"/>
                                            </p:txEl>
                                          </p:spTgt>
                                        </p:tgtEl>
                                        <p:attrNameLst>
                                          <p:attrName>style.visibility</p:attrName>
                                        </p:attrNameLst>
                                      </p:cBhvr>
                                      <p:to>
                                        <p:strVal val="visible"/>
                                      </p:to>
                                    </p:set>
                                    <p:animEffect transition="in" filter="fade">
                                      <p:cBhvr>
                                        <p:cTn id="121" dur="500"/>
                                        <p:tgtEl>
                                          <p:spTgt spid="5">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
                                            <p:txEl>
                                              <p:pRg st="13" end="13"/>
                                            </p:txEl>
                                          </p:spTgt>
                                        </p:tgtEl>
                                        <p:attrNameLst>
                                          <p:attrName>style.visibility</p:attrName>
                                        </p:attrNameLst>
                                      </p:cBhvr>
                                      <p:to>
                                        <p:strVal val="visible"/>
                                      </p:to>
                                    </p:set>
                                    <p:animEffect transition="in" filter="fade">
                                      <p:cBhvr>
                                        <p:cTn id="126" dur="500"/>
                                        <p:tgtEl>
                                          <p:spTgt spid="5">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
                                            <p:txEl>
                                              <p:pRg st="15" end="15"/>
                                            </p:txEl>
                                          </p:spTgt>
                                        </p:tgtEl>
                                        <p:attrNameLst>
                                          <p:attrName>style.visibility</p:attrName>
                                        </p:attrNameLst>
                                      </p:cBhvr>
                                      <p:to>
                                        <p:strVal val="visible"/>
                                      </p:to>
                                    </p:set>
                                    <p:animEffect transition="in" filter="fade">
                                      <p:cBhvr>
                                        <p:cTn id="131" dur="500"/>
                                        <p:tgtEl>
                                          <p:spTgt spid="5">
                                            <p:txEl>
                                              <p:pRg st="15" end="1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
                                            <p:txEl>
                                              <p:pRg st="1" end="1"/>
                                            </p:txEl>
                                          </p:spTgt>
                                        </p:tgtEl>
                                        <p:attrNameLst>
                                          <p:attrName>style.visibility</p:attrName>
                                        </p:attrNameLst>
                                      </p:cBhvr>
                                      <p:to>
                                        <p:strVal val="visible"/>
                                      </p:to>
                                    </p:set>
                                    <p:animEffect transition="in" filter="fade">
                                      <p:cBhvr>
                                        <p:cTn id="136" dur="500"/>
                                        <p:tgtEl>
                                          <p:spTgt spid="7">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
                                            <p:txEl>
                                              <p:pRg st="3" end="3"/>
                                            </p:txEl>
                                          </p:spTgt>
                                        </p:tgtEl>
                                        <p:attrNameLst>
                                          <p:attrName>style.visibility</p:attrName>
                                        </p:attrNameLst>
                                      </p:cBhvr>
                                      <p:to>
                                        <p:strVal val="visible"/>
                                      </p:to>
                                    </p:set>
                                    <p:animEffect transition="in" filter="fade">
                                      <p:cBhvr>
                                        <p:cTn id="141" dur="500"/>
                                        <p:tgtEl>
                                          <p:spTgt spid="7">
                                            <p:txEl>
                                              <p:pRg st="3" end="3"/>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xEl>
                                              <p:pRg st="5" end="5"/>
                                            </p:txEl>
                                          </p:spTgt>
                                        </p:tgtEl>
                                        <p:attrNameLst>
                                          <p:attrName>style.visibility</p:attrName>
                                        </p:attrNameLst>
                                      </p:cBhvr>
                                      <p:to>
                                        <p:strVal val="visible"/>
                                      </p:to>
                                    </p:set>
                                    <p:animEffect transition="in" filter="fade">
                                      <p:cBhvr>
                                        <p:cTn id="146" dur="500"/>
                                        <p:tgtEl>
                                          <p:spTgt spid="7">
                                            <p:txEl>
                                              <p:pRg st="5" end="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7">
                                            <p:txEl>
                                              <p:pRg st="7" end="7"/>
                                            </p:txEl>
                                          </p:spTgt>
                                        </p:tgtEl>
                                        <p:attrNameLst>
                                          <p:attrName>style.visibility</p:attrName>
                                        </p:attrNameLst>
                                      </p:cBhvr>
                                      <p:to>
                                        <p:strVal val="visible"/>
                                      </p:to>
                                    </p:set>
                                    <p:animEffect transition="in" filter="fade">
                                      <p:cBhvr>
                                        <p:cTn id="151" dur="500"/>
                                        <p:tgtEl>
                                          <p:spTgt spid="7">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
                                            <p:txEl>
                                              <p:pRg st="9" end="9"/>
                                            </p:txEl>
                                          </p:spTgt>
                                        </p:tgtEl>
                                        <p:attrNameLst>
                                          <p:attrName>style.visibility</p:attrName>
                                        </p:attrNameLst>
                                      </p:cBhvr>
                                      <p:to>
                                        <p:strVal val="visible"/>
                                      </p:to>
                                    </p:set>
                                    <p:animEffect transition="in" filter="fade">
                                      <p:cBhvr>
                                        <p:cTn id="156" dur="500"/>
                                        <p:tgtEl>
                                          <p:spTgt spid="7">
                                            <p:txEl>
                                              <p:pRg st="9" end="9"/>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7">
                                            <p:txEl>
                                              <p:pRg st="11" end="11"/>
                                            </p:txEl>
                                          </p:spTgt>
                                        </p:tgtEl>
                                        <p:attrNameLst>
                                          <p:attrName>style.visibility</p:attrName>
                                        </p:attrNameLst>
                                      </p:cBhvr>
                                      <p:to>
                                        <p:strVal val="visible"/>
                                      </p:to>
                                    </p:set>
                                    <p:animEffect transition="in" filter="fade">
                                      <p:cBhvr>
                                        <p:cTn id="161" dur="500"/>
                                        <p:tgtEl>
                                          <p:spTgt spid="7">
                                            <p:txEl>
                                              <p:pRg st="11" end="11"/>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7">
                                            <p:txEl>
                                              <p:pRg st="13" end="13"/>
                                            </p:txEl>
                                          </p:spTgt>
                                        </p:tgtEl>
                                        <p:attrNameLst>
                                          <p:attrName>style.visibility</p:attrName>
                                        </p:attrNameLst>
                                      </p:cBhvr>
                                      <p:to>
                                        <p:strVal val="visible"/>
                                      </p:to>
                                    </p:set>
                                    <p:animEffect transition="in" filter="fade">
                                      <p:cBhvr>
                                        <p:cTn id="166" dur="500"/>
                                        <p:tgtEl>
                                          <p:spTgt spid="7">
                                            <p:txEl>
                                              <p:pRg st="13" end="1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7">
                                            <p:txEl>
                                              <p:pRg st="15" end="15"/>
                                            </p:txEl>
                                          </p:spTgt>
                                        </p:tgtEl>
                                        <p:attrNameLst>
                                          <p:attrName>style.visibility</p:attrName>
                                        </p:attrNameLst>
                                      </p:cBhvr>
                                      <p:to>
                                        <p:strVal val="visible"/>
                                      </p:to>
                                    </p:set>
                                    <p:animEffect transition="in" filter="fade">
                                      <p:cBhvr>
                                        <p:cTn id="171" dur="500"/>
                                        <p:tgtEl>
                                          <p:spTgt spid="7">
                                            <p:txEl>
                                              <p:pRg st="15" end="15"/>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8">
                                            <p:txEl>
                                              <p:pRg st="1" end="1"/>
                                            </p:txEl>
                                          </p:spTgt>
                                        </p:tgtEl>
                                        <p:attrNameLst>
                                          <p:attrName>style.visibility</p:attrName>
                                        </p:attrNameLst>
                                      </p:cBhvr>
                                      <p:to>
                                        <p:strVal val="visible"/>
                                      </p:to>
                                    </p:set>
                                    <p:animEffect transition="in" filter="fade">
                                      <p:cBhvr>
                                        <p:cTn id="176" dur="500"/>
                                        <p:tgtEl>
                                          <p:spTgt spid="8">
                                            <p:txEl>
                                              <p:pRg st="1" end="1"/>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xEl>
                                              <p:pRg st="3" end="3"/>
                                            </p:txEl>
                                          </p:spTgt>
                                        </p:tgtEl>
                                        <p:attrNameLst>
                                          <p:attrName>style.visibility</p:attrName>
                                        </p:attrNameLst>
                                      </p:cBhvr>
                                      <p:to>
                                        <p:strVal val="visible"/>
                                      </p:to>
                                    </p:set>
                                    <p:animEffect transition="in" filter="fade">
                                      <p:cBhvr>
                                        <p:cTn id="181" dur="500"/>
                                        <p:tgtEl>
                                          <p:spTgt spid="8">
                                            <p:txEl>
                                              <p:pRg st="3" end="3"/>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
                                            <p:txEl>
                                              <p:pRg st="5" end="5"/>
                                            </p:txEl>
                                          </p:spTgt>
                                        </p:tgtEl>
                                        <p:attrNameLst>
                                          <p:attrName>style.visibility</p:attrName>
                                        </p:attrNameLst>
                                      </p:cBhvr>
                                      <p:to>
                                        <p:strVal val="visible"/>
                                      </p:to>
                                    </p:set>
                                    <p:animEffect transition="in" filter="fade">
                                      <p:cBhvr>
                                        <p:cTn id="186" dur="500"/>
                                        <p:tgtEl>
                                          <p:spTgt spid="8">
                                            <p:txEl>
                                              <p:pRg st="5" end="5"/>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8">
                                            <p:txEl>
                                              <p:pRg st="7" end="7"/>
                                            </p:txEl>
                                          </p:spTgt>
                                        </p:tgtEl>
                                        <p:attrNameLst>
                                          <p:attrName>style.visibility</p:attrName>
                                        </p:attrNameLst>
                                      </p:cBhvr>
                                      <p:to>
                                        <p:strVal val="visible"/>
                                      </p:to>
                                    </p:set>
                                    <p:animEffect transition="in" filter="fade">
                                      <p:cBhvr>
                                        <p:cTn id="191" dur="500"/>
                                        <p:tgtEl>
                                          <p:spTgt spid="8">
                                            <p:txEl>
                                              <p:pRg st="7" end="7"/>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8">
                                            <p:txEl>
                                              <p:pRg st="9" end="9"/>
                                            </p:txEl>
                                          </p:spTgt>
                                        </p:tgtEl>
                                        <p:attrNameLst>
                                          <p:attrName>style.visibility</p:attrName>
                                        </p:attrNameLst>
                                      </p:cBhvr>
                                      <p:to>
                                        <p:strVal val="visible"/>
                                      </p:to>
                                    </p:set>
                                    <p:animEffect transition="in" filter="fade">
                                      <p:cBhvr>
                                        <p:cTn id="196" dur="500"/>
                                        <p:tgtEl>
                                          <p:spTgt spid="8">
                                            <p:txEl>
                                              <p:pRg st="9" end="9"/>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8">
                                            <p:txEl>
                                              <p:pRg st="11" end="11"/>
                                            </p:txEl>
                                          </p:spTgt>
                                        </p:tgtEl>
                                        <p:attrNameLst>
                                          <p:attrName>style.visibility</p:attrName>
                                        </p:attrNameLst>
                                      </p:cBhvr>
                                      <p:to>
                                        <p:strVal val="visible"/>
                                      </p:to>
                                    </p:set>
                                    <p:animEffect transition="in" filter="fade">
                                      <p:cBhvr>
                                        <p:cTn id="201" dur="500"/>
                                        <p:tgtEl>
                                          <p:spTgt spid="8">
                                            <p:txEl>
                                              <p:pRg st="11" end="11"/>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8">
                                            <p:txEl>
                                              <p:pRg st="13" end="13"/>
                                            </p:txEl>
                                          </p:spTgt>
                                        </p:tgtEl>
                                        <p:attrNameLst>
                                          <p:attrName>style.visibility</p:attrName>
                                        </p:attrNameLst>
                                      </p:cBhvr>
                                      <p:to>
                                        <p:strVal val="visible"/>
                                      </p:to>
                                    </p:set>
                                    <p:animEffect transition="in" filter="fade">
                                      <p:cBhvr>
                                        <p:cTn id="206" dur="500"/>
                                        <p:tgtEl>
                                          <p:spTgt spid="8">
                                            <p:txEl>
                                              <p:pRg st="13" end="13"/>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8">
                                            <p:txEl>
                                              <p:pRg st="15" end="15"/>
                                            </p:txEl>
                                          </p:spTgt>
                                        </p:tgtEl>
                                        <p:attrNameLst>
                                          <p:attrName>style.visibility</p:attrName>
                                        </p:attrNameLst>
                                      </p:cBhvr>
                                      <p:to>
                                        <p:strVal val="visible"/>
                                      </p:to>
                                    </p:set>
                                    <p:animEffect transition="in" filter="fade">
                                      <p:cBhvr>
                                        <p:cTn id="211"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609815" y="2787485"/>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1400" b="1" dirty="0">
                <a:solidFill>
                  <a:prstClr val="black"/>
                </a:solidFill>
                <a:latin typeface="Calibri"/>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445283"/>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marL="342900" lvl="0" indent="-342900">
              <a:buAutoNum type="alphaUcPeriod"/>
            </a:pPr>
            <a:r>
              <a:rPr lang="en-US" altLang="zh-CN" sz="1700" b="1" dirty="0">
                <a:solidFill>
                  <a:prstClr val="black"/>
                </a:solidFill>
                <a:latin typeface="Times New Roman" pitchFamily="18" charset="0"/>
                <a:cs typeface="Times New Roman" pitchFamily="18" charset="0"/>
              </a:rPr>
              <a:t>A local artist.                 </a:t>
            </a:r>
          </a:p>
          <a:p>
            <a:pPr lvl="0"/>
            <a:r>
              <a:rPr lang="en-US" altLang="zh-CN" sz="1700" b="1" dirty="0">
                <a:solidFill>
                  <a:prstClr val="black"/>
                </a:solidFill>
                <a:latin typeface="Times New Roman" pitchFamily="18" charset="0"/>
                <a:cs typeface="Times New Roman" pitchFamily="18" charset="0"/>
              </a:rPr>
              <a:t>B. The man’s salary.                             </a:t>
            </a:r>
          </a:p>
          <a:p>
            <a:pPr lvl="0"/>
            <a:r>
              <a:rPr lang="en-US" altLang="zh-CN" sz="1700" b="1" dirty="0">
                <a:solidFill>
                  <a:prstClr val="black"/>
                </a:solidFill>
                <a:latin typeface="Times New Roman" pitchFamily="18" charset="0"/>
                <a:cs typeface="Times New Roman" pitchFamily="18" charset="0"/>
              </a:rPr>
              <a:t>C. An apartment to let.</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23922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5" name="矩形 4">
            <a:extLst>
              <a:ext uri="{FF2B5EF4-FFF2-40B4-BE49-F238E27FC236}">
                <a16:creationId xmlns:a16="http://schemas.microsoft.com/office/drawing/2014/main" xmlns="" id="{C7FA69DF-2292-432C-B1DC-42B98DE79B02}"/>
              </a:ext>
            </a:extLst>
          </p:cNvPr>
          <p:cNvSpPr/>
          <p:nvPr/>
        </p:nvSpPr>
        <p:spPr>
          <a:xfrm>
            <a:off x="300289" y="1224955"/>
            <a:ext cx="8289374" cy="87716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This is the apartment. The living room, the bedroom, the kitchen and the bathroom. </a:t>
            </a:r>
          </a:p>
          <a:p>
            <a:r>
              <a:rPr lang="en-US" altLang="zh-CN" sz="1700" b="1" dirty="0">
                <a:solidFill>
                  <a:prstClr val="black"/>
                </a:solidFill>
                <a:latin typeface="Times New Roman" pitchFamily="18" charset="0"/>
                <a:cs typeface="Times New Roman" pitchFamily="18" charset="0"/>
              </a:rPr>
              <a:t>      And it’s only $600 a month.</a:t>
            </a:r>
          </a:p>
          <a:p>
            <a:r>
              <a:rPr lang="en-US" altLang="zh-CN" sz="1700" b="1" dirty="0">
                <a:solidFill>
                  <a:srgbClr val="002060"/>
                </a:solidFill>
                <a:latin typeface="Times New Roman" pitchFamily="18" charset="0"/>
                <a:cs typeface="Times New Roman" pitchFamily="18" charset="0"/>
              </a:rPr>
              <a:t>M: Not so cheap, actually. But it’s quiet and should be a nice place for an artist.</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4315868"/>
            <a:ext cx="422494" cy="476661"/>
          </a:xfrm>
          <a:prstGeom prst="rect">
            <a:avLst/>
          </a:prstGeom>
        </p:spPr>
      </p:pic>
    </p:spTree>
    <p:extLst>
      <p:ext uri="{BB962C8B-B14F-4D97-AF65-F5344CB8AC3E}">
        <p14:creationId xmlns:p14="http://schemas.microsoft.com/office/powerpoint/2010/main" val="21326036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19607" y="16323"/>
            <a:ext cx="8896568" cy="28623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Hi, I’ve only just arrived.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Oh, good. Now here are the keys. Let’s go in. There are two apartments. The one for rent is on the right. Do come in.</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Thank you. I like the carpet. The color is nice, isn’t it?</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and this apartment is in good condition. Here is your lounge.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Where would we eat?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There is this corner here, or you can use your kitchen. Come and see.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The kitchen is quite small.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but it has everything, cooker, fridge, even a dishwasher.</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And there are lots of cupboards.</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Let me show you the bedrooms. This is the smaller one. </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It’s a good size, though.</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Now come into the other bedroom. You can see the bathroom, too.</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Yes, it is very nice. But I will have to ask my friend first, and we will come together. I understand it is $800 a month.</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but a few blocks downtown would be much more expensive.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Well, thank you. I will be in touch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692771"/>
          </a:xfrm>
          <a:prstGeom prst="rect">
            <a:avLst/>
          </a:prstGeom>
        </p:spPr>
        <p:txBody>
          <a:bodyPr wrap="square">
            <a:spAutoFit/>
          </a:bodyPr>
          <a:lstStyle/>
          <a:p>
            <a:pPr lvl="0"/>
            <a:r>
              <a:rPr lang="en-US" altLang="zh-CN" sz="1300" b="1" dirty="0">
                <a:solidFill>
                  <a:prstClr val="black"/>
                </a:solidFill>
                <a:latin typeface="Times New Roman" pitchFamily="18" charset="0"/>
                <a:cs typeface="Times New Roman" pitchFamily="18" charset="0"/>
              </a:rPr>
              <a:t>13. Why does the woman meet the man?</a:t>
            </a:r>
          </a:p>
          <a:p>
            <a:pPr lvl="0"/>
            <a:r>
              <a:rPr lang="en-US" altLang="zh-CN" sz="1300" b="1" dirty="0">
                <a:solidFill>
                  <a:prstClr val="black"/>
                </a:solidFill>
                <a:latin typeface="Times New Roman" pitchFamily="18" charset="0"/>
                <a:cs typeface="Times New Roman" pitchFamily="18" charset="0"/>
              </a:rPr>
              <a:t>   A. To look at an apartment.     	B. To deliver some furniture.    C. To have a meal together.</a:t>
            </a:r>
          </a:p>
          <a:p>
            <a:pPr lvl="0"/>
            <a:r>
              <a:rPr lang="en-US" altLang="zh-CN" sz="1300" b="1" dirty="0">
                <a:solidFill>
                  <a:prstClr val="black"/>
                </a:solidFill>
                <a:latin typeface="Times New Roman" pitchFamily="18" charset="0"/>
                <a:cs typeface="Times New Roman" pitchFamily="18" charset="0"/>
              </a:rPr>
              <a:t>14. What does the woman like about the carpet?</a:t>
            </a:r>
          </a:p>
          <a:p>
            <a:pPr lvl="0"/>
            <a:r>
              <a:rPr lang="en-US" altLang="zh-CN" sz="1300" b="1" dirty="0">
                <a:solidFill>
                  <a:prstClr val="black"/>
                </a:solidFill>
                <a:latin typeface="Times New Roman" pitchFamily="18" charset="0"/>
                <a:cs typeface="Times New Roman" pitchFamily="18" charset="0"/>
              </a:rPr>
              <a:t>A. Its color.	                          B. Its design.	                           C. Its quality. </a:t>
            </a:r>
          </a:p>
          <a:p>
            <a:pPr lvl="0"/>
            <a:r>
              <a:rPr lang="en-US" altLang="zh-CN" sz="1300" b="1" dirty="0">
                <a:solidFill>
                  <a:prstClr val="black"/>
                </a:solidFill>
                <a:latin typeface="Times New Roman" pitchFamily="18" charset="0"/>
                <a:cs typeface="Times New Roman" pitchFamily="18" charset="0"/>
              </a:rPr>
              <a:t>15. What does the man say about the kitchen?</a:t>
            </a:r>
          </a:p>
          <a:p>
            <a:pPr lvl="0"/>
            <a:r>
              <a:rPr lang="en-US" altLang="zh-CN" sz="1300" b="1" dirty="0">
                <a:solidFill>
                  <a:prstClr val="black"/>
                </a:solidFill>
                <a:latin typeface="Times New Roman" pitchFamily="18" charset="0"/>
                <a:cs typeface="Times New Roman" pitchFamily="18" charset="0"/>
              </a:rPr>
              <a:t>A. It’s a good size. 	    B. It’s newly painted.	                           C. It’s adequately equipped.</a:t>
            </a:r>
          </a:p>
          <a:p>
            <a:pPr lvl="0"/>
            <a:r>
              <a:rPr lang="en-US" altLang="zh-CN" sz="1300" b="1" dirty="0">
                <a:solidFill>
                  <a:prstClr val="black"/>
                </a:solidFill>
                <a:latin typeface="Times New Roman" pitchFamily="18" charset="0"/>
                <a:cs typeface="Times New Roman" pitchFamily="18" charset="0"/>
              </a:rPr>
              <a:t>16. What will the woman probably do next?</a:t>
            </a:r>
          </a:p>
          <a:p>
            <a:pPr lvl="0"/>
            <a:r>
              <a:rPr lang="en-US" altLang="zh-CN" sz="1300" b="1" dirty="0">
                <a:solidFill>
                  <a:prstClr val="black"/>
                </a:solidFill>
                <a:latin typeface="Times New Roman" pitchFamily="18" charset="0"/>
                <a:cs typeface="Times New Roman" pitchFamily="18" charset="0"/>
              </a:rPr>
              <a:t>A. Go downtown.	       B. Talk with her friend.	     C. Make payment..</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4"/>
            <a:ext cx="345800" cy="207034"/>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23" y="3998228"/>
            <a:ext cx="305285" cy="207034"/>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372744"/>
            <a:ext cx="366281" cy="252028"/>
          </a:xfrm>
          <a:prstGeom prst="rect">
            <a:avLst/>
          </a:prstGeom>
        </p:spPr>
      </p:pic>
      <p:pic>
        <p:nvPicPr>
          <p:cNvPr id="24" name="图片 23">
            <a:extLst>
              <a:ext uri="{FF2B5EF4-FFF2-40B4-BE49-F238E27FC236}">
                <a16:creationId xmlns:a16="http://schemas.microsoft.com/office/drawing/2014/main" xmlns="" id="{EDC21C74-61B5-4A34-B3E3-9BDFD2316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9681" y="4743521"/>
            <a:ext cx="376003" cy="325075"/>
          </a:xfrm>
          <a:prstGeom prst="rect">
            <a:avLst/>
          </a:prstGeom>
        </p:spPr>
      </p:pic>
    </p:spTree>
    <p:extLst>
      <p:ext uri="{BB962C8B-B14F-4D97-AF65-F5344CB8AC3E}">
        <p14:creationId xmlns:p14="http://schemas.microsoft.com/office/powerpoint/2010/main" val="414928811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19607" y="16323"/>
            <a:ext cx="8816889" cy="28623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Good morning, I’m one of the students who rented your flat. It’s 55 Park Road.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Oh, yes. Everything all right?</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Not exactly. I’m afraid there are a couple of problems.</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Oh! I’m sorry to hear that. What kind of problems?</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Well, we haven’t had any hot water for a couple of days now. I wonder if you could send someone to have a look at it.</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Of course. I’ll get someone to come around at the weekend.</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Well, could he come around a bit sooner? I don’t think we can manage until the weekend.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I see. Okay. I’ll send someone over this afternoon then.</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There’s also the matter of the fridge. We all assumed there would be one in the flat when we moved in, because that’s what we  </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       read from the advertisement in the newspaper.</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Ah, yes. Sorry about that. I got rid of the old fridge, but I didn’t get around to ordering a new one yet. I’m really sorry. I’ll order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      one today and get it delivered to you tomorrow.</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 bought one on the Internet actually. But could you pay us back?</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Of course. Just tell me how much you paid for it.</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It’s 260 pounds. Thank you.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384995"/>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14. When will someone come to check the hot water?</a:t>
            </a:r>
          </a:p>
          <a:p>
            <a:pPr lvl="0"/>
            <a:r>
              <a:rPr lang="en-US" altLang="zh-CN" sz="1400" b="1" dirty="0">
                <a:solidFill>
                  <a:prstClr val="black"/>
                </a:solidFill>
                <a:latin typeface="Times New Roman" pitchFamily="18" charset="0"/>
                <a:cs typeface="Times New Roman" pitchFamily="18" charset="0"/>
              </a:rPr>
              <a:t>   A. This afternoon.                                 B. Tomorrow.                                     C. At the weekend. </a:t>
            </a:r>
          </a:p>
          <a:p>
            <a:pPr lvl="0"/>
            <a:r>
              <a:rPr lang="en-US" altLang="zh-CN" sz="1400" b="1" dirty="0">
                <a:solidFill>
                  <a:prstClr val="black"/>
                </a:solidFill>
                <a:latin typeface="Times New Roman" pitchFamily="18" charset="0"/>
                <a:cs typeface="Times New Roman" pitchFamily="18" charset="0"/>
              </a:rPr>
              <a:t>15. How did the students know about the flat?</a:t>
            </a:r>
          </a:p>
          <a:p>
            <a:pPr lvl="0"/>
            <a:r>
              <a:rPr lang="en-US" altLang="zh-CN" sz="1400" b="1" dirty="0">
                <a:solidFill>
                  <a:prstClr val="black"/>
                </a:solidFill>
                <a:latin typeface="Times New Roman" pitchFamily="18" charset="0"/>
                <a:cs typeface="Times New Roman" pitchFamily="18" charset="0"/>
              </a:rPr>
              <a:t>   A. From a friend.                                   B. From a newspaper.                      C. From a house agency.</a:t>
            </a:r>
          </a:p>
          <a:p>
            <a:pPr lvl="0"/>
            <a:r>
              <a:rPr lang="en-US" altLang="zh-CN" sz="1400" b="1" dirty="0">
                <a:solidFill>
                  <a:prstClr val="black"/>
                </a:solidFill>
                <a:latin typeface="Times New Roman" pitchFamily="18" charset="0"/>
                <a:cs typeface="Times New Roman" pitchFamily="18" charset="0"/>
              </a:rPr>
              <a:t>16. What will the woman do to settle the problem about the fridge?</a:t>
            </a:r>
          </a:p>
          <a:p>
            <a:pPr lvl="0"/>
            <a:r>
              <a:rPr lang="en-US" altLang="zh-CN" sz="1400" b="1" dirty="0">
                <a:solidFill>
                  <a:prstClr val="black"/>
                </a:solidFill>
                <a:latin typeface="Times New Roman" pitchFamily="18" charset="0"/>
                <a:cs typeface="Times New Roman" pitchFamily="18" charset="0"/>
              </a:rPr>
              <a:t>   A. Pay the students for the new one.    B. Get someone to fix the old one.   C. Order one on the Internet. </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4"/>
            <a:ext cx="345800" cy="207034"/>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365" y="4033321"/>
            <a:ext cx="305285" cy="207034"/>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54" y="4467875"/>
            <a:ext cx="366281" cy="252028"/>
          </a:xfrm>
          <a:prstGeom prst="rect">
            <a:avLst/>
          </a:prstGeom>
        </p:spPr>
      </p:pic>
    </p:spTree>
    <p:extLst>
      <p:ext uri="{BB962C8B-B14F-4D97-AF65-F5344CB8AC3E}">
        <p14:creationId xmlns:p14="http://schemas.microsoft.com/office/powerpoint/2010/main" val="36417556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356747"/>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递送</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Delivery</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ONE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69039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79574E-6 L 0.34896 1.79574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聚会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Gathering</a:t>
            </a: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9</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NINE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4002768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313539C5-EEB8-4EF6-9475-A0D146A1131C}"/>
              </a:ext>
            </a:extLst>
          </p:cNvPr>
          <p:cNvSpPr/>
          <p:nvPr/>
        </p:nvSpPr>
        <p:spPr>
          <a:xfrm>
            <a:off x="328771" y="994944"/>
            <a:ext cx="2079287" cy="3785652"/>
          </a:xfrm>
          <a:prstGeom prst="rect">
            <a:avLst/>
          </a:prstGeom>
        </p:spPr>
        <p:txBody>
          <a:bodyPr wrap="none">
            <a:spAutoFit/>
          </a:bodyPr>
          <a:lstStyle/>
          <a:p>
            <a:r>
              <a:rPr lang="zh-CN" altLang="en-US" sz="2000" b="1" dirty="0"/>
              <a:t>舞会，派对 </a:t>
            </a:r>
            <a:endParaRPr lang="en-US" altLang="zh-CN" sz="2000" b="1" dirty="0"/>
          </a:p>
          <a:p>
            <a:r>
              <a:rPr lang="en-US" altLang="zh-CN" sz="2000" b="1" dirty="0"/>
              <a:t>   </a:t>
            </a:r>
            <a:r>
              <a:rPr lang="en-US" altLang="zh-CN" sz="2000" b="1" dirty="0">
                <a:solidFill>
                  <a:srgbClr val="645E10"/>
                </a:solidFill>
              </a:rPr>
              <a:t>prom/</a:t>
            </a:r>
            <a:r>
              <a:rPr lang="zh-CN" altLang="en-US" sz="2000" b="1" dirty="0">
                <a:solidFill>
                  <a:srgbClr val="645E10"/>
                </a:solidFill>
              </a:rPr>
              <a:t> </a:t>
            </a:r>
            <a:r>
              <a:rPr lang="en-US" altLang="zh-CN" sz="2000" b="1" dirty="0">
                <a:solidFill>
                  <a:srgbClr val="645E10"/>
                </a:solidFill>
              </a:rPr>
              <a:t>ball</a:t>
            </a:r>
          </a:p>
          <a:p>
            <a:r>
              <a:rPr lang="zh-CN" altLang="en-US" sz="2000" b="1" dirty="0"/>
              <a:t>家庭聚会 </a:t>
            </a:r>
            <a:endParaRPr lang="en-US" altLang="zh-CN" sz="2000" b="1" dirty="0"/>
          </a:p>
          <a:p>
            <a:r>
              <a:rPr lang="en-US" altLang="zh-CN" sz="2000" b="1" dirty="0"/>
              <a:t>   </a:t>
            </a:r>
            <a:r>
              <a:rPr lang="en-US" altLang="zh-CN" sz="2000" b="1" dirty="0">
                <a:solidFill>
                  <a:srgbClr val="645E10"/>
                </a:solidFill>
              </a:rPr>
              <a:t>family party</a:t>
            </a:r>
          </a:p>
          <a:p>
            <a:r>
              <a:rPr lang="zh-CN" altLang="en-US" sz="2000" b="1" dirty="0"/>
              <a:t>生日派对</a:t>
            </a:r>
            <a:endParaRPr lang="en-US" altLang="zh-CN" sz="2000" b="1" dirty="0"/>
          </a:p>
          <a:p>
            <a:r>
              <a:rPr lang="zh-CN" altLang="en-US" sz="2000" b="1" dirty="0"/>
              <a:t>    </a:t>
            </a:r>
            <a:r>
              <a:rPr lang="en-US" altLang="zh-CN" sz="2000" b="1" dirty="0">
                <a:solidFill>
                  <a:srgbClr val="645E10"/>
                </a:solidFill>
              </a:rPr>
              <a:t>birthday party</a:t>
            </a:r>
          </a:p>
          <a:p>
            <a:r>
              <a:rPr lang="zh-CN" altLang="en-US" sz="2000" b="1" dirty="0"/>
              <a:t>年会</a:t>
            </a:r>
            <a:endParaRPr lang="en-US" altLang="zh-CN" sz="2000" b="1" dirty="0"/>
          </a:p>
          <a:p>
            <a:pPr lvl="0"/>
            <a:r>
              <a:rPr lang="zh-CN" altLang="en-US" sz="2000" b="1" dirty="0"/>
              <a:t>    </a:t>
            </a:r>
            <a:r>
              <a:rPr lang="en-US" altLang="zh-CN" sz="2000" b="1" dirty="0">
                <a:solidFill>
                  <a:srgbClr val="645E10"/>
                </a:solidFill>
              </a:rPr>
              <a:t>annual meeting</a:t>
            </a:r>
          </a:p>
          <a:p>
            <a:pPr lvl="0"/>
            <a:r>
              <a:rPr lang="zh-CN" altLang="en-US" sz="2000" b="1" dirty="0">
                <a:solidFill>
                  <a:prstClr val="black"/>
                </a:solidFill>
              </a:rPr>
              <a:t>周年庆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anniversary</a:t>
            </a:r>
          </a:p>
          <a:p>
            <a:pPr lvl="0"/>
            <a:r>
              <a:rPr lang="zh-CN" altLang="en-US" sz="2000" b="1" dirty="0">
                <a:solidFill>
                  <a:prstClr val="black"/>
                </a:solidFill>
              </a:rPr>
              <a:t>宴会</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dinner</a:t>
            </a:r>
          </a:p>
        </p:txBody>
      </p:sp>
      <p:sp>
        <p:nvSpPr>
          <p:cNvPr id="6" name="矩形 5">
            <a:extLst>
              <a:ext uri="{FF2B5EF4-FFF2-40B4-BE49-F238E27FC236}">
                <a16:creationId xmlns:a16="http://schemas.microsoft.com/office/drawing/2014/main" xmlns="" id="{8939C5EC-3FC9-4D30-BCD9-CC2E3C637146}"/>
              </a:ext>
            </a:extLst>
          </p:cNvPr>
          <p:cNvSpPr/>
          <p:nvPr/>
        </p:nvSpPr>
        <p:spPr>
          <a:xfrm>
            <a:off x="2334199" y="1032163"/>
            <a:ext cx="2707704" cy="3785652"/>
          </a:xfrm>
          <a:prstGeom prst="rect">
            <a:avLst/>
          </a:prstGeom>
        </p:spPr>
        <p:txBody>
          <a:bodyPr wrap="square">
            <a:spAutoFit/>
          </a:bodyPr>
          <a:lstStyle/>
          <a:p>
            <a:pPr lvl="0"/>
            <a:r>
              <a:rPr lang="zh-CN" altLang="en-US" sz="2000" b="1" dirty="0">
                <a:solidFill>
                  <a:prstClr val="black"/>
                </a:solidFill>
              </a:rPr>
              <a:t>酒会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reception</a:t>
            </a:r>
          </a:p>
          <a:p>
            <a:pPr lvl="0"/>
            <a:r>
              <a:rPr lang="zh-CN" altLang="en-US" sz="2000" b="1" dirty="0">
                <a:solidFill>
                  <a:prstClr val="black"/>
                </a:solidFill>
              </a:rPr>
              <a:t>同学会 </a:t>
            </a:r>
            <a:endParaRPr lang="en-US" altLang="zh-CN" sz="2000" b="1" dirty="0">
              <a:solidFill>
                <a:prstClr val="black"/>
              </a:solidFill>
            </a:endParaRPr>
          </a:p>
          <a:p>
            <a:pPr lvl="0"/>
            <a:r>
              <a:rPr lang="en-US" altLang="zh-CN" sz="2000" b="1" dirty="0">
                <a:solidFill>
                  <a:srgbClr val="645E10"/>
                </a:solidFill>
              </a:rPr>
              <a:t>   class reunion</a:t>
            </a:r>
          </a:p>
          <a:p>
            <a:pPr lvl="0"/>
            <a:r>
              <a:rPr lang="zh-CN" altLang="en-US" sz="2000" b="1" dirty="0">
                <a:solidFill>
                  <a:prstClr val="black"/>
                </a:solidFill>
              </a:rPr>
              <a:t>婚礼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wedding ceremony</a:t>
            </a:r>
          </a:p>
          <a:p>
            <a:pPr lvl="0"/>
            <a:r>
              <a:rPr lang="zh-CN" altLang="en-US" sz="2000" b="1" dirty="0">
                <a:solidFill>
                  <a:prstClr val="black"/>
                </a:solidFill>
              </a:rPr>
              <a:t>新生儿洗礼</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baby shower</a:t>
            </a:r>
          </a:p>
          <a:p>
            <a:r>
              <a:rPr lang="zh-CN" altLang="en-US" sz="2000" b="1" dirty="0">
                <a:solidFill>
                  <a:prstClr val="black"/>
                </a:solidFill>
              </a:rPr>
              <a:t>暖屋派对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housewarming party</a:t>
            </a:r>
          </a:p>
          <a:p>
            <a:r>
              <a:rPr lang="zh-CN" altLang="en-US" sz="2000" b="1" dirty="0">
                <a:solidFill>
                  <a:prstClr val="black"/>
                </a:solidFill>
              </a:rPr>
              <a:t>单身联谊派对</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bachelor party</a:t>
            </a:r>
          </a:p>
        </p:txBody>
      </p:sp>
      <p:sp>
        <p:nvSpPr>
          <p:cNvPr id="8" name="矩形 7">
            <a:extLst>
              <a:ext uri="{FF2B5EF4-FFF2-40B4-BE49-F238E27FC236}">
                <a16:creationId xmlns:a16="http://schemas.microsoft.com/office/drawing/2014/main" xmlns="" id="{ED93411C-E631-4C07-A75E-C8CB2F528335}"/>
              </a:ext>
            </a:extLst>
          </p:cNvPr>
          <p:cNvSpPr/>
          <p:nvPr/>
        </p:nvSpPr>
        <p:spPr>
          <a:xfrm>
            <a:off x="4992154" y="1007455"/>
            <a:ext cx="3847508" cy="3785652"/>
          </a:xfrm>
          <a:prstGeom prst="rect">
            <a:avLst/>
          </a:prstGeom>
        </p:spPr>
        <p:txBody>
          <a:bodyPr wrap="square">
            <a:spAutoFit/>
          </a:bodyPr>
          <a:lstStyle/>
          <a:p>
            <a:pPr lvl="0"/>
            <a:r>
              <a:rPr lang="zh-CN" altLang="en-US" sz="2000" b="1" dirty="0">
                <a:solidFill>
                  <a:prstClr val="black"/>
                </a:solidFill>
              </a:rPr>
              <a:t>我真高兴你能来。</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I'm glad you can come.</a:t>
            </a:r>
            <a:r>
              <a:rPr lang="zh-CN" altLang="en-US" sz="2000" b="1" dirty="0">
                <a:solidFill>
                  <a:prstClr val="black"/>
                </a:solidFill>
              </a:rPr>
              <a:t>　　</a:t>
            </a:r>
          </a:p>
          <a:p>
            <a:pPr lvl="0"/>
            <a:r>
              <a:rPr lang="zh-CN" altLang="en-US" sz="2000" b="1" dirty="0">
                <a:solidFill>
                  <a:prstClr val="black"/>
                </a:solidFill>
              </a:rPr>
              <a:t>随时欢迎各位光临。　　</a:t>
            </a:r>
          </a:p>
          <a:p>
            <a:pPr marL="342900" lvl="0" indent="-342900">
              <a:buFont typeface="Wingdings" panose="05000000000000000000" pitchFamily="2" charset="2"/>
              <a:buChar char="Ø"/>
            </a:pPr>
            <a:r>
              <a:rPr lang="en-US" altLang="zh-CN" sz="2000" b="1" dirty="0">
                <a:solidFill>
                  <a:srgbClr val="645E10"/>
                </a:solidFill>
              </a:rPr>
              <a:t>My door is always open to you.</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不要拘束，随便点。</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Make yourself at home.</a:t>
            </a:r>
            <a:r>
              <a:rPr lang="zh-CN" altLang="en-US" sz="2000" b="1" dirty="0">
                <a:solidFill>
                  <a:srgbClr val="645E10"/>
                </a:solidFill>
              </a:rPr>
              <a:t>　　</a:t>
            </a:r>
          </a:p>
          <a:p>
            <a:pPr lvl="0"/>
            <a:r>
              <a:rPr lang="zh-CN" altLang="en-US" sz="2000" b="1" dirty="0">
                <a:solidFill>
                  <a:prstClr val="black"/>
                </a:solidFill>
              </a:rPr>
              <a:t>你要喝点什么吗</a:t>
            </a:r>
            <a:r>
              <a:rPr lang="en-US" altLang="zh-CN" sz="2000" b="1" dirty="0">
                <a:solidFill>
                  <a:prstClr val="black"/>
                </a:solidFill>
              </a:rPr>
              <a:t>?</a:t>
            </a:r>
            <a:r>
              <a:rPr lang="zh-CN" altLang="en-US" sz="2000" b="1" dirty="0">
                <a:solidFill>
                  <a:prstClr val="black"/>
                </a:solidFill>
              </a:rPr>
              <a:t>　</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Would you care for a drink?</a:t>
            </a:r>
            <a:r>
              <a:rPr lang="zh-CN" altLang="en-US" sz="2000" b="1" dirty="0">
                <a:solidFill>
                  <a:srgbClr val="645E10"/>
                </a:solidFill>
              </a:rPr>
              <a:t>　　</a:t>
            </a:r>
          </a:p>
          <a:p>
            <a:pPr lvl="0"/>
            <a:r>
              <a:rPr lang="zh-CN" altLang="en-US" sz="2000" b="1" dirty="0">
                <a:solidFill>
                  <a:prstClr val="black"/>
                </a:solidFill>
              </a:rPr>
              <a:t>你最好准时到达。</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You'd better arrive on time.</a:t>
            </a:r>
            <a:r>
              <a:rPr lang="zh-CN" altLang="en-US" sz="2000" b="1" dirty="0">
                <a:solidFill>
                  <a:prstClr val="black"/>
                </a:solidFill>
              </a:rPr>
              <a:t>　　　</a:t>
            </a:r>
          </a:p>
          <a:p>
            <a:pPr lvl="0"/>
            <a:r>
              <a:rPr lang="zh-CN" altLang="en-US" sz="2000" b="1" dirty="0">
                <a:solidFill>
                  <a:prstClr val="black"/>
                </a:solidFill>
              </a:rPr>
              <a:t>这是个非正式的聚会。　　</a:t>
            </a:r>
          </a:p>
          <a:p>
            <a:pPr marL="342900" lvl="0" indent="-342900">
              <a:buFont typeface="Wingdings" panose="05000000000000000000" pitchFamily="2" charset="2"/>
              <a:buChar char="Ø"/>
            </a:pPr>
            <a:r>
              <a:rPr lang="en-US" altLang="zh-CN" sz="2000" b="1" dirty="0">
                <a:solidFill>
                  <a:srgbClr val="645E10"/>
                </a:solidFill>
              </a:rPr>
              <a:t>It's a come-as-you-are party.</a:t>
            </a:r>
            <a:r>
              <a:rPr lang="zh-CN" altLang="en-US" sz="2000" b="1" dirty="0">
                <a:solidFill>
                  <a:prstClr val="black"/>
                </a:solidFill>
              </a:rPr>
              <a:t>　　</a:t>
            </a:r>
          </a:p>
        </p:txBody>
      </p:sp>
    </p:spTree>
    <p:extLst>
      <p:ext uri="{BB962C8B-B14F-4D97-AF65-F5344CB8AC3E}">
        <p14:creationId xmlns:p14="http://schemas.microsoft.com/office/powerpoint/2010/main" val="5557650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500"/>
                                        <p:tgtEl>
                                          <p:spTgt spid="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fade">
                                      <p:cBhvr>
                                        <p:cTn id="61" dur="500"/>
                                        <p:tgtEl>
                                          <p:spTgt spid="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5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9" end="9"/>
                                            </p:txEl>
                                          </p:spTgt>
                                        </p:tgtEl>
                                        <p:attrNameLst>
                                          <p:attrName>style.visibility</p:attrName>
                                        </p:attrNameLst>
                                      </p:cBhvr>
                                      <p:to>
                                        <p:strVal val="visible"/>
                                      </p:to>
                                    </p:set>
                                    <p:animEffect transition="in" filter="fade">
                                      <p:cBhvr>
                                        <p:cTn id="76" dur="500"/>
                                        <p:tgtEl>
                                          <p:spTgt spid="6">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Effect transition="in" filter="fade">
                                      <p:cBhvr>
                                        <p:cTn id="81" dur="500"/>
                                        <p:tgtEl>
                                          <p:spTgt spid="6">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anim calcmode="lin" valueType="num">
                                      <p:cBhvr additive="base">
                                        <p:cTn id="8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8">
                                            <p:txEl>
                                              <p:pRg st="3" end="3"/>
                                            </p:txEl>
                                          </p:spTgt>
                                        </p:tgtEl>
                                        <p:attrNameLst>
                                          <p:attrName>style.visibility</p:attrName>
                                        </p:attrNameLst>
                                      </p:cBhvr>
                                      <p:to>
                                        <p:strVal val="visible"/>
                                      </p:to>
                                    </p:set>
                                    <p:anim calcmode="lin" valueType="num">
                                      <p:cBhvr additive="base">
                                        <p:cTn id="9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8">
                                            <p:txEl>
                                              <p:pRg st="5" end="5"/>
                                            </p:txEl>
                                          </p:spTgt>
                                        </p:tgtEl>
                                        <p:attrNameLst>
                                          <p:attrName>style.visibility</p:attrName>
                                        </p:attrNameLst>
                                      </p:cBhvr>
                                      <p:to>
                                        <p:strVal val="visible"/>
                                      </p:to>
                                    </p:set>
                                    <p:anim calcmode="lin" valueType="num">
                                      <p:cBhvr additive="base">
                                        <p:cTn id="9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8">
                                            <p:txEl>
                                              <p:pRg st="7" end="7"/>
                                            </p:txEl>
                                          </p:spTgt>
                                        </p:tgtEl>
                                        <p:attrNameLst>
                                          <p:attrName>style.visibility</p:attrName>
                                        </p:attrNameLst>
                                      </p:cBhvr>
                                      <p:to>
                                        <p:strVal val="visible"/>
                                      </p:to>
                                    </p:set>
                                    <p:anim calcmode="lin" valueType="num">
                                      <p:cBhvr additive="base">
                                        <p:cTn id="10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8">
                                            <p:txEl>
                                              <p:pRg st="9" end="9"/>
                                            </p:txEl>
                                          </p:spTgt>
                                        </p:tgtEl>
                                        <p:attrNameLst>
                                          <p:attrName>style.visibility</p:attrName>
                                        </p:attrNameLst>
                                      </p:cBhvr>
                                      <p:to>
                                        <p:strVal val="visible"/>
                                      </p:to>
                                    </p:set>
                                    <p:anim calcmode="lin" valueType="num">
                                      <p:cBhvr additive="base">
                                        <p:cTn id="110"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8">
                                            <p:txEl>
                                              <p:pRg st="11" end="11"/>
                                            </p:txEl>
                                          </p:spTgt>
                                        </p:tgtEl>
                                        <p:attrNameLst>
                                          <p:attrName>style.visibility</p:attrName>
                                        </p:attrNameLst>
                                      </p:cBhvr>
                                      <p:to>
                                        <p:strVal val="visible"/>
                                      </p:to>
                                    </p:set>
                                    <p:anim calcmode="lin" valueType="num">
                                      <p:cBhvr additive="base">
                                        <p:cTn id="116"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E22AC4CF-8277-47FA-9C2D-D646AFFA3B11}"/>
              </a:ext>
            </a:extLst>
          </p:cNvPr>
          <p:cNvSpPr/>
          <p:nvPr/>
        </p:nvSpPr>
        <p:spPr>
          <a:xfrm>
            <a:off x="145566" y="996432"/>
            <a:ext cx="8907247" cy="3785652"/>
          </a:xfrm>
          <a:prstGeom prst="rect">
            <a:avLst/>
          </a:prstGeom>
        </p:spPr>
        <p:txBody>
          <a:bodyPr wrap="square">
            <a:spAutoFit/>
          </a:bodyPr>
          <a:lstStyle/>
          <a:p>
            <a:r>
              <a:rPr lang="zh-CN" altLang="en-US" sz="2000" b="1" dirty="0"/>
              <a:t>我可以请你跳这支舞吗</a:t>
            </a:r>
            <a:r>
              <a:rPr lang="en-US" altLang="zh-CN" sz="2000" b="1" dirty="0"/>
              <a:t>?</a:t>
            </a:r>
            <a:r>
              <a:rPr lang="zh-CN" altLang="en-US" sz="2000" b="1" dirty="0"/>
              <a:t>　</a:t>
            </a:r>
          </a:p>
          <a:p>
            <a:pPr marL="342900" indent="-342900">
              <a:buFont typeface="Wingdings" panose="05000000000000000000" pitchFamily="2" charset="2"/>
              <a:buChar char="Ø"/>
            </a:pPr>
            <a:r>
              <a:rPr lang="en-US" altLang="zh-CN" sz="2000" b="1" dirty="0">
                <a:solidFill>
                  <a:srgbClr val="645E10"/>
                </a:solidFill>
              </a:rPr>
              <a:t>May I have the honor of this dance?</a:t>
            </a:r>
            <a:r>
              <a:rPr lang="zh-CN" altLang="en-US" sz="2000" b="1" dirty="0">
                <a:solidFill>
                  <a:srgbClr val="645E10"/>
                </a:solidFill>
              </a:rPr>
              <a:t>　</a:t>
            </a:r>
            <a:endParaRPr lang="en-US" altLang="zh-CN" sz="2000" b="1" dirty="0">
              <a:solidFill>
                <a:srgbClr val="645E10"/>
              </a:solidFill>
            </a:endParaRPr>
          </a:p>
          <a:p>
            <a:r>
              <a:rPr lang="zh-CN" altLang="en-US" sz="2000" b="1" dirty="0"/>
              <a:t>你们聚会的主题是什么</a:t>
            </a:r>
            <a:r>
              <a:rPr lang="en-US" altLang="zh-CN" sz="2000" b="1" dirty="0"/>
              <a:t>?</a:t>
            </a:r>
            <a:r>
              <a:rPr lang="zh-CN" altLang="en-US" sz="2000" b="1" dirty="0"/>
              <a:t>　</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What is the theme of your party?</a:t>
            </a:r>
            <a:r>
              <a:rPr lang="zh-CN" altLang="en-US" sz="2000" b="1" dirty="0">
                <a:solidFill>
                  <a:srgbClr val="645E10"/>
                </a:solidFill>
              </a:rPr>
              <a:t>　　</a:t>
            </a:r>
          </a:p>
          <a:p>
            <a:r>
              <a:rPr lang="zh-CN" altLang="en-US" sz="2000" b="1" dirty="0"/>
              <a:t>你是一个出色的主人。</a:t>
            </a:r>
          </a:p>
          <a:p>
            <a:pPr marL="342900" indent="-342900">
              <a:buFont typeface="Wingdings" panose="05000000000000000000" pitchFamily="2" charset="2"/>
              <a:buChar char="Ø"/>
            </a:pPr>
            <a:r>
              <a:rPr lang="en-US" altLang="zh-CN" sz="2000" b="1" dirty="0">
                <a:solidFill>
                  <a:srgbClr val="645E10"/>
                </a:solidFill>
              </a:rPr>
              <a:t>You are an excellent host.</a:t>
            </a:r>
            <a:r>
              <a:rPr lang="zh-CN" altLang="en-US" sz="2000" b="1" dirty="0">
                <a:solidFill>
                  <a:srgbClr val="645E10"/>
                </a:solidFill>
              </a:rPr>
              <a:t>　　</a:t>
            </a:r>
            <a:r>
              <a:rPr lang="zh-CN" altLang="en-US" sz="2000" b="1" dirty="0"/>
              <a:t>　　</a:t>
            </a:r>
            <a:endParaRPr lang="en-US" altLang="zh-CN" sz="2000" b="1" dirty="0"/>
          </a:p>
          <a:p>
            <a:r>
              <a:rPr lang="zh-CN" altLang="en-US" sz="2000" b="1" dirty="0"/>
              <a:t>他们每周末都会尽情开趴玩耍。</a:t>
            </a:r>
            <a:r>
              <a:rPr lang="en-US" altLang="zh-CN" sz="1400" b="1" dirty="0"/>
              <a:t>(party hard </a:t>
            </a:r>
            <a:r>
              <a:rPr lang="zh-CN" altLang="en-US" sz="1400" b="1" dirty="0"/>
              <a:t>聚会尽情玩乐</a:t>
            </a:r>
            <a:r>
              <a:rPr lang="en-US" altLang="zh-CN" sz="1400" b="1" dirty="0"/>
              <a:t>)</a:t>
            </a:r>
          </a:p>
          <a:p>
            <a:pPr marL="285750" indent="-285750">
              <a:buFont typeface="Wingdings" panose="05000000000000000000" pitchFamily="2" charset="2"/>
              <a:buChar char="Ø"/>
            </a:pPr>
            <a:r>
              <a:rPr lang="en-US" altLang="zh-CN" sz="2000" b="1" dirty="0">
                <a:solidFill>
                  <a:srgbClr val="645E10"/>
                </a:solidFill>
              </a:rPr>
              <a:t>They party hard every weekend.</a:t>
            </a:r>
          </a:p>
          <a:p>
            <a:r>
              <a:rPr lang="zh-CN" altLang="en-US" sz="2000" b="1" dirty="0"/>
              <a:t>学生们过了一个很嗨的周末，到了周三才缓过神来。</a:t>
            </a:r>
            <a:r>
              <a:rPr lang="en-US" altLang="zh-CN" sz="1400" b="1" dirty="0"/>
              <a:t>(have a wild weekend </a:t>
            </a:r>
            <a:r>
              <a:rPr lang="zh-CN" altLang="en-US" sz="1400" b="1" dirty="0"/>
              <a:t>周末玩得很嗨</a:t>
            </a:r>
            <a:r>
              <a:rPr lang="en-US" altLang="zh-CN" sz="1400" b="1" dirty="0"/>
              <a:t>)</a:t>
            </a:r>
          </a:p>
          <a:p>
            <a:pPr marL="285750" indent="-285750">
              <a:buFont typeface="Wingdings" panose="05000000000000000000" pitchFamily="2" charset="2"/>
              <a:buChar char="Ø"/>
            </a:pPr>
            <a:r>
              <a:rPr lang="en-US" altLang="zh-CN" sz="2000" b="1" dirty="0">
                <a:solidFill>
                  <a:srgbClr val="645E10"/>
                </a:solidFill>
              </a:rPr>
              <a:t>The students had a bit of a wild weekend and didn’t recover until Wednesday.</a:t>
            </a:r>
          </a:p>
          <a:p>
            <a:pPr lvl="0"/>
            <a:r>
              <a:rPr lang="zh-CN" altLang="en-US" sz="2000" b="1" dirty="0">
                <a:solidFill>
                  <a:prstClr val="black"/>
                </a:solidFill>
              </a:rPr>
              <a:t>刻苦学习一周后，我喜欢在周末放松心情尽情玩乐 </a:t>
            </a:r>
            <a:r>
              <a:rPr lang="en-US" altLang="zh-CN" sz="1400" b="1" dirty="0">
                <a:solidFill>
                  <a:prstClr val="black"/>
                </a:solidFill>
              </a:rPr>
              <a:t>(let your hair down </a:t>
            </a:r>
            <a:r>
              <a:rPr lang="zh-CN" altLang="en-US" sz="1400" b="1" dirty="0">
                <a:solidFill>
                  <a:prstClr val="black"/>
                </a:solidFill>
              </a:rPr>
              <a:t>放松尽情玩耍</a:t>
            </a:r>
            <a:r>
              <a:rPr lang="en-US" altLang="zh-CN" sz="1400" b="1" dirty="0">
                <a:solidFill>
                  <a:prstClr val="black"/>
                </a:solidFill>
              </a:rPr>
              <a:t>)</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Having studied hard all week, I like letting my hair down at the weekend.</a:t>
            </a:r>
          </a:p>
        </p:txBody>
      </p:sp>
    </p:spTree>
    <p:extLst>
      <p:ext uri="{BB962C8B-B14F-4D97-AF65-F5344CB8AC3E}">
        <p14:creationId xmlns:p14="http://schemas.microsoft.com/office/powerpoint/2010/main" val="28776067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7DA44AB3-3776-4E99-A671-0D4755FE53E1}"/>
              </a:ext>
            </a:extLst>
          </p:cNvPr>
          <p:cNvPicPr>
            <a:picLocks noChangeAspect="1"/>
          </p:cNvPicPr>
          <p:nvPr/>
        </p:nvPicPr>
        <p:blipFill>
          <a:blip r:embed="rId3"/>
          <a:stretch>
            <a:fillRect/>
          </a:stretch>
        </p:blipFill>
        <p:spPr>
          <a:xfrm>
            <a:off x="7133555" y="3504419"/>
            <a:ext cx="1981372"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F532EB41-BEB9-4DD6-A159-78E28E48693A}"/>
              </a:ext>
            </a:extLst>
          </p:cNvPr>
          <p:cNvSpPr/>
          <p:nvPr/>
        </p:nvSpPr>
        <p:spPr>
          <a:xfrm>
            <a:off x="287524" y="851168"/>
            <a:ext cx="8388932" cy="3785652"/>
          </a:xfrm>
          <a:prstGeom prst="rect">
            <a:avLst/>
          </a:prstGeom>
        </p:spPr>
        <p:txBody>
          <a:bodyPr wrap="square">
            <a:spAutoFit/>
          </a:bodyPr>
          <a:lstStyle/>
          <a:p>
            <a:pPr lvl="0"/>
            <a:r>
              <a:rPr lang="zh-CN" altLang="en-US" sz="2000" b="1" dirty="0">
                <a:solidFill>
                  <a:prstClr val="black"/>
                </a:solidFill>
              </a:rPr>
              <a:t>舞会房间的气氛充满动感。</a:t>
            </a:r>
            <a:r>
              <a:rPr lang="en-US" altLang="zh-CN" sz="2000" b="1" dirty="0">
                <a:solidFill>
                  <a:prstClr val="black"/>
                </a:solidFill>
              </a:rPr>
              <a:t>(electric </a:t>
            </a:r>
            <a:r>
              <a:rPr lang="zh-CN" altLang="en-US" sz="2000" b="1" dirty="0">
                <a:solidFill>
                  <a:prstClr val="black"/>
                </a:solidFill>
              </a:rPr>
              <a:t>气氛活跃</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The atmosphere of the ball room is very electric. </a:t>
            </a:r>
          </a:p>
          <a:p>
            <a:pPr lvl="0"/>
            <a:r>
              <a:rPr lang="zh-CN" altLang="en-US" sz="2000" b="1" dirty="0">
                <a:solidFill>
                  <a:prstClr val="black"/>
                </a:solidFill>
              </a:rPr>
              <a:t>家庭聚会是一年中最好的时光之一。</a:t>
            </a:r>
            <a:r>
              <a:rPr lang="en-US" altLang="zh-CN" sz="2000" b="1" dirty="0">
                <a:solidFill>
                  <a:prstClr val="black"/>
                </a:solidFill>
              </a:rPr>
              <a:t>(family gathering </a:t>
            </a:r>
            <a:r>
              <a:rPr lang="zh-CN" altLang="en-US" sz="2000" b="1" dirty="0">
                <a:solidFill>
                  <a:prstClr val="black"/>
                </a:solidFill>
              </a:rPr>
              <a:t>家庭聚会</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Family gathering is one of the best times in the year. </a:t>
            </a:r>
          </a:p>
          <a:p>
            <a:pPr lvl="0"/>
            <a:r>
              <a:rPr lang="zh-CN" altLang="en-US" sz="2000" b="1" dirty="0">
                <a:solidFill>
                  <a:prstClr val="black"/>
                </a:solidFill>
              </a:rPr>
              <a:t>你得在鸡尾酒舞会里穿得正式点。</a:t>
            </a:r>
            <a:r>
              <a:rPr lang="en-US" altLang="zh-CN" sz="2000" b="1" dirty="0">
                <a:solidFill>
                  <a:prstClr val="black"/>
                </a:solidFill>
              </a:rPr>
              <a:t>(Cocktail party </a:t>
            </a:r>
            <a:r>
              <a:rPr lang="zh-CN" altLang="en-US" sz="2000" b="1" dirty="0">
                <a:solidFill>
                  <a:prstClr val="black"/>
                </a:solidFill>
              </a:rPr>
              <a:t>鸡尾酒舞会</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You have to dress up for the cocktail party. </a:t>
            </a:r>
          </a:p>
          <a:p>
            <a:pPr lvl="0"/>
            <a:r>
              <a:rPr lang="zh-CN" altLang="en-US" sz="2000" b="1" dirty="0">
                <a:solidFill>
                  <a:prstClr val="black"/>
                </a:solidFill>
              </a:rPr>
              <a:t>万圣节舞会的主题服装很有可能是女巫帽和南瓜。</a:t>
            </a:r>
            <a:r>
              <a:rPr lang="en-US" altLang="zh-CN" sz="1400" b="1" dirty="0">
                <a:solidFill>
                  <a:prstClr val="black"/>
                </a:solidFill>
              </a:rPr>
              <a:t>(fancy-dress </a:t>
            </a:r>
            <a:r>
              <a:rPr lang="zh-CN" altLang="en-US" sz="1400" b="1" dirty="0">
                <a:solidFill>
                  <a:prstClr val="black"/>
                </a:solidFill>
              </a:rPr>
              <a:t>有主题的服装</a:t>
            </a:r>
            <a:r>
              <a:rPr lang="en-US" altLang="zh-CN" sz="1400" b="1" dirty="0">
                <a:solidFill>
                  <a:prstClr val="black"/>
                </a:solidFill>
              </a:rPr>
              <a:t>)</a:t>
            </a:r>
            <a:r>
              <a:rPr lang="zh-CN" altLang="en-US" sz="1400" b="1" dirty="0">
                <a:solidFill>
                  <a:prstClr val="black"/>
                </a:solidFill>
              </a:rPr>
              <a:t> </a:t>
            </a:r>
            <a:endParaRPr lang="en-US" altLang="zh-CN"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The fancy-dress for a Halloween party is probably witch hat and pumpkins. </a:t>
            </a:r>
          </a:p>
          <a:p>
            <a:r>
              <a:rPr lang="zh-CN" altLang="en-US" sz="2000" b="1" dirty="0">
                <a:solidFill>
                  <a:prstClr val="black"/>
                </a:solidFill>
              </a:rPr>
              <a:t>如果我们不想在舞会迟到的话，我们五点就得出发。</a:t>
            </a:r>
            <a:r>
              <a:rPr lang="en-US" altLang="zh-CN" sz="1400" b="1" dirty="0">
                <a:solidFill>
                  <a:prstClr val="black"/>
                </a:solidFill>
              </a:rPr>
              <a:t>(ball </a:t>
            </a:r>
            <a:r>
              <a:rPr lang="zh-CN" altLang="en-US" sz="1400" b="1" dirty="0">
                <a:solidFill>
                  <a:prstClr val="black"/>
                </a:solidFill>
              </a:rPr>
              <a:t>正式舞会</a:t>
            </a:r>
            <a:r>
              <a:rPr lang="en-US" altLang="zh-CN" sz="1400" b="1" dirty="0">
                <a:solidFill>
                  <a:prstClr val="black"/>
                </a:solidFill>
              </a:rPr>
              <a:t>)</a:t>
            </a:r>
            <a:endParaRPr lang="zh-CN" altLang="en-US"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We have to leave at 5 if we want to be on time for the ball. </a:t>
            </a:r>
          </a:p>
          <a:p>
            <a:r>
              <a:rPr lang="zh-CN" altLang="en-US" sz="2000" b="1" dirty="0">
                <a:solidFill>
                  <a:prstClr val="black"/>
                </a:solidFill>
              </a:rPr>
              <a:t>你可以在酒吧的聚会里穿得随意一些。</a:t>
            </a:r>
            <a:r>
              <a:rPr lang="en-US" altLang="zh-CN" sz="1400" b="1" dirty="0">
                <a:solidFill>
                  <a:prstClr val="black"/>
                </a:solidFill>
              </a:rPr>
              <a:t>(drink-up </a:t>
            </a:r>
            <a:r>
              <a:rPr lang="zh-CN" altLang="en-US" sz="1400" b="1" dirty="0">
                <a:solidFill>
                  <a:prstClr val="black"/>
                </a:solidFill>
              </a:rPr>
              <a:t>在酒吧的聚会</a:t>
            </a:r>
            <a:r>
              <a:rPr lang="en-US" altLang="zh-CN" sz="1400" b="1" dirty="0">
                <a:solidFill>
                  <a:prstClr val="black"/>
                </a:solidFill>
              </a:rPr>
              <a:t>)</a:t>
            </a:r>
            <a:endParaRPr lang="zh-CN" altLang="en-US"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You can dress up casually at a drink-up. </a:t>
            </a:r>
          </a:p>
        </p:txBody>
      </p:sp>
    </p:spTree>
    <p:extLst>
      <p:ext uri="{BB962C8B-B14F-4D97-AF65-F5344CB8AC3E}">
        <p14:creationId xmlns:p14="http://schemas.microsoft.com/office/powerpoint/2010/main" val="25973455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609815" y="2787485"/>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1400" b="1" dirty="0">
                <a:solidFill>
                  <a:prstClr val="black"/>
                </a:solidFill>
                <a:latin typeface="Calibri"/>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67218" y="3445283"/>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marL="342900" lvl="0" indent="-342900">
              <a:buAutoNum type="alphaUcPeriod"/>
            </a:pPr>
            <a:r>
              <a:rPr lang="en-US" altLang="zh-CN" sz="1700" b="1" dirty="0">
                <a:solidFill>
                  <a:prstClr val="black"/>
                </a:solidFill>
                <a:latin typeface="Times New Roman" pitchFamily="18" charset="0"/>
                <a:cs typeface="Times New Roman" pitchFamily="18" charset="0"/>
              </a:rPr>
              <a:t>Going out.        	</a:t>
            </a:r>
          </a:p>
          <a:p>
            <a:pPr lvl="0"/>
            <a:r>
              <a:rPr lang="en-US" altLang="zh-CN" sz="1700" b="1" dirty="0">
                <a:solidFill>
                  <a:prstClr val="black"/>
                </a:solidFill>
                <a:latin typeface="Times New Roman" pitchFamily="18" charset="0"/>
                <a:cs typeface="Times New Roman" pitchFamily="18" charset="0"/>
              </a:rPr>
              <a:t>B. Ordering drinks.        </a:t>
            </a:r>
          </a:p>
          <a:p>
            <a:pPr lvl="0"/>
            <a:r>
              <a:rPr lang="en-US" altLang="zh-CN" sz="1700" b="1" dirty="0">
                <a:solidFill>
                  <a:prstClr val="black"/>
                </a:solidFill>
                <a:latin typeface="Times New Roman" pitchFamily="18" charset="0"/>
                <a:cs typeface="Times New Roman" pitchFamily="18" charset="0"/>
              </a:rPr>
              <a:t>C. Preparing for a party.</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9.</a:t>
            </a:r>
            <a:r>
              <a:rPr lang="zh-CN" altLang="en-US" sz="2400" dirty="0">
                <a:solidFill>
                  <a:prstClr val="black"/>
                </a:solidFill>
              </a:rPr>
              <a:t>聚会 </a:t>
            </a:r>
            <a:r>
              <a:rPr lang="en-US" altLang="zh-CN" sz="2400" dirty="0">
                <a:solidFill>
                  <a:prstClr val="black"/>
                </a:solidFill>
              </a:rPr>
              <a:t>Gathering</a:t>
            </a:r>
          </a:p>
        </p:txBody>
      </p:sp>
      <p:sp>
        <p:nvSpPr>
          <p:cNvPr id="5" name="矩形 4">
            <a:extLst>
              <a:ext uri="{FF2B5EF4-FFF2-40B4-BE49-F238E27FC236}">
                <a16:creationId xmlns:a16="http://schemas.microsoft.com/office/drawing/2014/main" xmlns="" id="{C7FA69DF-2292-432C-B1DC-42B98DE79B02}"/>
              </a:ext>
            </a:extLst>
          </p:cNvPr>
          <p:cNvSpPr/>
          <p:nvPr/>
        </p:nvSpPr>
        <p:spPr>
          <a:xfrm>
            <a:off x="300289" y="1224955"/>
            <a:ext cx="8289374" cy="113877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M: Let’s see what drinks you’ve got for the party tonight.</a:t>
            </a:r>
          </a:p>
          <a:p>
            <a:r>
              <a:rPr lang="en-US" altLang="zh-CN" sz="1700" b="1" dirty="0">
                <a:solidFill>
                  <a:srgbClr val="002060"/>
                </a:solidFill>
                <a:latin typeface="Times New Roman" pitchFamily="18" charset="0"/>
                <a:cs typeface="Times New Roman" pitchFamily="18" charset="0"/>
              </a:rPr>
              <a:t>W: Everything, beer, wine, soft drinks like coke, 7-up … You name it, I’ve got it. Have  </a:t>
            </a:r>
          </a:p>
          <a:p>
            <a:r>
              <a:rPr lang="en-US" altLang="zh-CN" sz="1700" b="1" dirty="0">
                <a:solidFill>
                  <a:srgbClr val="002060"/>
                </a:solidFill>
                <a:latin typeface="Times New Roman" pitchFamily="18" charset="0"/>
                <a:cs typeface="Times New Roman" pitchFamily="18" charset="0"/>
              </a:rPr>
              <a:t>      you ordered the cake?</a:t>
            </a:r>
          </a:p>
          <a:p>
            <a:r>
              <a:rPr lang="en-US" altLang="zh-CN" sz="1700" b="1" dirty="0">
                <a:solidFill>
                  <a:prstClr val="black"/>
                </a:solidFill>
                <a:latin typeface="Times New Roman" pitchFamily="18" charset="0"/>
                <a:cs typeface="Times New Roman" pitchFamily="18" charset="0"/>
              </a:rPr>
              <a:t>M: Of course.  </a:t>
            </a:r>
          </a:p>
        </p:txBody>
      </p:sp>
      <p:pic>
        <p:nvPicPr>
          <p:cNvPr id="28" name="图片 27">
            <a:extLst>
              <a:ext uri="{FF2B5EF4-FFF2-40B4-BE49-F238E27FC236}">
                <a16:creationId xmlns:a16="http://schemas.microsoft.com/office/drawing/2014/main" xmlns=""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4295077"/>
            <a:ext cx="422494" cy="476661"/>
          </a:xfrm>
          <a:prstGeom prst="rect">
            <a:avLst/>
          </a:prstGeom>
        </p:spPr>
      </p:pic>
    </p:spTree>
    <p:extLst>
      <p:ext uri="{BB962C8B-B14F-4D97-AF65-F5344CB8AC3E}">
        <p14:creationId xmlns:p14="http://schemas.microsoft.com/office/powerpoint/2010/main" val="34375211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9.</a:t>
            </a:r>
            <a:r>
              <a:rPr lang="zh-CN" altLang="en-US" sz="2400" dirty="0">
                <a:solidFill>
                  <a:prstClr val="black"/>
                </a:solidFill>
              </a:rPr>
              <a:t>聚会 </a:t>
            </a:r>
            <a:r>
              <a:rPr lang="en-US" altLang="zh-CN" sz="2400" dirty="0">
                <a:solidFill>
                  <a:prstClr val="black"/>
                </a:solidFill>
              </a:rPr>
              <a:t>Gathering</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17414" y="142256"/>
            <a:ext cx="8594750" cy="218521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Michael, what time is it? We are going to be late for the party.</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It’s 6:15. Don’t worry, Rebecca. We will be fine.</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But we have to be at Sarah’s house by 6:30 for her surprise birthday party. The traffic </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     is getting heavier.</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Relax. The party starts at 7:00. We’re not far from her house now. But I do need help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with finding a place to park the car, so Sarah doesn’t see it. Can you phone her husband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and ask him where it is best to park our car?</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OK. I’m calling him now.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Whose birthday is it?</a:t>
            </a:r>
          </a:p>
          <a:p>
            <a:pPr lvl="0"/>
            <a:r>
              <a:rPr lang="en-US" altLang="zh-CN" sz="1600" b="1" dirty="0">
                <a:solidFill>
                  <a:prstClr val="black"/>
                </a:solidFill>
                <a:latin typeface="Times New Roman" pitchFamily="18" charset="0"/>
                <a:cs typeface="Times New Roman" pitchFamily="18" charset="0"/>
              </a:rPr>
              <a:t>A. Sarah’s.  		B. Michael’s.		C. Rebecca’s.</a:t>
            </a:r>
          </a:p>
          <a:p>
            <a:pPr lvl="0"/>
            <a:r>
              <a:rPr lang="en-US" altLang="zh-CN" sz="1600" b="1" dirty="0">
                <a:solidFill>
                  <a:prstClr val="black"/>
                </a:solidFill>
                <a:latin typeface="Times New Roman" pitchFamily="18" charset="0"/>
                <a:cs typeface="Times New Roman" pitchFamily="18" charset="0"/>
              </a:rPr>
              <a:t>9. When will the birthday party begin?</a:t>
            </a:r>
          </a:p>
          <a:p>
            <a:pPr lvl="0"/>
            <a:r>
              <a:rPr lang="en-US" altLang="zh-CN" sz="1600" b="1" dirty="0">
                <a:solidFill>
                  <a:prstClr val="black"/>
                </a:solidFill>
                <a:latin typeface="Times New Roman" pitchFamily="18" charset="0"/>
                <a:cs typeface="Times New Roman" pitchFamily="18" charset="0"/>
              </a:rPr>
              <a:t>A. At 6:15.  		B. At 6:30.		                  C. At 7:00.</a:t>
            </a:r>
          </a:p>
          <a:p>
            <a:pPr lvl="0"/>
            <a:r>
              <a:rPr lang="en-US" altLang="zh-CN" sz="1600" b="1" dirty="0">
                <a:solidFill>
                  <a:prstClr val="black"/>
                </a:solidFill>
                <a:latin typeface="Times New Roman" pitchFamily="18" charset="0"/>
                <a:cs typeface="Times New Roman" pitchFamily="18" charset="0"/>
              </a:rPr>
              <a:t>10. What does the man want to know?</a:t>
            </a:r>
          </a:p>
          <a:p>
            <a:pPr lvl="0"/>
            <a:r>
              <a:rPr lang="en-US" altLang="zh-CN" sz="1600" b="1" dirty="0">
                <a:solidFill>
                  <a:prstClr val="black"/>
                </a:solidFill>
                <a:latin typeface="Times New Roman" pitchFamily="18" charset="0"/>
                <a:cs typeface="Times New Roman" pitchFamily="18" charset="0"/>
              </a:rPr>
              <a:t>A. What to buy.  	                  B. Who to call. 		C. Where to park.</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3"/>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793" y="4093216"/>
            <a:ext cx="305285" cy="298435"/>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167" y="4652540"/>
            <a:ext cx="366281" cy="252028"/>
          </a:xfrm>
          <a:prstGeom prst="rect">
            <a:avLst/>
          </a:prstGeom>
        </p:spPr>
      </p:pic>
    </p:spTree>
    <p:extLst>
      <p:ext uri="{BB962C8B-B14F-4D97-AF65-F5344CB8AC3E}">
        <p14:creationId xmlns:p14="http://schemas.microsoft.com/office/powerpoint/2010/main" val="27161404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spTree>
    <p:extLst>
      <p:ext uri="{BB962C8B-B14F-4D97-AF65-F5344CB8AC3E}">
        <p14:creationId xmlns:p14="http://schemas.microsoft.com/office/powerpoint/2010/main" val="15413695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医院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Hospital</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10</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838810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9125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10. </a:t>
            </a:r>
            <a:r>
              <a:rPr lang="zh-CN" altLang="en-US" sz="2400" dirty="0"/>
              <a:t>医院 </a:t>
            </a:r>
            <a:r>
              <a:rPr lang="en-US" altLang="zh-CN" sz="2400" dirty="0"/>
              <a:t>Hospital</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2BD0D260-69F9-497D-BDCE-C2A4DA0B7325}"/>
              </a:ext>
            </a:extLst>
          </p:cNvPr>
          <p:cNvSpPr/>
          <p:nvPr/>
        </p:nvSpPr>
        <p:spPr>
          <a:xfrm>
            <a:off x="5604885" y="64165"/>
            <a:ext cx="2796989" cy="5016758"/>
          </a:xfrm>
          <a:prstGeom prst="rect">
            <a:avLst/>
          </a:prstGeom>
        </p:spPr>
        <p:txBody>
          <a:bodyPr wrap="square">
            <a:spAutoFit/>
          </a:bodyPr>
          <a:lstStyle/>
          <a:p>
            <a:r>
              <a:rPr lang="zh-CN" altLang="en-US" sz="2000" b="1" dirty="0"/>
              <a:t>阿斯匹林    </a:t>
            </a:r>
            <a:endParaRPr lang="en-US" altLang="zh-CN" sz="2000" b="1" dirty="0"/>
          </a:p>
          <a:p>
            <a:r>
              <a:rPr lang="en-US" altLang="zh-CN" sz="2000" b="1" dirty="0">
                <a:solidFill>
                  <a:srgbClr val="645E10"/>
                </a:solidFill>
              </a:rPr>
              <a:t>   aspirin  </a:t>
            </a:r>
          </a:p>
          <a:p>
            <a:r>
              <a:rPr lang="zh-CN" altLang="en-US" sz="2000" b="1" dirty="0"/>
              <a:t>药丸 </a:t>
            </a:r>
            <a:r>
              <a:rPr lang="en-US" altLang="zh-CN" sz="2000" b="1" dirty="0"/>
              <a:t>/</a:t>
            </a:r>
            <a:r>
              <a:rPr lang="zh-CN" altLang="en-US" sz="2000" b="1" dirty="0"/>
              <a:t>药片</a:t>
            </a:r>
            <a:endParaRPr lang="en-US" altLang="zh-CN" sz="2000" b="1" dirty="0"/>
          </a:p>
          <a:p>
            <a:r>
              <a:rPr lang="en-US" altLang="zh-CN" sz="2000" b="1" dirty="0"/>
              <a:t>   </a:t>
            </a:r>
            <a:r>
              <a:rPr lang="en-US" altLang="zh-CN" sz="2000" b="1" dirty="0">
                <a:solidFill>
                  <a:srgbClr val="645E10"/>
                </a:solidFill>
              </a:rPr>
              <a:t>pill/tablet</a:t>
            </a:r>
          </a:p>
          <a:p>
            <a:r>
              <a:rPr lang="zh-CN" altLang="en-US" sz="2000" b="1" dirty="0"/>
              <a:t>药方 </a:t>
            </a:r>
            <a:endParaRPr lang="en-US" altLang="zh-CN" sz="2000" b="1" dirty="0"/>
          </a:p>
          <a:p>
            <a:r>
              <a:rPr lang="en-US" altLang="zh-CN" sz="2000" b="1" dirty="0">
                <a:solidFill>
                  <a:srgbClr val="645E10"/>
                </a:solidFill>
              </a:rPr>
              <a:t>   prescription  </a:t>
            </a:r>
          </a:p>
          <a:p>
            <a:r>
              <a:rPr lang="zh-CN" altLang="en-US" sz="2000" b="1" dirty="0"/>
              <a:t>体检</a:t>
            </a:r>
            <a:endParaRPr lang="en-US" altLang="zh-CN" sz="2000" b="1" dirty="0"/>
          </a:p>
          <a:p>
            <a:r>
              <a:rPr lang="en-US" altLang="zh-CN" sz="2000" b="1" dirty="0">
                <a:solidFill>
                  <a:srgbClr val="645E10"/>
                </a:solidFill>
              </a:rPr>
              <a:t>   physical examine</a:t>
            </a:r>
            <a:endParaRPr lang="zh-CN" altLang="en-US" sz="2000" b="1" dirty="0">
              <a:solidFill>
                <a:srgbClr val="645E10"/>
              </a:solidFill>
            </a:endParaRPr>
          </a:p>
          <a:p>
            <a:r>
              <a:rPr lang="zh-CN" altLang="en-US" sz="2000" b="1" dirty="0"/>
              <a:t>抓药    </a:t>
            </a:r>
            <a:endParaRPr lang="en-US" altLang="zh-CN" sz="2000" b="1" dirty="0"/>
          </a:p>
          <a:p>
            <a:r>
              <a:rPr lang="zh-CN" altLang="en-US" sz="2000" b="1" dirty="0">
                <a:solidFill>
                  <a:srgbClr val="645E10"/>
                </a:solidFill>
              </a:rPr>
              <a:t>    </a:t>
            </a:r>
            <a:r>
              <a:rPr lang="en-US" altLang="zh-CN" sz="2000" b="1" dirty="0">
                <a:solidFill>
                  <a:srgbClr val="645E10"/>
                </a:solidFill>
              </a:rPr>
              <a:t>fill the prescription</a:t>
            </a:r>
          </a:p>
          <a:p>
            <a:r>
              <a:rPr lang="zh-CN" altLang="en-US" sz="2000" b="1" dirty="0"/>
              <a:t>预约</a:t>
            </a:r>
            <a:endParaRPr lang="en-US" altLang="zh-CN" sz="2000" b="1" dirty="0"/>
          </a:p>
          <a:p>
            <a:r>
              <a:rPr lang="en-US" altLang="zh-CN" sz="2000" b="1" dirty="0"/>
              <a:t>   </a:t>
            </a:r>
            <a:r>
              <a:rPr lang="en-US" altLang="zh-CN" sz="2000" b="1" dirty="0">
                <a:solidFill>
                  <a:srgbClr val="645E10"/>
                </a:solidFill>
              </a:rPr>
              <a:t>have an appointment</a:t>
            </a:r>
            <a:endParaRPr lang="zh-CN" altLang="en-US" sz="2000" b="1" dirty="0">
              <a:solidFill>
                <a:srgbClr val="645E10"/>
              </a:solidFill>
            </a:endParaRPr>
          </a:p>
          <a:p>
            <a:r>
              <a:rPr lang="zh-CN" altLang="en-US" sz="2000" b="1" dirty="0"/>
              <a:t>吃药</a:t>
            </a:r>
            <a:endParaRPr lang="en-US" altLang="zh-CN" sz="2000" b="1" dirty="0"/>
          </a:p>
          <a:p>
            <a:r>
              <a:rPr lang="en-US" altLang="zh-CN" sz="2000" b="1" dirty="0">
                <a:solidFill>
                  <a:srgbClr val="645E10"/>
                </a:solidFill>
              </a:rPr>
              <a:t>   take the pill/ medicine</a:t>
            </a:r>
          </a:p>
          <a:p>
            <a:r>
              <a:rPr lang="zh-CN" altLang="en-US" sz="2000" b="1" dirty="0"/>
              <a:t>实施心肺复苏术</a:t>
            </a:r>
          </a:p>
          <a:p>
            <a:r>
              <a:rPr lang="en-US" altLang="zh-CN" sz="2000" b="1" dirty="0">
                <a:solidFill>
                  <a:srgbClr val="645E10"/>
                </a:solidFill>
              </a:rPr>
              <a:t>   perform CPR</a:t>
            </a:r>
          </a:p>
        </p:txBody>
      </p:sp>
      <p:sp>
        <p:nvSpPr>
          <p:cNvPr id="5" name="矩形 4">
            <a:extLst>
              <a:ext uri="{FF2B5EF4-FFF2-40B4-BE49-F238E27FC236}">
                <a16:creationId xmlns:a16="http://schemas.microsoft.com/office/drawing/2014/main" xmlns="" id="{38FD4A68-2736-42BB-80C9-F52A14F1DE3E}"/>
              </a:ext>
            </a:extLst>
          </p:cNvPr>
          <p:cNvSpPr/>
          <p:nvPr/>
        </p:nvSpPr>
        <p:spPr>
          <a:xfrm>
            <a:off x="208537" y="750018"/>
            <a:ext cx="2383243" cy="4401205"/>
          </a:xfrm>
          <a:prstGeom prst="rect">
            <a:avLst/>
          </a:prstGeom>
        </p:spPr>
        <p:txBody>
          <a:bodyPr wrap="square">
            <a:spAutoFit/>
          </a:bodyPr>
          <a:lstStyle/>
          <a:p>
            <a:r>
              <a:rPr lang="zh-CN" altLang="en-US" sz="2000" b="1" dirty="0"/>
              <a:t>医疗中心    </a:t>
            </a:r>
            <a:endParaRPr lang="en-US" altLang="zh-CN" sz="2000" b="1" dirty="0"/>
          </a:p>
          <a:p>
            <a:r>
              <a:rPr lang="en-US" altLang="zh-CN" sz="2000" b="1" dirty="0">
                <a:solidFill>
                  <a:srgbClr val="645E10"/>
                </a:solidFill>
              </a:rPr>
              <a:t>   health center</a:t>
            </a:r>
          </a:p>
          <a:p>
            <a:r>
              <a:rPr lang="zh-CN" altLang="en-US" sz="2000" b="1" dirty="0"/>
              <a:t>急诊室 </a:t>
            </a:r>
          </a:p>
          <a:p>
            <a:r>
              <a:rPr lang="en-US" altLang="zh-CN" sz="2000" b="1" dirty="0">
                <a:solidFill>
                  <a:srgbClr val="645E10"/>
                </a:solidFill>
              </a:rPr>
              <a:t>   emergency room</a:t>
            </a:r>
          </a:p>
          <a:p>
            <a:r>
              <a:rPr lang="zh-CN" altLang="en-US" sz="2000" b="1" dirty="0"/>
              <a:t>小诊所    </a:t>
            </a:r>
            <a:endParaRPr lang="en-US" altLang="zh-CN" sz="2000" b="1" dirty="0"/>
          </a:p>
          <a:p>
            <a:r>
              <a:rPr lang="en-US" altLang="zh-CN" sz="2000" b="1" dirty="0">
                <a:solidFill>
                  <a:srgbClr val="645E10"/>
                </a:solidFill>
              </a:rPr>
              <a:t>   clinic</a:t>
            </a:r>
          </a:p>
          <a:p>
            <a:r>
              <a:rPr lang="zh-CN" altLang="en-US" sz="2000" b="1" dirty="0"/>
              <a:t>校医院    </a:t>
            </a:r>
            <a:endParaRPr lang="en-US" altLang="zh-CN" sz="2000" b="1" dirty="0"/>
          </a:p>
          <a:p>
            <a:r>
              <a:rPr lang="en-US" altLang="zh-CN" sz="2000" b="1" dirty="0">
                <a:solidFill>
                  <a:srgbClr val="645E10"/>
                </a:solidFill>
              </a:rPr>
              <a:t>   infirmary</a:t>
            </a:r>
          </a:p>
          <a:p>
            <a:r>
              <a:rPr lang="zh-CN" altLang="en-US" sz="2000" b="1" dirty="0"/>
              <a:t>候诊室</a:t>
            </a:r>
            <a:endParaRPr lang="en-US" altLang="zh-CN" sz="2000" b="1" dirty="0"/>
          </a:p>
          <a:p>
            <a:r>
              <a:rPr lang="zh-CN" altLang="en-US" sz="2000" b="1" dirty="0">
                <a:solidFill>
                  <a:srgbClr val="645E10"/>
                </a:solidFill>
              </a:rPr>
              <a:t>    </a:t>
            </a:r>
            <a:r>
              <a:rPr lang="en-US" altLang="zh-CN" sz="2000" b="1" dirty="0">
                <a:solidFill>
                  <a:srgbClr val="645E10"/>
                </a:solidFill>
              </a:rPr>
              <a:t>waiting room   </a:t>
            </a:r>
          </a:p>
          <a:p>
            <a:r>
              <a:rPr lang="zh-CN" altLang="en-US" sz="2000" b="1" dirty="0"/>
              <a:t>病房</a:t>
            </a:r>
            <a:endParaRPr lang="en-US" altLang="zh-CN" sz="2000" b="1" dirty="0"/>
          </a:p>
          <a:p>
            <a:r>
              <a:rPr lang="en-US" altLang="zh-CN" sz="2000" b="1" dirty="0">
                <a:solidFill>
                  <a:srgbClr val="645E10"/>
                </a:solidFill>
              </a:rPr>
              <a:t>   ward</a:t>
            </a:r>
          </a:p>
          <a:p>
            <a:r>
              <a:rPr lang="zh-CN" altLang="en-US" sz="2000" b="1" dirty="0"/>
              <a:t>救护车</a:t>
            </a:r>
            <a:endParaRPr lang="en-US" altLang="zh-CN" sz="2000" b="1" dirty="0"/>
          </a:p>
          <a:p>
            <a:r>
              <a:rPr lang="en-US" altLang="zh-CN" sz="2000" b="1" dirty="0">
                <a:solidFill>
                  <a:srgbClr val="645E10"/>
                </a:solidFill>
              </a:rPr>
              <a:t>   ambulance </a:t>
            </a:r>
          </a:p>
        </p:txBody>
      </p:sp>
      <p:sp>
        <p:nvSpPr>
          <p:cNvPr id="8" name="矩形 7">
            <a:extLst>
              <a:ext uri="{FF2B5EF4-FFF2-40B4-BE49-F238E27FC236}">
                <a16:creationId xmlns:a16="http://schemas.microsoft.com/office/drawing/2014/main" xmlns="" id="{968A2435-300B-4942-B59A-F3D85779416A}"/>
              </a:ext>
            </a:extLst>
          </p:cNvPr>
          <p:cNvSpPr/>
          <p:nvPr/>
        </p:nvSpPr>
        <p:spPr>
          <a:xfrm>
            <a:off x="2906711" y="50836"/>
            <a:ext cx="2491255" cy="5016758"/>
          </a:xfrm>
          <a:prstGeom prst="rect">
            <a:avLst/>
          </a:prstGeom>
        </p:spPr>
        <p:txBody>
          <a:bodyPr wrap="square">
            <a:spAutoFit/>
          </a:bodyPr>
          <a:lstStyle/>
          <a:p>
            <a:r>
              <a:rPr lang="zh-CN" altLang="en-US" sz="2000" b="1" dirty="0"/>
              <a:t>牙医</a:t>
            </a:r>
            <a:endParaRPr lang="en-US" altLang="zh-CN" sz="2000" b="1" dirty="0"/>
          </a:p>
          <a:p>
            <a:r>
              <a:rPr lang="en-US" altLang="zh-CN" sz="2000" b="1" dirty="0"/>
              <a:t>   </a:t>
            </a:r>
            <a:r>
              <a:rPr lang="en-US" altLang="zh-CN" sz="2000" b="1" dirty="0">
                <a:solidFill>
                  <a:srgbClr val="645E10"/>
                </a:solidFill>
              </a:rPr>
              <a:t>dentist</a:t>
            </a:r>
            <a:endParaRPr lang="zh-CN" altLang="en-US" sz="2000" b="1" dirty="0">
              <a:solidFill>
                <a:srgbClr val="645E10"/>
              </a:solidFill>
            </a:endParaRPr>
          </a:p>
          <a:p>
            <a:r>
              <a:rPr lang="zh-CN" altLang="en-US" sz="2000" b="1" dirty="0"/>
              <a:t>外科医生</a:t>
            </a:r>
            <a:endParaRPr lang="en-US" altLang="zh-CN" sz="2000" b="1" dirty="0"/>
          </a:p>
          <a:p>
            <a:r>
              <a:rPr lang="en-US" altLang="zh-CN" sz="2000" b="1" dirty="0"/>
              <a:t>   </a:t>
            </a:r>
            <a:r>
              <a:rPr lang="en-US" altLang="zh-CN" sz="2000" b="1" dirty="0">
                <a:solidFill>
                  <a:srgbClr val="645E10"/>
                </a:solidFill>
              </a:rPr>
              <a:t>surgeon</a:t>
            </a:r>
            <a:endParaRPr lang="zh-CN" altLang="en-US" sz="2000" b="1" dirty="0">
              <a:solidFill>
                <a:srgbClr val="645E10"/>
              </a:solidFill>
            </a:endParaRPr>
          </a:p>
          <a:p>
            <a:r>
              <a:rPr lang="zh-CN" altLang="en-US" sz="2000" b="1" dirty="0"/>
              <a:t>内科医生</a:t>
            </a:r>
            <a:endParaRPr lang="en-US" altLang="zh-CN" sz="2000" b="1" dirty="0"/>
          </a:p>
          <a:p>
            <a:r>
              <a:rPr lang="en-US" altLang="zh-CN" sz="2000" b="1" dirty="0">
                <a:solidFill>
                  <a:srgbClr val="645E10"/>
                </a:solidFill>
              </a:rPr>
              <a:t>   physician</a:t>
            </a:r>
            <a:endParaRPr lang="zh-CN" altLang="en-US" sz="2000" b="1" dirty="0">
              <a:solidFill>
                <a:srgbClr val="645E10"/>
              </a:solidFill>
            </a:endParaRPr>
          </a:p>
          <a:p>
            <a:r>
              <a:rPr lang="zh-CN" altLang="en-US" sz="2000" b="1" dirty="0"/>
              <a:t>治疗</a:t>
            </a:r>
            <a:endParaRPr lang="en-US" altLang="zh-CN" sz="2000" b="1" dirty="0"/>
          </a:p>
          <a:p>
            <a:r>
              <a:rPr lang="en-US" altLang="zh-CN" sz="2000" b="1" dirty="0">
                <a:solidFill>
                  <a:srgbClr val="645E10"/>
                </a:solidFill>
              </a:rPr>
              <a:t>   treatment</a:t>
            </a:r>
            <a:endParaRPr lang="zh-CN" altLang="en-US" sz="2000" b="1" dirty="0">
              <a:solidFill>
                <a:srgbClr val="645E10"/>
              </a:solidFill>
            </a:endParaRPr>
          </a:p>
          <a:p>
            <a:r>
              <a:rPr lang="zh-CN" altLang="en-US" sz="2000" b="1" dirty="0"/>
              <a:t>手术</a:t>
            </a:r>
            <a:endParaRPr lang="en-US" altLang="zh-CN" sz="2000" b="1" dirty="0"/>
          </a:p>
          <a:p>
            <a:r>
              <a:rPr lang="en-US" altLang="zh-CN" sz="2000" b="1" dirty="0"/>
              <a:t>   </a:t>
            </a:r>
            <a:r>
              <a:rPr lang="en-US" altLang="zh-CN" sz="2000" b="1" dirty="0">
                <a:solidFill>
                  <a:srgbClr val="645E10"/>
                </a:solidFill>
              </a:rPr>
              <a:t>operation</a:t>
            </a:r>
          </a:p>
          <a:p>
            <a:r>
              <a:rPr lang="zh-CN" altLang="en-US" sz="2000" b="1" dirty="0"/>
              <a:t>打针</a:t>
            </a:r>
            <a:endParaRPr lang="en-US" altLang="zh-CN" sz="2000" b="1" dirty="0"/>
          </a:p>
          <a:p>
            <a:r>
              <a:rPr lang="en-US" altLang="zh-CN" sz="2000" b="1" dirty="0"/>
              <a:t>   </a:t>
            </a:r>
            <a:r>
              <a:rPr lang="en-US" altLang="zh-CN" sz="2000" b="1" dirty="0">
                <a:solidFill>
                  <a:srgbClr val="645E10"/>
                </a:solidFill>
              </a:rPr>
              <a:t>injection</a:t>
            </a:r>
            <a:endParaRPr lang="zh-CN" altLang="en-US" sz="2000" b="1" dirty="0">
              <a:solidFill>
                <a:srgbClr val="645E10"/>
              </a:solidFill>
            </a:endParaRPr>
          </a:p>
          <a:p>
            <a:r>
              <a:rPr lang="zh-CN" altLang="en-US" sz="2000" b="1" dirty="0"/>
              <a:t>探视时间</a:t>
            </a:r>
            <a:endParaRPr lang="en-US" altLang="zh-CN" sz="2000" b="1" dirty="0"/>
          </a:p>
          <a:p>
            <a:r>
              <a:rPr lang="en-US" altLang="zh-CN" sz="2000" b="1" dirty="0"/>
              <a:t>    </a:t>
            </a:r>
            <a:r>
              <a:rPr lang="en-US" altLang="zh-CN" sz="2000" b="1" dirty="0">
                <a:solidFill>
                  <a:srgbClr val="645E10"/>
                </a:solidFill>
              </a:rPr>
              <a:t>visiting hours</a:t>
            </a:r>
          </a:p>
          <a:p>
            <a:r>
              <a:rPr lang="zh-CN" altLang="en-US" sz="2000" b="1" dirty="0"/>
              <a:t>重症监护室</a:t>
            </a:r>
            <a:endParaRPr lang="en-US" altLang="zh-CN" sz="2000" b="1" dirty="0"/>
          </a:p>
          <a:p>
            <a:r>
              <a:rPr lang="en-US" altLang="zh-CN" sz="2000" b="1" dirty="0">
                <a:solidFill>
                  <a:srgbClr val="645E10"/>
                </a:solidFill>
              </a:rPr>
              <a:t>ICU </a:t>
            </a:r>
            <a:r>
              <a:rPr lang="en-US" altLang="zh-CN" sz="1400" b="1" dirty="0">
                <a:solidFill>
                  <a:srgbClr val="645E10"/>
                </a:solidFill>
              </a:rPr>
              <a:t>(intensive care unit)</a:t>
            </a:r>
          </a:p>
        </p:txBody>
      </p:sp>
    </p:spTree>
    <p:extLst>
      <p:ext uri="{BB962C8B-B14F-4D97-AF65-F5344CB8AC3E}">
        <p14:creationId xmlns:p14="http://schemas.microsoft.com/office/powerpoint/2010/main" val="35270908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circle(in)">
                                      <p:cBhvr>
                                        <p:cTn id="31" dur="2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circle(in)">
                                      <p:cBhvr>
                                        <p:cTn id="36" dur="2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circle(in)">
                                      <p:cBhvr>
                                        <p:cTn id="41" dur="20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circle(in)">
                                      <p:cBhvr>
                                        <p:cTn id="46" dur="20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circle(in)">
                                      <p:cBhvr>
                                        <p:cTn id="51" dur="20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circle(in)">
                                      <p:cBhvr>
                                        <p:cTn id="56" dur="20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circle(in)">
                                      <p:cBhvr>
                                        <p:cTn id="61" dur="2000"/>
                                        <p:tgtEl>
                                          <p:spTgt spid="8">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circle(in)">
                                      <p:cBhvr>
                                        <p:cTn id="66" dur="2000"/>
                                        <p:tgtEl>
                                          <p:spTgt spid="8">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circle(in)">
                                      <p:cBhvr>
                                        <p:cTn id="71" dur="2000"/>
                                        <p:tgtEl>
                                          <p:spTgt spid="8">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8">
                                            <p:txEl>
                                              <p:pRg st="7" end="7"/>
                                            </p:txEl>
                                          </p:spTgt>
                                        </p:tgtEl>
                                        <p:attrNameLst>
                                          <p:attrName>style.visibility</p:attrName>
                                        </p:attrNameLst>
                                      </p:cBhvr>
                                      <p:to>
                                        <p:strVal val="visible"/>
                                      </p:to>
                                    </p:set>
                                    <p:animEffect transition="in" filter="circle(in)">
                                      <p:cBhvr>
                                        <p:cTn id="76" dur="2000"/>
                                        <p:tgtEl>
                                          <p:spTgt spid="8">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circle(in)">
                                      <p:cBhvr>
                                        <p:cTn id="81" dur="2000"/>
                                        <p:tgtEl>
                                          <p:spTgt spid="8">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circle(in)">
                                      <p:cBhvr>
                                        <p:cTn id="86" dur="2000"/>
                                        <p:tgtEl>
                                          <p:spTgt spid="8">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Effect transition="in" filter="circle(in)">
                                      <p:cBhvr>
                                        <p:cTn id="91" dur="2000"/>
                                        <p:tgtEl>
                                          <p:spTgt spid="8">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8">
                                            <p:txEl>
                                              <p:pRg st="15" end="15"/>
                                            </p:txEl>
                                          </p:spTgt>
                                        </p:tgtEl>
                                        <p:attrNameLst>
                                          <p:attrName>style.visibility</p:attrName>
                                        </p:attrNameLst>
                                      </p:cBhvr>
                                      <p:to>
                                        <p:strVal val="visible"/>
                                      </p:to>
                                    </p:set>
                                    <p:animEffect transition="in" filter="circle(in)">
                                      <p:cBhvr>
                                        <p:cTn id="96" dur="2000"/>
                                        <p:tgtEl>
                                          <p:spTgt spid="8">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4">
                                            <p:txEl>
                                              <p:pRg st="1" end="1"/>
                                            </p:txEl>
                                          </p:spTgt>
                                        </p:tgtEl>
                                        <p:attrNameLst>
                                          <p:attrName>style.visibility</p:attrName>
                                        </p:attrNameLst>
                                      </p:cBhvr>
                                      <p:to>
                                        <p:strVal val="visible"/>
                                      </p:to>
                                    </p:set>
                                    <p:animEffect transition="in" filter="circle(in)">
                                      <p:cBhvr>
                                        <p:cTn id="101" dur="2000"/>
                                        <p:tgtEl>
                                          <p:spTgt spid="4">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4">
                                            <p:txEl>
                                              <p:pRg st="3" end="3"/>
                                            </p:txEl>
                                          </p:spTgt>
                                        </p:tgtEl>
                                        <p:attrNameLst>
                                          <p:attrName>style.visibility</p:attrName>
                                        </p:attrNameLst>
                                      </p:cBhvr>
                                      <p:to>
                                        <p:strVal val="visible"/>
                                      </p:to>
                                    </p:set>
                                    <p:animEffect transition="in" filter="circle(in)">
                                      <p:cBhvr>
                                        <p:cTn id="106" dur="2000"/>
                                        <p:tgtEl>
                                          <p:spTgt spid="4">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Effect transition="in" filter="circle(in)">
                                      <p:cBhvr>
                                        <p:cTn id="111" dur="2000"/>
                                        <p:tgtEl>
                                          <p:spTgt spid="4">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4">
                                            <p:txEl>
                                              <p:pRg st="7" end="7"/>
                                            </p:txEl>
                                          </p:spTgt>
                                        </p:tgtEl>
                                        <p:attrNameLst>
                                          <p:attrName>style.visibility</p:attrName>
                                        </p:attrNameLst>
                                      </p:cBhvr>
                                      <p:to>
                                        <p:strVal val="visible"/>
                                      </p:to>
                                    </p:set>
                                    <p:animEffect transition="in" filter="circle(in)">
                                      <p:cBhvr>
                                        <p:cTn id="116" dur="2000"/>
                                        <p:tgtEl>
                                          <p:spTgt spid="4">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4">
                                            <p:txEl>
                                              <p:pRg st="9" end="9"/>
                                            </p:txEl>
                                          </p:spTgt>
                                        </p:tgtEl>
                                        <p:attrNameLst>
                                          <p:attrName>style.visibility</p:attrName>
                                        </p:attrNameLst>
                                      </p:cBhvr>
                                      <p:to>
                                        <p:strVal val="visible"/>
                                      </p:to>
                                    </p:set>
                                    <p:animEffect transition="in" filter="circle(in)">
                                      <p:cBhvr>
                                        <p:cTn id="121" dur="2000"/>
                                        <p:tgtEl>
                                          <p:spTgt spid="4">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4">
                                            <p:txEl>
                                              <p:pRg st="11" end="11"/>
                                            </p:txEl>
                                          </p:spTgt>
                                        </p:tgtEl>
                                        <p:attrNameLst>
                                          <p:attrName>style.visibility</p:attrName>
                                        </p:attrNameLst>
                                      </p:cBhvr>
                                      <p:to>
                                        <p:strVal val="visible"/>
                                      </p:to>
                                    </p:set>
                                    <p:animEffect transition="in" filter="circle(in)">
                                      <p:cBhvr>
                                        <p:cTn id="126" dur="2000"/>
                                        <p:tgtEl>
                                          <p:spTgt spid="4">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4">
                                            <p:txEl>
                                              <p:pRg st="13" end="13"/>
                                            </p:txEl>
                                          </p:spTgt>
                                        </p:tgtEl>
                                        <p:attrNameLst>
                                          <p:attrName>style.visibility</p:attrName>
                                        </p:attrNameLst>
                                      </p:cBhvr>
                                      <p:to>
                                        <p:strVal val="visible"/>
                                      </p:to>
                                    </p:set>
                                    <p:animEffect transition="in" filter="circle(in)">
                                      <p:cBhvr>
                                        <p:cTn id="131" dur="2000"/>
                                        <p:tgtEl>
                                          <p:spTgt spid="4">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4">
                                            <p:txEl>
                                              <p:pRg st="15" end="15"/>
                                            </p:txEl>
                                          </p:spTgt>
                                        </p:tgtEl>
                                        <p:attrNameLst>
                                          <p:attrName>style.visibility</p:attrName>
                                        </p:attrNameLst>
                                      </p:cBhvr>
                                      <p:to>
                                        <p:strVal val="visible"/>
                                      </p:to>
                                    </p:set>
                                    <p:animEffect transition="in" filter="circle(in)">
                                      <p:cBhvr>
                                        <p:cTn id="136"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9125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10. </a:t>
            </a:r>
            <a:r>
              <a:rPr lang="zh-CN" altLang="en-US" sz="2400" dirty="0"/>
              <a:t>医院 </a:t>
            </a:r>
            <a:r>
              <a:rPr lang="en-US" altLang="zh-CN" sz="2400" dirty="0"/>
              <a:t>Hospital</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28459C4D-AF11-43B6-9EF1-31E9F635A82E}"/>
              </a:ext>
            </a:extLst>
          </p:cNvPr>
          <p:cNvSpPr/>
          <p:nvPr/>
        </p:nvSpPr>
        <p:spPr>
          <a:xfrm>
            <a:off x="134720" y="728150"/>
            <a:ext cx="1637299" cy="4401205"/>
          </a:xfrm>
          <a:prstGeom prst="rect">
            <a:avLst/>
          </a:prstGeom>
        </p:spPr>
        <p:txBody>
          <a:bodyPr wrap="square">
            <a:spAutoFit/>
          </a:bodyPr>
          <a:lstStyle/>
          <a:p>
            <a:r>
              <a:rPr lang="zh-CN" altLang="en-US" sz="2000" b="1" dirty="0"/>
              <a:t>症状</a:t>
            </a:r>
            <a:endParaRPr lang="en-US" altLang="zh-CN" sz="2000" b="1" dirty="0"/>
          </a:p>
          <a:p>
            <a:r>
              <a:rPr lang="en-US" altLang="zh-CN" sz="2000" b="1" dirty="0">
                <a:solidFill>
                  <a:srgbClr val="645E10"/>
                </a:solidFill>
              </a:rPr>
              <a:t>   symptom </a:t>
            </a:r>
          </a:p>
          <a:p>
            <a:r>
              <a:rPr lang="zh-CN" altLang="en-US" sz="2000" b="1" dirty="0"/>
              <a:t>咳嗽</a:t>
            </a:r>
            <a:endParaRPr lang="en-US" altLang="zh-CN" sz="2000" b="1" dirty="0"/>
          </a:p>
          <a:p>
            <a:r>
              <a:rPr lang="en-US" altLang="zh-CN" sz="2000" b="1" dirty="0"/>
              <a:t>   </a:t>
            </a:r>
            <a:r>
              <a:rPr lang="en-US" altLang="zh-CN" sz="2000" b="1" dirty="0">
                <a:solidFill>
                  <a:srgbClr val="645E10"/>
                </a:solidFill>
              </a:rPr>
              <a:t>cough</a:t>
            </a:r>
          </a:p>
          <a:p>
            <a:r>
              <a:rPr lang="zh-CN" altLang="en-US" sz="2000" b="1" dirty="0"/>
              <a:t>呕吐</a:t>
            </a:r>
            <a:endParaRPr lang="en-US" altLang="zh-CN" sz="2000" b="1" dirty="0"/>
          </a:p>
          <a:p>
            <a:r>
              <a:rPr lang="en-US" altLang="zh-CN" sz="2000" b="1" dirty="0">
                <a:solidFill>
                  <a:srgbClr val="645E10"/>
                </a:solidFill>
              </a:rPr>
              <a:t>   vomit</a:t>
            </a:r>
          </a:p>
          <a:p>
            <a:r>
              <a:rPr lang="zh-CN" altLang="en-US" sz="2000" b="1" dirty="0"/>
              <a:t>心脏病</a:t>
            </a:r>
            <a:endParaRPr lang="en-US" altLang="zh-CN" sz="2000" b="1" dirty="0"/>
          </a:p>
          <a:p>
            <a:r>
              <a:rPr lang="en-US" altLang="zh-CN" sz="2000" b="1" dirty="0"/>
              <a:t>   </a:t>
            </a:r>
            <a:r>
              <a:rPr lang="en-US" altLang="zh-CN" sz="2000" b="1" dirty="0">
                <a:solidFill>
                  <a:srgbClr val="645E10"/>
                </a:solidFill>
              </a:rPr>
              <a:t>heart attack</a:t>
            </a:r>
          </a:p>
          <a:p>
            <a:r>
              <a:rPr lang="zh-CN" altLang="en-US" sz="2000" b="1" dirty="0"/>
              <a:t>头晕 </a:t>
            </a:r>
            <a:endParaRPr lang="en-US" altLang="zh-CN" sz="2000" b="1" dirty="0"/>
          </a:p>
          <a:p>
            <a:pPr lvl="0"/>
            <a:r>
              <a:rPr lang="en-US" altLang="zh-CN" sz="2000" b="1" dirty="0"/>
              <a:t>   </a:t>
            </a:r>
            <a:r>
              <a:rPr lang="en-US" altLang="zh-CN" sz="2000" b="1" dirty="0">
                <a:solidFill>
                  <a:srgbClr val="645E10"/>
                </a:solidFill>
              </a:rPr>
              <a:t>dizzy</a:t>
            </a:r>
          </a:p>
          <a:p>
            <a:pPr lvl="0"/>
            <a:r>
              <a:rPr lang="zh-CN" altLang="en-US" sz="2000" b="1" dirty="0">
                <a:solidFill>
                  <a:prstClr val="black"/>
                </a:solidFill>
              </a:rPr>
              <a:t>昏迷</a:t>
            </a:r>
            <a:endParaRPr lang="en-US" altLang="zh-CN" sz="2000" b="1" dirty="0">
              <a:solidFill>
                <a:prstClr val="black"/>
              </a:solidFill>
            </a:endParaRPr>
          </a:p>
          <a:p>
            <a:pPr lvl="0"/>
            <a:r>
              <a:rPr lang="en-US" altLang="zh-CN" sz="2000" b="1" dirty="0">
                <a:solidFill>
                  <a:srgbClr val="645E10"/>
                </a:solidFill>
              </a:rPr>
              <a:t>   faint</a:t>
            </a:r>
          </a:p>
          <a:p>
            <a:pPr lvl="0"/>
            <a:r>
              <a:rPr lang="zh-CN" altLang="en-US" sz="2000" b="1" dirty="0">
                <a:solidFill>
                  <a:prstClr val="black"/>
                </a:solidFill>
              </a:rPr>
              <a:t>流血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bleeding</a:t>
            </a:r>
          </a:p>
        </p:txBody>
      </p:sp>
      <p:sp>
        <p:nvSpPr>
          <p:cNvPr id="7" name="矩形 6">
            <a:extLst>
              <a:ext uri="{FF2B5EF4-FFF2-40B4-BE49-F238E27FC236}">
                <a16:creationId xmlns:a16="http://schemas.microsoft.com/office/drawing/2014/main" xmlns="" id="{97372F67-2804-4170-9551-F4B875F00A1C}"/>
              </a:ext>
            </a:extLst>
          </p:cNvPr>
          <p:cNvSpPr/>
          <p:nvPr/>
        </p:nvSpPr>
        <p:spPr>
          <a:xfrm>
            <a:off x="1720629" y="796936"/>
            <a:ext cx="1882655" cy="4401205"/>
          </a:xfrm>
          <a:prstGeom prst="rect">
            <a:avLst/>
          </a:prstGeom>
        </p:spPr>
        <p:txBody>
          <a:bodyPr wrap="square">
            <a:spAutoFit/>
          </a:bodyPr>
          <a:lstStyle/>
          <a:p>
            <a:pPr lvl="0"/>
            <a:r>
              <a:rPr lang="zh-CN" altLang="en-US" sz="2000" b="1" dirty="0">
                <a:solidFill>
                  <a:prstClr val="black"/>
                </a:solidFill>
              </a:rPr>
              <a:t>胃疼，肚子疼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stomachache</a:t>
            </a:r>
          </a:p>
          <a:p>
            <a:pPr lvl="0"/>
            <a:r>
              <a:rPr lang="zh-CN" altLang="en-US" sz="2000" b="1" dirty="0">
                <a:solidFill>
                  <a:prstClr val="black"/>
                </a:solidFill>
              </a:rPr>
              <a:t>疲乏</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worn out</a:t>
            </a:r>
          </a:p>
          <a:p>
            <a:pPr lvl="0"/>
            <a:r>
              <a:rPr lang="zh-CN" altLang="en-US" sz="2000" b="1" dirty="0">
                <a:solidFill>
                  <a:prstClr val="black"/>
                </a:solidFill>
              </a:rPr>
              <a:t>流鼻涕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running nose</a:t>
            </a:r>
          </a:p>
          <a:p>
            <a:pPr lvl="0"/>
            <a:r>
              <a:rPr lang="zh-CN" altLang="en-US" sz="2000" b="1" dirty="0">
                <a:solidFill>
                  <a:prstClr val="black"/>
                </a:solidFill>
              </a:rPr>
              <a:t>过敏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 allergic to</a:t>
            </a:r>
          </a:p>
          <a:p>
            <a:pPr lvl="0"/>
            <a:r>
              <a:rPr lang="zh-CN" altLang="en-US" sz="2000" b="1" dirty="0">
                <a:solidFill>
                  <a:prstClr val="black"/>
                </a:solidFill>
              </a:rPr>
              <a:t>骨折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fracture  </a:t>
            </a:r>
          </a:p>
          <a:p>
            <a:r>
              <a:rPr lang="zh-CN" altLang="en-US" sz="2000" b="1" dirty="0"/>
              <a:t>失眠</a:t>
            </a:r>
            <a:endParaRPr lang="en-US" altLang="zh-CN" sz="2000" b="1" dirty="0"/>
          </a:p>
          <a:p>
            <a:r>
              <a:rPr lang="zh-CN" altLang="en-US" sz="2000" b="1" dirty="0">
                <a:solidFill>
                  <a:srgbClr val="645E10"/>
                </a:solidFill>
              </a:rPr>
              <a:t>   </a:t>
            </a:r>
            <a:r>
              <a:rPr lang="en-US" altLang="zh-CN" sz="2000" b="1" dirty="0">
                <a:solidFill>
                  <a:srgbClr val="645E10"/>
                </a:solidFill>
              </a:rPr>
              <a:t>insomnia</a:t>
            </a:r>
          </a:p>
          <a:p>
            <a:r>
              <a:rPr lang="zh-CN" altLang="en-US" sz="2000" b="1" dirty="0"/>
              <a:t>中风</a:t>
            </a:r>
            <a:endParaRPr lang="en-US" altLang="zh-CN" sz="2000" b="1" dirty="0"/>
          </a:p>
          <a:p>
            <a:r>
              <a:rPr lang="en-US" altLang="zh-CN" sz="2000" b="1" dirty="0"/>
              <a:t>   </a:t>
            </a:r>
            <a:r>
              <a:rPr lang="en-US" altLang="zh-CN" sz="2000" b="1" dirty="0">
                <a:solidFill>
                  <a:srgbClr val="645E10"/>
                </a:solidFill>
              </a:rPr>
              <a:t>stroke</a:t>
            </a:r>
          </a:p>
        </p:txBody>
      </p:sp>
      <p:sp>
        <p:nvSpPr>
          <p:cNvPr id="8" name="矩形 7">
            <a:extLst>
              <a:ext uri="{FF2B5EF4-FFF2-40B4-BE49-F238E27FC236}">
                <a16:creationId xmlns:a16="http://schemas.microsoft.com/office/drawing/2014/main" xmlns="" id="{519191AD-C6E6-49F4-872B-6F65BDBA6031}"/>
              </a:ext>
            </a:extLst>
          </p:cNvPr>
          <p:cNvSpPr/>
          <p:nvPr/>
        </p:nvSpPr>
        <p:spPr>
          <a:xfrm>
            <a:off x="3434938" y="296131"/>
            <a:ext cx="2778838" cy="4708981"/>
          </a:xfrm>
          <a:prstGeom prst="rect">
            <a:avLst/>
          </a:prstGeom>
        </p:spPr>
        <p:txBody>
          <a:bodyPr wrap="none">
            <a:spAutoFit/>
          </a:bodyPr>
          <a:lstStyle/>
          <a:p>
            <a:r>
              <a:rPr lang="zh-CN" altLang="en-US" sz="2000" b="1" dirty="0"/>
              <a:t>感冒 </a:t>
            </a:r>
            <a:endParaRPr lang="en-US" altLang="zh-CN" sz="2000" b="1" dirty="0"/>
          </a:p>
          <a:p>
            <a:r>
              <a:rPr lang="zh-CN" altLang="en-US" sz="2000" b="1" dirty="0"/>
              <a:t>    </a:t>
            </a:r>
            <a:r>
              <a:rPr lang="en-US" altLang="zh-CN" sz="2000" b="1" dirty="0">
                <a:solidFill>
                  <a:srgbClr val="645E10"/>
                </a:solidFill>
              </a:rPr>
              <a:t>catch a cold/flu</a:t>
            </a:r>
          </a:p>
          <a:p>
            <a:pPr lvl="0"/>
            <a:r>
              <a:rPr lang="zh-CN" altLang="en-US" sz="2000" b="1" dirty="0">
                <a:solidFill>
                  <a:prstClr val="black"/>
                </a:solidFill>
              </a:rPr>
              <a:t>高血压</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high blood pressure</a:t>
            </a:r>
          </a:p>
          <a:p>
            <a:r>
              <a:rPr lang="zh-CN" altLang="en-US" sz="2000" b="1" dirty="0"/>
              <a:t>发烧</a:t>
            </a:r>
            <a:endParaRPr lang="en-US" altLang="zh-CN" sz="2000" b="1" dirty="0"/>
          </a:p>
          <a:p>
            <a:r>
              <a:rPr lang="zh-CN" altLang="en-US" sz="2000" b="1" dirty="0">
                <a:solidFill>
                  <a:srgbClr val="645E10"/>
                </a:solidFill>
              </a:rPr>
              <a:t>    </a:t>
            </a:r>
            <a:r>
              <a:rPr lang="en-US" altLang="zh-CN" sz="2000" b="1" dirty="0">
                <a:solidFill>
                  <a:srgbClr val="645E10"/>
                </a:solidFill>
              </a:rPr>
              <a:t>fever/  have a fever</a:t>
            </a:r>
          </a:p>
          <a:p>
            <a:r>
              <a:rPr lang="zh-CN" altLang="en-US" sz="2000" b="1" dirty="0"/>
              <a:t>喉咙发炎</a:t>
            </a:r>
            <a:endParaRPr lang="en-US" altLang="zh-CN" sz="2000" b="1" dirty="0"/>
          </a:p>
          <a:p>
            <a:r>
              <a:rPr lang="zh-CN" altLang="en-US" sz="2000" b="1" dirty="0">
                <a:solidFill>
                  <a:srgbClr val="645E10"/>
                </a:solidFill>
              </a:rPr>
              <a:t>    </a:t>
            </a:r>
            <a:r>
              <a:rPr lang="en-US" altLang="zh-CN" sz="2000" b="1" dirty="0">
                <a:solidFill>
                  <a:srgbClr val="645E10"/>
                </a:solidFill>
              </a:rPr>
              <a:t>have a sore throat</a:t>
            </a:r>
          </a:p>
          <a:p>
            <a:r>
              <a:rPr lang="zh-CN" altLang="en-US" sz="2000" b="1" dirty="0"/>
              <a:t>测量体温</a:t>
            </a:r>
            <a:r>
              <a:rPr lang="en-US" altLang="zh-CN" sz="2000" b="1" dirty="0"/>
              <a:t>/</a:t>
            </a:r>
            <a:r>
              <a:rPr lang="zh-CN" altLang="en-US" sz="2000" b="1" dirty="0"/>
              <a:t>血压</a:t>
            </a:r>
            <a:endParaRPr lang="en-US" altLang="zh-CN" sz="2000" b="1" dirty="0"/>
          </a:p>
          <a:p>
            <a:r>
              <a:rPr lang="en-US" altLang="zh-CN" sz="2000" b="1" dirty="0">
                <a:solidFill>
                  <a:srgbClr val="645E10"/>
                </a:solidFill>
              </a:rPr>
              <a:t>  take one’s </a:t>
            </a:r>
            <a:r>
              <a:rPr lang="en-US" altLang="zh-CN" sz="2000" b="1" u="sng" dirty="0">
                <a:solidFill>
                  <a:srgbClr val="645E10"/>
                </a:solidFill>
              </a:rPr>
              <a:t>temperature</a:t>
            </a:r>
          </a:p>
          <a:p>
            <a:r>
              <a:rPr lang="en-US" altLang="zh-CN" sz="2000" b="1" dirty="0">
                <a:solidFill>
                  <a:srgbClr val="645E10"/>
                </a:solidFill>
              </a:rPr>
              <a:t>    /</a:t>
            </a:r>
            <a:r>
              <a:rPr lang="en-US" altLang="zh-CN" sz="2000" b="1" u="sng" dirty="0">
                <a:solidFill>
                  <a:srgbClr val="645E10"/>
                </a:solidFill>
              </a:rPr>
              <a:t>blood pressure</a:t>
            </a:r>
          </a:p>
          <a:p>
            <a:r>
              <a:rPr lang="zh-CN" altLang="en-US" sz="2000" b="1" dirty="0"/>
              <a:t>我崴了脚</a:t>
            </a:r>
            <a:endParaRPr lang="en-US" altLang="zh-CN" sz="2000" b="1" dirty="0"/>
          </a:p>
          <a:p>
            <a:r>
              <a:rPr lang="en-US" altLang="zh-CN" sz="2000" b="1" dirty="0">
                <a:solidFill>
                  <a:srgbClr val="645E10"/>
                </a:solidFill>
              </a:rPr>
              <a:t>   I twisted my ankle.</a:t>
            </a:r>
          </a:p>
          <a:p>
            <a:r>
              <a:rPr lang="zh-CN" altLang="en-US" sz="2000" b="1" dirty="0"/>
              <a:t>我没力气</a:t>
            </a:r>
            <a:endParaRPr lang="en-US" altLang="zh-CN" sz="2000" b="1" dirty="0"/>
          </a:p>
          <a:p>
            <a:r>
              <a:rPr lang="en-US" altLang="zh-CN" sz="2000" b="1" dirty="0"/>
              <a:t>   </a:t>
            </a:r>
            <a:r>
              <a:rPr lang="en-US" altLang="zh-CN" sz="2000" b="1" dirty="0">
                <a:solidFill>
                  <a:srgbClr val="645E10"/>
                </a:solidFill>
              </a:rPr>
              <a:t>I am feeling weak.</a:t>
            </a:r>
          </a:p>
        </p:txBody>
      </p:sp>
      <p:sp>
        <p:nvSpPr>
          <p:cNvPr id="4" name="矩形 3">
            <a:extLst>
              <a:ext uri="{FF2B5EF4-FFF2-40B4-BE49-F238E27FC236}">
                <a16:creationId xmlns:a16="http://schemas.microsoft.com/office/drawing/2014/main" xmlns="" id="{982CAF13-D288-4F25-9A2C-F94F2E6B2F35}"/>
              </a:ext>
            </a:extLst>
          </p:cNvPr>
          <p:cNvSpPr/>
          <p:nvPr/>
        </p:nvSpPr>
        <p:spPr>
          <a:xfrm>
            <a:off x="6025839" y="284958"/>
            <a:ext cx="3118161" cy="4708981"/>
          </a:xfrm>
          <a:prstGeom prst="rect">
            <a:avLst/>
          </a:prstGeom>
        </p:spPr>
        <p:txBody>
          <a:bodyPr wrap="none">
            <a:spAutoFit/>
          </a:bodyPr>
          <a:lstStyle/>
          <a:p>
            <a:r>
              <a:rPr lang="zh-CN" altLang="en-US" sz="2000" b="1" dirty="0"/>
              <a:t>不见好转</a:t>
            </a:r>
            <a:endParaRPr lang="en-US" altLang="zh-CN" sz="2000" b="1" dirty="0"/>
          </a:p>
          <a:p>
            <a:r>
              <a:rPr lang="en-US" altLang="zh-CN" sz="2000" b="1" dirty="0"/>
              <a:t>   </a:t>
            </a:r>
            <a:r>
              <a:rPr lang="en-US" altLang="zh-CN" sz="2000" b="1" dirty="0">
                <a:solidFill>
                  <a:srgbClr val="645E10"/>
                </a:solidFill>
              </a:rPr>
              <a:t>It is getting worse.</a:t>
            </a:r>
          </a:p>
          <a:p>
            <a:r>
              <a:rPr lang="zh-CN" altLang="en-US" sz="2000" b="1" dirty="0"/>
              <a:t>我胃痛</a:t>
            </a:r>
            <a:endParaRPr lang="en-US" altLang="zh-CN" sz="2000" b="1" dirty="0"/>
          </a:p>
          <a:p>
            <a:r>
              <a:rPr lang="en-US" altLang="zh-CN" sz="2000" b="1" dirty="0"/>
              <a:t>   </a:t>
            </a:r>
            <a:r>
              <a:rPr lang="en-US" altLang="zh-CN" sz="2000" b="1" dirty="0">
                <a:solidFill>
                  <a:srgbClr val="645E10"/>
                </a:solidFill>
              </a:rPr>
              <a:t>My stomach is upset.</a:t>
            </a:r>
          </a:p>
          <a:p>
            <a:r>
              <a:rPr lang="zh-CN" altLang="en-US" sz="2000" b="1" dirty="0"/>
              <a:t>我恶心</a:t>
            </a:r>
            <a:endParaRPr lang="en-US" altLang="zh-CN" sz="2000" b="1" dirty="0"/>
          </a:p>
          <a:p>
            <a:r>
              <a:rPr lang="en-US" altLang="zh-CN" sz="2000" b="1" dirty="0">
                <a:solidFill>
                  <a:srgbClr val="645E10"/>
                </a:solidFill>
              </a:rPr>
              <a:t>   I am feeling sick</a:t>
            </a:r>
          </a:p>
          <a:p>
            <a:r>
              <a:rPr lang="zh-CN" altLang="en-US" sz="2000" b="1" dirty="0"/>
              <a:t>我没食欲</a:t>
            </a:r>
            <a:endParaRPr lang="en-US" altLang="zh-CN" sz="2000" b="1" dirty="0"/>
          </a:p>
          <a:p>
            <a:r>
              <a:rPr lang="en-US" altLang="zh-CN" sz="2000" b="1" dirty="0">
                <a:solidFill>
                  <a:srgbClr val="645E10"/>
                </a:solidFill>
              </a:rPr>
              <a:t>   I don’t have appetite.</a:t>
            </a:r>
          </a:p>
          <a:p>
            <a:r>
              <a:rPr lang="zh-CN" altLang="en-US" sz="2000" b="1" dirty="0"/>
              <a:t>我皮肤痒</a:t>
            </a:r>
            <a:endParaRPr lang="en-US" altLang="zh-CN" sz="2000" b="1" dirty="0"/>
          </a:p>
          <a:p>
            <a:r>
              <a:rPr lang="en-US" altLang="zh-CN" sz="2000" b="1" dirty="0"/>
              <a:t>   </a:t>
            </a:r>
            <a:r>
              <a:rPr lang="en-US" altLang="zh-CN" sz="2000" b="1" dirty="0">
                <a:solidFill>
                  <a:srgbClr val="645E10"/>
                </a:solidFill>
              </a:rPr>
              <a:t>My skin is itching. </a:t>
            </a:r>
          </a:p>
          <a:p>
            <a:r>
              <a:rPr lang="zh-CN" altLang="en-US" sz="2000" b="1" dirty="0"/>
              <a:t>我视线模糊</a:t>
            </a:r>
          </a:p>
          <a:p>
            <a:r>
              <a:rPr lang="en-US" altLang="zh-CN" sz="2000" b="1" dirty="0"/>
              <a:t>   </a:t>
            </a:r>
            <a:r>
              <a:rPr lang="en-US" altLang="zh-CN" sz="2000" b="1" dirty="0">
                <a:solidFill>
                  <a:srgbClr val="645E10"/>
                </a:solidFill>
              </a:rPr>
              <a:t>My vision blurred. </a:t>
            </a:r>
          </a:p>
          <a:p>
            <a:r>
              <a:rPr lang="zh-CN" altLang="en-US" sz="2000" b="1" dirty="0"/>
              <a:t>我耳朵常有嗡嗡的声音</a:t>
            </a:r>
          </a:p>
          <a:p>
            <a:r>
              <a:rPr lang="en-US" altLang="zh-CN" sz="2000" b="1" dirty="0">
                <a:solidFill>
                  <a:srgbClr val="645E10"/>
                </a:solidFill>
              </a:rPr>
              <a:t>   I have a repeated buzzing </a:t>
            </a:r>
          </a:p>
          <a:p>
            <a:r>
              <a:rPr lang="en-US" altLang="zh-CN" sz="2000" b="1" dirty="0">
                <a:solidFill>
                  <a:srgbClr val="645E10"/>
                </a:solidFill>
              </a:rPr>
              <a:t>   in my ears.</a:t>
            </a:r>
          </a:p>
        </p:txBody>
      </p:sp>
    </p:spTree>
    <p:extLst>
      <p:ext uri="{BB962C8B-B14F-4D97-AF65-F5344CB8AC3E}">
        <p14:creationId xmlns:p14="http://schemas.microsoft.com/office/powerpoint/2010/main" val="17750336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down)">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wipe(down)">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wipe(down)">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down)">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wipe(down)">
                                      <p:cBhvr>
                                        <p:cTn id="56" dur="5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down)">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wipe(down)">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wipe(down)">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wipe(down)">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wipe(down)">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wipe(down)">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wipe(down)">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8">
                                            <p:txEl>
                                              <p:pRg st="1" end="1"/>
                                            </p:txEl>
                                          </p:spTgt>
                                        </p:tgtEl>
                                        <p:attrNameLst>
                                          <p:attrName>style.visibility</p:attrName>
                                        </p:attrNameLst>
                                      </p:cBhvr>
                                      <p:to>
                                        <p:strVal val="visible"/>
                                      </p:to>
                                    </p:set>
                                    <p:animEffect transition="in" filter="wipe(down)">
                                      <p:cBhvr>
                                        <p:cTn id="96" dur="500"/>
                                        <p:tgtEl>
                                          <p:spTgt spid="8">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
                                            <p:txEl>
                                              <p:pRg st="3" end="3"/>
                                            </p:txEl>
                                          </p:spTgt>
                                        </p:tgtEl>
                                        <p:attrNameLst>
                                          <p:attrName>style.visibility</p:attrName>
                                        </p:attrNameLst>
                                      </p:cBhvr>
                                      <p:to>
                                        <p:strVal val="visible"/>
                                      </p:to>
                                    </p:set>
                                    <p:animEffect transition="in" filter="wipe(down)">
                                      <p:cBhvr>
                                        <p:cTn id="101" dur="500"/>
                                        <p:tgtEl>
                                          <p:spTgt spid="8">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8">
                                            <p:txEl>
                                              <p:pRg st="5" end="5"/>
                                            </p:txEl>
                                          </p:spTgt>
                                        </p:tgtEl>
                                        <p:attrNameLst>
                                          <p:attrName>style.visibility</p:attrName>
                                        </p:attrNameLst>
                                      </p:cBhvr>
                                      <p:to>
                                        <p:strVal val="visible"/>
                                      </p:to>
                                    </p:set>
                                    <p:animEffect transition="in" filter="wipe(down)">
                                      <p:cBhvr>
                                        <p:cTn id="106" dur="500"/>
                                        <p:tgtEl>
                                          <p:spTgt spid="8">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8">
                                            <p:txEl>
                                              <p:pRg st="7" end="7"/>
                                            </p:txEl>
                                          </p:spTgt>
                                        </p:tgtEl>
                                        <p:attrNameLst>
                                          <p:attrName>style.visibility</p:attrName>
                                        </p:attrNameLst>
                                      </p:cBhvr>
                                      <p:to>
                                        <p:strVal val="visible"/>
                                      </p:to>
                                    </p:set>
                                    <p:animEffect transition="in" filter="wipe(down)">
                                      <p:cBhvr>
                                        <p:cTn id="111" dur="500"/>
                                        <p:tgtEl>
                                          <p:spTgt spid="8">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8">
                                            <p:txEl>
                                              <p:pRg st="9" end="9"/>
                                            </p:txEl>
                                          </p:spTgt>
                                        </p:tgtEl>
                                        <p:attrNameLst>
                                          <p:attrName>style.visibility</p:attrName>
                                        </p:attrNameLst>
                                      </p:cBhvr>
                                      <p:to>
                                        <p:strVal val="visible"/>
                                      </p:to>
                                    </p:set>
                                    <p:animEffect transition="in" filter="wipe(down)">
                                      <p:cBhvr>
                                        <p:cTn id="116" dur="500"/>
                                        <p:tgtEl>
                                          <p:spTgt spid="8">
                                            <p:txEl>
                                              <p:pRg st="9" end="9"/>
                                            </p:txEl>
                                          </p:spTgt>
                                        </p:tgtEl>
                                      </p:cBhvr>
                                    </p:animEffect>
                                  </p:childTnLst>
                                </p:cTn>
                              </p:par>
                              <p:par>
                                <p:cTn id="117" presetID="22" presetClass="entr" presetSubtype="4" fill="hold" nodeType="withEffect">
                                  <p:stCondLst>
                                    <p:cond delay="0"/>
                                  </p:stCondLst>
                                  <p:childTnLst>
                                    <p:set>
                                      <p:cBhvr>
                                        <p:cTn id="118" dur="1" fill="hold">
                                          <p:stCondLst>
                                            <p:cond delay="0"/>
                                          </p:stCondLst>
                                        </p:cTn>
                                        <p:tgtEl>
                                          <p:spTgt spid="8">
                                            <p:txEl>
                                              <p:pRg st="10" end="10"/>
                                            </p:txEl>
                                          </p:spTgt>
                                        </p:tgtEl>
                                        <p:attrNameLst>
                                          <p:attrName>style.visibility</p:attrName>
                                        </p:attrNameLst>
                                      </p:cBhvr>
                                      <p:to>
                                        <p:strVal val="visible"/>
                                      </p:to>
                                    </p:set>
                                    <p:animEffect transition="in" filter="wipe(down)">
                                      <p:cBhvr>
                                        <p:cTn id="119" dur="500"/>
                                        <p:tgtEl>
                                          <p:spTgt spid="8">
                                            <p:txEl>
                                              <p:pRg st="10" end="1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8">
                                            <p:txEl>
                                              <p:pRg st="12" end="12"/>
                                            </p:txEl>
                                          </p:spTgt>
                                        </p:tgtEl>
                                        <p:attrNameLst>
                                          <p:attrName>style.visibility</p:attrName>
                                        </p:attrNameLst>
                                      </p:cBhvr>
                                      <p:to>
                                        <p:strVal val="visible"/>
                                      </p:to>
                                    </p:set>
                                    <p:animEffect transition="in" filter="wipe(down)">
                                      <p:cBhvr>
                                        <p:cTn id="124" dur="500"/>
                                        <p:tgtEl>
                                          <p:spTgt spid="8">
                                            <p:txEl>
                                              <p:pRg st="12" end="1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8">
                                            <p:txEl>
                                              <p:pRg st="14" end="14"/>
                                            </p:txEl>
                                          </p:spTgt>
                                        </p:tgtEl>
                                        <p:attrNameLst>
                                          <p:attrName>style.visibility</p:attrName>
                                        </p:attrNameLst>
                                      </p:cBhvr>
                                      <p:to>
                                        <p:strVal val="visible"/>
                                      </p:to>
                                    </p:set>
                                    <p:animEffect transition="in" filter="wipe(down)">
                                      <p:cBhvr>
                                        <p:cTn id="129" dur="500"/>
                                        <p:tgtEl>
                                          <p:spTgt spid="8">
                                            <p:txEl>
                                              <p:pRg st="14" end="1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
                                            <p:txEl>
                                              <p:pRg st="1" end="1"/>
                                            </p:txEl>
                                          </p:spTgt>
                                        </p:tgtEl>
                                        <p:attrNameLst>
                                          <p:attrName>style.visibility</p:attrName>
                                        </p:attrNameLst>
                                      </p:cBhvr>
                                      <p:to>
                                        <p:strVal val="visible"/>
                                      </p:to>
                                    </p:set>
                                    <p:animEffect transition="in" filter="wipe(down)">
                                      <p:cBhvr>
                                        <p:cTn id="134" dur="500"/>
                                        <p:tgtEl>
                                          <p:spTgt spid="4">
                                            <p:txEl>
                                              <p:pRg st="1" end="1"/>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4">
                                            <p:txEl>
                                              <p:pRg st="3" end="3"/>
                                            </p:txEl>
                                          </p:spTgt>
                                        </p:tgtEl>
                                        <p:attrNameLst>
                                          <p:attrName>style.visibility</p:attrName>
                                        </p:attrNameLst>
                                      </p:cBhvr>
                                      <p:to>
                                        <p:strVal val="visible"/>
                                      </p:to>
                                    </p:set>
                                    <p:animEffect transition="in" filter="wipe(down)">
                                      <p:cBhvr>
                                        <p:cTn id="139" dur="500"/>
                                        <p:tgtEl>
                                          <p:spTgt spid="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4">
                                            <p:txEl>
                                              <p:pRg st="5" end="5"/>
                                            </p:txEl>
                                          </p:spTgt>
                                        </p:tgtEl>
                                        <p:attrNameLst>
                                          <p:attrName>style.visibility</p:attrName>
                                        </p:attrNameLst>
                                      </p:cBhvr>
                                      <p:to>
                                        <p:strVal val="visible"/>
                                      </p:to>
                                    </p:set>
                                    <p:animEffect transition="in" filter="wipe(down)">
                                      <p:cBhvr>
                                        <p:cTn id="144" dur="500"/>
                                        <p:tgtEl>
                                          <p:spTgt spid="4">
                                            <p:txEl>
                                              <p:pRg st="5" end="5"/>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4">
                                            <p:txEl>
                                              <p:pRg st="7" end="7"/>
                                            </p:txEl>
                                          </p:spTgt>
                                        </p:tgtEl>
                                        <p:attrNameLst>
                                          <p:attrName>style.visibility</p:attrName>
                                        </p:attrNameLst>
                                      </p:cBhvr>
                                      <p:to>
                                        <p:strVal val="visible"/>
                                      </p:to>
                                    </p:set>
                                    <p:animEffect transition="in" filter="wipe(down)">
                                      <p:cBhvr>
                                        <p:cTn id="149" dur="500"/>
                                        <p:tgtEl>
                                          <p:spTgt spid="4">
                                            <p:txEl>
                                              <p:pRg st="7" end="7"/>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4">
                                            <p:txEl>
                                              <p:pRg st="9" end="9"/>
                                            </p:txEl>
                                          </p:spTgt>
                                        </p:tgtEl>
                                        <p:attrNameLst>
                                          <p:attrName>style.visibility</p:attrName>
                                        </p:attrNameLst>
                                      </p:cBhvr>
                                      <p:to>
                                        <p:strVal val="visible"/>
                                      </p:to>
                                    </p:set>
                                    <p:animEffect transition="in" filter="wipe(down)">
                                      <p:cBhvr>
                                        <p:cTn id="154" dur="500"/>
                                        <p:tgtEl>
                                          <p:spTgt spid="4">
                                            <p:txEl>
                                              <p:pRg st="9" end="9"/>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4">
                                            <p:txEl>
                                              <p:pRg st="11" end="11"/>
                                            </p:txEl>
                                          </p:spTgt>
                                        </p:tgtEl>
                                        <p:attrNameLst>
                                          <p:attrName>style.visibility</p:attrName>
                                        </p:attrNameLst>
                                      </p:cBhvr>
                                      <p:to>
                                        <p:strVal val="visible"/>
                                      </p:to>
                                    </p:set>
                                    <p:animEffect transition="in" filter="wipe(down)">
                                      <p:cBhvr>
                                        <p:cTn id="159" dur="500"/>
                                        <p:tgtEl>
                                          <p:spTgt spid="4">
                                            <p:txEl>
                                              <p:pRg st="11" end="11"/>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4">
                                            <p:txEl>
                                              <p:pRg st="13" end="13"/>
                                            </p:txEl>
                                          </p:spTgt>
                                        </p:tgtEl>
                                        <p:attrNameLst>
                                          <p:attrName>style.visibility</p:attrName>
                                        </p:attrNameLst>
                                      </p:cBhvr>
                                      <p:to>
                                        <p:strVal val="visible"/>
                                      </p:to>
                                    </p:set>
                                    <p:animEffect transition="in" filter="wipe(down)">
                                      <p:cBhvr>
                                        <p:cTn id="164" dur="500"/>
                                        <p:tgtEl>
                                          <p:spTgt spid="4">
                                            <p:txEl>
                                              <p:pRg st="13" end="13"/>
                                            </p:txEl>
                                          </p:spTgt>
                                        </p:tgtEl>
                                      </p:cBhvr>
                                    </p:animEffect>
                                  </p:childTnLst>
                                </p:cTn>
                              </p:par>
                              <p:par>
                                <p:cTn id="165" presetID="22" presetClass="entr" presetSubtype="4" fill="hold" nodeType="withEffect">
                                  <p:stCondLst>
                                    <p:cond delay="0"/>
                                  </p:stCondLst>
                                  <p:childTnLst>
                                    <p:set>
                                      <p:cBhvr>
                                        <p:cTn id="166" dur="1" fill="hold">
                                          <p:stCondLst>
                                            <p:cond delay="0"/>
                                          </p:stCondLst>
                                        </p:cTn>
                                        <p:tgtEl>
                                          <p:spTgt spid="4">
                                            <p:txEl>
                                              <p:pRg st="14" end="14"/>
                                            </p:txEl>
                                          </p:spTgt>
                                        </p:tgtEl>
                                        <p:attrNameLst>
                                          <p:attrName>style.visibility</p:attrName>
                                        </p:attrNameLst>
                                      </p:cBhvr>
                                      <p:to>
                                        <p:strVal val="visible"/>
                                      </p:to>
                                    </p:set>
                                    <p:animEffect transition="in" filter="wipe(down)">
                                      <p:cBhvr>
                                        <p:cTn id="16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A2DB3F6E-CDBA-4DD0-BEDE-5DD8B64277CF}"/>
              </a:ext>
            </a:extLst>
          </p:cNvPr>
          <p:cNvSpPr/>
          <p:nvPr/>
        </p:nvSpPr>
        <p:spPr>
          <a:xfrm>
            <a:off x="281547" y="711114"/>
            <a:ext cx="3426357" cy="4401205"/>
          </a:xfrm>
          <a:prstGeom prst="rect">
            <a:avLst/>
          </a:prstGeom>
          <a:ln>
            <a:noFill/>
          </a:ln>
          <a:effectLst>
            <a:outerShdw blurRad="44450" dist="27940" dir="5400000" algn="ctr">
              <a:srgbClr val="000000">
                <a:alpha val="32000"/>
              </a:srgbClr>
            </a:outerShdw>
          </a:effectLst>
        </p:spPr>
        <p:txBody>
          <a:bodyPr wrap="square">
            <a:spAutoFit/>
          </a:bodyPr>
          <a:lstStyle/>
          <a:p>
            <a:pPr lvl="0">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rPr>
              <a:t>寄信 </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endParaRPr>
          </a:p>
          <a:p>
            <a:pPr lvl="0">
              <a:defRPr/>
            </a:pPr>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mail/send/post/a letter </a:t>
            </a:r>
            <a:r>
              <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rPr>
              <a:t> </a:t>
            </a:r>
          </a:p>
          <a:p>
            <a:pPr lvl="0">
              <a:defRPr/>
            </a:pPr>
            <a:r>
              <a:rPr lang="zh-CN" altLang="en-US" sz="2000" b="1" dirty="0">
                <a:solidFill>
                  <a:prstClr val="black"/>
                </a:solidFill>
              </a:rPr>
              <a:t>邮资 </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postage</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a:defRPr/>
            </a:pPr>
            <a:r>
              <a:rPr lang="zh-CN" altLang="en-US" sz="2000" b="1" dirty="0">
                <a:solidFill>
                  <a:prstClr val="black"/>
                </a:solidFill>
              </a:rPr>
              <a:t>航空信  </a:t>
            </a:r>
            <a:endParaRPr lang="en-US" altLang="zh-CN" sz="2000" b="1" dirty="0">
              <a:solidFill>
                <a:prstClr val="black"/>
              </a:solidFill>
            </a:endParaRPr>
          </a:p>
          <a:p>
            <a:pPr>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airmail      </a:t>
            </a: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p>
          <a:p>
            <a:pPr>
              <a:defRPr/>
            </a:pPr>
            <a:r>
              <a:rPr lang="zh-CN" altLang="en-US" sz="2000" b="1" dirty="0"/>
              <a:t>超重 </a:t>
            </a:r>
            <a:endParaRPr lang="en-US" altLang="zh-CN" sz="2000" b="1" dirty="0"/>
          </a:p>
          <a:p>
            <a:pPr>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overweight</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lvl="0">
              <a:defRPr/>
            </a:pPr>
            <a:r>
              <a:rPr lang="zh-CN" altLang="en-US" sz="2000" b="1" dirty="0">
                <a:solidFill>
                  <a:prstClr val="black"/>
                </a:solidFill>
              </a:rPr>
              <a:t>邮票 </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          stamp</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lvl="0">
              <a:defRPr/>
            </a:pPr>
            <a:r>
              <a:rPr lang="zh-CN" altLang="en-US" sz="2000" b="1" dirty="0">
                <a:solidFill>
                  <a:prstClr val="black"/>
                </a:solidFill>
              </a:rPr>
              <a:t>通过快递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by courier/ express</a:t>
            </a:r>
          </a:p>
          <a:p>
            <a:pPr lvl="0">
              <a:defRPr/>
            </a:pPr>
            <a:r>
              <a:rPr lang="zh-CN" altLang="en-US" sz="2000" b="1" dirty="0">
                <a:solidFill>
                  <a:prstClr val="black"/>
                </a:solidFill>
              </a:rPr>
              <a:t>签收快递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sign for the package</a:t>
            </a:r>
            <a:endParaRPr lang="zh-CN" altLang="en-US" sz="2000" b="1" dirty="0">
              <a:solidFill>
                <a:srgbClr val="645E10"/>
              </a:solidFill>
            </a:endParaRPr>
          </a:p>
        </p:txBody>
      </p:sp>
      <p:sp>
        <p:nvSpPr>
          <p:cNvPr id="4" name="矩形 3">
            <a:extLst>
              <a:ext uri="{FF2B5EF4-FFF2-40B4-BE49-F238E27FC236}">
                <a16:creationId xmlns:a16="http://schemas.microsoft.com/office/drawing/2014/main" xmlns="" id="{47CAC496-EAB2-4D7F-985D-EB4177D08C03}"/>
              </a:ext>
            </a:extLst>
          </p:cNvPr>
          <p:cNvSpPr/>
          <p:nvPr/>
        </p:nvSpPr>
        <p:spPr>
          <a:xfrm>
            <a:off x="3617850" y="728150"/>
            <a:ext cx="5219742" cy="4401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zh-CN" altLang="en-US" sz="2000" b="1" dirty="0">
                <a:solidFill>
                  <a:prstClr val="black"/>
                </a:solidFill>
                <a:latin typeface="Calibri"/>
                <a:ea typeface="宋体" panose="02010600030101010101" pitchFamily="2" charset="-122"/>
              </a:rPr>
              <a:t>送货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make a delivery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急需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be in urgent need of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及时交付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timely delivery </a:t>
            </a:r>
            <a:endParaRPr lang="zh-CN" altLang="en-US"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快递员直接送达</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rPr>
              <a:t>          </a:t>
            </a:r>
            <a:r>
              <a:rPr lang="en-US" altLang="zh-CN" sz="2000" b="1" dirty="0">
                <a:solidFill>
                  <a:srgbClr val="645E10"/>
                </a:solidFill>
              </a:rPr>
              <a:t>receive the package</a:t>
            </a:r>
          </a:p>
          <a:p>
            <a:r>
              <a:rPr lang="zh-CN" altLang="en-US" sz="2000" b="1" dirty="0">
                <a:solidFill>
                  <a:prstClr val="black"/>
                </a:solidFill>
              </a:rPr>
              <a:t>去快递公司取你的货</a:t>
            </a:r>
            <a:endParaRPr lang="en-US" altLang="zh-CN" sz="2000" b="1" dirty="0">
              <a:solidFill>
                <a:prstClr val="black"/>
              </a:solidFill>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pick up the package</a:t>
            </a:r>
            <a:r>
              <a:rPr lang="zh-CN" altLang="en-US" sz="2000" b="1" dirty="0">
                <a:solidFill>
                  <a:srgbClr val="645E10"/>
                </a:solidFill>
                <a:latin typeface="Calibri"/>
                <a:ea typeface="宋体" panose="02010600030101010101" pitchFamily="2" charset="-122"/>
              </a:rPr>
              <a:t>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快递到了：</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Your package/</a:t>
            </a:r>
            <a:r>
              <a:rPr lang="en-US" altLang="zh-CN" sz="2000" b="1" dirty="0">
                <a:solidFill>
                  <a:srgbClr val="645E10"/>
                </a:solidFill>
              </a:rPr>
              <a:t>delivery </a:t>
            </a:r>
            <a:r>
              <a:rPr lang="en-US" altLang="zh-CN" sz="2000" b="1" dirty="0">
                <a:solidFill>
                  <a:srgbClr val="645E10"/>
                </a:solidFill>
                <a:latin typeface="Calibri"/>
                <a:ea typeface="宋体" panose="02010600030101010101" pitchFamily="2" charset="-122"/>
              </a:rPr>
              <a:t> is here</a:t>
            </a:r>
          </a:p>
          <a:p>
            <a:r>
              <a:rPr lang="zh-CN" altLang="en-US" sz="2000" b="1" dirty="0">
                <a:solidFill>
                  <a:prstClr val="black"/>
                </a:solidFill>
                <a:latin typeface="Calibri"/>
                <a:ea typeface="宋体" panose="02010600030101010101" pitchFamily="2" charset="-122"/>
              </a:rPr>
              <a:t>请下来取 </a:t>
            </a:r>
            <a:r>
              <a:rPr lang="en-US" altLang="zh-CN" sz="2000" b="1" dirty="0">
                <a:solidFill>
                  <a:prstClr val="black"/>
                </a:solidFill>
                <a:latin typeface="Calibri"/>
                <a:ea typeface="宋体" panose="02010600030101010101" pitchFamily="2" charset="-122"/>
              </a:rPr>
              <a:t>/ </a:t>
            </a:r>
            <a:r>
              <a:rPr lang="zh-CN" altLang="en-US" sz="2000" b="1" dirty="0">
                <a:solidFill>
                  <a:prstClr val="black"/>
                </a:solidFill>
                <a:latin typeface="Calibri"/>
                <a:ea typeface="宋体" panose="02010600030101010101" pitchFamily="2" charset="-122"/>
              </a:rPr>
              <a:t>签收：</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Please come down to pick it up / sign for it</a:t>
            </a:r>
            <a:r>
              <a:rPr lang="en-US" altLang="zh-CN" sz="2000" b="1" dirty="0">
                <a:solidFill>
                  <a:prstClr val="black"/>
                </a:solidFill>
                <a:latin typeface="Calibri"/>
                <a:ea typeface="宋体" panose="02010600030101010101" pitchFamily="2" charset="-122"/>
              </a:rPr>
              <a:t>.</a:t>
            </a:r>
            <a:endParaRPr lang="zh-CN" altLang="en-US" sz="2000" b="1"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198239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Effect transition="in" filter="fade">
                                      <p:cBhvr>
                                        <p:cTn id="61" dur="1000"/>
                                        <p:tgtEl>
                                          <p:spTgt spid="6">
                                            <p:txEl>
                                              <p:pRg st="11" end="11"/>
                                            </p:txEl>
                                          </p:spTgt>
                                        </p:tgtEl>
                                      </p:cBhvr>
                                    </p:animEffect>
                                    <p:anim calcmode="lin" valueType="num">
                                      <p:cBhvr>
                                        <p:cTn id="6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3" end="13"/>
                                            </p:txEl>
                                          </p:spTgt>
                                        </p:tgtEl>
                                        <p:attrNameLst>
                                          <p:attrName>style.visibility</p:attrName>
                                        </p:attrNameLst>
                                      </p:cBhvr>
                                      <p:to>
                                        <p:strVal val="visible"/>
                                      </p:to>
                                    </p:set>
                                    <p:animEffect transition="in" filter="fade">
                                      <p:cBhvr>
                                        <p:cTn id="68" dur="1000"/>
                                        <p:tgtEl>
                                          <p:spTgt spid="6">
                                            <p:txEl>
                                              <p:pRg st="13" end="13"/>
                                            </p:txEl>
                                          </p:spTgt>
                                        </p:tgtEl>
                                      </p:cBhvr>
                                    </p:animEffect>
                                    <p:anim calcmode="lin" valueType="num">
                                      <p:cBhvr>
                                        <p:cTn id="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animEffect transition="in" filter="fade">
                                      <p:cBhvr>
                                        <p:cTn id="75" dur="1000"/>
                                        <p:tgtEl>
                                          <p:spTgt spid="4">
                                            <p:txEl>
                                              <p:pRg st="1" end="1"/>
                                            </p:txEl>
                                          </p:spTgt>
                                        </p:tgtEl>
                                      </p:cBhvr>
                                    </p:animEffect>
                                    <p:anim calcmode="lin" valueType="num">
                                      <p:cBhvr>
                                        <p:cTn id="7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Effect transition="in" filter="fade">
                                      <p:cBhvr>
                                        <p:cTn id="89" dur="1000"/>
                                        <p:tgtEl>
                                          <p:spTgt spid="4">
                                            <p:txEl>
                                              <p:pRg st="5" end="5"/>
                                            </p:txEl>
                                          </p:spTgt>
                                        </p:tgtEl>
                                      </p:cBhvr>
                                    </p:animEffect>
                                    <p:anim calcmode="lin" valueType="num">
                                      <p:cBhvr>
                                        <p:cTn id="9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1000"/>
                                        <p:tgtEl>
                                          <p:spTgt spid="4">
                                            <p:txEl>
                                              <p:pRg st="7" end="7"/>
                                            </p:txEl>
                                          </p:spTgt>
                                        </p:tgtEl>
                                      </p:cBhvr>
                                    </p:animEffect>
                                    <p:anim calcmode="lin" valueType="num">
                                      <p:cBhvr>
                                        <p:cTn id="9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4">
                                            <p:txEl>
                                              <p:pRg st="9" end="9"/>
                                            </p:txEl>
                                          </p:spTgt>
                                        </p:tgtEl>
                                        <p:attrNameLst>
                                          <p:attrName>style.visibility</p:attrName>
                                        </p:attrNameLst>
                                      </p:cBhvr>
                                      <p:to>
                                        <p:strVal val="visible"/>
                                      </p:to>
                                    </p:set>
                                    <p:animEffect transition="in" filter="fade">
                                      <p:cBhvr>
                                        <p:cTn id="103" dur="1000"/>
                                        <p:tgtEl>
                                          <p:spTgt spid="4">
                                            <p:txEl>
                                              <p:pRg st="9" end="9"/>
                                            </p:txEl>
                                          </p:spTgt>
                                        </p:tgtEl>
                                      </p:cBhvr>
                                    </p:animEffect>
                                    <p:anim calcmode="lin" valueType="num">
                                      <p:cBhvr>
                                        <p:cTn id="10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4">
                                            <p:txEl>
                                              <p:pRg st="11" end="11"/>
                                            </p:txEl>
                                          </p:spTgt>
                                        </p:tgtEl>
                                        <p:attrNameLst>
                                          <p:attrName>style.visibility</p:attrName>
                                        </p:attrNameLst>
                                      </p:cBhvr>
                                      <p:to>
                                        <p:strVal val="visible"/>
                                      </p:to>
                                    </p:set>
                                    <p:animEffect transition="in" filter="fade">
                                      <p:cBhvr>
                                        <p:cTn id="110" dur="1000"/>
                                        <p:tgtEl>
                                          <p:spTgt spid="4">
                                            <p:txEl>
                                              <p:pRg st="11" end="11"/>
                                            </p:txEl>
                                          </p:spTgt>
                                        </p:tgtEl>
                                      </p:cBhvr>
                                    </p:animEffect>
                                    <p:anim calcmode="lin" valueType="num">
                                      <p:cBhvr>
                                        <p:cTn id="11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4">
                                            <p:txEl>
                                              <p:pRg st="13" end="13"/>
                                            </p:txEl>
                                          </p:spTgt>
                                        </p:tgtEl>
                                        <p:attrNameLst>
                                          <p:attrName>style.visibility</p:attrName>
                                        </p:attrNameLst>
                                      </p:cBhvr>
                                      <p:to>
                                        <p:strVal val="visible"/>
                                      </p:to>
                                    </p:set>
                                    <p:animEffect transition="in" filter="fade">
                                      <p:cBhvr>
                                        <p:cTn id="117" dur="1000"/>
                                        <p:tgtEl>
                                          <p:spTgt spid="4">
                                            <p:txEl>
                                              <p:pRg st="13" end="13"/>
                                            </p:txEl>
                                          </p:spTgt>
                                        </p:tgtEl>
                                      </p:cBhvr>
                                    </p:animEffect>
                                    <p:anim calcmode="lin" valueType="num">
                                      <p:cBhvr>
                                        <p:cTn id="11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银行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Bank</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11</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ELEVEN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1727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11. </a:t>
            </a:r>
            <a:r>
              <a:rPr lang="zh-CN" altLang="en-US" sz="2400" dirty="0"/>
              <a:t>银行 </a:t>
            </a:r>
            <a:r>
              <a:rPr lang="en-US" altLang="zh-CN" sz="2400" dirty="0"/>
              <a:t>Bank</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BF16A19E-4151-4FF7-9C92-A8772F84D7F8}"/>
              </a:ext>
            </a:extLst>
          </p:cNvPr>
          <p:cNvSpPr/>
          <p:nvPr/>
        </p:nvSpPr>
        <p:spPr>
          <a:xfrm>
            <a:off x="314741" y="728150"/>
            <a:ext cx="3069127" cy="4401205"/>
          </a:xfrm>
          <a:prstGeom prst="rect">
            <a:avLst/>
          </a:prstGeom>
          <a:ln>
            <a:noFill/>
          </a:ln>
        </p:spPr>
        <p:txBody>
          <a:bodyPr wrap="square">
            <a:spAutoFit/>
          </a:bodyPr>
          <a:lstStyle/>
          <a:p>
            <a:pPr lvl="0">
              <a:defRPr/>
            </a:pPr>
            <a:r>
              <a:rPr lang="zh-CN" altLang="en-US" sz="2000" b="1" kern="0" dirty="0">
                <a:solidFill>
                  <a:prstClr val="black"/>
                </a:solidFill>
              </a:rPr>
              <a:t>利率</a:t>
            </a:r>
            <a:endParaRPr kumimoji="0" lang="zh-CN" altLang="en-US" sz="20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645E10"/>
                </a:solidFill>
                <a:effectLst/>
                <a:uLnTx/>
                <a:uFillTx/>
              </a:rPr>
              <a:t>   interest rate</a:t>
            </a:r>
            <a:endParaRPr kumimoji="0" lang="zh-CN" altLang="en-US" sz="2000" b="1" i="0" u="none" strike="noStrike" kern="0" cap="none" spc="0" normalizeH="0" baseline="0" noProof="0" dirty="0">
              <a:ln>
                <a:noFill/>
              </a:ln>
              <a:solidFill>
                <a:srgbClr val="645E10"/>
              </a:solidFill>
              <a:effectLst/>
              <a:uLnTx/>
              <a:uFillTx/>
            </a:endParaRPr>
          </a:p>
          <a:p>
            <a:pPr lvl="0">
              <a:defRPr/>
            </a:pPr>
            <a:r>
              <a:rPr lang="zh-CN" altLang="en-US" sz="2000" b="1" kern="0" dirty="0">
                <a:solidFill>
                  <a:prstClr val="black"/>
                </a:solidFill>
              </a:rPr>
              <a:t>存折</a:t>
            </a:r>
            <a:endParaRPr lang="en-US" altLang="zh-CN" sz="2000" b="1" kern="0" dirty="0">
              <a:solidFill>
                <a:prstClr val="black"/>
              </a:solidFill>
            </a:endParaRPr>
          </a:p>
          <a:p>
            <a:pPr>
              <a:defRPr/>
            </a:pPr>
            <a:r>
              <a:rPr lang="en-US" altLang="zh-CN" sz="2000" b="1" kern="0" dirty="0">
                <a:solidFill>
                  <a:srgbClr val="645E10"/>
                </a:solidFill>
              </a:rPr>
              <a:t>   bankbook</a:t>
            </a:r>
            <a:endParaRPr lang="zh-CN" altLang="en-US" sz="2000" b="1" kern="0" dirty="0">
              <a:solidFill>
                <a:srgbClr val="645E10"/>
              </a:solidFill>
            </a:endParaRPr>
          </a:p>
          <a:p>
            <a:pPr lvl="0">
              <a:defRPr/>
            </a:pPr>
            <a:r>
              <a:rPr lang="zh-CN" altLang="en-US" sz="2000" b="1" kern="0" dirty="0">
                <a:solidFill>
                  <a:prstClr val="black"/>
                </a:solidFill>
              </a:rPr>
              <a:t>取钱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kern="0" dirty="0">
                <a:solidFill>
                  <a:srgbClr val="645E10"/>
                </a:solidFill>
              </a:rPr>
              <a:t>draw /withdraw  money</a:t>
            </a:r>
          </a:p>
          <a:p>
            <a:pPr lvl="0">
              <a:defRPr/>
            </a:pPr>
            <a:r>
              <a:rPr lang="zh-CN" altLang="en-US" sz="2000" b="1" kern="0" dirty="0">
                <a:solidFill>
                  <a:prstClr val="black"/>
                </a:solidFill>
              </a:rPr>
              <a:t>存钱</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deposit </a:t>
            </a:r>
            <a:endParaRPr lang="zh-CN" altLang="en-US" sz="2000" b="1" kern="0" dirty="0">
              <a:solidFill>
                <a:srgbClr val="645E10"/>
              </a:solidFill>
            </a:endParaRPr>
          </a:p>
          <a:p>
            <a:pPr lvl="0">
              <a:defRPr/>
            </a:pPr>
            <a:r>
              <a:rPr lang="zh-CN" altLang="en-US" sz="2000" b="1" kern="0" dirty="0">
                <a:solidFill>
                  <a:prstClr val="black"/>
                </a:solidFill>
              </a:rPr>
              <a:t>透支</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overdraw/overdraft</a:t>
            </a:r>
          </a:p>
          <a:p>
            <a:pPr lvl="0">
              <a:defRPr/>
            </a:pPr>
            <a:r>
              <a:rPr lang="zh-CN" altLang="en-US" sz="2000" b="1" kern="0" dirty="0">
                <a:solidFill>
                  <a:prstClr val="black"/>
                </a:solidFill>
              </a:rPr>
              <a:t>余额</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balance</a:t>
            </a:r>
          </a:p>
          <a:p>
            <a:pPr lvl="0">
              <a:defRPr/>
            </a:pPr>
            <a:r>
              <a:rPr lang="zh-CN" altLang="en-US" sz="2000" b="1" kern="0" dirty="0">
                <a:solidFill>
                  <a:prstClr val="black"/>
                </a:solidFill>
              </a:rPr>
              <a:t>自动取款机</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ATM</a:t>
            </a:r>
          </a:p>
        </p:txBody>
      </p:sp>
      <p:sp>
        <p:nvSpPr>
          <p:cNvPr id="4" name="矩形 3">
            <a:extLst>
              <a:ext uri="{FF2B5EF4-FFF2-40B4-BE49-F238E27FC236}">
                <a16:creationId xmlns:a16="http://schemas.microsoft.com/office/drawing/2014/main" xmlns="" id="{CA6F7FAF-73B4-4331-BC6A-59B4FFA06D1C}"/>
              </a:ext>
            </a:extLst>
          </p:cNvPr>
          <p:cNvSpPr/>
          <p:nvPr/>
        </p:nvSpPr>
        <p:spPr>
          <a:xfrm>
            <a:off x="3433536" y="112597"/>
            <a:ext cx="2095211" cy="5016758"/>
          </a:xfrm>
          <a:prstGeom prst="rect">
            <a:avLst/>
          </a:prstGeom>
        </p:spPr>
        <p:txBody>
          <a:bodyPr wrap="square">
            <a:spAutoFit/>
          </a:bodyPr>
          <a:lstStyle/>
          <a:p>
            <a:pPr lvl="0">
              <a:defRPr/>
            </a:pPr>
            <a:r>
              <a:rPr lang="zh-CN" altLang="en-US" sz="2000" b="1" kern="0" dirty="0">
                <a:solidFill>
                  <a:prstClr val="black"/>
                </a:solidFill>
              </a:rPr>
              <a:t>支票</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check</a:t>
            </a:r>
            <a:endParaRPr lang="zh-CN" altLang="en-US" sz="2000" b="1" kern="0" dirty="0">
              <a:solidFill>
                <a:srgbClr val="645E10"/>
              </a:solidFill>
            </a:endParaRPr>
          </a:p>
          <a:p>
            <a:pPr lvl="0">
              <a:defRPr/>
            </a:pPr>
            <a:r>
              <a:rPr lang="zh-CN" altLang="en-US" sz="2000" b="1" kern="0" dirty="0">
                <a:solidFill>
                  <a:prstClr val="black"/>
                </a:solidFill>
              </a:rPr>
              <a:t>信用卡</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credit card</a:t>
            </a:r>
          </a:p>
          <a:p>
            <a:pPr lvl="0">
              <a:defRPr/>
            </a:pPr>
            <a:r>
              <a:rPr lang="zh-CN" altLang="en-US" sz="2000" b="1" kern="0" dirty="0">
                <a:solidFill>
                  <a:prstClr val="black"/>
                </a:solidFill>
              </a:rPr>
              <a:t>信用卡</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Visa</a:t>
            </a:r>
            <a:endParaRPr lang="zh-CN" altLang="en-US" sz="2000" b="1" kern="0" dirty="0">
              <a:solidFill>
                <a:srgbClr val="645E10"/>
              </a:solidFill>
            </a:endParaRPr>
          </a:p>
          <a:p>
            <a:pPr lvl="0">
              <a:defRPr/>
            </a:pPr>
            <a:r>
              <a:rPr lang="zh-CN" altLang="en-US" sz="2000" b="1" kern="0" dirty="0">
                <a:solidFill>
                  <a:prstClr val="black"/>
                </a:solidFill>
              </a:rPr>
              <a:t>现金</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in cash</a:t>
            </a:r>
          </a:p>
          <a:p>
            <a:pPr lvl="0">
              <a:defRPr/>
            </a:pPr>
            <a:r>
              <a:rPr lang="zh-CN" altLang="en-US" sz="2000" b="1" dirty="0"/>
              <a:t>存户</a:t>
            </a:r>
            <a:endParaRPr lang="en-US" altLang="zh-CN" sz="2000" b="1" dirty="0"/>
          </a:p>
          <a:p>
            <a:pPr lvl="0">
              <a:defRPr/>
            </a:pPr>
            <a:r>
              <a:rPr lang="en-US" altLang="zh-CN" sz="2000" b="1" dirty="0"/>
              <a:t>   </a:t>
            </a:r>
            <a:r>
              <a:rPr lang="en-US" altLang="zh-CN" sz="2000" b="1" kern="0" dirty="0">
                <a:solidFill>
                  <a:srgbClr val="645E10"/>
                </a:solidFill>
              </a:rPr>
              <a:t>depositor</a:t>
            </a:r>
          </a:p>
          <a:p>
            <a:pPr lvl="0">
              <a:defRPr/>
            </a:pPr>
            <a:r>
              <a:rPr lang="zh-CN" altLang="en-US" sz="2000" b="1" kern="0" dirty="0">
                <a:solidFill>
                  <a:prstClr val="black"/>
                </a:solidFill>
              </a:rPr>
              <a:t>客户</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client</a:t>
            </a:r>
          </a:p>
          <a:p>
            <a:pPr lvl="0">
              <a:defRPr/>
            </a:pPr>
            <a:r>
              <a:rPr lang="zh-CN" altLang="en-US" sz="2000" b="1" kern="0" dirty="0">
                <a:solidFill>
                  <a:prstClr val="black"/>
                </a:solidFill>
              </a:rPr>
              <a:t>银行工作人员 </a:t>
            </a:r>
            <a:endParaRPr lang="en-US" altLang="zh-CN" sz="2000" b="1" kern="0" dirty="0">
              <a:solidFill>
                <a:prstClr val="black"/>
              </a:solidFill>
            </a:endParaRPr>
          </a:p>
          <a:p>
            <a:pPr>
              <a:defRPr/>
            </a:pPr>
            <a:r>
              <a:rPr lang="en-US" altLang="zh-CN" sz="2000" b="1" kern="0" dirty="0">
                <a:solidFill>
                  <a:srgbClr val="645E10"/>
                </a:solidFill>
              </a:rPr>
              <a:t>   banker</a:t>
            </a:r>
          </a:p>
          <a:p>
            <a:pPr lvl="0">
              <a:defRPr/>
            </a:pPr>
            <a:r>
              <a:rPr lang="zh-CN" altLang="en-US" sz="2000" b="1" kern="0" dirty="0">
                <a:solidFill>
                  <a:prstClr val="black"/>
                </a:solidFill>
              </a:rPr>
              <a:t>出纳员</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teller</a:t>
            </a:r>
            <a:endParaRPr lang="zh-CN" altLang="en-US" sz="2000" b="1" kern="0" dirty="0">
              <a:solidFill>
                <a:srgbClr val="645E10"/>
              </a:solidFill>
            </a:endParaRPr>
          </a:p>
        </p:txBody>
      </p:sp>
      <p:sp>
        <p:nvSpPr>
          <p:cNvPr id="7" name="矩形 6">
            <a:extLst>
              <a:ext uri="{FF2B5EF4-FFF2-40B4-BE49-F238E27FC236}">
                <a16:creationId xmlns:a16="http://schemas.microsoft.com/office/drawing/2014/main" xmlns="" id="{5F2D887F-C5CD-49CE-AAF4-E9B2A678B262}"/>
              </a:ext>
            </a:extLst>
          </p:cNvPr>
          <p:cNvSpPr/>
          <p:nvPr/>
        </p:nvSpPr>
        <p:spPr>
          <a:xfrm>
            <a:off x="5400092" y="304292"/>
            <a:ext cx="3621119" cy="3139321"/>
          </a:xfrm>
          <a:prstGeom prst="rect">
            <a:avLst/>
          </a:prstGeom>
        </p:spPr>
        <p:txBody>
          <a:bodyPr wrap="square">
            <a:spAutoFit/>
          </a:bodyPr>
          <a:lstStyle/>
          <a:p>
            <a:pPr lvl="0">
              <a:defRPr/>
            </a:pPr>
            <a:r>
              <a:rPr lang="zh-CN" altLang="en-US" sz="2000" b="1" kern="0" dirty="0">
                <a:solidFill>
                  <a:prstClr val="black"/>
                </a:solidFill>
              </a:rPr>
              <a:t>存款单</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kern="0" dirty="0">
                <a:solidFill>
                  <a:srgbClr val="645E10"/>
                </a:solidFill>
              </a:rPr>
              <a:t>a deposit form</a:t>
            </a:r>
          </a:p>
          <a:p>
            <a:pPr lvl="0">
              <a:defRPr/>
            </a:pPr>
            <a:r>
              <a:rPr lang="zh-CN" altLang="en-US" sz="2000" b="1" kern="0" dirty="0">
                <a:solidFill>
                  <a:prstClr val="black"/>
                </a:solidFill>
              </a:rPr>
              <a:t>开户</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open an account</a:t>
            </a:r>
          </a:p>
          <a:p>
            <a:pPr lvl="0">
              <a:defRPr/>
            </a:pPr>
            <a:r>
              <a:rPr lang="zh-CN" altLang="en-US" sz="2000" b="1" kern="0" dirty="0">
                <a:solidFill>
                  <a:prstClr val="black"/>
                </a:solidFill>
              </a:rPr>
              <a:t>申请个人贷款</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apply for a personal loan</a:t>
            </a:r>
          </a:p>
          <a:p>
            <a:pPr lvl="0">
              <a:defRPr/>
            </a:pPr>
            <a:r>
              <a:rPr lang="zh-CN" altLang="en-US" sz="2000" b="1" kern="0" dirty="0">
                <a:solidFill>
                  <a:prstClr val="black"/>
                </a:solidFill>
              </a:rPr>
              <a:t>汇款</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make a transaction</a:t>
            </a:r>
          </a:p>
          <a:p>
            <a:pPr>
              <a:defRPr/>
            </a:pPr>
            <a:r>
              <a:rPr lang="zh-CN" altLang="en-US" b="1" kern="0" dirty="0">
                <a:solidFill>
                  <a:prstClr val="black"/>
                </a:solidFill>
              </a:rPr>
              <a:t>定期还是活期</a:t>
            </a:r>
            <a:r>
              <a:rPr lang="en-US" altLang="zh-CN" b="1" kern="0" dirty="0">
                <a:solidFill>
                  <a:prstClr val="black"/>
                </a:solidFill>
              </a:rPr>
              <a:t>? </a:t>
            </a:r>
            <a:endParaRPr lang="en-US" altLang="zh-CN" sz="2000" b="1" kern="0" dirty="0">
              <a:solidFill>
                <a:srgbClr val="645E10"/>
              </a:solidFill>
            </a:endParaRPr>
          </a:p>
          <a:p>
            <a:pPr>
              <a:defRPr/>
            </a:pPr>
            <a:r>
              <a:rPr lang="en-US" altLang="zh-CN" sz="2000" b="1" kern="0" dirty="0">
                <a:solidFill>
                  <a:srgbClr val="645E10"/>
                </a:solidFill>
              </a:rPr>
              <a:t>   </a:t>
            </a:r>
            <a:r>
              <a:rPr lang="en-US" altLang="zh-CN" b="1" kern="0" dirty="0">
                <a:solidFill>
                  <a:srgbClr val="645E10"/>
                </a:solidFill>
              </a:rPr>
              <a:t>A deposit or current account?</a:t>
            </a:r>
          </a:p>
        </p:txBody>
      </p:sp>
      <p:pic>
        <p:nvPicPr>
          <p:cNvPr id="5" name="图片 4">
            <a:extLst>
              <a:ext uri="{FF2B5EF4-FFF2-40B4-BE49-F238E27FC236}">
                <a16:creationId xmlns:a16="http://schemas.microsoft.com/office/drawing/2014/main" xmlns="" id="{68B7350B-1BE4-47C9-B393-6F81D411BE52}"/>
              </a:ext>
            </a:extLst>
          </p:cNvPr>
          <p:cNvPicPr>
            <a:picLocks noChangeAspect="1"/>
          </p:cNvPicPr>
          <p:nvPr/>
        </p:nvPicPr>
        <p:blipFill>
          <a:blip r:embed="rId4"/>
          <a:stretch>
            <a:fillRect/>
          </a:stretch>
        </p:blipFill>
        <p:spPr>
          <a:xfrm>
            <a:off x="7039839" y="3481594"/>
            <a:ext cx="1981372" cy="1579001"/>
          </a:xfrm>
          <a:prstGeom prst="rect">
            <a:avLst/>
          </a:prstGeom>
        </p:spPr>
      </p:pic>
    </p:spTree>
    <p:extLst>
      <p:ext uri="{BB962C8B-B14F-4D97-AF65-F5344CB8AC3E}">
        <p14:creationId xmlns:p14="http://schemas.microsoft.com/office/powerpoint/2010/main" val="18519849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additive="base">
                                        <p:cTn id="4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 calcmode="lin" valueType="num">
                                      <p:cBhvr additive="base">
                                        <p:cTn id="56"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 calcmode="lin" valueType="num">
                                      <p:cBhvr additive="base">
                                        <p:cTn id="62"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additive="base">
                                        <p:cTn id="8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
                                            <p:txEl>
                                              <p:pRg st="9" end="9"/>
                                            </p:txEl>
                                          </p:spTgt>
                                        </p:tgtEl>
                                        <p:attrNameLst>
                                          <p:attrName>style.visibility</p:attrName>
                                        </p:attrNameLst>
                                      </p:cBhvr>
                                      <p:to>
                                        <p:strVal val="visible"/>
                                      </p:to>
                                    </p:set>
                                    <p:anim calcmode="lin" valueType="num">
                                      <p:cBhvr additive="base">
                                        <p:cTn id="9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 calcmode="lin" valueType="num">
                                      <p:cBhvr additive="base">
                                        <p:cTn id="98"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4">
                                            <p:txEl>
                                              <p:pRg st="13" end="13"/>
                                            </p:txEl>
                                          </p:spTgt>
                                        </p:tgtEl>
                                        <p:attrNameLst>
                                          <p:attrName>style.visibility</p:attrName>
                                        </p:attrNameLst>
                                      </p:cBhvr>
                                      <p:to>
                                        <p:strVal val="visible"/>
                                      </p:to>
                                    </p:set>
                                    <p:anim calcmode="lin" valueType="num">
                                      <p:cBhvr additive="base">
                                        <p:cTn id="104"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
                                            <p:txEl>
                                              <p:pRg st="15" end="15"/>
                                            </p:txEl>
                                          </p:spTgt>
                                        </p:tgtEl>
                                        <p:attrNameLst>
                                          <p:attrName>style.visibility</p:attrName>
                                        </p:attrNameLst>
                                      </p:cBhvr>
                                      <p:to>
                                        <p:strVal val="visible"/>
                                      </p:to>
                                    </p:set>
                                    <p:anim calcmode="lin" valueType="num">
                                      <p:cBhvr additive="base">
                                        <p:cTn id="110"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7">
                                            <p:txEl>
                                              <p:pRg st="1" end="1"/>
                                            </p:txEl>
                                          </p:spTgt>
                                        </p:tgtEl>
                                        <p:attrNameLst>
                                          <p:attrName>style.visibility</p:attrName>
                                        </p:attrNameLst>
                                      </p:cBhvr>
                                      <p:to>
                                        <p:strVal val="visible"/>
                                      </p:to>
                                    </p:set>
                                    <p:anim calcmode="lin" valueType="num">
                                      <p:cBhvr additive="base">
                                        <p:cTn id="1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anim calcmode="lin" valueType="num">
                                      <p:cBhvr additive="base">
                                        <p:cTn id="1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7">
                                            <p:txEl>
                                              <p:pRg st="5" end="5"/>
                                            </p:txEl>
                                          </p:spTgt>
                                        </p:tgtEl>
                                        <p:attrNameLst>
                                          <p:attrName>style.visibility</p:attrName>
                                        </p:attrNameLst>
                                      </p:cBhvr>
                                      <p:to>
                                        <p:strVal val="visible"/>
                                      </p:to>
                                    </p:set>
                                    <p:anim calcmode="lin" valueType="num">
                                      <p:cBhvr additive="base">
                                        <p:cTn id="1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7">
                                            <p:txEl>
                                              <p:pRg st="7" end="7"/>
                                            </p:txEl>
                                          </p:spTgt>
                                        </p:tgtEl>
                                        <p:attrNameLst>
                                          <p:attrName>style.visibility</p:attrName>
                                        </p:attrNameLst>
                                      </p:cBhvr>
                                      <p:to>
                                        <p:strVal val="visible"/>
                                      </p:to>
                                    </p:set>
                                    <p:anim calcmode="lin" valueType="num">
                                      <p:cBhvr additive="base">
                                        <p:cTn id="13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7">
                                            <p:txEl>
                                              <p:pRg st="9" end="9"/>
                                            </p:txEl>
                                          </p:spTgt>
                                        </p:tgtEl>
                                        <p:attrNameLst>
                                          <p:attrName>style.visibility</p:attrName>
                                        </p:attrNameLst>
                                      </p:cBhvr>
                                      <p:to>
                                        <p:strVal val="visible"/>
                                      </p:to>
                                    </p:set>
                                    <p:anim calcmode="lin" valueType="num">
                                      <p:cBhvr additive="base">
                                        <p:cTn id="14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11. </a:t>
            </a:r>
            <a:r>
              <a:rPr lang="zh-CN" altLang="en-US" sz="2400" dirty="0"/>
              <a:t>银行 </a:t>
            </a:r>
            <a:r>
              <a:rPr lang="en-US" altLang="zh-CN" sz="2400" dirty="0"/>
              <a:t>Bank</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515384A7-0BAC-4D0E-929A-68348395F8CF}"/>
              </a:ext>
            </a:extLst>
          </p:cNvPr>
          <p:cNvSpPr/>
          <p:nvPr/>
        </p:nvSpPr>
        <p:spPr>
          <a:xfrm>
            <a:off x="444990" y="737733"/>
            <a:ext cx="7956884" cy="4093428"/>
          </a:xfrm>
          <a:prstGeom prst="rect">
            <a:avLst/>
          </a:prstGeom>
        </p:spPr>
        <p:txBody>
          <a:bodyPr wrap="square">
            <a:spAutoFit/>
          </a:bodyPr>
          <a:lstStyle/>
          <a:p>
            <a:endParaRPr lang="en-US" altLang="zh-CN" sz="2000" b="1" dirty="0"/>
          </a:p>
          <a:p>
            <a:r>
              <a:rPr lang="zh-CN" altLang="en-US" sz="2000" b="1" dirty="0"/>
              <a:t>活期的利息是多少？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 much is the interest on a savings account?</a:t>
            </a:r>
          </a:p>
          <a:p>
            <a:r>
              <a:rPr lang="zh-CN" altLang="en-US" sz="2000" b="1" dirty="0"/>
              <a:t>我要转账</a:t>
            </a:r>
          </a:p>
          <a:p>
            <a:pPr marL="342900" indent="-342900">
              <a:buFont typeface="Wingdings" panose="05000000000000000000" pitchFamily="2" charset="2"/>
              <a:buChar char="Ø"/>
            </a:pPr>
            <a:r>
              <a:rPr lang="en-US" altLang="zh-CN" sz="2000" b="1" dirty="0">
                <a:solidFill>
                  <a:srgbClr val="645E10"/>
                </a:solidFill>
              </a:rPr>
              <a:t>I'd like to transfer my account.</a:t>
            </a:r>
          </a:p>
          <a:p>
            <a:r>
              <a:rPr lang="zh-CN" altLang="en-US" sz="2000" b="1" dirty="0"/>
              <a:t>我想开通信用卡</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I'd like to apply for a credit card.</a:t>
            </a:r>
          </a:p>
          <a:p>
            <a:r>
              <a:rPr lang="zh-CN" altLang="en-US" sz="2000" b="1" dirty="0"/>
              <a:t>我要办理信用卡挂失并且取消那张卡</a:t>
            </a:r>
          </a:p>
          <a:p>
            <a:pPr marL="342900" indent="-342900">
              <a:buFont typeface="Wingdings" panose="05000000000000000000" pitchFamily="2" charset="2"/>
              <a:buChar char="Ø"/>
            </a:pPr>
            <a:r>
              <a:rPr lang="en-US" altLang="zh-CN" sz="2000" b="1" dirty="0">
                <a:solidFill>
                  <a:srgbClr val="645E10"/>
                </a:solidFill>
              </a:rPr>
              <a:t>I'd like to report the loss of my credit card and cancel it.</a:t>
            </a:r>
          </a:p>
          <a:p>
            <a:r>
              <a:rPr lang="zh-CN" altLang="en-US" sz="2000" b="1" dirty="0"/>
              <a:t>我想要兑换一些美金，今天的汇率是多少？</a:t>
            </a:r>
          </a:p>
          <a:p>
            <a:pPr marL="342900" indent="-342900">
              <a:buFont typeface="Wingdings" panose="05000000000000000000" pitchFamily="2" charset="2"/>
              <a:buChar char="Ø"/>
            </a:pPr>
            <a:r>
              <a:rPr lang="en-US" altLang="zh-CN" sz="2000" b="1" dirty="0">
                <a:solidFill>
                  <a:srgbClr val="645E10"/>
                </a:solidFill>
              </a:rPr>
              <a:t>I'd like to exchange some U.S dollars. What's today's exchange rate?</a:t>
            </a:r>
          </a:p>
          <a:p>
            <a:r>
              <a:rPr lang="zh-CN" altLang="en-US" sz="2000" b="1" dirty="0"/>
              <a:t>我忘记密码了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 forgot my PIN number.</a:t>
            </a:r>
          </a:p>
        </p:txBody>
      </p:sp>
      <p:pic>
        <p:nvPicPr>
          <p:cNvPr id="5" name="图片 4">
            <a:extLst>
              <a:ext uri="{FF2B5EF4-FFF2-40B4-BE49-F238E27FC236}">
                <a16:creationId xmlns:a16="http://schemas.microsoft.com/office/drawing/2014/main" xmlns="" id="{128C3651-AA6C-46F8-B25A-68B555BEB859}"/>
              </a:ext>
            </a:extLst>
          </p:cNvPr>
          <p:cNvPicPr>
            <a:picLocks noChangeAspect="1"/>
          </p:cNvPicPr>
          <p:nvPr/>
        </p:nvPicPr>
        <p:blipFill>
          <a:blip r:embed="rId4"/>
          <a:stretch>
            <a:fillRect/>
          </a:stretch>
        </p:blipFill>
        <p:spPr>
          <a:xfrm>
            <a:off x="6984268" y="2284512"/>
            <a:ext cx="1981372" cy="1579001"/>
          </a:xfrm>
          <a:prstGeom prst="rect">
            <a:avLst/>
          </a:prstGeom>
        </p:spPr>
      </p:pic>
    </p:spTree>
    <p:extLst>
      <p:ext uri="{BB962C8B-B14F-4D97-AF65-F5344CB8AC3E}">
        <p14:creationId xmlns:p14="http://schemas.microsoft.com/office/powerpoint/2010/main" val="11533957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 calcmode="lin" valueType="num">
                                      <p:cBhvr additive="base">
                                        <p:cTn id="5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 calcmode="lin" valueType="num">
                                      <p:cBhvr additive="base">
                                        <p:cTn id="56"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餐厅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Restaurant</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12</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TWELVE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1484578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12.</a:t>
            </a:r>
            <a:r>
              <a:rPr lang="zh-CN" altLang="en-US" sz="2400" dirty="0"/>
              <a:t>餐厅 </a:t>
            </a:r>
            <a:r>
              <a:rPr lang="en-US" altLang="zh-CN" sz="2400" dirty="0"/>
              <a:t>Restaurant</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A3F3A62D-9181-44ED-82DD-181E0E57C6FB}"/>
              </a:ext>
            </a:extLst>
          </p:cNvPr>
          <p:cNvSpPr/>
          <p:nvPr/>
        </p:nvSpPr>
        <p:spPr>
          <a:xfrm>
            <a:off x="166925" y="745473"/>
            <a:ext cx="1988242" cy="4401205"/>
          </a:xfrm>
          <a:prstGeom prst="rect">
            <a:avLst/>
          </a:prstGeom>
          <a:ln>
            <a:noFill/>
          </a:ln>
        </p:spPr>
        <p:txBody>
          <a:bodyPr wrap="square">
            <a:spAutoFit/>
          </a:bodyPr>
          <a:lstStyle/>
          <a:p>
            <a:r>
              <a:rPr lang="zh-CN" altLang="en-US" sz="2000" b="1" dirty="0"/>
              <a:t>必胜客</a:t>
            </a:r>
            <a:endParaRPr lang="en-US" altLang="zh-CN" sz="2000" b="1" dirty="0"/>
          </a:p>
          <a:p>
            <a:r>
              <a:rPr lang="en-US" altLang="zh-CN" sz="2000" b="1" dirty="0"/>
              <a:t>   </a:t>
            </a:r>
            <a:r>
              <a:rPr lang="en-US" altLang="zh-CN" sz="2000" b="1" dirty="0">
                <a:solidFill>
                  <a:srgbClr val="645E10"/>
                </a:solidFill>
              </a:rPr>
              <a:t>Pizza hut</a:t>
            </a:r>
          </a:p>
          <a:p>
            <a:r>
              <a:rPr lang="zh-CN" altLang="en-US" sz="2000" b="1" dirty="0"/>
              <a:t>自助餐厅</a:t>
            </a:r>
            <a:endParaRPr lang="en-US" altLang="zh-CN" sz="2000" b="1" dirty="0"/>
          </a:p>
          <a:p>
            <a:r>
              <a:rPr lang="en-US" altLang="zh-CN" sz="2000" b="1" dirty="0"/>
              <a:t>   </a:t>
            </a:r>
            <a:r>
              <a:rPr lang="en-US" altLang="zh-CN" sz="2000" b="1" dirty="0">
                <a:solidFill>
                  <a:srgbClr val="645E10"/>
                </a:solidFill>
              </a:rPr>
              <a:t>cafeteria </a:t>
            </a:r>
          </a:p>
          <a:p>
            <a:r>
              <a:rPr lang="zh-CN" altLang="en-US" sz="2000" b="1" dirty="0"/>
              <a:t>自助餐</a:t>
            </a:r>
            <a:endParaRPr lang="en-US" altLang="zh-CN" sz="2000" b="1" dirty="0"/>
          </a:p>
          <a:p>
            <a:r>
              <a:rPr lang="en-US" altLang="zh-CN" sz="2000" b="1" dirty="0">
                <a:solidFill>
                  <a:srgbClr val="645E10"/>
                </a:solidFill>
              </a:rPr>
              <a:t>   buffet</a:t>
            </a:r>
          </a:p>
          <a:p>
            <a:r>
              <a:rPr lang="zh-CN" altLang="en-US" sz="2000" b="1" dirty="0"/>
              <a:t>意式餐厅</a:t>
            </a:r>
            <a:endParaRPr lang="en-US" altLang="zh-CN" sz="2000" b="1" dirty="0"/>
          </a:p>
          <a:p>
            <a:r>
              <a:rPr lang="en-US" altLang="zh-CN" sz="2000" b="1" dirty="0">
                <a:solidFill>
                  <a:srgbClr val="645E10"/>
                </a:solidFill>
              </a:rPr>
              <a:t>   Italian place</a:t>
            </a:r>
          </a:p>
          <a:p>
            <a:r>
              <a:rPr lang="zh-CN" altLang="en-US" sz="2000" b="1" dirty="0"/>
              <a:t>餐馆    </a:t>
            </a:r>
            <a:endParaRPr lang="en-US" altLang="zh-CN" sz="2000" b="1" dirty="0"/>
          </a:p>
          <a:p>
            <a:r>
              <a:rPr lang="en-US" altLang="zh-CN" sz="2000" b="1" dirty="0"/>
              <a:t>  </a:t>
            </a:r>
            <a:r>
              <a:rPr lang="en-US" altLang="zh-CN" sz="2000" b="1" dirty="0">
                <a:solidFill>
                  <a:srgbClr val="645E10"/>
                </a:solidFill>
              </a:rPr>
              <a:t>restaurant</a:t>
            </a:r>
          </a:p>
          <a:p>
            <a:r>
              <a:rPr lang="zh-CN" altLang="en-US" sz="2000" b="1" dirty="0"/>
              <a:t>大排档 </a:t>
            </a:r>
            <a:endParaRPr lang="en-US" altLang="zh-CN" sz="2000" b="1" dirty="0"/>
          </a:p>
          <a:p>
            <a:pPr lvl="0"/>
            <a:r>
              <a:rPr lang="en-US" altLang="zh-CN" sz="2000" b="1" dirty="0"/>
              <a:t>   </a:t>
            </a:r>
            <a:r>
              <a:rPr lang="en-US" altLang="zh-CN" sz="2000" b="1" dirty="0">
                <a:solidFill>
                  <a:srgbClr val="645E10"/>
                </a:solidFill>
              </a:rPr>
              <a:t>snack bar</a:t>
            </a:r>
          </a:p>
          <a:p>
            <a:pPr lvl="0"/>
            <a:r>
              <a:rPr lang="zh-CN" altLang="en-US" sz="2000" b="1" dirty="0">
                <a:solidFill>
                  <a:prstClr val="black"/>
                </a:solidFill>
              </a:rPr>
              <a:t>男</a:t>
            </a:r>
            <a:r>
              <a:rPr lang="en-US" altLang="zh-CN" sz="2000" b="1" dirty="0">
                <a:solidFill>
                  <a:prstClr val="black"/>
                </a:solidFill>
              </a:rPr>
              <a:t>/</a:t>
            </a:r>
            <a:r>
              <a:rPr lang="zh-CN" altLang="en-US" sz="2000" b="1" dirty="0">
                <a:solidFill>
                  <a:prstClr val="black"/>
                </a:solidFill>
              </a:rPr>
              <a:t>女侍者</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waiter/waitress</a:t>
            </a:r>
          </a:p>
        </p:txBody>
      </p:sp>
      <p:sp>
        <p:nvSpPr>
          <p:cNvPr id="7" name="矩形 6">
            <a:extLst>
              <a:ext uri="{FF2B5EF4-FFF2-40B4-BE49-F238E27FC236}">
                <a16:creationId xmlns:a16="http://schemas.microsoft.com/office/drawing/2014/main" xmlns="" id="{0A6D5BA2-9E83-4E91-8DD6-7598C5867C7D}"/>
              </a:ext>
            </a:extLst>
          </p:cNvPr>
          <p:cNvSpPr/>
          <p:nvPr/>
        </p:nvSpPr>
        <p:spPr>
          <a:xfrm>
            <a:off x="2260974" y="728150"/>
            <a:ext cx="1853808" cy="4401205"/>
          </a:xfrm>
          <a:prstGeom prst="rect">
            <a:avLst/>
          </a:prstGeom>
          <a:ln>
            <a:noFill/>
          </a:ln>
        </p:spPr>
        <p:txBody>
          <a:bodyPr wrap="square">
            <a:spAutoFit/>
          </a:bodyPr>
          <a:lstStyle/>
          <a:p>
            <a:pPr lvl="0"/>
            <a:r>
              <a:rPr lang="zh-CN" altLang="en-US" sz="2000" b="1" dirty="0">
                <a:solidFill>
                  <a:prstClr val="black"/>
                </a:solidFill>
              </a:rPr>
              <a:t>叉</a:t>
            </a:r>
          </a:p>
          <a:p>
            <a:pPr lvl="0"/>
            <a:r>
              <a:rPr lang="en-US" altLang="zh-CN" sz="2000" b="1" dirty="0">
                <a:solidFill>
                  <a:prstClr val="black"/>
                </a:solidFill>
              </a:rPr>
              <a:t>   </a:t>
            </a:r>
            <a:r>
              <a:rPr lang="en-US" altLang="zh-CN" sz="2000" b="1" dirty="0">
                <a:solidFill>
                  <a:srgbClr val="645E10"/>
                </a:solidFill>
              </a:rPr>
              <a:t>fork</a:t>
            </a:r>
          </a:p>
          <a:p>
            <a:pPr lvl="0"/>
            <a:r>
              <a:rPr lang="zh-CN" altLang="en-US" sz="2000" b="1" dirty="0">
                <a:solidFill>
                  <a:prstClr val="black"/>
                </a:solidFill>
              </a:rPr>
              <a:t>刀 </a:t>
            </a:r>
          </a:p>
          <a:p>
            <a:pPr lvl="0"/>
            <a:r>
              <a:rPr lang="en-US" altLang="zh-CN" sz="2000" b="1" dirty="0">
                <a:solidFill>
                  <a:prstClr val="black"/>
                </a:solidFill>
              </a:rPr>
              <a:t>   </a:t>
            </a:r>
            <a:r>
              <a:rPr lang="en-US" altLang="zh-CN" sz="2000" b="1" dirty="0">
                <a:solidFill>
                  <a:srgbClr val="645E10"/>
                </a:solidFill>
              </a:rPr>
              <a:t>knife</a:t>
            </a:r>
          </a:p>
          <a:p>
            <a:pPr lvl="0"/>
            <a:r>
              <a:rPr lang="zh-CN" altLang="en-US" sz="2000" b="1" dirty="0">
                <a:solidFill>
                  <a:prstClr val="black"/>
                </a:solidFill>
              </a:rPr>
              <a:t>勺</a:t>
            </a:r>
            <a:r>
              <a:rPr lang="en-US" altLang="zh-CN" sz="2000" b="1" dirty="0">
                <a:solidFill>
                  <a:prstClr val="black"/>
                </a:solidFill>
              </a:rPr>
              <a:t>, </a:t>
            </a:r>
            <a:r>
              <a:rPr lang="zh-CN" altLang="en-US" sz="2000" b="1" dirty="0">
                <a:solidFill>
                  <a:prstClr val="black"/>
                </a:solidFill>
              </a:rPr>
              <a:t>汤匙</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(soup) spoon</a:t>
            </a:r>
          </a:p>
          <a:p>
            <a:pPr lvl="0"/>
            <a:r>
              <a:rPr lang="zh-CN" altLang="en-US" sz="2000" b="1" dirty="0">
                <a:solidFill>
                  <a:prstClr val="black"/>
                </a:solidFill>
              </a:rPr>
              <a:t>筷子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chopsticks</a:t>
            </a:r>
          </a:p>
          <a:p>
            <a:pPr lvl="0"/>
            <a:r>
              <a:rPr lang="zh-CN" altLang="en-US" sz="2000" b="1" dirty="0">
                <a:solidFill>
                  <a:prstClr val="black"/>
                </a:solidFill>
              </a:rPr>
              <a:t>盘</a:t>
            </a:r>
            <a:r>
              <a:rPr lang="en-US" altLang="zh-CN" sz="2000" b="1" dirty="0">
                <a:solidFill>
                  <a:prstClr val="black"/>
                </a:solidFill>
              </a:rPr>
              <a:t>/</a:t>
            </a:r>
            <a:r>
              <a:rPr lang="zh-CN" altLang="en-US" sz="2000" b="1" dirty="0">
                <a:solidFill>
                  <a:prstClr val="black"/>
                </a:solidFill>
              </a:rPr>
              <a:t>碟　</a:t>
            </a:r>
            <a:endParaRPr lang="en-US" altLang="zh-CN" sz="2000" b="1" dirty="0">
              <a:solidFill>
                <a:prstClr val="black"/>
              </a:solidFill>
            </a:endParaRPr>
          </a:p>
          <a:p>
            <a:pPr lvl="0"/>
            <a:r>
              <a:rPr lang="en-US" altLang="zh-CN" sz="2000" b="1" dirty="0">
                <a:solidFill>
                  <a:srgbClr val="645E10"/>
                </a:solidFill>
              </a:rPr>
              <a:t>   plate/dish</a:t>
            </a:r>
          </a:p>
          <a:p>
            <a:pPr lvl="0"/>
            <a:r>
              <a:rPr lang="zh-CN" altLang="en-US" sz="2000" b="1" dirty="0">
                <a:solidFill>
                  <a:prstClr val="black"/>
                </a:solidFill>
              </a:rPr>
              <a:t>餐巾</a:t>
            </a:r>
            <a:endParaRPr lang="en-US" altLang="zh-CN" sz="2000" b="1" dirty="0">
              <a:solidFill>
                <a:prstClr val="black"/>
              </a:solidFill>
            </a:endParaRPr>
          </a:p>
          <a:p>
            <a:pPr lvl="0"/>
            <a:r>
              <a:rPr lang="en-US" altLang="zh-CN" sz="2000" b="1" dirty="0">
                <a:solidFill>
                  <a:srgbClr val="645E10"/>
                </a:solidFill>
              </a:rPr>
              <a:t>   napkin</a:t>
            </a:r>
          </a:p>
          <a:p>
            <a:pPr lvl="0"/>
            <a:r>
              <a:rPr lang="zh-CN" altLang="en-US" sz="2000" b="1" dirty="0">
                <a:solidFill>
                  <a:prstClr val="black"/>
                </a:solidFill>
              </a:rPr>
              <a:t>便当</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picnic lunch</a:t>
            </a:r>
          </a:p>
        </p:txBody>
      </p:sp>
      <p:sp>
        <p:nvSpPr>
          <p:cNvPr id="4" name="矩形 3">
            <a:extLst>
              <a:ext uri="{FF2B5EF4-FFF2-40B4-BE49-F238E27FC236}">
                <a16:creationId xmlns:a16="http://schemas.microsoft.com/office/drawing/2014/main" xmlns="" id="{7CF0C365-6F27-46E5-9F65-3F04529C357E}"/>
              </a:ext>
            </a:extLst>
          </p:cNvPr>
          <p:cNvSpPr/>
          <p:nvPr/>
        </p:nvSpPr>
        <p:spPr>
          <a:xfrm>
            <a:off x="5962333" y="104583"/>
            <a:ext cx="3110167" cy="5016758"/>
          </a:xfrm>
          <a:prstGeom prst="rect">
            <a:avLst/>
          </a:prstGeom>
        </p:spPr>
        <p:txBody>
          <a:bodyPr wrap="square">
            <a:spAutoFit/>
          </a:bodyPr>
          <a:lstStyle/>
          <a:p>
            <a:pPr lvl="0"/>
            <a:r>
              <a:rPr lang="zh-CN" altLang="en-US" sz="2000" b="1" dirty="0">
                <a:solidFill>
                  <a:prstClr val="black"/>
                </a:solidFill>
              </a:rPr>
              <a:t>牛肉</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beef</a:t>
            </a:r>
          </a:p>
          <a:p>
            <a:pPr lvl="0"/>
            <a:r>
              <a:rPr lang="zh-CN" altLang="en-US" sz="2000" b="1" dirty="0">
                <a:solidFill>
                  <a:prstClr val="black"/>
                </a:solidFill>
              </a:rPr>
              <a:t>鸡肉</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chicken</a:t>
            </a:r>
          </a:p>
          <a:p>
            <a:pPr lvl="0"/>
            <a:r>
              <a:rPr lang="zh-CN" altLang="en-US" sz="2000" b="1" dirty="0">
                <a:solidFill>
                  <a:prstClr val="black"/>
                </a:solidFill>
              </a:rPr>
              <a:t>开胃食品；第一道菜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appetizer</a:t>
            </a:r>
          </a:p>
          <a:p>
            <a:r>
              <a:rPr lang="zh-CN" altLang="en-US" sz="2000" b="1" dirty="0">
                <a:solidFill>
                  <a:prstClr val="black"/>
                </a:solidFill>
              </a:rPr>
              <a:t>菜单</a:t>
            </a:r>
            <a:endParaRPr lang="en-US" altLang="zh-CN" sz="2000" b="1" dirty="0">
              <a:solidFill>
                <a:prstClr val="black"/>
              </a:solidFill>
            </a:endParaRPr>
          </a:p>
          <a:p>
            <a:pPr lvl="0"/>
            <a:r>
              <a:rPr lang="en-US" altLang="zh-CN" sz="2000" b="1" dirty="0">
                <a:solidFill>
                  <a:srgbClr val="645E10"/>
                </a:solidFill>
              </a:rPr>
              <a:t>   menu</a:t>
            </a:r>
          </a:p>
          <a:p>
            <a:pPr lvl="0"/>
            <a:r>
              <a:rPr lang="zh-CN" altLang="en-US" sz="2000" b="1" dirty="0">
                <a:solidFill>
                  <a:prstClr val="black"/>
                </a:solidFill>
              </a:rPr>
              <a:t>招牌菜</a:t>
            </a:r>
            <a:endParaRPr lang="en-US" altLang="zh-CN" sz="2000" b="1" dirty="0">
              <a:solidFill>
                <a:prstClr val="black"/>
              </a:solidFill>
            </a:endParaRPr>
          </a:p>
          <a:p>
            <a:pPr lvl="0"/>
            <a:r>
              <a:rPr lang="en-US" altLang="zh-CN" sz="2000" b="1" dirty="0">
                <a:solidFill>
                  <a:srgbClr val="645E10"/>
                </a:solidFill>
              </a:rPr>
              <a:t>   specialty</a:t>
            </a:r>
          </a:p>
          <a:p>
            <a:pPr lvl="0"/>
            <a:r>
              <a:rPr lang="zh-CN" altLang="en-US" sz="2000" b="1" dirty="0">
                <a:solidFill>
                  <a:prstClr val="black"/>
                </a:solidFill>
              </a:rPr>
              <a:t>吃烤肉</a:t>
            </a:r>
            <a:endParaRPr lang="en-US" altLang="zh-CN" sz="2000" b="1" dirty="0">
              <a:solidFill>
                <a:prstClr val="black"/>
              </a:solidFill>
            </a:endParaRPr>
          </a:p>
          <a:p>
            <a:pPr lvl="0"/>
            <a:r>
              <a:rPr lang="en-US" altLang="zh-CN" sz="2000" b="1" dirty="0">
                <a:solidFill>
                  <a:srgbClr val="645E10"/>
                </a:solidFill>
              </a:rPr>
              <a:t>   have a barbecue </a:t>
            </a:r>
          </a:p>
          <a:p>
            <a:pPr lvl="0"/>
            <a:r>
              <a:rPr lang="zh-CN" altLang="en-US" sz="2000" b="1" dirty="0">
                <a:solidFill>
                  <a:prstClr val="black"/>
                </a:solidFill>
              </a:rPr>
              <a:t>外卖</a:t>
            </a:r>
            <a:endParaRPr lang="en-US" altLang="zh-CN" sz="2000" b="1" dirty="0">
              <a:solidFill>
                <a:prstClr val="black"/>
              </a:solidFill>
            </a:endParaRPr>
          </a:p>
          <a:p>
            <a:pPr lvl="0"/>
            <a:r>
              <a:rPr lang="en-US" altLang="zh-CN" sz="2000" b="1" dirty="0">
                <a:solidFill>
                  <a:srgbClr val="645E10"/>
                </a:solidFill>
              </a:rPr>
              <a:t>   take-out/ takeaway food</a:t>
            </a:r>
          </a:p>
          <a:p>
            <a:r>
              <a:rPr lang="zh-CN" altLang="en-US" sz="2000" b="1" dirty="0">
                <a:solidFill>
                  <a:prstClr val="black"/>
                </a:solidFill>
              </a:rPr>
              <a:t>地方风味小吃</a:t>
            </a:r>
            <a:endParaRPr lang="en-US" altLang="zh-CN" sz="2000" b="1" dirty="0">
              <a:solidFill>
                <a:prstClr val="black"/>
              </a:solidFill>
            </a:endParaRPr>
          </a:p>
          <a:p>
            <a:r>
              <a:rPr lang="en-US" altLang="zh-CN" sz="2000" b="1" dirty="0">
                <a:solidFill>
                  <a:srgbClr val="645E10"/>
                </a:solidFill>
              </a:rPr>
              <a:t>   local flavor snacks </a:t>
            </a:r>
          </a:p>
        </p:txBody>
      </p:sp>
      <p:sp>
        <p:nvSpPr>
          <p:cNvPr id="5" name="矩形 4">
            <a:extLst>
              <a:ext uri="{FF2B5EF4-FFF2-40B4-BE49-F238E27FC236}">
                <a16:creationId xmlns:a16="http://schemas.microsoft.com/office/drawing/2014/main" xmlns="" id="{4C746B6A-1EE9-45B6-8701-FD10CE5C9B97}"/>
              </a:ext>
            </a:extLst>
          </p:cNvPr>
          <p:cNvSpPr/>
          <p:nvPr/>
        </p:nvSpPr>
        <p:spPr>
          <a:xfrm>
            <a:off x="4173118" y="0"/>
            <a:ext cx="1988243" cy="5016758"/>
          </a:xfrm>
          <a:prstGeom prst="rect">
            <a:avLst/>
          </a:prstGeom>
        </p:spPr>
        <p:txBody>
          <a:bodyPr wrap="square">
            <a:spAutoFit/>
          </a:bodyPr>
          <a:lstStyle/>
          <a:p>
            <a:pPr lvl="0"/>
            <a:r>
              <a:rPr lang="zh-CN" altLang="en-US" sz="2000" b="1" dirty="0">
                <a:solidFill>
                  <a:prstClr val="black"/>
                </a:solidFill>
              </a:rPr>
              <a:t>汉堡包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hamburger</a:t>
            </a:r>
          </a:p>
          <a:p>
            <a:pPr lvl="0"/>
            <a:r>
              <a:rPr lang="zh-CN" altLang="en-US" sz="2000" b="1" dirty="0">
                <a:solidFill>
                  <a:prstClr val="black"/>
                </a:solidFill>
              </a:rPr>
              <a:t>三文治</a:t>
            </a:r>
          </a:p>
          <a:p>
            <a:pPr lvl="0"/>
            <a:r>
              <a:rPr lang="en-US" altLang="zh-CN" sz="2000" b="1" dirty="0">
                <a:solidFill>
                  <a:prstClr val="black"/>
                </a:solidFill>
              </a:rPr>
              <a:t>   </a:t>
            </a:r>
            <a:r>
              <a:rPr lang="en-US" altLang="zh-CN" sz="2000" b="1" dirty="0">
                <a:solidFill>
                  <a:srgbClr val="645E10"/>
                </a:solidFill>
              </a:rPr>
              <a:t>sandwich</a:t>
            </a:r>
          </a:p>
          <a:p>
            <a:pPr lvl="0"/>
            <a:r>
              <a:rPr lang="zh-CN" altLang="en-US" sz="2000" b="1" dirty="0">
                <a:solidFill>
                  <a:prstClr val="black"/>
                </a:solidFill>
              </a:rPr>
              <a:t>土司</a:t>
            </a:r>
          </a:p>
          <a:p>
            <a:pPr lvl="0"/>
            <a:r>
              <a:rPr lang="zh-CN" altLang="en-US" sz="2000" b="1" dirty="0">
                <a:solidFill>
                  <a:srgbClr val="645E10"/>
                </a:solidFill>
              </a:rPr>
              <a:t>    </a:t>
            </a:r>
            <a:r>
              <a:rPr lang="en-US" altLang="zh-CN" sz="2000" b="1" dirty="0">
                <a:solidFill>
                  <a:srgbClr val="645E10"/>
                </a:solidFill>
              </a:rPr>
              <a:t>toast</a:t>
            </a:r>
          </a:p>
          <a:p>
            <a:pPr lvl="0"/>
            <a:r>
              <a:rPr lang="zh-CN" altLang="en-US" sz="2000" b="1" dirty="0">
                <a:solidFill>
                  <a:prstClr val="black"/>
                </a:solidFill>
              </a:rPr>
              <a:t>炒米饭</a:t>
            </a:r>
            <a:endParaRPr lang="en-US" altLang="zh-CN" sz="2000" b="1" dirty="0">
              <a:solidFill>
                <a:prstClr val="black"/>
              </a:solidFill>
            </a:endParaRPr>
          </a:p>
          <a:p>
            <a:pPr lvl="0"/>
            <a:r>
              <a:rPr lang="en-US" altLang="zh-CN" sz="2000" b="1" dirty="0">
                <a:solidFill>
                  <a:srgbClr val="645E10"/>
                </a:solidFill>
              </a:rPr>
              <a:t>   fried rice</a:t>
            </a:r>
          </a:p>
          <a:p>
            <a:pPr lvl="0"/>
            <a:r>
              <a:rPr lang="zh-CN" altLang="en-US" sz="2000" b="1" dirty="0">
                <a:solidFill>
                  <a:prstClr val="black"/>
                </a:solidFill>
              </a:rPr>
              <a:t>虾 </a:t>
            </a:r>
            <a:endParaRPr lang="en-US" altLang="zh-CN" sz="2000" b="1" dirty="0">
              <a:solidFill>
                <a:prstClr val="black"/>
              </a:solidFill>
            </a:endParaRPr>
          </a:p>
          <a:p>
            <a:pPr lvl="0"/>
            <a:r>
              <a:rPr lang="en-US" altLang="zh-CN" sz="2000" b="1" dirty="0">
                <a:solidFill>
                  <a:srgbClr val="645E10"/>
                </a:solidFill>
              </a:rPr>
              <a:t>   shrimp</a:t>
            </a:r>
          </a:p>
          <a:p>
            <a:pPr lvl="0"/>
            <a:r>
              <a:rPr lang="zh-CN" altLang="en-US" sz="2000" b="1" dirty="0">
                <a:solidFill>
                  <a:prstClr val="black"/>
                </a:solidFill>
              </a:rPr>
              <a:t>甜点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dessert</a:t>
            </a:r>
          </a:p>
          <a:p>
            <a:pPr lvl="0"/>
            <a:r>
              <a:rPr lang="zh-CN" altLang="en-US" sz="2000" b="1" dirty="0">
                <a:solidFill>
                  <a:prstClr val="black"/>
                </a:solidFill>
              </a:rPr>
              <a:t>牛排</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steak</a:t>
            </a:r>
          </a:p>
          <a:p>
            <a:pPr lvl="0"/>
            <a:r>
              <a:rPr lang="zh-CN" altLang="en-US" sz="2000" b="1" dirty="0">
                <a:solidFill>
                  <a:prstClr val="black"/>
                </a:solidFill>
              </a:rPr>
              <a:t>培根（腌肉）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bacon</a:t>
            </a:r>
          </a:p>
        </p:txBody>
      </p:sp>
    </p:spTree>
    <p:extLst>
      <p:ext uri="{BB962C8B-B14F-4D97-AF65-F5344CB8AC3E}">
        <p14:creationId xmlns:p14="http://schemas.microsoft.com/office/powerpoint/2010/main" val="868079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fade">
                                      <p:cBhvr>
                                        <p:cTn id="46" dur="500"/>
                                        <p:tgtEl>
                                          <p:spTgt spid="6">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3" end="13"/>
                                            </p:txEl>
                                          </p:spTgt>
                                        </p:tgtEl>
                                        <p:attrNameLst>
                                          <p:attrName>style.visibility</p:attrName>
                                        </p:attrNameLst>
                                      </p:cBhvr>
                                      <p:to>
                                        <p:strVal val="visible"/>
                                      </p:to>
                                    </p:set>
                                    <p:animEffect transition="in" filter="fade">
                                      <p:cBhvr>
                                        <p:cTn id="56" dur="500"/>
                                        <p:tgtEl>
                                          <p:spTgt spid="6">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fade">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fade">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fade">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xEl>
                                              <p:pRg st="1" end="1"/>
                                            </p:txEl>
                                          </p:spTgt>
                                        </p:tgtEl>
                                        <p:attrNameLst>
                                          <p:attrName>style.visibility</p:attrName>
                                        </p:attrNameLst>
                                      </p:cBhvr>
                                      <p:to>
                                        <p:strVal val="visible"/>
                                      </p:to>
                                    </p:set>
                                    <p:animEffect transition="in" filter="fade">
                                      <p:cBhvr>
                                        <p:cTn id="96" dur="500"/>
                                        <p:tgtEl>
                                          <p:spTgt spid="5">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animEffect transition="in" filter="fade">
                                      <p:cBhvr>
                                        <p:cTn id="101" dur="500"/>
                                        <p:tgtEl>
                                          <p:spTgt spid="5">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xEl>
                                              <p:pRg st="5" end="5"/>
                                            </p:txEl>
                                          </p:spTgt>
                                        </p:tgtEl>
                                        <p:attrNameLst>
                                          <p:attrName>style.visibility</p:attrName>
                                        </p:attrNameLst>
                                      </p:cBhvr>
                                      <p:to>
                                        <p:strVal val="visible"/>
                                      </p:to>
                                    </p:set>
                                    <p:animEffect transition="in" filter="fade">
                                      <p:cBhvr>
                                        <p:cTn id="106" dur="500"/>
                                        <p:tgtEl>
                                          <p:spTgt spid="5">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Effect transition="in" filter="fade">
                                      <p:cBhvr>
                                        <p:cTn id="111" dur="500"/>
                                        <p:tgtEl>
                                          <p:spTgt spid="5">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
                                            <p:txEl>
                                              <p:pRg st="9" end="9"/>
                                            </p:txEl>
                                          </p:spTgt>
                                        </p:tgtEl>
                                        <p:attrNameLst>
                                          <p:attrName>style.visibility</p:attrName>
                                        </p:attrNameLst>
                                      </p:cBhvr>
                                      <p:to>
                                        <p:strVal val="visible"/>
                                      </p:to>
                                    </p:set>
                                    <p:animEffect transition="in" filter="fade">
                                      <p:cBhvr>
                                        <p:cTn id="116" dur="500"/>
                                        <p:tgtEl>
                                          <p:spTgt spid="5">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5">
                                            <p:txEl>
                                              <p:pRg st="11" end="11"/>
                                            </p:txEl>
                                          </p:spTgt>
                                        </p:tgtEl>
                                        <p:attrNameLst>
                                          <p:attrName>style.visibility</p:attrName>
                                        </p:attrNameLst>
                                      </p:cBhvr>
                                      <p:to>
                                        <p:strVal val="visible"/>
                                      </p:to>
                                    </p:set>
                                    <p:animEffect transition="in" filter="fade">
                                      <p:cBhvr>
                                        <p:cTn id="121" dur="500"/>
                                        <p:tgtEl>
                                          <p:spTgt spid="5">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
                                            <p:txEl>
                                              <p:pRg st="13" end="13"/>
                                            </p:txEl>
                                          </p:spTgt>
                                        </p:tgtEl>
                                        <p:attrNameLst>
                                          <p:attrName>style.visibility</p:attrName>
                                        </p:attrNameLst>
                                      </p:cBhvr>
                                      <p:to>
                                        <p:strVal val="visible"/>
                                      </p:to>
                                    </p:set>
                                    <p:animEffect transition="in" filter="fade">
                                      <p:cBhvr>
                                        <p:cTn id="126" dur="500"/>
                                        <p:tgtEl>
                                          <p:spTgt spid="5">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
                                            <p:txEl>
                                              <p:pRg st="15" end="15"/>
                                            </p:txEl>
                                          </p:spTgt>
                                        </p:tgtEl>
                                        <p:attrNameLst>
                                          <p:attrName>style.visibility</p:attrName>
                                        </p:attrNameLst>
                                      </p:cBhvr>
                                      <p:to>
                                        <p:strVal val="visible"/>
                                      </p:to>
                                    </p:set>
                                    <p:animEffect transition="in" filter="fade">
                                      <p:cBhvr>
                                        <p:cTn id="131" dur="500"/>
                                        <p:tgtEl>
                                          <p:spTgt spid="5">
                                            <p:txEl>
                                              <p:pRg st="15" end="1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
                                            <p:txEl>
                                              <p:pRg st="1" end="1"/>
                                            </p:txEl>
                                          </p:spTgt>
                                        </p:tgtEl>
                                        <p:attrNameLst>
                                          <p:attrName>style.visibility</p:attrName>
                                        </p:attrNameLst>
                                      </p:cBhvr>
                                      <p:to>
                                        <p:strVal val="visible"/>
                                      </p:to>
                                    </p:set>
                                    <p:animEffect transition="in" filter="fade">
                                      <p:cBhvr>
                                        <p:cTn id="136" dur="500"/>
                                        <p:tgtEl>
                                          <p:spTgt spid="4">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
                                            <p:txEl>
                                              <p:pRg st="3" end="3"/>
                                            </p:txEl>
                                          </p:spTgt>
                                        </p:tgtEl>
                                        <p:attrNameLst>
                                          <p:attrName>style.visibility</p:attrName>
                                        </p:attrNameLst>
                                      </p:cBhvr>
                                      <p:to>
                                        <p:strVal val="visible"/>
                                      </p:to>
                                    </p:set>
                                    <p:animEffect transition="in" filter="fade">
                                      <p:cBhvr>
                                        <p:cTn id="141" dur="500"/>
                                        <p:tgtEl>
                                          <p:spTgt spid="4">
                                            <p:txEl>
                                              <p:pRg st="3" end="3"/>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
                                            <p:txEl>
                                              <p:pRg st="5" end="5"/>
                                            </p:txEl>
                                          </p:spTgt>
                                        </p:tgtEl>
                                        <p:attrNameLst>
                                          <p:attrName>style.visibility</p:attrName>
                                        </p:attrNameLst>
                                      </p:cBhvr>
                                      <p:to>
                                        <p:strVal val="visible"/>
                                      </p:to>
                                    </p:set>
                                    <p:animEffect transition="in" filter="fade">
                                      <p:cBhvr>
                                        <p:cTn id="146" dur="500"/>
                                        <p:tgtEl>
                                          <p:spTgt spid="4">
                                            <p:txEl>
                                              <p:pRg st="5" end="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
                                            <p:txEl>
                                              <p:pRg st="7" end="7"/>
                                            </p:txEl>
                                          </p:spTgt>
                                        </p:tgtEl>
                                        <p:attrNameLst>
                                          <p:attrName>style.visibility</p:attrName>
                                        </p:attrNameLst>
                                      </p:cBhvr>
                                      <p:to>
                                        <p:strVal val="visible"/>
                                      </p:to>
                                    </p:set>
                                    <p:animEffect transition="in" filter="fade">
                                      <p:cBhvr>
                                        <p:cTn id="151" dur="500"/>
                                        <p:tgtEl>
                                          <p:spTgt spid="4">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
                                            <p:txEl>
                                              <p:pRg st="9" end="9"/>
                                            </p:txEl>
                                          </p:spTgt>
                                        </p:tgtEl>
                                        <p:attrNameLst>
                                          <p:attrName>style.visibility</p:attrName>
                                        </p:attrNameLst>
                                      </p:cBhvr>
                                      <p:to>
                                        <p:strVal val="visible"/>
                                      </p:to>
                                    </p:set>
                                    <p:animEffect transition="in" filter="fade">
                                      <p:cBhvr>
                                        <p:cTn id="156" dur="500"/>
                                        <p:tgtEl>
                                          <p:spTgt spid="4">
                                            <p:txEl>
                                              <p:pRg st="9" end="9"/>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
                                            <p:txEl>
                                              <p:pRg st="11" end="11"/>
                                            </p:txEl>
                                          </p:spTgt>
                                        </p:tgtEl>
                                        <p:attrNameLst>
                                          <p:attrName>style.visibility</p:attrName>
                                        </p:attrNameLst>
                                      </p:cBhvr>
                                      <p:to>
                                        <p:strVal val="visible"/>
                                      </p:to>
                                    </p:set>
                                    <p:animEffect transition="in" filter="fade">
                                      <p:cBhvr>
                                        <p:cTn id="161" dur="500"/>
                                        <p:tgtEl>
                                          <p:spTgt spid="4">
                                            <p:txEl>
                                              <p:pRg st="11" end="11"/>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4">
                                            <p:txEl>
                                              <p:pRg st="13" end="13"/>
                                            </p:txEl>
                                          </p:spTgt>
                                        </p:tgtEl>
                                        <p:attrNameLst>
                                          <p:attrName>style.visibility</p:attrName>
                                        </p:attrNameLst>
                                      </p:cBhvr>
                                      <p:to>
                                        <p:strVal val="visible"/>
                                      </p:to>
                                    </p:set>
                                    <p:animEffect transition="in" filter="fade">
                                      <p:cBhvr>
                                        <p:cTn id="166" dur="500"/>
                                        <p:tgtEl>
                                          <p:spTgt spid="4">
                                            <p:txEl>
                                              <p:pRg st="13" end="1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4">
                                            <p:txEl>
                                              <p:pRg st="15" end="15"/>
                                            </p:txEl>
                                          </p:spTgt>
                                        </p:tgtEl>
                                        <p:attrNameLst>
                                          <p:attrName>style.visibility</p:attrName>
                                        </p:attrNameLst>
                                      </p:cBhvr>
                                      <p:to>
                                        <p:strVal val="visible"/>
                                      </p:to>
                                    </p:set>
                                    <p:animEffect transition="in" filter="fade">
                                      <p:cBhvr>
                                        <p:cTn id="171"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12.</a:t>
            </a:r>
            <a:r>
              <a:rPr lang="zh-CN" altLang="en-US" sz="2400" dirty="0"/>
              <a:t>餐厅 </a:t>
            </a:r>
            <a:r>
              <a:rPr lang="en-US" altLang="zh-CN" sz="2400" dirty="0"/>
              <a:t>Restaurant</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921855C5-C341-4F92-B687-9838A1EEB078}"/>
              </a:ext>
            </a:extLst>
          </p:cNvPr>
          <p:cNvSpPr/>
          <p:nvPr/>
        </p:nvSpPr>
        <p:spPr>
          <a:xfrm>
            <a:off x="179677" y="828269"/>
            <a:ext cx="2916160" cy="3785652"/>
          </a:xfrm>
          <a:prstGeom prst="rect">
            <a:avLst/>
          </a:prstGeom>
          <a:ln>
            <a:noFill/>
          </a:ln>
        </p:spPr>
        <p:txBody>
          <a:bodyPr wrap="square">
            <a:spAutoFit/>
          </a:bodyPr>
          <a:lstStyle/>
          <a:p>
            <a:r>
              <a:rPr lang="zh-CN" altLang="en-US" sz="2000" b="1" dirty="0">
                <a:solidFill>
                  <a:prstClr val="black"/>
                </a:solidFill>
              </a:rPr>
              <a:t>我请客：</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prstClr val="black"/>
                </a:solidFill>
              </a:rPr>
              <a:t>  </a:t>
            </a:r>
            <a:r>
              <a:rPr lang="en-US" altLang="zh-CN" sz="2000" b="1" dirty="0">
                <a:solidFill>
                  <a:srgbClr val="645E10"/>
                </a:solidFill>
              </a:rPr>
              <a:t>Let me treat you.       </a:t>
            </a:r>
          </a:p>
          <a:p>
            <a:r>
              <a:rPr lang="en-US" altLang="zh-CN" sz="2000" b="1" dirty="0">
                <a:solidFill>
                  <a:srgbClr val="645E10"/>
                </a:solidFill>
              </a:rPr>
              <a:t>        It's my treat.  </a:t>
            </a:r>
          </a:p>
          <a:p>
            <a:r>
              <a:rPr lang="en-US" altLang="zh-CN" sz="2000" b="1" dirty="0">
                <a:solidFill>
                  <a:srgbClr val="645E10"/>
                </a:solidFill>
              </a:rPr>
              <a:t>        It's on me. </a:t>
            </a:r>
          </a:p>
          <a:p>
            <a:r>
              <a:rPr lang="zh-CN" altLang="en-US" sz="2000" b="1" dirty="0">
                <a:solidFill>
                  <a:prstClr val="black"/>
                </a:solidFill>
              </a:rPr>
              <a:t>我来买单：</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prstClr val="black"/>
                </a:solidFill>
              </a:rPr>
              <a:t> </a:t>
            </a:r>
            <a:r>
              <a:rPr lang="en-US" altLang="zh-CN" sz="2000" b="1" dirty="0">
                <a:solidFill>
                  <a:srgbClr val="645E10"/>
                </a:solidFill>
              </a:rPr>
              <a:t>I will check out. </a:t>
            </a:r>
          </a:p>
          <a:p>
            <a:r>
              <a:rPr lang="en-US" altLang="zh-CN" sz="2000" b="1" dirty="0">
                <a:solidFill>
                  <a:srgbClr val="645E10"/>
                </a:solidFill>
              </a:rPr>
              <a:t>      pick up the bill.</a:t>
            </a:r>
          </a:p>
          <a:p>
            <a:r>
              <a:rPr lang="en-US" altLang="zh-CN" sz="2000" b="1" dirty="0">
                <a:solidFill>
                  <a:srgbClr val="645E10"/>
                </a:solidFill>
              </a:rPr>
              <a:t>      Foot the bill            </a:t>
            </a:r>
          </a:p>
          <a:p>
            <a:r>
              <a:rPr lang="en-US" altLang="zh-CN" sz="2000" b="1" dirty="0">
                <a:solidFill>
                  <a:srgbClr val="645E10"/>
                </a:solidFill>
              </a:rPr>
              <a:t>      pick up the table</a:t>
            </a:r>
          </a:p>
          <a:p>
            <a:r>
              <a:rPr lang="en-US" altLang="zh-CN" sz="2000" b="1" dirty="0">
                <a:solidFill>
                  <a:prstClr val="black"/>
                </a:solidFill>
              </a:rPr>
              <a:t>AA</a:t>
            </a:r>
            <a:r>
              <a:rPr lang="zh-CN" altLang="en-US" sz="2000" b="1" dirty="0">
                <a:solidFill>
                  <a:prstClr val="black"/>
                </a:solidFill>
              </a:rPr>
              <a:t>制：</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srgbClr val="645E10"/>
                </a:solidFill>
              </a:rPr>
              <a:t>Let's go Dutch.  </a:t>
            </a:r>
          </a:p>
          <a:p>
            <a:r>
              <a:rPr lang="en-US" altLang="zh-CN" sz="2000" b="1" dirty="0">
                <a:solidFill>
                  <a:srgbClr val="645E10"/>
                </a:solidFill>
              </a:rPr>
              <a:t>      Let's go fifty-fifty.                   </a:t>
            </a:r>
          </a:p>
        </p:txBody>
      </p:sp>
      <p:sp>
        <p:nvSpPr>
          <p:cNvPr id="4" name="矩形 3">
            <a:extLst>
              <a:ext uri="{FF2B5EF4-FFF2-40B4-BE49-F238E27FC236}">
                <a16:creationId xmlns:a16="http://schemas.microsoft.com/office/drawing/2014/main" xmlns="" id="{9D78D041-6C94-47BE-9F74-B6E444D9BF05}"/>
              </a:ext>
            </a:extLst>
          </p:cNvPr>
          <p:cNvSpPr/>
          <p:nvPr/>
        </p:nvSpPr>
        <p:spPr>
          <a:xfrm>
            <a:off x="2807462" y="1015983"/>
            <a:ext cx="6336538" cy="2862322"/>
          </a:xfrm>
          <a:prstGeom prst="rect">
            <a:avLst/>
          </a:prstGeom>
        </p:spPr>
        <p:txBody>
          <a:bodyPr wrap="square">
            <a:spAutoFit/>
          </a:bodyPr>
          <a:lstStyle/>
          <a:p>
            <a:r>
              <a:rPr lang="zh-CN" altLang="en-US" sz="2000" b="1" dirty="0"/>
              <a:t>我可能预定一下用餐吗？</a:t>
            </a:r>
          </a:p>
          <a:p>
            <a:pPr marL="342900" indent="-342900">
              <a:buFont typeface="Wingdings" panose="05000000000000000000" pitchFamily="2" charset="2"/>
              <a:buChar char="Ø"/>
            </a:pPr>
            <a:r>
              <a:rPr lang="en-US" altLang="zh-CN" sz="2000" b="1" dirty="0">
                <a:solidFill>
                  <a:srgbClr val="645E10"/>
                </a:solidFill>
              </a:rPr>
              <a:t>Can I book /reserve a table? </a:t>
            </a:r>
          </a:p>
          <a:p>
            <a:r>
              <a:rPr lang="zh-CN" altLang="en-US" sz="2000" b="1" dirty="0"/>
              <a:t>我可能预定一下</a:t>
            </a:r>
            <a:r>
              <a:rPr lang="en-US" altLang="zh-CN" sz="2000" b="1" dirty="0"/>
              <a:t>4</a:t>
            </a:r>
            <a:r>
              <a:rPr lang="zh-CN" altLang="en-US" sz="2000" b="1" dirty="0"/>
              <a:t>个人晚上</a:t>
            </a:r>
            <a:r>
              <a:rPr lang="en-US" altLang="zh-CN" sz="2000" b="1" dirty="0"/>
              <a:t>7</a:t>
            </a:r>
            <a:r>
              <a:rPr lang="zh-CN" altLang="en-US" sz="2000" b="1" dirty="0"/>
              <a:t>点的用餐吗？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Can I book a table for 4 people, at 7 pm?</a:t>
            </a:r>
          </a:p>
          <a:p>
            <a:r>
              <a:rPr lang="zh-CN" altLang="en-US" sz="2000" b="1" dirty="0"/>
              <a:t>这里有酒吗？</a:t>
            </a:r>
            <a:r>
              <a:rPr lang="en-US" altLang="zh-CN" sz="2000" b="1" dirty="0"/>
              <a:t>/</a:t>
            </a:r>
            <a:r>
              <a:rPr lang="zh-CN" altLang="en-US" sz="2000" b="1" dirty="0"/>
              <a:t>你们提供素食吗？</a:t>
            </a:r>
            <a:r>
              <a:rPr lang="en-US" altLang="zh-CN" sz="2000" b="1" dirty="0"/>
              <a:t>/</a:t>
            </a:r>
            <a:r>
              <a:rPr lang="zh-CN" altLang="en-US" sz="2000" b="1" dirty="0"/>
              <a:t>这里提供批萨吗？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serve </a:t>
            </a:r>
            <a:r>
              <a:rPr lang="en-US" altLang="zh-CN" sz="2000" b="1" u="sng" dirty="0">
                <a:solidFill>
                  <a:srgbClr val="645E10"/>
                </a:solidFill>
              </a:rPr>
              <a:t>alcohol</a:t>
            </a:r>
            <a:r>
              <a:rPr lang="en-US" altLang="zh-CN" sz="2000" b="1" dirty="0">
                <a:solidFill>
                  <a:srgbClr val="645E10"/>
                </a:solidFill>
              </a:rPr>
              <a:t>/ </a:t>
            </a:r>
            <a:r>
              <a:rPr lang="en-US" altLang="zh-CN" sz="2000" b="1" u="sng" dirty="0">
                <a:solidFill>
                  <a:srgbClr val="645E10"/>
                </a:solidFill>
              </a:rPr>
              <a:t>vegetarian food</a:t>
            </a:r>
            <a:r>
              <a:rPr lang="en-US" altLang="zh-CN" sz="2000" b="1" dirty="0">
                <a:solidFill>
                  <a:srgbClr val="645E10"/>
                </a:solidFill>
              </a:rPr>
              <a:t> /</a:t>
            </a:r>
            <a:r>
              <a:rPr lang="en-US" altLang="zh-CN" sz="2000" b="1" u="sng" dirty="0">
                <a:solidFill>
                  <a:srgbClr val="645E10"/>
                </a:solidFill>
              </a:rPr>
              <a:t>pizza</a:t>
            </a:r>
            <a:r>
              <a:rPr lang="en-US" altLang="zh-CN" sz="2000" b="1" dirty="0">
                <a:solidFill>
                  <a:srgbClr val="645E10"/>
                </a:solidFill>
              </a:rPr>
              <a:t>?  </a:t>
            </a:r>
          </a:p>
          <a:p>
            <a:r>
              <a:rPr lang="zh-CN" altLang="en-US" sz="2000" b="1" dirty="0"/>
              <a:t>能把菜单给我下吗？</a:t>
            </a:r>
            <a:r>
              <a:rPr lang="en-US" altLang="zh-CN" sz="2000" b="1" dirty="0"/>
              <a:t>/</a:t>
            </a:r>
            <a:r>
              <a:rPr lang="zh-CN" altLang="en-US" sz="2000" b="1" dirty="0"/>
              <a:t>我能看下酒单吗？</a:t>
            </a:r>
            <a:r>
              <a:rPr lang="en-US" altLang="zh-CN" sz="2000" b="1" dirty="0"/>
              <a:t>/</a:t>
            </a:r>
            <a:r>
              <a:rPr lang="zh-CN" altLang="en-US" sz="2000" b="1" dirty="0"/>
              <a:t>结下帐，谢谢。</a:t>
            </a:r>
          </a:p>
          <a:p>
            <a:pPr marL="342900" indent="-342900">
              <a:buFont typeface="Wingdings" panose="05000000000000000000" pitchFamily="2" charset="2"/>
              <a:buChar char="Ø"/>
            </a:pPr>
            <a:r>
              <a:rPr lang="en-US" altLang="zh-CN" sz="2000" b="1" dirty="0">
                <a:solidFill>
                  <a:srgbClr val="645E10"/>
                </a:solidFill>
              </a:rPr>
              <a:t>Can I have </a:t>
            </a:r>
            <a:r>
              <a:rPr lang="en-US" altLang="zh-CN" sz="2000" b="1" u="sng" dirty="0">
                <a:solidFill>
                  <a:srgbClr val="645E10"/>
                </a:solidFill>
              </a:rPr>
              <a:t>the menu </a:t>
            </a:r>
            <a:r>
              <a:rPr lang="en-US" altLang="zh-CN" sz="2000" b="1" dirty="0">
                <a:solidFill>
                  <a:srgbClr val="645E10"/>
                </a:solidFill>
              </a:rPr>
              <a:t>/ </a:t>
            </a:r>
            <a:r>
              <a:rPr lang="en-US" altLang="zh-CN" sz="2000" b="1" u="sng" dirty="0">
                <a:solidFill>
                  <a:srgbClr val="645E10"/>
                </a:solidFill>
              </a:rPr>
              <a:t>the </a:t>
            </a:r>
            <a:r>
              <a:rPr lang="en-US" altLang="zh-CN" sz="2000" b="1" u="sng" dirty="0" err="1">
                <a:solidFill>
                  <a:srgbClr val="645E10"/>
                </a:solidFill>
              </a:rPr>
              <a:t>winelist</a:t>
            </a:r>
            <a:r>
              <a:rPr lang="en-US" altLang="zh-CN" sz="2000" b="1" u="sng" dirty="0">
                <a:solidFill>
                  <a:srgbClr val="645E10"/>
                </a:solidFill>
              </a:rPr>
              <a:t> / the bill</a:t>
            </a:r>
            <a:r>
              <a:rPr lang="en-US" altLang="zh-CN" sz="2000" b="1" dirty="0">
                <a:solidFill>
                  <a:srgbClr val="645E10"/>
                </a:solidFill>
              </a:rPr>
              <a:t>, please? </a:t>
            </a:r>
          </a:p>
          <a:p>
            <a:endParaRPr lang="zh-CN" altLang="en-US" sz="2000" b="1" dirty="0"/>
          </a:p>
        </p:txBody>
      </p:sp>
      <p:pic>
        <p:nvPicPr>
          <p:cNvPr id="5" name="图片 4">
            <a:extLst>
              <a:ext uri="{FF2B5EF4-FFF2-40B4-BE49-F238E27FC236}">
                <a16:creationId xmlns:a16="http://schemas.microsoft.com/office/drawing/2014/main" xmlns="" id="{9B0B73D6-DAD6-4CE2-B58C-172FE2D6CF5D}"/>
              </a:ext>
            </a:extLst>
          </p:cNvPr>
          <p:cNvPicPr>
            <a:picLocks noChangeAspect="1"/>
          </p:cNvPicPr>
          <p:nvPr/>
        </p:nvPicPr>
        <p:blipFill>
          <a:blip r:embed="rId4"/>
          <a:stretch>
            <a:fillRect/>
          </a:stretch>
        </p:blipFill>
        <p:spPr>
          <a:xfrm>
            <a:off x="7056276" y="3500259"/>
            <a:ext cx="1981372" cy="1579001"/>
          </a:xfrm>
          <a:prstGeom prst="rect">
            <a:avLst/>
          </a:prstGeom>
        </p:spPr>
      </p:pic>
    </p:spTree>
    <p:extLst>
      <p:ext uri="{BB962C8B-B14F-4D97-AF65-F5344CB8AC3E}">
        <p14:creationId xmlns:p14="http://schemas.microsoft.com/office/powerpoint/2010/main" val="9266351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additive="base">
                                        <p:cTn id="4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 calcmode="lin" valueType="num">
                                      <p:cBhvr additive="base">
                                        <p:cTn id="5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additive="base">
                                        <p:cTn id="62"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additive="base">
                                        <p:cTn id="8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1133" y="203395"/>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Hi, Mike.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Hi, Alice. Nice to see you. You don’t often come here.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 usually have fast food delivered to my office. Just came here for a change today.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The environment here is good, clean and relatively quiet.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Yeah, and I heard the food is tasty. By the way, are you going to the concert tomorrow evening?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Yes. Are you?</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Yeah, Catherine was supposed to go with me, but she may have to work extra hours tomorrow.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      Do you know anyone who might like to go?</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But if you like, I can ask around. </a:t>
            </a:r>
            <a:r>
              <a:rPr lang="en-US" altLang="zh-CN" sz="1600" b="1" dirty="0" err="1">
                <a:solidFill>
                  <a:srgbClr val="002060"/>
                </a:solidFill>
                <a:latin typeface="Times New Roman" pitchFamily="18" charset="0"/>
                <a:cs typeface="Times New Roman" pitchFamily="18" charset="0"/>
              </a:rPr>
              <a:t>Er</a:t>
            </a:r>
            <a:r>
              <a:rPr lang="en-US" altLang="zh-CN" sz="1600" b="1" dirty="0">
                <a:solidFill>
                  <a:srgbClr val="002060"/>
                </a:solidFill>
                <a:latin typeface="Times New Roman" pitchFamily="18" charset="0"/>
                <a:cs typeface="Times New Roman" pitchFamily="18" charset="0"/>
              </a:rPr>
              <a:t>, Joan might want to go.</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Oh, yes, she is a great fan of classical music. I’ll give her a ring after lunch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—Text8</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10. Where does the conversation probably take place?</a:t>
            </a:r>
          </a:p>
          <a:p>
            <a:pPr lvl="0"/>
            <a:r>
              <a:rPr lang="en-US" altLang="zh-CN" sz="1600" b="1" dirty="0">
                <a:solidFill>
                  <a:prstClr val="black"/>
                </a:solidFill>
                <a:latin typeface="Times New Roman" pitchFamily="18" charset="0"/>
                <a:cs typeface="Times New Roman" pitchFamily="18" charset="0"/>
              </a:rPr>
              <a:t>   A. In an office.         	 B. At home.             C. At a restaurant.</a:t>
            </a:r>
          </a:p>
          <a:p>
            <a:pPr lvl="0"/>
            <a:r>
              <a:rPr lang="en-US" altLang="zh-CN" sz="1600" b="1" dirty="0">
                <a:solidFill>
                  <a:prstClr val="black"/>
                </a:solidFill>
                <a:latin typeface="Times New Roman" pitchFamily="18" charset="0"/>
                <a:cs typeface="Times New Roman" pitchFamily="18" charset="0"/>
              </a:rPr>
              <a:t>11. What will the speakers do tomorrow evening?</a:t>
            </a:r>
          </a:p>
          <a:p>
            <a:pPr lvl="0"/>
            <a:r>
              <a:rPr lang="en-US" altLang="zh-CN" sz="1600" b="1" dirty="0">
                <a:solidFill>
                  <a:prstClr val="black"/>
                </a:solidFill>
                <a:latin typeface="Times New Roman" pitchFamily="18" charset="0"/>
                <a:cs typeface="Times New Roman" pitchFamily="18" charset="0"/>
              </a:rPr>
              <a:t>   A. Go to a concert.        B. Visit a friend.         C. Work extra hours.</a:t>
            </a:r>
          </a:p>
          <a:p>
            <a:pPr lvl="0"/>
            <a:r>
              <a:rPr lang="en-US" altLang="zh-CN" sz="1600" b="1" dirty="0">
                <a:solidFill>
                  <a:prstClr val="black"/>
                </a:solidFill>
                <a:latin typeface="Times New Roman" pitchFamily="18" charset="0"/>
                <a:cs typeface="Times New Roman" pitchFamily="18" charset="0"/>
              </a:rPr>
              <a:t>12. Who is Alice going to call?</a:t>
            </a:r>
          </a:p>
          <a:p>
            <a:pPr lvl="0"/>
            <a:r>
              <a:rPr lang="en-US" altLang="zh-CN" sz="1600" b="1" dirty="0">
                <a:solidFill>
                  <a:prstClr val="black"/>
                </a:solidFill>
                <a:latin typeface="Times New Roman" pitchFamily="18" charset="0"/>
                <a:cs typeface="Times New Roman" pitchFamily="18" charset="0"/>
              </a:rPr>
              <a:t>   A. Mike.       	         B. Joan.                C. Catherine.</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285" y="3567904"/>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00" y="4119738"/>
            <a:ext cx="305285" cy="298435"/>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4925" y="4624772"/>
            <a:ext cx="366281" cy="274565"/>
          </a:xfrm>
          <a:prstGeom prst="rect">
            <a:avLst/>
          </a:prstGeom>
        </p:spPr>
      </p:pic>
    </p:spTree>
    <p:extLst>
      <p:ext uri="{BB962C8B-B14F-4D97-AF65-F5344CB8AC3E}">
        <p14:creationId xmlns:p14="http://schemas.microsoft.com/office/powerpoint/2010/main" val="4713954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197974" y="726396"/>
            <a:ext cx="8835363" cy="206210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I’m not sure about this soup, Carl. It has no taste.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I don’t think so, Maria. It tastes fine to me. We’ve been to this place before, and I don’t feel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the soup tastes any different.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Well, I still think it needs something. Salt?</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certainly not. What about pepper? If anything, I think it could use a little more of that.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Now you’re talking. That’s exactly what it needs. And how about some more onions too?</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I don’t know about that. You seem to be starting to like food with strong tastes recently.</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Oh, really?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—Text8</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815882"/>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11. What does Maria think of the soup</a:t>
            </a:r>
            <a:r>
              <a:rPr lang="zh-CN" altLang="en-US" sz="1600" b="1" dirty="0">
                <a:solidFill>
                  <a:prstClr val="black"/>
                </a:solidFill>
                <a:latin typeface="Times New Roman" pitchFamily="18" charset="0"/>
                <a:cs typeface="Times New Roman" pitchFamily="18" charset="0"/>
              </a:rPr>
              <a:t>？</a:t>
            </a:r>
          </a:p>
          <a:p>
            <a:pPr lvl="0"/>
            <a:r>
              <a:rPr lang="en-US" altLang="zh-CN" sz="1600" b="1" dirty="0">
                <a:solidFill>
                  <a:prstClr val="black"/>
                </a:solidFill>
                <a:latin typeface="Times New Roman" pitchFamily="18" charset="0"/>
                <a:cs typeface="Times New Roman" pitchFamily="18" charset="0"/>
              </a:rPr>
              <a:t>    A. Tasteless.            B. Just fine.                                C. Thick.</a:t>
            </a:r>
          </a:p>
          <a:p>
            <a:pPr lvl="0"/>
            <a:r>
              <a:rPr lang="en-US" altLang="zh-CN" sz="1600" b="1" dirty="0">
                <a:solidFill>
                  <a:prstClr val="black"/>
                </a:solidFill>
                <a:latin typeface="Times New Roman" pitchFamily="18" charset="0"/>
                <a:cs typeface="Times New Roman" pitchFamily="18" charset="0"/>
              </a:rPr>
              <a:t>12. What does Karl say can be added to the soup? </a:t>
            </a:r>
          </a:p>
          <a:p>
            <a:pPr lvl="0"/>
            <a:r>
              <a:rPr lang="en-US" altLang="zh-CN" sz="1600" b="1" dirty="0">
                <a:solidFill>
                  <a:prstClr val="black"/>
                </a:solidFill>
                <a:latin typeface="Times New Roman" pitchFamily="18" charset="0"/>
                <a:cs typeface="Times New Roman" pitchFamily="18" charset="0"/>
              </a:rPr>
              <a:t>    A. Salt.                    B. Onions.                                   C. Pepper.</a:t>
            </a:r>
          </a:p>
          <a:p>
            <a:pPr lvl="0"/>
            <a:r>
              <a:rPr lang="en-US" altLang="zh-CN" sz="1600" b="1" dirty="0">
                <a:solidFill>
                  <a:prstClr val="black"/>
                </a:solidFill>
                <a:latin typeface="Times New Roman" pitchFamily="18" charset="0"/>
                <a:cs typeface="Times New Roman" pitchFamily="18" charset="0"/>
              </a:rPr>
              <a:t>13. Where are the speakers?</a:t>
            </a:r>
          </a:p>
          <a:p>
            <a:pPr lvl="0"/>
            <a:r>
              <a:rPr lang="en-US" altLang="zh-CN" sz="1600" b="1" dirty="0">
                <a:solidFill>
                  <a:prstClr val="black"/>
                </a:solidFill>
                <a:latin typeface="Times New Roman" pitchFamily="18" charset="0"/>
                <a:cs typeface="Times New Roman" pitchFamily="18" charset="0"/>
              </a:rPr>
              <a:t>    A. At home.            B. At a restaurant.                      C. At a friend’s house.</a:t>
            </a:r>
          </a:p>
          <a:p>
            <a:pPr lvl="0"/>
            <a:endParaRPr lang="en-US" altLang="zh-CN" sz="1600" b="1" dirty="0">
              <a:solidFill>
                <a:prstClr val="black"/>
              </a:solidFill>
              <a:latin typeface="Times New Roman" pitchFamily="18" charset="0"/>
              <a:cs typeface="Times New Roman" pitchFamily="18" charset="0"/>
            </a:endParaRP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37" y="3560275"/>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020" y="4093631"/>
            <a:ext cx="305285" cy="298435"/>
          </a:xfrm>
          <a:prstGeom prst="rect">
            <a:avLst/>
          </a:prstGeom>
        </p:spPr>
      </p:pic>
      <p:pic>
        <p:nvPicPr>
          <p:cNvPr id="23" name="图片 22">
            <a:extLst>
              <a:ext uri="{FF2B5EF4-FFF2-40B4-BE49-F238E27FC236}">
                <a16:creationId xmlns:a16="http://schemas.microsoft.com/office/drawing/2014/main" xmlns=""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6591" y="4650536"/>
            <a:ext cx="366281" cy="274565"/>
          </a:xfrm>
          <a:prstGeom prst="rect">
            <a:avLst/>
          </a:prstGeom>
        </p:spPr>
      </p:pic>
    </p:spTree>
    <p:extLst>
      <p:ext uri="{BB962C8B-B14F-4D97-AF65-F5344CB8AC3E}">
        <p14:creationId xmlns:p14="http://schemas.microsoft.com/office/powerpoint/2010/main" val="22452183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197974" y="603286"/>
            <a:ext cx="8835363" cy="230832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I’ve been here many times. There’re quite a lot of delicious dishes to choose from. What are you thinking of ordering?</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Well, I haven’t decided yet. What are you going to order?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 think I’ll have the roast chicken. They really make it well here.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 had roast chicken yesterday when I ate out with Shelley.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Their beef steak is good too. You can have it served with beans and mushrooms.</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But I’m not that hungry. Is the fried fish or the seafood salad good?</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Never had them before. Maybe if you get the steak, we could share.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That sounds like a good idea.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What does the man say about the restaurant?</a:t>
            </a:r>
          </a:p>
          <a:p>
            <a:pPr lvl="0"/>
            <a:r>
              <a:rPr lang="en-US" altLang="zh-CN" sz="1600" b="1" dirty="0">
                <a:solidFill>
                  <a:prstClr val="black"/>
                </a:solidFill>
                <a:latin typeface="Times New Roman" pitchFamily="18" charset="0"/>
                <a:cs typeface="Times New Roman" pitchFamily="18" charset="0"/>
              </a:rPr>
              <a:t> A. It’s the biggest one around.</a:t>
            </a:r>
          </a:p>
          <a:p>
            <a:pPr lvl="0"/>
            <a:r>
              <a:rPr lang="en-US" altLang="zh-CN" sz="1600" b="1" dirty="0">
                <a:solidFill>
                  <a:prstClr val="black"/>
                </a:solidFill>
                <a:latin typeface="Times New Roman" pitchFamily="18" charset="0"/>
                <a:cs typeface="Times New Roman" pitchFamily="18" charset="0"/>
              </a:rPr>
              <a:t>  B. It offers many tasty dishes.</a:t>
            </a:r>
          </a:p>
          <a:p>
            <a:pPr lvl="0"/>
            <a:r>
              <a:rPr lang="en-US" altLang="zh-CN" sz="1600" b="1" dirty="0">
                <a:solidFill>
                  <a:prstClr val="black"/>
                </a:solidFill>
                <a:latin typeface="Times New Roman" pitchFamily="18" charset="0"/>
                <a:cs typeface="Times New Roman" pitchFamily="18" charset="0"/>
              </a:rPr>
              <a:t>  C. It’s famous for its seafood.</a:t>
            </a:r>
          </a:p>
          <a:p>
            <a:pPr lvl="0"/>
            <a:r>
              <a:rPr lang="en-US" altLang="zh-CN" sz="1600" b="1" dirty="0">
                <a:solidFill>
                  <a:prstClr val="black"/>
                </a:solidFill>
                <a:latin typeface="Times New Roman" pitchFamily="18" charset="0"/>
                <a:cs typeface="Times New Roman" pitchFamily="18" charset="0"/>
              </a:rPr>
              <a:t>9. What will the woman probably order?</a:t>
            </a:r>
          </a:p>
          <a:p>
            <a:pPr lvl="0"/>
            <a:r>
              <a:rPr lang="en-US" altLang="zh-CN" sz="1600" b="1" dirty="0">
                <a:solidFill>
                  <a:prstClr val="black"/>
                </a:solidFill>
                <a:latin typeface="Times New Roman" pitchFamily="18" charset="0"/>
                <a:cs typeface="Times New Roman" pitchFamily="18" charset="0"/>
              </a:rPr>
              <a:t>  A. Fried fish.               B. Roast chicken.              C. Beef steak.</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43" y="3853611"/>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796" y="4606133"/>
            <a:ext cx="305285" cy="298435"/>
          </a:xfrm>
          <a:prstGeom prst="rect">
            <a:avLst/>
          </a:prstGeom>
        </p:spPr>
      </p:pic>
    </p:spTree>
    <p:extLst>
      <p:ext uri="{BB962C8B-B14F-4D97-AF65-F5344CB8AC3E}">
        <p14:creationId xmlns:p14="http://schemas.microsoft.com/office/powerpoint/2010/main" val="22540910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旅馆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Hotel</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13</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THIRTEEN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1453169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23922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0720461B-0C61-465F-B972-878138CD8103}"/>
              </a:ext>
            </a:extLst>
          </p:cNvPr>
          <p:cNvSpPr/>
          <p:nvPr/>
        </p:nvSpPr>
        <p:spPr>
          <a:xfrm>
            <a:off x="235231" y="711232"/>
            <a:ext cx="8166643" cy="1477328"/>
          </a:xfrm>
          <a:prstGeom prst="rect">
            <a:avLst/>
          </a:prstGeom>
        </p:spPr>
        <p:txBody>
          <a:bodyPr wrap="square">
            <a:spAutoFit/>
          </a:bodyPr>
          <a:lstStyle/>
          <a:p>
            <a:r>
              <a:rPr lang="zh-CN" altLang="en-US" dirty="0"/>
              <a:t>     现代社会飞速发展，物流和快递行业非常发达，我们要懂得用英语安排货运。货运方式可以归类为四种：空运，快递，海运，陆运。至于选择海运还是陆运，要看地理位置。比如，中国东北到俄罗斯，当然首选陆运。如果是广州到休斯敦，当然是走海运。选空运还是快递，主要是看货物的重量和体积。快递都是</a:t>
            </a:r>
            <a:r>
              <a:rPr lang="en-US" altLang="zh-CN" dirty="0"/>
              <a:t>door-to-door </a:t>
            </a:r>
            <a:r>
              <a:rPr lang="zh-CN" altLang="en-US" dirty="0"/>
              <a:t>服务，而空运是</a:t>
            </a:r>
            <a:r>
              <a:rPr lang="en-US" altLang="zh-CN" dirty="0"/>
              <a:t>door-to-airport</a:t>
            </a:r>
            <a:r>
              <a:rPr lang="zh-CN" altLang="en-US" dirty="0"/>
              <a:t>。</a:t>
            </a:r>
          </a:p>
        </p:txBody>
      </p:sp>
      <p:sp>
        <p:nvSpPr>
          <p:cNvPr id="9" name="矩形 8">
            <a:extLst>
              <a:ext uri="{FF2B5EF4-FFF2-40B4-BE49-F238E27FC236}">
                <a16:creationId xmlns:a16="http://schemas.microsoft.com/office/drawing/2014/main" xmlns="" id="{0DFA5B94-2524-4F65-9835-9821E51E616A}"/>
              </a:ext>
            </a:extLst>
          </p:cNvPr>
          <p:cNvSpPr/>
          <p:nvPr/>
        </p:nvSpPr>
        <p:spPr>
          <a:xfrm>
            <a:off x="208537" y="2171963"/>
            <a:ext cx="8721114"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altLang="zh-CN" sz="2000" b="1" dirty="0"/>
              <a:t>1.</a:t>
            </a:r>
            <a:r>
              <a:rPr lang="zh-CN" altLang="en-US" sz="2000" b="1" dirty="0"/>
              <a:t>你们喜欢什么样的货运方式？空运还是快递？</a:t>
            </a:r>
            <a:endParaRPr lang="en-US" altLang="zh-CN" sz="2000" b="1" dirty="0"/>
          </a:p>
          <a:p>
            <a:pPr marL="285750" indent="-285750">
              <a:buFont typeface="Wingdings" panose="05000000000000000000" pitchFamily="2" charset="2"/>
              <a:buChar char="Ø"/>
            </a:pPr>
            <a:r>
              <a:rPr lang="en-US" altLang="zh-CN" sz="2000" b="1" dirty="0">
                <a:solidFill>
                  <a:srgbClr val="645E10"/>
                </a:solidFill>
              </a:rPr>
              <a:t>What kind of shipping method do you prefer </a:t>
            </a:r>
            <a:r>
              <a:rPr lang="zh-CN" altLang="en-US" sz="2000" b="1" dirty="0">
                <a:solidFill>
                  <a:srgbClr val="645E10"/>
                </a:solidFill>
              </a:rPr>
              <a:t>？</a:t>
            </a:r>
            <a:r>
              <a:rPr lang="en-US" altLang="zh-CN" sz="2000" b="1" dirty="0">
                <a:solidFill>
                  <a:srgbClr val="645E10"/>
                </a:solidFill>
              </a:rPr>
              <a:t>by airplane or by courier </a:t>
            </a:r>
            <a:r>
              <a:rPr lang="zh-CN" altLang="en-US" sz="2000" b="1" dirty="0">
                <a:solidFill>
                  <a:srgbClr val="645E10"/>
                </a:solidFill>
              </a:rPr>
              <a:t>？</a:t>
            </a:r>
          </a:p>
          <a:p>
            <a:r>
              <a:rPr lang="en-US" altLang="zh-CN" sz="2000" b="1" dirty="0"/>
              <a:t>2.</a:t>
            </a:r>
            <a:r>
              <a:rPr lang="zh-CN" altLang="en-US" sz="2000" b="1" dirty="0"/>
              <a:t>如果选择空运，货仅送到机场，货到的时候，你要去提取。</a:t>
            </a:r>
          </a:p>
          <a:p>
            <a:pPr marL="285750" indent="-285750">
              <a:buFont typeface="Wingdings" panose="05000000000000000000" pitchFamily="2" charset="2"/>
              <a:buChar char="Ø"/>
            </a:pPr>
            <a:r>
              <a:rPr lang="en-US" altLang="zh-CN" sz="2000" b="1" dirty="0">
                <a:solidFill>
                  <a:srgbClr val="645E10"/>
                </a:solidFill>
              </a:rPr>
              <a:t>If choosing the way by air</a:t>
            </a:r>
            <a:r>
              <a:rPr lang="zh-CN" altLang="en-US" sz="2000" b="1" dirty="0">
                <a:solidFill>
                  <a:srgbClr val="645E10"/>
                </a:solidFill>
              </a:rPr>
              <a:t>，</a:t>
            </a:r>
            <a:r>
              <a:rPr lang="en-US" altLang="zh-CN" sz="2000" b="1" dirty="0">
                <a:solidFill>
                  <a:srgbClr val="645E10"/>
                </a:solidFill>
              </a:rPr>
              <a:t>the goods are just sent to the airport</a:t>
            </a:r>
            <a:r>
              <a:rPr lang="zh-CN" altLang="en-US" sz="2000" b="1" dirty="0">
                <a:solidFill>
                  <a:srgbClr val="645E10"/>
                </a:solidFill>
              </a:rPr>
              <a:t>，</a:t>
            </a:r>
            <a:r>
              <a:rPr lang="en-US" altLang="zh-CN" sz="2000" b="1" dirty="0">
                <a:solidFill>
                  <a:srgbClr val="645E10"/>
                </a:solidFill>
              </a:rPr>
              <a:t>you need to pick up the goods when it arrives in your city.</a:t>
            </a:r>
          </a:p>
          <a:p>
            <a:r>
              <a:rPr lang="en-US" altLang="zh-CN" sz="2000" b="1" dirty="0"/>
              <a:t>3.</a:t>
            </a:r>
            <a:r>
              <a:rPr lang="zh-CN" altLang="en-US" sz="2000" b="1" dirty="0"/>
              <a:t>如果选择快递，你在家收货就好。</a:t>
            </a:r>
          </a:p>
          <a:p>
            <a:pPr marL="285750" indent="-285750">
              <a:buFont typeface="Wingdings" panose="05000000000000000000" pitchFamily="2" charset="2"/>
              <a:buChar char="Ø"/>
            </a:pPr>
            <a:r>
              <a:rPr lang="en-US" altLang="zh-CN" sz="2000" b="1" dirty="0">
                <a:solidFill>
                  <a:srgbClr val="645E10"/>
                </a:solidFill>
              </a:rPr>
              <a:t>If by courier</a:t>
            </a:r>
            <a:r>
              <a:rPr lang="zh-CN" altLang="en-US" sz="2000" b="1" dirty="0">
                <a:solidFill>
                  <a:srgbClr val="645E10"/>
                </a:solidFill>
              </a:rPr>
              <a:t>，</a:t>
            </a:r>
            <a:r>
              <a:rPr lang="en-US" altLang="zh-CN" sz="2000" b="1" dirty="0">
                <a:solidFill>
                  <a:srgbClr val="645E10"/>
                </a:solidFill>
              </a:rPr>
              <a:t>you can take delivery of goods at home.</a:t>
            </a:r>
          </a:p>
          <a:p>
            <a:r>
              <a:rPr lang="en-US" altLang="zh-CN" sz="2000" b="1" dirty="0"/>
              <a:t>4.</a:t>
            </a:r>
            <a:r>
              <a:rPr lang="zh-CN" altLang="en-US" sz="2000" b="1" dirty="0"/>
              <a:t>走海运，你要让货代公司帮忙清关。</a:t>
            </a:r>
          </a:p>
          <a:p>
            <a:pPr marL="285750" indent="-285750">
              <a:buFont typeface="Wingdings" panose="05000000000000000000" pitchFamily="2" charset="2"/>
              <a:buChar char="Ø"/>
            </a:pPr>
            <a:r>
              <a:rPr lang="en-US" altLang="zh-CN" sz="2000" b="1" dirty="0">
                <a:solidFill>
                  <a:srgbClr val="645E10"/>
                </a:solidFill>
              </a:rPr>
              <a:t>If by sea</a:t>
            </a:r>
            <a:r>
              <a:rPr lang="zh-CN" altLang="en-US" sz="2000" b="1" dirty="0">
                <a:solidFill>
                  <a:srgbClr val="645E10"/>
                </a:solidFill>
              </a:rPr>
              <a:t>，</a:t>
            </a:r>
            <a:r>
              <a:rPr lang="en-US" altLang="zh-CN" sz="2000" b="1" dirty="0">
                <a:solidFill>
                  <a:srgbClr val="645E10"/>
                </a:solidFill>
              </a:rPr>
              <a:t>you have to let your forwarder to make custom clearance.</a:t>
            </a:r>
          </a:p>
        </p:txBody>
      </p:sp>
    </p:spTree>
    <p:extLst>
      <p:ext uri="{BB962C8B-B14F-4D97-AF65-F5344CB8AC3E}">
        <p14:creationId xmlns:p14="http://schemas.microsoft.com/office/powerpoint/2010/main" val="12853103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 calcmode="lin" valueType="num">
                                      <p:cBhvr additive="base">
                                        <p:cTn id="3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 calcmode="lin" valueType="num">
                                      <p:cBhvr additive="base">
                                        <p:cTn id="44"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13.</a:t>
            </a:r>
            <a:r>
              <a:rPr lang="zh-CN" altLang="en-US" sz="2400" dirty="0"/>
              <a:t>旅馆 </a:t>
            </a:r>
            <a:r>
              <a:rPr lang="en-US" altLang="zh-CN" sz="2400" dirty="0"/>
              <a:t>Hotel</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DE7F33C9-ACDC-4508-AE88-9D1684D80E47}"/>
              </a:ext>
            </a:extLst>
          </p:cNvPr>
          <p:cNvSpPr/>
          <p:nvPr/>
        </p:nvSpPr>
        <p:spPr>
          <a:xfrm>
            <a:off x="208537" y="743883"/>
            <a:ext cx="3139327" cy="4401205"/>
          </a:xfrm>
          <a:prstGeom prst="rect">
            <a:avLst/>
          </a:prstGeom>
        </p:spPr>
        <p:txBody>
          <a:bodyPr wrap="square">
            <a:spAutoFit/>
          </a:bodyPr>
          <a:lstStyle/>
          <a:p>
            <a:pPr lvl="0"/>
            <a:r>
              <a:rPr lang="zh-CN" altLang="en-US" sz="2000" b="1" dirty="0">
                <a:solidFill>
                  <a:prstClr val="black"/>
                </a:solidFill>
              </a:rPr>
              <a:t>单人房间</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single room</a:t>
            </a:r>
          </a:p>
          <a:p>
            <a:pPr lvl="0"/>
            <a:r>
              <a:rPr lang="zh-CN" altLang="en-US" sz="2000" b="1" dirty="0">
                <a:solidFill>
                  <a:prstClr val="black"/>
                </a:solidFill>
              </a:rPr>
              <a:t>双人房间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double room</a:t>
            </a:r>
          </a:p>
          <a:p>
            <a:pPr lvl="0"/>
            <a:r>
              <a:rPr lang="zh-CN" altLang="en-US" sz="2000" b="1" dirty="0">
                <a:solidFill>
                  <a:prstClr val="black"/>
                </a:solidFill>
              </a:rPr>
              <a:t>标准房</a:t>
            </a:r>
            <a:endParaRPr lang="en-US" altLang="zh-CN" sz="2000" b="1" dirty="0">
              <a:solidFill>
                <a:prstClr val="black"/>
              </a:solidFill>
            </a:endParaRPr>
          </a:p>
          <a:p>
            <a:pPr lvl="0"/>
            <a:r>
              <a:rPr lang="en-US" altLang="zh-CN" sz="2000" b="1" dirty="0">
                <a:solidFill>
                  <a:srgbClr val="645E10"/>
                </a:solidFill>
              </a:rPr>
              <a:t>   standard room</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双床房</a:t>
            </a:r>
            <a:endParaRPr lang="en-US" altLang="zh-CN" sz="2000" b="1" dirty="0">
              <a:solidFill>
                <a:prstClr val="black"/>
              </a:solidFill>
            </a:endParaRPr>
          </a:p>
          <a:p>
            <a:pPr lvl="0"/>
            <a:r>
              <a:rPr lang="en-US" altLang="zh-CN" sz="2000" b="1" dirty="0">
                <a:solidFill>
                  <a:srgbClr val="645E10"/>
                </a:solidFill>
              </a:rPr>
              <a:t>   twin room </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高级房</a:t>
            </a:r>
            <a:endParaRPr lang="en-US" altLang="zh-CN" sz="2000" b="1" dirty="0">
              <a:solidFill>
                <a:prstClr val="black"/>
              </a:solidFill>
            </a:endParaRPr>
          </a:p>
          <a:p>
            <a:pPr lvl="0"/>
            <a:r>
              <a:rPr lang="en-US" altLang="zh-CN" sz="2000" b="1" dirty="0">
                <a:solidFill>
                  <a:srgbClr val="645E10"/>
                </a:solidFill>
              </a:rPr>
              <a:t>   superior room </a:t>
            </a:r>
          </a:p>
          <a:p>
            <a:pPr lvl="0"/>
            <a:r>
              <a:rPr lang="zh-CN" altLang="en-US" sz="2000" b="1" dirty="0">
                <a:solidFill>
                  <a:prstClr val="black"/>
                </a:solidFill>
              </a:rPr>
              <a:t>套间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suite</a:t>
            </a:r>
          </a:p>
          <a:p>
            <a:pPr lvl="0"/>
            <a:r>
              <a:rPr lang="zh-CN" altLang="en-US" sz="2000" b="1" dirty="0">
                <a:solidFill>
                  <a:prstClr val="black"/>
                </a:solidFill>
              </a:rPr>
              <a:t>两间卧室的公寓房 </a:t>
            </a:r>
          </a:p>
          <a:p>
            <a:pPr lvl="0"/>
            <a:r>
              <a:rPr lang="en-US" altLang="zh-CN" sz="2000" b="1" dirty="0">
                <a:solidFill>
                  <a:srgbClr val="645E10"/>
                </a:solidFill>
              </a:rPr>
              <a:t>   two-bedroom apartment</a:t>
            </a:r>
          </a:p>
        </p:txBody>
      </p:sp>
      <p:sp>
        <p:nvSpPr>
          <p:cNvPr id="6" name="矩形 5">
            <a:extLst>
              <a:ext uri="{FF2B5EF4-FFF2-40B4-BE49-F238E27FC236}">
                <a16:creationId xmlns:a16="http://schemas.microsoft.com/office/drawing/2014/main" xmlns="" id="{AFF57629-A4EE-4477-B144-D649F5A2906B}"/>
              </a:ext>
            </a:extLst>
          </p:cNvPr>
          <p:cNvSpPr/>
          <p:nvPr/>
        </p:nvSpPr>
        <p:spPr>
          <a:xfrm>
            <a:off x="3201791" y="715570"/>
            <a:ext cx="2664296" cy="4401205"/>
          </a:xfrm>
          <a:prstGeom prst="rect">
            <a:avLst/>
          </a:prstGeom>
        </p:spPr>
        <p:txBody>
          <a:bodyPr wrap="square">
            <a:spAutoFit/>
          </a:bodyPr>
          <a:lstStyle/>
          <a:p>
            <a:pPr lvl="0"/>
            <a:r>
              <a:rPr lang="zh-CN" altLang="en-US" sz="2000" b="1" dirty="0">
                <a:solidFill>
                  <a:prstClr val="black"/>
                </a:solidFill>
              </a:rPr>
              <a:t>客房服务台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Room Service</a:t>
            </a:r>
          </a:p>
          <a:p>
            <a:pPr lvl="0"/>
            <a:r>
              <a:rPr lang="zh-CN" altLang="en-US" sz="2000" b="1" dirty="0">
                <a:solidFill>
                  <a:prstClr val="black"/>
                </a:solidFill>
              </a:rPr>
              <a:t>登记入住</a:t>
            </a:r>
          </a:p>
          <a:p>
            <a:pPr lvl="0"/>
            <a:r>
              <a:rPr lang="zh-CN" altLang="en-US" sz="2000" b="1" dirty="0">
                <a:solidFill>
                  <a:srgbClr val="645E10"/>
                </a:solidFill>
              </a:rPr>
              <a:t>   </a:t>
            </a:r>
            <a:r>
              <a:rPr lang="en-US" altLang="zh-CN" sz="2000" b="1" dirty="0">
                <a:solidFill>
                  <a:srgbClr val="645E10"/>
                </a:solidFill>
              </a:rPr>
              <a:t>check in </a:t>
            </a:r>
          </a:p>
          <a:p>
            <a:pPr lvl="0"/>
            <a:r>
              <a:rPr lang="zh-CN" altLang="en-US" sz="2000" b="1" dirty="0">
                <a:solidFill>
                  <a:prstClr val="black"/>
                </a:solidFill>
              </a:rPr>
              <a:t>结账</a:t>
            </a:r>
          </a:p>
          <a:p>
            <a:pPr lvl="0"/>
            <a:r>
              <a:rPr lang="zh-CN" altLang="en-US" sz="2000" b="1" dirty="0">
                <a:solidFill>
                  <a:prstClr val="black"/>
                </a:solidFill>
              </a:rPr>
              <a:t>   </a:t>
            </a:r>
            <a:r>
              <a:rPr lang="en-US" altLang="zh-CN" sz="2000" b="1" dirty="0">
                <a:solidFill>
                  <a:srgbClr val="645E10"/>
                </a:solidFill>
              </a:rPr>
              <a:t>check out</a:t>
            </a:r>
          </a:p>
          <a:p>
            <a:pPr lvl="0"/>
            <a:r>
              <a:rPr lang="zh-CN" altLang="en-US" sz="2000" b="1" dirty="0">
                <a:solidFill>
                  <a:prstClr val="black"/>
                </a:solidFill>
              </a:rPr>
              <a:t>房费</a:t>
            </a:r>
          </a:p>
          <a:p>
            <a:pPr lvl="0"/>
            <a:r>
              <a:rPr lang="zh-CN" altLang="en-US" sz="2000" b="1" dirty="0">
                <a:solidFill>
                  <a:prstClr val="black"/>
                </a:solidFill>
              </a:rPr>
              <a:t>   </a:t>
            </a:r>
            <a:r>
              <a:rPr lang="en-US" altLang="zh-CN" sz="2000" b="1" dirty="0">
                <a:solidFill>
                  <a:srgbClr val="645E10"/>
                </a:solidFill>
              </a:rPr>
              <a:t>fee</a:t>
            </a:r>
          </a:p>
          <a:p>
            <a:pPr lvl="0"/>
            <a:r>
              <a:rPr lang="zh-CN" altLang="en-US" sz="2000" b="1" dirty="0">
                <a:solidFill>
                  <a:prstClr val="black"/>
                </a:solidFill>
              </a:rPr>
              <a:t>开水</a:t>
            </a:r>
            <a:endParaRPr lang="en-US" altLang="zh-CN" sz="2000" b="1" dirty="0">
              <a:solidFill>
                <a:prstClr val="black"/>
              </a:solidFill>
            </a:endParaRPr>
          </a:p>
          <a:p>
            <a:pPr lvl="0"/>
            <a:r>
              <a:rPr lang="en-US" altLang="zh-CN" sz="2000" b="1" dirty="0">
                <a:solidFill>
                  <a:srgbClr val="645E10"/>
                </a:solidFill>
              </a:rPr>
              <a:t>   hot water</a:t>
            </a:r>
          </a:p>
          <a:p>
            <a:pPr lvl="0"/>
            <a:r>
              <a:rPr lang="zh-CN" altLang="en-US" sz="2000" b="1" dirty="0">
                <a:solidFill>
                  <a:prstClr val="black"/>
                </a:solidFill>
              </a:rPr>
              <a:t>空调</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air-conditioner</a:t>
            </a:r>
          </a:p>
          <a:p>
            <a:pPr lvl="0"/>
            <a:r>
              <a:rPr lang="zh-CN" altLang="en-US" sz="2000" b="1" dirty="0">
                <a:solidFill>
                  <a:prstClr val="black"/>
                </a:solidFill>
              </a:rPr>
              <a:t>浴室</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bathroom</a:t>
            </a:r>
          </a:p>
        </p:txBody>
      </p:sp>
      <p:sp>
        <p:nvSpPr>
          <p:cNvPr id="7" name="矩形 6">
            <a:extLst>
              <a:ext uri="{FF2B5EF4-FFF2-40B4-BE49-F238E27FC236}">
                <a16:creationId xmlns:a16="http://schemas.microsoft.com/office/drawing/2014/main" xmlns="" id="{57D4B18F-F458-435C-85DF-ED5812D71F52}"/>
              </a:ext>
            </a:extLst>
          </p:cNvPr>
          <p:cNvSpPr/>
          <p:nvPr/>
        </p:nvSpPr>
        <p:spPr>
          <a:xfrm>
            <a:off x="5835866" y="728150"/>
            <a:ext cx="3048555" cy="4401205"/>
          </a:xfrm>
          <a:prstGeom prst="rect">
            <a:avLst/>
          </a:prstGeom>
        </p:spPr>
        <p:txBody>
          <a:bodyPr wrap="square">
            <a:spAutoFit/>
          </a:bodyPr>
          <a:lstStyle/>
          <a:p>
            <a:pPr lvl="0"/>
            <a:r>
              <a:rPr lang="zh-CN" altLang="en-US" sz="2000" b="1" dirty="0">
                <a:solidFill>
                  <a:prstClr val="black"/>
                </a:solidFill>
              </a:rPr>
              <a:t>搬运工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porter</a:t>
            </a:r>
          </a:p>
          <a:p>
            <a:pPr lvl="0"/>
            <a:r>
              <a:rPr lang="zh-CN" altLang="en-US" sz="2000" b="1" dirty="0">
                <a:solidFill>
                  <a:prstClr val="black"/>
                </a:solidFill>
              </a:rPr>
              <a:t>宾馆服务员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hotel clerk</a:t>
            </a:r>
          </a:p>
          <a:p>
            <a:pPr lvl="0"/>
            <a:r>
              <a:rPr lang="zh-CN" altLang="en-US" sz="2000" b="1" dirty="0">
                <a:solidFill>
                  <a:prstClr val="black"/>
                </a:solidFill>
              </a:rPr>
              <a:t>客房清洁员</a:t>
            </a:r>
            <a:endParaRPr lang="en-US" altLang="zh-CN" sz="2000" b="1" dirty="0">
              <a:solidFill>
                <a:prstClr val="black"/>
              </a:solidFill>
            </a:endParaRPr>
          </a:p>
          <a:p>
            <a:pPr lvl="0"/>
            <a:r>
              <a:rPr lang="en-US" altLang="zh-CN" sz="2000" b="1" dirty="0">
                <a:solidFill>
                  <a:srgbClr val="645E10"/>
                </a:solidFill>
              </a:rPr>
              <a:t>   housekeeping staff</a:t>
            </a:r>
          </a:p>
          <a:p>
            <a:pPr lvl="0"/>
            <a:r>
              <a:rPr lang="zh-CN" altLang="en-US" sz="2000" b="1" dirty="0">
                <a:solidFill>
                  <a:prstClr val="black"/>
                </a:solidFill>
              </a:rPr>
              <a:t>总台接待员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reception clerk</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填表</a:t>
            </a:r>
          </a:p>
          <a:p>
            <a:pPr lvl="0"/>
            <a:r>
              <a:rPr lang="zh-CN" altLang="en-US" sz="2000" b="1" dirty="0">
                <a:solidFill>
                  <a:srgbClr val="645E10"/>
                </a:solidFill>
              </a:rPr>
              <a:t>   </a:t>
            </a:r>
            <a:r>
              <a:rPr lang="en-US" altLang="zh-CN" sz="2000" b="1" dirty="0">
                <a:solidFill>
                  <a:srgbClr val="645E10"/>
                </a:solidFill>
              </a:rPr>
              <a:t>fill in/up/out a form</a:t>
            </a:r>
          </a:p>
          <a:p>
            <a:pPr lvl="0"/>
            <a:r>
              <a:rPr lang="zh-CN" altLang="en-US" sz="2000" b="1" dirty="0">
                <a:solidFill>
                  <a:prstClr val="black"/>
                </a:solidFill>
              </a:rPr>
              <a:t>住宿 </a:t>
            </a:r>
          </a:p>
          <a:p>
            <a:pPr lvl="0"/>
            <a:r>
              <a:rPr lang="zh-CN" altLang="en-US" sz="2000" b="1" dirty="0">
                <a:solidFill>
                  <a:prstClr val="black"/>
                </a:solidFill>
              </a:rPr>
              <a:t>   </a:t>
            </a:r>
            <a:r>
              <a:rPr lang="en-US" altLang="zh-CN" sz="2000" b="1" dirty="0">
                <a:solidFill>
                  <a:srgbClr val="645E10"/>
                </a:solidFill>
              </a:rPr>
              <a:t>accommodation</a:t>
            </a:r>
          </a:p>
          <a:p>
            <a:pPr lvl="0"/>
            <a:r>
              <a:rPr lang="zh-CN" altLang="en-US" sz="2000" b="1" dirty="0">
                <a:solidFill>
                  <a:prstClr val="black"/>
                </a:solidFill>
              </a:rPr>
              <a:t>包括饮食</a:t>
            </a:r>
          </a:p>
          <a:p>
            <a:pPr lvl="0"/>
            <a:r>
              <a:rPr lang="zh-CN" altLang="en-US" sz="2000" b="1" dirty="0">
                <a:solidFill>
                  <a:prstClr val="black"/>
                </a:solidFill>
              </a:rPr>
              <a:t>   </a:t>
            </a:r>
            <a:r>
              <a:rPr lang="en-US" altLang="zh-CN" sz="2000" b="1" dirty="0">
                <a:solidFill>
                  <a:srgbClr val="645E10"/>
                </a:solidFill>
              </a:rPr>
              <a:t>Meals included. </a:t>
            </a:r>
          </a:p>
        </p:txBody>
      </p:sp>
    </p:spTree>
    <p:extLst>
      <p:ext uri="{BB962C8B-B14F-4D97-AF65-F5344CB8AC3E}">
        <p14:creationId xmlns:p14="http://schemas.microsoft.com/office/powerpoint/2010/main" val="23664016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31A1908-CC7A-455C-B168-FB67A6DD2C41}"/>
              </a:ext>
            </a:extLst>
          </p:cNvPr>
          <p:cNvPicPr>
            <a:picLocks noChangeAspect="1"/>
          </p:cNvPicPr>
          <p:nvPr/>
        </p:nvPicPr>
        <p:blipFill>
          <a:blip r:embed="rId3"/>
          <a:stretch>
            <a:fillRect/>
          </a:stretch>
        </p:blipFill>
        <p:spPr>
          <a:xfrm>
            <a:off x="6732240" y="3566087"/>
            <a:ext cx="2314651"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13.</a:t>
            </a:r>
            <a:r>
              <a:rPr lang="zh-CN" altLang="en-US" sz="2400" dirty="0"/>
              <a:t>旅馆 </a:t>
            </a:r>
            <a:r>
              <a:rPr lang="en-US" altLang="zh-CN" sz="2400" dirty="0"/>
              <a:t>Hotel</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CDAFAD43-7A38-46FF-8098-6C3997BC1728}"/>
              </a:ext>
            </a:extLst>
          </p:cNvPr>
          <p:cNvSpPr/>
          <p:nvPr/>
        </p:nvSpPr>
        <p:spPr>
          <a:xfrm>
            <a:off x="224675" y="844936"/>
            <a:ext cx="2691141" cy="4093428"/>
          </a:xfrm>
          <a:prstGeom prst="rect">
            <a:avLst/>
          </a:prstGeom>
          <a:ln>
            <a:noFill/>
          </a:ln>
        </p:spPr>
        <p:txBody>
          <a:bodyPr wrap="square">
            <a:spAutoFit/>
          </a:bodyPr>
          <a:lstStyle/>
          <a:p>
            <a:r>
              <a:rPr lang="zh-CN" altLang="en-US" sz="2000" b="1" dirty="0"/>
              <a:t>订房间</a:t>
            </a:r>
            <a:endParaRPr lang="en-US" altLang="zh-CN" sz="2000" b="1" dirty="0"/>
          </a:p>
          <a:p>
            <a:r>
              <a:rPr lang="en-US" altLang="zh-CN" sz="2000" b="1" dirty="0"/>
              <a:t>   </a:t>
            </a:r>
            <a:r>
              <a:rPr lang="en-US" altLang="zh-CN" sz="2000" b="1" dirty="0">
                <a:solidFill>
                  <a:srgbClr val="645E10"/>
                </a:solidFill>
              </a:rPr>
              <a:t>make a reservation/</a:t>
            </a:r>
          </a:p>
          <a:p>
            <a:r>
              <a:rPr lang="en-US" altLang="zh-CN" sz="2000" b="1" dirty="0">
                <a:solidFill>
                  <a:srgbClr val="645E10"/>
                </a:solidFill>
              </a:rPr>
              <a:t>   book a room</a:t>
            </a:r>
          </a:p>
          <a:p>
            <a:r>
              <a:rPr lang="zh-CN" altLang="en-US" sz="2000" b="1" dirty="0"/>
              <a:t>接待处</a:t>
            </a:r>
            <a:endParaRPr lang="en-US" altLang="zh-CN" sz="2000" b="1" dirty="0"/>
          </a:p>
          <a:p>
            <a:r>
              <a:rPr lang="en-US" altLang="zh-CN" sz="2000" b="1" dirty="0">
                <a:solidFill>
                  <a:srgbClr val="645E10"/>
                </a:solidFill>
              </a:rPr>
              <a:t>   reception desk</a:t>
            </a:r>
          </a:p>
          <a:p>
            <a:r>
              <a:rPr lang="zh-CN" altLang="en-US" sz="2000" b="1" dirty="0"/>
              <a:t>住满了</a:t>
            </a:r>
            <a:endParaRPr lang="en-US" altLang="zh-CN" sz="2000" b="1" dirty="0"/>
          </a:p>
          <a:p>
            <a:r>
              <a:rPr lang="en-US" altLang="zh-CN" sz="2000" b="1" dirty="0"/>
              <a:t>   </a:t>
            </a:r>
            <a:r>
              <a:rPr lang="en-US" altLang="zh-CN" sz="2000" b="1" dirty="0">
                <a:solidFill>
                  <a:srgbClr val="645E10"/>
                </a:solidFill>
              </a:rPr>
              <a:t>full up/fully booked </a:t>
            </a:r>
          </a:p>
          <a:p>
            <a:r>
              <a:rPr lang="zh-CN" altLang="en-US" sz="2000" b="1" dirty="0"/>
              <a:t>折扣价</a:t>
            </a:r>
            <a:endParaRPr lang="en-US" altLang="zh-CN" sz="2000" b="1" dirty="0"/>
          </a:p>
          <a:p>
            <a:r>
              <a:rPr lang="en-US" altLang="zh-CN" sz="2000" b="1" dirty="0"/>
              <a:t>  </a:t>
            </a:r>
            <a:r>
              <a:rPr lang="en-US" altLang="zh-CN" sz="2000" b="1" dirty="0">
                <a:solidFill>
                  <a:srgbClr val="645E10"/>
                </a:solidFill>
              </a:rPr>
              <a:t>discounted price</a:t>
            </a:r>
          </a:p>
          <a:p>
            <a:r>
              <a:rPr lang="zh-CN" altLang="en-US" sz="2000" b="1" dirty="0"/>
              <a:t>优惠价</a:t>
            </a:r>
            <a:endParaRPr lang="en-US" altLang="zh-CN" sz="2000" b="1" dirty="0"/>
          </a:p>
          <a:p>
            <a:r>
              <a:rPr lang="en-US" altLang="zh-CN" sz="2000" b="1" dirty="0"/>
              <a:t>   </a:t>
            </a:r>
            <a:r>
              <a:rPr lang="en-US" altLang="zh-CN" sz="2000" b="1" dirty="0">
                <a:solidFill>
                  <a:srgbClr val="645E10"/>
                </a:solidFill>
              </a:rPr>
              <a:t>special price</a:t>
            </a:r>
          </a:p>
          <a:p>
            <a:r>
              <a:rPr lang="zh-CN" altLang="en-US" sz="2000" b="1" dirty="0"/>
              <a:t>叫醒电话服务</a:t>
            </a:r>
            <a:endParaRPr lang="en-US" altLang="zh-CN" sz="2000" b="1" dirty="0"/>
          </a:p>
          <a:p>
            <a:r>
              <a:rPr lang="en-US" altLang="zh-CN" sz="2000" b="1" dirty="0"/>
              <a:t>   </a:t>
            </a:r>
            <a:r>
              <a:rPr lang="en-US" altLang="zh-CN" sz="2000" b="1" dirty="0">
                <a:solidFill>
                  <a:srgbClr val="645E10"/>
                </a:solidFill>
              </a:rPr>
              <a:t>wake-up call</a:t>
            </a:r>
          </a:p>
        </p:txBody>
      </p:sp>
      <p:sp>
        <p:nvSpPr>
          <p:cNvPr id="4" name="矩形 3">
            <a:extLst>
              <a:ext uri="{FF2B5EF4-FFF2-40B4-BE49-F238E27FC236}">
                <a16:creationId xmlns:a16="http://schemas.microsoft.com/office/drawing/2014/main" xmlns="" id="{CE0FA567-676A-4645-9E65-B419840A9545}"/>
              </a:ext>
            </a:extLst>
          </p:cNvPr>
          <p:cNvSpPr/>
          <p:nvPr/>
        </p:nvSpPr>
        <p:spPr>
          <a:xfrm>
            <a:off x="3158685" y="304292"/>
            <a:ext cx="5760640" cy="3785652"/>
          </a:xfrm>
          <a:prstGeom prst="rect">
            <a:avLst/>
          </a:prstGeom>
        </p:spPr>
        <p:txBody>
          <a:bodyPr wrap="square">
            <a:spAutoFit/>
          </a:bodyPr>
          <a:lstStyle/>
          <a:p>
            <a:r>
              <a:rPr lang="zh-CN" altLang="en-US" sz="2000" b="1" dirty="0"/>
              <a:t>先生，您有预订吗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Do you have a reservation Sir?</a:t>
            </a:r>
          </a:p>
          <a:p>
            <a:r>
              <a:rPr lang="zh-CN" altLang="en-US" sz="2000" b="1" dirty="0"/>
              <a:t>这里还有空房吗</a:t>
            </a:r>
            <a:r>
              <a:rPr lang="en-US" altLang="zh-CN" sz="2000" b="1" dirty="0"/>
              <a:t>?                                </a:t>
            </a:r>
          </a:p>
          <a:p>
            <a:pPr marL="342900" indent="-342900">
              <a:buFont typeface="Wingdings" panose="05000000000000000000" pitchFamily="2" charset="2"/>
              <a:buChar char="Ø"/>
            </a:pPr>
            <a:r>
              <a:rPr lang="en-US" altLang="zh-CN" sz="2000" b="1" dirty="0">
                <a:solidFill>
                  <a:srgbClr val="645E10"/>
                </a:solidFill>
              </a:rPr>
              <a:t>Is there any room available here?</a:t>
            </a:r>
          </a:p>
          <a:p>
            <a:pPr marL="342900" indent="-342900">
              <a:buFont typeface="Wingdings" panose="05000000000000000000" pitchFamily="2" charset="2"/>
              <a:buChar char="Ø"/>
            </a:pPr>
            <a:r>
              <a:rPr lang="en-US" altLang="zh-CN" sz="2000" b="1" dirty="0">
                <a:solidFill>
                  <a:srgbClr val="645E10"/>
                </a:solidFill>
              </a:rPr>
              <a:t>Have you got any vacant room? </a:t>
            </a:r>
          </a:p>
          <a:p>
            <a:r>
              <a:rPr lang="zh-CN" altLang="en-US" sz="2000" b="1" dirty="0"/>
              <a:t>所有的房间都住满了。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All the room are occupied. </a:t>
            </a:r>
          </a:p>
          <a:p>
            <a:r>
              <a:rPr lang="zh-CN" altLang="en-US" sz="2000" b="1" dirty="0"/>
              <a:t>我可以要个套间吗？ </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Can I have a suite please? </a:t>
            </a:r>
          </a:p>
          <a:p>
            <a:r>
              <a:rPr lang="zh-CN" altLang="en-US" sz="2000" b="1" dirty="0"/>
              <a:t>没有其他多余的收费事项。</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There wouldn’t be any extra charge for it. </a:t>
            </a:r>
          </a:p>
          <a:p>
            <a:r>
              <a:rPr lang="en-US" altLang="zh-CN" sz="2000" b="1" dirty="0"/>
              <a:t> </a:t>
            </a:r>
          </a:p>
        </p:txBody>
      </p:sp>
    </p:spTree>
    <p:extLst>
      <p:ext uri="{BB962C8B-B14F-4D97-AF65-F5344CB8AC3E}">
        <p14:creationId xmlns:p14="http://schemas.microsoft.com/office/powerpoint/2010/main" val="24316901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additive="base">
                                        <p:cTn id="5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additive="base">
                                        <p:cTn id="6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8" end="8"/>
                                            </p:txEl>
                                          </p:spTgt>
                                        </p:tgtEl>
                                        <p:attrNameLst>
                                          <p:attrName>style.visibility</p:attrName>
                                        </p:attrNameLst>
                                      </p:cBhvr>
                                      <p:to>
                                        <p:strVal val="visible"/>
                                      </p:to>
                                    </p:set>
                                    <p:anim calcmode="lin" valueType="num">
                                      <p:cBhvr additive="base">
                                        <p:cTn id="7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10" end="10"/>
                                            </p:txEl>
                                          </p:spTgt>
                                        </p:tgtEl>
                                        <p:attrNameLst>
                                          <p:attrName>style.visibility</p:attrName>
                                        </p:attrNameLst>
                                      </p:cBhvr>
                                      <p:to>
                                        <p:strVal val="visible"/>
                                      </p:to>
                                    </p:set>
                                    <p:anim calcmode="lin" valueType="num">
                                      <p:cBhvr additive="base">
                                        <p:cTn id="8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617208" y="1139441"/>
            <a:ext cx="7429679"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Front Desk. Can I help you?</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Oh, may I ask for a wake-up call, please?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sir, what time do you want?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—Text5</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617208" y="3452536"/>
            <a:ext cx="8486620" cy="1077218"/>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5. What is the woman?</a:t>
            </a:r>
          </a:p>
          <a:p>
            <a:pPr lvl="0"/>
            <a:r>
              <a:rPr lang="en-US" altLang="zh-CN" sz="1600" b="1" dirty="0">
                <a:solidFill>
                  <a:prstClr val="black"/>
                </a:solidFill>
                <a:latin typeface="Times New Roman" pitchFamily="18" charset="0"/>
                <a:cs typeface="Times New Roman" pitchFamily="18" charset="0"/>
              </a:rPr>
              <a:t>A. She’s a shop assistant.</a:t>
            </a:r>
          </a:p>
          <a:p>
            <a:pPr lvl="0"/>
            <a:r>
              <a:rPr lang="en-US" altLang="zh-CN" sz="1600" b="1" dirty="0">
                <a:solidFill>
                  <a:prstClr val="black"/>
                </a:solidFill>
                <a:latin typeface="Times New Roman" pitchFamily="18" charset="0"/>
                <a:cs typeface="Times New Roman" pitchFamily="18" charset="0"/>
              </a:rPr>
              <a:t>B. She’s a receptionist.</a:t>
            </a:r>
          </a:p>
          <a:p>
            <a:pPr lvl="0"/>
            <a:r>
              <a:rPr lang="en-US" altLang="zh-CN" sz="1600" b="1" dirty="0">
                <a:solidFill>
                  <a:prstClr val="black"/>
                </a:solidFill>
                <a:latin typeface="Times New Roman" pitchFamily="18" charset="0"/>
                <a:cs typeface="Times New Roman" pitchFamily="18" charset="0"/>
              </a:rPr>
              <a:t>C. She’s a secretary.</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943615"/>
            <a:ext cx="345800" cy="353605"/>
          </a:xfrm>
          <a:prstGeom prst="rect">
            <a:avLst/>
          </a:prstGeom>
        </p:spPr>
      </p:pic>
    </p:spTree>
    <p:extLst>
      <p:ext uri="{BB962C8B-B14F-4D97-AF65-F5344CB8AC3E}">
        <p14:creationId xmlns:p14="http://schemas.microsoft.com/office/powerpoint/2010/main" val="7188038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8537" y="214568"/>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Good morning, madam. I’m your guide for this trip.</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How lovely! Could you tell me about the hotel I’m going to stay 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Yes, of course. The Grand Hotel opened in 1990 and it sits on the seaside along the South Coast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       Highway. It is the most beautiful hotel here.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That sounds great!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And there are some restaurants outside. So at dinner time, you’d have a lot of choices.</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That’s really nice. I like to have some local foods while traveling. What about the scenery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around it?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The hotel has the best views of the Pacific Ocean.</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Oh, I think I will love this hotel.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54863"/>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What is the man?</a:t>
            </a:r>
          </a:p>
          <a:p>
            <a:pPr lvl="0"/>
            <a:r>
              <a:rPr lang="en-US" altLang="zh-CN" sz="1600" b="1" dirty="0">
                <a:solidFill>
                  <a:prstClr val="black"/>
                </a:solidFill>
                <a:latin typeface="Times New Roman" pitchFamily="18" charset="0"/>
                <a:cs typeface="Times New Roman" pitchFamily="18" charset="0"/>
              </a:rPr>
              <a:t>  A. A hotel manager.        B. A tour guide.                  C. A taxi driver. </a:t>
            </a:r>
          </a:p>
          <a:p>
            <a:pPr lvl="0"/>
            <a:r>
              <a:rPr lang="en-US" altLang="zh-CN" sz="1600" b="1" dirty="0">
                <a:solidFill>
                  <a:prstClr val="black"/>
                </a:solidFill>
                <a:latin typeface="Times New Roman" pitchFamily="18" charset="0"/>
                <a:cs typeface="Times New Roman" pitchFamily="18" charset="0"/>
              </a:rPr>
              <a:t>9. What is the man doing for the woman?</a:t>
            </a:r>
          </a:p>
          <a:p>
            <a:pPr lvl="0"/>
            <a:r>
              <a:rPr lang="en-US" altLang="zh-CN" sz="1600" b="1" dirty="0">
                <a:solidFill>
                  <a:prstClr val="black"/>
                </a:solidFill>
                <a:latin typeface="Times New Roman" pitchFamily="18" charset="0"/>
                <a:cs typeface="Times New Roman" pitchFamily="18" charset="0"/>
              </a:rPr>
              <a:t>  A. Looking for some local foods.               </a:t>
            </a:r>
          </a:p>
          <a:p>
            <a:pPr lvl="0"/>
            <a:r>
              <a:rPr lang="en-US" altLang="zh-CN" sz="1600" b="1" dirty="0">
                <a:solidFill>
                  <a:prstClr val="black"/>
                </a:solidFill>
                <a:latin typeface="Times New Roman" pitchFamily="18" charset="0"/>
                <a:cs typeface="Times New Roman" pitchFamily="18" charset="0"/>
              </a:rPr>
              <a:t>  B. Showing her around the seaside.              </a:t>
            </a:r>
          </a:p>
          <a:p>
            <a:pPr lvl="0"/>
            <a:r>
              <a:rPr lang="en-US" altLang="zh-CN" sz="1600" b="1" dirty="0">
                <a:solidFill>
                  <a:prstClr val="black"/>
                </a:solidFill>
                <a:latin typeface="Times New Roman" pitchFamily="18" charset="0"/>
                <a:cs typeface="Times New Roman" pitchFamily="18" charset="0"/>
              </a:rPr>
              <a:t>  C. Offering information about a hotel.</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011" y="3641890"/>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00" y="4659670"/>
            <a:ext cx="305285" cy="298435"/>
          </a:xfrm>
          <a:prstGeom prst="rect">
            <a:avLst/>
          </a:prstGeom>
        </p:spPr>
      </p:pic>
    </p:spTree>
    <p:extLst>
      <p:ext uri="{BB962C8B-B14F-4D97-AF65-F5344CB8AC3E}">
        <p14:creationId xmlns:p14="http://schemas.microsoft.com/office/powerpoint/2010/main" val="6037275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36535" y="174975"/>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Good afternoon, sir. Can I help you?</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Yes, we need a room for the night. Have you got any rooms available?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would you like a single room or a double room?</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A double room.</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How many nights would you like to stay?</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We are only staying overnight. We’ll check out tomorrow morning. How much is it?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It’s $68 per night.</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OK. Do you accept credit cards?</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we do. Now your room number is 204. Here is the key.</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Thank you.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—Text6</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472069"/>
            <a:ext cx="8486620" cy="1323439"/>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6. Where are the speakers?</a:t>
            </a:r>
          </a:p>
          <a:p>
            <a:pPr lvl="0"/>
            <a:r>
              <a:rPr lang="en-US" altLang="zh-CN" sz="1600" b="1" dirty="0">
                <a:solidFill>
                  <a:prstClr val="black"/>
                </a:solidFill>
                <a:latin typeface="Times New Roman" pitchFamily="18" charset="0"/>
                <a:cs typeface="Times New Roman" pitchFamily="18" charset="0"/>
              </a:rPr>
              <a:t>A. In a bank.	    B. In a hotel.             C. In a restaurant.</a:t>
            </a:r>
          </a:p>
          <a:p>
            <a:pPr lvl="0"/>
            <a:r>
              <a:rPr lang="en-US" altLang="zh-CN" sz="1600" b="1" dirty="0">
                <a:solidFill>
                  <a:prstClr val="black"/>
                </a:solidFill>
                <a:latin typeface="Times New Roman" pitchFamily="18" charset="0"/>
                <a:cs typeface="Times New Roman" pitchFamily="18" charset="0"/>
              </a:rPr>
              <a:t>7. How much does the man need to pay? </a:t>
            </a:r>
          </a:p>
          <a:p>
            <a:pPr lvl="0"/>
            <a:r>
              <a:rPr lang="en-US" altLang="zh-CN" sz="1600" b="1" dirty="0">
                <a:solidFill>
                  <a:prstClr val="black"/>
                </a:solidFill>
                <a:latin typeface="Times New Roman" pitchFamily="18" charset="0"/>
                <a:cs typeface="Times New Roman" pitchFamily="18" charset="0"/>
              </a:rPr>
              <a:t>A. $68.  	                      B. $136.		   C. $204.</a:t>
            </a:r>
          </a:p>
          <a:p>
            <a:pPr lvl="0"/>
            <a:endParaRPr lang="en-US" altLang="zh-CN" sz="1600" b="1" dirty="0">
              <a:solidFill>
                <a:prstClr val="black"/>
              </a:solidFill>
              <a:latin typeface="Times New Roman" pitchFamily="18" charset="0"/>
              <a:cs typeface="Times New Roman" pitchFamily="18" charset="0"/>
            </a:endParaRP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268" y="3700178"/>
            <a:ext cx="345800" cy="353605"/>
          </a:xfrm>
          <a:prstGeom prst="rect">
            <a:avLst/>
          </a:prstGeom>
        </p:spPr>
      </p:pic>
      <p:pic>
        <p:nvPicPr>
          <p:cNvPr id="22" name="图片 21">
            <a:extLst>
              <a:ext uri="{FF2B5EF4-FFF2-40B4-BE49-F238E27FC236}">
                <a16:creationId xmlns:a16="http://schemas.microsoft.com/office/drawing/2014/main" xmlns=""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35" y="4264732"/>
            <a:ext cx="305285" cy="298435"/>
          </a:xfrm>
          <a:prstGeom prst="rect">
            <a:avLst/>
          </a:prstGeom>
        </p:spPr>
      </p:pic>
    </p:spTree>
    <p:extLst>
      <p:ext uri="{BB962C8B-B14F-4D97-AF65-F5344CB8AC3E}">
        <p14:creationId xmlns:p14="http://schemas.microsoft.com/office/powerpoint/2010/main" val="15767059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图书馆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Library</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14</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FOURTEEN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7972839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14.</a:t>
            </a:r>
            <a:r>
              <a:rPr lang="zh-CN" altLang="en-US" sz="2400" dirty="0"/>
              <a:t>图书馆 </a:t>
            </a:r>
            <a:r>
              <a:rPr lang="en-US" altLang="zh-CN" sz="2400" dirty="0"/>
              <a:t>Library</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423B1B9C-3943-4983-9F20-40AA7A8E7AB1}"/>
              </a:ext>
            </a:extLst>
          </p:cNvPr>
          <p:cNvSpPr/>
          <p:nvPr/>
        </p:nvSpPr>
        <p:spPr>
          <a:xfrm>
            <a:off x="95906" y="716907"/>
            <a:ext cx="2102430" cy="4401205"/>
          </a:xfrm>
          <a:prstGeom prst="rect">
            <a:avLst/>
          </a:prstGeom>
        </p:spPr>
        <p:txBody>
          <a:bodyPr wrap="square">
            <a:spAutoFit/>
          </a:bodyPr>
          <a:lstStyle/>
          <a:p>
            <a:r>
              <a:rPr lang="zh-CN" altLang="en-US" sz="2000" b="1" dirty="0"/>
              <a:t>图书馆长</a:t>
            </a:r>
            <a:r>
              <a:rPr lang="en-US" altLang="zh-CN" sz="2000" b="1" dirty="0"/>
              <a:t>, </a:t>
            </a:r>
            <a:r>
              <a:rPr lang="zh-CN" altLang="en-US" sz="2000" b="1" dirty="0"/>
              <a:t>管理员 </a:t>
            </a:r>
            <a:endParaRPr lang="en-US" altLang="zh-CN" sz="2000" b="1" dirty="0"/>
          </a:p>
          <a:p>
            <a:r>
              <a:rPr lang="en-US" altLang="zh-CN" sz="2000" b="1" dirty="0">
                <a:solidFill>
                  <a:srgbClr val="645E10"/>
                </a:solidFill>
              </a:rPr>
              <a:t>   librarian</a:t>
            </a:r>
            <a:endParaRPr lang="zh-CN" altLang="en-US" sz="2000" b="1" dirty="0">
              <a:solidFill>
                <a:srgbClr val="645E10"/>
              </a:solidFill>
            </a:endParaRPr>
          </a:p>
          <a:p>
            <a:r>
              <a:rPr lang="zh-CN" altLang="en-US" sz="2000" b="1" dirty="0"/>
              <a:t>参考书阅览室</a:t>
            </a:r>
            <a:endParaRPr lang="en-US" altLang="zh-CN" sz="2000" b="1" dirty="0"/>
          </a:p>
          <a:p>
            <a:r>
              <a:rPr lang="zh-CN" altLang="en-US" sz="2000" b="1" dirty="0">
                <a:solidFill>
                  <a:srgbClr val="645E10"/>
                </a:solidFill>
              </a:rPr>
              <a:t>    </a:t>
            </a:r>
            <a:r>
              <a:rPr lang="en-US" altLang="zh-CN" sz="2000" b="1" dirty="0">
                <a:solidFill>
                  <a:srgbClr val="645E10"/>
                </a:solidFill>
              </a:rPr>
              <a:t>reference room</a:t>
            </a:r>
            <a:endParaRPr lang="zh-CN" altLang="en-US" sz="2000" b="1" dirty="0">
              <a:solidFill>
                <a:srgbClr val="645E10"/>
              </a:solidFill>
            </a:endParaRPr>
          </a:p>
          <a:p>
            <a:r>
              <a:rPr lang="zh-CN" altLang="en-US" sz="2000" b="1" dirty="0"/>
              <a:t>期刊阅览室</a:t>
            </a:r>
            <a:endParaRPr lang="en-US" altLang="zh-CN" sz="2000" b="1" dirty="0"/>
          </a:p>
          <a:p>
            <a:r>
              <a:rPr lang="zh-CN" altLang="en-US" sz="2000" b="1" dirty="0">
                <a:solidFill>
                  <a:srgbClr val="645E10"/>
                </a:solidFill>
              </a:rPr>
              <a:t>    </a:t>
            </a:r>
            <a:r>
              <a:rPr lang="en-US" altLang="zh-CN" sz="2000" b="1" dirty="0">
                <a:solidFill>
                  <a:srgbClr val="645E10"/>
                </a:solidFill>
              </a:rPr>
              <a:t>periodical room</a:t>
            </a:r>
            <a:endParaRPr lang="zh-CN" altLang="en-US" sz="2000" b="1" dirty="0">
              <a:solidFill>
                <a:srgbClr val="645E10"/>
              </a:solidFill>
            </a:endParaRPr>
          </a:p>
          <a:p>
            <a:r>
              <a:rPr lang="zh-CN" altLang="en-US" sz="2000" b="1" dirty="0"/>
              <a:t>自习室 </a:t>
            </a:r>
            <a:endParaRPr lang="en-US" altLang="zh-CN" sz="2000" b="1" dirty="0"/>
          </a:p>
          <a:p>
            <a:r>
              <a:rPr lang="en-US" altLang="zh-CN" sz="2000" b="1" dirty="0"/>
              <a:t>   </a:t>
            </a:r>
            <a:r>
              <a:rPr lang="en-US" altLang="zh-CN" sz="2000" b="1" dirty="0">
                <a:solidFill>
                  <a:srgbClr val="645E10"/>
                </a:solidFill>
              </a:rPr>
              <a:t>study lounge</a:t>
            </a:r>
            <a:endParaRPr lang="zh-CN" altLang="en-US" sz="2000" b="1" dirty="0">
              <a:solidFill>
                <a:srgbClr val="645E10"/>
              </a:solidFill>
            </a:endParaRPr>
          </a:p>
          <a:p>
            <a:r>
              <a:rPr lang="zh-CN" altLang="en-US" sz="2000" b="1" dirty="0"/>
              <a:t>借书处 </a:t>
            </a:r>
            <a:endParaRPr lang="en-US" altLang="zh-CN" sz="2000" b="1" dirty="0"/>
          </a:p>
          <a:p>
            <a:r>
              <a:rPr lang="en-US" altLang="zh-CN" sz="2000" b="1" dirty="0">
                <a:solidFill>
                  <a:srgbClr val="645E10"/>
                </a:solidFill>
              </a:rPr>
              <a:t>   circulation desk</a:t>
            </a:r>
            <a:endParaRPr lang="zh-CN" altLang="en-US" sz="2000" b="1" dirty="0">
              <a:solidFill>
                <a:srgbClr val="645E10"/>
              </a:solidFill>
            </a:endParaRPr>
          </a:p>
          <a:p>
            <a:r>
              <a:rPr lang="zh-CN" altLang="en-US" sz="2000" b="1" dirty="0"/>
              <a:t>复印机</a:t>
            </a:r>
            <a:endParaRPr lang="en-US" altLang="zh-CN" sz="2000" b="1" dirty="0"/>
          </a:p>
          <a:p>
            <a:r>
              <a:rPr lang="en-US" altLang="zh-CN" sz="2000" b="1" dirty="0"/>
              <a:t>   </a:t>
            </a:r>
            <a:r>
              <a:rPr lang="en-US" altLang="zh-CN" sz="2000" b="1" dirty="0">
                <a:solidFill>
                  <a:srgbClr val="645E10"/>
                </a:solidFill>
              </a:rPr>
              <a:t>copier</a:t>
            </a:r>
            <a:endParaRPr lang="zh-CN" altLang="en-US" sz="2000" b="1" dirty="0">
              <a:solidFill>
                <a:srgbClr val="645E10"/>
              </a:solidFill>
            </a:endParaRPr>
          </a:p>
          <a:p>
            <a:r>
              <a:rPr lang="zh-CN" altLang="en-US" sz="2000" b="1" dirty="0"/>
              <a:t>公共设施</a:t>
            </a:r>
            <a:endParaRPr lang="en-US" altLang="zh-CN" sz="2000" b="1" dirty="0"/>
          </a:p>
          <a:p>
            <a:r>
              <a:rPr lang="en-US" altLang="zh-CN" sz="2000" b="1" dirty="0"/>
              <a:t>   </a:t>
            </a:r>
            <a:r>
              <a:rPr lang="en-US" altLang="zh-CN" sz="2000" b="1" dirty="0">
                <a:solidFill>
                  <a:srgbClr val="645E10"/>
                </a:solidFill>
              </a:rPr>
              <a:t>public facility</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79C01F23-09F7-4C04-961E-E76EEC2D2ECA}"/>
              </a:ext>
            </a:extLst>
          </p:cNvPr>
          <p:cNvSpPr/>
          <p:nvPr/>
        </p:nvSpPr>
        <p:spPr>
          <a:xfrm>
            <a:off x="4024789" y="64165"/>
            <a:ext cx="1663336" cy="5016758"/>
          </a:xfrm>
          <a:prstGeom prst="rect">
            <a:avLst/>
          </a:prstGeom>
        </p:spPr>
        <p:txBody>
          <a:bodyPr wrap="square">
            <a:spAutoFit/>
          </a:bodyPr>
          <a:lstStyle/>
          <a:p>
            <a:r>
              <a:rPr lang="zh-CN" altLang="en-US" sz="2000" b="1" dirty="0"/>
              <a:t>种类</a:t>
            </a:r>
            <a:endParaRPr lang="en-US" altLang="zh-CN" sz="2000" b="1" dirty="0"/>
          </a:p>
          <a:p>
            <a:r>
              <a:rPr lang="en-US" altLang="zh-CN" sz="2000" b="1" dirty="0"/>
              <a:t>   </a:t>
            </a:r>
            <a:r>
              <a:rPr lang="en-US" altLang="zh-CN" sz="2000" b="1" dirty="0">
                <a:solidFill>
                  <a:srgbClr val="645E10"/>
                </a:solidFill>
              </a:rPr>
              <a:t>category</a:t>
            </a:r>
            <a:endParaRPr lang="zh-CN" altLang="en-US" sz="2000" b="1" dirty="0">
              <a:solidFill>
                <a:srgbClr val="645E10"/>
              </a:solidFill>
            </a:endParaRPr>
          </a:p>
          <a:p>
            <a:r>
              <a:rPr lang="zh-CN" altLang="en-US" sz="2000" b="1" dirty="0"/>
              <a:t>文献</a:t>
            </a:r>
            <a:endParaRPr lang="en-US" altLang="zh-CN" sz="2000" b="1" dirty="0"/>
          </a:p>
          <a:p>
            <a:r>
              <a:rPr lang="en-US" altLang="zh-CN" sz="2000" b="1" dirty="0"/>
              <a:t>   </a:t>
            </a:r>
            <a:r>
              <a:rPr lang="en-US" altLang="zh-CN" sz="2000" b="1" dirty="0">
                <a:solidFill>
                  <a:srgbClr val="645E10"/>
                </a:solidFill>
              </a:rPr>
              <a:t>document</a:t>
            </a:r>
          </a:p>
          <a:p>
            <a:r>
              <a:rPr lang="zh-CN" altLang="en-US" sz="2000" b="1" dirty="0"/>
              <a:t>参考书</a:t>
            </a:r>
            <a:endParaRPr lang="en-US" altLang="zh-CN" sz="2000" b="1" dirty="0"/>
          </a:p>
          <a:p>
            <a:r>
              <a:rPr lang="en-US" altLang="zh-CN" sz="2000" b="1" dirty="0"/>
              <a:t>   </a:t>
            </a:r>
            <a:r>
              <a:rPr lang="en-US" altLang="zh-CN" sz="2000" b="1" dirty="0">
                <a:solidFill>
                  <a:srgbClr val="645E10"/>
                </a:solidFill>
              </a:rPr>
              <a:t>reference</a:t>
            </a:r>
          </a:p>
          <a:p>
            <a:r>
              <a:rPr lang="zh-CN" altLang="en-US" sz="2000" b="1" dirty="0"/>
              <a:t>杂志</a:t>
            </a:r>
            <a:endParaRPr lang="en-US" altLang="zh-CN" sz="2000" b="1" dirty="0"/>
          </a:p>
          <a:p>
            <a:r>
              <a:rPr lang="zh-CN" altLang="en-US" sz="2000" b="1" dirty="0"/>
              <a:t>   </a:t>
            </a:r>
            <a:r>
              <a:rPr lang="en-US" altLang="zh-CN" sz="2000" b="1" dirty="0">
                <a:solidFill>
                  <a:srgbClr val="645E10"/>
                </a:solidFill>
              </a:rPr>
              <a:t>magazine</a:t>
            </a:r>
            <a:endParaRPr lang="zh-CN" altLang="en-US" sz="2000" b="1" dirty="0">
              <a:solidFill>
                <a:srgbClr val="645E10"/>
              </a:solidFill>
            </a:endParaRPr>
          </a:p>
          <a:p>
            <a:r>
              <a:rPr lang="zh-CN" altLang="en-US" sz="2000" b="1" dirty="0"/>
              <a:t>季刊</a:t>
            </a:r>
            <a:endParaRPr lang="en-US" altLang="zh-CN" sz="2000" b="1" dirty="0"/>
          </a:p>
          <a:p>
            <a:r>
              <a:rPr lang="en-US" altLang="zh-CN" sz="2000" b="1" dirty="0"/>
              <a:t>   </a:t>
            </a:r>
            <a:r>
              <a:rPr lang="en-US" altLang="zh-CN" sz="2000" b="1" dirty="0">
                <a:solidFill>
                  <a:srgbClr val="645E10"/>
                </a:solidFill>
              </a:rPr>
              <a:t>quarterly</a:t>
            </a:r>
            <a:endParaRPr lang="zh-CN" altLang="en-US" sz="2000" b="1" dirty="0">
              <a:solidFill>
                <a:srgbClr val="645E10"/>
              </a:solidFill>
            </a:endParaRPr>
          </a:p>
          <a:p>
            <a:r>
              <a:rPr lang="zh-CN" altLang="en-US" sz="2000" b="1" dirty="0"/>
              <a:t>书目目录</a:t>
            </a:r>
            <a:endParaRPr lang="en-US" altLang="zh-CN" sz="2000" b="1" dirty="0"/>
          </a:p>
          <a:p>
            <a:r>
              <a:rPr lang="en-US" altLang="zh-CN" sz="2000" b="1" dirty="0"/>
              <a:t>   </a:t>
            </a:r>
            <a:r>
              <a:rPr lang="en-US" altLang="zh-CN" sz="2000" b="1" dirty="0">
                <a:solidFill>
                  <a:srgbClr val="645E10"/>
                </a:solidFill>
              </a:rPr>
              <a:t>catalogue</a:t>
            </a:r>
            <a:endParaRPr lang="zh-CN" altLang="en-US" sz="2000" b="1" dirty="0">
              <a:solidFill>
                <a:srgbClr val="645E10"/>
              </a:solidFill>
            </a:endParaRPr>
          </a:p>
          <a:p>
            <a:r>
              <a:rPr lang="zh-CN" altLang="en-US" sz="2000" b="1" dirty="0"/>
              <a:t>索引</a:t>
            </a:r>
            <a:endParaRPr lang="en-US" altLang="zh-CN" sz="2000" b="1" dirty="0"/>
          </a:p>
          <a:p>
            <a:pPr lvl="0"/>
            <a:r>
              <a:rPr lang="en-US" altLang="zh-CN" sz="2000" b="1" dirty="0"/>
              <a:t>   </a:t>
            </a:r>
            <a:r>
              <a:rPr lang="en-US" altLang="zh-CN" sz="2000" b="1" dirty="0">
                <a:solidFill>
                  <a:srgbClr val="645E10"/>
                </a:solidFill>
              </a:rPr>
              <a:t>index</a:t>
            </a:r>
          </a:p>
          <a:p>
            <a:pPr lvl="0"/>
            <a:r>
              <a:rPr lang="zh-CN" altLang="en-US" sz="2000" b="1" dirty="0">
                <a:solidFill>
                  <a:prstClr val="black"/>
                </a:solidFill>
              </a:rPr>
              <a:t>卷，宗</a:t>
            </a:r>
            <a:endParaRPr lang="en-US" altLang="zh-CN" sz="2000" b="1" dirty="0">
              <a:solidFill>
                <a:prstClr val="black"/>
              </a:solidFill>
            </a:endParaRPr>
          </a:p>
          <a:p>
            <a:r>
              <a:rPr lang="en-US" altLang="zh-CN" sz="2000" b="1" dirty="0">
                <a:solidFill>
                  <a:srgbClr val="645E10"/>
                </a:solidFill>
              </a:rPr>
              <a:t>   volume</a:t>
            </a:r>
          </a:p>
        </p:txBody>
      </p:sp>
      <p:sp>
        <p:nvSpPr>
          <p:cNvPr id="8" name="矩形 7">
            <a:extLst>
              <a:ext uri="{FF2B5EF4-FFF2-40B4-BE49-F238E27FC236}">
                <a16:creationId xmlns:a16="http://schemas.microsoft.com/office/drawing/2014/main" xmlns="" id="{E5312F0D-D544-4EE2-A002-E5E21E06D7EE}"/>
              </a:ext>
            </a:extLst>
          </p:cNvPr>
          <p:cNvSpPr/>
          <p:nvPr/>
        </p:nvSpPr>
        <p:spPr>
          <a:xfrm>
            <a:off x="2286000" y="740185"/>
            <a:ext cx="1565919" cy="4401205"/>
          </a:xfrm>
          <a:prstGeom prst="rect">
            <a:avLst/>
          </a:prstGeom>
        </p:spPr>
        <p:txBody>
          <a:bodyPr wrap="square">
            <a:spAutoFit/>
          </a:bodyPr>
          <a:lstStyle/>
          <a:p>
            <a:r>
              <a:rPr lang="zh-CN" altLang="en-US" sz="2000" b="1" dirty="0"/>
              <a:t>书架</a:t>
            </a:r>
            <a:endParaRPr lang="en-US" altLang="zh-CN" sz="2000" b="1" dirty="0"/>
          </a:p>
          <a:p>
            <a:r>
              <a:rPr lang="en-US" altLang="zh-CN" sz="2000" b="1" dirty="0">
                <a:solidFill>
                  <a:srgbClr val="645E10"/>
                </a:solidFill>
              </a:rPr>
              <a:t>   shelf</a:t>
            </a:r>
          </a:p>
          <a:p>
            <a:r>
              <a:rPr lang="zh-CN" altLang="en-US" sz="2000" b="1" dirty="0"/>
              <a:t>书库</a:t>
            </a:r>
            <a:endParaRPr lang="en-US" altLang="zh-CN" sz="2000" b="1" dirty="0"/>
          </a:p>
          <a:p>
            <a:r>
              <a:rPr lang="en-US" altLang="zh-CN" sz="2000" b="1" dirty="0">
                <a:solidFill>
                  <a:srgbClr val="645E10"/>
                </a:solidFill>
              </a:rPr>
              <a:t>   stacks</a:t>
            </a:r>
            <a:endParaRPr lang="zh-CN" altLang="en-US" sz="2000" b="1" dirty="0">
              <a:solidFill>
                <a:srgbClr val="645E10"/>
              </a:solidFill>
            </a:endParaRPr>
          </a:p>
          <a:p>
            <a:pPr lvl="0"/>
            <a:r>
              <a:rPr lang="zh-CN" altLang="en-US" sz="2000" b="1" dirty="0">
                <a:solidFill>
                  <a:prstClr val="black"/>
                </a:solidFill>
              </a:rPr>
              <a:t>借书卡</a:t>
            </a:r>
            <a:endParaRPr lang="en-US" altLang="zh-CN" sz="2000" b="1" dirty="0">
              <a:solidFill>
                <a:prstClr val="black"/>
              </a:solidFill>
            </a:endParaRPr>
          </a:p>
          <a:p>
            <a:pPr lvl="0"/>
            <a:r>
              <a:rPr lang="en-US" altLang="zh-CN" sz="2000" b="1" dirty="0">
                <a:solidFill>
                  <a:srgbClr val="645E10"/>
                </a:solidFill>
              </a:rPr>
              <a:t>   library card</a:t>
            </a:r>
          </a:p>
          <a:p>
            <a:pPr lvl="0"/>
            <a:r>
              <a:rPr lang="zh-CN" altLang="en-US" sz="2000" b="1" dirty="0">
                <a:solidFill>
                  <a:prstClr val="black"/>
                </a:solidFill>
              </a:rPr>
              <a:t>外借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check out</a:t>
            </a:r>
            <a:endParaRPr lang="zh-CN" altLang="en-US" sz="2000" b="1" dirty="0">
              <a:solidFill>
                <a:srgbClr val="645E10"/>
              </a:solidFill>
            </a:endParaRPr>
          </a:p>
          <a:p>
            <a:pPr lvl="0"/>
            <a:r>
              <a:rPr lang="zh-CN" altLang="en-US" sz="2000" b="1" dirty="0">
                <a:solidFill>
                  <a:prstClr val="black"/>
                </a:solidFill>
              </a:rPr>
              <a:t>还书</a:t>
            </a:r>
            <a:endParaRPr lang="en-US" altLang="zh-CN" sz="2000" b="1" dirty="0">
              <a:solidFill>
                <a:prstClr val="black"/>
              </a:solidFill>
            </a:endParaRPr>
          </a:p>
          <a:p>
            <a:pPr lvl="0"/>
            <a:r>
              <a:rPr lang="en-US" altLang="zh-CN" sz="2000" b="1" dirty="0">
                <a:solidFill>
                  <a:srgbClr val="645E10"/>
                </a:solidFill>
              </a:rPr>
              <a:t>   return</a:t>
            </a:r>
            <a:endParaRPr lang="zh-CN" altLang="en-US" sz="2000" b="1" dirty="0">
              <a:solidFill>
                <a:srgbClr val="645E10"/>
              </a:solidFill>
            </a:endParaRPr>
          </a:p>
          <a:p>
            <a:pPr lvl="0"/>
            <a:r>
              <a:rPr lang="zh-CN" altLang="en-US" sz="2000" b="1" dirty="0">
                <a:solidFill>
                  <a:prstClr val="black"/>
                </a:solidFill>
              </a:rPr>
              <a:t>续借</a:t>
            </a:r>
            <a:endParaRPr lang="en-US" altLang="zh-CN" sz="2000" b="1" dirty="0">
              <a:solidFill>
                <a:prstClr val="black"/>
              </a:solidFill>
            </a:endParaRPr>
          </a:p>
          <a:p>
            <a:pPr lvl="0"/>
            <a:r>
              <a:rPr lang="en-US" altLang="zh-CN" sz="2000" b="1" dirty="0">
                <a:solidFill>
                  <a:srgbClr val="645E10"/>
                </a:solidFill>
              </a:rPr>
              <a:t>   renew</a:t>
            </a:r>
            <a:endParaRPr lang="zh-CN" altLang="en-US" sz="2000" b="1" dirty="0">
              <a:solidFill>
                <a:srgbClr val="645E10"/>
              </a:solidFill>
            </a:endParaRPr>
          </a:p>
          <a:p>
            <a:pPr lvl="0"/>
            <a:r>
              <a:rPr lang="zh-CN" altLang="en-US" sz="2000" b="1" dirty="0">
                <a:solidFill>
                  <a:prstClr val="black"/>
                </a:solidFill>
              </a:rPr>
              <a:t>收藏</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collection</a:t>
            </a:r>
          </a:p>
        </p:txBody>
      </p:sp>
      <p:sp>
        <p:nvSpPr>
          <p:cNvPr id="9" name="矩形 8">
            <a:extLst>
              <a:ext uri="{FF2B5EF4-FFF2-40B4-BE49-F238E27FC236}">
                <a16:creationId xmlns:a16="http://schemas.microsoft.com/office/drawing/2014/main" xmlns="" id="{3446942E-FF49-46EF-B179-3D57932F4FE0}"/>
              </a:ext>
            </a:extLst>
          </p:cNvPr>
          <p:cNvSpPr/>
          <p:nvPr/>
        </p:nvSpPr>
        <p:spPr>
          <a:xfrm>
            <a:off x="5929958" y="19281"/>
            <a:ext cx="3214041" cy="5106526"/>
          </a:xfrm>
          <a:prstGeom prst="rect">
            <a:avLst/>
          </a:prstGeom>
        </p:spPr>
        <p:txBody>
          <a:bodyPr wrap="square">
            <a:spAutoFit/>
          </a:bodyPr>
          <a:lstStyle/>
          <a:p>
            <a:pPr lvl="0">
              <a:lnSpc>
                <a:spcPts val="2300"/>
              </a:lnSpc>
            </a:pPr>
            <a:r>
              <a:rPr lang="zh-CN" altLang="en-US" sz="2000" b="1" dirty="0">
                <a:solidFill>
                  <a:prstClr val="black"/>
                </a:solidFill>
              </a:rPr>
              <a:t>可借的</a:t>
            </a:r>
            <a:endParaRPr lang="en-US" altLang="zh-CN" sz="2000" b="1" dirty="0">
              <a:solidFill>
                <a:prstClr val="black"/>
              </a:solidFill>
            </a:endParaRPr>
          </a:p>
          <a:p>
            <a:pPr>
              <a:lnSpc>
                <a:spcPts val="2300"/>
              </a:lnSpc>
            </a:pPr>
            <a:r>
              <a:rPr lang="en-US" altLang="zh-CN" sz="2000" b="1" dirty="0">
                <a:solidFill>
                  <a:prstClr val="black"/>
                </a:solidFill>
              </a:rPr>
              <a:t>   </a:t>
            </a:r>
            <a:r>
              <a:rPr lang="en-US" altLang="zh-CN" sz="2000" b="1" dirty="0">
                <a:solidFill>
                  <a:srgbClr val="645E10"/>
                </a:solidFill>
              </a:rPr>
              <a:t>available</a:t>
            </a:r>
          </a:p>
          <a:p>
            <a:pPr>
              <a:lnSpc>
                <a:spcPts val="2300"/>
              </a:lnSpc>
            </a:pPr>
            <a:r>
              <a:rPr lang="zh-CN" altLang="en-US" sz="2000" b="1" dirty="0"/>
              <a:t>到期</a:t>
            </a:r>
            <a:endParaRPr lang="en-US" altLang="zh-CN" sz="2000" b="1" dirty="0"/>
          </a:p>
          <a:p>
            <a:pPr>
              <a:lnSpc>
                <a:spcPts val="2300"/>
              </a:lnSpc>
            </a:pPr>
            <a:r>
              <a:rPr lang="en-US" altLang="zh-CN" sz="2000" b="1" dirty="0"/>
              <a:t>   </a:t>
            </a:r>
            <a:r>
              <a:rPr lang="en-US" altLang="zh-CN" sz="2000" b="1" dirty="0">
                <a:solidFill>
                  <a:srgbClr val="645E10"/>
                </a:solidFill>
              </a:rPr>
              <a:t>due</a:t>
            </a:r>
            <a:endParaRPr lang="zh-CN" altLang="en-US" sz="2000" b="1" dirty="0">
              <a:solidFill>
                <a:srgbClr val="645E10"/>
              </a:solidFill>
            </a:endParaRPr>
          </a:p>
          <a:p>
            <a:pPr>
              <a:lnSpc>
                <a:spcPts val="2300"/>
              </a:lnSpc>
            </a:pPr>
            <a:r>
              <a:rPr lang="zh-CN" altLang="en-US" sz="2000" b="1" dirty="0"/>
              <a:t>期刊</a:t>
            </a:r>
            <a:endParaRPr lang="en-US" altLang="zh-CN" sz="2000" b="1" dirty="0"/>
          </a:p>
          <a:p>
            <a:pPr>
              <a:lnSpc>
                <a:spcPts val="2300"/>
              </a:lnSpc>
            </a:pPr>
            <a:r>
              <a:rPr lang="en-US" altLang="zh-CN" sz="2000" b="1" dirty="0">
                <a:solidFill>
                  <a:srgbClr val="645E10"/>
                </a:solidFill>
              </a:rPr>
              <a:t>    journal / periodical</a:t>
            </a:r>
          </a:p>
          <a:p>
            <a:pPr>
              <a:lnSpc>
                <a:spcPts val="2300"/>
              </a:lnSpc>
            </a:pPr>
            <a:r>
              <a:rPr lang="zh-CN" altLang="en-US" sz="2000" b="1" dirty="0"/>
              <a:t>最后期限</a:t>
            </a:r>
            <a:endParaRPr lang="en-US" altLang="zh-CN" sz="2000" b="1" dirty="0"/>
          </a:p>
          <a:p>
            <a:pPr>
              <a:lnSpc>
                <a:spcPts val="2300"/>
              </a:lnSpc>
            </a:pPr>
            <a:r>
              <a:rPr lang="en-US" altLang="zh-CN" sz="2000" b="1" dirty="0"/>
              <a:t>    </a:t>
            </a:r>
            <a:r>
              <a:rPr lang="en-US" altLang="zh-CN" sz="2000" b="1" dirty="0">
                <a:solidFill>
                  <a:srgbClr val="645E10"/>
                </a:solidFill>
              </a:rPr>
              <a:t>deadline</a:t>
            </a:r>
          </a:p>
          <a:p>
            <a:pPr>
              <a:lnSpc>
                <a:spcPts val="2300"/>
              </a:lnSpc>
            </a:pPr>
            <a:r>
              <a:rPr lang="zh-CN" altLang="en-US" sz="2000" b="1" dirty="0"/>
              <a:t>按期还书</a:t>
            </a:r>
            <a:endParaRPr lang="en-US" altLang="zh-CN" sz="2000" b="1" dirty="0"/>
          </a:p>
          <a:p>
            <a:pPr lvl="0">
              <a:lnSpc>
                <a:spcPts val="2300"/>
              </a:lnSpc>
            </a:pPr>
            <a:r>
              <a:rPr lang="en-US" altLang="zh-CN" sz="2000" b="1" dirty="0"/>
              <a:t>    </a:t>
            </a:r>
            <a:r>
              <a:rPr lang="en-US" altLang="zh-CN" sz="2000" b="1" dirty="0">
                <a:solidFill>
                  <a:srgbClr val="645E10"/>
                </a:solidFill>
              </a:rPr>
              <a:t>return it by the due time</a:t>
            </a:r>
          </a:p>
          <a:p>
            <a:pPr lvl="0">
              <a:lnSpc>
                <a:spcPts val="2300"/>
              </a:lnSpc>
            </a:pPr>
            <a:r>
              <a:rPr lang="zh-CN" altLang="en-US" sz="2000" b="1" dirty="0">
                <a:solidFill>
                  <a:prstClr val="black"/>
                </a:solidFill>
              </a:rPr>
              <a:t>过期并交罚款</a:t>
            </a:r>
            <a:endParaRPr lang="en-US" altLang="zh-CN" sz="2000" b="1" dirty="0">
              <a:solidFill>
                <a:prstClr val="black"/>
              </a:solidFill>
            </a:endParaRPr>
          </a:p>
          <a:p>
            <a:pPr lvl="0">
              <a:lnSpc>
                <a:spcPts val="2300"/>
              </a:lnSpc>
            </a:pPr>
            <a:r>
              <a:rPr lang="en-US" altLang="zh-CN" sz="2000" b="1" dirty="0">
                <a:solidFill>
                  <a:prstClr val="black"/>
                </a:solidFill>
              </a:rPr>
              <a:t>    </a:t>
            </a:r>
            <a:r>
              <a:rPr lang="en-US" altLang="zh-CN" sz="2000" b="1" dirty="0">
                <a:solidFill>
                  <a:srgbClr val="645E10"/>
                </a:solidFill>
              </a:rPr>
              <a:t>overdue and pay fine</a:t>
            </a:r>
          </a:p>
          <a:p>
            <a:pPr lvl="0">
              <a:lnSpc>
                <a:spcPts val="2300"/>
              </a:lnSpc>
            </a:pPr>
            <a:r>
              <a:rPr lang="zh-CN" altLang="en-US" sz="2000" b="1" dirty="0">
                <a:solidFill>
                  <a:prstClr val="black"/>
                </a:solidFill>
              </a:rPr>
              <a:t>书面许可</a:t>
            </a:r>
            <a:endParaRPr lang="en-US" altLang="zh-CN" sz="2000" b="1" dirty="0">
              <a:solidFill>
                <a:prstClr val="black"/>
              </a:solidFill>
            </a:endParaRPr>
          </a:p>
          <a:p>
            <a:pPr lvl="0">
              <a:lnSpc>
                <a:spcPts val="2300"/>
              </a:lnSpc>
            </a:pPr>
            <a:r>
              <a:rPr lang="zh-CN" altLang="en-US" sz="2000" b="1" dirty="0">
                <a:solidFill>
                  <a:prstClr val="black"/>
                </a:solidFill>
              </a:rPr>
              <a:t>    </a:t>
            </a:r>
            <a:r>
              <a:rPr lang="en-US" altLang="zh-CN" sz="2000" b="1" dirty="0">
                <a:solidFill>
                  <a:srgbClr val="645E10"/>
                </a:solidFill>
              </a:rPr>
              <a:t>writing permission</a:t>
            </a:r>
          </a:p>
          <a:p>
            <a:pPr lvl="0">
              <a:lnSpc>
                <a:spcPts val="2300"/>
              </a:lnSpc>
            </a:pPr>
            <a:r>
              <a:rPr lang="zh-CN" altLang="en-US" sz="2000" b="1" dirty="0"/>
              <a:t>每次借出最多</a:t>
            </a:r>
            <a:r>
              <a:rPr lang="en-US" altLang="zh-CN" sz="2000" b="1" dirty="0"/>
              <a:t>5</a:t>
            </a:r>
            <a:r>
              <a:rPr lang="zh-CN" altLang="en-US" sz="2000" b="1" dirty="0"/>
              <a:t>本</a:t>
            </a:r>
            <a:endParaRPr lang="en-US" altLang="zh-CN" sz="2000" b="1" dirty="0">
              <a:solidFill>
                <a:prstClr val="black"/>
              </a:solidFill>
            </a:endParaRPr>
          </a:p>
          <a:p>
            <a:pPr>
              <a:lnSpc>
                <a:spcPts val="2300"/>
              </a:lnSpc>
            </a:pPr>
            <a:r>
              <a:rPr lang="en-US" altLang="zh-CN" sz="2000" b="1" dirty="0"/>
              <a:t>    </a:t>
            </a:r>
            <a:r>
              <a:rPr lang="en-US" altLang="zh-CN" sz="2000" b="1" dirty="0">
                <a:solidFill>
                  <a:srgbClr val="645E10"/>
                </a:solidFill>
              </a:rPr>
              <a:t>check out 5 books at  </a:t>
            </a:r>
          </a:p>
          <a:p>
            <a:pPr>
              <a:lnSpc>
                <a:spcPts val="2300"/>
              </a:lnSpc>
            </a:pPr>
            <a:r>
              <a:rPr lang="en-US" altLang="zh-CN" sz="2000" b="1" dirty="0">
                <a:solidFill>
                  <a:srgbClr val="645E10"/>
                </a:solidFill>
              </a:rPr>
              <a:t>    maximum at a time </a:t>
            </a:r>
          </a:p>
        </p:txBody>
      </p:sp>
    </p:spTree>
    <p:extLst>
      <p:ext uri="{BB962C8B-B14F-4D97-AF65-F5344CB8AC3E}">
        <p14:creationId xmlns:p14="http://schemas.microsoft.com/office/powerpoint/2010/main" val="32447512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9">
                                            <p:txEl>
                                              <p:pRg st="15" end="15"/>
                                            </p:txEl>
                                          </p:spTgt>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14.</a:t>
            </a:r>
            <a:r>
              <a:rPr lang="zh-CN" altLang="en-US" sz="2400" dirty="0">
                <a:solidFill>
                  <a:prstClr val="black"/>
                </a:solidFill>
              </a:rPr>
              <a:t>图书馆 </a:t>
            </a:r>
            <a:r>
              <a:rPr lang="en-US" altLang="zh-CN" sz="2400" dirty="0">
                <a:solidFill>
                  <a:prstClr val="black"/>
                </a:solidFill>
              </a:rPr>
              <a:t>Library</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36535" y="913638"/>
            <a:ext cx="8835363" cy="107721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 don’t have a library card. Do I need one?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You have to have one, only to take books out. You’re OK if you just sit in one of the rooms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reading.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Well, then, I’ll just read here. Thank you.</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Where are the speakers?</a:t>
            </a:r>
          </a:p>
          <a:p>
            <a:pPr lvl="0"/>
            <a:r>
              <a:rPr lang="en-US" altLang="zh-CN" sz="1600" b="1" dirty="0">
                <a:solidFill>
                  <a:prstClr val="black"/>
                </a:solidFill>
                <a:latin typeface="Times New Roman" pitchFamily="18" charset="0"/>
                <a:cs typeface="Times New Roman" pitchFamily="18" charset="0"/>
              </a:rPr>
              <a:t>A. In a classroom.        	B. In a library.                    C. In a bookstore.</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948" y="3911909"/>
            <a:ext cx="345800" cy="353605"/>
          </a:xfrm>
          <a:prstGeom prst="rect">
            <a:avLst/>
          </a:prstGeom>
        </p:spPr>
      </p:pic>
    </p:spTree>
    <p:extLst>
      <p:ext uri="{BB962C8B-B14F-4D97-AF65-F5344CB8AC3E}">
        <p14:creationId xmlns:p14="http://schemas.microsoft.com/office/powerpoint/2010/main" val="15828212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14.</a:t>
            </a:r>
            <a:r>
              <a:rPr lang="zh-CN" altLang="en-US" sz="2400" dirty="0">
                <a:solidFill>
                  <a:prstClr val="black"/>
                </a:solidFill>
              </a:rPr>
              <a:t>图书馆 </a:t>
            </a:r>
            <a:r>
              <a:rPr lang="en-US" altLang="zh-CN" sz="2400" dirty="0">
                <a:solidFill>
                  <a:prstClr val="black"/>
                </a:solidFill>
              </a:rPr>
              <a:t>Library</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8537" y="125234"/>
            <a:ext cx="8835363"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Sir, you’ve been using the online catalogue for quite a while. Is there anything I can help you find?</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Yes, thank you. I’ve got to write a paper about Hollywood in the 30s and 40s. And I’m really struggling.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There’re hundreds of books, and I just don’t know where to begin.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Your topic sounds pretty big. Why don’t you narrow it down to something like, </a:t>
            </a:r>
            <a:r>
              <a:rPr lang="en-US" altLang="zh-CN" sz="1400" b="1" dirty="0" err="1">
                <a:solidFill>
                  <a:prstClr val="black"/>
                </a:solidFill>
                <a:latin typeface="Times New Roman" pitchFamily="18" charset="0"/>
                <a:cs typeface="Times New Roman" pitchFamily="18" charset="0"/>
              </a:rPr>
              <a:t>er</a:t>
            </a:r>
            <a:r>
              <a:rPr lang="en-US" altLang="zh-CN" sz="1400" b="1" dirty="0">
                <a:solidFill>
                  <a:prstClr val="black"/>
                </a:solidFill>
                <a:latin typeface="Times New Roman" pitchFamily="18" charset="0"/>
                <a:cs typeface="Times New Roman" pitchFamily="18" charset="0"/>
              </a:rPr>
              <a:t> … the history of the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comedies during that time?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You know, I was thinking about doing that, but more than 30 books came up when I typed in “Hollywood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comedies”.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 could cut that down even further by listing the specific years you want. Try adding “1930s” or “1940s”, or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maybe “Golden Age”.</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“Golden Age” is a good idea! Let me type that in. Hey, look! Just six books came up. That’s a lot better. I think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I will get started with these books. Thanks a lot.</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You’re welcome. If you need more help, I’ll be over there, at the Reference Desk.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263673"/>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14. What is the man doing?</a:t>
            </a:r>
          </a:p>
          <a:p>
            <a:pPr lvl="0"/>
            <a:r>
              <a:rPr lang="en-US" altLang="zh-CN" sz="1400" b="1" dirty="0">
                <a:solidFill>
                  <a:prstClr val="black"/>
                </a:solidFill>
                <a:latin typeface="Times New Roman" pitchFamily="18" charset="0"/>
                <a:cs typeface="Times New Roman" pitchFamily="18" charset="0"/>
              </a:rPr>
              <a:t>A. Writing a book. 		B. Preparing a lecture.                       C. Searching for references.</a:t>
            </a:r>
          </a:p>
          <a:p>
            <a:pPr lvl="0"/>
            <a:r>
              <a:rPr lang="en-US" altLang="zh-CN" sz="1400" b="1" dirty="0">
                <a:solidFill>
                  <a:prstClr val="black"/>
                </a:solidFill>
                <a:latin typeface="Times New Roman" pitchFamily="18" charset="0"/>
                <a:cs typeface="Times New Roman" pitchFamily="18" charset="0"/>
              </a:rPr>
              <a:t>15. What does the woman suggest the man do?</a:t>
            </a:r>
          </a:p>
          <a:p>
            <a:pPr lvl="0"/>
            <a:r>
              <a:rPr lang="en-US" altLang="zh-CN" sz="1400" b="1" dirty="0">
                <a:solidFill>
                  <a:prstClr val="black"/>
                </a:solidFill>
                <a:latin typeface="Times New Roman" pitchFamily="18" charset="0"/>
                <a:cs typeface="Times New Roman" pitchFamily="18" charset="0"/>
              </a:rPr>
              <a:t>A. Make his topic more specific.       B. Get a complete reading list.           C. Read at least six books.</a:t>
            </a:r>
          </a:p>
          <a:p>
            <a:pPr lvl="0"/>
            <a:r>
              <a:rPr lang="en-US" altLang="zh-CN" sz="1400" b="1" dirty="0">
                <a:solidFill>
                  <a:prstClr val="black"/>
                </a:solidFill>
                <a:latin typeface="Times New Roman" pitchFamily="18" charset="0"/>
                <a:cs typeface="Times New Roman" pitchFamily="18" charset="0"/>
              </a:rPr>
              <a:t>16. What is the man going to focus on?</a:t>
            </a:r>
          </a:p>
          <a:p>
            <a:pPr lvl="0"/>
            <a:r>
              <a:rPr lang="en-US" altLang="zh-CN" sz="1400" b="1" dirty="0">
                <a:solidFill>
                  <a:prstClr val="black"/>
                </a:solidFill>
                <a:latin typeface="Times New Roman" pitchFamily="18" charset="0"/>
                <a:cs typeface="Times New Roman" pitchFamily="18" charset="0"/>
              </a:rPr>
              <a:t>A. Hollywood in the 1920s.                B. 20th-century Hollywood movies.   C. Golden Age Hollywood comedies.</a:t>
            </a:r>
          </a:p>
          <a:p>
            <a:pPr lvl="0"/>
            <a:r>
              <a:rPr lang="en-US" altLang="zh-CN" sz="1400" b="1" dirty="0">
                <a:solidFill>
                  <a:prstClr val="black"/>
                </a:solidFill>
                <a:latin typeface="Times New Roman" pitchFamily="18" charset="0"/>
                <a:cs typeface="Times New Roman" pitchFamily="18" charset="0"/>
              </a:rPr>
              <a:t>17. What is the relationship between the speakers?</a:t>
            </a:r>
          </a:p>
          <a:p>
            <a:pPr lvl="0"/>
            <a:r>
              <a:rPr lang="en-US" altLang="zh-CN" sz="1400" b="1" dirty="0">
                <a:solidFill>
                  <a:prstClr val="black"/>
                </a:solidFill>
                <a:latin typeface="Times New Roman" pitchFamily="18" charset="0"/>
                <a:cs typeface="Times New Roman" pitchFamily="18" charset="0"/>
              </a:rPr>
              <a:t>A. Student and teacher.                     B. Reader and librarian.                     C. Customer and shop assistant.</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928" y="3446529"/>
            <a:ext cx="345800" cy="353605"/>
          </a:xfrm>
          <a:prstGeom prst="rect">
            <a:avLst/>
          </a:prstGeom>
        </p:spPr>
      </p:pic>
      <p:pic>
        <p:nvPicPr>
          <p:cNvPr id="22" name="图片 21">
            <a:extLst>
              <a:ext uri="{FF2B5EF4-FFF2-40B4-BE49-F238E27FC236}">
                <a16:creationId xmlns:a16="http://schemas.microsoft.com/office/drawing/2014/main" xmlns=""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74" y="3818009"/>
            <a:ext cx="345800" cy="353605"/>
          </a:xfrm>
          <a:prstGeom prst="rect">
            <a:avLst/>
          </a:prstGeom>
        </p:spPr>
      </p:pic>
      <p:pic>
        <p:nvPicPr>
          <p:cNvPr id="23" name="图片 22">
            <a:extLst>
              <a:ext uri="{FF2B5EF4-FFF2-40B4-BE49-F238E27FC236}">
                <a16:creationId xmlns:a16="http://schemas.microsoft.com/office/drawing/2014/main" xmlns=""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928" y="4281641"/>
            <a:ext cx="345800" cy="353605"/>
          </a:xfrm>
          <a:prstGeom prst="rect">
            <a:avLst/>
          </a:prstGeom>
        </p:spPr>
      </p:pic>
      <p:pic>
        <p:nvPicPr>
          <p:cNvPr id="24" name="图片 23">
            <a:extLst>
              <a:ext uri="{FF2B5EF4-FFF2-40B4-BE49-F238E27FC236}">
                <a16:creationId xmlns:a16="http://schemas.microsoft.com/office/drawing/2014/main" xmlns="" id="{C812BF4B-DFB0-4CF4-B38D-7F4D66C32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08" y="4800571"/>
            <a:ext cx="345800" cy="353605"/>
          </a:xfrm>
          <a:prstGeom prst="rect">
            <a:avLst/>
          </a:prstGeom>
        </p:spPr>
      </p:pic>
    </p:spTree>
    <p:extLst>
      <p:ext uri="{BB962C8B-B14F-4D97-AF65-F5344CB8AC3E}">
        <p14:creationId xmlns:p14="http://schemas.microsoft.com/office/powerpoint/2010/main" val="41128391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办公室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Office</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15</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FIFTEEN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181380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40">
            <a:extLst>
              <a:ext uri="{FF2B5EF4-FFF2-40B4-BE49-F238E27FC236}">
                <a16:creationId xmlns:a16="http://schemas.microsoft.com/office/drawing/2014/main" xmlns="" id="{4E67C1EE-29F0-4743-9DAC-7FB1A9E818DC}"/>
              </a:ext>
            </a:extLst>
          </p:cNvPr>
          <p:cNvGrpSpPr/>
          <p:nvPr/>
        </p:nvGrpSpPr>
        <p:grpSpPr>
          <a:xfrm rot="14495675">
            <a:off x="6421295" y="2347568"/>
            <a:ext cx="3249728" cy="2294239"/>
            <a:chOff x="-485775" y="2006497"/>
            <a:chExt cx="3249728" cy="2294239"/>
          </a:xfrm>
        </p:grpSpPr>
        <p:sp>
          <p:nvSpPr>
            <p:cNvPr id="8" name="Freeform 26">
              <a:extLst>
                <a:ext uri="{FF2B5EF4-FFF2-40B4-BE49-F238E27FC236}">
                  <a16:creationId xmlns:a16="http://schemas.microsoft.com/office/drawing/2014/main" xmlns="" id="{DCBAD3A0-44FF-441C-91D5-B309C4823A65}"/>
                </a:ext>
              </a:extLst>
            </p:cNvPr>
            <p:cNvSpPr>
              <a:spLocks/>
            </p:cNvSpPr>
            <p:nvPr/>
          </p:nvSpPr>
          <p:spPr bwMode="auto">
            <a:xfrm>
              <a:off x="620480" y="2849204"/>
              <a:ext cx="386151" cy="357070"/>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w="9525">
              <a:noFill/>
              <a:round/>
              <a:headEnd/>
              <a:tailEnd/>
            </a:ln>
          </p:spPr>
          <p:txBody>
            <a:bodyPr/>
            <a:lstStyle/>
            <a:p>
              <a:endParaRPr lang="zh-CN" altLang="en-US"/>
            </a:p>
          </p:txBody>
        </p:sp>
        <p:sp>
          <p:nvSpPr>
            <p:cNvPr id="9" name="Freeform 28">
              <a:extLst>
                <a:ext uri="{FF2B5EF4-FFF2-40B4-BE49-F238E27FC236}">
                  <a16:creationId xmlns:a16="http://schemas.microsoft.com/office/drawing/2014/main" xmlns="" id="{2F9A86E5-2B58-4418-9915-B2A7B39590C0}"/>
                </a:ext>
              </a:extLst>
            </p:cNvPr>
            <p:cNvSpPr>
              <a:spLocks/>
            </p:cNvSpPr>
            <p:nvPr/>
          </p:nvSpPr>
          <p:spPr bwMode="auto">
            <a:xfrm>
              <a:off x="1393342" y="2636983"/>
              <a:ext cx="546672" cy="359877"/>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w="9525">
              <a:noFill/>
              <a:round/>
              <a:headEnd/>
              <a:tailEnd/>
            </a:ln>
          </p:spPr>
          <p:txBody>
            <a:bodyPr/>
            <a:lstStyle/>
            <a:p>
              <a:endParaRPr lang="zh-CN" altLang="en-US"/>
            </a:p>
          </p:txBody>
        </p:sp>
        <p:sp>
          <p:nvSpPr>
            <p:cNvPr id="10" name="Freeform 29">
              <a:extLst>
                <a:ext uri="{FF2B5EF4-FFF2-40B4-BE49-F238E27FC236}">
                  <a16:creationId xmlns:a16="http://schemas.microsoft.com/office/drawing/2014/main" xmlns="" id="{F1669196-5508-4F41-80B2-64A3CADB345E}"/>
                </a:ext>
              </a:extLst>
            </p:cNvPr>
            <p:cNvSpPr>
              <a:spLocks/>
            </p:cNvSpPr>
            <p:nvPr/>
          </p:nvSpPr>
          <p:spPr bwMode="auto">
            <a:xfrm>
              <a:off x="1463501" y="2801482"/>
              <a:ext cx="545550" cy="361000"/>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w="9525">
              <a:noFill/>
              <a:round/>
              <a:headEnd/>
              <a:tailEnd/>
            </a:ln>
          </p:spPr>
          <p:txBody>
            <a:bodyPr/>
            <a:lstStyle/>
            <a:p>
              <a:endParaRPr lang="zh-CN" altLang="en-US"/>
            </a:p>
          </p:txBody>
        </p:sp>
        <p:sp>
          <p:nvSpPr>
            <p:cNvPr id="11" name="Freeform 30">
              <a:extLst>
                <a:ext uri="{FF2B5EF4-FFF2-40B4-BE49-F238E27FC236}">
                  <a16:creationId xmlns:a16="http://schemas.microsoft.com/office/drawing/2014/main" xmlns="" id="{57A34F1C-A22B-4DF8-B113-A19ABD907FB4}"/>
                </a:ext>
              </a:extLst>
            </p:cNvPr>
            <p:cNvSpPr>
              <a:spLocks/>
            </p:cNvSpPr>
            <p:nvPr/>
          </p:nvSpPr>
          <p:spPr bwMode="auto">
            <a:xfrm>
              <a:off x="1529730" y="2958121"/>
              <a:ext cx="545550" cy="361000"/>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w="9525">
              <a:noFill/>
              <a:round/>
              <a:headEnd/>
              <a:tailEnd/>
            </a:ln>
          </p:spPr>
          <p:txBody>
            <a:bodyPr/>
            <a:lstStyle/>
            <a:p>
              <a:endParaRPr lang="zh-CN" altLang="en-US"/>
            </a:p>
          </p:txBody>
        </p:sp>
        <p:sp>
          <p:nvSpPr>
            <p:cNvPr id="12" name="Freeform 31">
              <a:extLst>
                <a:ext uri="{FF2B5EF4-FFF2-40B4-BE49-F238E27FC236}">
                  <a16:creationId xmlns:a16="http://schemas.microsoft.com/office/drawing/2014/main" xmlns="" id="{487E01DA-A85F-4ADE-A5E9-6F204CCD42C3}"/>
                </a:ext>
              </a:extLst>
            </p:cNvPr>
            <p:cNvSpPr>
              <a:spLocks/>
            </p:cNvSpPr>
            <p:nvPr/>
          </p:nvSpPr>
          <p:spPr bwMode="auto">
            <a:xfrm>
              <a:off x="1594837" y="3114760"/>
              <a:ext cx="545550" cy="361000"/>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w="9525">
              <a:noFill/>
              <a:round/>
              <a:headEnd/>
              <a:tailEnd/>
            </a:ln>
          </p:spPr>
          <p:txBody>
            <a:bodyPr/>
            <a:lstStyle/>
            <a:p>
              <a:endParaRPr lang="zh-CN" altLang="en-US"/>
            </a:p>
          </p:txBody>
        </p:sp>
        <p:sp>
          <p:nvSpPr>
            <p:cNvPr id="13" name="Freeform 32">
              <a:extLst>
                <a:ext uri="{FF2B5EF4-FFF2-40B4-BE49-F238E27FC236}">
                  <a16:creationId xmlns:a16="http://schemas.microsoft.com/office/drawing/2014/main" xmlns="" id="{285DCE69-44D9-4B5C-A8BA-A945EF03B0CC}"/>
                </a:ext>
              </a:extLst>
            </p:cNvPr>
            <p:cNvSpPr>
              <a:spLocks/>
            </p:cNvSpPr>
            <p:nvPr/>
          </p:nvSpPr>
          <p:spPr bwMode="auto">
            <a:xfrm>
              <a:off x="1111587" y="3175956"/>
              <a:ext cx="171186" cy="217273"/>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w="9525">
              <a:noFill/>
              <a:round/>
              <a:headEnd/>
              <a:tailEnd/>
            </a:ln>
          </p:spPr>
          <p:txBody>
            <a:bodyPr/>
            <a:lstStyle/>
            <a:p>
              <a:endParaRPr lang="zh-CN" altLang="en-US"/>
            </a:p>
          </p:txBody>
        </p:sp>
        <p:sp>
          <p:nvSpPr>
            <p:cNvPr id="14" name="Freeform 33">
              <a:extLst>
                <a:ext uri="{FF2B5EF4-FFF2-40B4-BE49-F238E27FC236}">
                  <a16:creationId xmlns:a16="http://schemas.microsoft.com/office/drawing/2014/main" xmlns="" id="{100B55B8-2281-4DEA-8660-296111FD4F4A}"/>
                </a:ext>
              </a:extLst>
            </p:cNvPr>
            <p:cNvSpPr>
              <a:spLocks/>
            </p:cNvSpPr>
            <p:nvPr/>
          </p:nvSpPr>
          <p:spPr bwMode="auto">
            <a:xfrm>
              <a:off x="1272109" y="3219748"/>
              <a:ext cx="459115" cy="362123"/>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w="9525">
              <a:noFill/>
              <a:round/>
              <a:headEnd/>
              <a:tailEnd/>
            </a:ln>
          </p:spPr>
          <p:txBody>
            <a:bodyPr/>
            <a:lstStyle/>
            <a:p>
              <a:endParaRPr lang="zh-CN" altLang="en-US"/>
            </a:p>
          </p:txBody>
        </p:sp>
        <p:sp>
          <p:nvSpPr>
            <p:cNvPr id="15" name="Freeform 34">
              <a:extLst>
                <a:ext uri="{FF2B5EF4-FFF2-40B4-BE49-F238E27FC236}">
                  <a16:creationId xmlns:a16="http://schemas.microsoft.com/office/drawing/2014/main" xmlns="" id="{2A4F6A12-CCD0-400B-947E-0F64472DCD3D}"/>
                </a:ext>
              </a:extLst>
            </p:cNvPr>
            <p:cNvSpPr>
              <a:spLocks/>
            </p:cNvSpPr>
            <p:nvPr/>
          </p:nvSpPr>
          <p:spPr bwMode="auto">
            <a:xfrm>
              <a:off x="1094749" y="2006497"/>
              <a:ext cx="1008033" cy="1575374"/>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FFFFFF"/>
            </a:solidFill>
            <a:ln w="9525">
              <a:noFill/>
              <a:round/>
              <a:headEnd/>
              <a:tailEnd/>
            </a:ln>
          </p:spPr>
          <p:txBody>
            <a:bodyPr/>
            <a:lstStyle/>
            <a:p>
              <a:endParaRPr lang="zh-CN" altLang="en-US"/>
            </a:p>
          </p:txBody>
        </p:sp>
        <p:sp>
          <p:nvSpPr>
            <p:cNvPr id="16" name="Freeform 35">
              <a:extLst>
                <a:ext uri="{FF2B5EF4-FFF2-40B4-BE49-F238E27FC236}">
                  <a16:creationId xmlns:a16="http://schemas.microsoft.com/office/drawing/2014/main" xmlns="" id="{71BDD6C9-E2BB-48FF-BC61-EA1D60BB8C5A}"/>
                </a:ext>
              </a:extLst>
            </p:cNvPr>
            <p:cNvSpPr>
              <a:spLocks/>
            </p:cNvSpPr>
            <p:nvPr/>
          </p:nvSpPr>
          <p:spPr bwMode="auto">
            <a:xfrm>
              <a:off x="1760410" y="2101940"/>
              <a:ext cx="1003543" cy="1573129"/>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FFFFFF"/>
            </a:solidFill>
            <a:ln w="9525">
              <a:noFill/>
              <a:round/>
              <a:headEnd/>
              <a:tailEnd/>
            </a:ln>
          </p:spPr>
          <p:txBody>
            <a:bodyPr/>
            <a:lstStyle/>
            <a:p>
              <a:endParaRPr lang="zh-CN" altLang="en-US"/>
            </a:p>
          </p:txBody>
        </p:sp>
        <p:sp>
          <p:nvSpPr>
            <p:cNvPr id="17" name="Rectangle 36">
              <a:extLst>
                <a:ext uri="{FF2B5EF4-FFF2-40B4-BE49-F238E27FC236}">
                  <a16:creationId xmlns:a16="http://schemas.microsoft.com/office/drawing/2014/main" xmlns="" id="{2116E80A-5ADE-4743-AB51-CFB1D07F6DE0}"/>
                </a:ext>
              </a:extLst>
            </p:cNvPr>
            <p:cNvSpPr>
              <a:spLocks noChangeArrowheads="1"/>
            </p:cNvSpPr>
            <p:nvPr/>
          </p:nvSpPr>
          <p:spPr bwMode="auto">
            <a:xfrm>
              <a:off x="1844039" y="3219748"/>
              <a:ext cx="561" cy="561"/>
            </a:xfrm>
            <a:prstGeom prst="rect">
              <a:avLst/>
            </a:prstGeom>
            <a:solidFill>
              <a:srgbClr val="034346"/>
            </a:solidFill>
            <a:ln w="9525">
              <a:noFill/>
              <a:miter lim="800000"/>
              <a:headEnd/>
              <a:tailEnd/>
            </a:ln>
          </p:spPr>
          <p:txBody>
            <a:bodyPr/>
            <a:lstStyle/>
            <a:p>
              <a:pPr eaLnBrk="1" hangingPunct="1"/>
              <a:endParaRPr lang="zh-CN" altLang="zh-CN"/>
            </a:p>
          </p:txBody>
        </p:sp>
        <p:sp>
          <p:nvSpPr>
            <p:cNvPr id="18" name="Freeform 38">
              <a:extLst>
                <a:ext uri="{FF2B5EF4-FFF2-40B4-BE49-F238E27FC236}">
                  <a16:creationId xmlns:a16="http://schemas.microsoft.com/office/drawing/2014/main" xmlns="" id="{7B940F41-7771-4107-99EE-E10DA790E45B}"/>
                </a:ext>
              </a:extLst>
            </p:cNvPr>
            <p:cNvSpPr>
              <a:spLocks/>
            </p:cNvSpPr>
            <p:nvPr/>
          </p:nvSpPr>
          <p:spPr bwMode="auto">
            <a:xfrm>
              <a:off x="2012980" y="2429815"/>
              <a:ext cx="14593" cy="17404"/>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w="9525">
              <a:noFill/>
              <a:round/>
              <a:headEnd/>
              <a:tailEnd/>
            </a:ln>
          </p:spPr>
          <p:txBody>
            <a:bodyPr/>
            <a:lstStyle/>
            <a:p>
              <a:endParaRPr lang="zh-CN" altLang="en-US"/>
            </a:p>
          </p:txBody>
        </p:sp>
        <p:sp>
          <p:nvSpPr>
            <p:cNvPr id="19" name="Freeform 39">
              <a:extLst>
                <a:ext uri="{FF2B5EF4-FFF2-40B4-BE49-F238E27FC236}">
                  <a16:creationId xmlns:a16="http://schemas.microsoft.com/office/drawing/2014/main" xmlns="" id="{5810B92B-6976-48DD-BECB-BFCFCFD94072}"/>
                </a:ext>
              </a:extLst>
            </p:cNvPr>
            <p:cNvSpPr>
              <a:spLocks noEditPoints="1"/>
            </p:cNvSpPr>
            <p:nvPr/>
          </p:nvSpPr>
          <p:spPr bwMode="auto">
            <a:xfrm>
              <a:off x="1154243" y="2306301"/>
              <a:ext cx="229557" cy="488445"/>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w="9525">
              <a:noFill/>
              <a:round/>
              <a:headEnd/>
              <a:tailEnd/>
            </a:ln>
          </p:spPr>
          <p:txBody>
            <a:bodyPr/>
            <a:lstStyle/>
            <a:p>
              <a:endParaRPr lang="zh-CN" altLang="en-US"/>
            </a:p>
          </p:txBody>
        </p:sp>
        <p:sp>
          <p:nvSpPr>
            <p:cNvPr id="20" name="Freeform 40">
              <a:extLst>
                <a:ext uri="{FF2B5EF4-FFF2-40B4-BE49-F238E27FC236}">
                  <a16:creationId xmlns:a16="http://schemas.microsoft.com/office/drawing/2014/main" xmlns="" id="{B79D8EBC-6485-4DC0-81C6-7078412FAB1A}"/>
                </a:ext>
              </a:extLst>
            </p:cNvPr>
            <p:cNvSpPr>
              <a:spLocks/>
            </p:cNvSpPr>
            <p:nvPr/>
          </p:nvSpPr>
          <p:spPr bwMode="auto">
            <a:xfrm>
              <a:off x="1144702" y="2784078"/>
              <a:ext cx="26940" cy="124638"/>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w="9525">
              <a:noFill/>
              <a:round/>
              <a:headEnd/>
              <a:tailEnd/>
            </a:ln>
          </p:spPr>
          <p:txBody>
            <a:bodyPr/>
            <a:lstStyle/>
            <a:p>
              <a:endParaRPr lang="zh-CN" altLang="en-US"/>
            </a:p>
          </p:txBody>
        </p:sp>
        <p:sp>
          <p:nvSpPr>
            <p:cNvPr id="21" name="Freeform 41">
              <a:extLst>
                <a:ext uri="{FF2B5EF4-FFF2-40B4-BE49-F238E27FC236}">
                  <a16:creationId xmlns:a16="http://schemas.microsoft.com/office/drawing/2014/main" xmlns="" id="{67BFD934-35F7-4202-A7AA-DF5D180E4B37}"/>
                </a:ext>
              </a:extLst>
            </p:cNvPr>
            <p:cNvSpPr>
              <a:spLocks noEditPoints="1"/>
            </p:cNvSpPr>
            <p:nvPr/>
          </p:nvSpPr>
          <p:spPr bwMode="auto">
            <a:xfrm>
              <a:off x="1167714" y="2311915"/>
              <a:ext cx="324973" cy="601292"/>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w="9525">
              <a:noFill/>
              <a:round/>
              <a:headEnd/>
              <a:tailEnd/>
            </a:ln>
          </p:spPr>
          <p:txBody>
            <a:bodyPr/>
            <a:lstStyle/>
            <a:p>
              <a:endParaRPr lang="zh-CN" altLang="en-US"/>
            </a:p>
          </p:txBody>
        </p:sp>
        <p:sp>
          <p:nvSpPr>
            <p:cNvPr id="22" name="Freeform 42">
              <a:extLst>
                <a:ext uri="{FF2B5EF4-FFF2-40B4-BE49-F238E27FC236}">
                  <a16:creationId xmlns:a16="http://schemas.microsoft.com/office/drawing/2014/main" xmlns="" id="{3C0FA298-45FC-48B6-86AA-1A6ABFDDA25E}"/>
                </a:ext>
              </a:extLst>
            </p:cNvPr>
            <p:cNvSpPr>
              <a:spLocks/>
            </p:cNvSpPr>
            <p:nvPr/>
          </p:nvSpPr>
          <p:spPr bwMode="auto">
            <a:xfrm>
              <a:off x="1168003" y="2440345"/>
              <a:ext cx="226219" cy="736033"/>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grpSp>
          <p:nvGrpSpPr>
            <p:cNvPr id="23" name="组合 139">
              <a:extLst>
                <a:ext uri="{FF2B5EF4-FFF2-40B4-BE49-F238E27FC236}">
                  <a16:creationId xmlns:a16="http://schemas.microsoft.com/office/drawing/2014/main" xmlns="" id="{9B1CE19C-C6FE-47E4-A23F-F1A6440FE1B6}"/>
                </a:ext>
              </a:extLst>
            </p:cNvPr>
            <p:cNvGrpSpPr/>
            <p:nvPr/>
          </p:nvGrpSpPr>
          <p:grpSpPr>
            <a:xfrm>
              <a:off x="-485775" y="2073581"/>
              <a:ext cx="3175397" cy="2227155"/>
              <a:chOff x="-485775" y="2061610"/>
              <a:chExt cx="3175397" cy="2227155"/>
            </a:xfrm>
          </p:grpSpPr>
          <p:sp>
            <p:nvSpPr>
              <p:cNvPr id="25" name="Freeform 24">
                <a:extLst>
                  <a:ext uri="{FF2B5EF4-FFF2-40B4-BE49-F238E27FC236}">
                    <a16:creationId xmlns:a16="http://schemas.microsoft.com/office/drawing/2014/main" xmlns="" id="{C71289D2-B365-4B1B-8BFF-3261D5283D15}"/>
                  </a:ext>
                </a:extLst>
              </p:cNvPr>
              <p:cNvSpPr>
                <a:spLocks/>
              </p:cNvSpPr>
              <p:nvPr/>
            </p:nvSpPr>
            <p:spPr bwMode="auto">
              <a:xfrm>
                <a:off x="-485775" y="3184715"/>
                <a:ext cx="1215628" cy="1104050"/>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sp>
            <p:nvSpPr>
              <p:cNvPr id="26" name="Freeform 25">
                <a:extLst>
                  <a:ext uri="{FF2B5EF4-FFF2-40B4-BE49-F238E27FC236}">
                    <a16:creationId xmlns:a16="http://schemas.microsoft.com/office/drawing/2014/main" xmlns="" id="{F8E54B7C-921D-4382-95B9-36B07DD9DC1A}"/>
                  </a:ext>
                </a:extLst>
              </p:cNvPr>
              <p:cNvSpPr>
                <a:spLocks/>
              </p:cNvSpPr>
              <p:nvPr/>
            </p:nvSpPr>
            <p:spPr bwMode="auto">
              <a:xfrm>
                <a:off x="441436" y="3147885"/>
                <a:ext cx="446206" cy="721999"/>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w="9525">
                <a:noFill/>
                <a:round/>
                <a:headEnd/>
                <a:tailEnd/>
              </a:ln>
            </p:spPr>
            <p:txBody>
              <a:bodyPr/>
              <a:lstStyle/>
              <a:p>
                <a:endParaRPr lang="zh-CN" altLang="en-US"/>
              </a:p>
            </p:txBody>
          </p:sp>
          <p:sp>
            <p:nvSpPr>
              <p:cNvPr id="27" name="Freeform 27">
                <a:extLst>
                  <a:ext uri="{FF2B5EF4-FFF2-40B4-BE49-F238E27FC236}">
                    <a16:creationId xmlns:a16="http://schemas.microsoft.com/office/drawing/2014/main" xmlns="" id="{4233EA20-258D-4B1D-AF0B-08BC9C0D39E5}"/>
                  </a:ext>
                </a:extLst>
              </p:cNvPr>
              <p:cNvSpPr>
                <a:spLocks/>
              </p:cNvSpPr>
              <p:nvPr/>
            </p:nvSpPr>
            <p:spPr bwMode="auto">
              <a:xfrm>
                <a:off x="620480" y="2513469"/>
                <a:ext cx="1477251" cy="1267710"/>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w="9525">
                <a:noFill/>
                <a:round/>
                <a:headEnd/>
                <a:tailEnd/>
              </a:ln>
            </p:spPr>
            <p:txBody>
              <a:bodyPr/>
              <a:lstStyle/>
              <a:p>
                <a:endParaRPr lang="zh-CN" altLang="en-US"/>
              </a:p>
            </p:txBody>
          </p:sp>
          <p:sp>
            <p:nvSpPr>
              <p:cNvPr id="28" name="Freeform 37">
                <a:extLst>
                  <a:ext uri="{FF2B5EF4-FFF2-40B4-BE49-F238E27FC236}">
                    <a16:creationId xmlns:a16="http://schemas.microsoft.com/office/drawing/2014/main" xmlns="" id="{6F1FDF88-EA0E-438A-B707-DECB3F45B9F9}"/>
                  </a:ext>
                </a:extLst>
              </p:cNvPr>
              <p:cNvSpPr>
                <a:spLocks noEditPoints="1"/>
              </p:cNvSpPr>
              <p:nvPr/>
            </p:nvSpPr>
            <p:spPr bwMode="auto">
              <a:xfrm>
                <a:off x="1094185" y="2061610"/>
                <a:ext cx="1595437" cy="1574492"/>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sp>
            <p:nvSpPr>
              <p:cNvPr id="29" name="Freeform 43">
                <a:extLst>
                  <a:ext uri="{FF2B5EF4-FFF2-40B4-BE49-F238E27FC236}">
                    <a16:creationId xmlns:a16="http://schemas.microsoft.com/office/drawing/2014/main" xmlns="" id="{790A46E4-CE31-4037-B1E1-E0ADC368A704}"/>
                  </a:ext>
                </a:extLst>
              </p:cNvPr>
              <p:cNvSpPr>
                <a:spLocks/>
              </p:cNvSpPr>
              <p:nvPr/>
            </p:nvSpPr>
            <p:spPr bwMode="auto">
              <a:xfrm>
                <a:off x="818606" y="2306301"/>
                <a:ext cx="612902" cy="1228971"/>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w="9525">
                <a:noFill/>
                <a:round/>
                <a:headEnd/>
                <a:tailEnd/>
              </a:ln>
            </p:spPr>
            <p:txBody>
              <a:bodyPr/>
              <a:lstStyle/>
              <a:p>
                <a:endParaRPr lang="zh-CN" altLang="en-US"/>
              </a:p>
            </p:txBody>
          </p:sp>
        </p:grpSp>
      </p:grpSp>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9A87FF74-0B22-4835-9418-F9D38555CC6F}"/>
              </a:ext>
            </a:extLst>
          </p:cNvPr>
          <p:cNvSpPr/>
          <p:nvPr/>
        </p:nvSpPr>
        <p:spPr>
          <a:xfrm>
            <a:off x="323528" y="657945"/>
            <a:ext cx="8712460" cy="4401205"/>
          </a:xfrm>
          <a:prstGeom prst="rect">
            <a:avLst/>
          </a:prstGeom>
        </p:spPr>
        <p:txBody>
          <a:bodyPr wrap="square">
            <a:spAutoFit/>
          </a:bodyPr>
          <a:lstStyle/>
          <a:p>
            <a:r>
              <a:rPr lang="en-US" altLang="zh-CN" sz="2000" b="1" dirty="0"/>
              <a:t>1.</a:t>
            </a:r>
            <a:r>
              <a:rPr lang="zh-CN" altLang="en-US" sz="2000" b="1" dirty="0"/>
              <a:t>请问，这是寄包裹的柜台吗？</a:t>
            </a:r>
          </a:p>
          <a:p>
            <a:pPr marL="342900" indent="-342900">
              <a:buFont typeface="Wingdings" panose="05000000000000000000" pitchFamily="2" charset="2"/>
              <a:buChar char="Ø"/>
            </a:pPr>
            <a:r>
              <a:rPr lang="zh-CN" altLang="en-US" sz="2000" b="1" dirty="0"/>
              <a:t> </a:t>
            </a:r>
            <a:r>
              <a:rPr lang="en-US" altLang="zh-CN" sz="2000" b="1" dirty="0">
                <a:solidFill>
                  <a:srgbClr val="645E10"/>
                </a:solidFill>
              </a:rPr>
              <a:t>Excuse me. Is this the parcel post counter?</a:t>
            </a:r>
          </a:p>
          <a:p>
            <a:r>
              <a:rPr lang="en-US" altLang="zh-CN" sz="2000" b="1" dirty="0"/>
              <a:t>2.</a:t>
            </a:r>
            <a:r>
              <a:rPr lang="zh-CN" altLang="en-US" sz="2000" b="1" dirty="0"/>
              <a:t>请为我寄这个包裹。</a:t>
            </a:r>
            <a:endParaRPr lang="en-US" altLang="zh-CN" sz="2000" b="1" dirty="0"/>
          </a:p>
          <a:p>
            <a:pPr marL="342900" indent="-342900">
              <a:buFont typeface="Wingdings" panose="05000000000000000000" pitchFamily="2" charset="2"/>
              <a:buChar char="Ø"/>
            </a:pPr>
            <a:r>
              <a:rPr lang="en-US" altLang="zh-CN" sz="2000" b="1" dirty="0"/>
              <a:t> </a:t>
            </a:r>
            <a:r>
              <a:rPr lang="en-US" altLang="zh-CN" sz="2000" b="1" dirty="0">
                <a:solidFill>
                  <a:srgbClr val="645E10"/>
                </a:solidFill>
              </a:rPr>
              <a:t>Please send this parcel for me.</a:t>
            </a:r>
          </a:p>
          <a:p>
            <a:r>
              <a:rPr lang="en-US" altLang="zh-CN" sz="2000" b="1" dirty="0"/>
              <a:t>3.</a:t>
            </a:r>
            <a:r>
              <a:rPr lang="zh-CN" altLang="en-US" sz="2000" b="1" dirty="0"/>
              <a:t>我想把这个包裹寄到太原。</a:t>
            </a:r>
          </a:p>
          <a:p>
            <a:pPr marL="342900" indent="-342900">
              <a:buFont typeface="Wingdings" panose="05000000000000000000" pitchFamily="2" charset="2"/>
              <a:buChar char="Ø"/>
            </a:pPr>
            <a:r>
              <a:rPr lang="en-US" altLang="zh-CN" sz="2000" b="1" dirty="0">
                <a:solidFill>
                  <a:srgbClr val="645E10"/>
                </a:solidFill>
              </a:rPr>
              <a:t>I'd like to have this parcel delivered to Taiyuan.</a:t>
            </a:r>
          </a:p>
          <a:p>
            <a:r>
              <a:rPr lang="en-US" altLang="zh-CN" sz="2000" b="1" dirty="0"/>
              <a:t>4.</a:t>
            </a:r>
            <a:r>
              <a:rPr lang="zh-CN" altLang="en-US" sz="2000" b="1" dirty="0"/>
              <a:t>你要保险吗？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want it insured?</a:t>
            </a:r>
          </a:p>
          <a:p>
            <a:r>
              <a:rPr lang="en-US" altLang="zh-CN" sz="2000" b="1" dirty="0"/>
              <a:t>5.</a:t>
            </a:r>
            <a:r>
              <a:rPr lang="zh-CN" altLang="en-US" sz="2000" b="1" dirty="0"/>
              <a:t>保险费是多少？</a:t>
            </a:r>
          </a:p>
          <a:p>
            <a:pPr marL="342900" indent="-342900">
              <a:buFont typeface="Wingdings" panose="05000000000000000000" pitchFamily="2" charset="2"/>
              <a:buChar char="Ø"/>
            </a:pPr>
            <a:r>
              <a:rPr lang="en-US" altLang="zh-CN" sz="2000" b="1" dirty="0">
                <a:solidFill>
                  <a:srgbClr val="645E10"/>
                </a:solidFill>
              </a:rPr>
              <a:t>How much do I need to pay the insurance fee for this parcel?</a:t>
            </a:r>
          </a:p>
          <a:p>
            <a:r>
              <a:rPr lang="en-US" altLang="zh-CN" sz="2000" b="1" dirty="0"/>
              <a:t>6. </a:t>
            </a:r>
            <a:r>
              <a:rPr lang="zh-CN" altLang="en-US" sz="2000" b="1" dirty="0"/>
              <a:t>请详细填写内装物品的名称。</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Please write the names of the contents in details.</a:t>
            </a:r>
          </a:p>
          <a:p>
            <a:r>
              <a:rPr lang="en-US" altLang="zh-CN" sz="2000" b="1" dirty="0"/>
              <a:t>7.</a:t>
            </a:r>
            <a:r>
              <a:rPr lang="zh-CN" altLang="en-US" sz="2000" b="1" dirty="0"/>
              <a:t>根据规定，这些东西不能寄往国外。</a:t>
            </a:r>
          </a:p>
          <a:p>
            <a:pPr marL="342900" indent="-342900">
              <a:buFont typeface="Wingdings" panose="05000000000000000000" pitchFamily="2" charset="2"/>
              <a:buChar char="Ø"/>
            </a:pPr>
            <a:r>
              <a:rPr lang="en-US" altLang="zh-CN" sz="2000" b="1" dirty="0">
                <a:solidFill>
                  <a:srgbClr val="645E10"/>
                </a:solidFill>
              </a:rPr>
              <a:t>According to the regulation, these things are not permitted to send abroad.</a:t>
            </a:r>
          </a:p>
        </p:txBody>
      </p:sp>
    </p:spTree>
    <p:extLst>
      <p:ext uri="{BB962C8B-B14F-4D97-AF65-F5344CB8AC3E}">
        <p14:creationId xmlns:p14="http://schemas.microsoft.com/office/powerpoint/2010/main" val="2181235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10"/>
                            </p:stCondLst>
                            <p:childTnLst>
                              <p:par>
                                <p:cTn id="20" presetID="42" presetClass="path" presetSubtype="0" accel="50000" decel="50000" fill="hold" grpId="0" nodeType="afterEffect">
                                  <p:stCondLst>
                                    <p:cond delay="0"/>
                                  </p:stCondLst>
                                  <p:childTnLst>
                                    <p:animMotion origin="layout" path="M 0 4.07407E-6 L -0.00169 0.56041 " pathEditMode="relative" rAng="0" ptsTypes="AA">
                                      <p:cBhvr>
                                        <p:cTn id="21" dur="1000" fill="hold"/>
                                        <p:tgtEl>
                                          <p:spTgt spid="24"/>
                                        </p:tgtEl>
                                        <p:attrNameLst>
                                          <p:attrName>ppt_x</p:attrName>
                                          <p:attrName>ppt_y</p:attrName>
                                        </p:attrNameLst>
                                      </p:cBhvr>
                                      <p:rCtr x="-91" y="28009"/>
                                    </p:animMotion>
                                  </p:childTnLst>
                                </p:cTn>
                              </p:par>
                              <p:par>
                                <p:cTn id="22" presetID="50" presetClass="exit" presetSubtype="0" accel="100000" fill="hold" grpId="1" nodeType="withEffect">
                                  <p:stCondLst>
                                    <p:cond delay="500"/>
                                  </p:stCondLst>
                                  <p:childTnLst>
                                    <p:anim calcmode="lin" valueType="num">
                                      <p:cBhvr>
                                        <p:cTn id="23" dur="500"/>
                                        <p:tgtEl>
                                          <p:spTgt spid="24"/>
                                        </p:tgtEl>
                                        <p:attrNameLst>
                                          <p:attrName>ppt_w</p:attrName>
                                        </p:attrNameLst>
                                      </p:cBhvr>
                                      <p:tavLst>
                                        <p:tav tm="0">
                                          <p:val>
                                            <p:strVal val="ppt_w"/>
                                          </p:val>
                                        </p:tav>
                                        <p:tav tm="100000">
                                          <p:val>
                                            <p:strVal val="ppt_w+.3"/>
                                          </p:val>
                                        </p:tav>
                                      </p:tavLst>
                                    </p:anim>
                                    <p:anim calcmode="lin" valueType="num">
                                      <p:cBhvr>
                                        <p:cTn id="24" dur="500"/>
                                        <p:tgtEl>
                                          <p:spTgt spid="24"/>
                                        </p:tgtEl>
                                        <p:attrNameLst>
                                          <p:attrName>ppt_h</p:attrName>
                                        </p:attrNameLst>
                                      </p:cBhvr>
                                      <p:tavLst>
                                        <p:tav tm="0">
                                          <p:val>
                                            <p:strVal val="ppt_h"/>
                                          </p:val>
                                        </p:tav>
                                        <p:tav tm="100000">
                                          <p:val>
                                            <p:strVal val="ppt_h"/>
                                          </p:val>
                                        </p:tav>
                                      </p:tavLst>
                                    </p:anim>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E0F0EC2C-3252-4644-80C3-8C264D3DEAE9}"/>
              </a:ext>
            </a:extLst>
          </p:cNvPr>
          <p:cNvSpPr/>
          <p:nvPr/>
        </p:nvSpPr>
        <p:spPr>
          <a:xfrm>
            <a:off x="351574" y="727540"/>
            <a:ext cx="2502024" cy="4401205"/>
          </a:xfrm>
          <a:prstGeom prst="rect">
            <a:avLst/>
          </a:prstGeom>
        </p:spPr>
        <p:txBody>
          <a:bodyPr wrap="square">
            <a:spAutoFit/>
          </a:bodyPr>
          <a:lstStyle/>
          <a:p>
            <a:r>
              <a:rPr lang="zh-CN" altLang="en-US" sz="2000" b="1" dirty="0">
                <a:solidFill>
                  <a:prstClr val="black"/>
                </a:solidFill>
              </a:rPr>
              <a:t>职位</a:t>
            </a:r>
            <a:endParaRPr lang="en-US" altLang="zh-CN" sz="2000" b="1" dirty="0">
              <a:solidFill>
                <a:prstClr val="black"/>
              </a:solidFill>
            </a:endParaRPr>
          </a:p>
          <a:p>
            <a:r>
              <a:rPr lang="zh-CN" altLang="en-US" sz="2000" b="1" dirty="0">
                <a:solidFill>
                  <a:srgbClr val="645E10"/>
                </a:solidFill>
              </a:rPr>
              <a:t>   post</a:t>
            </a:r>
            <a:r>
              <a:rPr lang="en-US" altLang="zh-CN" sz="2000" b="1" dirty="0">
                <a:solidFill>
                  <a:srgbClr val="645E10"/>
                </a:solidFill>
              </a:rPr>
              <a:t>/</a:t>
            </a:r>
            <a:r>
              <a:rPr lang="zh-CN" altLang="en-US" sz="2000" b="1" dirty="0">
                <a:solidFill>
                  <a:srgbClr val="645E10"/>
                </a:solidFill>
              </a:rPr>
              <a:t>position</a:t>
            </a:r>
            <a:endParaRPr lang="en-US" altLang="zh-CN" sz="2000" b="1" dirty="0">
              <a:solidFill>
                <a:srgbClr val="645E10"/>
              </a:solidFill>
            </a:endParaRPr>
          </a:p>
          <a:p>
            <a:r>
              <a:rPr lang="zh-CN" altLang="en-US" sz="2000" b="1" dirty="0">
                <a:solidFill>
                  <a:prstClr val="black"/>
                </a:solidFill>
              </a:rPr>
              <a:t>老板</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boss</a:t>
            </a:r>
            <a:endParaRPr lang="en-US" altLang="zh-CN" sz="2000" b="1" dirty="0">
              <a:solidFill>
                <a:srgbClr val="645E10"/>
              </a:solidFill>
            </a:endParaRPr>
          </a:p>
          <a:p>
            <a:r>
              <a:rPr lang="zh-CN" altLang="en-US" sz="2000" b="1" dirty="0">
                <a:solidFill>
                  <a:prstClr val="black"/>
                </a:solidFill>
              </a:rPr>
              <a:t>秘书</a:t>
            </a:r>
            <a:endParaRPr lang="en-US" altLang="zh-CN" sz="2000" b="1" dirty="0">
              <a:solidFill>
                <a:prstClr val="black"/>
              </a:solidFill>
            </a:endParaRPr>
          </a:p>
          <a:p>
            <a:r>
              <a:rPr lang="zh-CN" altLang="en-US" sz="2000" b="1" dirty="0">
                <a:solidFill>
                  <a:srgbClr val="645E10"/>
                </a:solidFill>
              </a:rPr>
              <a:t>   secretary</a:t>
            </a:r>
          </a:p>
          <a:p>
            <a:r>
              <a:rPr lang="zh-CN" altLang="en-US" sz="2000" b="1" dirty="0">
                <a:solidFill>
                  <a:prstClr val="black"/>
                </a:solidFill>
              </a:rPr>
              <a:t>经理</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manager</a:t>
            </a:r>
            <a:endParaRPr lang="en-US" altLang="zh-CN" sz="2000" b="1" dirty="0">
              <a:solidFill>
                <a:srgbClr val="645E10"/>
              </a:solidFill>
            </a:endParaRPr>
          </a:p>
          <a:p>
            <a:r>
              <a:rPr lang="zh-CN" altLang="en-US" sz="2000" b="1" dirty="0">
                <a:solidFill>
                  <a:prstClr val="black"/>
                </a:solidFill>
              </a:rPr>
              <a:t>助理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assistant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人事经理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HR manager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总经理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general manager</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DD44E47B-2E0C-49B8-8D5B-3FB656FDA7C4}"/>
              </a:ext>
            </a:extLst>
          </p:cNvPr>
          <p:cNvSpPr/>
          <p:nvPr/>
        </p:nvSpPr>
        <p:spPr>
          <a:xfrm>
            <a:off x="2878818" y="624911"/>
            <a:ext cx="2968095" cy="4401205"/>
          </a:xfrm>
          <a:prstGeom prst="rect">
            <a:avLst/>
          </a:prstGeom>
        </p:spPr>
        <p:txBody>
          <a:bodyPr wrap="square">
            <a:spAutoFit/>
          </a:bodyPr>
          <a:lstStyle/>
          <a:p>
            <a:r>
              <a:rPr lang="zh-CN" altLang="en-US" sz="2000" b="1" dirty="0">
                <a:solidFill>
                  <a:prstClr val="black"/>
                </a:solidFill>
              </a:rPr>
              <a:t>部门总管</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department heads</a:t>
            </a:r>
          </a:p>
          <a:p>
            <a:r>
              <a:rPr lang="zh-CN" altLang="en-US" sz="2000" b="1" dirty="0">
                <a:solidFill>
                  <a:prstClr val="black"/>
                </a:solidFill>
              </a:rPr>
              <a:t>销售代表 </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sales representative</a:t>
            </a:r>
            <a:endParaRPr lang="en-US" altLang="zh-CN" sz="2000" b="1" dirty="0">
              <a:solidFill>
                <a:srgbClr val="645E10"/>
              </a:solidFill>
            </a:endParaRPr>
          </a:p>
          <a:p>
            <a:pPr lvl="0"/>
            <a:r>
              <a:rPr lang="zh-CN" altLang="en-US" sz="2000" b="1" dirty="0">
                <a:solidFill>
                  <a:prstClr val="black"/>
                </a:solidFill>
              </a:rPr>
              <a:t>雇员</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employee</a:t>
            </a:r>
          </a:p>
          <a:p>
            <a:pPr lvl="0"/>
            <a:r>
              <a:rPr lang="zh-CN" altLang="en-US" sz="2000" b="1" dirty="0">
                <a:solidFill>
                  <a:prstClr val="black"/>
                </a:solidFill>
              </a:rPr>
              <a:t>面试</a:t>
            </a:r>
            <a:endParaRPr lang="en-US" altLang="zh-CN" sz="2000" b="1" dirty="0">
              <a:solidFill>
                <a:prstClr val="black"/>
              </a:solidFill>
            </a:endParaRPr>
          </a:p>
          <a:p>
            <a:pPr lvl="0"/>
            <a:r>
              <a:rPr lang="en-US" altLang="zh-CN" sz="2000" b="1" dirty="0">
                <a:solidFill>
                  <a:srgbClr val="645E10"/>
                </a:solidFill>
              </a:rPr>
              <a:t>   </a:t>
            </a:r>
            <a:r>
              <a:rPr lang="en-US" altLang="zh-CN" sz="2000" b="1" dirty="0" err="1">
                <a:solidFill>
                  <a:srgbClr val="645E10"/>
                </a:solidFill>
              </a:rPr>
              <a:t>i</a:t>
            </a:r>
            <a:r>
              <a:rPr lang="zh-CN" altLang="en-US" sz="2000" b="1" dirty="0">
                <a:solidFill>
                  <a:srgbClr val="645E10"/>
                </a:solidFill>
              </a:rPr>
              <a:t>nterview</a:t>
            </a:r>
            <a:endParaRPr lang="en-US" altLang="zh-CN" sz="2000" b="1" dirty="0">
              <a:solidFill>
                <a:srgbClr val="645E10"/>
              </a:solidFill>
            </a:endParaRPr>
          </a:p>
          <a:p>
            <a:pPr lvl="0"/>
            <a:r>
              <a:rPr lang="zh-CN" altLang="en-US" sz="2000" b="1" dirty="0">
                <a:solidFill>
                  <a:prstClr val="black"/>
                </a:solidFill>
              </a:rPr>
              <a:t>面试者</a:t>
            </a:r>
            <a:endParaRPr lang="en-US" altLang="zh-CN" sz="2000" b="1" dirty="0">
              <a:solidFill>
                <a:prstClr val="black"/>
              </a:solidFill>
            </a:endParaRPr>
          </a:p>
          <a:p>
            <a:pPr lvl="0"/>
            <a:r>
              <a:rPr lang="en-US" altLang="zh-CN" sz="2000" b="1" dirty="0">
                <a:solidFill>
                  <a:prstClr val="black"/>
                </a:solidFill>
              </a:rPr>
              <a:t>   </a:t>
            </a:r>
            <a:r>
              <a:rPr lang="en-US" altLang="zh-CN" sz="2000" b="1" dirty="0" err="1">
                <a:solidFill>
                  <a:srgbClr val="645E10"/>
                </a:solidFill>
              </a:rPr>
              <a:t>i</a:t>
            </a:r>
            <a:r>
              <a:rPr lang="zh-CN" altLang="en-US" sz="2000" b="1" dirty="0">
                <a:solidFill>
                  <a:srgbClr val="645E10"/>
                </a:solidFill>
              </a:rPr>
              <a:t>nterviewee</a:t>
            </a:r>
            <a:endParaRPr lang="en-US" altLang="zh-CN" sz="2000" b="1" dirty="0">
              <a:solidFill>
                <a:srgbClr val="645E10"/>
              </a:solidFill>
            </a:endParaRPr>
          </a:p>
          <a:p>
            <a:pPr lvl="0"/>
            <a:r>
              <a:rPr lang="zh-CN" altLang="en-US" sz="2000" b="1" dirty="0">
                <a:solidFill>
                  <a:prstClr val="black"/>
                </a:solidFill>
              </a:rPr>
              <a:t>面试官</a:t>
            </a:r>
            <a:endParaRPr lang="en-US" altLang="zh-CN" sz="2000" b="1" dirty="0">
              <a:solidFill>
                <a:prstClr val="black"/>
              </a:solidFill>
            </a:endParaRPr>
          </a:p>
          <a:p>
            <a:pPr lvl="0"/>
            <a:r>
              <a:rPr lang="en-US" altLang="zh-CN" sz="2000" b="1" dirty="0">
                <a:solidFill>
                  <a:prstClr val="black"/>
                </a:solidFill>
              </a:rPr>
              <a:t>   </a:t>
            </a:r>
            <a:r>
              <a:rPr lang="en-US" altLang="zh-CN" sz="2000" b="1" dirty="0" err="1">
                <a:solidFill>
                  <a:srgbClr val="645E10"/>
                </a:solidFill>
              </a:rPr>
              <a:t>i</a:t>
            </a:r>
            <a:r>
              <a:rPr lang="zh-CN" altLang="en-US" sz="2000" b="1" dirty="0">
                <a:solidFill>
                  <a:srgbClr val="645E10"/>
                </a:solidFill>
              </a:rPr>
              <a:t>nterviewer</a:t>
            </a:r>
            <a:endParaRPr lang="en-US" altLang="zh-CN" sz="2000" b="1" dirty="0">
              <a:solidFill>
                <a:srgbClr val="645E10"/>
              </a:solidFill>
            </a:endParaRPr>
          </a:p>
          <a:p>
            <a:pPr lvl="0"/>
            <a:r>
              <a:rPr lang="zh-CN" altLang="en-US" sz="2000" b="1" dirty="0">
                <a:solidFill>
                  <a:prstClr val="black"/>
                </a:solidFill>
              </a:rPr>
              <a:t>求职者</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job applicant</a:t>
            </a:r>
            <a:r>
              <a:rPr lang="en-US" altLang="zh-CN" sz="2000" b="1" dirty="0">
                <a:solidFill>
                  <a:srgbClr val="645E10"/>
                </a:solidFill>
              </a:rPr>
              <a:t>/</a:t>
            </a:r>
            <a:r>
              <a:rPr lang="zh-CN" altLang="en-US" sz="2000" b="1" dirty="0">
                <a:solidFill>
                  <a:srgbClr val="645E10"/>
                </a:solidFill>
              </a:rPr>
              <a:t>candidate</a:t>
            </a:r>
            <a:endParaRPr lang="en-US" altLang="zh-CN" sz="2000" b="1" dirty="0">
              <a:solidFill>
                <a:srgbClr val="645E10"/>
              </a:solidFill>
            </a:endParaRPr>
          </a:p>
        </p:txBody>
      </p:sp>
      <p:sp>
        <p:nvSpPr>
          <p:cNvPr id="6" name="矩形 5">
            <a:extLst>
              <a:ext uri="{FF2B5EF4-FFF2-40B4-BE49-F238E27FC236}">
                <a16:creationId xmlns:a16="http://schemas.microsoft.com/office/drawing/2014/main" xmlns="" id="{9CABB326-736F-4D9B-A688-494D8B578127}"/>
              </a:ext>
            </a:extLst>
          </p:cNvPr>
          <p:cNvSpPr/>
          <p:nvPr/>
        </p:nvSpPr>
        <p:spPr>
          <a:xfrm>
            <a:off x="6209188" y="111987"/>
            <a:ext cx="2340260" cy="5016758"/>
          </a:xfrm>
          <a:prstGeom prst="rect">
            <a:avLst/>
          </a:prstGeom>
        </p:spPr>
        <p:txBody>
          <a:bodyPr wrap="square">
            <a:spAutoFit/>
          </a:bodyPr>
          <a:lstStyle/>
          <a:p>
            <a:pPr lvl="0"/>
            <a:r>
              <a:rPr lang="zh-CN" altLang="en-US" sz="2000" b="1" dirty="0">
                <a:solidFill>
                  <a:prstClr val="black"/>
                </a:solidFill>
              </a:rPr>
              <a:t>打印信件</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type a letter</a:t>
            </a:r>
            <a:endParaRPr lang="en-US" altLang="zh-CN" sz="2000" b="1" dirty="0">
              <a:solidFill>
                <a:srgbClr val="645E10"/>
              </a:solidFill>
            </a:endParaRPr>
          </a:p>
          <a:p>
            <a:pPr lvl="0"/>
            <a:r>
              <a:rPr lang="zh-CN" altLang="en-US" sz="2000" b="1" dirty="0">
                <a:solidFill>
                  <a:prstClr val="black"/>
                </a:solidFill>
              </a:rPr>
              <a:t>发传真</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send a fax</a:t>
            </a:r>
          </a:p>
          <a:p>
            <a:pPr lvl="0"/>
            <a:r>
              <a:rPr lang="zh-CN" altLang="en-US" sz="2000" b="1" dirty="0">
                <a:solidFill>
                  <a:prstClr val="black"/>
                </a:solidFill>
              </a:rPr>
              <a:t>整理文件</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arrange the file</a:t>
            </a:r>
            <a:endParaRPr lang="en-US" altLang="zh-CN" sz="2000" b="1" dirty="0">
              <a:solidFill>
                <a:srgbClr val="645E10"/>
              </a:solidFill>
            </a:endParaRPr>
          </a:p>
          <a:p>
            <a:pPr lvl="0"/>
            <a:r>
              <a:rPr lang="zh-CN" altLang="en-US" sz="2000" b="1" dirty="0">
                <a:solidFill>
                  <a:prstClr val="black"/>
                </a:solidFill>
              </a:rPr>
              <a:t>打印机</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printer</a:t>
            </a:r>
            <a:endParaRPr lang="en-US" altLang="zh-CN" sz="2000" b="1" dirty="0">
              <a:solidFill>
                <a:srgbClr val="645E10"/>
              </a:solidFill>
            </a:endParaRPr>
          </a:p>
          <a:p>
            <a:pPr lvl="0"/>
            <a:r>
              <a:rPr lang="zh-CN" altLang="en-US" sz="2000" b="1" dirty="0">
                <a:solidFill>
                  <a:prstClr val="black"/>
                </a:solidFill>
              </a:rPr>
              <a:t>涨工资</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get a raise</a:t>
            </a:r>
            <a:endParaRPr lang="en-US" altLang="zh-CN" sz="2000" b="1" dirty="0">
              <a:solidFill>
                <a:srgbClr val="645E10"/>
              </a:solidFill>
            </a:endParaRPr>
          </a:p>
          <a:p>
            <a:pPr lvl="0"/>
            <a:r>
              <a:rPr lang="zh-CN" altLang="en-US" sz="2000" b="1" dirty="0">
                <a:solidFill>
                  <a:prstClr val="black"/>
                </a:solidFill>
              </a:rPr>
              <a:t>工资</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salary</a:t>
            </a:r>
            <a:endParaRPr lang="en-US" altLang="zh-CN" sz="2000" b="1" dirty="0">
              <a:solidFill>
                <a:srgbClr val="645E10"/>
              </a:solidFill>
            </a:endParaRPr>
          </a:p>
          <a:p>
            <a:pPr lvl="0"/>
            <a:r>
              <a:rPr lang="zh-CN" altLang="en-US" sz="2000" b="1" dirty="0">
                <a:solidFill>
                  <a:prstClr val="black"/>
                </a:solidFill>
              </a:rPr>
              <a:t>津贴</a:t>
            </a:r>
            <a:endParaRPr lang="en-US" altLang="zh-CN" sz="2000" b="1" dirty="0">
              <a:solidFill>
                <a:prstClr val="black"/>
              </a:solidFill>
            </a:endParaRPr>
          </a:p>
          <a:p>
            <a:pPr lvl="0"/>
            <a:r>
              <a:rPr lang="en-US" altLang="zh-CN" sz="2000" b="1" dirty="0">
                <a:solidFill>
                  <a:srgbClr val="645E10"/>
                </a:solidFill>
              </a:rPr>
              <a:t>   allowance </a:t>
            </a:r>
          </a:p>
          <a:p>
            <a:pPr lvl="0"/>
            <a:r>
              <a:rPr lang="zh-CN" altLang="en-US" sz="2000" b="1" dirty="0">
                <a:solidFill>
                  <a:prstClr val="black"/>
                </a:solidFill>
              </a:rPr>
              <a:t>晋升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promotion</a:t>
            </a:r>
            <a:endParaRPr lang="zh-CN" altLang="en-US" sz="2000" b="1" dirty="0">
              <a:solidFill>
                <a:srgbClr val="645E10"/>
              </a:solidFill>
            </a:endParaRPr>
          </a:p>
        </p:txBody>
      </p:sp>
    </p:spTree>
    <p:extLst>
      <p:ext uri="{BB962C8B-B14F-4D97-AF65-F5344CB8AC3E}">
        <p14:creationId xmlns:p14="http://schemas.microsoft.com/office/powerpoint/2010/main" val="38289755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fade">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500"/>
                                        <p:tgtEl>
                                          <p:spTgt spid="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fade">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fade">
                                      <p:cBhvr>
                                        <p:cTn id="81" dur="500"/>
                                        <p:tgtEl>
                                          <p:spTgt spid="5">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Effect transition="in" filter="fade">
                                      <p:cBhvr>
                                        <p:cTn id="86" dur="500"/>
                                        <p:tgtEl>
                                          <p:spTgt spid="5">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fade">
                                      <p:cBhvr>
                                        <p:cTn id="91" dur="500"/>
                                        <p:tgtEl>
                                          <p:spTgt spid="5">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
                                            <p:txEl>
                                              <p:pRg st="1" end="1"/>
                                            </p:txEl>
                                          </p:spTgt>
                                        </p:tgtEl>
                                        <p:attrNameLst>
                                          <p:attrName>style.visibility</p:attrName>
                                        </p:attrNameLst>
                                      </p:cBhvr>
                                      <p:to>
                                        <p:strVal val="visible"/>
                                      </p:to>
                                    </p:set>
                                    <p:animEffect transition="in" filter="fade">
                                      <p:cBhvr>
                                        <p:cTn id="96" dur="500"/>
                                        <p:tgtEl>
                                          <p:spTgt spid="6">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
                                            <p:txEl>
                                              <p:pRg st="3" end="3"/>
                                            </p:txEl>
                                          </p:spTgt>
                                        </p:tgtEl>
                                        <p:attrNameLst>
                                          <p:attrName>style.visibility</p:attrName>
                                        </p:attrNameLst>
                                      </p:cBhvr>
                                      <p:to>
                                        <p:strVal val="visible"/>
                                      </p:to>
                                    </p:set>
                                    <p:animEffect transition="in" filter="fade">
                                      <p:cBhvr>
                                        <p:cTn id="101" dur="500"/>
                                        <p:tgtEl>
                                          <p:spTgt spid="6">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
                                            <p:txEl>
                                              <p:pRg st="5" end="5"/>
                                            </p:txEl>
                                          </p:spTgt>
                                        </p:tgtEl>
                                        <p:attrNameLst>
                                          <p:attrName>style.visibility</p:attrName>
                                        </p:attrNameLst>
                                      </p:cBhvr>
                                      <p:to>
                                        <p:strVal val="visible"/>
                                      </p:to>
                                    </p:set>
                                    <p:animEffect transition="in" filter="fade">
                                      <p:cBhvr>
                                        <p:cTn id="106" dur="500"/>
                                        <p:tgtEl>
                                          <p:spTgt spid="6">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xEl>
                                              <p:pRg st="7" end="7"/>
                                            </p:txEl>
                                          </p:spTgt>
                                        </p:tgtEl>
                                        <p:attrNameLst>
                                          <p:attrName>style.visibility</p:attrName>
                                        </p:attrNameLst>
                                      </p:cBhvr>
                                      <p:to>
                                        <p:strVal val="visible"/>
                                      </p:to>
                                    </p:set>
                                    <p:animEffect transition="in" filter="fade">
                                      <p:cBhvr>
                                        <p:cTn id="111" dur="500"/>
                                        <p:tgtEl>
                                          <p:spTgt spid="6">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
                                            <p:txEl>
                                              <p:pRg st="9" end="9"/>
                                            </p:txEl>
                                          </p:spTgt>
                                        </p:tgtEl>
                                        <p:attrNameLst>
                                          <p:attrName>style.visibility</p:attrName>
                                        </p:attrNameLst>
                                      </p:cBhvr>
                                      <p:to>
                                        <p:strVal val="visible"/>
                                      </p:to>
                                    </p:set>
                                    <p:animEffect transition="in" filter="fade">
                                      <p:cBhvr>
                                        <p:cTn id="116" dur="500"/>
                                        <p:tgtEl>
                                          <p:spTgt spid="6">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
                                            <p:txEl>
                                              <p:pRg st="11" end="11"/>
                                            </p:txEl>
                                          </p:spTgt>
                                        </p:tgtEl>
                                        <p:attrNameLst>
                                          <p:attrName>style.visibility</p:attrName>
                                        </p:attrNameLst>
                                      </p:cBhvr>
                                      <p:to>
                                        <p:strVal val="visible"/>
                                      </p:to>
                                    </p:set>
                                    <p:animEffect transition="in" filter="fade">
                                      <p:cBhvr>
                                        <p:cTn id="121" dur="500"/>
                                        <p:tgtEl>
                                          <p:spTgt spid="6">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
                                            <p:txEl>
                                              <p:pRg st="13" end="13"/>
                                            </p:txEl>
                                          </p:spTgt>
                                        </p:tgtEl>
                                        <p:attrNameLst>
                                          <p:attrName>style.visibility</p:attrName>
                                        </p:attrNameLst>
                                      </p:cBhvr>
                                      <p:to>
                                        <p:strVal val="visible"/>
                                      </p:to>
                                    </p:set>
                                    <p:animEffect transition="in" filter="fade">
                                      <p:cBhvr>
                                        <p:cTn id="126" dur="500"/>
                                        <p:tgtEl>
                                          <p:spTgt spid="6">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
                                            <p:txEl>
                                              <p:pRg st="15" end="15"/>
                                            </p:txEl>
                                          </p:spTgt>
                                        </p:tgtEl>
                                        <p:attrNameLst>
                                          <p:attrName>style.visibility</p:attrName>
                                        </p:attrNameLst>
                                      </p:cBhvr>
                                      <p:to>
                                        <p:strVal val="visible"/>
                                      </p:to>
                                    </p:set>
                                    <p:animEffect transition="in" filter="fade">
                                      <p:cBhvr>
                                        <p:cTn id="131"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xmlns="" id="{A06C8D0E-9EEA-461A-BE26-7F4872724578}"/>
              </a:ext>
            </a:extLst>
          </p:cNvPr>
          <p:cNvSpPr/>
          <p:nvPr/>
        </p:nvSpPr>
        <p:spPr>
          <a:xfrm>
            <a:off x="322793" y="845766"/>
            <a:ext cx="2431853" cy="3785652"/>
          </a:xfrm>
          <a:prstGeom prst="rect">
            <a:avLst/>
          </a:prstGeom>
        </p:spPr>
        <p:txBody>
          <a:bodyPr wrap="square">
            <a:spAutoFit/>
          </a:bodyPr>
          <a:lstStyle/>
          <a:p>
            <a:r>
              <a:rPr lang="zh-CN" altLang="en-US" sz="2000" b="1" dirty="0"/>
              <a:t>简历</a:t>
            </a:r>
          </a:p>
          <a:p>
            <a:r>
              <a:rPr lang="zh-CN" altLang="en-US" sz="2000" b="1" dirty="0"/>
              <a:t>   </a:t>
            </a:r>
            <a:r>
              <a:rPr lang="en-US" altLang="zh-CN" sz="2000" b="1" dirty="0">
                <a:solidFill>
                  <a:srgbClr val="645E10"/>
                </a:solidFill>
              </a:rPr>
              <a:t>resume</a:t>
            </a:r>
          </a:p>
          <a:p>
            <a:r>
              <a:rPr lang="zh-CN" altLang="en-US" sz="2000" b="1" dirty="0"/>
              <a:t>推荐信   </a:t>
            </a:r>
          </a:p>
          <a:p>
            <a:r>
              <a:rPr lang="zh-CN" altLang="en-US" sz="2000" b="1" dirty="0"/>
              <a:t>   </a:t>
            </a:r>
            <a:r>
              <a:rPr lang="en-US" altLang="zh-CN" sz="2000" b="1" dirty="0">
                <a:solidFill>
                  <a:srgbClr val="645E10"/>
                </a:solidFill>
              </a:rPr>
              <a:t>recommendation</a:t>
            </a:r>
          </a:p>
          <a:p>
            <a:r>
              <a:rPr lang="zh-CN" altLang="en-US" sz="2000" b="1" dirty="0"/>
              <a:t>资历</a:t>
            </a:r>
          </a:p>
          <a:p>
            <a:r>
              <a:rPr lang="zh-CN" altLang="en-US" sz="2000" b="1" dirty="0"/>
              <a:t>   </a:t>
            </a:r>
            <a:r>
              <a:rPr lang="en-US" altLang="zh-CN" sz="2000" b="1" dirty="0">
                <a:solidFill>
                  <a:srgbClr val="645E10"/>
                </a:solidFill>
              </a:rPr>
              <a:t>qualification</a:t>
            </a:r>
          </a:p>
          <a:p>
            <a:r>
              <a:rPr lang="zh-CN" altLang="en-US" sz="2000" b="1" dirty="0"/>
              <a:t>学位</a:t>
            </a:r>
            <a:endParaRPr lang="en-US" altLang="zh-CN" sz="2000" b="1" dirty="0"/>
          </a:p>
          <a:p>
            <a:r>
              <a:rPr lang="en-US" altLang="zh-CN" sz="2000" b="1" dirty="0"/>
              <a:t>   </a:t>
            </a:r>
            <a:r>
              <a:rPr lang="en-US" altLang="zh-CN" sz="2000" b="1" dirty="0">
                <a:solidFill>
                  <a:srgbClr val="645E10"/>
                </a:solidFill>
              </a:rPr>
              <a:t>degree</a:t>
            </a:r>
          </a:p>
          <a:p>
            <a:r>
              <a:rPr lang="zh-CN" altLang="en-US" sz="2000" b="1" dirty="0"/>
              <a:t>证书</a:t>
            </a:r>
            <a:endParaRPr lang="en-US" altLang="zh-CN" sz="2000" b="1" dirty="0"/>
          </a:p>
          <a:p>
            <a:r>
              <a:rPr lang="en-US" altLang="zh-CN" sz="2000" b="1" dirty="0"/>
              <a:t>   </a:t>
            </a:r>
            <a:r>
              <a:rPr lang="en-US" altLang="zh-CN" sz="2000" b="1" dirty="0">
                <a:solidFill>
                  <a:srgbClr val="645E10"/>
                </a:solidFill>
              </a:rPr>
              <a:t>certificate</a:t>
            </a:r>
            <a:r>
              <a:rPr lang="en-US" altLang="zh-CN" sz="2000" b="1" dirty="0"/>
              <a:t> </a:t>
            </a:r>
          </a:p>
          <a:p>
            <a:r>
              <a:rPr lang="zh-CN" altLang="en-US" sz="2000" b="1" dirty="0">
                <a:solidFill>
                  <a:prstClr val="black"/>
                </a:solidFill>
              </a:rPr>
              <a:t>专业</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major</a:t>
            </a:r>
            <a:r>
              <a:rPr lang="en-US" altLang="zh-CN" sz="2000" b="1" dirty="0">
                <a:solidFill>
                  <a:prstClr val="black"/>
                </a:solidFill>
              </a:rPr>
              <a:t> </a:t>
            </a:r>
          </a:p>
        </p:txBody>
      </p:sp>
      <p:sp>
        <p:nvSpPr>
          <p:cNvPr id="8" name="矩形 7">
            <a:extLst>
              <a:ext uri="{FF2B5EF4-FFF2-40B4-BE49-F238E27FC236}">
                <a16:creationId xmlns:a16="http://schemas.microsoft.com/office/drawing/2014/main" xmlns="" id="{FCAE1B88-83D9-4FA7-B132-2B5326538946}"/>
              </a:ext>
            </a:extLst>
          </p:cNvPr>
          <p:cNvSpPr/>
          <p:nvPr/>
        </p:nvSpPr>
        <p:spPr>
          <a:xfrm>
            <a:off x="6401605" y="371941"/>
            <a:ext cx="2000267" cy="4401205"/>
          </a:xfrm>
          <a:prstGeom prst="rect">
            <a:avLst/>
          </a:prstGeom>
        </p:spPr>
        <p:txBody>
          <a:bodyPr wrap="square">
            <a:spAutoFit/>
          </a:bodyPr>
          <a:lstStyle/>
          <a:p>
            <a:pPr lvl="0"/>
            <a:r>
              <a:rPr lang="zh-CN" altLang="en-US" sz="2000" b="1" dirty="0">
                <a:solidFill>
                  <a:prstClr val="black"/>
                </a:solidFill>
              </a:rPr>
              <a:t>换班工作</a:t>
            </a:r>
            <a:endParaRPr lang="en-US" altLang="zh-CN" sz="2000" b="1" dirty="0">
              <a:solidFill>
                <a:prstClr val="black"/>
              </a:solidFill>
            </a:endParaRPr>
          </a:p>
          <a:p>
            <a:pPr lvl="0"/>
            <a:r>
              <a:rPr lang="en-US" altLang="zh-CN" sz="2000" b="1" dirty="0">
                <a:solidFill>
                  <a:srgbClr val="645E10"/>
                </a:solidFill>
              </a:rPr>
              <a:t>   shift work </a:t>
            </a:r>
          </a:p>
          <a:p>
            <a:pPr lvl="0"/>
            <a:r>
              <a:rPr lang="zh-CN" altLang="en-US" sz="2000" b="1" dirty="0">
                <a:solidFill>
                  <a:prstClr val="black"/>
                </a:solidFill>
              </a:rPr>
              <a:t>加班</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work overtime </a:t>
            </a:r>
          </a:p>
          <a:p>
            <a:pPr lvl="0"/>
            <a:r>
              <a:rPr lang="zh-CN" altLang="en-US" sz="2000" b="1" dirty="0">
                <a:solidFill>
                  <a:prstClr val="black"/>
                </a:solidFill>
              </a:rPr>
              <a:t>退休</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retire </a:t>
            </a:r>
          </a:p>
          <a:p>
            <a:pPr lvl="0"/>
            <a:r>
              <a:rPr lang="zh-CN" altLang="en-US" sz="2000" b="1" dirty="0">
                <a:solidFill>
                  <a:prstClr val="black"/>
                </a:solidFill>
              </a:rPr>
              <a:t>请假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ask for leave </a:t>
            </a:r>
          </a:p>
          <a:p>
            <a:pPr lvl="0"/>
            <a:r>
              <a:rPr lang="zh-CN" altLang="en-US" sz="2000" b="1" dirty="0">
                <a:solidFill>
                  <a:prstClr val="black"/>
                </a:solidFill>
              </a:rPr>
              <a:t>病假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sick leave </a:t>
            </a:r>
          </a:p>
          <a:p>
            <a:r>
              <a:rPr lang="zh-CN" altLang="en-US" sz="2000" b="1" dirty="0">
                <a:solidFill>
                  <a:prstClr val="black"/>
                </a:solidFill>
              </a:rPr>
              <a:t>辞职</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quit one’s job</a:t>
            </a:r>
          </a:p>
          <a:p>
            <a:r>
              <a:rPr lang="zh-CN" altLang="en-US" sz="2000" b="1" dirty="0"/>
              <a:t>适应于</a:t>
            </a:r>
            <a:endParaRPr lang="en-US" altLang="zh-CN" sz="2000" b="1" dirty="0"/>
          </a:p>
          <a:p>
            <a:r>
              <a:rPr lang="en-US" altLang="zh-CN" sz="2000" b="1" dirty="0"/>
              <a:t>   </a:t>
            </a:r>
            <a:r>
              <a:rPr lang="en-US" altLang="zh-CN" sz="2000" b="1" dirty="0">
                <a:solidFill>
                  <a:srgbClr val="645E10"/>
                </a:solidFill>
              </a:rPr>
              <a:t>be adapted to</a:t>
            </a:r>
          </a:p>
        </p:txBody>
      </p:sp>
      <p:sp>
        <p:nvSpPr>
          <p:cNvPr id="10" name="矩形 9">
            <a:extLst>
              <a:ext uri="{FF2B5EF4-FFF2-40B4-BE49-F238E27FC236}">
                <a16:creationId xmlns:a16="http://schemas.microsoft.com/office/drawing/2014/main" xmlns="" id="{D43EC1ED-BF6E-4578-BB5C-DD55530204E0}"/>
              </a:ext>
            </a:extLst>
          </p:cNvPr>
          <p:cNvSpPr/>
          <p:nvPr/>
        </p:nvSpPr>
        <p:spPr>
          <a:xfrm>
            <a:off x="2624704" y="743883"/>
            <a:ext cx="3636406" cy="3785652"/>
          </a:xfrm>
          <a:prstGeom prst="rect">
            <a:avLst/>
          </a:prstGeom>
        </p:spPr>
        <p:txBody>
          <a:bodyPr wrap="square">
            <a:spAutoFit/>
          </a:bodyPr>
          <a:lstStyle/>
          <a:p>
            <a:pPr lvl="0"/>
            <a:r>
              <a:rPr lang="zh-CN" altLang="en-US" sz="2000" b="1" dirty="0">
                <a:solidFill>
                  <a:prstClr val="black"/>
                </a:solidFill>
              </a:rPr>
              <a:t>教育背景 </a:t>
            </a:r>
          </a:p>
          <a:p>
            <a:pPr lvl="0"/>
            <a:r>
              <a:rPr lang="zh-CN" altLang="en-US" sz="2000" b="1" dirty="0">
                <a:solidFill>
                  <a:prstClr val="black"/>
                </a:solidFill>
              </a:rPr>
              <a:t>   </a:t>
            </a:r>
            <a:r>
              <a:rPr lang="en-US" altLang="zh-CN" sz="2000" b="1" dirty="0">
                <a:solidFill>
                  <a:srgbClr val="645E10"/>
                </a:solidFill>
              </a:rPr>
              <a:t>educational</a:t>
            </a:r>
            <a:r>
              <a:rPr lang="en-US" altLang="zh-CN" sz="2000" b="1" dirty="0">
                <a:solidFill>
                  <a:prstClr val="black"/>
                </a:solidFill>
              </a:rPr>
              <a:t> background</a:t>
            </a:r>
          </a:p>
          <a:p>
            <a:pPr lvl="0"/>
            <a:r>
              <a:rPr lang="zh-CN" altLang="en-US" sz="2000" b="1" dirty="0">
                <a:solidFill>
                  <a:prstClr val="black"/>
                </a:solidFill>
              </a:rPr>
              <a:t>工科博士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engineering majors at master’s</a:t>
            </a:r>
          </a:p>
          <a:p>
            <a:pPr lvl="0"/>
            <a:r>
              <a:rPr lang="zh-CN" altLang="en-US" sz="2000" b="1" dirty="0">
                <a:solidFill>
                  <a:prstClr val="black"/>
                </a:solidFill>
              </a:rPr>
              <a:t>获得工程学位</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get an engineering degree</a:t>
            </a:r>
          </a:p>
          <a:p>
            <a:pPr lvl="0"/>
            <a:r>
              <a:rPr lang="zh-CN" altLang="en-US" sz="2000" b="1" dirty="0">
                <a:solidFill>
                  <a:prstClr val="black"/>
                </a:solidFill>
              </a:rPr>
              <a:t>一份兼职工作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part-time job</a:t>
            </a:r>
          </a:p>
          <a:p>
            <a:pPr lvl="0"/>
            <a:r>
              <a:rPr lang="zh-CN" altLang="en-US" sz="2000" b="1" dirty="0">
                <a:solidFill>
                  <a:prstClr val="black"/>
                </a:solidFill>
              </a:rPr>
              <a:t>薪资丰厚的工作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well-paid job</a:t>
            </a:r>
          </a:p>
          <a:p>
            <a:pPr lvl="0"/>
            <a:r>
              <a:rPr lang="zh-CN" altLang="en-US" sz="2000" b="1" dirty="0">
                <a:solidFill>
                  <a:prstClr val="black"/>
                </a:solidFill>
              </a:rPr>
              <a:t>报纸刊登的广告</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advertisement in newspaper</a:t>
            </a:r>
          </a:p>
        </p:txBody>
      </p:sp>
    </p:spTree>
    <p:extLst>
      <p:ext uri="{BB962C8B-B14F-4D97-AF65-F5344CB8AC3E}">
        <p14:creationId xmlns:p14="http://schemas.microsoft.com/office/powerpoint/2010/main" val="36811998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57B14207-D85A-44E0-A6D8-2323215750A9}"/>
              </a:ext>
            </a:extLst>
          </p:cNvPr>
          <p:cNvSpPr/>
          <p:nvPr/>
        </p:nvSpPr>
        <p:spPr>
          <a:xfrm>
            <a:off x="431540" y="874693"/>
            <a:ext cx="7560840" cy="3785652"/>
          </a:xfrm>
          <a:prstGeom prst="rect">
            <a:avLst/>
          </a:prstGeom>
        </p:spPr>
        <p:txBody>
          <a:bodyPr wrap="square">
            <a:spAutoFit/>
          </a:bodyPr>
          <a:lstStyle/>
          <a:p>
            <a:r>
              <a:rPr lang="zh-CN" altLang="en-US" sz="2000" b="1" dirty="0"/>
              <a:t>明天我得交报告。</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 have a report due tomorrow. </a:t>
            </a:r>
          </a:p>
          <a:p>
            <a:r>
              <a:rPr lang="zh-CN" altLang="en-US" sz="2000" b="1" dirty="0"/>
              <a:t>我叫丽莎</a:t>
            </a:r>
            <a:r>
              <a:rPr lang="en-US" altLang="zh-CN" sz="2000" b="1" dirty="0"/>
              <a:t>·</a:t>
            </a:r>
            <a:r>
              <a:rPr lang="zh-CN" altLang="en-US" sz="2000" b="1" dirty="0"/>
              <a:t>琼斯，现就职于销售部。</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My name’s Lisa Jones, working in sales now.</a:t>
            </a:r>
          </a:p>
          <a:p>
            <a:r>
              <a:rPr lang="zh-CN" altLang="en-US" sz="2000" b="1" dirty="0"/>
              <a:t>您是否从事过此领域的工作？</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Have you ever done any work in this field? </a:t>
            </a:r>
          </a:p>
          <a:p>
            <a:r>
              <a:rPr lang="zh-CN" altLang="en-US" sz="2000" b="1" dirty="0"/>
              <a:t>工作找怎么样了？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How’s the job search going? </a:t>
            </a:r>
          </a:p>
          <a:p>
            <a:r>
              <a:rPr lang="zh-CN" altLang="en-US" sz="2000" b="1" dirty="0"/>
              <a:t>您预期的年薪是多少？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 much money do you expect to have for a year? </a:t>
            </a:r>
          </a:p>
          <a:p>
            <a:r>
              <a:rPr lang="zh-CN" altLang="en-US" sz="2000" b="1" dirty="0"/>
              <a:t>感谢您参加此次面试。</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Thank you for coming along to the interview. </a:t>
            </a:r>
            <a:endParaRPr lang="zh-CN" altLang="en-US" sz="2000" b="1" dirty="0">
              <a:solidFill>
                <a:srgbClr val="645E10"/>
              </a:solidFill>
            </a:endParaRPr>
          </a:p>
        </p:txBody>
      </p:sp>
      <p:pic>
        <p:nvPicPr>
          <p:cNvPr id="5" name="图片 4">
            <a:extLst>
              <a:ext uri="{FF2B5EF4-FFF2-40B4-BE49-F238E27FC236}">
                <a16:creationId xmlns:a16="http://schemas.microsoft.com/office/drawing/2014/main" xmlns="" id="{229039EA-6271-4742-812A-A2A956E2C1CD}"/>
              </a:ext>
            </a:extLst>
          </p:cNvPr>
          <p:cNvPicPr>
            <a:picLocks noChangeAspect="1"/>
          </p:cNvPicPr>
          <p:nvPr/>
        </p:nvPicPr>
        <p:blipFill>
          <a:blip r:embed="rId4"/>
          <a:stretch>
            <a:fillRect/>
          </a:stretch>
        </p:blipFill>
        <p:spPr>
          <a:xfrm>
            <a:off x="7001694" y="3480894"/>
            <a:ext cx="1981372" cy="1579001"/>
          </a:xfrm>
          <a:prstGeom prst="rect">
            <a:avLst/>
          </a:prstGeom>
        </p:spPr>
      </p:pic>
    </p:spTree>
    <p:extLst>
      <p:ext uri="{BB962C8B-B14F-4D97-AF65-F5344CB8AC3E}">
        <p14:creationId xmlns:p14="http://schemas.microsoft.com/office/powerpoint/2010/main" val="27969702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74603"/>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校园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Campus</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296144"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16</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58540" y="2692933"/>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SIXTEEN</a:t>
            </a: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5292080" y="2332893"/>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216244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6.63376E-7 L 0.34896 -6.63376E-7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Calibri"/>
                <a:ea typeface="宋体" panose="02010600030101010101" pitchFamily="2" charset="-122"/>
              </a:rPr>
              <a:t>16</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校园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Campus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E22AC4CF-8277-47FA-9C2D-D646AFFA3B11}"/>
              </a:ext>
            </a:extLst>
          </p:cNvPr>
          <p:cNvSpPr/>
          <p:nvPr/>
        </p:nvSpPr>
        <p:spPr>
          <a:xfrm>
            <a:off x="285878" y="728150"/>
            <a:ext cx="2111604" cy="4401205"/>
          </a:xfrm>
          <a:prstGeom prst="rect">
            <a:avLst/>
          </a:prstGeom>
        </p:spPr>
        <p:txBody>
          <a:bodyPr wrap="none">
            <a:spAutoFit/>
          </a:bodyPr>
          <a:lstStyle/>
          <a:p>
            <a:pPr lvl="0">
              <a:defRPr/>
            </a:pPr>
            <a:r>
              <a:rPr lang="zh-CN" altLang="en-US" sz="2000" b="1" dirty="0">
                <a:solidFill>
                  <a:prstClr val="black"/>
                </a:solidFill>
              </a:rPr>
              <a:t>校长</a:t>
            </a:r>
            <a:endParaRPr lang="en-US" altLang="zh-CN" sz="2000" b="1" dirty="0">
              <a:solidFill>
                <a:prstClr val="black"/>
              </a:solidFill>
            </a:endParaRPr>
          </a:p>
          <a:p>
            <a:pPr lvl="0">
              <a:defRPr/>
            </a:pPr>
            <a:r>
              <a:rPr lang="en-US" altLang="zh-CN" sz="2000" b="1" dirty="0">
                <a:solidFill>
                  <a:srgbClr val="645E10"/>
                </a:solidFill>
              </a:rPr>
              <a:t>   principal</a:t>
            </a:r>
          </a:p>
          <a:p>
            <a:pPr lvl="0">
              <a:defRPr/>
            </a:pPr>
            <a:r>
              <a:rPr lang="zh-CN" altLang="en-US" sz="2000" b="1" dirty="0">
                <a:solidFill>
                  <a:prstClr val="black"/>
                </a:solidFill>
              </a:rPr>
              <a:t>教授</a:t>
            </a:r>
            <a:endParaRPr lang="en-US" altLang="zh-CN" sz="2000" b="1" dirty="0">
              <a:solidFill>
                <a:prstClr val="black"/>
              </a:solidFill>
            </a:endParaRPr>
          </a:p>
          <a:p>
            <a:pPr>
              <a:defRPr/>
            </a:pPr>
            <a:r>
              <a:rPr lang="en-US" altLang="zh-CN" sz="2000" b="1" dirty="0">
                <a:solidFill>
                  <a:srgbClr val="645E10"/>
                </a:solidFill>
              </a:rPr>
              <a:t>  professor</a:t>
            </a:r>
          </a:p>
          <a:p>
            <a:pPr lvl="0">
              <a:defRPr/>
            </a:pPr>
            <a:r>
              <a:rPr lang="zh-CN" altLang="en-US" sz="2000" b="1" dirty="0">
                <a:solidFill>
                  <a:prstClr val="black"/>
                </a:solidFill>
              </a:rPr>
              <a:t>校友</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alumni/alumnus</a:t>
            </a:r>
          </a:p>
          <a:p>
            <a:pPr lvl="0">
              <a:defRPr/>
            </a:pPr>
            <a:r>
              <a:rPr lang="zh-CN" altLang="en-US" sz="2000" b="1" dirty="0">
                <a:solidFill>
                  <a:prstClr val="black"/>
                </a:solidFill>
              </a:rPr>
              <a:t>大一学生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freshman</a:t>
            </a:r>
          </a:p>
          <a:p>
            <a:pPr lvl="0"/>
            <a:r>
              <a:rPr lang="zh-CN" altLang="en-US" sz="2000" b="1" dirty="0">
                <a:solidFill>
                  <a:prstClr val="black"/>
                </a:solidFill>
              </a:rPr>
              <a:t>大二学生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sophomore</a:t>
            </a:r>
            <a:endParaRPr lang="zh-CN" altLang="en-US" sz="2000" b="1" dirty="0">
              <a:solidFill>
                <a:srgbClr val="645E10"/>
              </a:solidFill>
            </a:endParaRPr>
          </a:p>
          <a:p>
            <a:pPr lvl="0"/>
            <a:r>
              <a:rPr lang="zh-CN" altLang="en-US" sz="2000" b="1" dirty="0">
                <a:solidFill>
                  <a:prstClr val="black"/>
                </a:solidFill>
              </a:rPr>
              <a:t>大三学生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junior student</a:t>
            </a:r>
            <a:endParaRPr lang="zh-CN" altLang="en-US" sz="2000" b="1" dirty="0">
              <a:solidFill>
                <a:srgbClr val="645E10"/>
              </a:solidFill>
            </a:endParaRPr>
          </a:p>
          <a:p>
            <a:pPr lvl="0"/>
            <a:r>
              <a:rPr lang="zh-CN" altLang="en-US" sz="2000" b="1" dirty="0">
                <a:solidFill>
                  <a:prstClr val="black"/>
                </a:solidFill>
              </a:rPr>
              <a:t>大四学生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senior student</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44AAE2A5-F084-4F55-8867-A6A8B1C7B3E5}"/>
              </a:ext>
            </a:extLst>
          </p:cNvPr>
          <p:cNvSpPr/>
          <p:nvPr/>
        </p:nvSpPr>
        <p:spPr>
          <a:xfrm>
            <a:off x="5890698" y="112597"/>
            <a:ext cx="2894604" cy="5016758"/>
          </a:xfrm>
          <a:prstGeom prst="rect">
            <a:avLst/>
          </a:prstGeom>
        </p:spPr>
        <p:txBody>
          <a:bodyPr wrap="square">
            <a:spAutoFit/>
          </a:bodyPr>
          <a:lstStyle/>
          <a:p>
            <a:pPr lvl="0"/>
            <a:r>
              <a:rPr lang="zh-CN" altLang="en-US" sz="2000" b="1" dirty="0">
                <a:solidFill>
                  <a:prstClr val="black"/>
                </a:solidFill>
              </a:rPr>
              <a:t>业余爱好 </a:t>
            </a:r>
            <a:endParaRPr lang="en-US" altLang="zh-CN" sz="2000" b="1" dirty="0">
              <a:solidFill>
                <a:prstClr val="black"/>
              </a:solidFill>
            </a:endParaRPr>
          </a:p>
          <a:p>
            <a:pPr lvl="0"/>
            <a:r>
              <a:rPr lang="en-US" altLang="zh-CN" sz="2000" b="1" dirty="0">
                <a:solidFill>
                  <a:srgbClr val="645E10"/>
                </a:solidFill>
              </a:rPr>
              <a:t>   hobbies</a:t>
            </a:r>
          </a:p>
          <a:p>
            <a:pPr lvl="0"/>
            <a:r>
              <a:rPr lang="zh-CN" altLang="en-US" sz="2000" b="1" dirty="0">
                <a:solidFill>
                  <a:prstClr val="black"/>
                </a:solidFill>
              </a:rPr>
              <a:t>弹吉他</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play the guitar</a:t>
            </a:r>
            <a:endParaRPr lang="zh-CN" altLang="en-US" sz="2000" b="1" dirty="0">
              <a:solidFill>
                <a:srgbClr val="645E10"/>
              </a:solidFill>
            </a:endParaRPr>
          </a:p>
          <a:p>
            <a:pPr lvl="0"/>
            <a:r>
              <a:rPr lang="zh-CN" altLang="en-US" sz="2000" b="1" dirty="0">
                <a:solidFill>
                  <a:prstClr val="black"/>
                </a:solidFill>
              </a:rPr>
              <a:t>下棋</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play chess </a:t>
            </a:r>
            <a:endParaRPr lang="zh-CN" altLang="en-US" sz="2000" b="1" dirty="0">
              <a:solidFill>
                <a:srgbClr val="645E10"/>
              </a:solidFill>
            </a:endParaRPr>
          </a:p>
          <a:p>
            <a:pPr lvl="0"/>
            <a:r>
              <a:rPr lang="zh-CN" altLang="en-US" sz="2000" b="1" dirty="0">
                <a:solidFill>
                  <a:prstClr val="black"/>
                </a:solidFill>
              </a:rPr>
              <a:t>打桥牌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play bridge</a:t>
            </a:r>
          </a:p>
          <a:p>
            <a:pPr lvl="0"/>
            <a:r>
              <a:rPr lang="zh-CN" altLang="en-US" sz="2000" b="1" dirty="0">
                <a:solidFill>
                  <a:prstClr val="black"/>
                </a:solidFill>
              </a:rPr>
              <a:t>集邮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collecting stamps </a:t>
            </a:r>
          </a:p>
          <a:p>
            <a:pPr lvl="0"/>
            <a:r>
              <a:rPr lang="zh-CN" altLang="en-US" sz="2000" b="1" dirty="0">
                <a:solidFill>
                  <a:prstClr val="black"/>
                </a:solidFill>
              </a:rPr>
              <a:t>缝纫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sewing</a:t>
            </a:r>
            <a:endParaRPr lang="zh-CN" altLang="en-US" sz="2000" b="1" dirty="0">
              <a:solidFill>
                <a:srgbClr val="645E10"/>
              </a:solidFill>
            </a:endParaRPr>
          </a:p>
          <a:p>
            <a:pPr lvl="0"/>
            <a:r>
              <a:rPr lang="zh-CN" altLang="en-US" sz="2000" b="1" dirty="0">
                <a:solidFill>
                  <a:prstClr val="black"/>
                </a:solidFill>
              </a:rPr>
              <a:t>雕刻</a:t>
            </a:r>
            <a:r>
              <a:rPr lang="en-US" altLang="zh-CN" sz="2000" b="1" dirty="0">
                <a:solidFill>
                  <a:prstClr val="black"/>
                </a:solidFill>
              </a:rPr>
              <a:t>; </a:t>
            </a:r>
            <a:r>
              <a:rPr lang="zh-CN" altLang="en-US" sz="2000" b="1" dirty="0">
                <a:solidFill>
                  <a:prstClr val="black"/>
                </a:solidFill>
              </a:rPr>
              <a:t>泥塑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sculpture</a:t>
            </a:r>
          </a:p>
          <a:p>
            <a:pPr lvl="0"/>
            <a:r>
              <a:rPr lang="zh-CN" altLang="en-US" sz="2000" b="1" dirty="0">
                <a:solidFill>
                  <a:prstClr val="black"/>
                </a:solidFill>
              </a:rPr>
              <a:t>听交响乐 </a:t>
            </a:r>
            <a:endParaRPr lang="en-US" altLang="zh-CN" sz="2000" b="1" dirty="0">
              <a:solidFill>
                <a:prstClr val="black"/>
              </a:solidFill>
            </a:endParaRPr>
          </a:p>
          <a:p>
            <a:pPr lvl="0"/>
            <a:r>
              <a:rPr lang="en-US" altLang="zh-CN" sz="2000" b="1" dirty="0">
                <a:solidFill>
                  <a:srgbClr val="645E10"/>
                </a:solidFill>
              </a:rPr>
              <a:t>   listening to symphony </a:t>
            </a:r>
          </a:p>
        </p:txBody>
      </p:sp>
      <p:sp>
        <p:nvSpPr>
          <p:cNvPr id="6" name="矩形 5">
            <a:extLst>
              <a:ext uri="{FF2B5EF4-FFF2-40B4-BE49-F238E27FC236}">
                <a16:creationId xmlns:a16="http://schemas.microsoft.com/office/drawing/2014/main" xmlns="" id="{70D3386D-4F1B-4F04-BB68-8A96A9355C60}"/>
              </a:ext>
            </a:extLst>
          </p:cNvPr>
          <p:cNvSpPr/>
          <p:nvPr/>
        </p:nvSpPr>
        <p:spPr>
          <a:xfrm>
            <a:off x="2894810" y="254111"/>
            <a:ext cx="2656854" cy="4708981"/>
          </a:xfrm>
          <a:prstGeom prst="rect">
            <a:avLst/>
          </a:prstGeom>
        </p:spPr>
        <p:txBody>
          <a:bodyPr wrap="square">
            <a:spAutoFit/>
          </a:bodyPr>
          <a:lstStyle/>
          <a:p>
            <a:pPr lvl="0"/>
            <a:r>
              <a:rPr lang="zh-CN" altLang="en-US" sz="2000" b="1" dirty="0">
                <a:solidFill>
                  <a:prstClr val="black"/>
                </a:solidFill>
              </a:rPr>
              <a:t>学士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bachelor</a:t>
            </a:r>
            <a:endParaRPr lang="zh-CN" altLang="en-US" sz="2000" b="1" dirty="0">
              <a:solidFill>
                <a:srgbClr val="645E10"/>
              </a:solidFill>
            </a:endParaRPr>
          </a:p>
          <a:p>
            <a:pPr lvl="0"/>
            <a:r>
              <a:rPr lang="zh-CN" altLang="en-US" sz="2000" b="1" dirty="0">
                <a:solidFill>
                  <a:prstClr val="black"/>
                </a:solidFill>
              </a:rPr>
              <a:t>硕士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master</a:t>
            </a:r>
            <a:endParaRPr lang="zh-CN" altLang="en-US" sz="2000" b="1" dirty="0">
              <a:solidFill>
                <a:srgbClr val="645E10"/>
              </a:solidFill>
            </a:endParaRPr>
          </a:p>
          <a:p>
            <a:pPr lvl="0"/>
            <a:r>
              <a:rPr lang="zh-CN" altLang="en-US" sz="2000" b="1" dirty="0">
                <a:solidFill>
                  <a:prstClr val="black"/>
                </a:solidFill>
              </a:rPr>
              <a:t>博士研究生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doctoral candidate</a:t>
            </a:r>
            <a:endParaRPr lang="zh-CN" altLang="en-US" sz="2000" b="1" dirty="0">
              <a:solidFill>
                <a:srgbClr val="645E10"/>
              </a:solidFill>
            </a:endParaRPr>
          </a:p>
          <a:p>
            <a:pPr lvl="0"/>
            <a:r>
              <a:rPr lang="zh-CN" altLang="en-US" sz="2000" b="1" dirty="0">
                <a:solidFill>
                  <a:prstClr val="black"/>
                </a:solidFill>
              </a:rPr>
              <a:t>博士后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post doctorate</a:t>
            </a:r>
          </a:p>
          <a:p>
            <a:pPr lvl="0"/>
            <a:r>
              <a:rPr lang="zh-CN" altLang="en-US" sz="2000" b="1" dirty="0"/>
              <a:t>教职工</a:t>
            </a:r>
            <a:endParaRPr lang="en-US" altLang="zh-CN" sz="2000" b="1" dirty="0"/>
          </a:p>
          <a:p>
            <a:pPr lvl="0"/>
            <a:r>
              <a:rPr lang="en-US" altLang="zh-CN" sz="2000" b="1" dirty="0"/>
              <a:t>   </a:t>
            </a:r>
            <a:r>
              <a:rPr lang="en-US" altLang="zh-CN" sz="2000" b="1" dirty="0">
                <a:solidFill>
                  <a:srgbClr val="645E10"/>
                </a:solidFill>
              </a:rPr>
              <a:t>teaching and    </a:t>
            </a:r>
          </a:p>
          <a:p>
            <a:pPr lvl="0"/>
            <a:r>
              <a:rPr lang="en-US" altLang="zh-CN" sz="2000" b="1" dirty="0">
                <a:solidFill>
                  <a:srgbClr val="645E10"/>
                </a:solidFill>
              </a:rPr>
              <a:t>   administrative staff </a:t>
            </a:r>
          </a:p>
          <a:p>
            <a:pPr lvl="0"/>
            <a:r>
              <a:rPr lang="zh-CN" altLang="en-US" sz="2000" b="1" dirty="0"/>
              <a:t>行政管理人员    </a:t>
            </a:r>
            <a:endParaRPr lang="en-US" altLang="zh-CN" sz="2000" b="1" dirty="0"/>
          </a:p>
          <a:p>
            <a:pPr lvl="0"/>
            <a:r>
              <a:rPr lang="en-US" altLang="zh-CN" sz="2000" b="1" dirty="0"/>
              <a:t>   </a:t>
            </a:r>
            <a:r>
              <a:rPr lang="en-US" altLang="zh-CN" sz="2000" b="1" dirty="0">
                <a:solidFill>
                  <a:srgbClr val="645E10"/>
                </a:solidFill>
              </a:rPr>
              <a:t>administrator</a:t>
            </a:r>
          </a:p>
          <a:p>
            <a:r>
              <a:rPr lang="zh-CN" altLang="en-US" sz="2000" b="1" dirty="0"/>
              <a:t>保安人员</a:t>
            </a:r>
            <a:endParaRPr lang="en-US" altLang="zh-CN" sz="2000" b="1" dirty="0"/>
          </a:p>
          <a:p>
            <a:pPr lvl="0"/>
            <a:r>
              <a:rPr lang="en-US" altLang="zh-CN" sz="2000" b="1" dirty="0"/>
              <a:t>   </a:t>
            </a:r>
            <a:r>
              <a:rPr lang="en-US" altLang="zh-CN" sz="2000" b="1" dirty="0">
                <a:solidFill>
                  <a:srgbClr val="645E10"/>
                </a:solidFill>
              </a:rPr>
              <a:t>security guard </a:t>
            </a:r>
          </a:p>
        </p:txBody>
      </p:sp>
    </p:spTree>
    <p:extLst>
      <p:ext uri="{BB962C8B-B14F-4D97-AF65-F5344CB8AC3E}">
        <p14:creationId xmlns:p14="http://schemas.microsoft.com/office/powerpoint/2010/main" val="27825293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Calibri"/>
                <a:ea typeface="宋体" panose="02010600030101010101" pitchFamily="2" charset="-122"/>
              </a:rPr>
              <a:t>16</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校园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Campus</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E22AC4CF-8277-47FA-9C2D-D646AFFA3B11}"/>
              </a:ext>
            </a:extLst>
          </p:cNvPr>
          <p:cNvSpPr/>
          <p:nvPr/>
        </p:nvSpPr>
        <p:spPr>
          <a:xfrm>
            <a:off x="2504124" y="64165"/>
            <a:ext cx="1546822" cy="5016758"/>
          </a:xfrm>
          <a:prstGeom prst="rect">
            <a:avLst/>
          </a:prstGeom>
        </p:spPr>
        <p:txBody>
          <a:bodyPr wrap="square">
            <a:spAutoFit/>
          </a:bodyPr>
          <a:lstStyle/>
          <a:p>
            <a:pPr lvl="0">
              <a:defRPr/>
            </a:pPr>
            <a:r>
              <a:rPr lang="zh-CN" altLang="en-US" sz="2000" b="1" dirty="0">
                <a:solidFill>
                  <a:prstClr val="black"/>
                </a:solidFill>
              </a:rPr>
              <a:t>科目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subjects </a:t>
            </a:r>
          </a:p>
          <a:p>
            <a:pPr lvl="0">
              <a:defRPr/>
            </a:pPr>
            <a:r>
              <a:rPr lang="zh-CN" altLang="en-US" sz="2000" b="1" dirty="0">
                <a:solidFill>
                  <a:prstClr val="black"/>
                </a:solidFill>
              </a:rPr>
              <a:t>课程</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course</a:t>
            </a:r>
            <a:r>
              <a:rPr lang="en-US" altLang="zh-CN" sz="2000" b="1" dirty="0">
                <a:solidFill>
                  <a:prstClr val="black"/>
                </a:solidFill>
              </a:rPr>
              <a:t> </a:t>
            </a:r>
          </a:p>
          <a:p>
            <a:pPr lvl="0">
              <a:defRPr/>
            </a:pPr>
            <a:r>
              <a:rPr lang="zh-CN" altLang="en-US" sz="2000" b="1" dirty="0">
                <a:solidFill>
                  <a:prstClr val="black"/>
                </a:solidFill>
              </a:rPr>
              <a:t>中文</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Chinese</a:t>
            </a:r>
            <a:r>
              <a:rPr lang="en-US" altLang="zh-CN" sz="2000" b="1" dirty="0">
                <a:solidFill>
                  <a:prstClr val="black"/>
                </a:solidFill>
              </a:rPr>
              <a:t> </a:t>
            </a:r>
          </a:p>
          <a:p>
            <a:pPr lvl="0">
              <a:defRPr/>
            </a:pPr>
            <a:r>
              <a:rPr lang="zh-CN" altLang="en-US" sz="2000" b="1" dirty="0">
                <a:solidFill>
                  <a:prstClr val="black"/>
                </a:solidFill>
              </a:rPr>
              <a:t>数学</a:t>
            </a:r>
            <a:endParaRPr lang="en-US" altLang="zh-CN" sz="2000" b="1" dirty="0">
              <a:solidFill>
                <a:prstClr val="black"/>
              </a:solidFill>
            </a:endParaRPr>
          </a:p>
          <a:p>
            <a:pPr lvl="0">
              <a:defRPr/>
            </a:pPr>
            <a:r>
              <a:rPr lang="zh-CN" altLang="en-US" sz="2000" b="1" dirty="0">
                <a:solidFill>
                  <a:prstClr val="black"/>
                </a:solidFill>
              </a:rPr>
              <a:t>    </a:t>
            </a:r>
            <a:r>
              <a:rPr lang="en-US" altLang="zh-CN" sz="2000" b="1" dirty="0">
                <a:solidFill>
                  <a:srgbClr val="645E10"/>
                </a:solidFill>
              </a:rPr>
              <a:t>math</a:t>
            </a:r>
          </a:p>
          <a:p>
            <a:pPr lvl="0">
              <a:defRPr/>
            </a:pPr>
            <a:r>
              <a:rPr lang="zh-CN" altLang="en-US" sz="2000" b="1" dirty="0">
                <a:solidFill>
                  <a:prstClr val="black"/>
                </a:solidFill>
              </a:rPr>
              <a:t>英语</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English</a:t>
            </a:r>
          </a:p>
          <a:p>
            <a:pPr lvl="0">
              <a:defRPr/>
            </a:pPr>
            <a:r>
              <a:rPr lang="zh-CN" altLang="en-US" sz="2000" b="1" dirty="0">
                <a:solidFill>
                  <a:prstClr val="black"/>
                </a:solidFill>
              </a:rPr>
              <a:t>物理</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physics</a:t>
            </a:r>
          </a:p>
          <a:p>
            <a:pPr lvl="0">
              <a:defRPr/>
            </a:pPr>
            <a:r>
              <a:rPr lang="zh-CN" altLang="en-US" sz="2000" b="1" dirty="0">
                <a:solidFill>
                  <a:prstClr val="black"/>
                </a:solidFill>
              </a:rPr>
              <a:t>化学</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chemistry</a:t>
            </a:r>
          </a:p>
          <a:p>
            <a:pPr lvl="0">
              <a:defRPr/>
            </a:pPr>
            <a:r>
              <a:rPr lang="zh-CN" altLang="en-US" sz="2000" b="1" dirty="0">
                <a:solidFill>
                  <a:prstClr val="black"/>
                </a:solidFill>
              </a:rPr>
              <a:t>生物</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biology</a:t>
            </a:r>
            <a:r>
              <a:rPr lang="en-US" altLang="zh-CN" sz="2000" b="1" dirty="0">
                <a:solidFill>
                  <a:prstClr val="black"/>
                </a:solidFill>
              </a:rPr>
              <a:t> </a:t>
            </a:r>
          </a:p>
        </p:txBody>
      </p:sp>
      <p:sp>
        <p:nvSpPr>
          <p:cNvPr id="5" name="矩形 4">
            <a:extLst>
              <a:ext uri="{FF2B5EF4-FFF2-40B4-BE49-F238E27FC236}">
                <a16:creationId xmlns:a16="http://schemas.microsoft.com/office/drawing/2014/main" xmlns="" id="{7D58D451-0164-49E5-8BD8-8C3732FE7D66}"/>
              </a:ext>
            </a:extLst>
          </p:cNvPr>
          <p:cNvSpPr/>
          <p:nvPr/>
        </p:nvSpPr>
        <p:spPr>
          <a:xfrm>
            <a:off x="245225" y="790060"/>
            <a:ext cx="2231948" cy="4708981"/>
          </a:xfrm>
          <a:prstGeom prst="rect">
            <a:avLst/>
          </a:prstGeom>
        </p:spPr>
        <p:txBody>
          <a:bodyPr wrap="square">
            <a:spAutoFit/>
          </a:bodyPr>
          <a:lstStyle/>
          <a:p>
            <a:pPr lvl="0"/>
            <a:r>
              <a:rPr lang="zh-CN" altLang="en-US" sz="2000" b="1" dirty="0">
                <a:solidFill>
                  <a:prstClr val="black"/>
                </a:solidFill>
              </a:rPr>
              <a:t>沙龙</a:t>
            </a:r>
            <a:endParaRPr lang="en-US" altLang="zh-CN" sz="2000" b="1" dirty="0">
              <a:solidFill>
                <a:prstClr val="black"/>
              </a:solidFill>
            </a:endParaRPr>
          </a:p>
          <a:p>
            <a:pPr lvl="0"/>
            <a:r>
              <a:rPr lang="en-US" altLang="zh-CN" sz="2000" b="1" dirty="0">
                <a:solidFill>
                  <a:srgbClr val="645E10"/>
                </a:solidFill>
              </a:rPr>
              <a:t>   salon</a:t>
            </a:r>
          </a:p>
          <a:p>
            <a:pPr lvl="0"/>
            <a:r>
              <a:rPr lang="zh-CN" altLang="en-US" sz="2000" b="1" dirty="0">
                <a:solidFill>
                  <a:prstClr val="black"/>
                </a:solidFill>
              </a:rPr>
              <a:t>讲座</a:t>
            </a:r>
            <a:endParaRPr lang="en-US" altLang="zh-CN" sz="2000" b="1" dirty="0">
              <a:solidFill>
                <a:prstClr val="black"/>
              </a:solidFill>
            </a:endParaRPr>
          </a:p>
          <a:p>
            <a:pPr lvl="0"/>
            <a:r>
              <a:rPr lang="en-US" altLang="zh-CN" sz="2000" b="1" dirty="0">
                <a:solidFill>
                  <a:srgbClr val="645E10"/>
                </a:solidFill>
              </a:rPr>
              <a:t>   lecture</a:t>
            </a:r>
          </a:p>
          <a:p>
            <a:pPr lvl="0"/>
            <a:r>
              <a:rPr lang="zh-CN" altLang="en-US" sz="2000" b="1" dirty="0">
                <a:solidFill>
                  <a:prstClr val="black"/>
                </a:solidFill>
              </a:rPr>
              <a:t>校园安全</a:t>
            </a:r>
          </a:p>
          <a:p>
            <a:pPr lvl="0"/>
            <a:r>
              <a:rPr lang="en-US" altLang="zh-CN" sz="2000" b="1" dirty="0">
                <a:solidFill>
                  <a:prstClr val="black"/>
                </a:solidFill>
              </a:rPr>
              <a:t>   </a:t>
            </a:r>
            <a:r>
              <a:rPr lang="en-US" altLang="zh-CN" sz="2000" b="1" dirty="0">
                <a:solidFill>
                  <a:srgbClr val="645E10"/>
                </a:solidFill>
              </a:rPr>
              <a:t>campus security</a:t>
            </a:r>
          </a:p>
          <a:p>
            <a:pPr lvl="0"/>
            <a:r>
              <a:rPr lang="zh-CN" altLang="en-US" sz="2000" b="1" dirty="0">
                <a:solidFill>
                  <a:prstClr val="black"/>
                </a:solidFill>
              </a:rPr>
              <a:t>学生的人身安全</a:t>
            </a:r>
          </a:p>
          <a:p>
            <a:r>
              <a:rPr lang="en-US" altLang="zh-CN" sz="2000" b="1" dirty="0">
                <a:solidFill>
                  <a:srgbClr val="645E10"/>
                </a:solidFill>
              </a:rPr>
              <a:t>   students’ safety</a:t>
            </a:r>
          </a:p>
          <a:p>
            <a:r>
              <a:rPr lang="zh-CN" altLang="en-US" sz="2000" b="1" dirty="0">
                <a:solidFill>
                  <a:prstClr val="black"/>
                </a:solidFill>
              </a:rPr>
              <a:t>逃课</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cut a class</a:t>
            </a:r>
          </a:p>
          <a:p>
            <a:r>
              <a:rPr lang="zh-CN" altLang="en-US" sz="2000" b="1" dirty="0">
                <a:solidFill>
                  <a:prstClr val="black"/>
                </a:solidFill>
              </a:rPr>
              <a:t>旷课</a:t>
            </a:r>
            <a:endParaRPr lang="en-US" altLang="zh-CN" sz="2000" b="1" dirty="0">
              <a:solidFill>
                <a:prstClr val="black"/>
              </a:solidFill>
            </a:endParaRPr>
          </a:p>
          <a:p>
            <a:r>
              <a:rPr lang="en-US" altLang="zh-CN" sz="2000" b="1" dirty="0">
                <a:solidFill>
                  <a:srgbClr val="645E10"/>
                </a:solidFill>
              </a:rPr>
              <a:t>   skip class</a:t>
            </a:r>
          </a:p>
          <a:p>
            <a:r>
              <a:rPr lang="zh-CN" altLang="en-US" sz="2000" b="1" dirty="0">
                <a:solidFill>
                  <a:prstClr val="black"/>
                </a:solidFill>
              </a:rPr>
              <a:t>注册</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register</a:t>
            </a:r>
          </a:p>
          <a:p>
            <a:endParaRPr lang="en-US" altLang="zh-CN" sz="2000" b="1" dirty="0">
              <a:solidFill>
                <a:prstClr val="black"/>
              </a:solidFill>
            </a:endParaRPr>
          </a:p>
        </p:txBody>
      </p:sp>
      <p:sp>
        <p:nvSpPr>
          <p:cNvPr id="6" name="矩形 5">
            <a:extLst>
              <a:ext uri="{FF2B5EF4-FFF2-40B4-BE49-F238E27FC236}">
                <a16:creationId xmlns:a16="http://schemas.microsoft.com/office/drawing/2014/main" xmlns="" id="{E32256D0-3141-44E3-B5CD-9DE04AF203CD}"/>
              </a:ext>
            </a:extLst>
          </p:cNvPr>
          <p:cNvSpPr/>
          <p:nvPr/>
        </p:nvSpPr>
        <p:spPr>
          <a:xfrm>
            <a:off x="4229097" y="41146"/>
            <a:ext cx="1546822" cy="5016758"/>
          </a:xfrm>
          <a:prstGeom prst="rect">
            <a:avLst/>
          </a:prstGeom>
        </p:spPr>
        <p:txBody>
          <a:bodyPr wrap="square">
            <a:spAutoFit/>
          </a:bodyPr>
          <a:lstStyle/>
          <a:p>
            <a:pPr lvl="0">
              <a:defRPr/>
            </a:pPr>
            <a:r>
              <a:rPr lang="zh-CN" altLang="en-US" sz="2000" b="1" dirty="0">
                <a:solidFill>
                  <a:prstClr val="black"/>
                </a:solidFill>
              </a:rPr>
              <a:t>政治</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politics</a:t>
            </a:r>
          </a:p>
          <a:p>
            <a:pPr lvl="0">
              <a:defRPr/>
            </a:pPr>
            <a:r>
              <a:rPr lang="zh-CN" altLang="en-US" sz="2000" b="1" dirty="0">
                <a:solidFill>
                  <a:prstClr val="black"/>
                </a:solidFill>
              </a:rPr>
              <a:t>历史</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history</a:t>
            </a:r>
          </a:p>
          <a:p>
            <a:pPr lvl="0">
              <a:defRPr/>
            </a:pPr>
            <a:r>
              <a:rPr lang="zh-CN" altLang="en-US" sz="2000" b="1" dirty="0">
                <a:solidFill>
                  <a:prstClr val="black"/>
                </a:solidFill>
              </a:rPr>
              <a:t>地理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geography</a:t>
            </a:r>
          </a:p>
          <a:p>
            <a:pPr lvl="0">
              <a:defRPr/>
            </a:pPr>
            <a:r>
              <a:rPr lang="zh-CN" altLang="en-US" sz="2000" b="1" dirty="0">
                <a:solidFill>
                  <a:prstClr val="black"/>
                </a:solidFill>
              </a:rPr>
              <a:t>文科</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liberal</a:t>
            </a:r>
            <a:r>
              <a:rPr lang="en-US" altLang="zh-CN" sz="2000" b="1" dirty="0">
                <a:solidFill>
                  <a:prstClr val="black"/>
                </a:solidFill>
              </a:rPr>
              <a:t> </a:t>
            </a:r>
            <a:r>
              <a:rPr lang="en-US" altLang="zh-CN" sz="2000" b="1" dirty="0">
                <a:solidFill>
                  <a:srgbClr val="645E10"/>
                </a:solidFill>
              </a:rPr>
              <a:t>arts</a:t>
            </a:r>
          </a:p>
          <a:p>
            <a:pPr lvl="0">
              <a:defRPr/>
            </a:pPr>
            <a:r>
              <a:rPr lang="zh-CN" altLang="en-US" sz="2000" b="1" dirty="0">
                <a:solidFill>
                  <a:prstClr val="black"/>
                </a:solidFill>
              </a:rPr>
              <a:t>理科</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science</a:t>
            </a:r>
          </a:p>
          <a:p>
            <a:pPr lvl="0">
              <a:defRPr/>
            </a:pPr>
            <a:r>
              <a:rPr lang="zh-CN" altLang="en-US" sz="2000" b="1" dirty="0">
                <a:solidFill>
                  <a:prstClr val="black"/>
                </a:solidFill>
              </a:rPr>
              <a:t>文学</a:t>
            </a:r>
            <a:endParaRPr lang="en-US" altLang="zh-CN" sz="2000" b="1" dirty="0">
              <a:solidFill>
                <a:prstClr val="black"/>
              </a:solidFill>
            </a:endParaRPr>
          </a:p>
          <a:p>
            <a:pPr lvl="0">
              <a:defRPr/>
            </a:pPr>
            <a:r>
              <a:rPr lang="en-US" altLang="zh-CN" sz="2000" b="1" dirty="0">
                <a:solidFill>
                  <a:srgbClr val="645E10"/>
                </a:solidFill>
              </a:rPr>
              <a:t>   literature</a:t>
            </a:r>
          </a:p>
          <a:p>
            <a:pPr lvl="0">
              <a:defRPr/>
            </a:pPr>
            <a:r>
              <a:rPr lang="zh-CN" altLang="en-US" sz="2000" b="1" dirty="0">
                <a:solidFill>
                  <a:prstClr val="black"/>
                </a:solidFill>
              </a:rPr>
              <a:t>哲学</a:t>
            </a:r>
            <a:endParaRPr lang="en-US" altLang="zh-CN" sz="2000" b="1" dirty="0">
              <a:solidFill>
                <a:prstClr val="black"/>
              </a:solidFill>
            </a:endParaRPr>
          </a:p>
          <a:p>
            <a:pPr lvl="0">
              <a:defRPr/>
            </a:pPr>
            <a:r>
              <a:rPr lang="en-US" altLang="zh-CN" sz="2000" b="1" dirty="0">
                <a:solidFill>
                  <a:srgbClr val="645E10"/>
                </a:solidFill>
              </a:rPr>
              <a:t>   philosophy</a:t>
            </a:r>
            <a:r>
              <a:rPr lang="zh-CN" altLang="en-US" sz="2000" b="1" dirty="0">
                <a:solidFill>
                  <a:prstClr val="black"/>
                </a:solidFill>
              </a:rPr>
              <a:t> </a:t>
            </a:r>
            <a:endParaRPr lang="en-US" altLang="zh-CN" sz="2000" b="1" dirty="0">
              <a:solidFill>
                <a:prstClr val="black"/>
              </a:solidFill>
            </a:endParaRPr>
          </a:p>
          <a:p>
            <a:pPr lvl="0">
              <a:defRPr/>
            </a:pPr>
            <a:r>
              <a:rPr lang="zh-CN" altLang="en-US" sz="2000" b="1" dirty="0">
                <a:solidFill>
                  <a:prstClr val="black"/>
                </a:solidFill>
              </a:rPr>
              <a:t>心理学</a:t>
            </a:r>
            <a:endParaRPr lang="en-US" altLang="zh-CN" sz="2000" b="1" dirty="0">
              <a:solidFill>
                <a:prstClr val="black"/>
              </a:solidFill>
            </a:endParaRPr>
          </a:p>
          <a:p>
            <a:pPr lvl="0">
              <a:defRPr/>
            </a:pPr>
            <a:r>
              <a:rPr lang="en-US" altLang="zh-CN" sz="2000" b="1" dirty="0">
                <a:solidFill>
                  <a:srgbClr val="645E10"/>
                </a:solidFill>
              </a:rPr>
              <a:t>   psychology</a:t>
            </a:r>
          </a:p>
        </p:txBody>
      </p:sp>
      <p:sp>
        <p:nvSpPr>
          <p:cNvPr id="7" name="矩形 6">
            <a:extLst>
              <a:ext uri="{FF2B5EF4-FFF2-40B4-BE49-F238E27FC236}">
                <a16:creationId xmlns:a16="http://schemas.microsoft.com/office/drawing/2014/main" xmlns="" id="{68B81B66-CC7B-4F27-AA2D-B1AB7F4C2945}"/>
              </a:ext>
            </a:extLst>
          </p:cNvPr>
          <p:cNvSpPr/>
          <p:nvPr/>
        </p:nvSpPr>
        <p:spPr>
          <a:xfrm>
            <a:off x="6016878" y="142753"/>
            <a:ext cx="2958408" cy="5016758"/>
          </a:xfrm>
          <a:prstGeom prst="rect">
            <a:avLst/>
          </a:prstGeom>
        </p:spPr>
        <p:txBody>
          <a:bodyPr wrap="square">
            <a:spAutoFit/>
          </a:bodyPr>
          <a:lstStyle/>
          <a:p>
            <a:r>
              <a:rPr lang="zh-CN" altLang="en-US" sz="2000" b="1" dirty="0">
                <a:solidFill>
                  <a:prstClr val="black"/>
                </a:solidFill>
              </a:rPr>
              <a:t>文具用品</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stationery</a:t>
            </a:r>
          </a:p>
          <a:p>
            <a:r>
              <a:rPr lang="zh-CN" altLang="en-US" sz="2000" b="1" dirty="0">
                <a:solidFill>
                  <a:prstClr val="black"/>
                </a:solidFill>
              </a:rPr>
              <a:t>教科书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textbooks</a:t>
            </a:r>
          </a:p>
          <a:p>
            <a:r>
              <a:rPr lang="zh-CN" altLang="en-US" sz="2000" b="1" dirty="0">
                <a:solidFill>
                  <a:prstClr val="black"/>
                </a:solidFill>
              </a:rPr>
              <a:t>学费</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tuition</a:t>
            </a:r>
          </a:p>
          <a:p>
            <a:r>
              <a:rPr lang="zh-CN" altLang="en-US" sz="2000" b="1" dirty="0">
                <a:solidFill>
                  <a:prstClr val="black"/>
                </a:solidFill>
              </a:rPr>
              <a:t>作业</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homework /assignment</a:t>
            </a:r>
          </a:p>
          <a:p>
            <a:r>
              <a:rPr lang="zh-CN" altLang="en-US" sz="2000" b="1" dirty="0">
                <a:solidFill>
                  <a:prstClr val="black"/>
                </a:solidFill>
              </a:rPr>
              <a:t>奖学金</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scholarships</a:t>
            </a:r>
          </a:p>
          <a:p>
            <a:r>
              <a:rPr lang="zh-CN" altLang="en-US" sz="2000" b="1" dirty="0">
                <a:solidFill>
                  <a:prstClr val="black"/>
                </a:solidFill>
              </a:rPr>
              <a:t>学期</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term/semester</a:t>
            </a:r>
          </a:p>
          <a:p>
            <a:r>
              <a:rPr lang="zh-CN" altLang="en-US" sz="2000" b="1" dirty="0">
                <a:solidFill>
                  <a:prstClr val="black"/>
                </a:solidFill>
              </a:rPr>
              <a:t>分数</a:t>
            </a:r>
            <a:r>
              <a:rPr lang="en-US" altLang="zh-CN" sz="2000" b="1" dirty="0">
                <a:solidFill>
                  <a:prstClr val="black"/>
                </a:solidFill>
              </a:rPr>
              <a:t>/</a:t>
            </a:r>
            <a:r>
              <a:rPr lang="zh-CN" altLang="en-US" sz="2000" b="1" dirty="0">
                <a:solidFill>
                  <a:prstClr val="black"/>
                </a:solidFill>
              </a:rPr>
              <a:t>及格</a:t>
            </a:r>
            <a:r>
              <a:rPr lang="en-US" altLang="zh-CN" sz="2000" b="1" dirty="0">
                <a:solidFill>
                  <a:prstClr val="black"/>
                </a:solidFill>
              </a:rPr>
              <a:t>/ </a:t>
            </a:r>
            <a:r>
              <a:rPr lang="zh-CN" altLang="en-US" sz="2000" b="1" dirty="0">
                <a:solidFill>
                  <a:prstClr val="black"/>
                </a:solidFill>
              </a:rPr>
              <a:t>不及格</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scores/pass/fail</a:t>
            </a:r>
          </a:p>
          <a:p>
            <a:r>
              <a:rPr lang="zh-CN" altLang="en-US" sz="2000" b="1" dirty="0">
                <a:solidFill>
                  <a:prstClr val="black"/>
                </a:solidFill>
              </a:rPr>
              <a:t>学习表现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academic performance</a:t>
            </a:r>
          </a:p>
        </p:txBody>
      </p:sp>
    </p:spTree>
    <p:extLst>
      <p:ext uri="{BB962C8B-B14F-4D97-AF65-F5344CB8AC3E}">
        <p14:creationId xmlns:p14="http://schemas.microsoft.com/office/powerpoint/2010/main" val="6245474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74603"/>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家庭</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Family</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296144"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17</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58540" y="2692933"/>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SIXTEEN</a:t>
            </a: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5292080" y="2332893"/>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4415679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6.63376E-7 L 0.34896 -6.63376E-7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80900A81-9A92-4F92-A75D-89B1B8DEA096}"/>
              </a:ext>
            </a:extLst>
          </p:cNvPr>
          <p:cNvSpPr/>
          <p:nvPr/>
        </p:nvSpPr>
        <p:spPr>
          <a:xfrm>
            <a:off x="183931" y="679431"/>
            <a:ext cx="3268124" cy="4401205"/>
          </a:xfrm>
          <a:prstGeom prst="rect">
            <a:avLst/>
          </a:prstGeom>
        </p:spPr>
        <p:txBody>
          <a:bodyPr wrap="square">
            <a:spAutoFit/>
          </a:bodyPr>
          <a:lstStyle/>
          <a:p>
            <a:r>
              <a:rPr lang="zh-CN" altLang="en-US" sz="2000" b="1" dirty="0"/>
              <a:t>堂兄弟姐妹</a:t>
            </a:r>
            <a:r>
              <a:rPr lang="en-US" altLang="zh-CN" sz="2000" b="1" dirty="0"/>
              <a:t>/</a:t>
            </a:r>
            <a:r>
              <a:rPr lang="zh-CN" altLang="en-US" sz="2000" b="1" dirty="0"/>
              <a:t>表兄弟姐妹</a:t>
            </a:r>
            <a:endParaRPr lang="en-US" altLang="zh-CN" sz="2000" b="1" dirty="0"/>
          </a:p>
          <a:p>
            <a:r>
              <a:rPr lang="en-US" altLang="zh-CN" sz="2000" b="1" dirty="0">
                <a:solidFill>
                  <a:srgbClr val="645E10"/>
                </a:solidFill>
              </a:rPr>
              <a:t>   cousin</a:t>
            </a:r>
            <a:endParaRPr lang="zh-CN" altLang="en-US" sz="2000" b="1" dirty="0">
              <a:solidFill>
                <a:srgbClr val="645E10"/>
              </a:solidFill>
            </a:endParaRPr>
          </a:p>
          <a:p>
            <a:r>
              <a:rPr lang="zh-CN" altLang="en-US" sz="2000" b="1" dirty="0"/>
              <a:t>侄子</a:t>
            </a:r>
            <a:r>
              <a:rPr lang="en-US" altLang="zh-CN" sz="2000" b="1" dirty="0"/>
              <a:t>/</a:t>
            </a:r>
            <a:r>
              <a:rPr lang="zh-CN" altLang="en-US" sz="2000" b="1" dirty="0"/>
              <a:t>外甥</a:t>
            </a:r>
            <a:endParaRPr lang="en-US" altLang="zh-CN" sz="2000" b="1" dirty="0"/>
          </a:p>
          <a:p>
            <a:r>
              <a:rPr lang="en-US" altLang="zh-CN" sz="2000" b="1" dirty="0">
                <a:solidFill>
                  <a:srgbClr val="645E10"/>
                </a:solidFill>
              </a:rPr>
              <a:t>   nephew</a:t>
            </a:r>
            <a:endParaRPr lang="zh-CN" altLang="en-US" sz="2000" b="1" dirty="0">
              <a:solidFill>
                <a:srgbClr val="645E10"/>
              </a:solidFill>
            </a:endParaRPr>
          </a:p>
          <a:p>
            <a:r>
              <a:rPr lang="zh-CN" altLang="en-US" sz="2000" b="1" dirty="0"/>
              <a:t>侄女</a:t>
            </a:r>
            <a:r>
              <a:rPr lang="en-US" altLang="zh-CN" sz="2000" b="1" dirty="0"/>
              <a:t>/</a:t>
            </a:r>
            <a:r>
              <a:rPr lang="zh-CN" altLang="en-US" sz="2000" b="1" dirty="0"/>
              <a:t>外甥女</a:t>
            </a:r>
            <a:endParaRPr lang="en-US" altLang="zh-CN" sz="2000" b="1" dirty="0"/>
          </a:p>
          <a:p>
            <a:r>
              <a:rPr lang="en-US" altLang="zh-CN" sz="2000" b="1" dirty="0">
                <a:solidFill>
                  <a:srgbClr val="645E10"/>
                </a:solidFill>
              </a:rPr>
              <a:t>   niece </a:t>
            </a:r>
            <a:r>
              <a:rPr lang="en-US" altLang="zh-CN" sz="1600" b="1" dirty="0">
                <a:solidFill>
                  <a:srgbClr val="645E10"/>
                </a:solidFill>
              </a:rPr>
              <a:t>(nieces</a:t>
            </a:r>
            <a:r>
              <a:rPr lang="zh-CN" altLang="en-US" sz="1600" b="1" dirty="0">
                <a:solidFill>
                  <a:srgbClr val="645E10"/>
                </a:solidFill>
              </a:rPr>
              <a:t>复数</a:t>
            </a:r>
            <a:r>
              <a:rPr lang="en-US" altLang="zh-CN" sz="1600" b="1" dirty="0">
                <a:solidFill>
                  <a:srgbClr val="645E10"/>
                </a:solidFill>
              </a:rPr>
              <a:t>)</a:t>
            </a:r>
            <a:endParaRPr lang="zh-CN" altLang="en-US" sz="1600" b="1" dirty="0">
              <a:solidFill>
                <a:srgbClr val="645E10"/>
              </a:solidFill>
            </a:endParaRPr>
          </a:p>
          <a:p>
            <a:r>
              <a:rPr lang="zh-CN" altLang="en-US" sz="2000" b="1" dirty="0"/>
              <a:t>兄弟姐妹</a:t>
            </a:r>
            <a:endParaRPr lang="en-US" altLang="zh-CN" sz="2000" b="1" dirty="0"/>
          </a:p>
          <a:p>
            <a:r>
              <a:rPr lang="en-US" altLang="zh-CN" sz="2000" b="1" dirty="0">
                <a:solidFill>
                  <a:srgbClr val="645E10"/>
                </a:solidFill>
              </a:rPr>
              <a:t>   siblings </a:t>
            </a:r>
          </a:p>
          <a:p>
            <a:r>
              <a:rPr lang="zh-CN" altLang="en-US" sz="2000" b="1" dirty="0"/>
              <a:t>生物学的</a:t>
            </a:r>
            <a:endParaRPr lang="en-US" altLang="zh-CN" sz="2000" b="1" dirty="0"/>
          </a:p>
          <a:p>
            <a:r>
              <a:rPr lang="en-US" altLang="zh-CN" sz="2000" b="1" dirty="0">
                <a:solidFill>
                  <a:srgbClr val="645E10"/>
                </a:solidFill>
              </a:rPr>
              <a:t>   biological</a:t>
            </a:r>
            <a:endParaRPr lang="zh-CN" altLang="en-US" sz="2000" b="1" dirty="0">
              <a:solidFill>
                <a:srgbClr val="645E10"/>
              </a:solidFill>
            </a:endParaRPr>
          </a:p>
          <a:p>
            <a:r>
              <a:rPr lang="zh-CN" altLang="en-US" sz="2000" b="1" dirty="0"/>
              <a:t>继子女</a:t>
            </a:r>
          </a:p>
          <a:p>
            <a:r>
              <a:rPr lang="en-US" altLang="zh-CN" sz="2000" b="1" dirty="0">
                <a:solidFill>
                  <a:srgbClr val="645E10"/>
                </a:solidFill>
              </a:rPr>
              <a:t>   stepchildren </a:t>
            </a:r>
          </a:p>
          <a:p>
            <a:r>
              <a:rPr lang="zh-CN" altLang="en-US" sz="2000" b="1" dirty="0"/>
              <a:t>继母</a:t>
            </a:r>
            <a:r>
              <a:rPr lang="en-US" altLang="zh-CN" sz="2000" b="1" dirty="0"/>
              <a:t>/</a:t>
            </a:r>
            <a:r>
              <a:rPr lang="zh-CN" altLang="en-US" sz="2000" b="1" dirty="0"/>
              <a:t>继父</a:t>
            </a:r>
            <a:endParaRPr lang="en-US" altLang="zh-CN" sz="2000" b="1" dirty="0"/>
          </a:p>
          <a:p>
            <a:r>
              <a:rPr lang="en-US" altLang="zh-CN" sz="2000" b="1" dirty="0">
                <a:solidFill>
                  <a:srgbClr val="645E10"/>
                </a:solidFill>
              </a:rPr>
              <a:t>   stepmom/stepdad</a:t>
            </a:r>
            <a:endParaRPr lang="zh-CN" altLang="en-US" sz="2000" b="1" dirty="0">
              <a:solidFill>
                <a:srgbClr val="645E10"/>
              </a:solidFill>
            </a:endParaRPr>
          </a:p>
        </p:txBody>
      </p:sp>
      <p:sp>
        <p:nvSpPr>
          <p:cNvPr id="7" name="矩形 6">
            <a:extLst>
              <a:ext uri="{FF2B5EF4-FFF2-40B4-BE49-F238E27FC236}">
                <a16:creationId xmlns:a16="http://schemas.microsoft.com/office/drawing/2014/main" xmlns="" id="{9E99182F-C368-45E9-A7B9-9DF9CD9D56F5}"/>
              </a:ext>
            </a:extLst>
          </p:cNvPr>
          <p:cNvSpPr/>
          <p:nvPr/>
        </p:nvSpPr>
        <p:spPr>
          <a:xfrm>
            <a:off x="3707396" y="657945"/>
            <a:ext cx="5436604" cy="4401205"/>
          </a:xfrm>
          <a:prstGeom prst="rect">
            <a:avLst/>
          </a:prstGeom>
        </p:spPr>
        <p:txBody>
          <a:bodyPr wrap="square">
            <a:spAutoFit/>
          </a:bodyPr>
          <a:lstStyle/>
          <a:p>
            <a:pPr lvl="0"/>
            <a:r>
              <a:rPr lang="zh-CN" altLang="en-US" sz="2000" b="1" dirty="0">
                <a:solidFill>
                  <a:prstClr val="black"/>
                </a:solidFill>
              </a:rPr>
              <a:t>嫂子</a:t>
            </a:r>
            <a:r>
              <a:rPr lang="en-US" altLang="zh-CN" sz="2000" b="1" dirty="0">
                <a:solidFill>
                  <a:prstClr val="black"/>
                </a:solidFill>
              </a:rPr>
              <a:t>/</a:t>
            </a:r>
            <a:r>
              <a:rPr lang="zh-CN" altLang="en-US" sz="2000" b="1" dirty="0">
                <a:solidFill>
                  <a:prstClr val="black"/>
                </a:solidFill>
              </a:rPr>
              <a:t>弟媳</a:t>
            </a:r>
            <a:r>
              <a:rPr lang="en-US" altLang="zh-CN" sz="2000" b="1" dirty="0">
                <a:solidFill>
                  <a:prstClr val="black"/>
                </a:solidFill>
              </a:rPr>
              <a:t>/</a:t>
            </a:r>
            <a:r>
              <a:rPr lang="zh-CN" altLang="en-US" sz="2000" b="1" dirty="0">
                <a:solidFill>
                  <a:prstClr val="black"/>
                </a:solidFill>
              </a:rPr>
              <a:t>小姑子</a:t>
            </a:r>
            <a:r>
              <a:rPr lang="en-US" altLang="zh-CN" sz="2000" b="1" dirty="0">
                <a:solidFill>
                  <a:prstClr val="black"/>
                </a:solidFill>
              </a:rPr>
              <a:t>/</a:t>
            </a:r>
            <a:r>
              <a:rPr lang="zh-CN" altLang="en-US" sz="2000" b="1" dirty="0">
                <a:solidFill>
                  <a:prstClr val="black"/>
                </a:solidFill>
              </a:rPr>
              <a:t>小姨子</a:t>
            </a:r>
            <a:endParaRPr lang="en-US" altLang="zh-CN" sz="2000" b="1" dirty="0">
              <a:solidFill>
                <a:prstClr val="black"/>
              </a:solidFill>
            </a:endParaRPr>
          </a:p>
          <a:p>
            <a:pPr lvl="0"/>
            <a:r>
              <a:rPr lang="en-US" altLang="zh-CN" sz="2000" b="1" dirty="0">
                <a:solidFill>
                  <a:srgbClr val="645E10"/>
                </a:solidFill>
              </a:rPr>
              <a:t>   sister-in-law </a:t>
            </a:r>
            <a:r>
              <a:rPr lang="en-US" altLang="zh-CN" sz="1600" b="1" dirty="0">
                <a:solidFill>
                  <a:srgbClr val="645E10"/>
                </a:solidFill>
              </a:rPr>
              <a:t>(sisters-in-law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solidFill>
                  <a:prstClr val="black"/>
                </a:solidFill>
              </a:rPr>
              <a:t>女婿</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son-in-law </a:t>
            </a:r>
            <a:r>
              <a:rPr lang="en-US" altLang="zh-CN" sz="1600" b="1" dirty="0">
                <a:solidFill>
                  <a:srgbClr val="645E10"/>
                </a:solidFill>
              </a:rPr>
              <a:t>(sons-in-law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solidFill>
                  <a:prstClr val="black"/>
                </a:solidFill>
              </a:rPr>
              <a:t>儿媳</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daughter-in-law </a:t>
            </a:r>
            <a:r>
              <a:rPr lang="en-US" altLang="zh-CN" sz="1600" b="1" dirty="0">
                <a:solidFill>
                  <a:srgbClr val="645E10"/>
                </a:solidFill>
              </a:rPr>
              <a:t>(daughters-in-law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t>家庭杂务</a:t>
            </a:r>
            <a:endParaRPr lang="en-US" altLang="zh-CN" sz="2000" b="1" dirty="0"/>
          </a:p>
          <a:p>
            <a:pPr lvl="0"/>
            <a:r>
              <a:rPr lang="en-US" altLang="zh-CN" sz="2000" b="1" dirty="0"/>
              <a:t>   </a:t>
            </a:r>
            <a:r>
              <a:rPr lang="en-US" altLang="zh-CN" sz="2000" b="1" dirty="0">
                <a:solidFill>
                  <a:srgbClr val="645E10"/>
                </a:solidFill>
              </a:rPr>
              <a:t>household chores</a:t>
            </a:r>
          </a:p>
          <a:p>
            <a:pPr lvl="0"/>
            <a:r>
              <a:rPr lang="zh-CN" altLang="en-US" sz="2000" b="1" dirty="0"/>
              <a:t>（饭后）洗碗碟</a:t>
            </a:r>
          </a:p>
          <a:p>
            <a:pPr lvl="0"/>
            <a:r>
              <a:rPr lang="en-US" altLang="zh-CN" sz="2000" b="1" dirty="0"/>
              <a:t>    </a:t>
            </a:r>
            <a:r>
              <a:rPr lang="en-US" altLang="zh-CN" sz="2000" b="1" dirty="0">
                <a:solidFill>
                  <a:srgbClr val="645E10"/>
                </a:solidFill>
              </a:rPr>
              <a:t>to do the washing up</a:t>
            </a:r>
            <a:endParaRPr lang="zh-CN" altLang="en-US" sz="2000" b="1" dirty="0">
              <a:solidFill>
                <a:srgbClr val="645E10"/>
              </a:solidFill>
            </a:endParaRPr>
          </a:p>
          <a:p>
            <a:pPr lvl="0"/>
            <a:r>
              <a:rPr lang="zh-CN" altLang="en-US" sz="2000" b="1" dirty="0"/>
              <a:t>洗碗机</a:t>
            </a:r>
            <a:r>
              <a:rPr lang="en-US" altLang="zh-CN" sz="2000" b="1" dirty="0"/>
              <a:t>/</a:t>
            </a:r>
            <a:r>
              <a:rPr lang="zh-CN" altLang="en-US" sz="2000" b="1" dirty="0"/>
              <a:t>用手洗</a:t>
            </a:r>
            <a:endParaRPr lang="en-US" altLang="zh-CN" sz="2000" b="1" dirty="0"/>
          </a:p>
          <a:p>
            <a:r>
              <a:rPr lang="en-US" altLang="zh-CN" sz="2000" b="1" dirty="0">
                <a:solidFill>
                  <a:srgbClr val="645E10"/>
                </a:solidFill>
              </a:rPr>
              <a:t>    dish washer/to do it by hand</a:t>
            </a:r>
            <a:endParaRPr lang="zh-CN" altLang="en-US" sz="2000" b="1" dirty="0">
              <a:solidFill>
                <a:srgbClr val="645E10"/>
              </a:solidFill>
            </a:endParaRPr>
          </a:p>
          <a:p>
            <a:pPr lvl="0"/>
            <a:r>
              <a:rPr lang="zh-CN" altLang="en-US" sz="2000" b="1" dirty="0"/>
              <a:t>去遛狗</a:t>
            </a:r>
            <a:r>
              <a:rPr lang="en-US" altLang="zh-CN" sz="2000" b="1" dirty="0"/>
              <a:t>/</a:t>
            </a:r>
            <a:r>
              <a:rPr lang="zh-CN" altLang="en-US" sz="2000" b="1" dirty="0"/>
              <a:t>喂鸡</a:t>
            </a:r>
          </a:p>
          <a:p>
            <a:r>
              <a:rPr lang="en-US" altLang="zh-CN" sz="2000" b="1" dirty="0"/>
              <a:t>     </a:t>
            </a:r>
            <a:r>
              <a:rPr lang="en-US" altLang="zh-CN" sz="2000" b="1" dirty="0">
                <a:solidFill>
                  <a:srgbClr val="645E10"/>
                </a:solidFill>
              </a:rPr>
              <a:t>to take the dog for a walk/to feed the chicken</a:t>
            </a:r>
            <a:endParaRPr lang="zh-CN" altLang="en-US" sz="2000" b="1" dirty="0">
              <a:solidFill>
                <a:srgbClr val="645E10"/>
              </a:solidFill>
            </a:endParaRPr>
          </a:p>
        </p:txBody>
      </p:sp>
    </p:spTree>
    <p:extLst>
      <p:ext uri="{BB962C8B-B14F-4D97-AF65-F5344CB8AC3E}">
        <p14:creationId xmlns:p14="http://schemas.microsoft.com/office/powerpoint/2010/main" val="246862424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Effect transition="in" filter="fade">
                                      <p:cBhvr>
                                        <p:cTn id="68" dur="1000"/>
                                        <p:tgtEl>
                                          <p:spTgt spid="5">
                                            <p:txEl>
                                              <p:pRg st="13" end="13"/>
                                            </p:txEl>
                                          </p:spTgt>
                                        </p:tgtEl>
                                      </p:cBhvr>
                                    </p:animEffect>
                                    <p:anim calcmode="lin" valueType="num">
                                      <p:cBhvr>
                                        <p:cTn id="6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fade">
                                      <p:cBhvr>
                                        <p:cTn id="75" dur="1000"/>
                                        <p:tgtEl>
                                          <p:spTgt spid="7">
                                            <p:txEl>
                                              <p:pRg st="1" end="1"/>
                                            </p:txEl>
                                          </p:spTgt>
                                        </p:tgtEl>
                                      </p:cBhvr>
                                    </p:animEffect>
                                    <p:anim calcmode="lin" valueType="num">
                                      <p:cBhvr>
                                        <p:cTn id="7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fade">
                                      <p:cBhvr>
                                        <p:cTn id="82" dur="1000"/>
                                        <p:tgtEl>
                                          <p:spTgt spid="7">
                                            <p:txEl>
                                              <p:pRg st="3" end="3"/>
                                            </p:txEl>
                                          </p:spTgt>
                                        </p:tgtEl>
                                      </p:cBhvr>
                                    </p:animEffect>
                                    <p:anim calcmode="lin" valueType="num">
                                      <p:cBhvr>
                                        <p:cTn id="8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5" end="5"/>
                                            </p:txEl>
                                          </p:spTgt>
                                        </p:tgtEl>
                                        <p:attrNameLst>
                                          <p:attrName>style.visibility</p:attrName>
                                        </p:attrNameLst>
                                      </p:cBhvr>
                                      <p:to>
                                        <p:strVal val="visible"/>
                                      </p:to>
                                    </p:set>
                                    <p:animEffect transition="in" filter="fade">
                                      <p:cBhvr>
                                        <p:cTn id="89" dur="1000"/>
                                        <p:tgtEl>
                                          <p:spTgt spid="7">
                                            <p:txEl>
                                              <p:pRg st="5" end="5"/>
                                            </p:txEl>
                                          </p:spTgt>
                                        </p:tgtEl>
                                      </p:cBhvr>
                                    </p:animEffect>
                                    <p:anim calcmode="lin" valueType="num">
                                      <p:cBhvr>
                                        <p:cTn id="9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7">
                                            <p:txEl>
                                              <p:pRg st="7" end="7"/>
                                            </p:txEl>
                                          </p:spTgt>
                                        </p:tgtEl>
                                        <p:attrNameLst>
                                          <p:attrName>style.visibility</p:attrName>
                                        </p:attrNameLst>
                                      </p:cBhvr>
                                      <p:to>
                                        <p:strVal val="visible"/>
                                      </p:to>
                                    </p:set>
                                    <p:animEffect transition="in" filter="fade">
                                      <p:cBhvr>
                                        <p:cTn id="96" dur="1000"/>
                                        <p:tgtEl>
                                          <p:spTgt spid="7">
                                            <p:txEl>
                                              <p:pRg st="7" end="7"/>
                                            </p:txEl>
                                          </p:spTgt>
                                        </p:tgtEl>
                                      </p:cBhvr>
                                    </p:animEffect>
                                    <p:anim calcmode="lin" valueType="num">
                                      <p:cBhvr>
                                        <p:cTn id="9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7">
                                            <p:txEl>
                                              <p:pRg st="9" end="9"/>
                                            </p:txEl>
                                          </p:spTgt>
                                        </p:tgtEl>
                                        <p:attrNameLst>
                                          <p:attrName>style.visibility</p:attrName>
                                        </p:attrNameLst>
                                      </p:cBhvr>
                                      <p:to>
                                        <p:strVal val="visible"/>
                                      </p:to>
                                    </p:set>
                                    <p:animEffect transition="in" filter="fade">
                                      <p:cBhvr>
                                        <p:cTn id="103" dur="1000"/>
                                        <p:tgtEl>
                                          <p:spTgt spid="7">
                                            <p:txEl>
                                              <p:pRg st="9" end="9"/>
                                            </p:txEl>
                                          </p:spTgt>
                                        </p:tgtEl>
                                      </p:cBhvr>
                                    </p:animEffect>
                                    <p:anim calcmode="lin" valueType="num">
                                      <p:cBhvr>
                                        <p:cTn id="10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7">
                                            <p:txEl>
                                              <p:pRg st="11" end="11"/>
                                            </p:txEl>
                                          </p:spTgt>
                                        </p:tgtEl>
                                        <p:attrNameLst>
                                          <p:attrName>style.visibility</p:attrName>
                                        </p:attrNameLst>
                                      </p:cBhvr>
                                      <p:to>
                                        <p:strVal val="visible"/>
                                      </p:to>
                                    </p:set>
                                    <p:animEffect transition="in" filter="fade">
                                      <p:cBhvr>
                                        <p:cTn id="110" dur="1000"/>
                                        <p:tgtEl>
                                          <p:spTgt spid="7">
                                            <p:txEl>
                                              <p:pRg st="11" end="11"/>
                                            </p:txEl>
                                          </p:spTgt>
                                        </p:tgtEl>
                                      </p:cBhvr>
                                    </p:animEffect>
                                    <p:anim calcmode="lin" valueType="num">
                                      <p:cBhvr>
                                        <p:cTn id="111"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7">
                                            <p:txEl>
                                              <p:pRg st="13" end="13"/>
                                            </p:txEl>
                                          </p:spTgt>
                                        </p:tgtEl>
                                        <p:attrNameLst>
                                          <p:attrName>style.visibility</p:attrName>
                                        </p:attrNameLst>
                                      </p:cBhvr>
                                      <p:to>
                                        <p:strVal val="visible"/>
                                      </p:to>
                                    </p:set>
                                    <p:animEffect transition="in" filter="fade">
                                      <p:cBhvr>
                                        <p:cTn id="117" dur="1000"/>
                                        <p:tgtEl>
                                          <p:spTgt spid="7">
                                            <p:txEl>
                                              <p:pRg st="13" end="13"/>
                                            </p:txEl>
                                          </p:spTgt>
                                        </p:tgtEl>
                                      </p:cBhvr>
                                    </p:animEffect>
                                    <p:anim calcmode="lin" valueType="num">
                                      <p:cBhvr>
                                        <p:cTn id="118"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80900A81-9A92-4F92-A75D-89B1B8DEA096}"/>
              </a:ext>
            </a:extLst>
          </p:cNvPr>
          <p:cNvSpPr/>
          <p:nvPr/>
        </p:nvSpPr>
        <p:spPr>
          <a:xfrm>
            <a:off x="208537" y="743883"/>
            <a:ext cx="8856984" cy="4401205"/>
          </a:xfrm>
          <a:prstGeom prst="rect">
            <a:avLst/>
          </a:prstGeom>
        </p:spPr>
        <p:txBody>
          <a:bodyPr wrap="square">
            <a:spAutoFit/>
          </a:bodyPr>
          <a:lstStyle/>
          <a:p>
            <a:r>
              <a:rPr lang="zh-CN" altLang="en-US" sz="2000" b="1" dirty="0"/>
              <a:t>快点，宝贝！</a:t>
            </a:r>
          </a:p>
          <a:p>
            <a:pPr indent="-342900">
              <a:buFont typeface="Wingdings" panose="05000000000000000000" pitchFamily="2" charset="2"/>
              <a:buChar char="Ø"/>
            </a:pPr>
            <a:r>
              <a:rPr lang="en-US" altLang="zh-CN" sz="2000" b="1" dirty="0">
                <a:solidFill>
                  <a:srgbClr val="645E10"/>
                </a:solidFill>
              </a:rPr>
              <a:t>Hurry up, Honey! </a:t>
            </a:r>
          </a:p>
          <a:p>
            <a:r>
              <a:rPr lang="zh-CN" altLang="en-US" sz="2000" b="1" dirty="0"/>
              <a:t>我们还有时间，妈咪。</a:t>
            </a:r>
          </a:p>
          <a:p>
            <a:pPr indent="-342900">
              <a:buFont typeface="Wingdings" panose="05000000000000000000" pitchFamily="2" charset="2"/>
              <a:buChar char="Ø"/>
            </a:pPr>
            <a:r>
              <a:rPr lang="en-US" altLang="zh-CN" sz="2000" b="1" dirty="0">
                <a:solidFill>
                  <a:srgbClr val="645E10"/>
                </a:solidFill>
              </a:rPr>
              <a:t>We still have time, Mommy. </a:t>
            </a:r>
          </a:p>
          <a:p>
            <a:r>
              <a:rPr lang="zh-CN" altLang="en-US" sz="2000" b="1" dirty="0"/>
              <a:t>如果你不快点的话，你上学就会迟到</a:t>
            </a:r>
            <a:r>
              <a:rPr lang="en-US" altLang="zh-CN" sz="2000" b="1" dirty="0"/>
              <a:t>/</a:t>
            </a:r>
            <a:r>
              <a:rPr lang="zh-CN" altLang="en-US" sz="2000" b="1" dirty="0"/>
              <a:t>你会错过校车的。</a:t>
            </a:r>
            <a:endParaRPr lang="en-US" altLang="zh-CN" sz="2000" b="1" dirty="0"/>
          </a:p>
          <a:p>
            <a:pPr indent="-342900">
              <a:buFont typeface="Wingdings" panose="05000000000000000000" pitchFamily="2" charset="2"/>
              <a:buChar char="Ø"/>
            </a:pPr>
            <a:r>
              <a:rPr lang="en-US" altLang="zh-CN" sz="2000" b="1" dirty="0">
                <a:solidFill>
                  <a:srgbClr val="645E10"/>
                </a:solidFill>
              </a:rPr>
              <a:t>You'll be late for school /You're going to miss the school bus, if you don‘t hurry. </a:t>
            </a:r>
          </a:p>
          <a:p>
            <a:r>
              <a:rPr lang="zh-CN" altLang="en-US" sz="2000" b="1" dirty="0"/>
              <a:t>回到家时，你应该</a:t>
            </a:r>
            <a:r>
              <a:rPr lang="en-US" altLang="zh-CN" sz="2000" b="1" dirty="0"/>
              <a:t>(</a:t>
            </a:r>
            <a:r>
              <a:rPr lang="zh-CN" altLang="en-US" sz="2000" b="1" dirty="0"/>
              <a:t>用肥皂</a:t>
            </a:r>
            <a:r>
              <a:rPr lang="en-US" altLang="zh-CN" sz="2000" b="1" dirty="0"/>
              <a:t>)</a:t>
            </a:r>
            <a:r>
              <a:rPr lang="zh-CN" altLang="en-US" sz="2000" b="1" dirty="0"/>
              <a:t>洗一下手。</a:t>
            </a:r>
          </a:p>
          <a:p>
            <a:pPr indent="-342900">
              <a:buFont typeface="Wingdings" panose="05000000000000000000" pitchFamily="2" charset="2"/>
              <a:buChar char="Ø"/>
            </a:pPr>
            <a:r>
              <a:rPr lang="en-US" altLang="zh-CN" sz="2000" b="1" dirty="0">
                <a:solidFill>
                  <a:srgbClr val="645E10"/>
                </a:solidFill>
              </a:rPr>
              <a:t>When you come home, you should wash/scrub your hands (with soap).</a:t>
            </a:r>
          </a:p>
          <a:p>
            <a:r>
              <a:rPr lang="zh-CN" altLang="en-US" sz="2000" b="1" dirty="0"/>
              <a:t>坐在一起吃饭 </a:t>
            </a:r>
            <a:endParaRPr lang="en-US" altLang="zh-CN" sz="2000" b="1" dirty="0"/>
          </a:p>
          <a:p>
            <a:pPr indent="-342900">
              <a:buFont typeface="Wingdings" panose="05000000000000000000" pitchFamily="2" charset="2"/>
              <a:buChar char="Ø"/>
            </a:pPr>
            <a:r>
              <a:rPr lang="en-US" altLang="zh-CN" sz="2000" b="1" dirty="0">
                <a:solidFill>
                  <a:srgbClr val="645E10"/>
                </a:solidFill>
              </a:rPr>
              <a:t>sit down and enjoy meals together</a:t>
            </a:r>
          </a:p>
          <a:p>
            <a:r>
              <a:rPr lang="zh-CN" altLang="en-US" sz="2000" b="1" dirty="0"/>
              <a:t>使家庭成员更亲密的方法 </a:t>
            </a:r>
            <a:endParaRPr lang="en-US" altLang="zh-CN" sz="2000" b="1" dirty="0"/>
          </a:p>
          <a:p>
            <a:pPr indent="-342900">
              <a:buFont typeface="Wingdings" panose="05000000000000000000" pitchFamily="2" charset="2"/>
              <a:buChar char="Ø"/>
            </a:pPr>
            <a:r>
              <a:rPr lang="en-US" altLang="zh-CN" sz="2000" b="1" dirty="0">
                <a:solidFill>
                  <a:srgbClr val="645E10"/>
                </a:solidFill>
              </a:rPr>
              <a:t>ways to bring family members closer together</a:t>
            </a:r>
          </a:p>
          <a:p>
            <a:r>
              <a:rPr lang="zh-CN" altLang="en-US" sz="2000" b="1" dirty="0"/>
              <a:t>建造更牢靠的家庭成员关系</a:t>
            </a:r>
            <a:endParaRPr lang="en-US" altLang="zh-CN" sz="2000" b="1" dirty="0"/>
          </a:p>
          <a:p>
            <a:pPr indent="-342900">
              <a:buFont typeface="Wingdings" panose="05000000000000000000" pitchFamily="2" charset="2"/>
              <a:buChar char="Ø"/>
            </a:pPr>
            <a:r>
              <a:rPr lang="en-US" altLang="zh-CN" sz="2000" b="1" dirty="0">
                <a:solidFill>
                  <a:srgbClr val="645E10"/>
                </a:solidFill>
              </a:rPr>
              <a:t>build much stronger relationship within the family</a:t>
            </a:r>
            <a:endParaRPr lang="zh-CN" altLang="en-US" sz="2000" b="1" dirty="0">
              <a:solidFill>
                <a:srgbClr val="645E10"/>
              </a:solidFill>
            </a:endParaRPr>
          </a:p>
        </p:txBody>
      </p:sp>
      <p:pic>
        <p:nvPicPr>
          <p:cNvPr id="4" name="图片 3">
            <a:extLst>
              <a:ext uri="{FF2B5EF4-FFF2-40B4-BE49-F238E27FC236}">
                <a16:creationId xmlns:a16="http://schemas.microsoft.com/office/drawing/2014/main" xmlns="" id="{3603DFE0-436C-42D4-A0D3-FE4C6236235E}"/>
              </a:ext>
            </a:extLst>
          </p:cNvPr>
          <p:cNvPicPr>
            <a:picLocks noChangeAspect="1"/>
          </p:cNvPicPr>
          <p:nvPr/>
        </p:nvPicPr>
        <p:blipFill>
          <a:blip r:embed="rId4"/>
          <a:stretch>
            <a:fillRect/>
          </a:stretch>
        </p:blipFill>
        <p:spPr>
          <a:xfrm>
            <a:off x="7084149" y="3566087"/>
            <a:ext cx="1981372" cy="1579001"/>
          </a:xfrm>
          <a:prstGeom prst="rect">
            <a:avLst/>
          </a:prstGeom>
        </p:spPr>
      </p:pic>
    </p:spTree>
    <p:extLst>
      <p:ext uri="{BB962C8B-B14F-4D97-AF65-F5344CB8AC3E}">
        <p14:creationId xmlns:p14="http://schemas.microsoft.com/office/powerpoint/2010/main" val="30379975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additive="base">
                                        <p:cTn id="4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additive="base">
                                        <p:cTn id="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 calcmode="lin" valueType="num">
                                      <p:cBhvr additive="base">
                                        <p:cTn id="5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A19BA663-EB9E-4934-AF4D-9B2C1E1A769D}"/>
              </a:ext>
            </a:extLst>
          </p:cNvPr>
          <p:cNvSpPr/>
          <p:nvPr/>
        </p:nvSpPr>
        <p:spPr>
          <a:xfrm>
            <a:off x="125506" y="728150"/>
            <a:ext cx="8892988" cy="4324261"/>
          </a:xfrm>
          <a:prstGeom prst="rect">
            <a:avLst/>
          </a:prstGeom>
        </p:spPr>
        <p:txBody>
          <a:bodyPr wrap="square">
            <a:spAutoFit/>
          </a:bodyPr>
          <a:lstStyle/>
          <a:p>
            <a:pPr>
              <a:lnSpc>
                <a:spcPts val="2200"/>
              </a:lnSpc>
            </a:pPr>
            <a:r>
              <a:rPr lang="zh-CN" altLang="en-US" sz="2000" b="1" dirty="0"/>
              <a:t>我是独生子。</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I'm an only child.</a:t>
            </a:r>
          </a:p>
          <a:p>
            <a:pPr>
              <a:lnSpc>
                <a:spcPts val="2200"/>
              </a:lnSpc>
            </a:pPr>
            <a:r>
              <a:rPr lang="zh-CN" altLang="en-US" sz="2000" b="1" dirty="0"/>
              <a:t>我们有一个大家庭。</a:t>
            </a:r>
            <a:r>
              <a:rPr lang="en-US" altLang="zh-CN" sz="2000" b="1" dirty="0"/>
              <a:t>(</a:t>
            </a:r>
            <a:r>
              <a:rPr lang="zh-CN" altLang="en-US" sz="2000" b="1" dirty="0"/>
              <a:t>几代同堂的家庭</a:t>
            </a:r>
            <a:r>
              <a:rPr lang="en-US" altLang="zh-CN" sz="2000" b="1" dirty="0"/>
              <a:t>)</a:t>
            </a:r>
            <a:endParaRPr lang="zh-CN" altLang="en-US" sz="2000" b="1" dirty="0"/>
          </a:p>
          <a:p>
            <a:pPr indent="-342900">
              <a:lnSpc>
                <a:spcPts val="2200"/>
              </a:lnSpc>
              <a:buFont typeface="Wingdings" panose="05000000000000000000" pitchFamily="2" charset="2"/>
              <a:buChar char="Ø"/>
            </a:pPr>
            <a:r>
              <a:rPr lang="en-US" altLang="zh-CN" sz="2000" b="1" dirty="0">
                <a:solidFill>
                  <a:srgbClr val="645E10"/>
                </a:solidFill>
              </a:rPr>
              <a:t>We have a big extended family.</a:t>
            </a:r>
          </a:p>
          <a:p>
            <a:pPr>
              <a:lnSpc>
                <a:spcPts val="2200"/>
              </a:lnSpc>
            </a:pPr>
            <a:r>
              <a:rPr lang="zh-CN" altLang="en-US" sz="2000" b="1" dirty="0"/>
              <a:t>我是家里最小</a:t>
            </a:r>
            <a:r>
              <a:rPr lang="en-US" altLang="zh-CN" sz="2000" b="1" dirty="0"/>
              <a:t>/</a:t>
            </a:r>
            <a:r>
              <a:rPr lang="zh-CN" altLang="en-US" sz="2000" b="1" dirty="0"/>
              <a:t>最大的孩子。</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I'm the youngest /eldest child in my family.</a:t>
            </a:r>
          </a:p>
          <a:p>
            <a:pPr>
              <a:lnSpc>
                <a:spcPts val="2200"/>
              </a:lnSpc>
            </a:pPr>
            <a:r>
              <a:rPr lang="zh-CN" altLang="en-US" sz="2000" b="1" dirty="0"/>
              <a:t>家即是心之所向。</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Home is where the heart is. </a:t>
            </a:r>
          </a:p>
          <a:p>
            <a:pPr>
              <a:lnSpc>
                <a:spcPts val="2200"/>
              </a:lnSpc>
            </a:pPr>
            <a:r>
              <a:rPr lang="zh-CN" altLang="en-US" sz="2000" b="1" dirty="0"/>
              <a:t>他有两个女儿，两个人都很有运动天赋，和她们的母亲一样。这是家族中一脉相承的天赋。</a:t>
            </a:r>
            <a:r>
              <a:rPr lang="en-US" altLang="zh-CN" sz="1400" b="1" dirty="0"/>
              <a:t>(run in the family</a:t>
            </a:r>
            <a:r>
              <a:rPr lang="zh-CN" altLang="en-US" sz="1400" b="1" dirty="0"/>
              <a:t>世代相传</a:t>
            </a:r>
            <a:r>
              <a:rPr lang="en-US" altLang="zh-CN" sz="1400" b="1" dirty="0"/>
              <a:t>)</a:t>
            </a:r>
          </a:p>
          <a:p>
            <a:pPr indent="-342900">
              <a:lnSpc>
                <a:spcPts val="2200"/>
              </a:lnSpc>
              <a:buFont typeface="Wingdings" panose="05000000000000000000" pitchFamily="2" charset="2"/>
              <a:buChar char="Ø"/>
            </a:pPr>
            <a:r>
              <a:rPr lang="en-US" altLang="zh-CN" sz="2000" b="1" dirty="0">
                <a:solidFill>
                  <a:srgbClr val="645E10"/>
                </a:solidFill>
              </a:rPr>
              <a:t>He has two daughters, both very athletic, just like their mother. It runs in the family. </a:t>
            </a:r>
          </a:p>
          <a:p>
            <a:pPr>
              <a:lnSpc>
                <a:spcPts val="2200"/>
              </a:lnSpc>
            </a:pPr>
            <a:r>
              <a:rPr lang="zh-CN" altLang="en-US" sz="2000" b="1" dirty="0"/>
              <a:t>他和他爸爸一样固执，换句话说，他俩是一个脾气性格很像的。</a:t>
            </a:r>
            <a:r>
              <a:rPr lang="en-US" altLang="zh-CN" sz="1400" b="1" dirty="0"/>
              <a:t>(a chip off the old block</a:t>
            </a:r>
            <a:r>
              <a:rPr lang="zh-CN" altLang="en-US" sz="1400" b="1" dirty="0"/>
              <a:t>酷似父母的人；一个模子印出来的</a:t>
            </a:r>
            <a:r>
              <a:rPr lang="en-US" altLang="zh-CN" sz="1400" b="1" dirty="0"/>
              <a:t>)</a:t>
            </a:r>
            <a:r>
              <a:rPr lang="zh-CN" altLang="en-US" sz="1400" b="1" dirty="0"/>
              <a:t> </a:t>
            </a:r>
            <a:endParaRPr lang="en-US" altLang="zh-CN" sz="1400" b="1" dirty="0"/>
          </a:p>
          <a:p>
            <a:pPr indent="-342900">
              <a:lnSpc>
                <a:spcPts val="2200"/>
              </a:lnSpc>
              <a:buFont typeface="Wingdings" panose="05000000000000000000" pitchFamily="2" charset="2"/>
              <a:buChar char="Ø"/>
            </a:pPr>
            <a:r>
              <a:rPr lang="en-US" altLang="zh-CN" sz="2000" b="1" dirty="0">
                <a:solidFill>
                  <a:srgbClr val="645E10"/>
                </a:solidFill>
              </a:rPr>
              <a:t>He's as stubborn as his father — a chip off the old block in other words. </a:t>
            </a:r>
            <a:endParaRPr lang="zh-CN" altLang="en-US" sz="2000" b="1" dirty="0">
              <a:solidFill>
                <a:srgbClr val="645E10"/>
              </a:solidFill>
            </a:endParaRPr>
          </a:p>
        </p:txBody>
      </p:sp>
    </p:spTree>
    <p:extLst>
      <p:ext uri="{BB962C8B-B14F-4D97-AF65-F5344CB8AC3E}">
        <p14:creationId xmlns:p14="http://schemas.microsoft.com/office/powerpoint/2010/main" val="19223408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xmlns="" id="{9A87FF74-0B22-4835-9418-F9D38555CC6F}"/>
              </a:ext>
            </a:extLst>
          </p:cNvPr>
          <p:cNvSpPr/>
          <p:nvPr/>
        </p:nvSpPr>
        <p:spPr>
          <a:xfrm>
            <a:off x="208537" y="845766"/>
            <a:ext cx="8503923" cy="4093428"/>
          </a:xfrm>
          <a:prstGeom prst="rect">
            <a:avLst/>
          </a:prstGeom>
        </p:spPr>
        <p:txBody>
          <a:bodyPr wrap="square">
            <a:spAutoFit/>
          </a:bodyPr>
          <a:lstStyle/>
          <a:p>
            <a:r>
              <a:rPr lang="en-US" altLang="zh-CN" sz="2000" b="1" dirty="0"/>
              <a:t>8.</a:t>
            </a:r>
            <a:r>
              <a:rPr lang="zh-CN" altLang="en-US" sz="2000" b="1" dirty="0"/>
              <a:t>这包裹超重</a:t>
            </a:r>
            <a:r>
              <a:rPr lang="en-US" altLang="zh-CN" sz="2000" b="1" dirty="0"/>
              <a:t>2</a:t>
            </a:r>
            <a:r>
              <a:rPr lang="zh-CN" altLang="en-US" sz="2000" b="1" dirty="0"/>
              <a:t>公斤。</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This parcel is overweight by two kilos.</a:t>
            </a:r>
          </a:p>
          <a:p>
            <a:r>
              <a:rPr lang="en-US" altLang="zh-CN" sz="2000" b="1" dirty="0"/>
              <a:t>9.</a:t>
            </a:r>
            <a:r>
              <a:rPr lang="zh-CN" altLang="en-US" sz="2000" b="1" dirty="0"/>
              <a:t>加急服务要加收</a:t>
            </a:r>
            <a:r>
              <a:rPr lang="en-US" altLang="zh-CN" sz="2000" b="1" dirty="0"/>
              <a:t>30%</a:t>
            </a:r>
            <a:r>
              <a:rPr lang="zh-CN" altLang="en-US" sz="2000" b="1" dirty="0"/>
              <a:t>的费用。</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We charge 30% extra for express.</a:t>
            </a:r>
          </a:p>
          <a:p>
            <a:r>
              <a:rPr lang="en-US" altLang="zh-CN" sz="2000" b="1" dirty="0"/>
              <a:t>10.</a:t>
            </a:r>
            <a:r>
              <a:rPr lang="zh-CN" altLang="en-US" sz="2000" b="1" dirty="0"/>
              <a:t>你们是否可以将装运时间提前一点？我们正急需这批货。</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it possible for you to make the shipment more quickly</a:t>
            </a:r>
            <a:r>
              <a:rPr lang="zh-CN" altLang="en-US" sz="2000" b="1" dirty="0">
                <a:solidFill>
                  <a:srgbClr val="645E10"/>
                </a:solidFill>
              </a:rPr>
              <a:t>？</a:t>
            </a:r>
            <a:r>
              <a:rPr lang="en-US" altLang="zh-CN" sz="2000" b="1" dirty="0">
                <a:solidFill>
                  <a:srgbClr val="645E10"/>
                </a:solidFill>
              </a:rPr>
              <a:t>since we're in urgent need of the goods.</a:t>
            </a:r>
          </a:p>
          <a:p>
            <a:r>
              <a:rPr lang="en-US" altLang="zh-CN" sz="2000" b="1" dirty="0"/>
              <a:t>11.</a:t>
            </a:r>
            <a:r>
              <a:rPr lang="zh-CN" altLang="en-US" sz="2000" b="1" dirty="0"/>
              <a:t>很抱歉，这是不可能的。我们很难在</a:t>
            </a:r>
            <a:r>
              <a:rPr lang="en-US" altLang="zh-CN" sz="2000" b="1" dirty="0"/>
              <a:t>20</a:t>
            </a:r>
            <a:r>
              <a:rPr lang="zh-CN" altLang="en-US" sz="2000" b="1" dirty="0"/>
              <a:t>天内把货物准备好。</a:t>
            </a:r>
          </a:p>
          <a:p>
            <a:pPr marL="342900" indent="-342900">
              <a:buFont typeface="Wingdings" panose="05000000000000000000" pitchFamily="2" charset="2"/>
              <a:buChar char="Ø"/>
            </a:pPr>
            <a:r>
              <a:rPr lang="en-US" altLang="zh-CN" sz="2000" b="1" dirty="0">
                <a:solidFill>
                  <a:srgbClr val="645E10"/>
                </a:solidFill>
              </a:rPr>
              <a:t>We are very sorry that it is impossible. It would be difficult for us to get the goods ready within 20 days.</a:t>
            </a:r>
          </a:p>
          <a:p>
            <a:r>
              <a:rPr lang="en-US" altLang="zh-CN" sz="2000" b="1" dirty="0"/>
              <a:t>12.</a:t>
            </a:r>
            <a:r>
              <a:rPr lang="zh-CN" altLang="en-US" sz="2000" b="1" dirty="0"/>
              <a:t>能否在八月中旬给我们发货？及时发货对我们来说意义重大</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it possible to make delivery by the middle of August </a:t>
            </a:r>
            <a:r>
              <a:rPr lang="zh-CN" altLang="en-US" sz="2000" b="1" dirty="0">
                <a:solidFill>
                  <a:srgbClr val="645E10"/>
                </a:solidFill>
              </a:rPr>
              <a:t>？</a:t>
            </a:r>
            <a:r>
              <a:rPr lang="en-US" altLang="zh-CN" sz="2000" b="1" dirty="0">
                <a:solidFill>
                  <a:srgbClr val="645E10"/>
                </a:solidFill>
              </a:rPr>
              <a:t>A timely delivery means a lot to us .</a:t>
            </a:r>
          </a:p>
        </p:txBody>
      </p:sp>
    </p:spTree>
    <p:extLst>
      <p:ext uri="{BB962C8B-B14F-4D97-AF65-F5344CB8AC3E}">
        <p14:creationId xmlns:p14="http://schemas.microsoft.com/office/powerpoint/2010/main" val="31790018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additive="base">
                                        <p:cTn id="4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17.</a:t>
            </a:r>
            <a:r>
              <a:rPr lang="zh-CN" altLang="en-US" sz="2400" dirty="0">
                <a:solidFill>
                  <a:prstClr val="black"/>
                </a:solidFill>
              </a:rPr>
              <a:t>家庭</a:t>
            </a:r>
            <a:r>
              <a:rPr lang="en-US" altLang="zh-CN" sz="2400" dirty="0">
                <a:solidFill>
                  <a:prstClr val="black"/>
                </a:solidFill>
              </a:rPr>
              <a:t>Family</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36535" y="1013665"/>
            <a:ext cx="8835363"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Do you often ask your kid to help in the kitchen?</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W: Yeah, Sarah enjoys pouring, mixing, and serving her creations to family members.</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Good! According to an article I’ve just read, that encourages healthy eating in kids.</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What are the speakers talking about?</a:t>
            </a:r>
          </a:p>
          <a:p>
            <a:pPr lvl="0"/>
            <a:r>
              <a:rPr lang="en-US" altLang="zh-CN" sz="1600" b="1" dirty="0">
                <a:solidFill>
                  <a:prstClr val="black"/>
                </a:solidFill>
                <a:latin typeface="Times New Roman" pitchFamily="18" charset="0"/>
                <a:cs typeface="Times New Roman" pitchFamily="18" charset="0"/>
              </a:rPr>
              <a:t>A. Ways of cooking.		B. Healthy food for kids.	C. Kids helping in the kitchen. </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004986"/>
            <a:ext cx="345800" cy="353605"/>
          </a:xfrm>
          <a:prstGeom prst="rect">
            <a:avLst/>
          </a:prstGeom>
        </p:spPr>
      </p:pic>
    </p:spTree>
    <p:extLst>
      <p:ext uri="{BB962C8B-B14F-4D97-AF65-F5344CB8AC3E}">
        <p14:creationId xmlns:p14="http://schemas.microsoft.com/office/powerpoint/2010/main" val="27398226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17.</a:t>
            </a:r>
            <a:r>
              <a:rPr lang="zh-CN" altLang="en-US" sz="2400" dirty="0">
                <a:solidFill>
                  <a:prstClr val="black"/>
                </a:solidFill>
              </a:rPr>
              <a:t>家庭</a:t>
            </a:r>
            <a:r>
              <a:rPr lang="en-US" altLang="zh-CN" sz="2400" dirty="0">
                <a:solidFill>
                  <a:prstClr val="black"/>
                </a:solidFill>
              </a:rPr>
              <a:t>Family</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8537" y="173282"/>
            <a:ext cx="8835363"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Anna just emailed to say that the managers’ meeting is put off till next Monday. Will you have everything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ready by then, Sabrina? Hey, Sabrina, what’s wrong?</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I’m so worried. I haven’t heard from my sister for two weeks.</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How often do you call each other?</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Normally at least once a week, but she’s now a volunteer teacher at a mountain village in Africa. I can only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write her.</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The mail can be really slow sometimes. I’m sure you’ll hear from her soon.</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I hope so.</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You know the saying, “no news is good news.” If something were wrong</a:t>
            </a:r>
            <a:r>
              <a:rPr lang="zh-CN" altLang="en-US" sz="1400" b="1" dirty="0">
                <a:solidFill>
                  <a:prstClr val="black"/>
                </a:solidFill>
                <a:latin typeface="Times New Roman" pitchFamily="18" charset="0"/>
                <a:cs typeface="Times New Roman" pitchFamily="18" charset="0"/>
              </a:rPr>
              <a:t>，</a:t>
            </a:r>
            <a:r>
              <a:rPr lang="en-US" altLang="zh-CN" sz="1400" b="1" dirty="0">
                <a:solidFill>
                  <a:prstClr val="black"/>
                </a:solidFill>
                <a:latin typeface="Times New Roman" pitchFamily="18" charset="0"/>
                <a:cs typeface="Times New Roman" pitchFamily="18" charset="0"/>
              </a:rPr>
              <a:t>someone would have called you.</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Maybe you’re right. Thanks, Jason.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347385"/>
            <a:ext cx="8486620" cy="1384995"/>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8. What is the probable relationship between the speakers? </a:t>
            </a:r>
          </a:p>
          <a:p>
            <a:pPr lvl="0"/>
            <a:r>
              <a:rPr lang="en-US" altLang="zh-CN" sz="1400" b="1" dirty="0">
                <a:solidFill>
                  <a:prstClr val="black"/>
                </a:solidFill>
                <a:latin typeface="Times New Roman" pitchFamily="18" charset="0"/>
                <a:cs typeface="Times New Roman" pitchFamily="18" charset="0"/>
              </a:rPr>
              <a:t>A. Colleagues.            		B. Relatives.                           	C. Classmates.</a:t>
            </a:r>
          </a:p>
          <a:p>
            <a:pPr lvl="0"/>
            <a:r>
              <a:rPr lang="en-US" altLang="zh-CN" sz="1400" b="1" dirty="0">
                <a:solidFill>
                  <a:prstClr val="black"/>
                </a:solidFill>
                <a:latin typeface="Times New Roman" pitchFamily="18" charset="0"/>
                <a:cs typeface="Times New Roman" pitchFamily="18" charset="0"/>
              </a:rPr>
              <a:t>9. What is Sabrina’s sister doing?</a:t>
            </a:r>
          </a:p>
          <a:p>
            <a:pPr lvl="0"/>
            <a:r>
              <a:rPr lang="en-US" altLang="zh-CN" sz="1400" b="1" dirty="0">
                <a:solidFill>
                  <a:prstClr val="black"/>
                </a:solidFill>
                <a:latin typeface="Times New Roman" pitchFamily="18" charset="0"/>
                <a:cs typeface="Times New Roman" pitchFamily="18" charset="0"/>
              </a:rPr>
              <a:t>A. Touring in Africa.		B. Teaching in a village.		C. Working in a company.</a:t>
            </a:r>
          </a:p>
          <a:p>
            <a:pPr lvl="0"/>
            <a:r>
              <a:rPr lang="en-US" altLang="zh-CN" sz="1400" b="1" dirty="0">
                <a:solidFill>
                  <a:prstClr val="black"/>
                </a:solidFill>
                <a:latin typeface="Times New Roman" pitchFamily="18" charset="0"/>
                <a:cs typeface="Times New Roman" pitchFamily="18" charset="0"/>
              </a:rPr>
              <a:t>10. How can Sabrina reach her sister now?</a:t>
            </a:r>
          </a:p>
          <a:p>
            <a:pPr lvl="0"/>
            <a:r>
              <a:rPr lang="en-US" altLang="zh-CN" sz="1400" b="1" dirty="0">
                <a:solidFill>
                  <a:prstClr val="black"/>
                </a:solidFill>
                <a:latin typeface="Times New Roman" pitchFamily="18" charset="0"/>
                <a:cs typeface="Times New Roman" pitchFamily="18" charset="0"/>
              </a:rPr>
              <a:t>A. By phone.		B. By email.		C. By letter.</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3560275"/>
            <a:ext cx="345800" cy="353605"/>
          </a:xfrm>
          <a:prstGeom prst="rect">
            <a:avLst/>
          </a:prstGeom>
        </p:spPr>
      </p:pic>
      <p:pic>
        <p:nvPicPr>
          <p:cNvPr id="22" name="图片 21">
            <a:extLst>
              <a:ext uri="{FF2B5EF4-FFF2-40B4-BE49-F238E27FC236}">
                <a16:creationId xmlns:a16="http://schemas.microsoft.com/office/drawing/2014/main" xmlns=""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08" y="3933995"/>
            <a:ext cx="345800" cy="353605"/>
          </a:xfrm>
          <a:prstGeom prst="rect">
            <a:avLst/>
          </a:prstGeom>
        </p:spPr>
      </p:pic>
      <p:pic>
        <p:nvPicPr>
          <p:cNvPr id="23" name="图片 22">
            <a:extLst>
              <a:ext uri="{FF2B5EF4-FFF2-40B4-BE49-F238E27FC236}">
                <a16:creationId xmlns:a16="http://schemas.microsoft.com/office/drawing/2014/main" xmlns=""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404879"/>
            <a:ext cx="345800" cy="353605"/>
          </a:xfrm>
          <a:prstGeom prst="rect">
            <a:avLst/>
          </a:prstGeom>
        </p:spPr>
      </p:pic>
    </p:spTree>
    <p:extLst>
      <p:ext uri="{BB962C8B-B14F-4D97-AF65-F5344CB8AC3E}">
        <p14:creationId xmlns:p14="http://schemas.microsoft.com/office/powerpoint/2010/main" val="18099493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天气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Weather</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18</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EIGHTEEN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741387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矩形 2">
            <a:extLst>
              <a:ext uri="{FF2B5EF4-FFF2-40B4-BE49-F238E27FC236}">
                <a16:creationId xmlns:a16="http://schemas.microsoft.com/office/drawing/2014/main" xmlns="" id="{0E61A500-9AB8-4A61-AE04-F60ABA04EE54}"/>
              </a:ext>
            </a:extLst>
          </p:cNvPr>
          <p:cNvSpPr/>
          <p:nvPr/>
        </p:nvSpPr>
        <p:spPr>
          <a:xfrm>
            <a:off x="229417" y="743883"/>
            <a:ext cx="2339047" cy="4401205"/>
          </a:xfrm>
          <a:prstGeom prst="rect">
            <a:avLst/>
          </a:prstGeom>
          <a:ln>
            <a:noFill/>
          </a:ln>
        </p:spPr>
        <p:txBody>
          <a:bodyPr wrap="square">
            <a:spAutoFit/>
          </a:bodyPr>
          <a:lstStyle/>
          <a:p>
            <a:pPr lvl="0">
              <a:defRPr/>
            </a:pPr>
            <a:r>
              <a:rPr lang="zh-CN" altLang="en-US" sz="2000" b="1" dirty="0">
                <a:solidFill>
                  <a:prstClr val="black"/>
                </a:solidFill>
              </a:rPr>
              <a:t>晴朗的</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fine</a:t>
            </a:r>
          </a:p>
          <a:p>
            <a:pPr>
              <a:defRPr/>
            </a:pPr>
            <a:r>
              <a:rPr lang="zh-CN" altLang="en-US" sz="2000" b="1" dirty="0">
                <a:solidFill>
                  <a:prstClr val="black"/>
                </a:solidFill>
              </a:rPr>
              <a:t>阳光充足的</a:t>
            </a:r>
            <a:endParaRPr lang="en-US" altLang="zh-CN" sz="2000" b="1" dirty="0">
              <a:solidFill>
                <a:prstClr val="black"/>
              </a:solidFill>
            </a:endParaRPr>
          </a:p>
          <a:p>
            <a:pPr lvl="0">
              <a:defRPr/>
            </a:pPr>
            <a:r>
              <a:rPr lang="en-US" altLang="zh-CN" sz="2000" b="1" dirty="0">
                <a:solidFill>
                  <a:srgbClr val="645E10"/>
                </a:solidFill>
              </a:rPr>
              <a:t>   sunny/bright/clear </a:t>
            </a:r>
          </a:p>
          <a:p>
            <a:pPr lvl="0">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多云的</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a:defRPr/>
            </a:pPr>
            <a:r>
              <a:rPr lang="en-US" altLang="zh-CN" sz="2000" b="1" dirty="0">
                <a:solidFill>
                  <a:srgbClr val="645E10"/>
                </a:solidFill>
              </a:rPr>
              <a:t>   cloudy/ overcast</a:t>
            </a:r>
          </a:p>
          <a:p>
            <a:pPr>
              <a:defRPr/>
            </a:pPr>
            <a:r>
              <a:rPr lang="zh-CN" altLang="en-US" sz="2000" b="1" dirty="0">
                <a:solidFill>
                  <a:prstClr val="black"/>
                </a:solidFill>
              </a:rPr>
              <a:t>温和的</a:t>
            </a:r>
            <a:endParaRPr lang="en-US" altLang="zh-CN" sz="2000" b="1" dirty="0">
              <a:solidFill>
                <a:prstClr val="black"/>
              </a:solidFill>
            </a:endParaRPr>
          </a:p>
          <a:p>
            <a:pPr>
              <a:defRPr/>
            </a:pPr>
            <a:r>
              <a:rPr lang="en-US" altLang="zh-CN" sz="2000" b="1" dirty="0">
                <a:solidFill>
                  <a:prstClr val="black"/>
                </a:solidFill>
              </a:rPr>
              <a:t>   </a:t>
            </a:r>
            <a:r>
              <a:rPr lang="en-US" altLang="zh-CN" sz="2000" b="1" dirty="0">
                <a:solidFill>
                  <a:srgbClr val="645E10"/>
                </a:solidFill>
              </a:rPr>
              <a:t>mild</a:t>
            </a:r>
          </a:p>
          <a:p>
            <a:pPr>
              <a:defRPr/>
            </a:pPr>
            <a:r>
              <a:rPr lang="zh-CN" altLang="en-US" sz="2000" b="1" dirty="0">
                <a:solidFill>
                  <a:prstClr val="black"/>
                </a:solidFill>
              </a:rPr>
              <a:t>暖和的</a:t>
            </a:r>
            <a:endParaRPr lang="en-US" altLang="zh-CN" sz="2000" b="1" dirty="0">
              <a:solidFill>
                <a:prstClr val="black"/>
              </a:solidFill>
            </a:endParaRPr>
          </a:p>
          <a:p>
            <a:pPr>
              <a:defRPr/>
            </a:pPr>
            <a:r>
              <a:rPr lang="en-US" altLang="zh-CN" sz="2000" b="1" dirty="0">
                <a:solidFill>
                  <a:srgbClr val="645E10"/>
                </a:solidFill>
              </a:rPr>
              <a:t>   warm </a:t>
            </a:r>
          </a:p>
          <a:p>
            <a:pPr>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炎热的</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lvl="0">
              <a:defRPr/>
            </a:pPr>
            <a:r>
              <a:rPr lang="en-US" altLang="zh-CN" sz="2000" b="1" dirty="0">
                <a:solidFill>
                  <a:srgbClr val="645E10"/>
                </a:solidFill>
              </a:rPr>
              <a:t>   hot </a:t>
            </a:r>
          </a:p>
          <a:p>
            <a:pPr lvl="0">
              <a:defRPr/>
            </a:pPr>
            <a:r>
              <a:rPr lang="zh-CN" altLang="en-US" sz="2000" b="1" dirty="0">
                <a:solidFill>
                  <a:prstClr val="black"/>
                </a:solidFill>
              </a:rPr>
              <a:t>凉爽的</a:t>
            </a:r>
          </a:p>
          <a:p>
            <a:pPr lvl="0">
              <a:defRPr/>
            </a:pPr>
            <a:r>
              <a:rPr lang="zh-CN" altLang="en-US" sz="2000" b="1" dirty="0">
                <a:solidFill>
                  <a:prstClr val="black"/>
                </a:solidFill>
              </a:rPr>
              <a:t>   </a:t>
            </a:r>
            <a:r>
              <a:rPr lang="en-US" altLang="zh-CN" sz="2000" b="1" dirty="0">
                <a:solidFill>
                  <a:srgbClr val="645E10"/>
                </a:solidFill>
              </a:rPr>
              <a:t>cool</a:t>
            </a:r>
          </a:p>
        </p:txBody>
      </p:sp>
      <p:sp>
        <p:nvSpPr>
          <p:cNvPr id="7" name="矩形 6">
            <a:extLst>
              <a:ext uri="{FF2B5EF4-FFF2-40B4-BE49-F238E27FC236}">
                <a16:creationId xmlns:a16="http://schemas.microsoft.com/office/drawing/2014/main" xmlns="" id="{DD4CFBF6-C693-40EE-8FF7-3D8691A8354B}"/>
              </a:ext>
            </a:extLst>
          </p:cNvPr>
          <p:cNvSpPr/>
          <p:nvPr/>
        </p:nvSpPr>
        <p:spPr>
          <a:xfrm>
            <a:off x="229417" y="204416"/>
            <a:ext cx="24343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8" name="图片 7">
            <a:extLst>
              <a:ext uri="{FF2B5EF4-FFF2-40B4-BE49-F238E27FC236}">
                <a16:creationId xmlns:a16="http://schemas.microsoft.com/office/drawing/2014/main" xmlns="" id="{3762C3B6-57C2-4FE0-B659-E1750843C039}"/>
              </a:ext>
            </a:extLst>
          </p:cNvPr>
          <p:cNvPicPr>
            <a:picLocks noChangeAspect="1"/>
          </p:cNvPicPr>
          <p:nvPr/>
        </p:nvPicPr>
        <p:blipFill>
          <a:blip r:embed="rId3"/>
          <a:stretch>
            <a:fillRect/>
          </a:stretch>
        </p:blipFill>
        <p:spPr>
          <a:xfrm>
            <a:off x="8182910" y="0"/>
            <a:ext cx="871436" cy="2484276"/>
          </a:xfrm>
          <a:prstGeom prst="rect">
            <a:avLst/>
          </a:prstGeom>
        </p:spPr>
      </p:pic>
      <p:sp>
        <p:nvSpPr>
          <p:cNvPr id="2" name="矩形 1">
            <a:extLst>
              <a:ext uri="{FF2B5EF4-FFF2-40B4-BE49-F238E27FC236}">
                <a16:creationId xmlns:a16="http://schemas.microsoft.com/office/drawing/2014/main" xmlns="" id="{F6C0B357-4550-41BA-B6A0-EACB1B5A9793}"/>
              </a:ext>
            </a:extLst>
          </p:cNvPr>
          <p:cNvSpPr/>
          <p:nvPr/>
        </p:nvSpPr>
        <p:spPr>
          <a:xfrm>
            <a:off x="2403754" y="655615"/>
            <a:ext cx="2665609" cy="4401205"/>
          </a:xfrm>
          <a:prstGeom prst="rect">
            <a:avLst/>
          </a:prstGeom>
        </p:spPr>
        <p:txBody>
          <a:bodyPr wrap="square">
            <a:spAutoFit/>
          </a:bodyPr>
          <a:lstStyle/>
          <a:p>
            <a:pPr lvl="0">
              <a:defRPr/>
            </a:pPr>
            <a:r>
              <a:rPr lang="zh-CN" altLang="en-US" sz="2000" b="1" dirty="0">
                <a:solidFill>
                  <a:prstClr val="black"/>
                </a:solidFill>
              </a:rPr>
              <a:t>有雨的</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rainy</a:t>
            </a:r>
          </a:p>
          <a:p>
            <a:pPr lvl="0">
              <a:defRPr/>
            </a:pPr>
            <a:r>
              <a:rPr lang="zh-CN" altLang="en-US" sz="2000" b="1" dirty="0">
                <a:solidFill>
                  <a:prstClr val="black"/>
                </a:solidFill>
              </a:rPr>
              <a:t>毛毛雨</a:t>
            </a:r>
            <a:endParaRPr lang="en-US" altLang="zh-CN" sz="2000" b="1" dirty="0">
              <a:solidFill>
                <a:prstClr val="black"/>
              </a:solidFill>
            </a:endParaRPr>
          </a:p>
          <a:p>
            <a:pPr lvl="0">
              <a:defRPr/>
            </a:pPr>
            <a:r>
              <a:rPr lang="en-US" altLang="zh-CN" sz="2000" b="1" dirty="0">
                <a:solidFill>
                  <a:srgbClr val="645E10"/>
                </a:solidFill>
              </a:rPr>
              <a:t>   drizzle</a:t>
            </a:r>
          </a:p>
          <a:p>
            <a:pPr lvl="0">
              <a:defRPr/>
            </a:pPr>
            <a:r>
              <a:rPr lang="zh-CN" altLang="en-US" sz="2000" b="1" dirty="0">
                <a:solidFill>
                  <a:prstClr val="black"/>
                </a:solidFill>
              </a:rPr>
              <a:t>小雨</a:t>
            </a:r>
            <a:endParaRPr lang="en-US" altLang="zh-CN" sz="2000" b="1" dirty="0">
              <a:solidFill>
                <a:prstClr val="black"/>
              </a:solidFill>
            </a:endParaRPr>
          </a:p>
          <a:p>
            <a:pPr lvl="0">
              <a:defRPr/>
            </a:pPr>
            <a:r>
              <a:rPr lang="en-US" altLang="zh-CN" sz="2000" b="1" dirty="0">
                <a:solidFill>
                  <a:srgbClr val="645E10"/>
                </a:solidFill>
              </a:rPr>
              <a:t>   light rain</a:t>
            </a:r>
          </a:p>
          <a:p>
            <a:pPr lvl="0">
              <a:defRPr/>
            </a:pPr>
            <a:r>
              <a:rPr lang="zh-CN" altLang="en-US" sz="2000" b="1" dirty="0">
                <a:solidFill>
                  <a:prstClr val="black"/>
                </a:solidFill>
              </a:rPr>
              <a:t>阵雨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shower </a:t>
            </a:r>
          </a:p>
          <a:p>
            <a:pPr lvl="0">
              <a:defRPr/>
            </a:pPr>
            <a:r>
              <a:rPr lang="zh-CN" altLang="en-US" sz="2000" b="1" dirty="0">
                <a:solidFill>
                  <a:prstClr val="black"/>
                </a:solidFill>
              </a:rPr>
              <a:t>暴风雨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storm</a:t>
            </a:r>
          </a:p>
          <a:p>
            <a:pPr lvl="0">
              <a:defRPr/>
            </a:pPr>
            <a:r>
              <a:rPr lang="zh-CN" altLang="en-US" sz="2000" b="1" dirty="0">
                <a:solidFill>
                  <a:prstClr val="black"/>
                </a:solidFill>
              </a:rPr>
              <a:t>倾盆大雨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downpour</a:t>
            </a:r>
          </a:p>
          <a:p>
            <a:pPr lvl="0">
              <a:defRPr/>
            </a:pPr>
            <a:r>
              <a:rPr lang="zh-CN" altLang="en-US" sz="2000" b="1" dirty="0">
                <a:solidFill>
                  <a:prstClr val="black"/>
                </a:solidFill>
              </a:rPr>
              <a:t>下着倾盆大雨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It rains cats and dogs.         </a:t>
            </a:r>
          </a:p>
        </p:txBody>
      </p:sp>
      <p:sp>
        <p:nvSpPr>
          <p:cNvPr id="9" name="矩形 8">
            <a:extLst>
              <a:ext uri="{FF2B5EF4-FFF2-40B4-BE49-F238E27FC236}">
                <a16:creationId xmlns:a16="http://schemas.microsoft.com/office/drawing/2014/main" xmlns="" id="{677B30F9-336D-4A5C-8E8B-0577F2916E6E}"/>
              </a:ext>
            </a:extLst>
          </p:cNvPr>
          <p:cNvSpPr/>
          <p:nvPr/>
        </p:nvSpPr>
        <p:spPr>
          <a:xfrm>
            <a:off x="5012281" y="128330"/>
            <a:ext cx="1938186" cy="5016758"/>
          </a:xfrm>
          <a:prstGeom prst="rect">
            <a:avLst/>
          </a:prstGeom>
        </p:spPr>
        <p:txBody>
          <a:bodyPr wrap="square">
            <a:spAutoFit/>
          </a:bodyPr>
          <a:lstStyle/>
          <a:p>
            <a:pPr>
              <a:defRPr/>
            </a:pPr>
            <a:r>
              <a:rPr lang="zh-CN" altLang="en-US" sz="2000" b="1" dirty="0">
                <a:solidFill>
                  <a:prstClr val="black"/>
                </a:solidFill>
              </a:rPr>
              <a:t>有风的</a:t>
            </a:r>
            <a:endParaRPr lang="en-US" altLang="zh-CN" sz="2000" b="1" dirty="0">
              <a:solidFill>
                <a:prstClr val="black"/>
              </a:solidFill>
            </a:endParaRPr>
          </a:p>
          <a:p>
            <a:pPr marR="0" lvl="0" indent="0" fontAlgn="auto">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windy </a:t>
            </a:r>
          </a:p>
          <a:p>
            <a:pPr lvl="0">
              <a:defRPr/>
            </a:pPr>
            <a:r>
              <a:rPr lang="zh-CN" altLang="en-US" sz="2000" b="1" dirty="0">
                <a:solidFill>
                  <a:prstClr val="black"/>
                </a:solidFill>
              </a:rPr>
              <a:t>无风的</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calm</a:t>
            </a:r>
          </a:p>
          <a:p>
            <a:pPr lvl="0">
              <a:defRPr/>
            </a:pPr>
            <a:r>
              <a:rPr lang="zh-CN" altLang="en-US" sz="2000" b="1" dirty="0">
                <a:solidFill>
                  <a:prstClr val="black"/>
                </a:solidFill>
              </a:rPr>
              <a:t>微风</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breeze</a:t>
            </a:r>
          </a:p>
          <a:p>
            <a:pPr lvl="0">
              <a:defRPr/>
            </a:pPr>
            <a:r>
              <a:rPr lang="zh-CN" altLang="en-US" sz="2000" b="1" dirty="0">
                <a:solidFill>
                  <a:prstClr val="black"/>
                </a:solidFill>
              </a:rPr>
              <a:t>大风</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strong winds </a:t>
            </a:r>
          </a:p>
          <a:p>
            <a:pPr lvl="0">
              <a:defRPr/>
            </a:pPr>
            <a:r>
              <a:rPr lang="zh-CN" altLang="en-US" sz="2000" b="1" dirty="0">
                <a:solidFill>
                  <a:prstClr val="black"/>
                </a:solidFill>
              </a:rPr>
              <a:t>风力不大</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moderate</a:t>
            </a:r>
          </a:p>
          <a:p>
            <a:pPr lvl="0">
              <a:defRPr/>
            </a:pPr>
            <a:r>
              <a:rPr lang="zh-CN" altLang="en-US" sz="2000" b="1" dirty="0">
                <a:solidFill>
                  <a:prstClr val="black"/>
                </a:solidFill>
              </a:rPr>
              <a:t>雾</a:t>
            </a:r>
          </a:p>
          <a:p>
            <a:pPr lvl="0">
              <a:defRPr/>
            </a:pPr>
            <a:r>
              <a:rPr lang="zh-CN" altLang="en-US" sz="2000" b="1" dirty="0">
                <a:solidFill>
                  <a:srgbClr val="645E10"/>
                </a:solidFill>
              </a:rPr>
              <a:t>   </a:t>
            </a:r>
            <a:r>
              <a:rPr lang="en-US" altLang="zh-CN" sz="2000" b="1" dirty="0">
                <a:solidFill>
                  <a:srgbClr val="645E10"/>
                </a:solidFill>
              </a:rPr>
              <a:t>fog</a:t>
            </a:r>
            <a:r>
              <a:rPr lang="en-US" altLang="zh-CN" sz="2000" b="1" dirty="0">
                <a:solidFill>
                  <a:schemeClr val="bg1">
                    <a:lumMod val="65000"/>
                  </a:schemeClr>
                </a:solidFill>
              </a:rPr>
              <a:t>gy</a:t>
            </a:r>
          </a:p>
          <a:p>
            <a:pPr lvl="0">
              <a:defRPr/>
            </a:pPr>
            <a:r>
              <a:rPr lang="zh-CN" altLang="en-US" sz="2000" b="1" dirty="0">
                <a:solidFill>
                  <a:prstClr val="black"/>
                </a:solidFill>
              </a:rPr>
              <a:t>雪</a:t>
            </a:r>
          </a:p>
          <a:p>
            <a:pPr lvl="0">
              <a:defRPr/>
            </a:pPr>
            <a:r>
              <a:rPr lang="zh-CN" altLang="en-US" sz="2000" b="1" dirty="0">
                <a:solidFill>
                  <a:prstClr val="black"/>
                </a:solidFill>
              </a:rPr>
              <a:t>   </a:t>
            </a:r>
            <a:r>
              <a:rPr lang="en-US" altLang="zh-CN" sz="2000" b="1" dirty="0">
                <a:solidFill>
                  <a:srgbClr val="645E10"/>
                </a:solidFill>
              </a:rPr>
              <a:t>snow</a:t>
            </a:r>
            <a:r>
              <a:rPr lang="en-US" altLang="zh-CN" sz="2000" b="1" dirty="0">
                <a:solidFill>
                  <a:schemeClr val="bg1">
                    <a:lumMod val="75000"/>
                  </a:schemeClr>
                </a:solidFill>
              </a:rPr>
              <a:t>y</a:t>
            </a:r>
          </a:p>
          <a:p>
            <a:pPr lvl="0">
              <a:defRPr/>
            </a:pPr>
            <a:r>
              <a:rPr lang="zh-CN" altLang="en-US" sz="2000" b="1" dirty="0">
                <a:solidFill>
                  <a:prstClr val="black"/>
                </a:solidFill>
              </a:rPr>
              <a:t>大风雪</a:t>
            </a:r>
          </a:p>
          <a:p>
            <a:pPr lvl="0">
              <a:defRPr/>
            </a:pPr>
            <a:r>
              <a:rPr lang="en-US" altLang="zh-CN" sz="2000" b="1" dirty="0">
                <a:solidFill>
                  <a:prstClr val="black"/>
                </a:solidFill>
              </a:rPr>
              <a:t>   </a:t>
            </a:r>
            <a:r>
              <a:rPr lang="en-US" altLang="zh-CN" sz="2000" b="1" dirty="0">
                <a:solidFill>
                  <a:srgbClr val="645E10"/>
                </a:solidFill>
              </a:rPr>
              <a:t>blizzard </a:t>
            </a:r>
            <a:endParaRPr lang="zh-CN" altLang="en-US" sz="2000" b="1" dirty="0">
              <a:solidFill>
                <a:srgbClr val="645E10"/>
              </a:solidFill>
            </a:endParaRPr>
          </a:p>
        </p:txBody>
      </p:sp>
      <p:sp>
        <p:nvSpPr>
          <p:cNvPr id="5" name="矩形 4">
            <a:extLst>
              <a:ext uri="{FF2B5EF4-FFF2-40B4-BE49-F238E27FC236}">
                <a16:creationId xmlns:a16="http://schemas.microsoft.com/office/drawing/2014/main" xmlns="" id="{3322E08F-34B8-4CC1-85A5-BBFA9A68CF11}"/>
              </a:ext>
            </a:extLst>
          </p:cNvPr>
          <p:cNvSpPr/>
          <p:nvPr/>
        </p:nvSpPr>
        <p:spPr>
          <a:xfrm>
            <a:off x="6999922" y="142474"/>
            <a:ext cx="2054424" cy="5016758"/>
          </a:xfrm>
          <a:prstGeom prst="rect">
            <a:avLst/>
          </a:prstGeom>
        </p:spPr>
        <p:txBody>
          <a:bodyPr wrap="square">
            <a:spAutoFit/>
          </a:bodyPr>
          <a:lstStyle/>
          <a:p>
            <a:pPr lvl="0">
              <a:defRPr/>
            </a:pPr>
            <a:r>
              <a:rPr lang="zh-CN" altLang="en-US" sz="2000" b="1" dirty="0">
                <a:solidFill>
                  <a:prstClr val="black"/>
                </a:solidFill>
              </a:rPr>
              <a:t>暴风雪</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snowstorm </a:t>
            </a:r>
          </a:p>
          <a:p>
            <a:pPr lvl="0">
              <a:defRPr/>
            </a:pPr>
            <a:r>
              <a:rPr lang="zh-CN" altLang="en-US" sz="2000" b="1" dirty="0">
                <a:solidFill>
                  <a:prstClr val="black"/>
                </a:solidFill>
              </a:rPr>
              <a:t>打雷</a:t>
            </a:r>
            <a:endParaRPr lang="en-US" altLang="zh-CN" sz="2000" b="1" dirty="0">
              <a:solidFill>
                <a:prstClr val="black"/>
              </a:solidFill>
            </a:endParaRPr>
          </a:p>
          <a:p>
            <a:pPr lvl="0">
              <a:defRPr/>
            </a:pPr>
            <a:r>
              <a:rPr lang="en-US" altLang="zh-CN" sz="2000" b="1" dirty="0">
                <a:solidFill>
                  <a:srgbClr val="645E10"/>
                </a:solidFill>
              </a:rPr>
              <a:t>   thunder</a:t>
            </a:r>
          </a:p>
          <a:p>
            <a:pPr lvl="0">
              <a:defRPr/>
            </a:pPr>
            <a:r>
              <a:rPr lang="zh-CN" altLang="en-US" sz="2000" b="1" dirty="0">
                <a:solidFill>
                  <a:prstClr val="black"/>
                </a:solidFill>
              </a:rPr>
              <a:t>台风</a:t>
            </a:r>
            <a:endParaRPr lang="en-US" altLang="zh-CN" sz="2000" b="1" dirty="0">
              <a:solidFill>
                <a:prstClr val="black"/>
              </a:solidFill>
            </a:endParaRPr>
          </a:p>
          <a:p>
            <a:pPr lvl="0">
              <a:defRPr/>
            </a:pPr>
            <a:r>
              <a:rPr lang="en-US" altLang="zh-CN" sz="2000" b="1" dirty="0">
                <a:solidFill>
                  <a:srgbClr val="645E10"/>
                </a:solidFill>
              </a:rPr>
              <a:t>   typhoon</a:t>
            </a:r>
          </a:p>
          <a:p>
            <a:pPr lvl="0">
              <a:defRPr/>
            </a:pPr>
            <a:r>
              <a:rPr lang="zh-CN" altLang="en-US" sz="2000" b="1" dirty="0">
                <a:solidFill>
                  <a:prstClr val="black"/>
                </a:solidFill>
              </a:rPr>
              <a:t>龙卷风</a:t>
            </a:r>
            <a:endParaRPr lang="en-US" altLang="zh-CN" sz="2000" b="1" dirty="0">
              <a:solidFill>
                <a:prstClr val="black"/>
              </a:solidFill>
            </a:endParaRPr>
          </a:p>
          <a:p>
            <a:pPr lvl="0">
              <a:defRPr/>
            </a:pPr>
            <a:r>
              <a:rPr lang="en-US" altLang="zh-CN" sz="2000" b="1" dirty="0">
                <a:solidFill>
                  <a:srgbClr val="645E10"/>
                </a:solidFill>
              </a:rPr>
              <a:t>   tornado</a:t>
            </a:r>
          </a:p>
          <a:p>
            <a:pPr lvl="0">
              <a:defRPr/>
            </a:pPr>
            <a:r>
              <a:rPr lang="zh-CN" altLang="en-US" sz="2000" b="1" dirty="0">
                <a:solidFill>
                  <a:prstClr val="black"/>
                </a:solidFill>
              </a:rPr>
              <a:t>闪电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lightening</a:t>
            </a:r>
          </a:p>
          <a:p>
            <a:pPr lvl="0">
              <a:defRPr/>
            </a:pPr>
            <a:r>
              <a:rPr lang="zh-CN" altLang="en-US" sz="2000" b="1" dirty="0">
                <a:solidFill>
                  <a:prstClr val="black"/>
                </a:solidFill>
              </a:rPr>
              <a:t>天空放晴</a:t>
            </a:r>
            <a:endParaRPr lang="en-US" altLang="zh-CN" sz="2000" b="1" dirty="0">
              <a:solidFill>
                <a:prstClr val="black"/>
              </a:solidFill>
            </a:endParaRPr>
          </a:p>
          <a:p>
            <a:pPr lvl="0">
              <a:defRPr/>
            </a:pPr>
            <a:r>
              <a:rPr lang="zh-CN" altLang="en-US" sz="2000" b="1" dirty="0">
                <a:solidFill>
                  <a:prstClr val="black"/>
                </a:solidFill>
              </a:rPr>
              <a:t> </a:t>
            </a:r>
            <a:r>
              <a:rPr lang="en-US" altLang="zh-CN" sz="2000" b="1" dirty="0">
                <a:solidFill>
                  <a:prstClr val="black"/>
                </a:solidFill>
              </a:rPr>
              <a:t>   </a:t>
            </a:r>
            <a:r>
              <a:rPr lang="en-US" altLang="zh-CN" sz="2000" b="1" dirty="0">
                <a:solidFill>
                  <a:srgbClr val="645E10"/>
                </a:solidFill>
              </a:rPr>
              <a:t>clear up</a:t>
            </a:r>
          </a:p>
          <a:p>
            <a:pPr lvl="0">
              <a:defRPr/>
            </a:pPr>
            <a:r>
              <a:rPr lang="zh-CN" altLang="en-US" sz="2000" b="1" dirty="0">
                <a:solidFill>
                  <a:prstClr val="black"/>
                </a:solidFill>
              </a:rPr>
              <a:t>转暖</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warm up</a:t>
            </a:r>
            <a:r>
              <a:rPr lang="zh-CN" altLang="en-US" sz="2000" b="1" dirty="0">
                <a:solidFill>
                  <a:srgbClr val="645E10"/>
                </a:solidFill>
              </a:rPr>
              <a:t> </a:t>
            </a:r>
            <a:endParaRPr lang="en-US" altLang="zh-CN" sz="2000" b="1" dirty="0">
              <a:solidFill>
                <a:srgbClr val="645E10"/>
              </a:solidFill>
            </a:endParaRPr>
          </a:p>
          <a:p>
            <a:pPr lvl="0">
              <a:defRPr/>
            </a:pPr>
            <a:r>
              <a:rPr lang="zh-CN" altLang="en-US" sz="2000" b="1" dirty="0">
                <a:solidFill>
                  <a:prstClr val="black"/>
                </a:solidFill>
              </a:rPr>
              <a:t>乌云密布的</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dark and cloudy</a:t>
            </a:r>
            <a:endParaRPr lang="zh-CN" altLang="en-US" sz="2000" b="1" dirty="0">
              <a:solidFill>
                <a:srgbClr val="645E10"/>
              </a:solidFill>
            </a:endParaRPr>
          </a:p>
        </p:txBody>
      </p:sp>
    </p:spTree>
    <p:extLst>
      <p:ext uri="{BB962C8B-B14F-4D97-AF65-F5344CB8AC3E}">
        <p14:creationId xmlns:p14="http://schemas.microsoft.com/office/powerpoint/2010/main" val="31857334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C460DC9-39D1-4CFE-A9C4-033CB6968B61}"/>
              </a:ext>
            </a:extLst>
          </p:cNvPr>
          <p:cNvPicPr>
            <a:picLocks noChangeAspect="1"/>
          </p:cNvPicPr>
          <p:nvPr/>
        </p:nvPicPr>
        <p:blipFill>
          <a:blip r:embed="rId3"/>
          <a:stretch>
            <a:fillRect/>
          </a:stretch>
        </p:blipFill>
        <p:spPr>
          <a:xfrm>
            <a:off x="0" y="2682091"/>
            <a:ext cx="1975275" cy="246299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xmlns="" id="{7AD05C37-D79A-4DE9-BFD0-9D10068C50A0}"/>
              </a:ext>
            </a:extLst>
          </p:cNvPr>
          <p:cNvSpPr/>
          <p:nvPr/>
        </p:nvSpPr>
        <p:spPr>
          <a:xfrm>
            <a:off x="1856346" y="685035"/>
            <a:ext cx="3975793" cy="4401205"/>
          </a:xfrm>
          <a:prstGeom prst="rect">
            <a:avLst/>
          </a:prstGeom>
        </p:spPr>
        <p:txBody>
          <a:bodyPr wrap="square">
            <a:spAutoFit/>
          </a:bodyPr>
          <a:lstStyle/>
          <a:p>
            <a:r>
              <a:rPr lang="zh-CN" altLang="en-US" sz="2000" b="1" dirty="0"/>
              <a:t>气候</a:t>
            </a:r>
            <a:endParaRPr lang="en-US" altLang="zh-CN" sz="2000" b="1" dirty="0"/>
          </a:p>
          <a:p>
            <a:r>
              <a:rPr lang="en-US" altLang="zh-CN" sz="2000" b="1" dirty="0">
                <a:solidFill>
                  <a:srgbClr val="645E10"/>
                </a:solidFill>
              </a:rPr>
              <a:t>   climate</a:t>
            </a:r>
          </a:p>
          <a:p>
            <a:r>
              <a:rPr lang="zh-CN" altLang="en-US" sz="2000" b="1" dirty="0"/>
              <a:t>天气预报</a:t>
            </a:r>
            <a:endParaRPr lang="en-US" altLang="zh-CN" sz="2000" b="1" dirty="0"/>
          </a:p>
          <a:p>
            <a:r>
              <a:rPr lang="en-US" altLang="zh-CN" sz="2000" b="1" dirty="0">
                <a:solidFill>
                  <a:srgbClr val="645E10"/>
                </a:solidFill>
              </a:rPr>
              <a:t>   weather forecast</a:t>
            </a:r>
          </a:p>
          <a:p>
            <a:r>
              <a:rPr lang="zh-CN" altLang="en-US" sz="2000" b="1" dirty="0"/>
              <a:t>天气预报员</a:t>
            </a:r>
            <a:endParaRPr lang="en-US" altLang="zh-CN" sz="2000" b="1" dirty="0"/>
          </a:p>
          <a:p>
            <a:r>
              <a:rPr lang="en-US" altLang="zh-CN" sz="2000" b="1" dirty="0">
                <a:solidFill>
                  <a:srgbClr val="645E10"/>
                </a:solidFill>
              </a:rPr>
              <a:t>   weatherman</a:t>
            </a:r>
          </a:p>
          <a:p>
            <a:r>
              <a:rPr lang="zh-CN" altLang="en-US" sz="2000" b="1" dirty="0"/>
              <a:t>晴朗的天气 </a:t>
            </a:r>
            <a:endParaRPr lang="en-US" altLang="zh-CN" sz="2000" b="1" dirty="0"/>
          </a:p>
          <a:p>
            <a:r>
              <a:rPr lang="en-US" altLang="zh-CN" sz="2000" b="1" dirty="0">
                <a:solidFill>
                  <a:srgbClr val="645E10"/>
                </a:solidFill>
              </a:rPr>
              <a:t>   nice weather</a:t>
            </a:r>
          </a:p>
          <a:p>
            <a:r>
              <a:rPr lang="zh-CN" altLang="en-US" sz="2000" b="1" dirty="0"/>
              <a:t>阴有阵雨 </a:t>
            </a:r>
            <a:endParaRPr lang="en-US" altLang="zh-CN" sz="2000" b="1" dirty="0"/>
          </a:p>
          <a:p>
            <a:r>
              <a:rPr lang="zh-CN" altLang="en-US" sz="2000" b="1" dirty="0"/>
              <a:t>   </a:t>
            </a:r>
            <a:r>
              <a:rPr lang="en-US" altLang="zh-CN" sz="2000" b="1" dirty="0">
                <a:solidFill>
                  <a:srgbClr val="645E10"/>
                </a:solidFill>
              </a:rPr>
              <a:t>cloudy with occasional showers</a:t>
            </a:r>
          </a:p>
          <a:p>
            <a:r>
              <a:rPr lang="zh-CN" altLang="en-US" sz="2000" b="1" dirty="0"/>
              <a:t>晴转阴</a:t>
            </a:r>
            <a:endParaRPr lang="en-US" altLang="zh-CN" sz="2000" b="1" dirty="0"/>
          </a:p>
          <a:p>
            <a:r>
              <a:rPr lang="en-US" altLang="zh-CN" sz="2000" b="1" dirty="0"/>
              <a:t>   </a:t>
            </a:r>
            <a:r>
              <a:rPr lang="en-US" altLang="zh-CN" sz="2000" b="1" dirty="0">
                <a:solidFill>
                  <a:srgbClr val="645E10"/>
                </a:solidFill>
              </a:rPr>
              <a:t>fine becoming cloudy</a:t>
            </a:r>
            <a:endParaRPr lang="zh-CN" altLang="en-US" sz="2000" b="1" dirty="0">
              <a:solidFill>
                <a:srgbClr val="645E10"/>
              </a:solidFill>
            </a:endParaRPr>
          </a:p>
          <a:p>
            <a:r>
              <a:rPr lang="zh-CN" altLang="en-US" sz="2000" b="1" dirty="0"/>
              <a:t>阴转晴 </a:t>
            </a:r>
            <a:endParaRPr lang="en-US" altLang="zh-CN" sz="2000" b="1" dirty="0"/>
          </a:p>
          <a:p>
            <a:r>
              <a:rPr lang="en-US" altLang="zh-CN" sz="2000" b="1" dirty="0"/>
              <a:t>   </a:t>
            </a:r>
            <a:r>
              <a:rPr lang="en-US" altLang="zh-CN" sz="2000" b="1" dirty="0">
                <a:solidFill>
                  <a:srgbClr val="645E10"/>
                </a:solidFill>
              </a:rPr>
              <a:t>cloudy at first, becoming fine</a:t>
            </a:r>
          </a:p>
        </p:txBody>
      </p:sp>
      <p:sp>
        <p:nvSpPr>
          <p:cNvPr id="7" name="矩形 6">
            <a:extLst>
              <a:ext uri="{FF2B5EF4-FFF2-40B4-BE49-F238E27FC236}">
                <a16:creationId xmlns:a16="http://schemas.microsoft.com/office/drawing/2014/main" xmlns="" id="{E5CB19A7-8234-4E69-B6E7-6B859CB12D65}"/>
              </a:ext>
            </a:extLst>
          </p:cNvPr>
          <p:cNvSpPr/>
          <p:nvPr/>
        </p:nvSpPr>
        <p:spPr>
          <a:xfrm>
            <a:off x="5946141" y="838924"/>
            <a:ext cx="3327169" cy="4093428"/>
          </a:xfrm>
          <a:prstGeom prst="rect">
            <a:avLst/>
          </a:prstGeom>
        </p:spPr>
        <p:txBody>
          <a:bodyPr wrap="square">
            <a:spAutoFit/>
          </a:bodyPr>
          <a:lstStyle/>
          <a:p>
            <a:pPr lvl="0"/>
            <a:r>
              <a:rPr lang="zh-CN" altLang="en-US" sz="2000" b="1" dirty="0">
                <a:solidFill>
                  <a:prstClr val="black"/>
                </a:solidFill>
              </a:rPr>
              <a:t>晴到多云 </a:t>
            </a:r>
          </a:p>
          <a:p>
            <a:pPr lvl="0"/>
            <a:r>
              <a:rPr lang="en-US" altLang="zh-CN" sz="2000" b="1" dirty="0">
                <a:solidFill>
                  <a:prstClr val="black"/>
                </a:solidFill>
              </a:rPr>
              <a:t>   </a:t>
            </a:r>
            <a:r>
              <a:rPr lang="en-US" altLang="zh-CN" sz="2000" b="1" dirty="0">
                <a:solidFill>
                  <a:srgbClr val="645E10"/>
                </a:solidFill>
              </a:rPr>
              <a:t>fair to cloudy</a:t>
            </a:r>
          </a:p>
          <a:p>
            <a:pPr lvl="0"/>
            <a:r>
              <a:rPr lang="zh-CN" altLang="en-US" sz="2000" b="1" dirty="0">
                <a:solidFill>
                  <a:prstClr val="black"/>
                </a:solidFill>
              </a:rPr>
              <a:t>多云转晴 </a:t>
            </a:r>
            <a:endParaRPr lang="en-US" altLang="zh-CN" sz="2000" b="1" dirty="0">
              <a:solidFill>
                <a:prstClr val="black"/>
              </a:solidFill>
            </a:endParaRPr>
          </a:p>
          <a:p>
            <a:pPr>
              <a:defRPr/>
            </a:pPr>
            <a:r>
              <a:rPr lang="en-US" altLang="zh-CN" sz="2000" b="1" dirty="0">
                <a:solidFill>
                  <a:prstClr val="black"/>
                </a:solidFill>
              </a:rPr>
              <a:t>   </a:t>
            </a:r>
            <a:r>
              <a:rPr lang="en-US" altLang="zh-CN" sz="2000" b="1" dirty="0">
                <a:solidFill>
                  <a:srgbClr val="645E10"/>
                </a:solidFill>
              </a:rPr>
              <a:t>cloudy becoming fine</a:t>
            </a:r>
          </a:p>
          <a:p>
            <a:pPr>
              <a:defRPr/>
            </a:pPr>
            <a:r>
              <a:rPr lang="zh-CN" altLang="en-US" sz="2000" b="1" dirty="0"/>
              <a:t>最高温度</a:t>
            </a:r>
            <a:endParaRPr lang="en-US" altLang="zh-CN" sz="2000" b="1" dirty="0"/>
          </a:p>
          <a:p>
            <a:pPr>
              <a:defRPr/>
            </a:pPr>
            <a:r>
              <a:rPr lang="en-US" altLang="zh-CN" sz="2000" b="1" dirty="0"/>
              <a:t>   </a:t>
            </a:r>
            <a:r>
              <a:rPr lang="en-US" altLang="zh-CN" sz="2000" b="1" dirty="0">
                <a:solidFill>
                  <a:srgbClr val="645E10"/>
                </a:solidFill>
              </a:rPr>
              <a:t>maximum temperature</a:t>
            </a:r>
          </a:p>
          <a:p>
            <a:pPr lvl="0"/>
            <a:r>
              <a:rPr lang="zh-CN" altLang="en-US" sz="2000" b="1" dirty="0"/>
              <a:t>最低温度</a:t>
            </a:r>
            <a:endParaRPr lang="en-US" altLang="zh-CN" sz="2000" b="1" dirty="0"/>
          </a:p>
          <a:p>
            <a:pPr lvl="0"/>
            <a:r>
              <a:rPr lang="en-US" altLang="zh-CN" sz="2000" b="1" dirty="0"/>
              <a:t>   </a:t>
            </a:r>
            <a:r>
              <a:rPr lang="en-US" altLang="zh-CN" sz="2000" b="1" dirty="0">
                <a:solidFill>
                  <a:srgbClr val="645E10"/>
                </a:solidFill>
              </a:rPr>
              <a:t>minimum temperature</a:t>
            </a:r>
          </a:p>
          <a:p>
            <a:pPr lvl="0"/>
            <a:r>
              <a:rPr lang="zh-CN" altLang="en-US" sz="2000" b="1" dirty="0">
                <a:solidFill>
                  <a:prstClr val="black"/>
                </a:solidFill>
              </a:rPr>
              <a:t>潮湿的</a:t>
            </a:r>
          </a:p>
          <a:p>
            <a:pPr lvl="0"/>
            <a:r>
              <a:rPr lang="zh-CN" altLang="en-US" sz="2000" b="1" dirty="0">
                <a:solidFill>
                  <a:prstClr val="black"/>
                </a:solidFill>
              </a:rPr>
              <a:t>   </a:t>
            </a:r>
            <a:r>
              <a:rPr lang="en-US" altLang="zh-CN" sz="2000" b="1" dirty="0">
                <a:solidFill>
                  <a:srgbClr val="645E10"/>
                </a:solidFill>
              </a:rPr>
              <a:t>wet/humid/damp</a:t>
            </a:r>
          </a:p>
          <a:p>
            <a:pPr lvl="0"/>
            <a:r>
              <a:rPr lang="zh-CN" altLang="en-US" sz="2000" b="1" dirty="0">
                <a:solidFill>
                  <a:prstClr val="black"/>
                </a:solidFill>
              </a:rPr>
              <a:t>冰冷的</a:t>
            </a:r>
          </a:p>
          <a:p>
            <a:pPr lvl="0"/>
            <a:r>
              <a:rPr lang="zh-CN" altLang="en-US" sz="2000" b="1" dirty="0">
                <a:solidFill>
                  <a:prstClr val="black"/>
                </a:solidFill>
              </a:rPr>
              <a:t>   </a:t>
            </a:r>
            <a:r>
              <a:rPr lang="en-US" altLang="zh-CN" sz="2000" b="1" dirty="0">
                <a:solidFill>
                  <a:srgbClr val="645E10"/>
                </a:solidFill>
              </a:rPr>
              <a:t>freezing-cold</a:t>
            </a:r>
          </a:p>
          <a:p>
            <a:pPr lvl="0"/>
            <a:endParaRPr lang="en-US" altLang="zh-CN" sz="2000" b="1" dirty="0">
              <a:solidFill>
                <a:prstClr val="black"/>
              </a:solidFill>
            </a:endParaRPr>
          </a:p>
        </p:txBody>
      </p:sp>
    </p:spTree>
    <p:extLst>
      <p:ext uri="{BB962C8B-B14F-4D97-AF65-F5344CB8AC3E}">
        <p14:creationId xmlns:p14="http://schemas.microsoft.com/office/powerpoint/2010/main" val="32145896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xmlns=""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3" name="图片 2">
            <a:extLst>
              <a:ext uri="{FF2B5EF4-FFF2-40B4-BE49-F238E27FC236}">
                <a16:creationId xmlns:a16="http://schemas.microsoft.com/office/drawing/2014/main" xmlns=""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xmlns="" id="{51DB28B2-EC09-47A0-BB08-B98AB8199060}"/>
              </a:ext>
            </a:extLst>
          </p:cNvPr>
          <p:cNvSpPr/>
          <p:nvPr/>
        </p:nvSpPr>
        <p:spPr>
          <a:xfrm>
            <a:off x="215186" y="894073"/>
            <a:ext cx="8785305" cy="3170099"/>
          </a:xfrm>
          <a:prstGeom prst="rect">
            <a:avLst/>
          </a:prstGeom>
        </p:spPr>
        <p:txBody>
          <a:bodyPr wrap="square">
            <a:spAutoFit/>
          </a:bodyPr>
          <a:lstStyle/>
          <a:p>
            <a:r>
              <a:rPr lang="zh-CN" altLang="en-US" sz="2000" b="1" dirty="0"/>
              <a:t>今天的天气多好啊！</a:t>
            </a:r>
          </a:p>
          <a:p>
            <a:pPr marL="342900" indent="-342900">
              <a:buFont typeface="Wingdings" panose="05000000000000000000" pitchFamily="2" charset="2"/>
              <a:buChar char="Ø"/>
            </a:pPr>
            <a:r>
              <a:rPr lang="en-US" altLang="zh-CN" sz="2000" b="1" dirty="0">
                <a:solidFill>
                  <a:srgbClr val="645E10"/>
                </a:solidFill>
              </a:rPr>
              <a:t>How good is this weather?</a:t>
            </a:r>
          </a:p>
          <a:p>
            <a:r>
              <a:rPr lang="zh-CN" altLang="en-US" sz="2000" b="1" dirty="0"/>
              <a:t>对我来说太热了！我喜欢</a:t>
            </a:r>
            <a:r>
              <a:rPr lang="en-US" altLang="zh-CN" sz="2000" b="1" dirty="0"/>
              <a:t>20</a:t>
            </a:r>
            <a:r>
              <a:rPr lang="zh-CN" altLang="en-US" sz="2000" b="1" dirty="0"/>
              <a:t>多度的气温。</a:t>
            </a:r>
          </a:p>
          <a:p>
            <a:pPr marL="342900" indent="-342900">
              <a:buFont typeface="Wingdings" panose="05000000000000000000" pitchFamily="2" charset="2"/>
              <a:buChar char="Ø"/>
            </a:pPr>
            <a:r>
              <a:rPr lang="en-US" altLang="zh-CN" sz="2000" b="1" dirty="0">
                <a:solidFill>
                  <a:srgbClr val="645E10"/>
                </a:solidFill>
              </a:rPr>
              <a:t>It's a bit too hot for me! I'd prefer the temperature to be in the 20s degrees.</a:t>
            </a:r>
          </a:p>
          <a:p>
            <a:r>
              <a:rPr lang="zh-CN" altLang="en-US" sz="2000" b="1" dirty="0"/>
              <a:t>你觉得你最喜欢的温度是多少</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What do you reckon your favorite temperature is?</a:t>
            </a:r>
          </a:p>
          <a:p>
            <a:r>
              <a:rPr lang="zh-CN" altLang="en-US" sz="2000" b="1" dirty="0"/>
              <a:t>这个周末会很热吗？</a:t>
            </a:r>
          </a:p>
          <a:p>
            <a:pPr marL="342900" indent="-342900">
              <a:buFont typeface="Wingdings" panose="05000000000000000000" pitchFamily="2" charset="2"/>
              <a:buChar char="Ø"/>
            </a:pPr>
            <a:r>
              <a:rPr lang="en-US" altLang="zh-CN" sz="2000" b="1" dirty="0">
                <a:solidFill>
                  <a:srgbClr val="645E10"/>
                </a:solidFill>
              </a:rPr>
              <a:t>Is it going to be hot this weekend?</a:t>
            </a:r>
          </a:p>
          <a:p>
            <a:r>
              <a:rPr lang="zh-CN" altLang="en-US" sz="2000" b="1" dirty="0"/>
              <a:t>我觉得周六会下雨。</a:t>
            </a:r>
          </a:p>
          <a:p>
            <a:pPr marL="342900" indent="-342900">
              <a:buFont typeface="Wingdings" panose="05000000000000000000" pitchFamily="2" charset="2"/>
              <a:buChar char="Ø"/>
            </a:pPr>
            <a:r>
              <a:rPr lang="en-US" altLang="zh-CN" sz="2000" b="1" dirty="0">
                <a:solidFill>
                  <a:srgbClr val="645E10"/>
                </a:solidFill>
              </a:rPr>
              <a:t>I actually think it's going to be raining on Saturday.</a:t>
            </a:r>
          </a:p>
        </p:txBody>
      </p:sp>
      <p:pic>
        <p:nvPicPr>
          <p:cNvPr id="5" name="图片 4">
            <a:extLst>
              <a:ext uri="{FF2B5EF4-FFF2-40B4-BE49-F238E27FC236}">
                <a16:creationId xmlns:a16="http://schemas.microsoft.com/office/drawing/2014/main" xmlns="" id="{43D646CB-B387-4E01-BF47-E8CCA88CA9FD}"/>
              </a:ext>
            </a:extLst>
          </p:cNvPr>
          <p:cNvPicPr>
            <a:picLocks noChangeAspect="1"/>
          </p:cNvPicPr>
          <p:nvPr/>
        </p:nvPicPr>
        <p:blipFill>
          <a:blip r:embed="rId4"/>
          <a:stretch>
            <a:fillRect/>
          </a:stretch>
        </p:blipFill>
        <p:spPr>
          <a:xfrm>
            <a:off x="7151776" y="3566087"/>
            <a:ext cx="1981372" cy="1579001"/>
          </a:xfrm>
          <a:prstGeom prst="rect">
            <a:avLst/>
          </a:prstGeom>
        </p:spPr>
      </p:pic>
    </p:spTree>
    <p:extLst>
      <p:ext uri="{BB962C8B-B14F-4D97-AF65-F5344CB8AC3E}">
        <p14:creationId xmlns:p14="http://schemas.microsoft.com/office/powerpoint/2010/main" val="39401652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36536" y="1013665"/>
            <a:ext cx="8566752"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Can I go out with friends, Dad?</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Yes, Carol, but you can’t go out in those clothes. It’s freezing today.</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Okay, Dad. I’ll wear something warmer.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2. What does Carol’s father ask her to do?</a:t>
            </a:r>
          </a:p>
          <a:p>
            <a:pPr lvl="0"/>
            <a:r>
              <a:rPr lang="en-US" altLang="zh-CN" sz="1600" b="1" dirty="0">
                <a:solidFill>
                  <a:prstClr val="black"/>
                </a:solidFill>
                <a:latin typeface="Times New Roman" pitchFamily="18" charset="0"/>
                <a:cs typeface="Times New Roman" pitchFamily="18" charset="0"/>
              </a:rPr>
              <a:t>  A. Talk with her friends.	   B. Go out with him.	C. Put on warm clothes.</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004986"/>
            <a:ext cx="345800" cy="353605"/>
          </a:xfrm>
          <a:prstGeom prst="rect">
            <a:avLst/>
          </a:prstGeom>
        </p:spPr>
      </p:pic>
    </p:spTree>
    <p:extLst>
      <p:ext uri="{BB962C8B-B14F-4D97-AF65-F5344CB8AC3E}">
        <p14:creationId xmlns:p14="http://schemas.microsoft.com/office/powerpoint/2010/main" val="3118027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8537" y="144329"/>
            <a:ext cx="8835363" cy="27084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Hello, everyone. Welcome to our program. I’m Jenny Jackson. The weather here in Juárez has become unbearable, with no rains for over a year. The city is suffering from unusually hot weather. Some light showers have been forecast since last month, but all of them have been effective in surrounding areas. Summer has not even started yet. The temperatures have reached 40℃ in the past three days and people have been warned not to go out of their homes, not if you walk on foot at least between 11:00 in the morning and 7:00 in the evening. Little kids and the elderly are the ones who have suffered the most from the extreme heat wave. They must drink water all the time. To help our audience have a better understanding of this extreme weather, we’ve invited Professor Torres from university of Mexico to our studio this evening.</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17. When did it rain last time in Juárez? </a:t>
            </a:r>
          </a:p>
          <a:p>
            <a:pPr lvl="0"/>
            <a:r>
              <a:rPr lang="en-US" altLang="zh-CN" sz="1400" b="1" dirty="0">
                <a:solidFill>
                  <a:prstClr val="black"/>
                </a:solidFill>
                <a:latin typeface="Times New Roman" pitchFamily="18" charset="0"/>
                <a:cs typeface="Times New Roman" pitchFamily="18" charset="0"/>
              </a:rPr>
              <a:t>A. Three days ago.   		B. A month ago.	                    C. A year ago.</a:t>
            </a:r>
          </a:p>
          <a:p>
            <a:pPr lvl="0"/>
            <a:r>
              <a:rPr lang="en-US" altLang="zh-CN" sz="1400" b="1" dirty="0">
                <a:solidFill>
                  <a:prstClr val="black"/>
                </a:solidFill>
                <a:latin typeface="Times New Roman" pitchFamily="18" charset="0"/>
                <a:cs typeface="Times New Roman" pitchFamily="18" charset="0"/>
              </a:rPr>
              <a:t>18. What season is it now in Juárez?</a:t>
            </a:r>
          </a:p>
          <a:p>
            <a:pPr lvl="0"/>
            <a:r>
              <a:rPr lang="en-US" altLang="zh-CN" sz="1400" b="1" dirty="0">
                <a:solidFill>
                  <a:prstClr val="black"/>
                </a:solidFill>
                <a:latin typeface="Times New Roman" pitchFamily="18" charset="0"/>
                <a:cs typeface="Times New Roman" pitchFamily="18" charset="0"/>
              </a:rPr>
              <a:t>A. Spring.			B. Summer.			C. Autumn.</a:t>
            </a:r>
          </a:p>
          <a:p>
            <a:pPr lvl="0"/>
            <a:r>
              <a:rPr lang="en-US" altLang="zh-CN" sz="1400" b="1" dirty="0">
                <a:solidFill>
                  <a:prstClr val="black"/>
                </a:solidFill>
                <a:latin typeface="Times New Roman" pitchFamily="18" charset="0"/>
                <a:cs typeface="Times New Roman" pitchFamily="18" charset="0"/>
              </a:rPr>
              <a:t>19. What are the elderly advised to do?</a:t>
            </a:r>
          </a:p>
          <a:p>
            <a:pPr lvl="0"/>
            <a:r>
              <a:rPr lang="en-US" altLang="zh-CN" sz="1400" b="1" dirty="0">
                <a:solidFill>
                  <a:prstClr val="black"/>
                </a:solidFill>
                <a:latin typeface="Times New Roman" pitchFamily="18" charset="0"/>
                <a:cs typeface="Times New Roman" pitchFamily="18" charset="0"/>
              </a:rPr>
              <a:t>A. Take a walk in the afternoon.	B. Keep their homes cool.	C. Drink plenty of water.</a:t>
            </a:r>
          </a:p>
          <a:p>
            <a:pPr lvl="0"/>
            <a:r>
              <a:rPr lang="en-US" altLang="zh-CN" sz="1400" b="1" dirty="0">
                <a:solidFill>
                  <a:prstClr val="black"/>
                </a:solidFill>
                <a:latin typeface="Times New Roman" pitchFamily="18" charset="0"/>
                <a:cs typeface="Times New Roman" pitchFamily="18" charset="0"/>
              </a:rPr>
              <a:t>20. What is the speaker doing?</a:t>
            </a:r>
          </a:p>
          <a:p>
            <a:pPr lvl="0"/>
            <a:r>
              <a:rPr lang="en-US" altLang="zh-CN" sz="1400" b="1" dirty="0">
                <a:solidFill>
                  <a:prstClr val="black"/>
                </a:solidFill>
                <a:latin typeface="Times New Roman" pitchFamily="18" charset="0"/>
                <a:cs typeface="Times New Roman" pitchFamily="18" charset="0"/>
              </a:rPr>
              <a:t>A. Hosting a radio program.	B. Conducting a seminar.	C. Forecasting the weather.</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667" y="3482022"/>
            <a:ext cx="345800" cy="353605"/>
          </a:xfrm>
          <a:prstGeom prst="rect">
            <a:avLst/>
          </a:prstGeom>
        </p:spPr>
      </p:pic>
      <p:pic>
        <p:nvPicPr>
          <p:cNvPr id="22" name="图片 21">
            <a:extLst>
              <a:ext uri="{FF2B5EF4-FFF2-40B4-BE49-F238E27FC236}">
                <a16:creationId xmlns:a16="http://schemas.microsoft.com/office/drawing/2014/main" xmlns=""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43" y="3933995"/>
            <a:ext cx="345800" cy="353605"/>
          </a:xfrm>
          <a:prstGeom prst="rect">
            <a:avLst/>
          </a:prstGeom>
        </p:spPr>
      </p:pic>
      <p:pic>
        <p:nvPicPr>
          <p:cNvPr id="23" name="图片 22">
            <a:extLst>
              <a:ext uri="{FF2B5EF4-FFF2-40B4-BE49-F238E27FC236}">
                <a16:creationId xmlns:a16="http://schemas.microsoft.com/office/drawing/2014/main" xmlns=""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372744"/>
            <a:ext cx="345800" cy="353605"/>
          </a:xfrm>
          <a:prstGeom prst="rect">
            <a:avLst/>
          </a:prstGeom>
        </p:spPr>
      </p:pic>
      <p:pic>
        <p:nvPicPr>
          <p:cNvPr id="24" name="图片 23">
            <a:extLst>
              <a:ext uri="{FF2B5EF4-FFF2-40B4-BE49-F238E27FC236}">
                <a16:creationId xmlns:a16="http://schemas.microsoft.com/office/drawing/2014/main" xmlns="" id="{31618EFB-0E92-4820-A71A-9F6A87181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0" y="4772005"/>
            <a:ext cx="345800" cy="353605"/>
          </a:xfrm>
          <a:prstGeom prst="rect">
            <a:avLst/>
          </a:prstGeom>
        </p:spPr>
      </p:pic>
    </p:spTree>
    <p:extLst>
      <p:ext uri="{BB962C8B-B14F-4D97-AF65-F5344CB8AC3E}">
        <p14:creationId xmlns:p14="http://schemas.microsoft.com/office/powerpoint/2010/main" val="31250192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xmlns="" id="{5A4BB0D5-2BF9-4210-829F-3E7554D130DF}"/>
              </a:ext>
            </a:extLst>
          </p:cNvPr>
          <p:cNvSpPr>
            <a:spLocks noChangeArrowheads="1"/>
          </p:cNvSpPr>
          <p:nvPr/>
        </p:nvSpPr>
        <p:spPr bwMode="auto">
          <a:xfrm>
            <a:off x="207070" y="191458"/>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altLang="zh-CN" sz="1600" b="1" dirty="0">
                <a:solidFill>
                  <a:prstClr val="black"/>
                </a:solidFill>
                <a:latin typeface="Times New Roman" pitchFamily="18" charset="0"/>
                <a:cs typeface="Times New Roman" pitchFamily="18" charset="0"/>
              </a:rPr>
              <a:t>M: Hi, this is Francis Lake. Here is the weather forecast for Bristol and the Southwest for tonight and all day tomorrow. The evening will be mainly dry with light mist. Later however there will be a few showers in high places. Tomorrow will start off dry and bright in most areas, with temperatures slightly above normal for this time of year. Coastal areas will be warmer and can expect a fair amount of sunshine in the morning. However, by midday, it will become cloudy in most areas, with rains spreading generally from the west. In the afternoon, there will be rain in most places, with winds becoming stronger along the coast. The rain will be quite heavy. Sorry I haven’t got better weather news for you holiday makers. But don’t get too upset. The forecast for the end of the month is for much warmer and drier weather in all parts of the country. Wet days will return next month though. And now, back to news from the southwest.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xmlns="" id="{9A9E58A8-6AAD-4807-AD30-B2F9B6D56441}"/>
              </a:ext>
            </a:extLst>
          </p:cNvPr>
          <p:cNvSpPr txBox="1">
            <a:spLocks noChangeArrowheads="1"/>
          </p:cNvSpPr>
          <p:nvPr/>
        </p:nvSpPr>
        <p:spPr bwMode="auto">
          <a:xfrm>
            <a:off x="4524439" y="3013504"/>
            <a:ext cx="227908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xmlns=""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xmlns=""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18. What will the weather be like in high places this evening?</a:t>
            </a:r>
          </a:p>
          <a:p>
            <a:pPr lvl="0"/>
            <a:r>
              <a:rPr lang="en-US" altLang="zh-CN" sz="1400" b="1" dirty="0">
                <a:solidFill>
                  <a:prstClr val="black"/>
                </a:solidFill>
                <a:latin typeface="Times New Roman" pitchFamily="18" charset="0"/>
                <a:cs typeface="Times New Roman" pitchFamily="18" charset="0"/>
              </a:rPr>
              <a:t>A. There’ll be showers.</a:t>
            </a:r>
          </a:p>
          <a:p>
            <a:pPr lvl="0"/>
            <a:r>
              <a:rPr lang="en-US" altLang="zh-CN" sz="1400" b="1" dirty="0">
                <a:solidFill>
                  <a:prstClr val="black"/>
                </a:solidFill>
                <a:latin typeface="Times New Roman" pitchFamily="18" charset="0"/>
                <a:cs typeface="Times New Roman" pitchFamily="18" charset="0"/>
              </a:rPr>
              <a:t>B. There’ll be heavy mist.</a:t>
            </a:r>
          </a:p>
          <a:p>
            <a:pPr lvl="0"/>
            <a:r>
              <a:rPr lang="en-US" altLang="zh-CN" sz="1400" b="1" dirty="0">
                <a:solidFill>
                  <a:prstClr val="black"/>
                </a:solidFill>
                <a:latin typeface="Times New Roman" pitchFamily="18" charset="0"/>
                <a:cs typeface="Times New Roman" pitchFamily="18" charset="0"/>
              </a:rPr>
              <a:t>C. There’ll be strong winds.</a:t>
            </a:r>
          </a:p>
          <a:p>
            <a:pPr lvl="0"/>
            <a:r>
              <a:rPr lang="en-US" altLang="zh-CN" sz="1400" b="1" dirty="0">
                <a:solidFill>
                  <a:prstClr val="black"/>
                </a:solidFill>
                <a:latin typeface="Times New Roman" pitchFamily="18" charset="0"/>
                <a:cs typeface="Times New Roman" pitchFamily="18" charset="0"/>
              </a:rPr>
              <a:t>19. How will the day start in coastal areas tomorrow?</a:t>
            </a:r>
          </a:p>
          <a:p>
            <a:pPr lvl="0"/>
            <a:r>
              <a:rPr lang="en-US" altLang="zh-CN" sz="1400" b="1" dirty="0">
                <a:solidFill>
                  <a:prstClr val="black"/>
                </a:solidFill>
                <a:latin typeface="Times New Roman" pitchFamily="18" charset="0"/>
                <a:cs typeface="Times New Roman" pitchFamily="18" charset="0"/>
              </a:rPr>
              <a:t>A. Cloudy. 			B. Rainy. 			C. Sunny.</a:t>
            </a:r>
          </a:p>
          <a:p>
            <a:pPr lvl="0"/>
            <a:r>
              <a:rPr lang="en-US" altLang="zh-CN" sz="1400" b="1" dirty="0">
                <a:solidFill>
                  <a:prstClr val="black"/>
                </a:solidFill>
                <a:latin typeface="Times New Roman" pitchFamily="18" charset="0"/>
                <a:cs typeface="Times New Roman" pitchFamily="18" charset="0"/>
              </a:rPr>
              <a:t>20. When can holiday makers expect good weather?</a:t>
            </a:r>
          </a:p>
          <a:p>
            <a:pPr lvl="0"/>
            <a:r>
              <a:rPr lang="en-US" altLang="zh-CN" sz="1400" b="1" dirty="0">
                <a:solidFill>
                  <a:prstClr val="black"/>
                </a:solidFill>
                <a:latin typeface="Times New Roman" pitchFamily="18" charset="0"/>
                <a:cs typeface="Times New Roman" pitchFamily="18" charset="0"/>
              </a:rPr>
              <a:t>A. This weekend. 		B. End of this month. 		C. Next month</a:t>
            </a:r>
          </a:p>
        </p:txBody>
      </p:sp>
      <p:pic>
        <p:nvPicPr>
          <p:cNvPr id="21" name="图片 20">
            <a:extLst>
              <a:ext uri="{FF2B5EF4-FFF2-40B4-BE49-F238E27FC236}">
                <a16:creationId xmlns:a16="http://schemas.microsoft.com/office/drawing/2014/main" xmlns=""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0" y="3468355"/>
            <a:ext cx="345800" cy="353605"/>
          </a:xfrm>
          <a:prstGeom prst="rect">
            <a:avLst/>
          </a:prstGeom>
        </p:spPr>
      </p:pic>
      <p:pic>
        <p:nvPicPr>
          <p:cNvPr id="22" name="图片 21">
            <a:extLst>
              <a:ext uri="{FF2B5EF4-FFF2-40B4-BE49-F238E27FC236}">
                <a16:creationId xmlns:a16="http://schemas.microsoft.com/office/drawing/2014/main" xmlns=""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81" y="4307487"/>
            <a:ext cx="345800" cy="353605"/>
          </a:xfrm>
          <a:prstGeom prst="rect">
            <a:avLst/>
          </a:prstGeom>
        </p:spPr>
      </p:pic>
      <p:pic>
        <p:nvPicPr>
          <p:cNvPr id="23" name="图片 22">
            <a:extLst>
              <a:ext uri="{FF2B5EF4-FFF2-40B4-BE49-F238E27FC236}">
                <a16:creationId xmlns:a16="http://schemas.microsoft.com/office/drawing/2014/main" xmlns=""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61" y="4750104"/>
            <a:ext cx="345800" cy="353605"/>
          </a:xfrm>
          <a:prstGeom prst="rect">
            <a:avLst/>
          </a:prstGeom>
        </p:spPr>
      </p:pic>
    </p:spTree>
    <p:extLst>
      <p:ext uri="{BB962C8B-B14F-4D97-AF65-F5344CB8AC3E}">
        <p14:creationId xmlns:p14="http://schemas.microsoft.com/office/powerpoint/2010/main" val="2054630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1583669" y="3400131"/>
            <a:ext cx="648072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 </a:t>
            </a: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身份与职业</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Identity and occupation</a:t>
            </a:r>
            <a:endPar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19</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383868" y="2690931"/>
            <a:ext cx="173090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NINETEEN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4145274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548">
      <a:dk1>
        <a:sysClr val="windowText" lastClr="000000"/>
      </a:dk1>
      <a:lt1>
        <a:sysClr val="window" lastClr="FFFFFF"/>
      </a:lt1>
      <a:dk2>
        <a:srgbClr val="1F497D"/>
      </a:dk2>
      <a:lt2>
        <a:srgbClr val="EEECE1"/>
      </a:lt2>
      <a:accent1>
        <a:srgbClr val="585251"/>
      </a:accent1>
      <a:accent2>
        <a:srgbClr val="EEE895"/>
      </a:accent2>
      <a:accent3>
        <a:srgbClr val="585251"/>
      </a:accent3>
      <a:accent4>
        <a:srgbClr val="EEE895"/>
      </a:accent4>
      <a:accent5>
        <a:srgbClr val="585251"/>
      </a:accent5>
      <a:accent6>
        <a:srgbClr val="EEE89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6059</TotalTime>
  <Words>12206</Words>
  <Application>Microsoft Macintosh PowerPoint</Application>
  <PresentationFormat>自定义</PresentationFormat>
  <Paragraphs>2662</Paragraphs>
  <Slides>109</Slides>
  <Notes>104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109</vt:i4>
      </vt:variant>
    </vt:vector>
  </HeadingPairs>
  <TitlesOfParts>
    <vt:vector size="123" baseType="lpstr">
      <vt:lpstr>AgencyFB</vt:lpstr>
      <vt:lpstr>HelveticaNeue</vt:lpstr>
      <vt:lpstr>Impact</vt:lpstr>
      <vt:lpstr>Open Sans</vt:lpstr>
      <vt:lpstr>SimSun-ExtB</vt:lpstr>
      <vt:lpstr>方正兰亭超细黑简体</vt:lpstr>
      <vt:lpstr>华文新魏</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chenmy1</cp:lastModifiedBy>
  <cp:revision>659</cp:revision>
  <dcterms:created xsi:type="dcterms:W3CDTF">2017-06-09T15:26:17Z</dcterms:created>
  <dcterms:modified xsi:type="dcterms:W3CDTF">2019-06-04T04:09:52Z</dcterms:modified>
</cp:coreProperties>
</file>