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1361" r:id="rId3"/>
    <p:sldId id="674" r:id="rId4"/>
    <p:sldId id="675" r:id="rId5"/>
    <p:sldId id="676" r:id="rId6"/>
    <p:sldId id="677" r:id="rId7"/>
    <p:sldId id="678" r:id="rId8"/>
    <p:sldId id="679" r:id="rId9"/>
    <p:sldId id="680" r:id="rId10"/>
    <p:sldId id="681" r:id="rId11"/>
    <p:sldId id="682" r:id="rId12"/>
    <p:sldId id="683" r:id="rId13"/>
    <p:sldId id="684" r:id="rId14"/>
    <p:sldId id="685" r:id="rId15"/>
    <p:sldId id="686" r:id="rId16"/>
    <p:sldId id="687" r:id="rId17"/>
    <p:sldId id="688" r:id="rId18"/>
    <p:sldId id="689" r:id="rId19"/>
    <p:sldId id="690" r:id="rId20"/>
    <p:sldId id="691" r:id="rId21"/>
    <p:sldId id="692" r:id="rId22"/>
    <p:sldId id="693" r:id="rId23"/>
    <p:sldId id="694" r:id="rId24"/>
    <p:sldId id="695" r:id="rId25"/>
    <p:sldId id="696" r:id="rId26"/>
    <p:sldId id="697" r:id="rId27"/>
    <p:sldId id="698" r:id="rId28"/>
    <p:sldId id="699" r:id="rId29"/>
    <p:sldId id="700" r:id="rId30"/>
    <p:sldId id="701" r:id="rId31"/>
    <p:sldId id="702" r:id="rId32"/>
    <p:sldId id="703" r:id="rId33"/>
    <p:sldId id="704" r:id="rId34"/>
    <p:sldId id="705" r:id="rId35"/>
    <p:sldId id="706" r:id="rId36"/>
    <p:sldId id="707" r:id="rId37"/>
    <p:sldId id="708" r:id="rId38"/>
    <p:sldId id="709" r:id="rId39"/>
    <p:sldId id="710" r:id="rId40"/>
    <p:sldId id="711" r:id="rId41"/>
    <p:sldId id="712" r:id="rId42"/>
    <p:sldId id="713" r:id="rId43"/>
    <p:sldId id="714" r:id="rId44"/>
    <p:sldId id="715" r:id="rId45"/>
    <p:sldId id="716" r:id="rId46"/>
    <p:sldId id="717" r:id="rId47"/>
    <p:sldId id="718" r:id="rId48"/>
    <p:sldId id="719" r:id="rId49"/>
    <p:sldId id="720" r:id="rId50"/>
    <p:sldId id="721" r:id="rId51"/>
    <p:sldId id="722" r:id="rId52"/>
    <p:sldId id="723" r:id="rId53"/>
    <p:sldId id="724" r:id="rId54"/>
    <p:sldId id="725" r:id="rId55"/>
    <p:sldId id="726" r:id="rId56"/>
    <p:sldId id="727" r:id="rId57"/>
    <p:sldId id="728" r:id="rId58"/>
    <p:sldId id="729" r:id="rId59"/>
    <p:sldId id="3212" r:id="rId6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5C37"/>
    <a:srgbClr val="87110F"/>
    <a:srgbClr val="E7675A"/>
    <a:srgbClr val="B56230"/>
    <a:srgbClr val="ED7D31"/>
    <a:srgbClr val="EB1375"/>
    <a:srgbClr val="EFEFEF"/>
    <a:srgbClr val="DCDBD9"/>
    <a:srgbClr val="F6F6F8"/>
    <a:srgbClr val="F7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234"/>
      </p:cViewPr>
      <p:guideLst>
        <p:guide orient="horz" pos="215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5" Type="http://schemas.openxmlformats.org/officeDocument/2006/relationships/tableStyles" Target="tableStyles.xml"/><Relationship Id="rId64" Type="http://schemas.openxmlformats.org/officeDocument/2006/relationships/viewProps" Target="viewProps.xml"/><Relationship Id="rId63" Type="http://schemas.openxmlformats.org/officeDocument/2006/relationships/presProps" Target="presProps.xml"/><Relationship Id="rId62" Type="http://schemas.openxmlformats.org/officeDocument/2006/relationships/handoutMaster" Target="handoutMasters/handoutMaster1.xml"/><Relationship Id="rId61" Type="http://schemas.openxmlformats.org/officeDocument/2006/relationships/notesMaster" Target="notesMasters/notesMaster1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8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6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4187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8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7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5418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5418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541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" y="0"/>
            <a:ext cx="12244045" cy="6858000"/>
          </a:xfrm>
          <a:prstGeom prst="rect">
            <a:avLst/>
          </a:prstGeom>
        </p:spPr>
      </p:pic>
      <p:sp>
        <p:nvSpPr>
          <p:cNvPr id="1048606" name="标题 1"/>
          <p:cNvSpPr>
            <a:spLocks noGrp="1"/>
          </p:cNvSpPr>
          <p:nvPr>
            <p:ph type="title" hasCustomPrompt="1"/>
          </p:nvPr>
        </p:nvSpPr>
        <p:spPr>
          <a:xfrm>
            <a:off x="1572329" y="2365489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07" name="矩形 7"/>
          <p:cNvSpPr/>
          <p:nvPr userDrawn="1"/>
        </p:nvSpPr>
        <p:spPr>
          <a:xfrm>
            <a:off x="4" y="1672681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8" name="矩形 8"/>
          <p:cNvSpPr/>
          <p:nvPr userDrawn="1"/>
        </p:nvSpPr>
        <p:spPr>
          <a:xfrm>
            <a:off x="1416209" y="3691052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9" name="矩形 9"/>
          <p:cNvSpPr/>
          <p:nvPr userDrawn="1"/>
        </p:nvSpPr>
        <p:spPr>
          <a:xfrm>
            <a:off x="3902934" y="3691051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  <p:bldP spid="1048607" grpId="0" animBg="1"/>
      <p:bldP spid="1048608" grpId="0" animBg="1"/>
      <p:bldP spid="104860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标题 1"/>
          <p:cNvSpPr>
            <a:spLocks noGrp="1"/>
          </p:cNvSpPr>
          <p:nvPr>
            <p:ph type="title" hasCustomPrompt="1"/>
          </p:nvPr>
        </p:nvSpPr>
        <p:spPr>
          <a:xfrm>
            <a:off x="1676400" y="2428101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高考词汇精讲</a:t>
            </a:r>
            <a:endParaRPr lang="zh-CN" altLang="en-US" dirty="0"/>
          </a:p>
        </p:txBody>
      </p:sp>
      <p:pic>
        <p:nvPicPr>
          <p:cNvPr id="209715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702" name="标题 1"/>
          <p:cNvSpPr txBox="1"/>
          <p:nvPr userDrawn="1"/>
        </p:nvSpPr>
        <p:spPr>
          <a:xfrm>
            <a:off x="1572329" y="3710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高考词汇精练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03" name="矩形 7"/>
          <p:cNvSpPr/>
          <p:nvPr userDrawn="1"/>
        </p:nvSpPr>
        <p:spPr>
          <a:xfrm>
            <a:off x="4" y="3018156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4" name="矩形 8"/>
          <p:cNvSpPr/>
          <p:nvPr userDrawn="1"/>
        </p:nvSpPr>
        <p:spPr>
          <a:xfrm>
            <a:off x="1416209" y="5036527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5" name="矩形 9"/>
          <p:cNvSpPr/>
          <p:nvPr userDrawn="1"/>
        </p:nvSpPr>
        <p:spPr>
          <a:xfrm>
            <a:off x="3902934" y="5036526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2" grpId="0"/>
      <p:bldP spid="1048703" grpId="0" animBg="1"/>
      <p:bldP spid="1048704" grpId="0" animBg="1"/>
      <p:bldP spid="104870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48" name="标题 1"/>
          <p:cNvSpPr>
            <a:spLocks noGrp="1"/>
          </p:cNvSpPr>
          <p:nvPr>
            <p:ph type="ctrTitle" hasCustomPrompt="1"/>
          </p:nvPr>
        </p:nvSpPr>
        <p:spPr>
          <a:xfrm>
            <a:off x="2807854" y="317359"/>
            <a:ext cx="9144000" cy="761855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zh-CN" altLang="en-US" dirty="0" smtClean="0"/>
              <a:t>章标题</a:t>
            </a:r>
            <a:endParaRPr lang="zh-CN" altLang="en-US" dirty="0"/>
          </a:p>
        </p:txBody>
      </p:sp>
      <p:sp>
        <p:nvSpPr>
          <p:cNvPr id="1054149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807854" y="1147313"/>
            <a:ext cx="9144000" cy="532249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各节标题（含超级链接）</a:t>
            </a:r>
            <a:endParaRPr lang="zh-CN" altLang="en-US" dirty="0"/>
          </a:p>
        </p:txBody>
      </p:sp>
      <p:grpSp>
        <p:nvGrpSpPr>
          <p:cNvPr id="2301" name="组合 3"/>
          <p:cNvGrpSpPr/>
          <p:nvPr userDrawn="1"/>
        </p:nvGrpSpPr>
        <p:grpSpPr>
          <a:xfrm>
            <a:off x="114982" y="1908692"/>
            <a:ext cx="3026493" cy="2905010"/>
            <a:chOff x="71850" y="1261711"/>
            <a:chExt cx="3026493" cy="2905010"/>
          </a:xfrm>
        </p:grpSpPr>
        <p:grpSp>
          <p:nvGrpSpPr>
            <p:cNvPr id="2302" name="Group 1"/>
            <p:cNvGrpSpPr/>
            <p:nvPr userDrawn="1"/>
          </p:nvGrpSpPr>
          <p:grpSpPr>
            <a:xfrm>
              <a:off x="129104" y="1261711"/>
              <a:ext cx="2969239" cy="2905010"/>
              <a:chOff x="-949635" y="0"/>
              <a:chExt cx="7009631" cy="6858000"/>
            </a:xfrm>
          </p:grpSpPr>
          <p:sp>
            <p:nvSpPr>
              <p:cNvPr id="105415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5415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03" name="Group 2"/>
            <p:cNvGrpSpPr/>
            <p:nvPr userDrawn="1"/>
          </p:nvGrpSpPr>
          <p:grpSpPr>
            <a:xfrm>
              <a:off x="71850" y="1824845"/>
              <a:ext cx="1778742" cy="1778742"/>
              <a:chOff x="990600" y="2044717"/>
              <a:chExt cx="2768566" cy="2768566"/>
            </a:xfrm>
          </p:grpSpPr>
          <p:sp>
            <p:nvSpPr>
              <p:cNvPr id="105415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30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5415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15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en-US" altLang="zh-CN" sz="140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054155" name="动作按钮: 后退或前一项 15">
            <a:hlinkClick r:id="" action="ppaction://hlinkshowjump?jump=previousslide" highlightClick="1"/>
          </p:cNvPr>
          <p:cNvSpPr/>
          <p:nvPr userDrawn="1"/>
        </p:nvSpPr>
        <p:spPr>
          <a:xfrm>
            <a:off x="10990894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6" name="动作按钮: 前进或下一项 16">
            <a:hlinkClick r:id="" action="ppaction://hlinkshowjump?jump=nextslide" highlightClick="1"/>
          </p:cNvPr>
          <p:cNvSpPr/>
          <p:nvPr userDrawn="1"/>
        </p:nvSpPr>
        <p:spPr>
          <a:xfrm>
            <a:off x="11354432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7" name="动作按钮: 结束 17">
            <a:hlinkClick r:id="" action="ppaction://hlinkshowjump?jump=endshow" highlightClick="1"/>
          </p:cNvPr>
          <p:cNvSpPr/>
          <p:nvPr userDrawn="1"/>
        </p:nvSpPr>
        <p:spPr>
          <a:xfrm>
            <a:off x="11708444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2" name="直接连接符 18"/>
          <p:cNvCxnSpPr/>
          <p:nvPr userDrawn="1"/>
        </p:nvCxnSpPr>
        <p:spPr>
          <a:xfrm>
            <a:off x="2807854" y="1105093"/>
            <a:ext cx="91545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6" name="Group 1"/>
          <p:cNvGrpSpPr/>
          <p:nvPr userDrawn="1"/>
        </p:nvGrpSpPr>
        <p:grpSpPr>
          <a:xfrm>
            <a:off x="821831" y="1261711"/>
            <a:ext cx="2969239" cy="2905010"/>
            <a:chOff x="-949635" y="0"/>
            <a:chExt cx="7009631" cy="6858000"/>
          </a:xfrm>
        </p:grpSpPr>
        <p:sp>
          <p:nvSpPr>
            <p:cNvPr id="1054158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54159" name="Diamond 4"/>
            <p:cNvSpPr/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307" name="Group 2"/>
          <p:cNvGrpSpPr/>
          <p:nvPr userDrawn="1"/>
        </p:nvGrpSpPr>
        <p:grpSpPr>
          <a:xfrm>
            <a:off x="764577" y="1824845"/>
            <a:ext cx="1778742" cy="1778742"/>
            <a:chOff x="990600" y="2044717"/>
            <a:chExt cx="2768566" cy="2768566"/>
          </a:xfrm>
        </p:grpSpPr>
        <p:sp>
          <p:nvSpPr>
            <p:cNvPr id="1054160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 w="5080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308" name="Group 9"/>
            <p:cNvGrpSpPr/>
            <p:nvPr/>
          </p:nvGrpSpPr>
          <p:grpSpPr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1054161" name="TextBox 7"/>
              <p:cNvSpPr txBox="1"/>
              <p:nvPr/>
            </p:nvSpPr>
            <p:spPr>
              <a:xfrm>
                <a:off x="2345143" y="2365645"/>
                <a:ext cx="1800200" cy="67710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bg1"/>
                    </a:solidFill>
                  </a:rPr>
                  <a:t>目录</a:t>
                </a:r>
                <a:endParaRPr lang="zh-CN" altLang="en-US" sz="4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4162" name="TextBox 8"/>
              <p:cNvSpPr txBox="1"/>
              <p:nvPr/>
            </p:nvSpPr>
            <p:spPr>
              <a:xfrm>
                <a:off x="2345143" y="3142785"/>
                <a:ext cx="18002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</a:rPr>
                  <a:t>CONTENTS</a:t>
                </a:r>
                <a:endParaRPr lang="en-US" altLang="zh-CN" sz="1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54163" name="Diamond 11"/>
          <p:cNvSpPr/>
          <p:nvPr userDrawn="1"/>
        </p:nvSpPr>
        <p:spPr bwMode="auto">
          <a:xfrm>
            <a:off x="1879174" y="951570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4" name="Diamond 12"/>
          <p:cNvSpPr/>
          <p:nvPr userDrawn="1"/>
        </p:nvSpPr>
        <p:spPr bwMode="auto">
          <a:xfrm>
            <a:off x="2707062" y="1762528"/>
            <a:ext cx="739798" cy="739797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5" name="Diamond 13"/>
          <p:cNvSpPr/>
          <p:nvPr userDrawn="1"/>
        </p:nvSpPr>
        <p:spPr bwMode="auto">
          <a:xfrm>
            <a:off x="2707062" y="2907540"/>
            <a:ext cx="739798" cy="739797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6" name="Diamond 14"/>
          <p:cNvSpPr/>
          <p:nvPr userDrawn="1"/>
        </p:nvSpPr>
        <p:spPr bwMode="auto">
          <a:xfrm>
            <a:off x="1879174" y="3768327"/>
            <a:ext cx="739798" cy="739797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309" name="Group 21"/>
          <p:cNvGrpSpPr/>
          <p:nvPr userDrawn="1"/>
        </p:nvGrpSpPr>
        <p:grpSpPr>
          <a:xfrm>
            <a:off x="2618972" y="1135204"/>
            <a:ext cx="2545865" cy="361864"/>
            <a:chOff x="3943834" y="704409"/>
            <a:chExt cx="3962574" cy="563232"/>
          </a:xfrm>
        </p:grpSpPr>
        <p:sp>
          <p:nvSpPr>
            <p:cNvPr id="1054167" name="TextBox 1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054168" name="TextBox 2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0" name="Group 22"/>
          <p:cNvGrpSpPr/>
          <p:nvPr userDrawn="1"/>
        </p:nvGrpSpPr>
        <p:grpSpPr>
          <a:xfrm>
            <a:off x="3446860" y="1930146"/>
            <a:ext cx="2545865" cy="361864"/>
            <a:chOff x="3943834" y="704409"/>
            <a:chExt cx="3962574" cy="563232"/>
          </a:xfrm>
        </p:grpSpPr>
        <p:sp>
          <p:nvSpPr>
            <p:cNvPr id="1054169" name="TextBox 23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4170" name="TextBox 24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1" name="Group 25"/>
          <p:cNvGrpSpPr/>
          <p:nvPr userDrawn="1"/>
        </p:nvGrpSpPr>
        <p:grpSpPr>
          <a:xfrm>
            <a:off x="3446860" y="3148925"/>
            <a:ext cx="2545865" cy="361864"/>
            <a:chOff x="3943834" y="704409"/>
            <a:chExt cx="3962574" cy="563232"/>
          </a:xfrm>
        </p:grpSpPr>
        <p:sp>
          <p:nvSpPr>
            <p:cNvPr id="1054171" name="TextBox 26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054172" name="TextBox 27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2" name="Group 28"/>
          <p:cNvGrpSpPr/>
          <p:nvPr userDrawn="1"/>
        </p:nvGrpSpPr>
        <p:grpSpPr>
          <a:xfrm>
            <a:off x="2618972" y="4024449"/>
            <a:ext cx="2545865" cy="361864"/>
            <a:chOff x="3943834" y="704409"/>
            <a:chExt cx="3962574" cy="563232"/>
          </a:xfrm>
        </p:grpSpPr>
        <p:sp>
          <p:nvSpPr>
            <p:cNvPr id="1054173" name="TextBox 2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054174" name="TextBox 3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4175" name="文本框 30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176" name="动作按钮: 后退或前一项 31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7" name="动作按钮: 前进或下一项 32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8" name="动作按钮: 结束 33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163" grpId="0" animBg="1"/>
      <p:bldP spid="1054164" grpId="0" animBg="1"/>
      <p:bldP spid="1054165" grpId="0" animBg="1"/>
      <p:bldP spid="105416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标题 1"/>
          <p:cNvSpPr>
            <a:spLocks noGrp="1"/>
          </p:cNvSpPr>
          <p:nvPr>
            <p:ph type="title" hasCustomPrompt="1"/>
          </p:nvPr>
        </p:nvSpPr>
        <p:spPr>
          <a:xfrm>
            <a:off x="108222" y="80457"/>
            <a:ext cx="11905977" cy="644166"/>
          </a:xfrm>
        </p:spPr>
        <p:txBody>
          <a:bodyPr/>
          <a:lstStyle>
            <a:lvl1pPr algn="ctr"/>
          </a:lstStyle>
          <a:p>
            <a:r>
              <a:rPr lang="zh-CN" altLang="en-US" dirty="0" smtClean="0"/>
              <a:t>课时标题</a:t>
            </a:r>
            <a:endParaRPr lang="zh-CN" altLang="en-US" dirty="0"/>
          </a:p>
        </p:txBody>
      </p:sp>
      <p:sp>
        <p:nvSpPr>
          <p:cNvPr id="104858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89018" y="6430679"/>
            <a:ext cx="372373" cy="365125"/>
          </a:xfrm>
        </p:spPr>
        <p:txBody>
          <a:bodyPr/>
          <a:lstStyle>
            <a:lvl1pPr>
              <a:defRPr sz="1200"/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586" name="文本框 29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7" name="动作按钮: 后退或前一项 30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8" name="动作按钮: 前进或下一项 31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9" name="动作按钮: 结束 32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28" name="直接连接符 37"/>
          <p:cNvCxnSpPr/>
          <p:nvPr userDrawn="1"/>
        </p:nvCxnSpPr>
        <p:spPr>
          <a:xfrm>
            <a:off x="139148" y="6292912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38"/>
          <p:cNvCxnSpPr/>
          <p:nvPr userDrawn="1"/>
        </p:nvCxnSpPr>
        <p:spPr>
          <a:xfrm>
            <a:off x="139148" y="791981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40"/>
          <p:cNvCxnSpPr/>
          <p:nvPr userDrawn="1"/>
        </p:nvCxnSpPr>
        <p:spPr>
          <a:xfrm>
            <a:off x="3130484" y="1221941"/>
            <a:ext cx="0" cy="4641011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42"/>
          <p:cNvGrpSpPr/>
          <p:nvPr userDrawn="1"/>
        </p:nvGrpSpPr>
        <p:grpSpPr>
          <a:xfrm>
            <a:off x="108223" y="2106221"/>
            <a:ext cx="3026493" cy="2905010"/>
            <a:chOff x="755951" y="2210607"/>
            <a:chExt cx="3026493" cy="2905010"/>
          </a:xfrm>
        </p:grpSpPr>
        <p:grpSp>
          <p:nvGrpSpPr>
            <p:cNvPr id="22" name="Group 1"/>
            <p:cNvGrpSpPr/>
            <p:nvPr/>
          </p:nvGrpSpPr>
          <p:grpSpPr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04859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859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2"/>
            <p:cNvGrpSpPr/>
            <p:nvPr/>
          </p:nvGrpSpPr>
          <p:grpSpPr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04859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4859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86364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859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857" lnSpcReduction="20000"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标题 1"/>
          <p:cNvSpPr>
            <a:spLocks noGrp="1"/>
          </p:cNvSpPr>
          <p:nvPr>
            <p:ph type="title" hasCustomPrompt="1"/>
          </p:nvPr>
        </p:nvSpPr>
        <p:spPr>
          <a:xfrm>
            <a:off x="241540" y="0"/>
            <a:ext cx="11701077" cy="465826"/>
          </a:xfrm>
        </p:spPr>
        <p:txBody>
          <a:bodyPr anchor="ctr" anchorCtr="0">
            <a:noAutofit/>
          </a:bodyPr>
          <a:lstStyle>
            <a:lvl1pPr algn="l">
              <a:defRPr sz="2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CN" altLang="en-US" dirty="0" smtClean="0"/>
              <a:t>每节各个考点内容</a:t>
            </a:r>
            <a:endParaRPr lang="zh-CN" altLang="en-US" dirty="0"/>
          </a:p>
        </p:txBody>
      </p:sp>
      <p:sp>
        <p:nvSpPr>
          <p:cNvPr id="104861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主文档内容</a:t>
            </a:r>
            <a:endParaRPr lang="zh-CN" altLang="en-US" dirty="0" smtClean="0"/>
          </a:p>
        </p:txBody>
      </p:sp>
      <p:sp>
        <p:nvSpPr>
          <p:cNvPr id="1048613" name="文本框 6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14" name="动作按钮: 后退或前一项 7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5" name="动作按钮: 前进或下一项 8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6" name="动作按钮: 结束 9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1" name="直接连接符 4"/>
          <p:cNvCxnSpPr/>
          <p:nvPr userDrawn="1"/>
        </p:nvCxnSpPr>
        <p:spPr>
          <a:xfrm>
            <a:off x="241540" y="465826"/>
            <a:ext cx="11701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3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E961-0A61-4EB6-98E7-EFE145879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/>
          </a:p>
        </p:txBody>
      </p:sp>
      <p:pic>
        <p:nvPicPr>
          <p:cNvPr id="2097152" name="图片 6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1048581" name="文本框 7"/>
          <p:cNvSpPr txBox="1"/>
          <p:nvPr userDrawn="1"/>
        </p:nvSpPr>
        <p:spPr>
          <a:xfrm>
            <a:off x="432854" y="6501159"/>
            <a:ext cx="427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82C8A1B-FD01-4FEC-BC4C-A4CD3B747067}" type="slidenum">
              <a:rPr lang="zh-CN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2" name="矩形 8">
            <a:hlinkClick r:id="" action="ppaction://hlinkshowjump?jump=previousslide"/>
          </p:cNvPr>
          <p:cNvSpPr/>
          <p:nvPr userDrawn="1"/>
        </p:nvSpPr>
        <p:spPr>
          <a:xfrm>
            <a:off x="-1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3" name="矩形 9">
            <a:hlinkClick r:id="" action="ppaction://hlinkshowjump?jump=nextslide"/>
          </p:cNvPr>
          <p:cNvSpPr/>
          <p:nvPr userDrawn="1"/>
        </p:nvSpPr>
        <p:spPr>
          <a:xfrm>
            <a:off x="834588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92330" cy="68789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8145" y="1251585"/>
            <a:ext cx="9032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高考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3500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单词巧学巧记和精讲精炼 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-8</a:t>
            </a:r>
            <a:endParaRPr lang="en-US" altLang="zh-CN" sz="4000" b="1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42200" y="4076065"/>
            <a:ext cx="4645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 </a:t>
            </a:r>
            <a:r>
              <a:rPr lang="zh-CN" altLang="en-US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结构法记单词  </a:t>
            </a:r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13-14</a:t>
            </a:r>
            <a:endParaRPr lang="en-US" altLang="zh-CN" sz="2800" b="1" i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8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neck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78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81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neck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nek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18" name="表格 6"/>
          <p:cNvGraphicFramePr>
            <a:graphicFrameLocks noGrp="1"/>
          </p:cNvGraphicFramePr>
          <p:nvPr/>
        </p:nvGraphicFramePr>
        <p:xfrm>
          <a:off x="6092078" y="1115435"/>
          <a:ext cx="56698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84417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wear  a</a:t>
                      </a:r>
                      <a:r>
                        <a:rPr lang="en-US" altLang="zh-CN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scarf  around  one's  neck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819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necklace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neklɪs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20" name="表格 10"/>
          <p:cNvGraphicFramePr>
            <a:graphicFrameLocks noGrp="1"/>
          </p:cNvGraphicFramePr>
          <p:nvPr/>
        </p:nvGraphicFramePr>
        <p:xfrm>
          <a:off x="6092078" y="2884643"/>
          <a:ext cx="569491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04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neck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lace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颈部＋带子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gold  necklace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783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颈部，脖子</a:t>
            </a:r>
            <a:endParaRPr lang="zh-CN" altLang="en-US" sz="2400" dirty="0"/>
          </a:p>
        </p:txBody>
      </p:sp>
      <p:sp>
        <p:nvSpPr>
          <p:cNvPr id="1050784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项链</a:t>
            </a:r>
            <a:endParaRPr lang="zh-CN" altLang="en-US" sz="2400" b="1" dirty="0"/>
          </a:p>
        </p:txBody>
      </p:sp>
      <p:graphicFrame>
        <p:nvGraphicFramePr>
          <p:cNvPr id="4195821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necktie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nektaɪ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22" name="表格 12"/>
          <p:cNvGraphicFramePr>
            <a:graphicFrameLocks noGrp="1"/>
          </p:cNvGraphicFramePr>
          <p:nvPr/>
        </p:nvGraphicFramePr>
        <p:xfrm>
          <a:off x="6092078" y="455116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neck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tie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颈部＋领带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wear  a  necktie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785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领带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＝</a:t>
            </a:r>
            <a:r>
              <a:rPr lang="en-US" altLang="zh-CN" sz="2400" b="1" dirty="0"/>
              <a:t>tie)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781" grpId="0"/>
      <p:bldP spid="1050782" grpId="0"/>
      <p:bldP spid="1050783" grpId="0"/>
      <p:bldP spid="1050784" grpId="0"/>
      <p:bldP spid="10507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8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nerve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78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82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nerve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nɜːv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24" name="表格 6"/>
          <p:cNvGraphicFramePr>
            <a:graphicFrameLocks noGrp="1"/>
          </p:cNvGraphicFramePr>
          <p:nvPr/>
        </p:nvGraphicFramePr>
        <p:xfrm>
          <a:off x="6092078" y="113101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touch  one's  nerves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82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nervous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nɜːvəs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26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nerv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ous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神经＋的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 nervous  on  the  stage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788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神经</a:t>
            </a:r>
            <a:endParaRPr lang="zh-CN" altLang="en-US" sz="2400" dirty="0"/>
          </a:p>
        </p:txBody>
      </p:sp>
      <p:sp>
        <p:nvSpPr>
          <p:cNvPr id="1050789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神经的；紧张的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786" grpId="0"/>
      <p:bldP spid="1050787" grpId="0"/>
      <p:bldP spid="1050788" grpId="0"/>
      <p:bldP spid="10507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9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night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79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827" name="表格 4"/>
          <p:cNvGraphicFramePr>
            <a:graphicFrameLocks noGrp="1"/>
          </p:cNvGraphicFramePr>
          <p:nvPr/>
        </p:nvGraphicFramePr>
        <p:xfrm>
          <a:off x="241540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night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naɪt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28" name="表格 6"/>
          <p:cNvGraphicFramePr>
            <a:graphicFrameLocks noGrp="1"/>
          </p:cNvGraphicFramePr>
          <p:nvPr/>
        </p:nvGraphicFramePr>
        <p:xfrm>
          <a:off x="241540" y="185830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say  good  night  to  friends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829" name="表格 9"/>
          <p:cNvGraphicFramePr>
            <a:graphicFrameLocks noGrp="1"/>
          </p:cNvGraphicFramePr>
          <p:nvPr/>
        </p:nvGraphicFramePr>
        <p:xfrm>
          <a:off x="241540" y="328674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962"/>
                <a:gridCol w="290377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nightmare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naɪtmeə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30" name="表格 10"/>
          <p:cNvGraphicFramePr>
            <a:graphicFrameLocks noGrp="1"/>
          </p:cNvGraphicFramePr>
          <p:nvPr/>
        </p:nvGraphicFramePr>
        <p:xfrm>
          <a:off x="241540" y="439075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night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mare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夜晚＋母马→梦见被母马踢了→噩梦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 a  nightmare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831" name="表格 13"/>
          <p:cNvGraphicFramePr>
            <a:graphicFrameLocks noGrp="1"/>
          </p:cNvGraphicFramePr>
          <p:nvPr/>
        </p:nvGraphicFramePr>
        <p:xfrm>
          <a:off x="6514877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/>
                <a:gridCol w="30216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fortnight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fɔːtnaɪt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32" name="表格 14"/>
          <p:cNvGraphicFramePr>
            <a:graphicFrameLocks noGrp="1"/>
          </p:cNvGraphicFramePr>
          <p:nvPr/>
        </p:nvGraphicFramePr>
        <p:xfrm>
          <a:off x="6514877" y="185830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fo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(u)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rt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een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night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十四＋夜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recover  in  about  a  fortnight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833" name="表格 15"/>
          <p:cNvGraphicFramePr>
            <a:graphicFrameLocks noGrp="1"/>
          </p:cNvGraphicFramePr>
          <p:nvPr/>
        </p:nvGraphicFramePr>
        <p:xfrm>
          <a:off x="6514877" y="3286742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overnight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əʊvə'naɪt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34" name="表格 16"/>
          <p:cNvGraphicFramePr>
            <a:graphicFrameLocks noGrp="1"/>
          </p:cNvGraphicFramePr>
          <p:nvPr/>
        </p:nvGraphicFramePr>
        <p:xfrm>
          <a:off x="6514877" y="43684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over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night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越过＋夜晚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play  computer  games  overnight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792" name="文本框 19"/>
          <p:cNvSpPr txBox="1"/>
          <p:nvPr/>
        </p:nvSpPr>
        <p:spPr>
          <a:xfrm>
            <a:off x="2358322" y="124364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夜晚</a:t>
            </a:r>
            <a:endParaRPr lang="zh-CN" altLang="en-US" sz="2400" dirty="0"/>
          </a:p>
        </p:txBody>
      </p:sp>
      <p:sp>
        <p:nvSpPr>
          <p:cNvPr id="1050793" name="文本框 20"/>
          <p:cNvSpPr txBox="1"/>
          <p:nvPr/>
        </p:nvSpPr>
        <p:spPr>
          <a:xfrm>
            <a:off x="2763585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噩梦</a:t>
            </a:r>
            <a:endParaRPr lang="zh-CN" altLang="en-US" sz="2400" b="1" dirty="0"/>
          </a:p>
        </p:txBody>
      </p:sp>
      <p:sp>
        <p:nvSpPr>
          <p:cNvPr id="1050794" name="文本框 22"/>
          <p:cNvSpPr txBox="1"/>
          <p:nvPr/>
        </p:nvSpPr>
        <p:spPr>
          <a:xfrm>
            <a:off x="8906932" y="124364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两周，十四天</a:t>
            </a:r>
            <a:endParaRPr lang="zh-CN" altLang="en-US" sz="2400" dirty="0"/>
          </a:p>
        </p:txBody>
      </p:sp>
      <p:sp>
        <p:nvSpPr>
          <p:cNvPr id="1050795" name="文本框 23"/>
          <p:cNvSpPr txBox="1"/>
          <p:nvPr/>
        </p:nvSpPr>
        <p:spPr>
          <a:xfrm>
            <a:off x="8918083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adj./adv.</a:t>
            </a:r>
            <a:r>
              <a:rPr lang="zh-CN" altLang="en-US" sz="2400" b="1" dirty="0"/>
              <a:t>通宵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790" grpId="0"/>
      <p:bldP spid="1050791" grpId="0"/>
      <p:bldP spid="1050792" grpId="0"/>
      <p:bldP spid="1050793" grpId="0"/>
      <p:bldP spid="1050794" grpId="0"/>
      <p:bldP spid="10507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9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noise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79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83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nɔɪz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36" name="表格 6"/>
          <p:cNvGraphicFramePr>
            <a:graphicFrameLocks noGrp="1"/>
          </p:cNvGraphicFramePr>
          <p:nvPr/>
        </p:nvGraphicFramePr>
        <p:xfrm>
          <a:off x="6092078" y="113101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 noise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83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nɔɪzɪ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38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nois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噪音＋的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 a  noisy  market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798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噪音</a:t>
            </a:r>
            <a:endParaRPr lang="zh-CN" altLang="en-US" sz="2400" dirty="0"/>
          </a:p>
        </p:txBody>
      </p:sp>
      <p:sp>
        <p:nvSpPr>
          <p:cNvPr id="1050799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嘈杂的，吵闹的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796" grpId="0"/>
      <p:bldP spid="1050797" grpId="0"/>
      <p:bldP spid="1050798" grpId="0"/>
      <p:bldP spid="10507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0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nurse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80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83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nɜːs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40" name="表格 6"/>
          <p:cNvGraphicFramePr>
            <a:graphicFrameLocks noGrp="1"/>
          </p:cNvGraphicFramePr>
          <p:nvPr/>
        </p:nvGraphicFramePr>
        <p:xfrm>
          <a:off x="6092078" y="95549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hire  more  nurses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84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nursery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nɜːsərɪ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42" name="表格 10"/>
          <p:cNvGraphicFramePr>
            <a:graphicFrameLocks noGrp="1"/>
          </p:cNvGraphicFramePr>
          <p:nvPr/>
        </p:nvGraphicFramePr>
        <p:xfrm>
          <a:off x="6092078" y="289716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nurs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保姆＋场所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  in  a  nursery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802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护士</a:t>
            </a:r>
            <a:endParaRPr lang="zh-CN" altLang="en-US" sz="2400" dirty="0"/>
          </a:p>
        </p:txBody>
      </p:sp>
      <p:sp>
        <p:nvSpPr>
          <p:cNvPr id="1050803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托儿所；苗圃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800" grpId="0"/>
      <p:bldP spid="1050801" grpId="0"/>
      <p:bldP spid="1050802" grpId="0"/>
      <p:bldP spid="10508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0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obey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80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84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obey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ə'beɪ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44" name="表格 6"/>
          <p:cNvGraphicFramePr>
            <a:graphicFrameLocks noGrp="1"/>
          </p:cNvGraphicFramePr>
          <p:nvPr/>
        </p:nvGraphicFramePr>
        <p:xfrm>
          <a:off x="6092078" y="113101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obey  classroom  discipline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84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disobey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dɪsə'beɪ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46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dis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obey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不＋服从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disobey  an  order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806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服从，遵守</a:t>
            </a:r>
            <a:endParaRPr lang="zh-CN" altLang="en-US" sz="2400" dirty="0"/>
          </a:p>
        </p:txBody>
      </p:sp>
      <p:sp>
        <p:nvSpPr>
          <p:cNvPr id="1050807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不服从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804" grpId="0"/>
      <p:bldP spid="1050805" grpId="0"/>
      <p:bldP spid="1050806" grpId="0"/>
      <p:bldP spid="10508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0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object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80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84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ɒbdʒɪkt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48" name="表格 6"/>
          <p:cNvGraphicFramePr>
            <a:graphicFrameLocks noGrp="1"/>
          </p:cNvGraphicFramePr>
          <p:nvPr/>
        </p:nvGraphicFramePr>
        <p:xfrm>
          <a:off x="6092078" y="1115435"/>
          <a:ext cx="56698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84417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remove  the  objects  in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sb's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way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849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əb'dʒekt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50" name="表格 10"/>
          <p:cNvGraphicFramePr>
            <a:graphicFrameLocks noGrp="1"/>
          </p:cNvGraphicFramePr>
          <p:nvPr/>
        </p:nvGraphicFramePr>
        <p:xfrm>
          <a:off x="6092078" y="2884643"/>
          <a:ext cx="569491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04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ob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ject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相反＋扔→反对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object  to  a  plan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81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物体，东西</a:t>
            </a:r>
            <a:endParaRPr lang="zh-CN" altLang="en-US" sz="2400" dirty="0"/>
          </a:p>
        </p:txBody>
      </p:sp>
      <p:sp>
        <p:nvSpPr>
          <p:cNvPr id="1050811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vi.</a:t>
            </a:r>
            <a:r>
              <a:rPr lang="zh-CN" altLang="en-US" sz="2400" b="1" dirty="0"/>
              <a:t>反对</a:t>
            </a:r>
            <a:endParaRPr lang="zh-CN" altLang="en-US" sz="2400" b="1" dirty="0"/>
          </a:p>
        </p:txBody>
      </p:sp>
      <p:graphicFrame>
        <p:nvGraphicFramePr>
          <p:cNvPr id="4195851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əb'dʒektɪv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52" name="表格 12"/>
          <p:cNvGraphicFramePr>
            <a:graphicFrameLocks noGrp="1"/>
          </p:cNvGraphicFramePr>
          <p:nvPr/>
        </p:nvGraphicFramePr>
        <p:xfrm>
          <a:off x="6092078" y="438832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object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物体＋的→以某物为目标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achieve  an  objective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]aim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812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目标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808" grpId="0"/>
      <p:bldP spid="1050809" grpId="0"/>
      <p:bldP spid="1050810" grpId="0"/>
      <p:bldP spid="1050811" grpId="0"/>
      <p:bldP spid="10508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1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object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81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853" name="表格 4"/>
          <p:cNvGraphicFramePr>
            <a:graphicFrameLocks noGrp="1"/>
          </p:cNvGraphicFramePr>
          <p:nvPr/>
        </p:nvGraphicFramePr>
        <p:xfrm>
          <a:off x="241540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prɒdʒekt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54" name="表格 6"/>
          <p:cNvGraphicFramePr>
            <a:graphicFrameLocks noGrp="1"/>
          </p:cNvGraphicFramePr>
          <p:nvPr/>
        </p:nvGraphicFramePr>
        <p:xfrm>
          <a:off x="241540" y="1858301"/>
          <a:ext cx="553129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7408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pro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ject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向前＋扔→把项目拿出来→项目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 Hope  Project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855" name="表格 9"/>
          <p:cNvGraphicFramePr>
            <a:graphicFrameLocks noGrp="1"/>
          </p:cNvGraphicFramePr>
          <p:nvPr/>
        </p:nvGraphicFramePr>
        <p:xfrm>
          <a:off x="241540" y="328674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962"/>
                <a:gridCol w="290377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rɪ'dʒekt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56" name="表格 10"/>
          <p:cNvGraphicFramePr>
            <a:graphicFrameLocks noGrp="1"/>
          </p:cNvGraphicFramePr>
          <p:nvPr/>
        </p:nvGraphicFramePr>
        <p:xfrm>
          <a:off x="241540" y="43907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ject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返回＋扔→扔回去→排斥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reject  any  explanation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857" name="表格 13"/>
          <p:cNvGraphicFramePr>
            <a:graphicFrameLocks noGrp="1"/>
          </p:cNvGraphicFramePr>
          <p:nvPr/>
        </p:nvGraphicFramePr>
        <p:xfrm>
          <a:off x="6514877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/>
                <a:gridCol w="30216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sʌbdʒekt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58" name="表格 14"/>
          <p:cNvGraphicFramePr>
            <a:graphicFrameLocks noGrp="1"/>
          </p:cNvGraphicFramePr>
          <p:nvPr/>
        </p:nvGraphicFramePr>
        <p:xfrm>
          <a:off x="6514877" y="185830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sub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ject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在下＋扔→把话题扔到台面上来→话题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new  subject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859" name="表格 15"/>
          <p:cNvGraphicFramePr>
            <a:graphicFrameLocks noGrp="1"/>
          </p:cNvGraphicFramePr>
          <p:nvPr/>
        </p:nvGraphicFramePr>
        <p:xfrm>
          <a:off x="6514877" y="3286742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subjective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sʌb'dʒektɪv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60" name="表格 16"/>
          <p:cNvGraphicFramePr>
            <a:graphicFrameLocks noGrp="1"/>
          </p:cNvGraphicFramePr>
          <p:nvPr/>
        </p:nvGraphicFramePr>
        <p:xfrm>
          <a:off x="6514877" y="43684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话题＋的→主观的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subjective  imagination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815" name="文本框 19"/>
          <p:cNvSpPr txBox="1"/>
          <p:nvPr/>
        </p:nvSpPr>
        <p:spPr>
          <a:xfrm>
            <a:off x="2358322" y="124364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项目，工程</a:t>
            </a:r>
            <a:endParaRPr lang="zh-CN" altLang="en-US" sz="2400" dirty="0"/>
          </a:p>
        </p:txBody>
      </p:sp>
      <p:sp>
        <p:nvSpPr>
          <p:cNvPr id="1050816" name="文本框 20"/>
          <p:cNvSpPr txBox="1"/>
          <p:nvPr/>
        </p:nvSpPr>
        <p:spPr>
          <a:xfrm>
            <a:off x="2763585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排斥</a:t>
            </a:r>
            <a:endParaRPr lang="zh-CN" altLang="en-US" sz="2400" b="1" dirty="0"/>
          </a:p>
        </p:txBody>
      </p:sp>
      <p:sp>
        <p:nvSpPr>
          <p:cNvPr id="1050817" name="文本框 22"/>
          <p:cNvSpPr txBox="1"/>
          <p:nvPr/>
        </p:nvSpPr>
        <p:spPr>
          <a:xfrm>
            <a:off x="8906932" y="124364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学科；话题</a:t>
            </a:r>
            <a:endParaRPr lang="zh-CN" altLang="en-US" sz="2400" dirty="0"/>
          </a:p>
        </p:txBody>
      </p:sp>
      <p:sp>
        <p:nvSpPr>
          <p:cNvPr id="1050818" name="文本框 23"/>
          <p:cNvSpPr txBox="1"/>
          <p:nvPr/>
        </p:nvSpPr>
        <p:spPr>
          <a:xfrm>
            <a:off x="8918083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主观的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813" grpId="0"/>
      <p:bldP spid="1050814" grpId="0"/>
      <p:bldP spid="1050815" grpId="0"/>
      <p:bldP spid="1050816" grpId="0"/>
      <p:bldP spid="1050817" grpId="0"/>
      <p:bldP spid="10508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19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20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821" name="文本占位符 2"/>
          <p:cNvSpPr>
            <a:spLocks noGrp="1"/>
          </p:cNvSpPr>
          <p:nvPr>
            <p:ph type="body" idx="1"/>
          </p:nvPr>
        </p:nvSpPr>
        <p:spPr>
          <a:xfrm>
            <a:off x="241540" y="555033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7000"/>
              </a:lnSpc>
            </a:pPr>
            <a:r>
              <a:rPr lang="en-US" altLang="zh-CN" sz="2200" b="1" dirty="0"/>
              <a:t>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v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移</a:t>
            </a:r>
            <a:r>
              <a:rPr lang="zh-CN" altLang="en-US" sz="2200" b="1" dirty="0"/>
              <a:t>动，动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运</a:t>
            </a:r>
            <a:r>
              <a:rPr lang="zh-CN" altLang="en-US" sz="2200" b="1" dirty="0"/>
              <a:t>动；动作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</a:t>
            </a:r>
            <a:r>
              <a:rPr lang="en-US" altLang="zh-CN" sz="2200" b="1" i="1" dirty="0"/>
              <a:t> </a:t>
            </a:r>
            <a:r>
              <a:rPr lang="en-US" altLang="zh-CN" sz="2200" b="1" i="1" dirty="0" err="1"/>
              <a:t>vt.</a:t>
            </a:r>
            <a:r>
              <a:rPr lang="zh-CN" altLang="en-US" sz="2200" b="1" dirty="0"/>
              <a:t>除掉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adj.</a:t>
            </a:r>
            <a:r>
              <a:rPr lang="zh-CN" altLang="en-US" sz="2200" b="1" dirty="0"/>
              <a:t>多山的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数</a:t>
            </a:r>
            <a:r>
              <a:rPr lang="zh-CN" altLang="en-US" sz="2200" b="1" dirty="0"/>
              <a:t>量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娱</a:t>
            </a:r>
            <a:r>
              <a:rPr lang="zh-CN" altLang="en-US" sz="2200" b="1" dirty="0"/>
              <a:t>乐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国</a:t>
            </a:r>
            <a:r>
              <a:rPr lang="zh-CN" altLang="en-US" sz="2200" b="1" dirty="0"/>
              <a:t>家；民族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adj.</a:t>
            </a:r>
            <a:r>
              <a:rPr lang="zh-CN" altLang="en-US" sz="2200" b="1" dirty="0"/>
              <a:t>全国的</a:t>
            </a:r>
            <a:endParaRPr lang="zh-CN" altLang="en-US" sz="2200" b="1" dirty="0"/>
          </a:p>
        </p:txBody>
      </p:sp>
      <p:sp>
        <p:nvSpPr>
          <p:cNvPr id="1050822" name="文本占位符 2"/>
          <p:cNvSpPr txBox="1"/>
          <p:nvPr/>
        </p:nvSpPr>
        <p:spPr>
          <a:xfrm>
            <a:off x="6049402" y="555033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7000"/>
              </a:lnSpc>
            </a:pPr>
            <a:r>
              <a:rPr lang="en-US" altLang="zh-CN" sz="2200" b="1" dirty="0"/>
              <a:t>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国际的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10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国</a:t>
            </a:r>
            <a:r>
              <a:rPr lang="zh-CN" altLang="en-US" sz="2200" b="1" dirty="0"/>
              <a:t>籍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adj.</a:t>
            </a:r>
            <a:r>
              <a:rPr lang="zh-CN" altLang="en-US" sz="2200" b="1" dirty="0"/>
              <a:t>全国范围的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adj.</a:t>
            </a:r>
            <a:r>
              <a:rPr lang="zh-CN" altLang="en-US" sz="2200" b="1" dirty="0"/>
              <a:t>本国的；本土</a:t>
            </a:r>
            <a:r>
              <a:rPr lang="zh-CN" altLang="en-US" sz="2200" b="1" dirty="0" smtClean="0"/>
              <a:t>的</a:t>
            </a:r>
            <a:endParaRPr lang="en-US" altLang="zh-CN" sz="2200" b="1" dirty="0" smtClean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 </a:t>
            </a:r>
            <a:r>
              <a:rPr lang="en-US" altLang="zh-CN" sz="2200" b="1" dirty="0" smtClean="0"/>
              <a:t>                                   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/>
              <a:t>本地人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adj.</a:t>
            </a:r>
            <a:r>
              <a:rPr lang="zh-CN" altLang="en-US" sz="2200" b="1" dirty="0"/>
              <a:t>神经的，紧张的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adj.</a:t>
            </a:r>
            <a:r>
              <a:rPr lang="zh-CN" altLang="en-US" sz="2200" b="1" dirty="0"/>
              <a:t>嘈杂的，吵闹的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vt.</a:t>
            </a:r>
            <a:r>
              <a:rPr lang="zh-CN" altLang="en-US" sz="2200" b="1" dirty="0"/>
              <a:t>服从，</a:t>
            </a:r>
            <a:r>
              <a:rPr lang="zh-CN" altLang="en-US" sz="2200" b="1" dirty="0" smtClean="0"/>
              <a:t>遵守</a:t>
            </a:r>
            <a:endParaRPr lang="en-US" altLang="zh-CN" sz="2200" b="1" dirty="0" smtClean="0"/>
          </a:p>
          <a:p>
            <a:pPr>
              <a:lnSpc>
                <a:spcPct val="137000"/>
              </a:lnSpc>
            </a:pPr>
            <a:endParaRPr lang="zh-CN" altLang="en-US" sz="2200" b="1" dirty="0"/>
          </a:p>
        </p:txBody>
      </p:sp>
      <p:sp>
        <p:nvSpPr>
          <p:cNvPr id="1050823" name="文本框 5"/>
          <p:cNvSpPr txBox="1"/>
          <p:nvPr/>
        </p:nvSpPr>
        <p:spPr>
          <a:xfrm>
            <a:off x="666045" y="446164"/>
            <a:ext cx="3105106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move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movement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remove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mountainous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amount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amusement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nation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national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50824" name="文本框 6"/>
          <p:cNvSpPr txBox="1"/>
          <p:nvPr/>
        </p:nvSpPr>
        <p:spPr>
          <a:xfrm>
            <a:off x="6451432" y="452220"/>
            <a:ext cx="3030600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international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 nationality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 nationwide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 native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 nervous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 noisy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 obey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0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819" grpId="0" animBg="1"/>
      <p:bldP spid="1050820" grpId="0"/>
      <p:bldP spid="1050821" grpId="0"/>
      <p:bldP spid="1050822" grpId="0"/>
      <p:bldP spid="1050823" grpId="0"/>
      <p:bldP spid="10508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41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结构法记单词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-13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742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0743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568" name="Group 22"/>
          <p:cNvGrpSpPr/>
          <p:nvPr/>
        </p:nvGrpSpPr>
        <p:grpSpPr>
          <a:xfrm>
            <a:off x="3582972" y="1054825"/>
            <a:ext cx="8304227" cy="2669547"/>
            <a:chOff x="3943833" y="-55144"/>
            <a:chExt cx="8193673" cy="2002003"/>
          </a:xfrm>
        </p:grpSpPr>
        <p:sp>
          <p:nvSpPr>
            <p:cNvPr id="1050744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0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0745" name="TextBox 24"/>
            <p:cNvSpPr txBox="1"/>
            <p:nvPr/>
          </p:nvSpPr>
          <p:spPr>
            <a:xfrm>
              <a:off x="6949305" y="-55144"/>
              <a:ext cx="5188201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motor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move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mountain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amuse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nation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neck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nerve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night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noise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nurse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obey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object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endParaRPr lang="zh-CN" altLang="en-US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569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50746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0747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写出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含义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提示写出所给单词的正确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IV.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用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所给动词的适当形式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填空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介词填空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单句写作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0748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49" name="矩形 3">
            <a:hlinkClick r:id="rId1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25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26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827" name="文本占位符 2"/>
          <p:cNvSpPr>
            <a:spLocks noGrp="1"/>
          </p:cNvSpPr>
          <p:nvPr>
            <p:ph type="body" idx="1"/>
          </p:nvPr>
        </p:nvSpPr>
        <p:spPr>
          <a:xfrm>
            <a:off x="241540" y="780502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motivate </a:t>
            </a:r>
            <a:r>
              <a:rPr lang="en-US" altLang="zh-CN" b="1" i="1" dirty="0" err="1"/>
              <a:t>vt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promote </a:t>
            </a:r>
            <a:r>
              <a:rPr lang="en-US" altLang="zh-CN" b="1" i="1" dirty="0" err="1"/>
              <a:t>vt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promotion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necktie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nerve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nightmare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fortnight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overnight </a:t>
            </a:r>
            <a:r>
              <a:rPr lang="en-US" altLang="zh-CN" b="1" i="1" dirty="0"/>
              <a:t>adj./adv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0828" name="文本占位符 2"/>
          <p:cNvSpPr txBox="1"/>
          <p:nvPr/>
        </p:nvSpPr>
        <p:spPr>
          <a:xfrm>
            <a:off x="6049402" y="780502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nursery </a:t>
            </a:r>
            <a:r>
              <a:rPr lang="en-US" altLang="zh-CN" b="1" i="1" dirty="0" smtClean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disobey </a:t>
            </a:r>
            <a:r>
              <a:rPr lang="en-US" altLang="zh-CN" b="1" i="1" dirty="0" err="1"/>
              <a:t>vt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object </a:t>
            </a:r>
            <a:r>
              <a:rPr lang="en-US" altLang="zh-CN" b="1" i="1" dirty="0"/>
              <a:t>vi</a:t>
            </a:r>
            <a:r>
              <a:rPr lang="en-US" altLang="zh-CN" b="1" i="1" dirty="0" smtClean="0"/>
              <a:t>. 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objective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project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reject </a:t>
            </a:r>
            <a:r>
              <a:rPr lang="en-US" altLang="zh-CN" b="1" i="1" dirty="0" err="1"/>
              <a:t>vt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subject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subjective </a:t>
            </a:r>
            <a:r>
              <a:rPr lang="en-US" altLang="zh-CN" b="1" i="1" dirty="0"/>
              <a:t>adj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0829" name="文本框 5"/>
          <p:cNvSpPr txBox="1"/>
          <p:nvPr/>
        </p:nvSpPr>
        <p:spPr>
          <a:xfrm>
            <a:off x="2316444" y="658634"/>
            <a:ext cx="2776703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促</a:t>
            </a:r>
            <a:r>
              <a:rPr lang="zh-CN" altLang="en-US" sz="2200" b="1" dirty="0">
                <a:solidFill>
                  <a:srgbClr val="C00000"/>
                </a:solidFill>
              </a:rPr>
              <a:t>动，激励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促进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促进</a:t>
            </a:r>
            <a:r>
              <a:rPr lang="zh-CN" altLang="en-US" sz="2200" b="1" dirty="0">
                <a:solidFill>
                  <a:srgbClr val="C00000"/>
                </a:solidFill>
              </a:rPr>
              <a:t>；晋升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领带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神经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噩梦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两周</a:t>
            </a:r>
            <a:r>
              <a:rPr lang="zh-CN" altLang="en-US" sz="2200" b="1" dirty="0">
                <a:solidFill>
                  <a:srgbClr val="C00000"/>
                </a:solidFill>
              </a:rPr>
              <a:t>，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十四天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           通宵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1050830" name="文本框 6"/>
          <p:cNvSpPr txBox="1"/>
          <p:nvPr/>
        </p:nvSpPr>
        <p:spPr>
          <a:xfrm>
            <a:off x="8024556" y="669652"/>
            <a:ext cx="3649652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200" b="1" dirty="0">
                <a:solidFill>
                  <a:srgbClr val="C00000"/>
                </a:solidFill>
              </a:rPr>
              <a:t>托儿所；苗圃</a:t>
            </a:r>
            <a:endParaRPr lang="zh-CN" altLang="en-US" sz="2200" b="1" dirty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不</a:t>
            </a:r>
            <a:r>
              <a:rPr lang="zh-CN" altLang="en-US" sz="2200" b="1" dirty="0">
                <a:solidFill>
                  <a:srgbClr val="C00000"/>
                </a:solidFill>
              </a:rPr>
              <a:t>服从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反对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目标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项目</a:t>
            </a:r>
            <a:r>
              <a:rPr lang="zh-CN" altLang="en-US" sz="2200" b="1" dirty="0">
                <a:solidFill>
                  <a:srgbClr val="C00000"/>
                </a:solidFill>
              </a:rPr>
              <a:t>，工程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排斥</a:t>
            </a:r>
            <a:endParaRPr lang="zh-CN" altLang="en-US" sz="2200" b="1" dirty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学科</a:t>
            </a:r>
            <a:r>
              <a:rPr lang="zh-CN" altLang="en-US" sz="2200" b="1" dirty="0">
                <a:solidFill>
                  <a:srgbClr val="C00000"/>
                </a:solidFill>
              </a:rPr>
              <a:t>；话题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  主观的                     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0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0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825" grpId="0" animBg="1"/>
      <p:bldP spid="1050826" grpId="0"/>
      <p:bldP spid="1050827" grpId="0"/>
      <p:bldP spid="1050828" grpId="0"/>
      <p:bldP spid="1050829" grpId="0"/>
      <p:bldP spid="10508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3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3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根据</a:t>
            </a:r>
            <a:r>
              <a:rPr lang="zh-CN" altLang="en-US" dirty="0"/>
              <a:t>提示写出所给单词的正确</a:t>
            </a:r>
            <a:r>
              <a:rPr lang="zh-CN" altLang="en-US" dirty="0" smtClean="0"/>
              <a:t>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833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Only if you put the sun there did the ____________(move)of the other planets in the sky make sense.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Mother is worried whether she could adjust to living in the </a:t>
            </a:r>
            <a:r>
              <a:rPr lang="en-US" altLang="zh-CN" b="1" dirty="0" smtClean="0"/>
              <a:t>________________(</a:t>
            </a:r>
            <a:r>
              <a:rPr lang="zh-CN" altLang="en-US" b="1" dirty="0"/>
              <a:t>多山的</a:t>
            </a:r>
            <a:r>
              <a:rPr lang="en-US" altLang="zh-CN" b="1" dirty="0"/>
              <a:t>)village alone.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They were dancing and singing on the square</a:t>
            </a:r>
            <a:r>
              <a:rPr lang="zh-CN" altLang="en-US" b="1" dirty="0"/>
              <a:t>，</a:t>
            </a:r>
            <a:r>
              <a:rPr lang="en-US" altLang="zh-CN" b="1" dirty="0"/>
              <a:t>much to the ____________(</a:t>
            </a:r>
            <a:r>
              <a:rPr lang="zh-CN" altLang="en-US" b="1" dirty="0"/>
              <a:t>娱乐</a:t>
            </a:r>
            <a:r>
              <a:rPr lang="en-US" altLang="zh-CN" b="1" dirty="0"/>
              <a:t>)of </a:t>
            </a:r>
            <a:r>
              <a:rPr lang="en-US" altLang="zh-CN" b="1" dirty="0" smtClean="0"/>
              <a:t>passers-by</a:t>
            </a:r>
            <a:r>
              <a:rPr lang="en-US" altLang="zh-CN" b="1" dirty="0"/>
              <a:t>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His poem Contradictory Blank won him a ____________(</a:t>
            </a:r>
            <a:r>
              <a:rPr lang="zh-CN" altLang="en-US" b="1" dirty="0"/>
              <a:t>全国的</a:t>
            </a:r>
            <a:r>
              <a:rPr lang="en-US" altLang="zh-CN" b="1" dirty="0"/>
              <a:t>) championship.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I can't put up with my ____________(</a:t>
            </a:r>
            <a:r>
              <a:rPr lang="zh-CN" altLang="en-US" b="1" dirty="0"/>
              <a:t>吵闹的</a:t>
            </a:r>
            <a:r>
              <a:rPr lang="en-US" altLang="zh-CN" b="1" dirty="0"/>
              <a:t>)roommates any longer.</a:t>
            </a:r>
            <a:endParaRPr lang="en-US" altLang="zh-CN" b="1" dirty="0"/>
          </a:p>
        </p:txBody>
      </p:sp>
      <p:sp>
        <p:nvSpPr>
          <p:cNvPr id="1050834" name="矩形 7"/>
          <p:cNvSpPr/>
          <p:nvPr/>
        </p:nvSpPr>
        <p:spPr>
          <a:xfrm>
            <a:off x="5608846" y="684523"/>
            <a:ext cx="167225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movements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835" name="矩形 8"/>
          <p:cNvSpPr/>
          <p:nvPr/>
        </p:nvSpPr>
        <p:spPr>
          <a:xfrm>
            <a:off x="8642019" y="2058710"/>
            <a:ext cx="189667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mountainous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836" name="矩形 9"/>
          <p:cNvSpPr/>
          <p:nvPr/>
        </p:nvSpPr>
        <p:spPr>
          <a:xfrm>
            <a:off x="8520725" y="3421601"/>
            <a:ext cx="168988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amusement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837" name="矩形 10"/>
          <p:cNvSpPr/>
          <p:nvPr/>
        </p:nvSpPr>
        <p:spPr>
          <a:xfrm>
            <a:off x="6348765" y="4787984"/>
            <a:ext cx="126188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national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838" name="矩形 11"/>
          <p:cNvSpPr/>
          <p:nvPr/>
        </p:nvSpPr>
        <p:spPr>
          <a:xfrm>
            <a:off x="4121219" y="5516582"/>
            <a:ext cx="86914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noisy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831" grpId="0" animBg="1"/>
      <p:bldP spid="1050832" grpId="0"/>
      <p:bldP spid="1050833" grpId="0"/>
      <p:bldP spid="1050834" grpId="0" animBg="1"/>
      <p:bldP spid="1050835" grpId="0" animBg="1"/>
      <p:bldP spid="1050836" grpId="0" animBg="1"/>
      <p:bldP spid="1050837" grpId="0" animBg="1"/>
      <p:bldP spid="10508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39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40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841" name="文本占位符 2"/>
          <p:cNvSpPr>
            <a:spLocks noGrp="1"/>
          </p:cNvSpPr>
          <p:nvPr>
            <p:ph type="body" idx="1"/>
          </p:nvPr>
        </p:nvSpPr>
        <p:spPr>
          <a:xfrm>
            <a:off x="319918" y="54121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While waiting for the opportunity to get ____________(promote)</a:t>
            </a:r>
            <a:r>
              <a:rPr lang="zh-CN" altLang="en-US" b="1" dirty="0"/>
              <a:t>，</a:t>
            </a:r>
            <a:r>
              <a:rPr lang="en-US" altLang="zh-CN" b="1" dirty="0"/>
              <a:t>Henry did his best to perform his duty.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The old man sat in his rocking chair</a:t>
            </a:r>
            <a:r>
              <a:rPr lang="zh-CN" altLang="en-US" b="1" dirty="0"/>
              <a:t>，</a:t>
            </a:r>
            <a:r>
              <a:rPr lang="en-US" altLang="zh-CN" b="1" dirty="0"/>
              <a:t>____________ (amuse)himself by listening to Beijing Opera.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What if we ____________(move)the sofa over there</a:t>
            </a:r>
            <a:r>
              <a:rPr lang="zh-CN" altLang="en-US" b="1" dirty="0"/>
              <a:t>？</a:t>
            </a:r>
            <a:r>
              <a:rPr lang="en-US" altLang="zh-CN" b="1" dirty="0"/>
              <a:t>Would that look better?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He ____________(reject)the idea of settling down in England and determined to return to his motherland.</a:t>
            </a:r>
            <a:endParaRPr lang="en-US" altLang="zh-CN" b="1" dirty="0"/>
          </a:p>
        </p:txBody>
      </p:sp>
      <p:sp>
        <p:nvSpPr>
          <p:cNvPr id="1050842" name="矩形 7"/>
          <p:cNvSpPr/>
          <p:nvPr/>
        </p:nvSpPr>
        <p:spPr>
          <a:xfrm>
            <a:off x="6193825" y="654878"/>
            <a:ext cx="146149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promoted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843" name="矩形 8"/>
          <p:cNvSpPr/>
          <p:nvPr/>
        </p:nvSpPr>
        <p:spPr>
          <a:xfrm>
            <a:off x="5857497" y="2008613"/>
            <a:ext cx="129715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amusing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844" name="矩形 9"/>
          <p:cNvSpPr/>
          <p:nvPr/>
        </p:nvSpPr>
        <p:spPr>
          <a:xfrm>
            <a:off x="2674136" y="3384395"/>
            <a:ext cx="105670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moved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845" name="矩形 10"/>
          <p:cNvSpPr/>
          <p:nvPr/>
        </p:nvSpPr>
        <p:spPr>
          <a:xfrm>
            <a:off x="1542761" y="4155484"/>
            <a:ext cx="123707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rejected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0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0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0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0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0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0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0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0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839" grpId="0" animBg="1"/>
      <p:bldP spid="1050840" grpId="0"/>
      <p:bldP spid="1050841" grpId="0"/>
      <p:bldP spid="1050842" grpId="0" animBg="1"/>
      <p:bldP spid="1050843" grpId="0" animBg="1"/>
      <p:bldP spid="1050844" grpId="0" animBg="1"/>
      <p:bldP spid="10508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46" name="矩形 1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47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</a:rPr>
              <a:t>介词</a:t>
            </a:r>
            <a:r>
              <a:rPr lang="zh-CN" altLang="en-US" dirty="0" smtClean="0"/>
              <a:t>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848" name="文本占位符 2"/>
          <p:cNvSpPr>
            <a:spLocks noGrp="1"/>
          </p:cNvSpPr>
          <p:nvPr>
            <p:ph type="body" idx="1"/>
          </p:nvPr>
        </p:nvSpPr>
        <p:spPr>
          <a:xfrm>
            <a:off x="305826" y="881211"/>
            <a:ext cx="11528094" cy="5290512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Three children were removed ________ the school for bad behaviors.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At that time</a:t>
            </a:r>
            <a:r>
              <a:rPr lang="zh-CN" altLang="en-US" b="1" dirty="0"/>
              <a:t>，</a:t>
            </a:r>
            <a:r>
              <a:rPr lang="en-US" altLang="zh-CN" b="1" dirty="0"/>
              <a:t>he found himself interested in writing</a:t>
            </a:r>
            <a:r>
              <a:rPr lang="zh-CN" altLang="en-US" b="1" dirty="0"/>
              <a:t>，</a:t>
            </a:r>
            <a:r>
              <a:rPr lang="en-US" altLang="zh-CN" b="1" dirty="0"/>
              <a:t>and he decided to become a writer</a:t>
            </a:r>
            <a:r>
              <a:rPr lang="zh-CN" altLang="en-US" b="1" dirty="0"/>
              <a:t>，</a:t>
            </a:r>
            <a:r>
              <a:rPr lang="en-US" altLang="zh-CN" b="1" dirty="0"/>
              <a:t>which helped him make a amount ________ money.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We object ________ being blamed for something that we haven't done.</a:t>
            </a:r>
            <a:endParaRPr lang="en-US" altLang="zh-CN" b="1" dirty="0"/>
          </a:p>
        </p:txBody>
      </p:sp>
      <p:sp>
        <p:nvSpPr>
          <p:cNvPr id="1050849" name="矩形 16"/>
          <p:cNvSpPr/>
          <p:nvPr/>
        </p:nvSpPr>
        <p:spPr>
          <a:xfrm>
            <a:off x="4846464" y="914665"/>
            <a:ext cx="82830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from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850" name="矩形 17"/>
          <p:cNvSpPr/>
          <p:nvPr/>
        </p:nvSpPr>
        <p:spPr>
          <a:xfrm>
            <a:off x="6171156" y="2052362"/>
            <a:ext cx="44114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of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851" name="矩形 18"/>
          <p:cNvSpPr/>
          <p:nvPr/>
        </p:nvSpPr>
        <p:spPr>
          <a:xfrm>
            <a:off x="2588751" y="2711450"/>
            <a:ext cx="44114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to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0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0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0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0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0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0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846" grpId="0" animBg="1"/>
      <p:bldP spid="1050847" grpId="0"/>
      <p:bldP spid="1050848" grpId="0"/>
      <p:bldP spid="1050849" grpId="0" animBg="1"/>
      <p:bldP spid="1050850" grpId="0" animBg="1"/>
      <p:bldP spid="10508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52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53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VI.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854" name="文本占位符 2"/>
          <p:cNvSpPr>
            <a:spLocks noGrp="1"/>
          </p:cNvSpPr>
          <p:nvPr>
            <p:ph type="body" idx="1"/>
          </p:nvPr>
        </p:nvSpPr>
        <p:spPr>
          <a:xfrm>
            <a:off x="319918" y="1098769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．这次考试对我来说非常重要，我感到紧张。</a:t>
            </a:r>
            <a:r>
              <a:rPr lang="en-US" altLang="zh-CN" b="1" dirty="0"/>
              <a:t>(feel nervous)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．更糟糕的是，一些人认为遵守交通规则不重要。</a:t>
            </a:r>
            <a:r>
              <a:rPr lang="en-US" altLang="zh-CN" b="1" dirty="0"/>
              <a:t>(obey traffic rules)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．现在越来越多的家长更加注重孩子对汉语学科的学习。</a:t>
            </a:r>
            <a:r>
              <a:rPr lang="en-US" altLang="zh-CN" b="1" dirty="0"/>
              <a:t>(subject)</a:t>
            </a:r>
            <a:endParaRPr lang="en-US" altLang="zh-CN" b="1" dirty="0"/>
          </a:p>
        </p:txBody>
      </p:sp>
      <p:sp>
        <p:nvSpPr>
          <p:cNvPr id="1050855" name="矩形 6"/>
          <p:cNvSpPr/>
          <p:nvPr/>
        </p:nvSpPr>
        <p:spPr>
          <a:xfrm>
            <a:off x="817411" y="1470222"/>
            <a:ext cx="1084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 felt nervous because the exam was of great importance to me.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0856" name="矩形 7"/>
          <p:cNvSpPr/>
          <p:nvPr/>
        </p:nvSpPr>
        <p:spPr>
          <a:xfrm>
            <a:off x="817411" y="2763955"/>
            <a:ext cx="108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What's worse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some do not think it vital to obey traffic rules.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0857" name="矩形 8"/>
          <p:cNvSpPr/>
          <p:nvPr/>
        </p:nvSpPr>
        <p:spPr>
          <a:xfrm>
            <a:off x="817411" y="4034157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At present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more and more parents are laying stress on Child's learning of Chinese.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0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852" grpId="0" animBg="1"/>
      <p:bldP spid="1050853" grpId="0"/>
      <p:bldP spid="1050854" grpId="0"/>
      <p:bldP spid="1050855" grpId="0"/>
      <p:bldP spid="1050856" grpId="0"/>
      <p:bldP spid="10508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58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结构法记单词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-14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859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0860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593" name="Group 22"/>
          <p:cNvGrpSpPr/>
          <p:nvPr/>
        </p:nvGrpSpPr>
        <p:grpSpPr>
          <a:xfrm>
            <a:off x="3582972" y="965609"/>
            <a:ext cx="8304227" cy="2758763"/>
            <a:chOff x="3943833" y="-122048"/>
            <a:chExt cx="8193673" cy="2068907"/>
          </a:xfrm>
        </p:grpSpPr>
        <p:sp>
          <p:nvSpPr>
            <p:cNvPr id="1050861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4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4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0862" name="TextBox 24"/>
            <p:cNvSpPr txBox="1"/>
            <p:nvPr/>
          </p:nvSpPr>
          <p:spPr>
            <a:xfrm>
              <a:off x="6949305" y="-122048"/>
              <a:ext cx="5188201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occupy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ocean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off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operate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oppose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order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organ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origin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other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out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pain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owe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ox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pack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pair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paper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part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patience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594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50863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0864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写出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含义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语境写出所给单词的正确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用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所给动词的适当形式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填空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选词填空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单句写作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0865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2017256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66" name="矩形 3">
            <a:hlinkClick r:id="rId1" action="ppaction://hlinksldjump"/>
          </p:cNvPr>
          <p:cNvSpPr/>
          <p:nvPr/>
        </p:nvSpPr>
        <p:spPr>
          <a:xfrm>
            <a:off x="3880624" y="4795025"/>
            <a:ext cx="2017256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6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6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occupy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86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86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occupy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ɒkjupaɪ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62" name="表格 6"/>
          <p:cNvGraphicFramePr>
            <a:graphicFrameLocks noGrp="1"/>
          </p:cNvGraphicFramePr>
          <p:nvPr/>
        </p:nvGraphicFramePr>
        <p:xfrm>
          <a:off x="6092078" y="122312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cup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相反＋杯子→杯子倒过来罩着→“占领”小块地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863" name="表格 9"/>
          <p:cNvGraphicFramePr>
            <a:graphicFrameLocks noGrp="1"/>
          </p:cNvGraphicFramePr>
          <p:nvPr/>
        </p:nvGraphicFramePr>
        <p:xfrm>
          <a:off x="241540" y="29904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5182"/>
                <a:gridCol w="3182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occupation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ɒkju'peɪʃən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64" name="表格 10"/>
          <p:cNvGraphicFramePr>
            <a:graphicFrameLocks noGrp="1"/>
          </p:cNvGraphicFramePr>
          <p:nvPr/>
        </p:nvGraphicFramePr>
        <p:xfrm>
          <a:off x="6092078" y="303388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occup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(y)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占领＋名词后缀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illegal  occupation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870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占用；占领</a:t>
            </a:r>
            <a:endParaRPr lang="zh-CN" altLang="en-US" sz="2400" dirty="0"/>
          </a:p>
        </p:txBody>
      </p:sp>
      <p:sp>
        <p:nvSpPr>
          <p:cNvPr id="1050871" name="文本框 20"/>
          <p:cNvSpPr txBox="1"/>
          <p:nvPr/>
        </p:nvSpPr>
        <p:spPr>
          <a:xfrm>
            <a:off x="2538650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占领；职业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868" grpId="0"/>
      <p:bldP spid="1050869" grpId="0"/>
      <p:bldP spid="1050870" grpId="0"/>
      <p:bldP spid="105087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7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ocean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87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86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4394"/>
                <a:gridCol w="281334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ocean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əʊʃən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66" name="表格 6"/>
          <p:cNvGraphicFramePr>
            <a:graphicFrameLocks noGrp="1"/>
          </p:cNvGraphicFramePr>
          <p:nvPr/>
        </p:nvGraphicFramePr>
        <p:xfrm>
          <a:off x="6092078" y="1174398"/>
          <a:ext cx="560081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630"/>
                <a:gridCol w="47851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sail  in  the  ocean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86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1868"/>
                <a:gridCol w="282587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Oceania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/,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əʊsɪ'ɑːnɪə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68" name="表格 10"/>
          <p:cNvGraphicFramePr>
            <a:graphicFrameLocks noGrp="1"/>
          </p:cNvGraphicFramePr>
          <p:nvPr/>
        </p:nvGraphicFramePr>
        <p:xfrm>
          <a:off x="6092078" y="290709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ocean</a:t>
                      </a:r>
                      <a:r>
                        <a:rPr lang="zh-CN" altLang="pt-BR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ia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大洋＋</a:t>
                      </a: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ia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country  in  Oceania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874" name="文本框 19"/>
          <p:cNvSpPr txBox="1"/>
          <p:nvPr/>
        </p:nvSpPr>
        <p:spPr>
          <a:xfrm>
            <a:off x="2873647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海洋</a:t>
            </a:r>
            <a:endParaRPr lang="zh-CN" altLang="en-US" sz="2400" dirty="0"/>
          </a:p>
        </p:txBody>
      </p:sp>
      <p:sp>
        <p:nvSpPr>
          <p:cNvPr id="1050875" name="文本框 20"/>
          <p:cNvSpPr txBox="1"/>
          <p:nvPr/>
        </p:nvSpPr>
        <p:spPr>
          <a:xfrm>
            <a:off x="2873647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大洋洲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872" grpId="0"/>
      <p:bldP spid="1050873" grpId="0"/>
      <p:bldP spid="1050874" grpId="0"/>
      <p:bldP spid="105087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7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87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86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ɒf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70" name="表格 6"/>
          <p:cNvGraphicFramePr>
            <a:graphicFrameLocks noGrp="1"/>
          </p:cNvGraphicFramePr>
          <p:nvPr/>
        </p:nvGraphicFramePr>
        <p:xfrm>
          <a:off x="6092078" y="101018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jump  off  a  table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871" name="表格 9"/>
          <p:cNvGraphicFramePr>
            <a:graphicFrameLocks noGrp="1"/>
          </p:cNvGraphicFramePr>
          <p:nvPr/>
        </p:nvGraphicFramePr>
        <p:xfrm>
          <a:off x="241540" y="29904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5182"/>
                <a:gridCol w="3182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offshore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ɒf'ʃɔ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72" name="表格 10"/>
          <p:cNvGraphicFramePr>
            <a:graphicFrameLocks noGrp="1"/>
          </p:cNvGraphicFramePr>
          <p:nvPr/>
        </p:nvGraphicFramePr>
        <p:xfrm>
          <a:off x="6092078" y="303388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off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shore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离开＋海岸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 offshore  oilfield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878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adv./prep.</a:t>
            </a:r>
            <a:r>
              <a:rPr lang="zh-CN" altLang="en-US" sz="2400" b="1" dirty="0"/>
              <a:t>离开</a:t>
            </a:r>
            <a:endParaRPr lang="zh-CN" altLang="en-US" sz="2400" dirty="0"/>
          </a:p>
        </p:txBody>
      </p:sp>
      <p:sp>
        <p:nvSpPr>
          <p:cNvPr id="1050879" name="文本框 20"/>
          <p:cNvSpPr txBox="1"/>
          <p:nvPr/>
        </p:nvSpPr>
        <p:spPr>
          <a:xfrm>
            <a:off x="2538650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近海的，离岸的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876" grpId="0"/>
      <p:bldP spid="1050877" grpId="0"/>
      <p:bldP spid="1050878" grpId="0"/>
      <p:bldP spid="10508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8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operate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88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87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ɒpəreɪt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74" name="表格 6"/>
          <p:cNvGraphicFramePr>
            <a:graphicFrameLocks noGrp="1"/>
          </p:cNvGraphicFramePr>
          <p:nvPr/>
        </p:nvGraphicFramePr>
        <p:xfrm>
          <a:off x="6092078" y="93640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operate  a  machine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87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ɒpə'reɪʃən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76" name="表格 10"/>
          <p:cNvGraphicFramePr>
            <a:graphicFrameLocks noGrp="1"/>
          </p:cNvGraphicFramePr>
          <p:nvPr/>
        </p:nvGraphicFramePr>
        <p:xfrm>
          <a:off x="6092078" y="290263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operat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操作＋名词后缀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perform  an  operation  on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877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operator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ɒpəreɪtə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78" name="表格 12"/>
          <p:cNvGraphicFramePr>
            <a:graphicFrameLocks noGrp="1"/>
          </p:cNvGraphicFramePr>
          <p:nvPr/>
        </p:nvGraphicFramePr>
        <p:xfrm>
          <a:off x="6092078" y="462968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operat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操作＋人→操作插线头的人→接线员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882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操作；开刀</a:t>
            </a:r>
            <a:endParaRPr lang="zh-CN" altLang="en-US" sz="2400" dirty="0"/>
          </a:p>
        </p:txBody>
      </p:sp>
      <p:sp>
        <p:nvSpPr>
          <p:cNvPr id="1050883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操作；手术</a:t>
            </a:r>
            <a:endParaRPr lang="zh-CN" altLang="en-US" sz="2400" b="1" dirty="0"/>
          </a:p>
        </p:txBody>
      </p:sp>
      <p:sp>
        <p:nvSpPr>
          <p:cNvPr id="1050884" name="文本框 21"/>
          <p:cNvSpPr txBox="1"/>
          <p:nvPr/>
        </p:nvSpPr>
        <p:spPr>
          <a:xfrm>
            <a:off x="2271028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接线员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880" grpId="0"/>
      <p:bldP spid="1050881" grpId="0"/>
      <p:bldP spid="1050882" grpId="0"/>
      <p:bldP spid="1050883" grpId="0"/>
      <p:bldP spid="105088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8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oppose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88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87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ə'pəʊz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80" name="表格 6"/>
          <p:cNvGraphicFramePr>
            <a:graphicFrameLocks noGrp="1"/>
          </p:cNvGraphicFramePr>
          <p:nvPr/>
        </p:nvGraphicFramePr>
        <p:xfrm>
          <a:off x="6092078" y="1010186"/>
          <a:ext cx="562986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8394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pose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相反＋摆放→放在对立面→反对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oppose a program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881" name="表格 9"/>
          <p:cNvGraphicFramePr>
            <a:graphicFrameLocks noGrp="1"/>
          </p:cNvGraphicFramePr>
          <p:nvPr/>
        </p:nvGraphicFramePr>
        <p:xfrm>
          <a:off x="241540" y="2990441"/>
          <a:ext cx="5427740" cy="12620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5182"/>
                <a:gridCol w="3182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opposite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ɒpəzɪt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0487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82" name="表格 10"/>
          <p:cNvGraphicFramePr>
            <a:graphicFrameLocks noGrp="1"/>
          </p:cNvGraphicFramePr>
          <p:nvPr/>
        </p:nvGraphicFramePr>
        <p:xfrm>
          <a:off x="6092078" y="303388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posite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相反＋放置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opposite the bank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887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反对</a:t>
            </a:r>
            <a:endParaRPr lang="zh-CN" altLang="en-US" sz="2400" dirty="0"/>
          </a:p>
        </p:txBody>
      </p:sp>
      <p:sp>
        <p:nvSpPr>
          <p:cNvPr id="1050888" name="文本框 20"/>
          <p:cNvSpPr txBox="1"/>
          <p:nvPr/>
        </p:nvSpPr>
        <p:spPr>
          <a:xfrm>
            <a:off x="2538650" y="3466097"/>
            <a:ext cx="355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相反</a:t>
            </a:r>
            <a:r>
              <a:rPr lang="zh-CN" altLang="en-US" sz="2400" b="1" dirty="0" smtClean="0"/>
              <a:t>的</a:t>
            </a:r>
            <a:endParaRPr lang="en-US" altLang="zh-CN" sz="2400" b="1" dirty="0" smtClean="0"/>
          </a:p>
          <a:p>
            <a:r>
              <a:rPr lang="en-US" altLang="zh-CN" sz="2400" b="1" i="1" dirty="0" smtClean="0"/>
              <a:t>prep</a:t>
            </a:r>
            <a:r>
              <a:rPr lang="en-US" altLang="zh-CN" sz="2400" b="1" i="1" dirty="0"/>
              <a:t>.</a:t>
            </a:r>
            <a:r>
              <a:rPr lang="zh-CN" altLang="en-US" sz="2400" b="1" dirty="0" smtClean="0"/>
              <a:t>在</a:t>
            </a:r>
            <a:r>
              <a:rPr lang="en-US" altLang="zh-CN" sz="2400" b="1" dirty="0" smtClean="0"/>
              <a:t>· · · · · ·</a:t>
            </a:r>
            <a:r>
              <a:rPr lang="zh-CN" altLang="en-US" sz="2400" b="1" dirty="0" smtClean="0"/>
              <a:t>对</a:t>
            </a:r>
            <a:r>
              <a:rPr lang="zh-CN" altLang="en-US" sz="2400" b="1" dirty="0"/>
              <a:t>面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885" grpId="0"/>
      <p:bldP spid="1050886" grpId="0"/>
      <p:bldP spid="1050887" grpId="0"/>
      <p:bldP spid="105088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8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order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89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88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ɔːdə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84" name="表格 6"/>
          <p:cNvGraphicFramePr>
            <a:graphicFrameLocks noGrp="1"/>
          </p:cNvGraphicFramePr>
          <p:nvPr/>
        </p:nvGraphicFramePr>
        <p:xfrm>
          <a:off x="6092078" y="93640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obey  an  order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 good  order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88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ɔːdɪnərɪ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86" name="表格 10"/>
          <p:cNvGraphicFramePr>
            <a:graphicFrameLocks noGrp="1"/>
          </p:cNvGraphicFramePr>
          <p:nvPr/>
        </p:nvGraphicFramePr>
        <p:xfrm>
          <a:off x="6092078" y="290263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ordin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秩序＋的→普通的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student  in  an  ordinary  school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887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51764"/>
                <a:gridCol w="287703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extraordinary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ɪk'strɔːdnərɪ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88" name="表格 12"/>
          <p:cNvGraphicFramePr>
            <a:graphicFrameLocks noGrp="1"/>
          </p:cNvGraphicFramePr>
          <p:nvPr/>
        </p:nvGraphicFramePr>
        <p:xfrm>
          <a:off x="6092078" y="461716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extra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ordinary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超出＋普通的→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非凡的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extraordinary  success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891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命令；秩序</a:t>
            </a:r>
            <a:endParaRPr lang="zh-CN" altLang="en-US" sz="2400" dirty="0"/>
          </a:p>
        </p:txBody>
      </p:sp>
      <p:sp>
        <p:nvSpPr>
          <p:cNvPr id="1050892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普通的</a:t>
            </a:r>
            <a:endParaRPr lang="zh-CN" altLang="en-US" sz="2400" b="1" dirty="0"/>
          </a:p>
        </p:txBody>
      </p:sp>
      <p:sp>
        <p:nvSpPr>
          <p:cNvPr id="1050893" name="文本框 21"/>
          <p:cNvSpPr txBox="1"/>
          <p:nvPr/>
        </p:nvSpPr>
        <p:spPr>
          <a:xfrm>
            <a:off x="2797120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非凡的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889" grpId="0"/>
      <p:bldP spid="1050890" grpId="0"/>
      <p:bldP spid="1050891" grpId="0"/>
      <p:bldP spid="1050892" grpId="0"/>
      <p:bldP spid="105089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9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organ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89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88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ɔːɡən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90" name="表格 6"/>
          <p:cNvGraphicFramePr>
            <a:graphicFrameLocks noGrp="1"/>
          </p:cNvGraphicFramePr>
          <p:nvPr/>
        </p:nvGraphicFramePr>
        <p:xfrm>
          <a:off x="6092078" y="119670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 vocal  organs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891" name="表格 9"/>
          <p:cNvGraphicFramePr>
            <a:graphicFrameLocks noGrp="1"/>
          </p:cNvGraphicFramePr>
          <p:nvPr/>
        </p:nvGraphicFramePr>
        <p:xfrm>
          <a:off x="241540" y="286778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56333"/>
                <a:gridCol w="317140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ɔːɡənaɪz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92" name="表格 10"/>
          <p:cNvGraphicFramePr>
            <a:graphicFrameLocks noGrp="1"/>
          </p:cNvGraphicFramePr>
          <p:nvPr/>
        </p:nvGraphicFramePr>
        <p:xfrm>
          <a:off x="6092078" y="288616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organ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ize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器官＋动词后缀→用多个器官构建→组织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896" name="文本框 19"/>
          <p:cNvSpPr txBox="1"/>
          <p:nvPr/>
        </p:nvSpPr>
        <p:spPr>
          <a:xfrm>
            <a:off x="2538649" y="1608641"/>
            <a:ext cx="336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器官</a:t>
            </a:r>
            <a:endParaRPr lang="zh-CN" altLang="en-US" sz="2400" dirty="0"/>
          </a:p>
        </p:txBody>
      </p:sp>
      <p:sp>
        <p:nvSpPr>
          <p:cNvPr id="1050897" name="文本框 20"/>
          <p:cNvSpPr txBox="1"/>
          <p:nvPr/>
        </p:nvSpPr>
        <p:spPr>
          <a:xfrm>
            <a:off x="2530708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组织</a:t>
            </a:r>
            <a:endParaRPr lang="zh-CN" altLang="en-US" sz="2400" b="1" dirty="0"/>
          </a:p>
        </p:txBody>
      </p:sp>
      <p:graphicFrame>
        <p:nvGraphicFramePr>
          <p:cNvPr id="4195893" name="表格 11"/>
          <p:cNvGraphicFramePr>
            <a:graphicFrameLocks noGrp="1"/>
          </p:cNvGraphicFramePr>
          <p:nvPr/>
        </p:nvGraphicFramePr>
        <p:xfrm>
          <a:off x="260128" y="452559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2864"/>
                <a:gridCol w="304487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ɔːɡənaɪ'zeɪʃən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94" name="表格 12"/>
          <p:cNvGraphicFramePr>
            <a:graphicFrameLocks noGrp="1"/>
          </p:cNvGraphicFramePr>
          <p:nvPr/>
        </p:nvGraphicFramePr>
        <p:xfrm>
          <a:off x="6110666" y="454230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organiz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组织＋后缀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 World  Trade  Organization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898" name="文本框 13"/>
          <p:cNvSpPr txBox="1"/>
          <p:nvPr/>
        </p:nvSpPr>
        <p:spPr>
          <a:xfrm>
            <a:off x="2599400" y="500124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组织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894" grpId="0"/>
      <p:bldP spid="1050895" grpId="0"/>
      <p:bldP spid="1050896" grpId="0"/>
      <p:bldP spid="1050897" grpId="0"/>
      <p:bldP spid="105089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9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origin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90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89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4394"/>
                <a:gridCol w="281334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ɒrɪdʒɪn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96" name="表格 6"/>
          <p:cNvGraphicFramePr>
            <a:graphicFrameLocks noGrp="1"/>
          </p:cNvGraphicFramePr>
          <p:nvPr/>
        </p:nvGraphicFramePr>
        <p:xfrm>
          <a:off x="6092078" y="1174398"/>
          <a:ext cx="560081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630"/>
                <a:gridCol w="47851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orig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开端＋在→起源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 origin  of  a  river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89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1868"/>
                <a:gridCol w="282587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ə'rɪdʒɪ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98" name="表格 10"/>
          <p:cNvGraphicFramePr>
            <a:graphicFrameLocks noGrp="1"/>
          </p:cNvGraphicFramePr>
          <p:nvPr/>
        </p:nvGraphicFramePr>
        <p:xfrm>
          <a:off x="6092078" y="290709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origin</a:t>
                      </a:r>
                      <a:r>
                        <a:rPr lang="zh-CN" altLang="pt-BR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起源＋的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 original  edition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901" name="文本框 19"/>
          <p:cNvSpPr txBox="1"/>
          <p:nvPr/>
        </p:nvSpPr>
        <p:spPr>
          <a:xfrm>
            <a:off x="2873647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起源，来源</a:t>
            </a:r>
            <a:endParaRPr lang="zh-CN" altLang="en-US" sz="2400" dirty="0"/>
          </a:p>
        </p:txBody>
      </p:sp>
      <p:sp>
        <p:nvSpPr>
          <p:cNvPr id="1050902" name="文本框 20"/>
          <p:cNvSpPr txBox="1"/>
          <p:nvPr/>
        </p:nvSpPr>
        <p:spPr>
          <a:xfrm>
            <a:off x="2873647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原本的；原创的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899" grpId="0"/>
      <p:bldP spid="1050900" grpId="0"/>
      <p:bldP spid="1050901" grpId="0"/>
      <p:bldP spid="105090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0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other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90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89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ʌðə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00" name="表格 6"/>
          <p:cNvGraphicFramePr>
            <a:graphicFrameLocks noGrp="1"/>
          </p:cNvGraphicFramePr>
          <p:nvPr/>
        </p:nvGraphicFramePr>
        <p:xfrm>
          <a:off x="6092078" y="101018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other  articles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辨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]else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901" name="表格 9"/>
          <p:cNvGraphicFramePr>
            <a:graphicFrameLocks noGrp="1"/>
          </p:cNvGraphicFramePr>
          <p:nvPr/>
        </p:nvGraphicFramePr>
        <p:xfrm>
          <a:off x="241540" y="2990441"/>
          <a:ext cx="5427740" cy="12841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5182"/>
                <a:gridCol w="3182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otherwise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ʌðəwaɪz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26904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02" name="表格 10"/>
          <p:cNvGraphicFramePr>
            <a:graphicFrameLocks noGrp="1"/>
          </p:cNvGraphicFramePr>
          <p:nvPr/>
        </p:nvGraphicFramePr>
        <p:xfrm>
          <a:off x="6092078" y="303388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other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wise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别的＋方式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Otherwise  you  drop  out.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905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别的</a:t>
            </a:r>
            <a:r>
              <a:rPr lang="en-US" altLang="zh-CN" sz="2400" b="1" i="1" dirty="0"/>
              <a:t>pron.</a:t>
            </a:r>
            <a:r>
              <a:rPr lang="zh-CN" altLang="en-US" sz="2400" b="1" dirty="0"/>
              <a:t>别的</a:t>
            </a:r>
            <a:endParaRPr lang="zh-CN" altLang="en-US" sz="2400" dirty="0"/>
          </a:p>
        </p:txBody>
      </p:sp>
      <p:sp>
        <p:nvSpPr>
          <p:cNvPr id="1050906" name="文本框 20"/>
          <p:cNvSpPr txBox="1"/>
          <p:nvPr/>
        </p:nvSpPr>
        <p:spPr>
          <a:xfrm>
            <a:off x="2538650" y="3466097"/>
            <a:ext cx="355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adv.</a:t>
            </a:r>
            <a:r>
              <a:rPr lang="zh-CN" altLang="en-US" sz="2400" b="1" dirty="0"/>
              <a:t>以别的方</a:t>
            </a:r>
            <a:r>
              <a:rPr lang="zh-CN" altLang="en-US" sz="2400" b="1" dirty="0" smtClean="0"/>
              <a:t>式</a:t>
            </a:r>
            <a:endParaRPr lang="en-US" altLang="zh-CN" sz="2400" b="1" dirty="0" smtClean="0"/>
          </a:p>
          <a:p>
            <a:r>
              <a:rPr lang="en-US" altLang="zh-CN" sz="2400" b="1" i="1" dirty="0" smtClean="0"/>
              <a:t>conj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否则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903" grpId="0"/>
      <p:bldP spid="1050904" grpId="0"/>
      <p:bldP spid="1050905" grpId="0"/>
      <p:bldP spid="105090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0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90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903" name="表格 5"/>
          <p:cNvGraphicFramePr>
            <a:graphicFrameLocks noGrp="1"/>
          </p:cNvGraphicFramePr>
          <p:nvPr/>
        </p:nvGraphicFramePr>
        <p:xfrm>
          <a:off x="241540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aʊt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04" name="表格 6"/>
          <p:cNvGraphicFramePr>
            <a:graphicFrameLocks noGrp="1"/>
          </p:cNvGraphicFramePr>
          <p:nvPr/>
        </p:nvGraphicFramePr>
        <p:xfrm>
          <a:off x="241540" y="1824492"/>
          <a:ext cx="539169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pull  out  a  tooth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put  out  a  fire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905" name="表格 7"/>
          <p:cNvGraphicFramePr>
            <a:graphicFrameLocks noGrp="1"/>
          </p:cNvGraphicFramePr>
          <p:nvPr/>
        </p:nvGraphicFramePr>
        <p:xfrm>
          <a:off x="241540" y="328674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8997"/>
                <a:gridCol w="304874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aʊtkʌm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06" name="表格 8"/>
          <p:cNvGraphicFramePr>
            <a:graphicFrameLocks noGrp="1"/>
          </p:cNvGraphicFramePr>
          <p:nvPr/>
        </p:nvGraphicFramePr>
        <p:xfrm>
          <a:off x="241540" y="431992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out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come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出＋来→出来“结果”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care  about  the  outcome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907" name="表格 9"/>
          <p:cNvGraphicFramePr>
            <a:graphicFrameLocks noGrp="1"/>
          </p:cNvGraphicFramePr>
          <p:nvPr/>
        </p:nvGraphicFramePr>
        <p:xfrm>
          <a:off x="6514877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2909"/>
                <a:gridCol w="309483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outdoors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aʊt'dɔːz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08" name="表格 10"/>
          <p:cNvGraphicFramePr>
            <a:graphicFrameLocks noGrp="1"/>
          </p:cNvGraphicFramePr>
          <p:nvPr/>
        </p:nvGraphicFramePr>
        <p:xfrm>
          <a:off x="6514877" y="177522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out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doors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出＋门→在户外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stay  outdoors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]indoors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909" name="表格 11"/>
          <p:cNvGraphicFramePr>
            <a:graphicFrameLocks noGrp="1"/>
          </p:cNvGraphicFramePr>
          <p:nvPr/>
        </p:nvGraphicFramePr>
        <p:xfrm>
          <a:off x="6514877" y="3286740"/>
          <a:ext cx="5614694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26435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outgoing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aʊtɡəʊɪŋ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10" name="表格 12"/>
          <p:cNvGraphicFramePr>
            <a:graphicFrameLocks noGrp="1"/>
          </p:cNvGraphicFramePr>
          <p:nvPr/>
        </p:nvGraphicFramePr>
        <p:xfrm>
          <a:off x="6514877" y="426416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out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going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出＋去的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 outgoing  youngster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909" name="文本框 19"/>
          <p:cNvSpPr txBox="1"/>
          <p:nvPr/>
        </p:nvSpPr>
        <p:spPr>
          <a:xfrm>
            <a:off x="2358322" y="1247101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在外</a:t>
            </a:r>
            <a:r>
              <a:rPr lang="en-US" altLang="zh-CN" sz="2400" b="1" i="1" dirty="0"/>
              <a:t>adv.</a:t>
            </a:r>
            <a:r>
              <a:rPr lang="zh-CN" altLang="en-US" sz="2400" b="1" dirty="0"/>
              <a:t>出去；灭掉</a:t>
            </a:r>
            <a:endParaRPr lang="zh-CN" altLang="en-US" sz="2400" dirty="0"/>
          </a:p>
        </p:txBody>
      </p:sp>
      <p:sp>
        <p:nvSpPr>
          <p:cNvPr id="1050910" name="文本框 20"/>
          <p:cNvSpPr txBox="1"/>
          <p:nvPr/>
        </p:nvSpPr>
        <p:spPr>
          <a:xfrm>
            <a:off x="2618621" y="379234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结果</a:t>
            </a:r>
            <a:endParaRPr lang="zh-CN" altLang="en-US" sz="2400" b="1" dirty="0"/>
          </a:p>
        </p:txBody>
      </p:sp>
      <p:sp>
        <p:nvSpPr>
          <p:cNvPr id="1050911" name="文本框 22"/>
          <p:cNvSpPr txBox="1"/>
          <p:nvPr/>
        </p:nvSpPr>
        <p:spPr>
          <a:xfrm>
            <a:off x="8918083" y="122369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adv.</a:t>
            </a:r>
            <a:r>
              <a:rPr lang="zh-CN" altLang="en-US" sz="2400" b="1" dirty="0"/>
              <a:t>在户外</a:t>
            </a:r>
            <a:endParaRPr lang="zh-CN" altLang="en-US" sz="2400" dirty="0"/>
          </a:p>
        </p:txBody>
      </p:sp>
      <p:sp>
        <p:nvSpPr>
          <p:cNvPr id="1050912" name="文本框 23"/>
          <p:cNvSpPr txBox="1"/>
          <p:nvPr/>
        </p:nvSpPr>
        <p:spPr>
          <a:xfrm>
            <a:off x="8802172" y="3766220"/>
            <a:ext cx="351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外向的；喜欢外出的</a:t>
            </a:r>
            <a:endParaRPr lang="en-US" altLang="zh-C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907" grpId="0"/>
      <p:bldP spid="1050908" grpId="0"/>
      <p:bldP spid="1050909" grpId="0"/>
      <p:bldP spid="1050910" grpId="0"/>
      <p:bldP spid="1050911" grpId="0"/>
      <p:bldP spid="10509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1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91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91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outing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aʊtɪŋ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12" name="表格 6"/>
          <p:cNvGraphicFramePr>
            <a:graphicFrameLocks noGrp="1"/>
          </p:cNvGraphicFramePr>
          <p:nvPr/>
        </p:nvGraphicFramePr>
        <p:xfrm>
          <a:off x="6092078" y="117439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out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ing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出去＋名词后缀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  outing  every  month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91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outspoken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aʊt'spəʊkən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14" name="表格 10"/>
          <p:cNvGraphicFramePr>
            <a:graphicFrameLocks noGrp="1"/>
          </p:cNvGraphicFramePr>
          <p:nvPr/>
        </p:nvGraphicFramePr>
        <p:xfrm>
          <a:off x="6092078" y="270222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out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spoken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出＋说→直说出来→坦率的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 outspoken  adviser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915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6087"/>
                <a:gridCol w="320271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outstanding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aʊt'stændɪŋ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16" name="表格 12"/>
          <p:cNvGraphicFramePr>
            <a:graphicFrameLocks noGrp="1"/>
          </p:cNvGraphicFramePr>
          <p:nvPr/>
        </p:nvGraphicFramePr>
        <p:xfrm>
          <a:off x="6092078" y="461716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out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standing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出来＋站→杰出的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meet  an  outstanding  expert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915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出游</a:t>
            </a:r>
            <a:endParaRPr lang="zh-CN" altLang="en-US" sz="2400" dirty="0"/>
          </a:p>
        </p:txBody>
      </p:sp>
      <p:sp>
        <p:nvSpPr>
          <p:cNvPr id="1050916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坦率的</a:t>
            </a:r>
            <a:endParaRPr lang="zh-CN" altLang="en-US" sz="2400" b="1" dirty="0"/>
          </a:p>
        </p:txBody>
      </p:sp>
      <p:sp>
        <p:nvSpPr>
          <p:cNvPr id="1050917" name="文本框 21"/>
          <p:cNvSpPr txBox="1"/>
          <p:nvPr/>
        </p:nvSpPr>
        <p:spPr>
          <a:xfrm>
            <a:off x="2471444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杰出的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913" grpId="0"/>
      <p:bldP spid="1050914" grpId="0"/>
      <p:bldP spid="1050915" grpId="0"/>
      <p:bldP spid="1050916" grpId="0"/>
      <p:bldP spid="10509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1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pain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91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91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peɪn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18" name="表格 6"/>
          <p:cNvGraphicFramePr>
            <a:graphicFrameLocks noGrp="1"/>
          </p:cNvGraphicFramePr>
          <p:nvPr/>
        </p:nvGraphicFramePr>
        <p:xfrm>
          <a:off x="6092078" y="101018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relieve  pain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919" name="表格 9"/>
          <p:cNvGraphicFramePr>
            <a:graphicFrameLocks noGrp="1"/>
          </p:cNvGraphicFramePr>
          <p:nvPr/>
        </p:nvGraphicFramePr>
        <p:xfrm>
          <a:off x="241540" y="29904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5182"/>
                <a:gridCol w="3182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painful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peɪnfl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20" name="表格 10"/>
          <p:cNvGraphicFramePr>
            <a:graphicFrameLocks noGrp="1"/>
          </p:cNvGraphicFramePr>
          <p:nvPr/>
        </p:nvGraphicFramePr>
        <p:xfrm>
          <a:off x="6092078" y="303388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pain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ful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痛苦＋充满的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dislike  painful  work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920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痛；痛苦</a:t>
            </a:r>
            <a:endParaRPr lang="zh-CN" altLang="en-US" sz="2400" dirty="0"/>
          </a:p>
        </p:txBody>
      </p:sp>
      <p:sp>
        <p:nvSpPr>
          <p:cNvPr id="1050921" name="文本框 20"/>
          <p:cNvSpPr txBox="1"/>
          <p:nvPr/>
        </p:nvSpPr>
        <p:spPr>
          <a:xfrm>
            <a:off x="2538650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痛苦的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918" grpId="0"/>
      <p:bldP spid="1050919" grpId="0"/>
      <p:bldP spid="1050920" grpId="0"/>
      <p:bldP spid="10509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2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owe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92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92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əʊ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22" name="表格 6"/>
          <p:cNvGraphicFramePr>
            <a:graphicFrameLocks noGrp="1"/>
          </p:cNvGraphicFramePr>
          <p:nvPr/>
        </p:nvGraphicFramePr>
        <p:xfrm>
          <a:off x="6092078" y="106166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 owe  you  a  debt  of  gratitude.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92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əʊn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24" name="表格 10"/>
          <p:cNvGraphicFramePr>
            <a:graphicFrameLocks noGrp="1"/>
          </p:cNvGraphicFramePr>
          <p:nvPr/>
        </p:nvGraphicFramePr>
        <p:xfrm>
          <a:off x="6092078" y="2739798"/>
          <a:ext cx="55197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7292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ow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欠＋门→过门槛就不欠了→拥有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own  a  company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925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ownership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əʊnəʃɪp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26" name="表格 12"/>
          <p:cNvGraphicFramePr>
            <a:graphicFrameLocks noGrp="1"/>
          </p:cNvGraphicFramePr>
          <p:nvPr/>
        </p:nvGraphicFramePr>
        <p:xfrm>
          <a:off x="6092078" y="4617160"/>
          <a:ext cx="571800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275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owner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ship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拥有者＋关系→所有制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private/public  ownership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924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欠，亏欠</a:t>
            </a:r>
            <a:endParaRPr lang="zh-CN" altLang="en-US" sz="2400" dirty="0"/>
          </a:p>
        </p:txBody>
      </p:sp>
      <p:sp>
        <p:nvSpPr>
          <p:cNvPr id="1050925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自己</a:t>
            </a:r>
            <a:r>
              <a:rPr lang="zh-CN" altLang="en-US" sz="2400" b="1" dirty="0" smtClean="0"/>
              <a:t>的  </a:t>
            </a:r>
            <a:r>
              <a:rPr lang="en-US" altLang="zh-CN" sz="2400" b="1" i="1" dirty="0" err="1" smtClean="0"/>
              <a:t>vt</a:t>
            </a:r>
            <a:r>
              <a:rPr lang="en-US" altLang="zh-CN" sz="2400" b="1" i="1" dirty="0" err="1"/>
              <a:t>.</a:t>
            </a:r>
            <a:r>
              <a:rPr lang="zh-CN" altLang="en-US" sz="2400" b="1" dirty="0"/>
              <a:t>拥有</a:t>
            </a:r>
            <a:endParaRPr lang="zh-CN" altLang="en-US" sz="2400" b="1" dirty="0"/>
          </a:p>
        </p:txBody>
      </p:sp>
      <p:sp>
        <p:nvSpPr>
          <p:cNvPr id="1050926" name="文本框 21"/>
          <p:cNvSpPr txBox="1"/>
          <p:nvPr/>
        </p:nvSpPr>
        <p:spPr>
          <a:xfrm>
            <a:off x="2271028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所有制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922" grpId="0"/>
      <p:bldP spid="1050923" grpId="0"/>
      <p:bldP spid="1050924" grpId="0"/>
      <p:bldP spid="1050925" grpId="0"/>
      <p:bldP spid="10509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5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motor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75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781" name="表格 4"/>
          <p:cNvGraphicFramePr>
            <a:graphicFrameLocks noGrp="1"/>
          </p:cNvGraphicFramePr>
          <p:nvPr/>
        </p:nvGraphicFramePr>
        <p:xfrm>
          <a:off x="241540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məʊtə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82" name="表格 6"/>
          <p:cNvGraphicFramePr>
            <a:graphicFrameLocks noGrp="1"/>
          </p:cNvGraphicFramePr>
          <p:nvPr/>
        </p:nvGraphicFramePr>
        <p:xfrm>
          <a:off x="241540" y="185830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mot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动＋物体→发动机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repair  an  old  motor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783" name="表格 9"/>
          <p:cNvGraphicFramePr>
            <a:graphicFrameLocks noGrp="1"/>
          </p:cNvGraphicFramePr>
          <p:nvPr/>
        </p:nvGraphicFramePr>
        <p:xfrm>
          <a:off x="241540" y="328674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962"/>
                <a:gridCol w="290377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motivate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məʊtɪveɪt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84" name="表格 10"/>
          <p:cNvGraphicFramePr>
            <a:graphicFrameLocks noGrp="1"/>
          </p:cNvGraphicFramePr>
          <p:nvPr/>
        </p:nvGraphicFramePr>
        <p:xfrm>
          <a:off x="241540" y="43907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motiv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促动＋做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highly  self-motivated  students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785" name="表格 13"/>
          <p:cNvGraphicFramePr>
            <a:graphicFrameLocks noGrp="1"/>
          </p:cNvGraphicFramePr>
          <p:nvPr/>
        </p:nvGraphicFramePr>
        <p:xfrm>
          <a:off x="6514877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/>
                <a:gridCol w="30216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prə'məʊt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86" name="表格 14"/>
          <p:cNvGraphicFramePr>
            <a:graphicFrameLocks noGrp="1"/>
          </p:cNvGraphicFramePr>
          <p:nvPr/>
        </p:nvGraphicFramePr>
        <p:xfrm>
          <a:off x="6514877" y="185830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pro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mote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向前＋移动→向前推动→促进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promote  production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787" name="表格 15"/>
          <p:cNvGraphicFramePr>
            <a:graphicFrameLocks noGrp="1"/>
          </p:cNvGraphicFramePr>
          <p:nvPr/>
        </p:nvGraphicFramePr>
        <p:xfrm>
          <a:off x="6514877" y="3286742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promotion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prə'məʊʃən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88" name="表格 16"/>
          <p:cNvGraphicFramePr>
            <a:graphicFrameLocks noGrp="1"/>
          </p:cNvGraphicFramePr>
          <p:nvPr/>
        </p:nvGraphicFramePr>
        <p:xfrm>
          <a:off x="6514877" y="43684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promot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促进＋后缀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 promotion  methods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753" name="文本框 19"/>
          <p:cNvSpPr txBox="1"/>
          <p:nvPr/>
        </p:nvSpPr>
        <p:spPr>
          <a:xfrm>
            <a:off x="2358322" y="124364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马达，发动机</a:t>
            </a:r>
            <a:endParaRPr lang="zh-CN" altLang="en-US" sz="2400" dirty="0"/>
          </a:p>
        </p:txBody>
      </p:sp>
      <p:sp>
        <p:nvSpPr>
          <p:cNvPr id="1050754" name="文本框 20"/>
          <p:cNvSpPr txBox="1"/>
          <p:nvPr/>
        </p:nvSpPr>
        <p:spPr>
          <a:xfrm>
            <a:off x="2763585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促动，激励</a:t>
            </a:r>
            <a:endParaRPr lang="zh-CN" altLang="en-US" sz="2400" b="1" dirty="0"/>
          </a:p>
        </p:txBody>
      </p:sp>
      <p:sp>
        <p:nvSpPr>
          <p:cNvPr id="1050755" name="文本框 22"/>
          <p:cNvSpPr txBox="1"/>
          <p:nvPr/>
        </p:nvSpPr>
        <p:spPr>
          <a:xfrm>
            <a:off x="8906932" y="124364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促进</a:t>
            </a:r>
            <a:endParaRPr lang="zh-CN" altLang="en-US" sz="2400" dirty="0"/>
          </a:p>
        </p:txBody>
      </p:sp>
      <p:sp>
        <p:nvSpPr>
          <p:cNvPr id="1050756" name="文本框 23"/>
          <p:cNvSpPr txBox="1"/>
          <p:nvPr/>
        </p:nvSpPr>
        <p:spPr>
          <a:xfrm>
            <a:off x="8918083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促进；晋升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751" grpId="0"/>
      <p:bldP spid="1050752" grpId="0"/>
      <p:bldP spid="1050753" grpId="0"/>
      <p:bldP spid="1050754" grpId="0"/>
      <p:bldP spid="1050755" grpId="0"/>
      <p:bldP spid="105075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2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ox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92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92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ɒks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28" name="表格 6"/>
          <p:cNvGraphicFramePr>
            <a:graphicFrameLocks noGrp="1"/>
          </p:cNvGraphicFramePr>
          <p:nvPr/>
        </p:nvGraphicFramePr>
        <p:xfrm>
          <a:off x="6092078" y="119670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drink  like  an  ox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]bull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929" name="表格 9"/>
          <p:cNvGraphicFramePr>
            <a:graphicFrameLocks noGrp="1"/>
          </p:cNvGraphicFramePr>
          <p:nvPr/>
        </p:nvGraphicFramePr>
        <p:xfrm>
          <a:off x="241540" y="286778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56333"/>
                <a:gridCol w="317140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oxygen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ɒksɪdʒən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30" name="表格 10"/>
          <p:cNvGraphicFramePr>
            <a:graphicFrameLocks noGrp="1"/>
          </p:cNvGraphicFramePr>
          <p:nvPr/>
        </p:nvGraphicFramePr>
        <p:xfrm>
          <a:off x="6092078" y="28736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oxy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gen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氧的＋产生→氧气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absorb  oxygen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929" name="文本框 19"/>
          <p:cNvSpPr txBox="1"/>
          <p:nvPr/>
        </p:nvSpPr>
        <p:spPr>
          <a:xfrm>
            <a:off x="2538649" y="1608641"/>
            <a:ext cx="336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公牛</a:t>
            </a:r>
            <a:endParaRPr lang="zh-CN" altLang="en-US" sz="2400" dirty="0"/>
          </a:p>
        </p:txBody>
      </p:sp>
      <p:sp>
        <p:nvSpPr>
          <p:cNvPr id="1050930" name="文本框 20"/>
          <p:cNvSpPr txBox="1"/>
          <p:nvPr/>
        </p:nvSpPr>
        <p:spPr>
          <a:xfrm>
            <a:off x="2530708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氧气</a:t>
            </a:r>
            <a:endParaRPr lang="zh-CN" altLang="en-US" sz="2400" b="1" dirty="0"/>
          </a:p>
        </p:txBody>
      </p:sp>
      <p:graphicFrame>
        <p:nvGraphicFramePr>
          <p:cNvPr id="4195931" name="表格 11"/>
          <p:cNvGraphicFramePr>
            <a:graphicFrameLocks noGrp="1"/>
          </p:cNvGraphicFramePr>
          <p:nvPr/>
        </p:nvGraphicFramePr>
        <p:xfrm>
          <a:off x="260128" y="452559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0182"/>
                <a:gridCol w="3207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haɪdrədʒən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32" name="表格 12"/>
          <p:cNvGraphicFramePr>
            <a:graphicFrameLocks noGrp="1"/>
          </p:cNvGraphicFramePr>
          <p:nvPr/>
        </p:nvGraphicFramePr>
        <p:xfrm>
          <a:off x="6110666" y="454230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hydro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gen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氢的＋产生→氢气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contain  oxygen  and  hydrogen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931" name="文本框 13"/>
          <p:cNvSpPr txBox="1"/>
          <p:nvPr/>
        </p:nvSpPr>
        <p:spPr>
          <a:xfrm>
            <a:off x="2549296" y="500124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氢气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927" grpId="0"/>
      <p:bldP spid="1050928" grpId="0"/>
      <p:bldP spid="1050929" grpId="0"/>
      <p:bldP spid="1050930" grpId="0"/>
      <p:bldP spid="105093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3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ox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93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93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oxide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ɒksaɪd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34" name="表格 6"/>
          <p:cNvGraphicFramePr>
            <a:graphicFrameLocks noGrp="1"/>
          </p:cNvGraphicFramePr>
          <p:nvPr/>
        </p:nvGraphicFramePr>
        <p:xfrm>
          <a:off x="6092078" y="101018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deal  with  some  oxide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935" name="表格 9"/>
          <p:cNvGraphicFramePr>
            <a:graphicFrameLocks noGrp="1"/>
          </p:cNvGraphicFramePr>
          <p:nvPr/>
        </p:nvGraphicFramePr>
        <p:xfrm>
          <a:off x="241540" y="29904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5182"/>
                <a:gridCol w="3182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dioxide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daɪ'ɒksaɪd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36" name="表格 10"/>
          <p:cNvGraphicFramePr>
            <a:graphicFrameLocks noGrp="1"/>
          </p:cNvGraphicFramePr>
          <p:nvPr/>
        </p:nvGraphicFramePr>
        <p:xfrm>
          <a:off x="6092078" y="303388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oxide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二＋氧化物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discharge  carbon  dioxide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934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n.</a:t>
            </a:r>
            <a:r>
              <a:rPr lang="zh-CN" altLang="en-US" sz="2400" b="1" dirty="0"/>
              <a:t>氧化物</a:t>
            </a:r>
            <a:endParaRPr lang="zh-CN" altLang="en-US" sz="2400" dirty="0"/>
          </a:p>
        </p:txBody>
      </p:sp>
      <p:sp>
        <p:nvSpPr>
          <p:cNvPr id="1050935" name="文本框 20"/>
          <p:cNvSpPr txBox="1"/>
          <p:nvPr/>
        </p:nvSpPr>
        <p:spPr>
          <a:xfrm>
            <a:off x="2538650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二氧化物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932" grpId="0"/>
      <p:bldP spid="1050933" grpId="0"/>
      <p:bldP spid="1050934" grpId="0"/>
      <p:bldP spid="105093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3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pack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93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93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pæk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38" name="表格 6"/>
          <p:cNvGraphicFramePr>
            <a:graphicFrameLocks noGrp="1"/>
          </p:cNvGraphicFramePr>
          <p:nvPr/>
        </p:nvGraphicFramePr>
        <p:xfrm>
          <a:off x="6092078" y="74851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pack  up for  travel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93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package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pækɪdʒ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40" name="表格 10"/>
          <p:cNvGraphicFramePr>
            <a:graphicFrameLocks noGrp="1"/>
          </p:cNvGraphicFramePr>
          <p:nvPr/>
        </p:nvGraphicFramePr>
        <p:xfrm>
          <a:off x="6092078" y="290263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pack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age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包＋名词后缀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package  of  towels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941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packet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pækɪt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42" name="表格 12"/>
          <p:cNvGraphicFramePr>
            <a:graphicFrameLocks noGrp="1"/>
          </p:cNvGraphicFramePr>
          <p:nvPr/>
        </p:nvGraphicFramePr>
        <p:xfrm>
          <a:off x="6092078" y="461716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pack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包＋小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packet  of  cigarettes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938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包装，打包</a:t>
            </a:r>
            <a:r>
              <a:rPr lang="en-US" altLang="zh-CN" sz="2400" b="1" i="1" dirty="0"/>
              <a:t>n.</a:t>
            </a:r>
            <a:r>
              <a:rPr lang="zh-CN" altLang="en-US" sz="2400" b="1" dirty="0"/>
              <a:t>小包</a:t>
            </a:r>
            <a:endParaRPr lang="zh-CN" altLang="en-US" sz="2400" dirty="0"/>
          </a:p>
        </p:txBody>
      </p:sp>
      <p:sp>
        <p:nvSpPr>
          <p:cNvPr id="1050939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.(</a:t>
            </a:r>
            <a:r>
              <a:rPr lang="zh-CN" altLang="en-US" sz="2400" b="1" dirty="0"/>
              <a:t>中、小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包</a:t>
            </a:r>
            <a:endParaRPr lang="zh-CN" altLang="en-US" sz="2400" b="1" dirty="0"/>
          </a:p>
        </p:txBody>
      </p:sp>
      <p:sp>
        <p:nvSpPr>
          <p:cNvPr id="1050940" name="文本框 21"/>
          <p:cNvSpPr txBox="1"/>
          <p:nvPr/>
        </p:nvSpPr>
        <p:spPr>
          <a:xfrm>
            <a:off x="2271028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小包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936" grpId="0"/>
      <p:bldP spid="1050937" grpId="0"/>
      <p:bldP spid="1050938" grpId="0"/>
      <p:bldP spid="1050939" grpId="0"/>
      <p:bldP spid="105094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4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pair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94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94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peə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44" name="表格 6"/>
          <p:cNvGraphicFramePr>
            <a:graphicFrameLocks noGrp="1"/>
          </p:cNvGraphicFramePr>
          <p:nvPr/>
        </p:nvGraphicFramePr>
        <p:xfrm>
          <a:off x="6092078" y="101018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pair  of  socks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945" name="表格 9"/>
          <p:cNvGraphicFramePr>
            <a:graphicFrameLocks noGrp="1"/>
          </p:cNvGraphicFramePr>
          <p:nvPr/>
        </p:nvGraphicFramePr>
        <p:xfrm>
          <a:off x="241540" y="29904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5182"/>
                <a:gridCol w="3182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repair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rɪ'peə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46" name="表格 10"/>
          <p:cNvGraphicFramePr>
            <a:graphicFrameLocks noGrp="1"/>
          </p:cNvGraphicFramePr>
          <p:nvPr/>
        </p:nvGraphicFramePr>
        <p:xfrm>
          <a:off x="6092078" y="283346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pair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重新＋一双→重新成为一双好鞋→修理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repair  a  truck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]fix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943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一双，一副</a:t>
            </a:r>
            <a:endParaRPr lang="zh-CN" altLang="en-US" sz="2400" dirty="0"/>
          </a:p>
        </p:txBody>
      </p:sp>
      <p:sp>
        <p:nvSpPr>
          <p:cNvPr id="1050944" name="文本框 20"/>
          <p:cNvSpPr txBox="1"/>
          <p:nvPr/>
        </p:nvSpPr>
        <p:spPr>
          <a:xfrm>
            <a:off x="2538650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修理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941" grpId="0"/>
      <p:bldP spid="1050942" grpId="0"/>
      <p:bldP spid="1050943" grpId="0"/>
      <p:bldP spid="105094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4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paper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94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94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4394"/>
                <a:gridCol w="281334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peɪpə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48" name="表格 6"/>
          <p:cNvGraphicFramePr>
            <a:graphicFrameLocks noGrp="1"/>
          </p:cNvGraphicFramePr>
          <p:nvPr/>
        </p:nvGraphicFramePr>
        <p:xfrm>
          <a:off x="6092078" y="1174398"/>
          <a:ext cx="560081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630"/>
                <a:gridCol w="47851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piece  of  white  paper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94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1868"/>
                <a:gridCol w="282587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paperwork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peɪpəwɜːk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50" name="表格 10"/>
          <p:cNvGraphicFramePr>
            <a:graphicFrameLocks noGrp="1"/>
          </p:cNvGraphicFramePr>
          <p:nvPr/>
        </p:nvGraphicFramePr>
        <p:xfrm>
          <a:off x="6092078" y="290709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paper</a:t>
                      </a:r>
                      <a:r>
                        <a:rPr lang="zh-CN" altLang="pt-BR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work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纸＋工作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  a  lot  of  paperwork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947" name="文本框 19"/>
          <p:cNvSpPr txBox="1"/>
          <p:nvPr/>
        </p:nvSpPr>
        <p:spPr>
          <a:xfrm>
            <a:off x="2873647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纸；报纸；文件</a:t>
            </a:r>
            <a:endParaRPr lang="zh-CN" altLang="en-US" sz="2400" dirty="0"/>
          </a:p>
        </p:txBody>
      </p:sp>
      <p:sp>
        <p:nvSpPr>
          <p:cNvPr id="1050948" name="文本框 20"/>
          <p:cNvSpPr txBox="1"/>
          <p:nvPr/>
        </p:nvSpPr>
        <p:spPr>
          <a:xfrm>
            <a:off x="2873647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文书工作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945" grpId="0"/>
      <p:bldP spid="1050946" grpId="0"/>
      <p:bldP spid="1050947" grpId="0"/>
      <p:bldP spid="105094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4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95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95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pɑːt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52" name="表格 6"/>
          <p:cNvGraphicFramePr>
            <a:graphicFrameLocks noGrp="1"/>
          </p:cNvGraphicFramePr>
          <p:nvPr/>
        </p:nvGraphicFramePr>
        <p:xfrm>
          <a:off x="6092078" y="83344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 first  part  and  last  part  of  a book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953" name="表格 9"/>
          <p:cNvGraphicFramePr>
            <a:graphicFrameLocks noGrp="1"/>
          </p:cNvGraphicFramePr>
          <p:nvPr/>
        </p:nvGraphicFramePr>
        <p:xfrm>
          <a:off x="241540" y="286778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56333"/>
                <a:gridCol w="317140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pɑːʃəl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54" name="表格 10"/>
          <p:cNvGraphicFramePr>
            <a:graphicFrameLocks noGrp="1"/>
          </p:cNvGraphicFramePr>
          <p:nvPr/>
        </p:nvGraphicFramePr>
        <p:xfrm>
          <a:off x="6092078" y="28736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part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部分＋的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partial  viewpoint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951" name="文本框 19"/>
          <p:cNvSpPr txBox="1"/>
          <p:nvPr/>
        </p:nvSpPr>
        <p:spPr>
          <a:xfrm>
            <a:off x="2538649" y="1608641"/>
            <a:ext cx="336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 smtClean="0"/>
              <a:t>部分  </a:t>
            </a:r>
            <a:r>
              <a:rPr lang="en-US" altLang="zh-CN" sz="2400" b="1" i="1" dirty="0" err="1" smtClean="0"/>
              <a:t>vt</a:t>
            </a:r>
            <a:r>
              <a:rPr lang="en-US" altLang="zh-CN" sz="2400" b="1" i="1" dirty="0" err="1"/>
              <a:t>.</a:t>
            </a:r>
            <a:r>
              <a:rPr lang="zh-CN" altLang="en-US" sz="2400" b="1" dirty="0"/>
              <a:t>分开</a:t>
            </a:r>
            <a:endParaRPr lang="zh-CN" altLang="en-US" sz="2400" dirty="0"/>
          </a:p>
        </p:txBody>
      </p:sp>
      <p:sp>
        <p:nvSpPr>
          <p:cNvPr id="1050952" name="文本框 20"/>
          <p:cNvSpPr txBox="1"/>
          <p:nvPr/>
        </p:nvSpPr>
        <p:spPr>
          <a:xfrm>
            <a:off x="2530708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部分的；片面的</a:t>
            </a:r>
            <a:endParaRPr lang="zh-CN" altLang="en-US" sz="2400" b="1" dirty="0"/>
          </a:p>
        </p:txBody>
      </p:sp>
      <p:graphicFrame>
        <p:nvGraphicFramePr>
          <p:cNvPr id="4195955" name="表格 11"/>
          <p:cNvGraphicFramePr>
            <a:graphicFrameLocks noGrp="1"/>
          </p:cNvGraphicFramePr>
          <p:nvPr/>
        </p:nvGraphicFramePr>
        <p:xfrm>
          <a:off x="260128" y="452559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0182"/>
                <a:gridCol w="3207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pɑ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tɪsɪpeɪt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56" name="表格 12"/>
          <p:cNvGraphicFramePr>
            <a:graphicFrameLocks noGrp="1"/>
          </p:cNvGraphicFramePr>
          <p:nvPr/>
        </p:nvGraphicFramePr>
        <p:xfrm>
          <a:off x="6110666" y="455482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parti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cip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部分＋抓＋后缀→占一部分→参加    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同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]join  in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953" name="文本框 13"/>
          <p:cNvSpPr txBox="1"/>
          <p:nvPr/>
        </p:nvSpPr>
        <p:spPr>
          <a:xfrm>
            <a:off x="2549296" y="500124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vi.</a:t>
            </a:r>
            <a:r>
              <a:rPr lang="zh-CN" altLang="en-US" sz="2400" b="1" dirty="0"/>
              <a:t>参加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949" grpId="0"/>
      <p:bldP spid="1050950" grpId="0"/>
      <p:bldP spid="1050951" grpId="0"/>
      <p:bldP spid="1050952" grpId="0"/>
      <p:bldP spid="105095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5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95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95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particular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pə'tɪkjələ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58" name="表格 6"/>
          <p:cNvGraphicFramePr>
            <a:graphicFrameLocks noGrp="1"/>
          </p:cNvGraphicFramePr>
          <p:nvPr/>
        </p:nvGraphicFramePr>
        <p:xfrm>
          <a:off x="6092078" y="1196703"/>
          <a:ext cx="554173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7513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谐音“怕剔扣啦”→怕挑剔而扣除就“特别的”小心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959" name="表格 9"/>
          <p:cNvGraphicFramePr>
            <a:graphicFrameLocks noGrp="1"/>
          </p:cNvGraphicFramePr>
          <p:nvPr/>
        </p:nvGraphicFramePr>
        <p:xfrm>
          <a:off x="241540" y="286778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56333"/>
                <a:gridCol w="317140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pɑːtlɪ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60" name="表格 10"/>
          <p:cNvGraphicFramePr>
            <a:graphicFrameLocks noGrp="1"/>
          </p:cNvGraphicFramePr>
          <p:nvPr/>
        </p:nvGraphicFramePr>
        <p:xfrm>
          <a:off x="6092078" y="28736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part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部分＋地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 partly  reasonable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956" name="文本框 19"/>
          <p:cNvSpPr txBox="1"/>
          <p:nvPr/>
        </p:nvSpPr>
        <p:spPr>
          <a:xfrm>
            <a:off x="2538649" y="1608641"/>
            <a:ext cx="336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特别的</a:t>
            </a:r>
            <a:endParaRPr lang="zh-CN" altLang="en-US" sz="2400" dirty="0"/>
          </a:p>
        </p:txBody>
      </p:sp>
      <p:sp>
        <p:nvSpPr>
          <p:cNvPr id="1050957" name="文本框 20"/>
          <p:cNvSpPr txBox="1"/>
          <p:nvPr/>
        </p:nvSpPr>
        <p:spPr>
          <a:xfrm>
            <a:off x="2530708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adv.</a:t>
            </a:r>
            <a:r>
              <a:rPr lang="zh-CN" altLang="en-US" sz="2400" b="1" dirty="0"/>
              <a:t>部分地</a:t>
            </a:r>
            <a:endParaRPr lang="zh-CN" altLang="en-US" sz="2400" b="1" dirty="0"/>
          </a:p>
        </p:txBody>
      </p:sp>
      <p:graphicFrame>
        <p:nvGraphicFramePr>
          <p:cNvPr id="4195961" name="表格 11"/>
          <p:cNvGraphicFramePr>
            <a:graphicFrameLocks noGrp="1"/>
          </p:cNvGraphicFramePr>
          <p:nvPr/>
        </p:nvGraphicFramePr>
        <p:xfrm>
          <a:off x="260128" y="452559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0182"/>
                <a:gridCol w="3207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pɑːtnə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62" name="表格 12"/>
          <p:cNvGraphicFramePr>
            <a:graphicFrameLocks noGrp="1"/>
          </p:cNvGraphicFramePr>
          <p:nvPr/>
        </p:nvGraphicFramePr>
        <p:xfrm>
          <a:off x="6110666" y="4354412"/>
          <a:ext cx="557823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7878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part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ner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部分＋人→占→部分的人→伙伴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lifelong  partner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958" name="文本框 13"/>
          <p:cNvSpPr txBox="1"/>
          <p:nvPr/>
        </p:nvSpPr>
        <p:spPr>
          <a:xfrm>
            <a:off x="2549296" y="500124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伙伴，伴侣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954" grpId="0"/>
      <p:bldP spid="1050955" grpId="0"/>
      <p:bldP spid="1050956" grpId="0"/>
      <p:bldP spid="1050957" grpId="0"/>
      <p:bldP spid="105095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5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96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96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part-time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pɑːt'taɪm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64" name="表格 6"/>
          <p:cNvGraphicFramePr>
            <a:graphicFrameLocks noGrp="1"/>
          </p:cNvGraphicFramePr>
          <p:nvPr/>
        </p:nvGraphicFramePr>
        <p:xfrm>
          <a:off x="6092078" y="119670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part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部分＋时间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find  a  part-time  job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]full-time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965" name="表格 9"/>
          <p:cNvGraphicFramePr>
            <a:graphicFrameLocks noGrp="1"/>
          </p:cNvGraphicFramePr>
          <p:nvPr/>
        </p:nvGraphicFramePr>
        <p:xfrm>
          <a:off x="241540" y="286778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56333"/>
                <a:gridCol w="317140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apart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ə'pɑːt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66" name="表格 10"/>
          <p:cNvGraphicFramePr>
            <a:graphicFrameLocks noGrp="1"/>
          </p:cNvGraphicFramePr>
          <p:nvPr/>
        </p:nvGraphicFramePr>
        <p:xfrm>
          <a:off x="6092078" y="268575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part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在＋部分→在部分状态→分开的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keep  the  doors  apart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961" name="文本框 19"/>
          <p:cNvSpPr txBox="1"/>
          <p:nvPr/>
        </p:nvSpPr>
        <p:spPr>
          <a:xfrm>
            <a:off x="2538649" y="1608641"/>
            <a:ext cx="336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兼职的</a:t>
            </a:r>
            <a:endParaRPr lang="zh-CN" altLang="en-US" sz="2400" dirty="0"/>
          </a:p>
        </p:txBody>
      </p:sp>
      <p:sp>
        <p:nvSpPr>
          <p:cNvPr id="1050962" name="文本框 20"/>
          <p:cNvSpPr txBox="1"/>
          <p:nvPr/>
        </p:nvSpPr>
        <p:spPr>
          <a:xfrm>
            <a:off x="2530708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分开</a:t>
            </a:r>
            <a:r>
              <a:rPr lang="zh-CN" altLang="en-US" sz="2400" b="1" dirty="0" smtClean="0"/>
              <a:t>的  </a:t>
            </a:r>
            <a:r>
              <a:rPr lang="en-US" altLang="zh-CN" sz="2400" b="1" i="1" dirty="0" smtClean="0"/>
              <a:t>adv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隔开</a:t>
            </a:r>
            <a:endParaRPr lang="zh-CN" altLang="en-US" sz="2400" b="1" dirty="0"/>
          </a:p>
        </p:txBody>
      </p:sp>
      <p:graphicFrame>
        <p:nvGraphicFramePr>
          <p:cNvPr id="4195967" name="表格 11"/>
          <p:cNvGraphicFramePr>
            <a:graphicFrameLocks noGrp="1"/>
          </p:cNvGraphicFramePr>
          <p:nvPr/>
        </p:nvGraphicFramePr>
        <p:xfrm>
          <a:off x="260128" y="452559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0182"/>
                <a:gridCol w="3207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apartment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ə'pɑːtmənt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68" name="表格 12"/>
          <p:cNvGraphicFramePr>
            <a:graphicFrameLocks noGrp="1"/>
          </p:cNvGraphicFramePr>
          <p:nvPr/>
        </p:nvGraphicFramePr>
        <p:xfrm>
          <a:off x="6110666" y="436693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apart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分开的＋后缀→公寓分成套间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rent  apartments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963" name="文本框 13"/>
          <p:cNvSpPr txBox="1"/>
          <p:nvPr/>
        </p:nvSpPr>
        <p:spPr>
          <a:xfrm>
            <a:off x="2549296" y="500124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一套公寓房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959" grpId="0"/>
      <p:bldP spid="1050960" grpId="0"/>
      <p:bldP spid="1050961" grpId="0"/>
      <p:bldP spid="1050962" grpId="0"/>
      <p:bldP spid="105096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6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patience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96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96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4394"/>
                <a:gridCol w="281334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peɪʃəns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70" name="表格 6"/>
          <p:cNvGraphicFramePr>
            <a:graphicFrameLocks noGrp="1"/>
          </p:cNvGraphicFramePr>
          <p:nvPr/>
        </p:nvGraphicFramePr>
        <p:xfrm>
          <a:off x="6092078" y="735988"/>
          <a:ext cx="560081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630"/>
                <a:gridCol w="47851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treat  patients  with  amazing patience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97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1868"/>
                <a:gridCol w="282587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peɪʃənt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972" name="表格 10"/>
          <p:cNvGraphicFramePr>
            <a:graphicFrameLocks noGrp="1"/>
          </p:cNvGraphicFramePr>
          <p:nvPr/>
        </p:nvGraphicFramePr>
        <p:xfrm>
          <a:off x="6092078" y="26941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 patient  with  students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966" name="文本框 19"/>
          <p:cNvSpPr txBox="1"/>
          <p:nvPr/>
        </p:nvSpPr>
        <p:spPr>
          <a:xfrm>
            <a:off x="2873647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耐心</a:t>
            </a:r>
            <a:endParaRPr lang="zh-CN" altLang="en-US" sz="2400" dirty="0"/>
          </a:p>
        </p:txBody>
      </p:sp>
      <p:sp>
        <p:nvSpPr>
          <p:cNvPr id="1050967" name="文本框 20"/>
          <p:cNvSpPr txBox="1"/>
          <p:nvPr/>
        </p:nvSpPr>
        <p:spPr>
          <a:xfrm>
            <a:off x="2873647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耐心</a:t>
            </a:r>
            <a:r>
              <a:rPr lang="zh-CN" altLang="en-US" sz="2400" b="1" dirty="0" smtClean="0"/>
              <a:t>的  </a:t>
            </a:r>
            <a:r>
              <a:rPr lang="en-US" altLang="zh-CN" sz="2400" b="1" i="1" dirty="0" smtClean="0"/>
              <a:t>n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病人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964" grpId="0"/>
      <p:bldP spid="1050965" grpId="0"/>
      <p:bldP spid="1050966" grpId="0"/>
      <p:bldP spid="105096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5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move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75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78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muːv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90" name="表格 6"/>
          <p:cNvGraphicFramePr>
            <a:graphicFrameLocks noGrp="1"/>
          </p:cNvGraphicFramePr>
          <p:nvPr/>
        </p:nvGraphicFramePr>
        <p:xfrm>
          <a:off x="6092078" y="1115435"/>
          <a:ext cx="56698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84417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move  house/home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791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muːvmənt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92" name="表格 10"/>
          <p:cNvGraphicFramePr>
            <a:graphicFrameLocks noGrp="1"/>
          </p:cNvGraphicFramePr>
          <p:nvPr/>
        </p:nvGraphicFramePr>
        <p:xfrm>
          <a:off x="6092078" y="2884643"/>
          <a:ext cx="569491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04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move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移动＋名词后缀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 a  strange  movement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759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移动，动</a:t>
            </a:r>
            <a:endParaRPr lang="zh-CN" altLang="en-US" sz="2400" dirty="0"/>
          </a:p>
        </p:txBody>
      </p:sp>
      <p:sp>
        <p:nvSpPr>
          <p:cNvPr id="1050760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运动；动作</a:t>
            </a:r>
            <a:endParaRPr lang="zh-CN" altLang="en-US" sz="2400" b="1" dirty="0"/>
          </a:p>
        </p:txBody>
      </p:sp>
      <p:graphicFrame>
        <p:nvGraphicFramePr>
          <p:cNvPr id="4195793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rɪ'muːv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94" name="表格 12"/>
          <p:cNvGraphicFramePr>
            <a:graphicFrameLocks noGrp="1"/>
          </p:cNvGraphicFramePr>
          <p:nvPr/>
        </p:nvGraphicFramePr>
        <p:xfrm>
          <a:off x="6092078" y="446348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likely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不＋可能的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 unlikely  to  happen 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]impossible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761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不可能的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757" grpId="0"/>
      <p:bldP spid="1050758" grpId="0"/>
      <p:bldP spid="1050759" grpId="0"/>
      <p:bldP spid="1050760" grpId="0"/>
      <p:bldP spid="105076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68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69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970" name="文本占位符 2"/>
          <p:cNvSpPr>
            <a:spLocks noGrp="1"/>
          </p:cNvSpPr>
          <p:nvPr>
            <p:ph type="body" idx="1"/>
          </p:nvPr>
        </p:nvSpPr>
        <p:spPr>
          <a:xfrm>
            <a:off x="241540" y="644243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vt.</a:t>
            </a:r>
            <a:r>
              <a:rPr lang="zh-CN" altLang="en-US" b="1" dirty="0"/>
              <a:t>占用；占领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____________ </a:t>
            </a:r>
            <a:r>
              <a:rPr lang="en-US" altLang="zh-CN" b="1" i="1" dirty="0"/>
              <a:t>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操</a:t>
            </a:r>
            <a:r>
              <a:rPr lang="zh-CN" altLang="en-US" b="1" dirty="0"/>
              <a:t>作；开刀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操</a:t>
            </a:r>
            <a:r>
              <a:rPr lang="zh-CN" altLang="en-US" b="1" dirty="0"/>
              <a:t>作；手术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相反</a:t>
            </a:r>
            <a:r>
              <a:rPr lang="zh-CN" altLang="en-US" b="1" dirty="0" smtClean="0"/>
              <a:t>的</a:t>
            </a:r>
            <a:r>
              <a:rPr lang="en-US" altLang="zh-CN" b="1" i="1" dirty="0" smtClean="0"/>
              <a:t>prep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在</a:t>
            </a:r>
            <a:r>
              <a:rPr lang="en-US" altLang="zh-CN" b="1" dirty="0" smtClean="0"/>
              <a:t>…</a:t>
            </a:r>
            <a:r>
              <a:rPr lang="zh-CN" altLang="en-US" b="1" dirty="0" smtClean="0"/>
              <a:t>对</a:t>
            </a:r>
            <a:r>
              <a:rPr lang="zh-CN" altLang="en-US" b="1" dirty="0"/>
              <a:t>面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命</a:t>
            </a:r>
            <a:r>
              <a:rPr lang="zh-CN" altLang="en-US" b="1" dirty="0"/>
              <a:t>令；秩序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普通的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____________ </a:t>
            </a:r>
            <a:r>
              <a:rPr lang="en-US" altLang="zh-CN" b="1" i="1" dirty="0"/>
              <a:t>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组</a:t>
            </a:r>
            <a:r>
              <a:rPr lang="zh-CN" altLang="en-US" b="1" dirty="0"/>
              <a:t>织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组</a:t>
            </a:r>
            <a:r>
              <a:rPr lang="zh-CN" altLang="en-US" b="1" dirty="0"/>
              <a:t>织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起</a:t>
            </a:r>
            <a:r>
              <a:rPr lang="zh-CN" altLang="en-US" b="1" dirty="0"/>
              <a:t>源，来源</a:t>
            </a:r>
            <a:endParaRPr lang="zh-CN" altLang="en-US" b="1" dirty="0"/>
          </a:p>
        </p:txBody>
      </p:sp>
      <p:sp>
        <p:nvSpPr>
          <p:cNvPr id="1050971" name="文本占位符 2"/>
          <p:cNvSpPr txBox="1"/>
          <p:nvPr/>
        </p:nvSpPr>
        <p:spPr>
          <a:xfrm>
            <a:off x="6049402" y="644243"/>
            <a:ext cx="6038214" cy="5911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原本的；原创的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别的</a:t>
            </a:r>
            <a:r>
              <a:rPr lang="en-US" altLang="zh-CN" b="1" i="1" dirty="0"/>
              <a:t>pron.</a:t>
            </a:r>
            <a:r>
              <a:rPr lang="zh-CN" altLang="en-US" b="1" dirty="0"/>
              <a:t>别的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adv.</a:t>
            </a:r>
            <a:r>
              <a:rPr lang="zh-CN" altLang="en-US" b="1" dirty="0"/>
              <a:t>以别的方式</a:t>
            </a:r>
            <a:r>
              <a:rPr lang="en-US" altLang="zh-CN" b="1" i="1" dirty="0"/>
              <a:t>conj.</a:t>
            </a:r>
            <a:r>
              <a:rPr lang="zh-CN" altLang="en-US" b="1" dirty="0"/>
              <a:t>否则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外向的；喜欢外出的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杰出的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痛</a:t>
            </a:r>
            <a:r>
              <a:rPr lang="zh-CN" altLang="en-US" b="1" dirty="0"/>
              <a:t>；痛苦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痛苦的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vt.</a:t>
            </a:r>
            <a:r>
              <a:rPr lang="zh-CN" altLang="en-US" b="1" dirty="0"/>
              <a:t>修理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vi.</a:t>
            </a:r>
            <a:r>
              <a:rPr lang="zh-CN" altLang="en-US" b="1" dirty="0"/>
              <a:t>参加</a:t>
            </a:r>
            <a:endParaRPr lang="zh-CN" altLang="en-US" b="1" dirty="0"/>
          </a:p>
        </p:txBody>
      </p:sp>
      <p:sp>
        <p:nvSpPr>
          <p:cNvPr id="1050972" name="文本框 5"/>
          <p:cNvSpPr txBox="1"/>
          <p:nvPr/>
        </p:nvSpPr>
        <p:spPr>
          <a:xfrm>
            <a:off x="733083" y="557678"/>
            <a:ext cx="3105106" cy="5510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occupy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operate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operation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opposite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order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ordinary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organize(</a:t>
            </a:r>
            <a:r>
              <a:rPr lang="en-US" altLang="zh-CN" sz="2400" b="1" dirty="0" err="1" smtClean="0">
                <a:solidFill>
                  <a:srgbClr val="C00000"/>
                </a:solidFill>
              </a:rPr>
              <a:t>organise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organization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origin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50973" name="文本框 6"/>
          <p:cNvSpPr txBox="1"/>
          <p:nvPr/>
        </p:nvSpPr>
        <p:spPr>
          <a:xfrm>
            <a:off x="6681713" y="563597"/>
            <a:ext cx="3487780" cy="5510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original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other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otherwise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outgoing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outstanding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pain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painful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repair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participate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968" grpId="0" animBg="1"/>
      <p:bldP spid="1050969" grpId="0"/>
      <p:bldP spid="1050970" grpId="0"/>
      <p:bldP spid="1050971" grpId="0"/>
      <p:bldP spid="1050972" grpId="0"/>
      <p:bldP spid="105097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74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75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976" name="文本占位符 2"/>
          <p:cNvSpPr>
            <a:spLocks noGrp="1"/>
          </p:cNvSpPr>
          <p:nvPr>
            <p:ph type="body" idx="1"/>
          </p:nvPr>
        </p:nvSpPr>
        <p:spPr>
          <a:xfrm>
            <a:off x="241540" y="644243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特别的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伙</a:t>
            </a:r>
            <a:r>
              <a:rPr lang="zh-CN" altLang="en-US" b="1" dirty="0"/>
              <a:t>伴，伴侣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21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兼职的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22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耐</a:t>
            </a:r>
            <a:r>
              <a:rPr lang="zh-CN" altLang="en-US" b="1" dirty="0"/>
              <a:t>心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23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耐心的</a:t>
            </a:r>
            <a:r>
              <a:rPr lang="en-US" altLang="zh-CN" b="1" i="1" dirty="0"/>
              <a:t>n.</a:t>
            </a:r>
            <a:r>
              <a:rPr lang="zh-CN" altLang="en-US" b="1" dirty="0"/>
              <a:t>病人</a:t>
            </a:r>
            <a:endParaRPr lang="zh-CN" altLang="en-US" b="1" dirty="0"/>
          </a:p>
        </p:txBody>
      </p:sp>
      <p:sp>
        <p:nvSpPr>
          <p:cNvPr id="1050977" name="文本框 5"/>
          <p:cNvSpPr txBox="1"/>
          <p:nvPr/>
        </p:nvSpPr>
        <p:spPr>
          <a:xfrm>
            <a:off x="876304" y="535644"/>
            <a:ext cx="3105106" cy="3102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particular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partner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part-time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patience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patient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5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974" grpId="0" animBg="1"/>
      <p:bldP spid="1050975" grpId="0"/>
      <p:bldP spid="1050976" grpId="0"/>
      <p:bldP spid="105097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78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79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980" name="文本占位符 2"/>
          <p:cNvSpPr>
            <a:spLocks noGrp="1"/>
          </p:cNvSpPr>
          <p:nvPr>
            <p:ph type="body" idx="1"/>
          </p:nvPr>
        </p:nvSpPr>
        <p:spPr>
          <a:xfrm>
            <a:off x="241540" y="711148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occupation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Oceania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offshore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oppose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extraordinary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organ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outcome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outing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outspoken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0981" name="文本占位符 2"/>
          <p:cNvSpPr txBox="1"/>
          <p:nvPr/>
        </p:nvSpPr>
        <p:spPr>
          <a:xfrm>
            <a:off x="6049402" y="711148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owe </a:t>
            </a:r>
            <a:r>
              <a:rPr lang="en-US" altLang="zh-CN" b="1" i="1" dirty="0" err="1"/>
              <a:t>vt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oxygen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hydrogen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oxide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dioxide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package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packet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paperwork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partial </a:t>
            </a:r>
            <a:r>
              <a:rPr lang="en-US" altLang="zh-CN" b="1" i="1" dirty="0"/>
              <a:t>adj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0982" name="文本框 5"/>
          <p:cNvSpPr txBox="1"/>
          <p:nvPr/>
        </p:nvSpPr>
        <p:spPr>
          <a:xfrm>
            <a:off x="2094240" y="616059"/>
            <a:ext cx="3669420" cy="557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占领</a:t>
            </a:r>
            <a:r>
              <a:rPr lang="zh-CN" altLang="en-US" sz="2200" b="1" dirty="0">
                <a:solidFill>
                  <a:srgbClr val="C00000"/>
                </a:solidFill>
              </a:rPr>
              <a:t>；职业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大洋洲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近海</a:t>
            </a:r>
            <a:r>
              <a:rPr lang="zh-CN" altLang="en-US" sz="2200" b="1" dirty="0">
                <a:solidFill>
                  <a:srgbClr val="C00000"/>
                </a:solidFill>
              </a:rPr>
              <a:t>的；离岸的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反对</a:t>
            </a:r>
            <a:endParaRPr lang="zh-CN" altLang="en-US" sz="2200" b="1" dirty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       非凡</a:t>
            </a:r>
            <a:r>
              <a:rPr lang="zh-CN" altLang="en-US" sz="2200" b="1" dirty="0">
                <a:solidFill>
                  <a:srgbClr val="C00000"/>
                </a:solidFill>
              </a:rPr>
              <a:t>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器官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结果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出游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  坦率</a:t>
            </a:r>
            <a:r>
              <a:rPr lang="zh-CN" altLang="en-US" sz="2200" b="1" dirty="0">
                <a:solidFill>
                  <a:srgbClr val="C00000"/>
                </a:solidFill>
              </a:rPr>
              <a:t>的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1050983" name="文本框 6"/>
          <p:cNvSpPr txBox="1"/>
          <p:nvPr/>
        </p:nvSpPr>
        <p:spPr>
          <a:xfrm>
            <a:off x="7977601" y="549957"/>
            <a:ext cx="4214399" cy="557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欠</a:t>
            </a:r>
            <a:r>
              <a:rPr lang="zh-CN" altLang="en-US" sz="2200" b="1" dirty="0">
                <a:solidFill>
                  <a:srgbClr val="C00000"/>
                </a:solidFill>
              </a:rPr>
              <a:t>，亏欠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氧气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i="1" dirty="0" smtClean="0">
                <a:solidFill>
                  <a:srgbClr val="C00000"/>
                </a:solidFill>
              </a:rPr>
              <a:t> 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               氢气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氧化物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二</a:t>
            </a:r>
            <a:r>
              <a:rPr lang="zh-CN" altLang="en-US" sz="2200" b="1" dirty="0">
                <a:solidFill>
                  <a:srgbClr val="C00000"/>
                </a:solidFill>
              </a:rPr>
              <a:t>氧化物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         (</a:t>
            </a:r>
            <a:r>
              <a:rPr lang="zh-CN" altLang="en-US" sz="2200" b="1" dirty="0">
                <a:solidFill>
                  <a:srgbClr val="C00000"/>
                </a:solidFill>
              </a:rPr>
              <a:t>中、小</a:t>
            </a:r>
            <a:r>
              <a:rPr lang="en-US" altLang="zh-CN" sz="2200" b="1" dirty="0">
                <a:solidFill>
                  <a:srgbClr val="C00000"/>
                </a:solidFill>
              </a:rPr>
              <a:t>)</a:t>
            </a:r>
            <a:r>
              <a:rPr lang="zh-CN" altLang="en-US" sz="2200" b="1" dirty="0">
                <a:solidFill>
                  <a:srgbClr val="C00000"/>
                </a:solidFill>
              </a:rPr>
              <a:t>包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小包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文书</a:t>
            </a:r>
            <a:r>
              <a:rPr lang="zh-CN" altLang="en-US" sz="2200" b="1" dirty="0">
                <a:solidFill>
                  <a:srgbClr val="C00000"/>
                </a:solidFill>
              </a:rPr>
              <a:t>工作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部分</a:t>
            </a:r>
            <a:r>
              <a:rPr lang="zh-CN" altLang="en-US" sz="2200" b="1" dirty="0">
                <a:solidFill>
                  <a:srgbClr val="C00000"/>
                </a:solidFill>
              </a:rPr>
              <a:t>的；片面的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978" grpId="0" animBg="1"/>
      <p:bldP spid="1050979" grpId="0"/>
      <p:bldP spid="1050980" grpId="0"/>
      <p:bldP spid="1050981" grpId="0"/>
      <p:bldP spid="1050982" grpId="0"/>
      <p:bldP spid="105098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84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85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986" name="文本占位符 2"/>
          <p:cNvSpPr>
            <a:spLocks noGrp="1"/>
          </p:cNvSpPr>
          <p:nvPr>
            <p:ph type="body" idx="1"/>
          </p:nvPr>
        </p:nvSpPr>
        <p:spPr>
          <a:xfrm>
            <a:off x="241540" y="711148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partly </a:t>
            </a:r>
            <a:r>
              <a:rPr lang="en-US" altLang="zh-CN" b="1" i="1" dirty="0"/>
              <a:t>adv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apart </a:t>
            </a:r>
            <a:r>
              <a:rPr lang="en-US" altLang="zh-CN" b="1" i="1" dirty="0"/>
              <a:t>adj./adv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21</a:t>
            </a:r>
            <a:r>
              <a:rPr lang="zh-CN" altLang="en-US" b="1" dirty="0"/>
              <a:t>．</a:t>
            </a:r>
            <a:r>
              <a:rPr lang="en-US" altLang="zh-CN" b="1" dirty="0"/>
              <a:t>apartment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0987" name="文本框 5"/>
          <p:cNvSpPr txBox="1"/>
          <p:nvPr/>
        </p:nvSpPr>
        <p:spPr>
          <a:xfrm>
            <a:off x="2358645" y="583008"/>
            <a:ext cx="366942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部分</a:t>
            </a:r>
            <a:r>
              <a:rPr lang="zh-CN" altLang="en-US" sz="2200" b="1" dirty="0">
                <a:solidFill>
                  <a:srgbClr val="C00000"/>
                </a:solidFill>
              </a:rPr>
              <a:t>地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          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分开</a:t>
            </a:r>
            <a:r>
              <a:rPr lang="zh-CN" altLang="en-US" sz="2200" b="1" dirty="0">
                <a:solidFill>
                  <a:srgbClr val="C00000"/>
                </a:solidFill>
              </a:rPr>
              <a:t>的；隔开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一</a:t>
            </a:r>
            <a:r>
              <a:rPr lang="zh-CN" altLang="en-US" sz="2200" b="1" dirty="0">
                <a:solidFill>
                  <a:srgbClr val="C00000"/>
                </a:solidFill>
              </a:rPr>
              <a:t>套公寓房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5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984" grpId="0" animBg="1"/>
      <p:bldP spid="1050985" grpId="0"/>
      <p:bldP spid="1050986" grpId="0"/>
      <p:bldP spid="105098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88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89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</a:t>
            </a:r>
            <a:r>
              <a:rPr lang="zh-CN" altLang="en-US" dirty="0"/>
              <a:t>根据语境写出所给单词的正确形式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990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Besides</a:t>
            </a:r>
            <a:r>
              <a:rPr lang="zh-CN" altLang="en-US" b="1" dirty="0"/>
              <a:t>，</a:t>
            </a:r>
            <a:r>
              <a:rPr lang="en-US" altLang="zh-CN" b="1" dirty="0"/>
              <a:t>I don't think the guide is competent enough because he had no good knowledge of the scenery spots</a:t>
            </a:r>
            <a:r>
              <a:rPr lang="zh-CN" altLang="en-US" b="1" dirty="0"/>
              <a:t>，</a:t>
            </a:r>
            <a:r>
              <a:rPr lang="en-US" altLang="zh-CN" b="1" dirty="0"/>
              <a:t>let alone vivid </a:t>
            </a:r>
            <a:r>
              <a:rPr lang="en-US" altLang="zh-CN" b="1" dirty="0" smtClean="0"/>
              <a:t>_______________(</a:t>
            </a:r>
            <a:r>
              <a:rPr lang="en-US" altLang="zh-CN" b="1" dirty="0"/>
              <a:t>introduce)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In my ____________(judge)</a:t>
            </a:r>
            <a:r>
              <a:rPr lang="zh-CN" altLang="en-US" b="1" dirty="0"/>
              <a:t>，</a:t>
            </a:r>
            <a:r>
              <a:rPr lang="en-US" altLang="zh-CN" b="1" dirty="0"/>
              <a:t>it is a wise choice.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Inside was an exhibition of the most </a:t>
            </a:r>
            <a:r>
              <a:rPr lang="en-US" altLang="zh-CN" b="1" dirty="0" smtClean="0"/>
              <a:t>up-to</a:t>
            </a:r>
            <a:r>
              <a:rPr lang="en-US" altLang="zh-CN" b="1" dirty="0"/>
              <a:t>-</a:t>
            </a:r>
            <a:r>
              <a:rPr lang="en-US" altLang="zh-CN" b="1" dirty="0" smtClean="0"/>
              <a:t>date </a:t>
            </a:r>
            <a:r>
              <a:rPr lang="en-US" altLang="zh-CN" b="1" dirty="0"/>
              <a:t>____________(invent)of the 21st century.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Any </a:t>
            </a:r>
            <a:r>
              <a:rPr lang="en-US" altLang="zh-CN" b="1" dirty="0" err="1"/>
              <a:t>behaviour</a:t>
            </a:r>
            <a:r>
              <a:rPr lang="en-US" altLang="zh-CN" b="1" dirty="0"/>
              <a:t> that is repeated enough times will ____________(eventual) become a habit and happen automatically.</a:t>
            </a:r>
            <a:endParaRPr lang="en-US" altLang="zh-CN" b="1" dirty="0"/>
          </a:p>
        </p:txBody>
      </p:sp>
      <p:sp>
        <p:nvSpPr>
          <p:cNvPr id="1050991" name="矩形 7"/>
          <p:cNvSpPr/>
          <p:nvPr/>
        </p:nvSpPr>
        <p:spPr>
          <a:xfrm>
            <a:off x="6776672" y="1294268"/>
            <a:ext cx="182056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introduction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992" name="矩形 8"/>
          <p:cNvSpPr/>
          <p:nvPr/>
        </p:nvSpPr>
        <p:spPr>
          <a:xfrm>
            <a:off x="1825650" y="2023816"/>
            <a:ext cx="145103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judgment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993" name="矩形 9"/>
          <p:cNvSpPr/>
          <p:nvPr/>
        </p:nvSpPr>
        <p:spPr>
          <a:xfrm>
            <a:off x="7093429" y="2786166"/>
            <a:ext cx="153599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inventions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994" name="矩形 10"/>
          <p:cNvSpPr/>
          <p:nvPr/>
        </p:nvSpPr>
        <p:spPr>
          <a:xfrm>
            <a:off x="7293281" y="4166668"/>
            <a:ext cx="153439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eventually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0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0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0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0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0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0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0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0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988" grpId="0" animBg="1"/>
      <p:bldP spid="1050989" grpId="0"/>
      <p:bldP spid="1050990" grpId="0"/>
      <p:bldP spid="1050991" grpId="0" animBg="1"/>
      <p:bldP spid="1050992" grpId="0" animBg="1"/>
      <p:bldP spid="1050993" grpId="0" animBg="1"/>
      <p:bldP spid="105099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95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96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0997" name="文本占位符 2"/>
          <p:cNvSpPr>
            <a:spLocks noGrp="1"/>
          </p:cNvSpPr>
          <p:nvPr>
            <p:ph type="body" idx="1"/>
          </p:nvPr>
        </p:nvSpPr>
        <p:spPr>
          <a:xfrm>
            <a:off x="319918" y="54121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This machine is very easy </a:t>
            </a:r>
            <a:r>
              <a:rPr lang="en-US" altLang="zh-CN" b="1" dirty="0" smtClean="0"/>
              <a:t>_________________(</a:t>
            </a:r>
            <a:r>
              <a:rPr lang="en-US" altLang="zh-CN" b="1" dirty="0"/>
              <a:t>operate)</a:t>
            </a:r>
            <a:r>
              <a:rPr lang="zh-CN" altLang="en-US" b="1" dirty="0"/>
              <a:t>．</a:t>
            </a:r>
            <a:r>
              <a:rPr lang="en-US" altLang="zh-CN" b="1" dirty="0"/>
              <a:t>Anybody can learn to use it in a few minutes.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Many residents opposed ____________(tear)down the old buildings.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My son broke his friend's bike and I had to pay to get it ____________(repair)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The wind ________________(part)the smoke just enough for him to catch sight of Sibson.</a:t>
            </a:r>
            <a:endParaRPr lang="en-US" altLang="zh-CN" b="1" dirty="0"/>
          </a:p>
        </p:txBody>
      </p:sp>
      <p:sp>
        <p:nvSpPr>
          <p:cNvPr id="1050998" name="矩形 7"/>
          <p:cNvSpPr/>
          <p:nvPr/>
        </p:nvSpPr>
        <p:spPr>
          <a:xfrm>
            <a:off x="4580549" y="647898"/>
            <a:ext cx="150874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operate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0999" name="矩形 8"/>
          <p:cNvSpPr/>
          <p:nvPr/>
        </p:nvSpPr>
        <p:spPr>
          <a:xfrm>
            <a:off x="4355662" y="2003370"/>
            <a:ext cx="112402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tearing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000" name="矩形 9"/>
          <p:cNvSpPr/>
          <p:nvPr/>
        </p:nvSpPr>
        <p:spPr>
          <a:xfrm>
            <a:off x="8103800" y="2754856"/>
            <a:ext cx="130042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repaired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001" name="矩形 10"/>
          <p:cNvSpPr/>
          <p:nvPr/>
        </p:nvSpPr>
        <p:spPr>
          <a:xfrm>
            <a:off x="2738453" y="3520279"/>
            <a:ext cx="105670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parted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0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0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0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0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1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1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1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1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995" grpId="0" animBg="1"/>
      <p:bldP spid="1050996" grpId="0"/>
      <p:bldP spid="1050997" grpId="0"/>
      <p:bldP spid="1050998" grpId="0" animBg="1"/>
      <p:bldP spid="1050999" grpId="0" animBg="1"/>
      <p:bldP spid="1051000" grpId="0" animBg="1"/>
      <p:bldP spid="105100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02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03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dirty="0" smtClean="0"/>
              <a:t>选词填空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004" name="文本占位符 2"/>
          <p:cNvSpPr>
            <a:spLocks noGrp="1"/>
          </p:cNvSpPr>
          <p:nvPr>
            <p:ph type="body" idx="1"/>
          </p:nvPr>
        </p:nvSpPr>
        <p:spPr>
          <a:xfrm>
            <a:off x="319918" y="131032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</a:t>
            </a:r>
            <a:r>
              <a:rPr lang="en-US" altLang="zh-CN" b="1" dirty="0" smtClean="0"/>
              <a:t>.    Helen ____________________ </a:t>
            </a:r>
            <a:r>
              <a:rPr lang="en-US" altLang="zh-CN" b="1" dirty="0"/>
              <a:t>business matters</a:t>
            </a:r>
            <a:r>
              <a:rPr lang="zh-CN" altLang="en-US" b="1" dirty="0"/>
              <a:t>，</a:t>
            </a:r>
            <a:r>
              <a:rPr lang="en-US" altLang="zh-CN" b="1" dirty="0"/>
              <a:t>so we didn't want to bother her.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Recently </a:t>
            </a:r>
            <a:r>
              <a:rPr lang="en-US" altLang="zh-CN" b="1" dirty="0" err="1"/>
              <a:t>Ayumi</a:t>
            </a:r>
            <a:r>
              <a:rPr lang="en-US" altLang="zh-CN" b="1" dirty="0"/>
              <a:t> </a:t>
            </a:r>
            <a:r>
              <a:rPr lang="en-US" altLang="zh-CN" b="1" dirty="0" err="1"/>
              <a:t>Hamasaki</a:t>
            </a:r>
            <a:r>
              <a:rPr lang="en-US" altLang="zh-CN" b="1" dirty="0"/>
              <a:t> and his family have decided to ________________ and move to another place.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I would like to know how Americans celebrate Christmas and Thanksgiving Day</a:t>
            </a:r>
            <a:r>
              <a:rPr lang="zh-CN" altLang="en-US" b="1" dirty="0"/>
              <a:t>，</a:t>
            </a:r>
            <a:r>
              <a:rPr lang="en-US" altLang="zh-CN" b="1" dirty="0"/>
              <a:t>what food they eat</a:t>
            </a:r>
            <a:r>
              <a:rPr lang="zh-CN" altLang="en-US" b="1" dirty="0"/>
              <a:t>，</a:t>
            </a:r>
            <a:r>
              <a:rPr lang="en-US" altLang="zh-CN" b="1" dirty="0"/>
              <a:t>and what activities they ________________ during these festivals.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I ________ not </a:t>
            </a:r>
            <a:r>
              <a:rPr lang="en-US" altLang="zh-CN" b="1" dirty="0" smtClean="0"/>
              <a:t>___________________ </a:t>
            </a:r>
            <a:r>
              <a:rPr lang="en-US" altLang="zh-CN" b="1" dirty="0"/>
              <a:t>my clothes while my wife minds what I wear.</a:t>
            </a:r>
            <a:endParaRPr lang="en-US" altLang="zh-CN" b="1" dirty="0"/>
          </a:p>
        </p:txBody>
      </p:sp>
      <p:sp>
        <p:nvSpPr>
          <p:cNvPr id="1051005" name="矩形 6"/>
          <p:cNvSpPr/>
          <p:nvPr/>
        </p:nvSpPr>
        <p:spPr>
          <a:xfrm>
            <a:off x="1898733" y="1312126"/>
            <a:ext cx="257955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was occupied with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006" name="矩形 7"/>
          <p:cNvSpPr/>
          <p:nvPr/>
        </p:nvSpPr>
        <p:spPr>
          <a:xfrm>
            <a:off x="8634888" y="1968580"/>
            <a:ext cx="123783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pack up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007" name="矩形 9"/>
          <p:cNvSpPr/>
          <p:nvPr/>
        </p:nvSpPr>
        <p:spPr>
          <a:xfrm>
            <a:off x="6428773" y="3619760"/>
            <a:ext cx="196643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participate in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008" name="矩形 10"/>
          <p:cNvSpPr/>
          <p:nvPr/>
        </p:nvSpPr>
        <p:spPr>
          <a:xfrm>
            <a:off x="579119" y="778414"/>
            <a:ext cx="1098150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</a:rPr>
              <a:t>be particular about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pack up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participate in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be occupied with</a:t>
            </a:r>
            <a:endParaRPr lang="zh-CN" altLang="en-US" sz="2400" b="1" dirty="0"/>
          </a:p>
        </p:txBody>
      </p:sp>
      <p:sp>
        <p:nvSpPr>
          <p:cNvPr id="1051009" name="矩形 11"/>
          <p:cNvSpPr/>
          <p:nvPr/>
        </p:nvSpPr>
        <p:spPr>
          <a:xfrm>
            <a:off x="1281137" y="4267670"/>
            <a:ext cx="59503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am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010" name="矩形 12"/>
          <p:cNvSpPr/>
          <p:nvPr/>
        </p:nvSpPr>
        <p:spPr>
          <a:xfrm>
            <a:off x="3069662" y="4267670"/>
            <a:ext cx="234153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particular about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1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1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51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51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5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1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51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1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51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51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51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5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002" grpId="0" animBg="1"/>
      <p:bldP spid="1051003" grpId="0"/>
      <p:bldP spid="1051004" grpId="0"/>
      <p:bldP spid="1051005" grpId="0" animBg="1"/>
      <p:bldP spid="1051006" grpId="0" animBg="1"/>
      <p:bldP spid="1051007" grpId="0" animBg="1"/>
      <p:bldP spid="1051008" grpId="0" animBg="1"/>
      <p:bldP spid="1051009" grpId="0" animBg="1"/>
      <p:bldP spid="10510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1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12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VI.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013" name="文本占位符 2"/>
          <p:cNvSpPr>
            <a:spLocks noGrp="1"/>
          </p:cNvSpPr>
          <p:nvPr>
            <p:ph type="body" idx="1"/>
          </p:nvPr>
        </p:nvSpPr>
        <p:spPr>
          <a:xfrm>
            <a:off x="319918" y="768360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．一方面，我会组织一些英语活动帮助我们学生提高英语方面的兴趣。</a:t>
            </a:r>
            <a:r>
              <a:rPr lang="en-US" altLang="zh-CN" b="1" dirty="0"/>
              <a:t>(organize some English activities)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．否则的话，我们迟早会为我们的自私付出代价。</a:t>
            </a:r>
            <a:r>
              <a:rPr lang="en-US" altLang="zh-CN" b="1" dirty="0"/>
              <a:t>(otherwise)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．另外，我性格外向且待人热心。</a:t>
            </a:r>
            <a:r>
              <a:rPr lang="en-US" altLang="zh-CN" b="1" dirty="0"/>
              <a:t>(outgoing)</a:t>
            </a:r>
            <a:endParaRPr lang="en-US" altLang="zh-CN" b="1" dirty="0"/>
          </a:p>
        </p:txBody>
      </p:sp>
      <p:sp>
        <p:nvSpPr>
          <p:cNvPr id="1051014" name="矩形 6"/>
          <p:cNvSpPr/>
          <p:nvPr/>
        </p:nvSpPr>
        <p:spPr>
          <a:xfrm>
            <a:off x="817411" y="1400256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On one hand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 will organize some English activities to help us students arouse their interest in English.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1015" name="矩形 7"/>
          <p:cNvSpPr/>
          <p:nvPr/>
        </p:nvSpPr>
        <p:spPr>
          <a:xfrm>
            <a:off x="817411" y="2716148"/>
            <a:ext cx="108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Otherwise we'll have to answer for our selfishness sooner or later.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1016" name="矩形 8"/>
          <p:cNvSpPr/>
          <p:nvPr/>
        </p:nvSpPr>
        <p:spPr>
          <a:xfrm>
            <a:off x="817411" y="4046082"/>
            <a:ext cx="108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What's more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I'm outgoing and 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warm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hearted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011" grpId="0" animBg="1"/>
      <p:bldP spid="1051012" grpId="0"/>
      <p:bldP spid="1051013" grpId="0"/>
      <p:bldP spid="1051014" grpId="0"/>
      <p:bldP spid="1051015" grpId="0"/>
      <p:bldP spid="105101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245" y="316865"/>
            <a:ext cx="11827510" cy="61525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82115" y="633095"/>
            <a:ext cx="94780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chemeClr val="accent2">
                    <a:lumMod val="50000"/>
                  </a:schemeClr>
                </a:solidFill>
              </a:rPr>
              <a:t>I love to remember in this way!</a:t>
            </a:r>
            <a:endParaRPr lang="en-US" altLang="zh-CN" sz="48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6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mountain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76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79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mountain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maʊntən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96" name="表格 6"/>
          <p:cNvGraphicFramePr>
            <a:graphicFrameLocks noGrp="1"/>
          </p:cNvGraphicFramePr>
          <p:nvPr/>
        </p:nvGraphicFramePr>
        <p:xfrm>
          <a:off x="6092078" y="119104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mount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山＋后缀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village  in  the  mountains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]hill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79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01660"/>
                <a:gridCol w="292608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mountainous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maʊntənəs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798" name="表格 10"/>
          <p:cNvGraphicFramePr>
            <a:graphicFrameLocks noGrp="1"/>
          </p:cNvGraphicFramePr>
          <p:nvPr/>
        </p:nvGraphicFramePr>
        <p:xfrm>
          <a:off x="6092078" y="2884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mountain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ous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山＋多的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live  in  a  mountainous  area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799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64498"/>
                <a:gridCol w="276430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ə'maʊnt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00" name="表格 12"/>
          <p:cNvGraphicFramePr>
            <a:graphicFrameLocks noGrp="1"/>
          </p:cNvGraphicFramePr>
          <p:nvPr/>
        </p:nvGraphicFramePr>
        <p:xfrm>
          <a:off x="6092078" y="438577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mount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一＋山→一座山那样多的“数量”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small  amount  of  salt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764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.(</a:t>
            </a:r>
            <a:r>
              <a:rPr lang="zh-CN" altLang="en-US" sz="2400" b="1" dirty="0"/>
              <a:t>大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山</a:t>
            </a:r>
            <a:endParaRPr lang="zh-CN" altLang="en-US" sz="2400" dirty="0"/>
          </a:p>
        </p:txBody>
      </p:sp>
      <p:sp>
        <p:nvSpPr>
          <p:cNvPr id="1050765" name="文本框 20"/>
          <p:cNvSpPr txBox="1"/>
          <p:nvPr/>
        </p:nvSpPr>
        <p:spPr>
          <a:xfrm>
            <a:off x="2733262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多山的</a:t>
            </a:r>
            <a:endParaRPr lang="zh-CN" altLang="en-US" sz="2400" b="1" dirty="0"/>
          </a:p>
        </p:txBody>
      </p:sp>
      <p:sp>
        <p:nvSpPr>
          <p:cNvPr id="1050766" name="文本框 21"/>
          <p:cNvSpPr txBox="1"/>
          <p:nvPr/>
        </p:nvSpPr>
        <p:spPr>
          <a:xfrm>
            <a:off x="2897937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数量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762" grpId="0"/>
      <p:bldP spid="1050763" grpId="0"/>
      <p:bldP spid="1050764" grpId="0"/>
      <p:bldP spid="1050765" grpId="0"/>
      <p:bldP spid="10507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6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amuse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76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80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amuse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ə'mjuːz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02" name="表格 6"/>
          <p:cNvGraphicFramePr>
            <a:graphicFrameLocks noGrp="1"/>
          </p:cNvGraphicFramePr>
          <p:nvPr/>
        </p:nvGraphicFramePr>
        <p:xfrm>
          <a:off x="6092078" y="106823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muse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加强＋娱乐→使娱乐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amuse  kids  by  games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]amusing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80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amusement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ə'mjuːzmənt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04" name="表格 10"/>
          <p:cNvGraphicFramePr>
            <a:graphicFrameLocks noGrp="1"/>
          </p:cNvGraphicFramePr>
          <p:nvPr/>
        </p:nvGraphicFramePr>
        <p:xfrm>
          <a:off x="6092078" y="289716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amuse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娱乐＋后缀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Children's  Amusement  Building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769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使娱乐</a:t>
            </a:r>
            <a:endParaRPr lang="zh-CN" altLang="en-US" sz="2400" dirty="0"/>
          </a:p>
        </p:txBody>
      </p:sp>
      <p:sp>
        <p:nvSpPr>
          <p:cNvPr id="1050770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娱乐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767" grpId="0"/>
      <p:bldP spid="1050768" grpId="0"/>
      <p:bldP spid="1050769" grpId="0"/>
      <p:bldP spid="10507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7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nation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77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80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neɪʃən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06" name="表格 6"/>
          <p:cNvGraphicFramePr>
            <a:graphicFrameLocks noGrp="1"/>
          </p:cNvGraphicFramePr>
          <p:nvPr/>
        </p:nvGraphicFramePr>
        <p:xfrm>
          <a:off x="6092078" y="978107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nat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出生＋后缀→出生的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地方→国家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 Chinese  nation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80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7123"/>
                <a:gridCol w="326061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næʃənəl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08" name="表格 10"/>
          <p:cNvGraphicFramePr>
            <a:graphicFrameLocks noGrp="1"/>
          </p:cNvGraphicFramePr>
          <p:nvPr/>
        </p:nvGraphicFramePr>
        <p:xfrm>
          <a:off x="6092078" y="2884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nation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国家＋的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celebrate  National  Day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809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64498"/>
                <a:gridCol w="276430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ɪntə'næʃənəl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10" name="表格 12"/>
          <p:cNvGraphicFramePr>
            <a:graphicFrameLocks noGrp="1"/>
          </p:cNvGraphicFramePr>
          <p:nvPr/>
        </p:nvGraphicFramePr>
        <p:xfrm>
          <a:off x="6092078" y="443587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inter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national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相互＋国家的→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国际的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  exchange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773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国家；民族</a:t>
            </a:r>
            <a:endParaRPr lang="zh-CN" altLang="en-US" sz="2400" dirty="0"/>
          </a:p>
        </p:txBody>
      </p:sp>
      <p:sp>
        <p:nvSpPr>
          <p:cNvPr id="1050774" name="文本框 20"/>
          <p:cNvSpPr txBox="1"/>
          <p:nvPr/>
        </p:nvSpPr>
        <p:spPr>
          <a:xfrm>
            <a:off x="2382534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全国的</a:t>
            </a:r>
            <a:endParaRPr lang="zh-CN" altLang="en-US" sz="2400" b="1" dirty="0"/>
          </a:p>
        </p:txBody>
      </p:sp>
      <p:sp>
        <p:nvSpPr>
          <p:cNvPr id="1050775" name="文本框 21"/>
          <p:cNvSpPr txBox="1"/>
          <p:nvPr/>
        </p:nvSpPr>
        <p:spPr>
          <a:xfrm>
            <a:off x="2897937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国际的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771" grpId="0"/>
      <p:bldP spid="1050772" grpId="0"/>
      <p:bldP spid="1050773" grpId="0"/>
      <p:bldP spid="1050774" grpId="0"/>
      <p:bldP spid="10507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7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nation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077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581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nationality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næʃə'nælətɪ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12" name="表格 6"/>
          <p:cNvGraphicFramePr>
            <a:graphicFrameLocks noGrp="1"/>
          </p:cNvGraphicFramePr>
          <p:nvPr/>
        </p:nvGraphicFramePr>
        <p:xfrm>
          <a:off x="6092078" y="117852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national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ity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国家的＋关系→国籍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 one's  nationality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81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1452"/>
                <a:gridCol w="302628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nationwide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neɪʃənwaɪd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14" name="表格 10"/>
          <p:cNvGraphicFramePr>
            <a:graphicFrameLocks noGrp="1"/>
          </p:cNvGraphicFramePr>
          <p:nvPr/>
        </p:nvGraphicFramePr>
        <p:xfrm>
          <a:off x="6092078" y="2884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nation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wide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国家＋宽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nationwide  movement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5815" name="表格 11"/>
          <p:cNvGraphicFramePr>
            <a:graphicFrameLocks noGrp="1"/>
          </p:cNvGraphicFramePr>
          <p:nvPr/>
        </p:nvGraphicFramePr>
        <p:xfrm>
          <a:off x="241540" y="4593368"/>
          <a:ext cx="542880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63874"/>
                <a:gridCol w="306492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neɪtɪv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5816" name="表格 12"/>
          <p:cNvGraphicFramePr>
            <a:graphicFrameLocks noGrp="1"/>
          </p:cNvGraphicFramePr>
          <p:nvPr/>
        </p:nvGraphicFramePr>
        <p:xfrm>
          <a:off x="6092078" y="49995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  native  English  speaker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778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国籍</a:t>
            </a:r>
            <a:endParaRPr lang="zh-CN" altLang="en-US" sz="2400" dirty="0"/>
          </a:p>
        </p:txBody>
      </p:sp>
      <p:sp>
        <p:nvSpPr>
          <p:cNvPr id="1050779" name="文本框 20"/>
          <p:cNvSpPr txBox="1"/>
          <p:nvPr/>
        </p:nvSpPr>
        <p:spPr>
          <a:xfrm>
            <a:off x="2608002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全国范围的</a:t>
            </a:r>
            <a:endParaRPr lang="zh-CN" altLang="en-US" sz="2400" b="1" dirty="0"/>
          </a:p>
        </p:txBody>
      </p:sp>
      <p:sp>
        <p:nvSpPr>
          <p:cNvPr id="1050780" name="文本框 21"/>
          <p:cNvSpPr txBox="1"/>
          <p:nvPr/>
        </p:nvSpPr>
        <p:spPr>
          <a:xfrm>
            <a:off x="2608002" y="5057985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本国的；本土</a:t>
            </a:r>
            <a:r>
              <a:rPr lang="zh-CN" altLang="en-US" sz="2400" b="1" dirty="0" smtClean="0"/>
              <a:t>的</a:t>
            </a:r>
            <a:endParaRPr lang="en-US" altLang="zh-CN" sz="2400" b="1" dirty="0" smtClean="0"/>
          </a:p>
          <a:p>
            <a:r>
              <a:rPr lang="en-US" altLang="zh-CN" sz="2400" b="1" i="1" dirty="0" smtClean="0"/>
              <a:t>n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本地人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776" grpId="0"/>
      <p:bldP spid="1050777" grpId="0"/>
      <p:bldP spid="1050778" grpId="0"/>
      <p:bldP spid="1050779" grpId="0"/>
      <p:bldP spid="105078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14360</Words>
  <Application>WPS 演示</Application>
  <PresentationFormat>自定义</PresentationFormat>
  <Paragraphs>3044</Paragraphs>
  <Slides>58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68" baseType="lpstr">
      <vt:lpstr>Arial</vt:lpstr>
      <vt:lpstr>宋体</vt:lpstr>
      <vt:lpstr>Wingdings</vt:lpstr>
      <vt:lpstr>Times New Roman</vt:lpstr>
      <vt:lpstr>微软雅黑</vt:lpstr>
      <vt:lpstr>Impact</vt:lpstr>
      <vt:lpstr>Calibri</vt:lpstr>
      <vt:lpstr>Arial Unicode MS</vt:lpstr>
      <vt:lpstr>Calibri Light</vt:lpstr>
      <vt:lpstr>Office 主题</vt:lpstr>
      <vt:lpstr>PowerPoint 演示文稿</vt:lpstr>
      <vt:lpstr>结构法记单词-13</vt:lpstr>
      <vt:lpstr>高考词汇精讲</vt:lpstr>
      <vt:lpstr>motor串记</vt:lpstr>
      <vt:lpstr>move串记</vt:lpstr>
      <vt:lpstr>mountain串记</vt:lpstr>
      <vt:lpstr>amuse串记</vt:lpstr>
      <vt:lpstr>nation串记</vt:lpstr>
      <vt:lpstr>nation串记</vt:lpstr>
      <vt:lpstr>neck串记</vt:lpstr>
      <vt:lpstr>nerve串记</vt:lpstr>
      <vt:lpstr>night串记</vt:lpstr>
      <vt:lpstr>noise串记</vt:lpstr>
      <vt:lpstr>nurse串记</vt:lpstr>
      <vt:lpstr>obey串记</vt:lpstr>
      <vt:lpstr>object串记</vt:lpstr>
      <vt:lpstr>object串记</vt:lpstr>
      <vt:lpstr>PowerPoint 演示文稿</vt:lpstr>
      <vt:lpstr>I. 根据提示写出单词的正确形式</vt:lpstr>
      <vt:lpstr>II. 写出单词的正确含义</vt:lpstr>
      <vt:lpstr>III. 根据提示写出所给单词的正确形式</vt:lpstr>
      <vt:lpstr>IV. 用所给动词的适当形式填空</vt:lpstr>
      <vt:lpstr>V. 介词填空</vt:lpstr>
      <vt:lpstr>VI. 单句写作</vt:lpstr>
      <vt:lpstr>结构法记单词-14</vt:lpstr>
      <vt:lpstr>高考词汇精讲</vt:lpstr>
      <vt:lpstr>occupy串记</vt:lpstr>
      <vt:lpstr>ocean串记</vt:lpstr>
      <vt:lpstr>off串记</vt:lpstr>
      <vt:lpstr>operate串记</vt:lpstr>
      <vt:lpstr>oppose串记</vt:lpstr>
      <vt:lpstr>order串记</vt:lpstr>
      <vt:lpstr>organ串记</vt:lpstr>
      <vt:lpstr>origin串记</vt:lpstr>
      <vt:lpstr>other串记</vt:lpstr>
      <vt:lpstr>out串记</vt:lpstr>
      <vt:lpstr>out串记</vt:lpstr>
      <vt:lpstr>pain串记</vt:lpstr>
      <vt:lpstr>owe串记</vt:lpstr>
      <vt:lpstr>ox串记</vt:lpstr>
      <vt:lpstr>ox串记</vt:lpstr>
      <vt:lpstr>pack串记</vt:lpstr>
      <vt:lpstr>pair串记</vt:lpstr>
      <vt:lpstr>paper串记</vt:lpstr>
      <vt:lpstr>part串记</vt:lpstr>
      <vt:lpstr>part串记</vt:lpstr>
      <vt:lpstr>part串记</vt:lpstr>
      <vt:lpstr>patience串记</vt:lpstr>
      <vt:lpstr>PowerPoint 演示文稿</vt:lpstr>
      <vt:lpstr>I. 根据提示写出单词的正确形式</vt:lpstr>
      <vt:lpstr>I. 根据提示写出单词的正确形式</vt:lpstr>
      <vt:lpstr>II. 写出单词的正确含义</vt:lpstr>
      <vt:lpstr>II. 写出单词的正确含义</vt:lpstr>
      <vt:lpstr>III.根据语境写出所给单词的正确形式</vt:lpstr>
      <vt:lpstr>IV. 用所给动词的适当形式填空</vt:lpstr>
      <vt:lpstr>V. 选词填空</vt:lpstr>
      <vt:lpstr>VI. 单句写作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Woodpecker</cp:lastModifiedBy>
  <cp:revision>10</cp:revision>
  <dcterms:created xsi:type="dcterms:W3CDTF">2017-12-31T20:06:00Z</dcterms:created>
  <dcterms:modified xsi:type="dcterms:W3CDTF">2020-10-02T01:57:16Z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