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27" r:id="rId3"/>
    <p:sldId id="256" r:id="rId4"/>
    <p:sldId id="318" r:id="rId6"/>
    <p:sldId id="319" r:id="rId7"/>
    <p:sldId id="257" r:id="rId8"/>
    <p:sldId id="314" r:id="rId9"/>
    <p:sldId id="315" r:id="rId10"/>
    <p:sldId id="316" r:id="rId11"/>
    <p:sldId id="2894" r:id="rId12"/>
    <p:sldId id="344" r:id="rId13"/>
    <p:sldId id="2883" r:id="rId14"/>
    <p:sldId id="320" r:id="rId15"/>
    <p:sldId id="322" r:id="rId16"/>
    <p:sldId id="325" r:id="rId17"/>
    <p:sldId id="323" r:id="rId18"/>
    <p:sldId id="324" r:id="rId19"/>
    <p:sldId id="321" r:id="rId20"/>
    <p:sldId id="308" r:id="rId21"/>
    <p:sldId id="2892" r:id="rId22"/>
    <p:sldId id="2884" r:id="rId23"/>
    <p:sldId id="329" r:id="rId24"/>
    <p:sldId id="2830" r:id="rId25"/>
    <p:sldId id="330" r:id="rId26"/>
    <p:sldId id="310" r:id="rId27"/>
    <p:sldId id="2831" r:id="rId28"/>
    <p:sldId id="2443" r:id="rId29"/>
    <p:sldId id="327" r:id="rId30"/>
    <p:sldId id="336" r:id="rId31"/>
    <p:sldId id="286" r:id="rId32"/>
    <p:sldId id="2896" r:id="rId33"/>
    <p:sldId id="289" r:id="rId34"/>
    <p:sldId id="2895" r:id="rId35"/>
    <p:sldId id="298" r:id="rId36"/>
    <p:sldId id="2897" r:id="rId37"/>
    <p:sldId id="340" r:id="rId38"/>
    <p:sldId id="2898" r:id="rId39"/>
    <p:sldId id="334" r:id="rId40"/>
    <p:sldId id="2888" r:id="rId41"/>
    <p:sldId id="355" r:id="rId42"/>
    <p:sldId id="356"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00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 y="0"/>
            <a:ext cx="12263389"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3B115-247E-4617-8CD9-ACE4A25611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0A71F-5674-42F0-8A85-FC69A90A32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9" Type="http://schemas.openxmlformats.org/officeDocument/2006/relationships/image" Target="../media/image9.GIF"/><Relationship Id="rId8" Type="http://schemas.openxmlformats.org/officeDocument/2006/relationships/tags" Target="../tags/tag13.xml"/><Relationship Id="rId7" Type="http://schemas.openxmlformats.org/officeDocument/2006/relationships/image" Target="../media/image8.jpeg"/><Relationship Id="rId6" Type="http://schemas.openxmlformats.org/officeDocument/2006/relationships/tags" Target="../tags/tag12.xml"/><Relationship Id="rId5" Type="http://schemas.openxmlformats.org/officeDocument/2006/relationships/image" Target="../media/image7.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tags" Target="../tags/tag14.xml"/><Relationship Id="rId10" Type="http://schemas.openxmlformats.org/officeDocument/2006/relationships/image" Target="../media/image3.jpeg"/><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9" Type="http://schemas.openxmlformats.org/officeDocument/2006/relationships/image" Target="../media/image9.GIF"/><Relationship Id="rId8" Type="http://schemas.openxmlformats.org/officeDocument/2006/relationships/tags" Target="../tags/tag20.xml"/><Relationship Id="rId7" Type="http://schemas.openxmlformats.org/officeDocument/2006/relationships/image" Target="../media/image8.jpeg"/><Relationship Id="rId6" Type="http://schemas.openxmlformats.org/officeDocument/2006/relationships/tags" Target="../tags/tag19.xml"/><Relationship Id="rId5" Type="http://schemas.openxmlformats.org/officeDocument/2006/relationships/image" Target="../media/image7.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slideLayout" Target="../slideLayouts/slideLayout12.xml"/><Relationship Id="rId11" Type="http://schemas.openxmlformats.org/officeDocument/2006/relationships/tags" Target="../tags/tag21.xml"/><Relationship Id="rId10" Type="http://schemas.openxmlformats.org/officeDocument/2006/relationships/image" Target="../media/image3.jpeg"/><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7.png"/><Relationship Id="rId7"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slideLayout" Target="../slideLayouts/slideLayout7.xml"/><Relationship Id="rId10" Type="http://schemas.openxmlformats.org/officeDocument/2006/relationships/tags" Target="../tags/tag26.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9" Type="http://schemas.openxmlformats.org/officeDocument/2006/relationships/image" Target="../media/image9.GIF"/><Relationship Id="rId8" Type="http://schemas.openxmlformats.org/officeDocument/2006/relationships/tags" Target="../tags/tag6.xml"/><Relationship Id="rId7" Type="http://schemas.openxmlformats.org/officeDocument/2006/relationships/image" Target="../media/image8.jpeg"/><Relationship Id="rId6" Type="http://schemas.openxmlformats.org/officeDocument/2006/relationships/tags" Target="../tags/tag5.xml"/><Relationship Id="rId5" Type="http://schemas.openxmlformats.org/officeDocument/2006/relationships/image" Target="../media/image7.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12.xml"/><Relationship Id="rId11" Type="http://schemas.openxmlformats.org/officeDocument/2006/relationships/tags" Target="../tags/tag7.xml"/><Relationship Id="rId10" Type="http://schemas.openxmlformats.org/officeDocument/2006/relationships/image" Target="../media/image3.jpe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383457" y="301390"/>
            <a:ext cx="3534179" cy="523220"/>
          </a:xfrm>
          <a:solidFill>
            <a:schemeClr val="bg1"/>
          </a:solidFill>
        </p:spPr>
        <p:txBody>
          <a:bodyPr>
            <a:noAutofit/>
          </a:bodyPr>
          <a:lstStyle/>
          <a:p>
            <a:pPr marL="0" indent="0" algn="just">
              <a:buNone/>
            </a:pP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原文本类型探究</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0" y="4356115"/>
            <a:ext cx="11939370" cy="1077218"/>
          </a:xfrm>
          <a:prstGeom prst="rect">
            <a:avLst/>
          </a:prstGeom>
          <a:solidFill>
            <a:schemeClr val="bg1"/>
          </a:solidFill>
        </p:spPr>
        <p:txBody>
          <a:bodyPr wrap="square" rtlCol="0">
            <a:spAutoFit/>
          </a:bodyPr>
          <a:lstStyle/>
          <a:p>
            <a:r>
              <a:rPr lang="en-US" altLang="zh-CN" sz="3200" b="1" dirty="0">
                <a:solidFill>
                  <a:srgbClr val="FF0000"/>
                </a:solidFill>
              </a:rPr>
              <a:t>  2. </a:t>
            </a:r>
            <a:r>
              <a:rPr lang="zh-CN" altLang="en-US" sz="3200" b="1" dirty="0">
                <a:solidFill>
                  <a:srgbClr val="FF0000"/>
                </a:solidFill>
              </a:rPr>
              <a:t>矛盾冲突</a:t>
            </a:r>
            <a:r>
              <a:rPr lang="en-US" altLang="zh-CN" sz="3200" b="1" dirty="0">
                <a:solidFill>
                  <a:srgbClr val="FF0000"/>
                </a:solidFill>
              </a:rPr>
              <a:t>2</a:t>
            </a:r>
            <a:r>
              <a:rPr lang="zh-CN" altLang="en-US" sz="3200" b="1" dirty="0">
                <a:solidFill>
                  <a:srgbClr val="FF0000"/>
                </a:solidFill>
              </a:rPr>
              <a:t>： </a:t>
            </a:r>
            <a:r>
              <a:rPr lang="en-US" altLang="zh-CN" sz="3200" b="1" dirty="0">
                <a:solidFill>
                  <a:srgbClr val="FF0000"/>
                </a:solidFill>
              </a:rPr>
              <a:t>( conflict– solution 2 ) </a:t>
            </a:r>
            <a:endParaRPr lang="en-US" altLang="zh-CN" sz="3200" b="1" dirty="0">
              <a:solidFill>
                <a:srgbClr val="FF0000"/>
              </a:solidFill>
            </a:endParaRPr>
          </a:p>
          <a:p>
            <a:r>
              <a:rPr lang="en-US" altLang="zh-CN" sz="3200" b="1" dirty="0">
                <a:solidFill>
                  <a:srgbClr val="0000FF"/>
                </a:solidFill>
              </a:rPr>
              <a:t> An unexpected event happened: A boy tapped Bo’s head </a:t>
            </a:r>
            <a:endParaRPr lang="zh-CN" altLang="en-US" sz="3200" b="1" dirty="0">
              <a:solidFill>
                <a:srgbClr val="0000FF"/>
              </a:solidFill>
            </a:endParaRPr>
          </a:p>
        </p:txBody>
      </p:sp>
      <p:sp>
        <p:nvSpPr>
          <p:cNvPr id="4" name="文本框 3"/>
          <p:cNvSpPr txBox="1"/>
          <p:nvPr/>
        </p:nvSpPr>
        <p:spPr>
          <a:xfrm>
            <a:off x="-1" y="1757377"/>
            <a:ext cx="12191999" cy="2062103"/>
          </a:xfrm>
          <a:prstGeom prst="rect">
            <a:avLst/>
          </a:prstGeom>
          <a:solidFill>
            <a:schemeClr val="bg1"/>
          </a:solidFill>
        </p:spPr>
        <p:txBody>
          <a:bodyPr wrap="square" rtlCol="0">
            <a:spAutoFit/>
          </a:bodyPr>
          <a:lstStyle/>
          <a:p>
            <a:r>
              <a:rPr lang="en-US" altLang="zh-CN" sz="3200" b="1" dirty="0">
                <a:solidFill>
                  <a:srgbClr val="C00000"/>
                </a:solidFill>
              </a:rPr>
              <a:t> 1.  </a:t>
            </a:r>
            <a:r>
              <a:rPr lang="zh-CN" altLang="en-US" sz="3200" b="1" dirty="0">
                <a:solidFill>
                  <a:srgbClr val="C00000"/>
                </a:solidFill>
              </a:rPr>
              <a:t>矛盾与冲突</a:t>
            </a:r>
            <a:r>
              <a:rPr lang="en-US" altLang="zh-CN" sz="3200" b="1" dirty="0">
                <a:solidFill>
                  <a:srgbClr val="C00000"/>
                </a:solidFill>
              </a:rPr>
              <a:t>1</a:t>
            </a:r>
            <a:r>
              <a:rPr lang="zh-CN" altLang="en-US" sz="3200" b="1" dirty="0">
                <a:solidFill>
                  <a:srgbClr val="C00000"/>
                </a:solidFill>
              </a:rPr>
              <a:t>：（</a:t>
            </a:r>
            <a:r>
              <a:rPr lang="en-US" altLang="zh-CN" sz="3200" b="1" dirty="0">
                <a:solidFill>
                  <a:srgbClr val="C00000"/>
                </a:solidFill>
              </a:rPr>
              <a:t>conflict – solution 1 ) </a:t>
            </a:r>
            <a:endParaRPr lang="en-US" altLang="zh-CN" sz="3200" b="1" dirty="0">
              <a:solidFill>
                <a:srgbClr val="C00000"/>
              </a:solidFill>
            </a:endParaRPr>
          </a:p>
          <a:p>
            <a:r>
              <a:rPr lang="en-US" altLang="zh-CN" sz="3200" b="1" dirty="0">
                <a:solidFill>
                  <a:srgbClr val="0000FF"/>
                </a:solidFill>
              </a:rPr>
              <a:t> I need extra credits to increase my biology grade--- volunteered to be a docent at the zoo – my partner Sue --- our agreement --- Sue did the talking vs I handle the animals.</a:t>
            </a:r>
            <a:endParaRPr lang="zh-CN" altLang="en-US" sz="3200" b="1" dirty="0">
              <a:solidFill>
                <a:srgbClr val="0000FF"/>
              </a:solidFill>
            </a:endParaRPr>
          </a:p>
        </p:txBody>
      </p:sp>
      <p:sp>
        <p:nvSpPr>
          <p:cNvPr id="8" name="文本框 7"/>
          <p:cNvSpPr txBox="1"/>
          <p:nvPr/>
        </p:nvSpPr>
        <p:spPr>
          <a:xfrm>
            <a:off x="725557" y="986411"/>
            <a:ext cx="11002617" cy="584775"/>
          </a:xfrm>
          <a:prstGeom prst="rect">
            <a:avLst/>
          </a:prstGeom>
          <a:noFill/>
        </p:spPr>
        <p:txBody>
          <a:bodyPr wrap="square">
            <a:spAutoFit/>
          </a:bodyPr>
          <a:lstStyle/>
          <a:p>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梳理原文故事叙事模式，构建“ 问题-</a:t>
            </a:r>
            <a:r>
              <a:rPr lang="en-US" altLang="zh-CN"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解决 ”的叙事模式。</a:t>
            </a:r>
            <a:endParaRPr lang="zh-CN" altLang="en-US"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356115"/>
            <a:ext cx="12192000" cy="2062103"/>
          </a:xfrm>
          <a:prstGeom prst="rect">
            <a:avLst/>
          </a:prstGeom>
          <a:solidFill>
            <a:schemeClr val="bg1"/>
          </a:solidFill>
        </p:spPr>
        <p:txBody>
          <a:bodyPr wrap="square" rtlCol="0">
            <a:spAutoFit/>
          </a:bodyPr>
          <a:lstStyle/>
          <a:p>
            <a:r>
              <a:rPr lang="en-US" altLang="zh-CN" sz="3200" b="1" dirty="0">
                <a:solidFill>
                  <a:srgbClr val="FF0000"/>
                </a:solidFill>
              </a:rPr>
              <a:t>4. </a:t>
            </a:r>
            <a:r>
              <a:rPr lang="zh-CN" altLang="en-US" sz="3200" b="1" dirty="0">
                <a:solidFill>
                  <a:srgbClr val="FF0000"/>
                </a:solidFill>
              </a:rPr>
              <a:t>矛盾冲突</a:t>
            </a:r>
            <a:r>
              <a:rPr lang="en-US" altLang="zh-CN" sz="3200" b="1" dirty="0">
                <a:solidFill>
                  <a:srgbClr val="FF0000"/>
                </a:solidFill>
              </a:rPr>
              <a:t>2 </a:t>
            </a:r>
            <a:r>
              <a:rPr lang="zh-CN" altLang="en-US" sz="3200" b="1" dirty="0">
                <a:solidFill>
                  <a:srgbClr val="FF0000"/>
                </a:solidFill>
              </a:rPr>
              <a:t>解决后的结果；</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确定主题词：升华主题 （结尾与主题升华呼应）</a:t>
            </a:r>
            <a:endParaRPr lang="en-US" altLang="zh-CN" sz="3200" b="1" dirty="0">
              <a:solidFill>
                <a:srgbClr val="CC00FF"/>
              </a:solidFill>
            </a:endParaRPr>
          </a:p>
          <a:p>
            <a:r>
              <a:rPr lang="en-US" altLang="zh-CN" sz="3200" b="1" dirty="0">
                <a:solidFill>
                  <a:srgbClr val="0000FF"/>
                </a:solidFill>
              </a:rPr>
              <a:t> I learned an unforgettable lesson--- respect and trust work wonders in nature/ in the kingdom of wild animals. </a:t>
            </a:r>
            <a:endParaRPr lang="zh-CN" altLang="en-US" sz="3200" b="1" dirty="0">
              <a:solidFill>
                <a:srgbClr val="0000FF"/>
              </a:solidFill>
            </a:endParaRPr>
          </a:p>
        </p:txBody>
      </p:sp>
      <p:sp>
        <p:nvSpPr>
          <p:cNvPr id="4" name="文本框 3"/>
          <p:cNvSpPr txBox="1"/>
          <p:nvPr/>
        </p:nvSpPr>
        <p:spPr>
          <a:xfrm>
            <a:off x="1" y="157177"/>
            <a:ext cx="12191999" cy="1569660"/>
          </a:xfrm>
          <a:prstGeom prst="rect">
            <a:avLst/>
          </a:prstGeom>
          <a:solidFill>
            <a:schemeClr val="bg1"/>
          </a:solidFill>
        </p:spPr>
        <p:txBody>
          <a:bodyPr wrap="square" rtlCol="0">
            <a:spAutoFit/>
          </a:bodyPr>
          <a:lstStyle/>
          <a:p>
            <a:r>
              <a:rPr lang="en-US" altLang="zh-CN" sz="3200" b="1" dirty="0">
                <a:solidFill>
                  <a:srgbClr val="C00000"/>
                </a:solidFill>
              </a:rPr>
              <a:t> 3.  </a:t>
            </a:r>
            <a:r>
              <a:rPr lang="zh-CN" altLang="en-US" sz="3200" b="1" dirty="0">
                <a:solidFill>
                  <a:srgbClr val="C00000"/>
                </a:solidFill>
              </a:rPr>
              <a:t>矛盾与冲突</a:t>
            </a:r>
            <a:r>
              <a:rPr lang="en-US" altLang="zh-CN" sz="3200" b="1" dirty="0">
                <a:solidFill>
                  <a:srgbClr val="C00000"/>
                </a:solidFill>
              </a:rPr>
              <a:t>1 </a:t>
            </a:r>
            <a:r>
              <a:rPr lang="zh-CN" altLang="en-US" sz="3200" b="1" dirty="0">
                <a:solidFill>
                  <a:srgbClr val="C00000"/>
                </a:solidFill>
              </a:rPr>
              <a:t>解决后的结果：</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首尾呼应 （结尾与叙事背景呼应） </a:t>
            </a:r>
            <a:endParaRPr lang="en-US" altLang="zh-CN" sz="3200" b="1" dirty="0">
              <a:solidFill>
                <a:srgbClr val="CC00FF"/>
              </a:solidFill>
            </a:endParaRPr>
          </a:p>
          <a:p>
            <a:r>
              <a:rPr lang="en-US" altLang="zh-CN" sz="3200" b="1" dirty="0">
                <a:solidFill>
                  <a:srgbClr val="0000FF"/>
                </a:solidFill>
              </a:rPr>
              <a:t>     The ending result:  Sue and I earned our extra credits and I increased my grade as I had expected. </a:t>
            </a:r>
            <a:endParaRPr lang="zh-CN" altLang="en-US" sz="3200" b="1" dirty="0">
              <a:solidFill>
                <a:srgbClr val="0000FF"/>
              </a:solidFill>
            </a:endParaRPr>
          </a:p>
        </p:txBody>
      </p:sp>
      <p:sp>
        <p:nvSpPr>
          <p:cNvPr id="12" name="文本框 11"/>
          <p:cNvSpPr txBox="1"/>
          <p:nvPr/>
        </p:nvSpPr>
        <p:spPr>
          <a:xfrm>
            <a:off x="0" y="1884014"/>
            <a:ext cx="12281452" cy="1569660"/>
          </a:xfrm>
          <a:prstGeom prst="rect">
            <a:avLst/>
          </a:prstGeom>
          <a:solidFill>
            <a:schemeClr val="bg2"/>
          </a:solidFill>
        </p:spPr>
        <p:txBody>
          <a:bodyPr wrap="square">
            <a:spAutoFit/>
          </a:bodyPr>
          <a:lstStyle/>
          <a:p>
            <a:r>
              <a:rPr lang="en-US" altLang="zh-CN" sz="3200" dirty="0"/>
              <a:t>《</a:t>
            </a:r>
            <a:r>
              <a:rPr lang="zh-CN" altLang="en-US" sz="3200" dirty="0"/>
              <a:t>课程标准</a:t>
            </a:r>
            <a:r>
              <a:rPr lang="en-US" altLang="zh-CN" sz="3200" dirty="0"/>
              <a:t>》 </a:t>
            </a:r>
            <a:r>
              <a:rPr lang="zh-CN" altLang="en-US" sz="3200" dirty="0"/>
              <a:t>读后续写的主题意义的探究</a:t>
            </a:r>
            <a:r>
              <a:rPr lang="en-US" altLang="zh-CN" sz="3200" dirty="0"/>
              <a:t>: </a:t>
            </a:r>
            <a:r>
              <a:rPr lang="zh-CN" altLang="en-US" sz="3200" dirty="0">
                <a:solidFill>
                  <a:srgbClr val="CC00FF"/>
                </a:solidFill>
              </a:rPr>
              <a:t>培养学生核心素养。</a:t>
            </a:r>
            <a:r>
              <a:rPr lang="zh-CN" altLang="en-US" sz="3200" dirty="0"/>
              <a:t>在英语学科中落实</a:t>
            </a:r>
            <a:r>
              <a:rPr lang="zh-CN" altLang="en-US" sz="3200" dirty="0">
                <a:solidFill>
                  <a:srgbClr val="CC00FF"/>
                </a:solidFill>
              </a:rPr>
              <a:t>立德树人</a:t>
            </a:r>
            <a:r>
              <a:rPr lang="zh-CN" altLang="en-US" sz="3200" dirty="0"/>
              <a:t>的根本任务。读后续写，将语言的理解与语言的产出紧密结合， 实现</a:t>
            </a:r>
            <a:r>
              <a:rPr lang="zh-CN" altLang="en-US" sz="3200" dirty="0">
                <a:solidFill>
                  <a:srgbClr val="CC00FF"/>
                </a:solidFill>
              </a:rPr>
              <a:t>语言育人作用。</a:t>
            </a:r>
            <a:endParaRPr lang="zh-CN" altLang="en-US"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339008" y="862082"/>
            <a:ext cx="822628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Read for clues and echoes</a:t>
            </a:r>
            <a:endParaRPr lang="zh-CN" altLang="en-US" sz="5400" b="1" dirty="0">
              <a:solidFill>
                <a:srgbClr val="EDBE13"/>
              </a:solidFill>
            </a:endParaRPr>
          </a:p>
        </p:txBody>
      </p:sp>
      <p:sp>
        <p:nvSpPr>
          <p:cNvPr id="6" name="文本框 5"/>
          <p:cNvSpPr txBox="1"/>
          <p:nvPr/>
        </p:nvSpPr>
        <p:spPr>
          <a:xfrm>
            <a:off x="-1" y="2817600"/>
            <a:ext cx="12264887" cy="646331"/>
          </a:xfrm>
          <a:prstGeom prst="rect">
            <a:avLst/>
          </a:prstGeom>
          <a:solidFill>
            <a:schemeClr val="bg2"/>
          </a:solidFill>
        </p:spPr>
        <p:txBody>
          <a:bodyPr wrap="square">
            <a:spAutoFit/>
          </a:bodyPr>
          <a:lstStyle/>
          <a:p>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阅读过程中寻找</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原文伏笔</a:t>
            </a:r>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，进行</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同向顺承</a:t>
            </a:r>
            <a:r>
              <a:rPr lang="zh-CN" altLang="en-US" sz="3600" b="1" dirty="0">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或</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反向表达</a:t>
            </a:r>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79513" y="623064"/>
          <a:ext cx="12201939" cy="603283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met Bo when I volunteered to be a docent(</a:t>
                      </a:r>
                      <a:r>
                        <a:rPr lang="zh-CN" altLang="en-US"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讲解员</a:t>
                      </a:r>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the zoo. It was a summer program our school participated in, where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biology students earned extra credit</a:t>
                      </a:r>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by teaching little kids about some of the animals. I needed to increase my biology grade, so I asked my friend Sue Wang to be my partner. “Melanie, I'll do this with you," she said, "but I'll do the talking. No way will I handle the animals!” That was OK with me.</a:t>
                      </a:r>
                      <a:endParaRPr lang="zh-CN" altLang="en-US" sz="2800" dirty="0">
                        <a:solidFill>
                          <a:schemeClr val="tx1"/>
                        </a:solidFill>
                      </a:endParaRPr>
                    </a:p>
                  </a:txBody>
                  <a:tcPr>
                    <a:solidFill>
                      <a:schemeClr val="accent5">
                        <a:lumMod val="60000"/>
                        <a:lumOff val="40000"/>
                      </a:schemeClr>
                    </a:solidFill>
                  </a:tcPr>
                </a:tc>
                <a:tc>
                  <a:txBody>
                    <a:bodyPr/>
                    <a:lstStyle/>
                    <a:p>
                      <a:pPr marL="514350" indent="-514350">
                        <a:buAutoNum type="arabicPeriod"/>
                      </a:pPr>
                      <a:r>
                        <a:rPr lang="en-US" altLang="zh-CN" sz="3600" dirty="0">
                          <a:solidFill>
                            <a:srgbClr val="CC00FF"/>
                          </a:solidFill>
                        </a:rPr>
                        <a:t>The cooperation between Sue and me paid off / was fruitful---I achieved my goal and earned extra credits as I had expected. ( </a:t>
                      </a:r>
                      <a:r>
                        <a:rPr lang="zh-CN" altLang="en-US" sz="3600" dirty="0">
                          <a:solidFill>
                            <a:srgbClr val="CC00FF"/>
                          </a:solidFill>
                        </a:rPr>
                        <a:t>点题） </a:t>
                      </a:r>
                      <a:endParaRPr lang="en-US" altLang="zh-CN" sz="3600" dirty="0">
                        <a:solidFill>
                          <a:srgbClr val="0000FF"/>
                        </a:solidFill>
                      </a:endParaRPr>
                    </a:p>
                    <a:p>
                      <a:pPr marL="514350" indent="-514350">
                        <a:buAutoNum type="arabicPeriod"/>
                      </a:pPr>
                      <a:endParaRPr lang="en-US" altLang="zh-CN" sz="3600" dirty="0"/>
                    </a:p>
                    <a:p>
                      <a:pPr marL="514350" indent="-514350">
                        <a:buAutoNum type="arabicPeriod"/>
                      </a:pPr>
                      <a:r>
                        <a:rPr lang="en-US" altLang="zh-CN" sz="3600" dirty="0">
                          <a:solidFill>
                            <a:srgbClr val="0000FF"/>
                          </a:solidFill>
                        </a:rPr>
                        <a:t> Sue</a:t>
                      </a:r>
                      <a:r>
                        <a:rPr lang="en-US" altLang="zh-CN" sz="3600" dirty="0">
                          <a:solidFill>
                            <a:srgbClr val="CC00FF"/>
                          </a:solidFill>
                        </a:rPr>
                        <a:t> continued her talking about boas’ living habits and their daily routines</a:t>
                      </a:r>
                      <a:r>
                        <a:rPr lang="en-US" altLang="zh-CN" sz="3600" dirty="0">
                          <a:solidFill>
                            <a:srgbClr val="0000FF"/>
                          </a:solidFill>
                        </a:rPr>
                        <a:t>. </a:t>
                      </a:r>
                      <a:endParaRPr lang="zh-CN" altLang="en-US" sz="3600" dirty="0">
                        <a:solidFill>
                          <a:srgbClr val="0000FF"/>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79512" y="801971"/>
          <a:ext cx="12026349" cy="5179398"/>
        </p:xfrm>
        <a:graphic>
          <a:graphicData uri="http://schemas.openxmlformats.org/drawingml/2006/table">
            <a:tbl>
              <a:tblPr firstRow="1" bandRow="1">
                <a:tableStyleId>{5C22544A-7EE6-4342-B048-85BDC9FD1C3A}</a:tableStyleId>
              </a:tblPr>
              <a:tblGrid>
                <a:gridCol w="5897254"/>
                <a:gridCol w="6129095"/>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1299087">
                <a:tc>
                  <a:txBody>
                    <a:bodyPr/>
                    <a:lstStyle/>
                    <a:p>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That night, I had </a:t>
                      </a:r>
                      <a:r>
                        <a:rPr lang="en-US" altLang="zh-CN" sz="3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 nightmare</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was carrying the snake around a classroom, showing the kids, when all of a sudden it started constricting (</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收紧</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It squeezed and squeezed, and I couldn't breathe! I woke up in a sweat, my body rigid.</a:t>
                      </a:r>
                      <a:endParaRPr lang="zh-CN" altLang="en-US" sz="3600" dirty="0">
                        <a:solidFill>
                          <a:schemeClr val="tx1"/>
                        </a:solidFill>
                      </a:endParaRPr>
                    </a:p>
                  </a:txBody>
                  <a:tcPr>
                    <a:solidFill>
                      <a:schemeClr val="accent1">
                        <a:lumMod val="40000"/>
                        <a:lumOff val="60000"/>
                      </a:schemeClr>
                    </a:solidFill>
                  </a:tcPr>
                </a:tc>
                <a:tc>
                  <a:txBody>
                    <a:bodyPr/>
                    <a:lstStyle/>
                    <a:p>
                      <a:pPr algn="just"/>
                      <a:r>
                        <a:rPr lang="en-US" altLang="zh-CN" sz="3600" dirty="0"/>
                        <a:t>3. </a:t>
                      </a:r>
                      <a:r>
                        <a:rPr lang="en-US" altLang="zh-CN" sz="3600" dirty="0">
                          <a:solidFill>
                            <a:srgbClr val="CC00FF"/>
                          </a:solidFill>
                        </a:rPr>
                        <a:t>Still carrying the snake around my arms, I could sense Bo starting constricting. It squeezed and squeezed and I could hardly breathe, my body rigid and cold.  (</a:t>
                      </a:r>
                      <a:r>
                        <a:rPr lang="zh-CN" altLang="en-US" sz="3600" dirty="0">
                          <a:solidFill>
                            <a:srgbClr val="CC00FF"/>
                          </a:solidFill>
                        </a:rPr>
                        <a:t>第一段</a:t>
                      </a:r>
                      <a:r>
                        <a:rPr lang="en-US" altLang="zh-CN" sz="3600" dirty="0">
                          <a:solidFill>
                            <a:srgbClr val="CC00FF"/>
                          </a:solidFill>
                        </a:rPr>
                        <a:t>My </a:t>
                      </a:r>
                      <a:r>
                        <a:rPr lang="en-US" altLang="zh-CN" sz="3600" b="1" dirty="0">
                          <a:solidFill>
                            <a:srgbClr val="C00000"/>
                          </a:solidFill>
                        </a:rPr>
                        <a:t>nightmare </a:t>
                      </a:r>
                      <a:r>
                        <a:rPr lang="en-US" altLang="zh-CN" sz="3600" dirty="0">
                          <a:solidFill>
                            <a:srgbClr val="CC00FF"/>
                          </a:solidFill>
                        </a:rPr>
                        <a:t>came true. )</a:t>
                      </a:r>
                      <a:endParaRPr lang="zh-CN" altLang="en-US" sz="3600" dirty="0">
                        <a:solidFill>
                          <a:srgbClr val="CC00FF"/>
                        </a:solidFill>
                      </a:endParaRPr>
                    </a:p>
                  </a:txBody>
                  <a:tcPr>
                    <a:solidFill>
                      <a:schemeClr val="bg2"/>
                    </a:solidFill>
                  </a:tcPr>
                </a:tc>
              </a:tr>
            </a:tbl>
          </a:graphicData>
        </a:graphic>
      </p:graphicFrame>
      <p:cxnSp>
        <p:nvCxnSpPr>
          <p:cNvPr id="5" name="直接箭头连接符 4"/>
          <p:cNvCxnSpPr/>
          <p:nvPr/>
        </p:nvCxnSpPr>
        <p:spPr>
          <a:xfrm>
            <a:off x="5337313" y="2047461"/>
            <a:ext cx="3359426" cy="2991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960997"/>
          <a:ext cx="12201939" cy="566707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“Relax, Melanie.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You need to show him you aren't afraid.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needs to trust you, and you need to trust him.”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Yeah, right.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He didn't do anything. Awesome!</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named him Bo. After a few school visits, I began to really like my boa and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was pretty much at ease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with him.</a:t>
                      </a:r>
                      <a:endPar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lumMod val="40000"/>
                        <a:lumOff val="60000"/>
                      </a:schemeClr>
                    </a:solidFill>
                  </a:tcPr>
                </a:tc>
                <a:tc>
                  <a:txBody>
                    <a:bodyPr/>
                    <a:lstStyle/>
                    <a:p>
                      <a:pPr marL="514350" indent="-514350">
                        <a:buAutoNum type="arabicPeriod" startAt="4"/>
                      </a:pPr>
                      <a:r>
                        <a:rPr lang="en-US" altLang="zh-CN" sz="3200" i="0" dirty="0">
                          <a:solidFill>
                            <a:srgbClr val="CC00FF"/>
                          </a:solidFill>
                        </a:rPr>
                        <a:t>I showed no sign of fear and total trust to Bo. Meanwhile, I consoled him by touching/ stroking his back gently.  </a:t>
                      </a:r>
                      <a:endParaRPr lang="en-US" altLang="zh-CN" sz="3200" dirty="0">
                        <a:solidFill>
                          <a:srgbClr val="0000FF"/>
                        </a:solidFill>
                      </a:endParaRPr>
                    </a:p>
                    <a:p>
                      <a:pPr marL="0" indent="0">
                        <a:buNone/>
                      </a:pPr>
                      <a:r>
                        <a:rPr lang="en-US" altLang="zh-CN" sz="3200" dirty="0">
                          <a:solidFill>
                            <a:srgbClr val="0000FF"/>
                          </a:solidFill>
                        </a:rPr>
                        <a:t>5. He didn’t do anything to me .   </a:t>
                      </a:r>
                      <a:endParaRPr lang="en-US" altLang="zh-CN" sz="3200" dirty="0">
                        <a:solidFill>
                          <a:srgbClr val="0000FF"/>
                        </a:solidFill>
                      </a:endParaRPr>
                    </a:p>
                    <a:p>
                      <a:pPr marL="0" indent="0">
                        <a:buNone/>
                      </a:pPr>
                      <a:r>
                        <a:rPr lang="en-US" altLang="zh-CN" sz="3200" dirty="0">
                          <a:solidFill>
                            <a:srgbClr val="0000FF"/>
                          </a:solidFill>
                        </a:rPr>
                        <a:t>    Awesome!  </a:t>
                      </a:r>
                      <a:endParaRPr lang="en-US" altLang="zh-CN" sz="3200" dirty="0">
                        <a:solidFill>
                          <a:srgbClr val="0000FF"/>
                        </a:solidFill>
                      </a:endParaRPr>
                    </a:p>
                    <a:p>
                      <a:pPr marL="0" indent="0">
                        <a:buNone/>
                      </a:pPr>
                      <a:r>
                        <a:rPr lang="zh-CN" altLang="en-US" sz="3200" dirty="0">
                          <a:solidFill>
                            <a:srgbClr val="0000FF"/>
                          </a:solidFill>
                        </a:rPr>
                        <a:t>（ </a:t>
                      </a:r>
                      <a:r>
                        <a:rPr lang="en-US" altLang="zh-CN" sz="3200" dirty="0">
                          <a:solidFill>
                            <a:srgbClr val="0000FF"/>
                          </a:solidFill>
                        </a:rPr>
                        <a:t>4</a:t>
                      </a:r>
                      <a:r>
                        <a:rPr lang="zh-CN" altLang="en-US" sz="3200" dirty="0">
                          <a:solidFill>
                            <a:srgbClr val="0000FF"/>
                          </a:solidFill>
                        </a:rPr>
                        <a:t>、</a:t>
                      </a:r>
                      <a:r>
                        <a:rPr lang="en-US" altLang="zh-CN" sz="3200" dirty="0">
                          <a:solidFill>
                            <a:srgbClr val="0000FF"/>
                          </a:solidFill>
                        </a:rPr>
                        <a:t>5  </a:t>
                      </a:r>
                      <a:r>
                        <a:rPr lang="zh-CN" altLang="en-US" sz="3200" dirty="0">
                          <a:solidFill>
                            <a:srgbClr val="0000FF"/>
                          </a:solidFill>
                        </a:rPr>
                        <a:t>剧情需要，原文进行再次利用。建议适当改写。）</a:t>
                      </a:r>
                      <a:endParaRPr lang="en-US" altLang="zh-CN" sz="3200" dirty="0">
                        <a:solidFill>
                          <a:srgbClr val="0000FF"/>
                        </a:solidFill>
                      </a:endParaRPr>
                    </a:p>
                    <a:p>
                      <a:pPr marL="0" indent="0">
                        <a:buNone/>
                      </a:pPr>
                      <a:r>
                        <a:rPr lang="en-US" altLang="zh-CN" sz="3200" dirty="0">
                          <a:solidFill>
                            <a:srgbClr val="0000FF"/>
                          </a:solidFill>
                        </a:rPr>
                        <a:t>6.  </a:t>
                      </a:r>
                      <a:r>
                        <a:rPr lang="en-US" altLang="zh-CN" sz="3200" dirty="0">
                          <a:solidFill>
                            <a:srgbClr val="CC00FF"/>
                          </a:solidFill>
                        </a:rPr>
                        <a:t>Bo was at ease again in the carrier.  </a:t>
                      </a:r>
                      <a:r>
                        <a:rPr lang="en-US" altLang="zh-CN" sz="3200" dirty="0">
                          <a:solidFill>
                            <a:srgbClr val="0000FF"/>
                          </a:solidFill>
                        </a:rPr>
                        <a:t>( </a:t>
                      </a:r>
                      <a:r>
                        <a:rPr lang="zh-CN" altLang="en-US" sz="3200" dirty="0">
                          <a:solidFill>
                            <a:srgbClr val="0000FF"/>
                          </a:solidFill>
                        </a:rPr>
                        <a:t>危机解除，重新放回蛇笼）</a:t>
                      </a:r>
                      <a:endParaRPr lang="zh-CN" altLang="en-US" sz="3200" dirty="0">
                        <a:solidFill>
                          <a:srgbClr val="0000FF"/>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0"/>
          <a:ext cx="12201939" cy="7010400"/>
        </p:xfrm>
        <a:graphic>
          <a:graphicData uri="http://schemas.openxmlformats.org/drawingml/2006/table">
            <a:tbl>
              <a:tblPr firstRow="1" bandRow="1">
                <a:tableStyleId>{5C22544A-7EE6-4342-B048-85BDC9FD1C3A}</a:tableStyleId>
              </a:tblPr>
              <a:tblGrid>
                <a:gridCol w="6261652"/>
                <a:gridCol w="5940287"/>
              </a:tblGrid>
              <a:tr h="490117">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Then came the day I will never forget.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As usual, I opened the carrier and took him out. After Sue talked about how boas live mostly in rain forests in Central and South America, I walked around the classroom, saying, “Don't be afraid. See, he is nice. You can touch him gently, here, on his back. His name is Bo.” Most of the kids actually did touch him, and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everything went fine until one boy, for some unknown reasons, tapped Bo on the head. I froze.</a:t>
                      </a:r>
                      <a:endParaRPr lang="zh-CN" altLang="en-US" sz="3200" dirty="0">
                        <a:solidFill>
                          <a:srgbClr val="FF0000"/>
                        </a:solidFill>
                      </a:endParaRPr>
                    </a:p>
                  </a:txBody>
                  <a:tcPr>
                    <a:solidFill>
                      <a:schemeClr val="accent1">
                        <a:lumMod val="40000"/>
                        <a:lumOff val="60000"/>
                      </a:schemeClr>
                    </a:solidFill>
                  </a:tcPr>
                </a:tc>
                <a:tc>
                  <a:txBody>
                    <a:bodyPr/>
                    <a:lstStyle/>
                    <a:p>
                      <a:pPr marL="0" indent="0">
                        <a:buNone/>
                      </a:pPr>
                      <a:r>
                        <a:rPr lang="en-US" altLang="zh-CN" sz="2800" dirty="0">
                          <a:solidFill>
                            <a:srgbClr val="0000FF"/>
                          </a:solidFill>
                        </a:rPr>
                        <a:t> </a:t>
                      </a:r>
                      <a:r>
                        <a:rPr lang="en-US" altLang="zh-CN" sz="3200" dirty="0">
                          <a:solidFill>
                            <a:srgbClr val="0000FF"/>
                          </a:solidFill>
                        </a:rPr>
                        <a:t>7.  </a:t>
                      </a:r>
                      <a:r>
                        <a:rPr lang="en-US" altLang="zh-CN" sz="3200" dirty="0">
                          <a:solidFill>
                            <a:srgbClr val="CC00FF"/>
                          </a:solidFill>
                        </a:rPr>
                        <a:t> I would never forget that day as it taught me how to treat animals---Just respect and trust them and we will live in harmony/ the world will be harmonious. </a:t>
                      </a:r>
                      <a:endParaRPr lang="en-US" altLang="zh-CN" sz="3200" dirty="0">
                        <a:solidFill>
                          <a:srgbClr val="FF0000"/>
                        </a:solidFill>
                      </a:endParaRPr>
                    </a:p>
                    <a:p>
                      <a:pPr marL="0" indent="0">
                        <a:buNone/>
                      </a:pPr>
                      <a:endParaRPr lang="en-US" altLang="zh-CN" sz="3200" u="none" dirty="0">
                        <a:solidFill>
                          <a:srgbClr val="FF0000"/>
                        </a:solidFill>
                      </a:endParaRPr>
                    </a:p>
                    <a:p>
                      <a:pPr marL="514350" indent="-514350">
                        <a:buAutoNum type="arabicPeriod" startAt="8"/>
                      </a:pPr>
                      <a:r>
                        <a:rPr lang="en-US" altLang="zh-CN" sz="3200" u="none" dirty="0">
                          <a:solidFill>
                            <a:srgbClr val="0000FF"/>
                          </a:solidFill>
                        </a:rPr>
                        <a:t>My blood ran cold and I held</a:t>
                      </a:r>
                      <a:endParaRPr lang="en-US" altLang="zh-CN" sz="3200" u="none" dirty="0">
                        <a:solidFill>
                          <a:srgbClr val="0000FF"/>
                        </a:solidFill>
                      </a:endParaRPr>
                    </a:p>
                    <a:p>
                      <a:pPr marL="0" indent="0">
                        <a:buNone/>
                      </a:pPr>
                      <a:r>
                        <a:rPr lang="en-US" altLang="zh-CN" sz="3200" u="none" dirty="0">
                          <a:solidFill>
                            <a:srgbClr val="0000FF"/>
                          </a:solidFill>
                        </a:rPr>
                        <a:t>my breath, rooted to the ground,</a:t>
                      </a:r>
                      <a:r>
                        <a:rPr lang="zh-CN" altLang="en-US" sz="3200" u="none" dirty="0">
                          <a:solidFill>
                            <a:srgbClr val="0000FF"/>
                          </a:solidFill>
                        </a:rPr>
                        <a:t> </a:t>
                      </a:r>
                      <a:r>
                        <a:rPr lang="en-US" altLang="zh-CN" sz="3200" u="none" dirty="0">
                          <a:solidFill>
                            <a:srgbClr val="0000FF"/>
                          </a:solidFill>
                        </a:rPr>
                        <a:t>signaling Sue to take  all the kids out of the room in  case something terrible should happen. </a:t>
                      </a:r>
                      <a:endParaRPr lang="en-US" altLang="zh-CN" sz="3200" u="none" dirty="0">
                        <a:solidFill>
                          <a:srgbClr val="0000FF"/>
                        </a:solidFill>
                      </a:endParaRPr>
                    </a:p>
                  </a:txBody>
                  <a:tcPr>
                    <a:solidFill>
                      <a:schemeClr val="bg2"/>
                    </a:solidFill>
                  </a:tcPr>
                </a:tc>
              </a:tr>
            </a:tbl>
          </a:graphicData>
        </a:graphic>
      </p:graphicFrame>
      <p:cxnSp>
        <p:nvCxnSpPr>
          <p:cNvPr id="2" name="直接箭头连接符 1"/>
          <p:cNvCxnSpPr/>
          <p:nvPr/>
        </p:nvCxnSpPr>
        <p:spPr>
          <a:xfrm flipV="1">
            <a:off x="4890052" y="4472609"/>
            <a:ext cx="3607905" cy="21965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Sort through details of the story</a:t>
            </a:r>
            <a:endParaRPr lang="zh-CN" altLang="en-US" sz="5400" b="1" dirty="0">
              <a:solidFill>
                <a:srgbClr val="EDBE13"/>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5229970" cy="523220"/>
          </a:xfrm>
          <a:prstGeom prst="rect">
            <a:avLst/>
          </a:prstGeom>
          <a:solidFill>
            <a:schemeClr val="bg1"/>
          </a:solidFill>
        </p:spPr>
        <p:txBody>
          <a:bodyPr wrap="square" rtlCol="0">
            <a:spAutoFit/>
          </a:bodyPr>
          <a:lstStyle/>
          <a:p>
            <a:r>
              <a:rPr lang="zh-CN" altLang="en-US" sz="2800" b="1" dirty="0">
                <a:solidFill>
                  <a:srgbClr val="0000FF"/>
                </a:solidFill>
              </a:rPr>
              <a:t> </a:t>
            </a:r>
            <a:r>
              <a:rPr lang="en-US" altLang="zh-CN" sz="2800" b="1" dirty="0">
                <a:solidFill>
                  <a:srgbClr val="0000FF"/>
                </a:solidFill>
              </a:rPr>
              <a:t>Analyze the original story</a:t>
            </a:r>
            <a:endParaRPr lang="zh-CN" altLang="en-US" sz="2800" b="1" dirty="0">
              <a:solidFill>
                <a:srgbClr val="0000FF"/>
              </a:solidFill>
            </a:endParaRPr>
          </a:p>
        </p:txBody>
      </p:sp>
      <p:sp>
        <p:nvSpPr>
          <p:cNvPr id="3" name="文本框 2"/>
          <p:cNvSpPr txBox="1"/>
          <p:nvPr/>
        </p:nvSpPr>
        <p:spPr>
          <a:xfrm>
            <a:off x="0" y="1537855"/>
            <a:ext cx="12191999" cy="3539430"/>
          </a:xfrm>
          <a:prstGeom prst="rect">
            <a:avLst/>
          </a:prstGeom>
          <a:solidFill>
            <a:schemeClr val="bg1"/>
          </a:solidFill>
        </p:spPr>
        <p:txBody>
          <a:bodyPr wrap="square" rtlCol="0">
            <a:spAutoFit/>
          </a:bodyPr>
          <a:lstStyle/>
          <a:p>
            <a:pPr marL="342900" indent="-342900">
              <a:buAutoNum type="arabicPeriod"/>
            </a:pPr>
            <a:r>
              <a:rPr lang="en-US" altLang="zh-CN" sz="3200" dirty="0" smtClean="0"/>
              <a:t>My purpose : to increase my biology  grade</a:t>
            </a:r>
            <a:endParaRPr lang="en-US" altLang="zh-CN" sz="3200" dirty="0" smtClean="0"/>
          </a:p>
          <a:p>
            <a:r>
              <a:rPr lang="en-US" altLang="zh-CN" sz="3200" dirty="0"/>
              <a:t> </a:t>
            </a:r>
            <a:r>
              <a:rPr lang="en-US" altLang="zh-CN" sz="3200" dirty="0" smtClean="0"/>
              <a:t>  My solution :  be a volunteer zoo docent  and co-work with Sue.</a:t>
            </a:r>
            <a:endParaRPr lang="en-US" altLang="zh-CN" sz="3200" dirty="0" smtClean="0"/>
          </a:p>
          <a:p>
            <a:r>
              <a:rPr lang="en-US" altLang="zh-CN" sz="3200" dirty="0" smtClean="0"/>
              <a:t>2. My fear of the boa:   had a  nightmare </a:t>
            </a:r>
            <a:endParaRPr lang="en-US" altLang="zh-CN" sz="3200" dirty="0" smtClean="0"/>
          </a:p>
          <a:p>
            <a:r>
              <a:rPr lang="en-US" altLang="zh-CN" sz="3200" dirty="0"/>
              <a:t> </a:t>
            </a:r>
            <a:r>
              <a:rPr lang="en-US" altLang="zh-CN" sz="3200" dirty="0" smtClean="0"/>
              <a:t>   Mr. Lindsey’s solution :  trust Bo </a:t>
            </a:r>
            <a:endParaRPr lang="en-US" altLang="zh-CN" sz="3200" dirty="0" smtClean="0"/>
          </a:p>
          <a:p>
            <a:r>
              <a:rPr lang="en-US" altLang="zh-CN" sz="3200" dirty="0" smtClean="0"/>
              <a:t>3. Our unexpected experience in a classroom in a school:  </a:t>
            </a:r>
            <a:endParaRPr lang="en-US" altLang="zh-CN" sz="3200" dirty="0" smtClean="0"/>
          </a:p>
          <a:p>
            <a:r>
              <a:rPr lang="en-US" altLang="zh-CN" sz="3200" dirty="0"/>
              <a:t> </a:t>
            </a:r>
            <a:r>
              <a:rPr lang="en-US" altLang="zh-CN" sz="3200" dirty="0" smtClean="0"/>
              <a:t>   Conflict :   a boy tapped Bo  </a:t>
            </a:r>
            <a:endParaRPr lang="en-US" altLang="zh-CN" sz="3200" dirty="0" smtClean="0"/>
          </a:p>
          <a:p>
            <a:r>
              <a:rPr lang="en-US" altLang="zh-CN" sz="3200" dirty="0" smtClean="0"/>
              <a:t>4.  Continuation :  my real nightmare  </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本文六要素：</a:t>
            </a:r>
            <a:endParaRPr lang="zh-CN" altLang="en-US" sz="2800" dirty="0"/>
          </a:p>
        </p:txBody>
      </p:sp>
      <p:sp>
        <p:nvSpPr>
          <p:cNvPr id="3" name="文本框 2"/>
          <p:cNvSpPr txBox="1"/>
          <p:nvPr/>
        </p:nvSpPr>
        <p:spPr>
          <a:xfrm>
            <a:off x="0" y="1537855"/>
            <a:ext cx="12192000" cy="4524315"/>
          </a:xfrm>
          <a:prstGeom prst="rect">
            <a:avLst/>
          </a:prstGeom>
          <a:solidFill>
            <a:schemeClr val="bg1"/>
          </a:solidFill>
        </p:spPr>
        <p:txBody>
          <a:bodyPr wrap="square" rtlCol="0">
            <a:spAutoFit/>
          </a:bodyPr>
          <a:lstStyle/>
          <a:p>
            <a:pPr marL="342900" indent="-342900">
              <a:buAutoNum type="arabicPeriod"/>
            </a:pPr>
            <a:r>
              <a:rPr lang="en-US" altLang="zh-CN" sz="3200" dirty="0"/>
              <a:t>Time</a:t>
            </a:r>
            <a:r>
              <a:rPr lang="zh-CN" altLang="en-US" sz="3200" dirty="0"/>
              <a:t>： </a:t>
            </a:r>
            <a:r>
              <a:rPr lang="en-US" altLang="zh-CN" sz="3200" dirty="0">
                <a:solidFill>
                  <a:srgbClr val="FF0000"/>
                </a:solidFill>
              </a:rPr>
              <a:t> a day </a:t>
            </a:r>
            <a:endParaRPr lang="en-US" altLang="zh-CN" sz="3200" dirty="0">
              <a:solidFill>
                <a:srgbClr val="FF0000"/>
              </a:solidFill>
            </a:endParaRPr>
          </a:p>
          <a:p>
            <a:pPr marL="342900" indent="-342900">
              <a:buAutoNum type="arabicPeriod"/>
            </a:pPr>
            <a:r>
              <a:rPr lang="en-US" altLang="zh-CN" sz="3200" dirty="0"/>
              <a:t>Place:    </a:t>
            </a:r>
            <a:r>
              <a:rPr lang="en-US" altLang="zh-CN" sz="3200" dirty="0">
                <a:solidFill>
                  <a:srgbClr val="CC00FF"/>
                </a:solidFill>
              </a:rPr>
              <a:t>in a classroom   in a school </a:t>
            </a:r>
            <a:endParaRPr lang="en-US" altLang="zh-CN" sz="3200" i="1" dirty="0">
              <a:solidFill>
                <a:srgbClr val="CC00FF"/>
              </a:solidFill>
            </a:endParaRPr>
          </a:p>
          <a:p>
            <a:pPr marL="342900" indent="-342900">
              <a:buAutoNum type="arabicPeriod"/>
            </a:pPr>
            <a:r>
              <a:rPr lang="en-US" altLang="zh-CN" sz="3200" dirty="0"/>
              <a:t>Characters:  </a:t>
            </a:r>
            <a:r>
              <a:rPr lang="en-US" altLang="zh-CN" sz="3200" dirty="0">
                <a:solidFill>
                  <a:srgbClr val="0000FF"/>
                </a:solidFill>
              </a:rPr>
              <a:t>I ( Melanie) , Bo ( </a:t>
            </a:r>
            <a:r>
              <a:rPr lang="zh-CN" altLang="en-US" sz="3200" dirty="0">
                <a:solidFill>
                  <a:srgbClr val="0000FF"/>
                </a:solidFill>
              </a:rPr>
              <a:t>蟒蛇），</a:t>
            </a:r>
            <a:r>
              <a:rPr lang="en-US" altLang="zh-CN" sz="3200" dirty="0">
                <a:solidFill>
                  <a:srgbClr val="0000FF"/>
                </a:solidFill>
              </a:rPr>
              <a:t>Sue ( my friend &amp;partner)</a:t>
            </a:r>
            <a:endParaRPr lang="en-US" altLang="zh-CN" sz="3200" dirty="0">
              <a:solidFill>
                <a:srgbClr val="0000FF"/>
              </a:solidFill>
            </a:endParaRPr>
          </a:p>
          <a:p>
            <a:r>
              <a:rPr lang="en-US" altLang="zh-CN" sz="3200" dirty="0">
                <a:solidFill>
                  <a:srgbClr val="0000FF"/>
                </a:solidFill>
              </a:rPr>
              <a:t>                       Mr. Lindsey ( my training instructor); kids </a:t>
            </a:r>
            <a:endParaRPr lang="en-US" altLang="zh-CN" sz="3200" dirty="0">
              <a:solidFill>
                <a:srgbClr val="0000FF"/>
              </a:solidFill>
            </a:endParaRPr>
          </a:p>
          <a:p>
            <a:r>
              <a:rPr lang="en-US" altLang="zh-CN" sz="3200" dirty="0">
                <a:solidFill>
                  <a:srgbClr val="0000FF"/>
                </a:solidFill>
              </a:rPr>
              <a:t>(</a:t>
            </a:r>
            <a:r>
              <a:rPr lang="zh-CN" altLang="en-US" sz="3200" dirty="0">
                <a:solidFill>
                  <a:srgbClr val="0000FF"/>
                </a:solidFill>
              </a:rPr>
              <a:t>第一个冲突的</a:t>
            </a:r>
            <a:r>
              <a:rPr lang="en-US" altLang="zh-CN" sz="3200" dirty="0">
                <a:solidFill>
                  <a:srgbClr val="0000FF"/>
                </a:solidFill>
              </a:rPr>
              <a:t>why/ how / result)</a:t>
            </a:r>
            <a:endParaRPr lang="en-US" altLang="zh-CN" sz="3200" dirty="0">
              <a:solidFill>
                <a:srgbClr val="0000FF"/>
              </a:solidFill>
            </a:endParaRPr>
          </a:p>
          <a:p>
            <a:pPr marL="514350" indent="-514350">
              <a:buAutoNum type="arabicPeriod" startAt="4"/>
            </a:pPr>
            <a:r>
              <a:rPr lang="en-US" altLang="zh-CN" sz="3200" dirty="0"/>
              <a:t>Why</a:t>
            </a:r>
            <a:r>
              <a:rPr lang="en-US" altLang="zh-CN" sz="3200" dirty="0">
                <a:solidFill>
                  <a:srgbClr val="0000FF"/>
                </a:solidFill>
              </a:rPr>
              <a:t>:    I needed to increase my biology grade.</a:t>
            </a:r>
            <a:endParaRPr lang="en-US" altLang="zh-CN" sz="3200" dirty="0">
              <a:solidFill>
                <a:srgbClr val="0000FF"/>
              </a:solidFill>
            </a:endParaRPr>
          </a:p>
          <a:p>
            <a:r>
              <a:rPr lang="en-US" altLang="zh-CN" sz="3200" dirty="0"/>
              <a:t>5.  How:    </a:t>
            </a:r>
            <a:r>
              <a:rPr lang="en-US" altLang="zh-CN" sz="3200" dirty="0">
                <a:solidFill>
                  <a:srgbClr val="CC00FF"/>
                </a:solidFill>
              </a:rPr>
              <a:t>( participated in a school program with my partner Sue) </a:t>
            </a:r>
            <a:endParaRPr lang="en-US" altLang="zh-CN" sz="3200" dirty="0">
              <a:solidFill>
                <a:srgbClr val="CC00FF"/>
              </a:solidFill>
            </a:endParaRPr>
          </a:p>
          <a:p>
            <a:r>
              <a:rPr lang="en-US" altLang="zh-CN" sz="3200" dirty="0"/>
              <a:t>6.  Result:   </a:t>
            </a:r>
            <a:r>
              <a:rPr lang="zh-CN" altLang="en-US" sz="3200" dirty="0"/>
              <a:t>（</a:t>
            </a:r>
            <a:r>
              <a:rPr lang="en-US" altLang="zh-CN" sz="3200" dirty="0">
                <a:solidFill>
                  <a:srgbClr val="CC00FF"/>
                </a:solidFill>
              </a:rPr>
              <a:t>achieve my goal as I had wished </a:t>
            </a:r>
            <a:r>
              <a:rPr lang="zh-CN" altLang="en-US" sz="3200" dirty="0">
                <a:solidFill>
                  <a:srgbClr val="CC00FF"/>
                </a:solidFill>
              </a:rPr>
              <a:t>呼应原文第一段的背景</a:t>
            </a:r>
            <a:r>
              <a:rPr lang="en-US" altLang="zh-CN" sz="3200" dirty="0">
                <a:solidFill>
                  <a:srgbClr val="CC00FF"/>
                </a:solidFill>
              </a:rPr>
              <a:t>---</a:t>
            </a:r>
            <a:r>
              <a:rPr lang="zh-CN" altLang="en-US" sz="3200" dirty="0">
                <a:solidFill>
                  <a:srgbClr val="CC00FF"/>
                </a:solidFill>
              </a:rPr>
              <a:t>我的愿望）</a:t>
            </a:r>
            <a:endParaRPr lang="en-US" altLang="zh-CN"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4284" t="37535" r="17463" b="43840"/>
          <a:stretch>
            <a:fillRect/>
          </a:stretch>
        </p:blipFill>
        <p:spPr>
          <a:xfrm>
            <a:off x="0" y="427382"/>
            <a:ext cx="7563678" cy="1292088"/>
          </a:xfrm>
          <a:prstGeom prst="rect">
            <a:avLst/>
          </a:prstGeom>
        </p:spPr>
      </p:pic>
      <p:sp>
        <p:nvSpPr>
          <p:cNvPr id="11" name="Rectangle 3"/>
          <p:cNvSpPr>
            <a:spLocks noChangeArrowheads="1"/>
          </p:cNvSpPr>
          <p:nvPr/>
        </p:nvSpPr>
        <p:spPr bwMode="auto">
          <a:xfrm>
            <a:off x="820422" y="2035098"/>
            <a:ext cx="5519853" cy="369332"/>
          </a:xfrm>
          <a:prstGeom prst="rect">
            <a:avLst/>
          </a:prstGeom>
          <a:solidFill>
            <a:schemeClr val="bg1"/>
          </a:solidFill>
          <a:ln>
            <a:noFill/>
          </a:ln>
          <a:effectLst/>
        </p:spPr>
        <p:txBody>
          <a:bodyPr vert="horz" wrap="square" lIns="91440" tIns="45720" rIns="91440" bIns="45720" numCol="1" anchor="ctr" anchorCtr="0" compatLnSpc="1">
            <a:spAutoFit/>
          </a:bodyPr>
          <a:lstStyle/>
          <a:p>
            <a:pPr lvl="0" algn="ctr" eaLnBrk="0" fontAlgn="base" hangingPunct="0">
              <a:spcBef>
                <a:spcPct val="0"/>
              </a:spcBef>
              <a:spcAft>
                <a:spcPct val="0"/>
              </a:spcAft>
            </a:pPr>
            <a:r>
              <a:rPr lang="en-US" altLang="zh-CN" dirty="0">
                <a:solidFill>
                  <a:srgbClr val="0070C0"/>
                </a:solidFill>
                <a:latin typeface="Times New Roman" panose="02020603050405020304" pitchFamily="18" charset="0"/>
                <a:ea typeface="方正大标宋简体" charset="-122"/>
                <a:cs typeface="Times New Roman" panose="02020603050405020304" pitchFamily="18" charset="0"/>
              </a:rPr>
              <a:t>2024-4</a:t>
            </a:r>
            <a:r>
              <a:rPr lang="zh-CN" altLang="en-US" dirty="0">
                <a:solidFill>
                  <a:srgbClr val="0070C0"/>
                </a:solidFill>
                <a:latin typeface="Times New Roman" panose="02020603050405020304" pitchFamily="18" charset="0"/>
                <a:ea typeface="方正大标宋简体" charset="-122"/>
                <a:cs typeface="Times New Roman" panose="02020603050405020304" pitchFamily="18" charset="0"/>
              </a:rPr>
              <a:t>湖丽衢三地市英语模拟考试 </a:t>
            </a:r>
            <a:endParaRPr kumimoji="0" lang="zh-CN" altLang="en-US" sz="1800" b="0" i="0" u="none" strike="noStrike" cap="none" normalizeH="0" baseline="0" dirty="0">
              <a:ln>
                <a:noFill/>
              </a:ln>
              <a:solidFill>
                <a:srgbClr val="0070C0"/>
              </a:solidFill>
              <a:effectLst/>
              <a:latin typeface="Arial" panose="020B0604020202020204" pitchFamily="34" charset="0"/>
            </a:endParaRPr>
          </a:p>
        </p:txBody>
      </p:sp>
      <p:sp>
        <p:nvSpPr>
          <p:cNvPr id="12" name="文本框 11"/>
          <p:cNvSpPr txBox="1"/>
          <p:nvPr/>
        </p:nvSpPr>
        <p:spPr>
          <a:xfrm>
            <a:off x="228600" y="4961743"/>
            <a:ext cx="8229600" cy="1200329"/>
          </a:xfrm>
          <a:prstGeom prst="rect">
            <a:avLst/>
          </a:prstGeom>
          <a:solidFill>
            <a:schemeClr val="bg2"/>
          </a:solidFill>
        </p:spPr>
        <p:txBody>
          <a:bodyPr wrap="square" rtlCol="0">
            <a:spAutoFit/>
          </a:bodyPr>
          <a:lstStyle/>
          <a:p>
            <a:r>
              <a:rPr lang="en-US" altLang="zh-CN" sz="3600" dirty="0">
                <a:solidFill>
                  <a:srgbClr val="CC00FF"/>
                </a:solidFill>
                <a:latin typeface="Arial" panose="020B0604020202020204" pitchFamily="34" charset="0"/>
                <a:cs typeface="Arial" panose="020B0604020202020204" pitchFamily="34" charset="0"/>
              </a:rPr>
              <a:t>problem---solution +</a:t>
            </a:r>
            <a:r>
              <a:rPr lang="zh-CN" altLang="en-US" sz="3600" dirty="0">
                <a:solidFill>
                  <a:srgbClr val="CC00FF"/>
                </a:solidFill>
                <a:latin typeface="Arial" panose="020B0604020202020204" pitchFamily="34" charset="0"/>
                <a:cs typeface="Arial" panose="020B0604020202020204" pitchFamily="34" charset="0"/>
              </a:rPr>
              <a:t>结合</a:t>
            </a:r>
            <a:r>
              <a:rPr lang="en-US" altLang="zh-CN" sz="3600" dirty="0">
                <a:solidFill>
                  <a:srgbClr val="CC00FF"/>
                </a:solidFill>
                <a:latin typeface="Arial" panose="020B0604020202020204" pitchFamily="34" charset="0"/>
                <a:cs typeface="Arial" panose="020B0604020202020204" pitchFamily="34" charset="0"/>
              </a:rPr>
              <a:t>《</a:t>
            </a:r>
            <a:r>
              <a:rPr lang="zh-CN" altLang="en-US" sz="3600" dirty="0">
                <a:solidFill>
                  <a:srgbClr val="CC00FF"/>
                </a:solidFill>
                <a:latin typeface="Arial" panose="020B0604020202020204" pitchFamily="34" charset="0"/>
                <a:cs typeface="Arial" panose="020B0604020202020204" pitchFamily="34" charset="0"/>
              </a:rPr>
              <a:t>课程标准</a:t>
            </a:r>
            <a:r>
              <a:rPr lang="en-US" altLang="zh-CN" sz="3600" dirty="0">
                <a:solidFill>
                  <a:srgbClr val="CC00FF"/>
                </a:solidFill>
                <a:latin typeface="Arial" panose="020B0604020202020204" pitchFamily="34" charset="0"/>
                <a:cs typeface="Arial" panose="020B0604020202020204" pitchFamily="34" charset="0"/>
              </a:rPr>
              <a:t>》</a:t>
            </a:r>
            <a:r>
              <a:rPr lang="zh-CN" altLang="en-US" sz="3600" dirty="0">
                <a:solidFill>
                  <a:srgbClr val="CC00FF"/>
                </a:solidFill>
                <a:latin typeface="Arial" panose="020B0604020202020204" pitchFamily="34" charset="0"/>
                <a:cs typeface="Arial" panose="020B0604020202020204" pitchFamily="34" charset="0"/>
              </a:rPr>
              <a:t>阐述“三处衔接一处结尾”</a:t>
            </a:r>
            <a:endParaRPr lang="zh-CN" altLang="en-US" sz="3600" dirty="0">
              <a:solidFill>
                <a:srgbClr val="CC00FF"/>
              </a:solidFill>
              <a:latin typeface="Arial" panose="020B0604020202020204" pitchFamily="34" charset="0"/>
              <a:cs typeface="Arial" panose="020B0604020202020204" pitchFamily="34" charset="0"/>
            </a:endParaRPr>
          </a:p>
        </p:txBody>
      </p:sp>
      <p:sp>
        <p:nvSpPr>
          <p:cNvPr id="13" name="文本框 12"/>
          <p:cNvSpPr txBox="1"/>
          <p:nvPr/>
        </p:nvSpPr>
        <p:spPr>
          <a:xfrm>
            <a:off x="10426149" y="3117509"/>
            <a:ext cx="914400" cy="1938020"/>
          </a:xfrm>
          <a:prstGeom prst="rect">
            <a:avLst/>
          </a:prstGeom>
          <a:noFill/>
        </p:spPr>
        <p:txBody>
          <a:bodyPr wrap="square" rtlCol="0">
            <a:spAutoFit/>
          </a:bodyPr>
          <a:lstStyle/>
          <a:p>
            <a:r>
              <a:rPr lang="zh-CN" altLang="en-US" sz="6000" dirty="0" smtClean="0">
                <a:solidFill>
                  <a:srgbClr val="7030A0"/>
                </a:solidFill>
              </a:rPr>
              <a:t>傅嘉</a:t>
            </a:r>
            <a:endParaRPr lang="zh-CN" altLang="en-US" sz="6000" dirty="0" smtClean="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本文六要素：</a:t>
            </a:r>
            <a:endParaRPr lang="zh-CN" altLang="en-US" sz="2800" dirty="0"/>
          </a:p>
        </p:txBody>
      </p:sp>
      <p:sp>
        <p:nvSpPr>
          <p:cNvPr id="3" name="文本框 2"/>
          <p:cNvSpPr txBox="1"/>
          <p:nvPr/>
        </p:nvSpPr>
        <p:spPr>
          <a:xfrm>
            <a:off x="0" y="849595"/>
            <a:ext cx="12192000" cy="5016758"/>
          </a:xfrm>
          <a:prstGeom prst="rect">
            <a:avLst/>
          </a:prstGeom>
          <a:solidFill>
            <a:schemeClr val="bg1"/>
          </a:solidFill>
        </p:spPr>
        <p:txBody>
          <a:bodyPr wrap="square" rtlCol="0">
            <a:spAutoFit/>
          </a:bodyPr>
          <a:lstStyle/>
          <a:p>
            <a:pPr marL="342900" indent="-342900">
              <a:buAutoNum type="arabicPeriod"/>
            </a:pPr>
            <a:r>
              <a:rPr lang="en-US" altLang="zh-CN" sz="3200" dirty="0"/>
              <a:t>Time</a:t>
            </a:r>
            <a:r>
              <a:rPr lang="zh-CN" altLang="en-US" sz="3200" dirty="0"/>
              <a:t>： </a:t>
            </a:r>
            <a:r>
              <a:rPr lang="en-US" altLang="zh-CN" sz="3200" dirty="0">
                <a:solidFill>
                  <a:srgbClr val="FF0000"/>
                </a:solidFill>
              </a:rPr>
              <a:t> a day </a:t>
            </a:r>
            <a:endParaRPr lang="en-US" altLang="zh-CN" sz="3200" dirty="0">
              <a:solidFill>
                <a:srgbClr val="FF0000"/>
              </a:solidFill>
            </a:endParaRPr>
          </a:p>
          <a:p>
            <a:pPr marL="342900" indent="-342900">
              <a:buAutoNum type="arabicPeriod"/>
            </a:pPr>
            <a:r>
              <a:rPr lang="en-US" altLang="zh-CN" sz="3200" dirty="0"/>
              <a:t>Place:    </a:t>
            </a:r>
            <a:r>
              <a:rPr lang="en-US" altLang="zh-CN" sz="3200" dirty="0">
                <a:solidFill>
                  <a:srgbClr val="CC00FF"/>
                </a:solidFill>
              </a:rPr>
              <a:t>in a classroom   in a school </a:t>
            </a:r>
            <a:r>
              <a:rPr lang="en-US" altLang="zh-CN" sz="3200" dirty="0" smtClean="0">
                <a:solidFill>
                  <a:srgbClr val="CC00FF"/>
                </a:solidFill>
              </a:rPr>
              <a:t>  </a:t>
            </a:r>
            <a:endParaRPr lang="en-US" altLang="zh-CN" sz="3200" dirty="0" smtClean="0">
              <a:solidFill>
                <a:srgbClr val="CC00FF"/>
              </a:solidFill>
            </a:endParaRPr>
          </a:p>
          <a:p>
            <a:pPr marL="342900" indent="-342900">
              <a:buAutoNum type="arabicPeriod"/>
            </a:pPr>
            <a:r>
              <a:rPr lang="en-US" altLang="zh-CN" sz="3200" dirty="0" smtClean="0"/>
              <a:t>Characters</a:t>
            </a:r>
            <a:r>
              <a:rPr lang="en-US" altLang="zh-CN" sz="3200" dirty="0"/>
              <a:t>:  </a:t>
            </a:r>
            <a:r>
              <a:rPr lang="en-US" altLang="zh-CN" sz="3200" dirty="0">
                <a:solidFill>
                  <a:srgbClr val="0000FF"/>
                </a:solidFill>
              </a:rPr>
              <a:t>I ( Melanie) , Bo ( </a:t>
            </a:r>
            <a:r>
              <a:rPr lang="zh-CN" altLang="en-US" sz="3200" dirty="0">
                <a:solidFill>
                  <a:srgbClr val="0000FF"/>
                </a:solidFill>
              </a:rPr>
              <a:t>蟒蛇），</a:t>
            </a:r>
            <a:r>
              <a:rPr lang="en-US" altLang="zh-CN" sz="3200" dirty="0">
                <a:solidFill>
                  <a:srgbClr val="0000FF"/>
                </a:solidFill>
              </a:rPr>
              <a:t>Sue ( my friend &amp;partner)</a:t>
            </a:r>
            <a:endParaRPr lang="en-US" altLang="zh-CN" sz="3200" dirty="0">
              <a:solidFill>
                <a:srgbClr val="0000FF"/>
              </a:solidFill>
            </a:endParaRPr>
          </a:p>
          <a:p>
            <a:r>
              <a:rPr lang="en-US" altLang="zh-CN" sz="3200" dirty="0">
                <a:solidFill>
                  <a:srgbClr val="0000FF"/>
                </a:solidFill>
              </a:rPr>
              <a:t>                       Mr. Lindsey ( my training instructor); kids </a:t>
            </a:r>
            <a:endParaRPr lang="en-US" altLang="zh-CN" sz="3200" dirty="0">
              <a:solidFill>
                <a:srgbClr val="0000FF"/>
              </a:solidFill>
            </a:endParaRPr>
          </a:p>
          <a:p>
            <a:r>
              <a:rPr lang="en-US" altLang="zh-CN" sz="3200" dirty="0">
                <a:solidFill>
                  <a:srgbClr val="0000FF"/>
                </a:solidFill>
              </a:rPr>
              <a:t>(</a:t>
            </a:r>
            <a:r>
              <a:rPr lang="zh-CN" altLang="en-US" sz="3200" dirty="0">
                <a:solidFill>
                  <a:srgbClr val="0000FF"/>
                </a:solidFill>
              </a:rPr>
              <a:t>第二个冲突的</a:t>
            </a:r>
            <a:r>
              <a:rPr lang="en-US" altLang="zh-CN" sz="3200" dirty="0">
                <a:solidFill>
                  <a:srgbClr val="0000FF"/>
                </a:solidFill>
              </a:rPr>
              <a:t>why/ how / result)</a:t>
            </a:r>
            <a:endParaRPr lang="en-US" altLang="zh-CN" sz="3200" dirty="0">
              <a:solidFill>
                <a:srgbClr val="0000FF"/>
              </a:solidFill>
            </a:endParaRPr>
          </a:p>
          <a:p>
            <a:pPr marL="514350" indent="-514350">
              <a:buAutoNum type="arabicPeriod" startAt="4"/>
            </a:pPr>
            <a:r>
              <a:rPr lang="en-US" altLang="zh-CN" sz="3200" dirty="0"/>
              <a:t>Why</a:t>
            </a:r>
            <a:r>
              <a:rPr lang="en-US" altLang="zh-CN" sz="3200" dirty="0">
                <a:solidFill>
                  <a:srgbClr val="0000FF"/>
                </a:solidFill>
              </a:rPr>
              <a:t>:    a boy tapped Bo’s head </a:t>
            </a:r>
            <a:endParaRPr lang="en-US" altLang="zh-CN" sz="3200" dirty="0">
              <a:solidFill>
                <a:srgbClr val="0000FF"/>
              </a:solidFill>
            </a:endParaRPr>
          </a:p>
          <a:p>
            <a:r>
              <a:rPr lang="en-US" altLang="zh-CN" sz="3200" dirty="0"/>
              <a:t>5.  How:    </a:t>
            </a:r>
            <a:r>
              <a:rPr lang="en-US" altLang="zh-CN" sz="3200" dirty="0">
                <a:solidFill>
                  <a:srgbClr val="CC00FF"/>
                </a:solidFill>
              </a:rPr>
              <a:t>(</a:t>
            </a:r>
            <a:r>
              <a:rPr lang="zh-CN" altLang="en-US" sz="3200" dirty="0">
                <a:solidFill>
                  <a:srgbClr val="CC00FF"/>
                </a:solidFill>
              </a:rPr>
              <a:t>续写内容：</a:t>
            </a:r>
            <a:r>
              <a:rPr lang="en-US" altLang="zh-CN" sz="3200" dirty="0">
                <a:solidFill>
                  <a:srgbClr val="CC00FF"/>
                </a:solidFill>
              </a:rPr>
              <a:t>My nightmare came true. </a:t>
            </a:r>
            <a:r>
              <a:rPr lang="zh-CN" altLang="en-US" sz="3200" dirty="0">
                <a:solidFill>
                  <a:srgbClr val="CC00FF"/>
                </a:solidFill>
              </a:rPr>
              <a:t>危机出现</a:t>
            </a:r>
            <a:r>
              <a:rPr lang="en-US" altLang="zh-CN" sz="3200" dirty="0">
                <a:solidFill>
                  <a:srgbClr val="CC00FF"/>
                </a:solidFill>
              </a:rPr>
              <a:t>—</a:t>
            </a:r>
            <a:r>
              <a:rPr lang="zh-CN" altLang="en-US" sz="3200" dirty="0">
                <a:solidFill>
                  <a:srgbClr val="CC00FF"/>
                </a:solidFill>
              </a:rPr>
              <a:t>如何解决）</a:t>
            </a:r>
            <a:endParaRPr lang="en-US" altLang="zh-CN" sz="3200" dirty="0">
              <a:solidFill>
                <a:srgbClr val="CC00FF"/>
              </a:solidFill>
            </a:endParaRPr>
          </a:p>
          <a:p>
            <a:r>
              <a:rPr lang="en-US" altLang="zh-CN" sz="3200" dirty="0"/>
              <a:t>6.  Result:   </a:t>
            </a:r>
            <a:r>
              <a:rPr lang="zh-CN" altLang="en-US" sz="3200" dirty="0"/>
              <a:t>（</a:t>
            </a:r>
            <a:r>
              <a:rPr lang="zh-CN" altLang="en-US" sz="3200" dirty="0">
                <a:solidFill>
                  <a:srgbClr val="CC00FF"/>
                </a:solidFill>
              </a:rPr>
              <a:t>续写内容：</a:t>
            </a:r>
            <a:r>
              <a:rPr lang="en-US" altLang="zh-CN" sz="3200" dirty="0">
                <a:solidFill>
                  <a:srgbClr val="CC00FF"/>
                </a:solidFill>
              </a:rPr>
              <a:t>Everything went nice  and learn how to treat animals--- respect and trust them.)</a:t>
            </a:r>
            <a:endParaRPr lang="en-US" altLang="zh-CN"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4285753" cy="523220"/>
          </a:xfrm>
          <a:prstGeom prst="rect">
            <a:avLst/>
          </a:prstGeom>
          <a:solidFill>
            <a:schemeClr val="bg1"/>
          </a:solidFill>
        </p:spPr>
        <p:txBody>
          <a:bodyPr wrap="square" rtlCol="0">
            <a:spAutoFit/>
          </a:bodyPr>
          <a:lstStyle/>
          <a:p>
            <a:r>
              <a:rPr lang="en-US" altLang="zh-CN" sz="2800" dirty="0"/>
              <a:t>Aspects in Continuation </a:t>
            </a:r>
            <a:endParaRPr lang="zh-CN" altLang="en-US" sz="2800" dirty="0"/>
          </a:p>
        </p:txBody>
      </p:sp>
      <p:sp>
        <p:nvSpPr>
          <p:cNvPr id="3" name="文本框 2"/>
          <p:cNvSpPr txBox="1"/>
          <p:nvPr/>
        </p:nvSpPr>
        <p:spPr>
          <a:xfrm>
            <a:off x="0" y="1120412"/>
            <a:ext cx="12192000" cy="5509200"/>
          </a:xfrm>
          <a:prstGeom prst="rect">
            <a:avLst/>
          </a:prstGeom>
          <a:solidFill>
            <a:schemeClr val="bg1"/>
          </a:solidFill>
        </p:spPr>
        <p:txBody>
          <a:bodyPr wrap="square" rtlCol="0">
            <a:spAutoFit/>
          </a:bodyPr>
          <a:lstStyle/>
          <a:p>
            <a:pPr marL="342900" indent="-342900">
              <a:buAutoNum type="arabicPeriod"/>
            </a:pPr>
            <a:r>
              <a:rPr lang="en-US" altLang="zh-CN" sz="3200" dirty="0"/>
              <a:t> </a:t>
            </a:r>
            <a:r>
              <a:rPr lang="zh-CN" altLang="en-US" sz="3200" dirty="0"/>
              <a:t>本文以第一人称视角进行叙事，</a:t>
            </a:r>
            <a:r>
              <a:rPr lang="en-US" altLang="zh-CN" sz="3200" dirty="0"/>
              <a:t> </a:t>
            </a:r>
            <a:r>
              <a:rPr lang="zh-CN" altLang="en-US" sz="3200" dirty="0"/>
              <a:t>故事的主角是</a:t>
            </a:r>
            <a:r>
              <a:rPr lang="en-US" altLang="zh-CN" sz="3200" dirty="0"/>
              <a:t>I,  </a:t>
            </a:r>
            <a:r>
              <a:rPr lang="zh-CN" altLang="en-US" sz="3200" dirty="0"/>
              <a:t>配角很多，看情  </a:t>
            </a:r>
            <a:endParaRPr lang="en-US" altLang="zh-CN" sz="3200" dirty="0"/>
          </a:p>
          <a:p>
            <a:r>
              <a:rPr lang="en-US" altLang="zh-CN" sz="3200" dirty="0"/>
              <a:t>    </a:t>
            </a:r>
            <a:r>
              <a:rPr lang="zh-CN" altLang="en-US" sz="3200" dirty="0"/>
              <a:t>节需要可以在续写的过程中，</a:t>
            </a:r>
            <a:r>
              <a:rPr lang="zh-CN" altLang="en-US" sz="3200" dirty="0">
                <a:solidFill>
                  <a:srgbClr val="0000FF"/>
                </a:solidFill>
              </a:rPr>
              <a:t>看情节需要来</a:t>
            </a:r>
            <a:r>
              <a:rPr lang="zh-CN" altLang="en-US" sz="3200" dirty="0"/>
              <a:t>自如安排配角的出场。</a:t>
            </a:r>
            <a:endParaRPr lang="en-US" altLang="zh-CN" sz="3200" dirty="0"/>
          </a:p>
          <a:p>
            <a:r>
              <a:rPr lang="en-US" altLang="zh-CN" sz="3200" dirty="0"/>
              <a:t>    </a:t>
            </a:r>
            <a:r>
              <a:rPr lang="zh-CN" altLang="en-US" sz="3200" dirty="0"/>
              <a:t>人物多的好处，就是考生可以多角度进行故事的接续，内容会更 </a:t>
            </a:r>
            <a:endParaRPr lang="en-US" altLang="zh-CN" sz="3200" dirty="0"/>
          </a:p>
          <a:p>
            <a:r>
              <a:rPr lang="en-US" altLang="zh-CN" sz="3200" dirty="0"/>
              <a:t>    </a:t>
            </a:r>
            <a:r>
              <a:rPr lang="zh-CN" altLang="en-US" sz="3200" dirty="0"/>
              <a:t>加充实，丰富且有创造性；</a:t>
            </a:r>
            <a:endParaRPr lang="en-US" altLang="zh-CN" sz="3200" dirty="0"/>
          </a:p>
          <a:p>
            <a:pPr marL="514350" indent="-514350">
              <a:buAutoNum type="arabicPeriod" startAt="2"/>
            </a:pPr>
            <a:r>
              <a:rPr lang="zh-CN" altLang="en-US" sz="3200" dirty="0"/>
              <a:t>地点不变：</a:t>
            </a:r>
            <a:r>
              <a:rPr lang="en-US" altLang="zh-CN" sz="3200" b="1" dirty="0">
                <a:solidFill>
                  <a:srgbClr val="C00000"/>
                </a:solidFill>
              </a:rPr>
              <a:t>in the classroom</a:t>
            </a:r>
            <a:r>
              <a:rPr lang="en-US" altLang="zh-CN" sz="3200" b="1" dirty="0" smtClean="0">
                <a:solidFill>
                  <a:srgbClr val="C00000"/>
                </a:solidFill>
              </a:rPr>
              <a:t>; </a:t>
            </a:r>
            <a:r>
              <a:rPr lang="zh-CN" altLang="en-US" sz="3200" b="1" dirty="0" smtClean="0">
                <a:solidFill>
                  <a:srgbClr val="C00000"/>
                </a:solidFill>
              </a:rPr>
              <a:t>但第二段首句</a:t>
            </a:r>
            <a:r>
              <a:rPr lang="en-US" altLang="zh-CN" sz="3200" b="1" dirty="0" smtClean="0">
                <a:solidFill>
                  <a:srgbClr val="C00000"/>
                </a:solidFill>
              </a:rPr>
              <a:t>signaled</a:t>
            </a:r>
            <a:r>
              <a:rPr lang="zh-CN" altLang="en-US" sz="3200" b="1" dirty="0" smtClean="0">
                <a:solidFill>
                  <a:srgbClr val="C00000"/>
                </a:solidFill>
              </a:rPr>
              <a:t> </a:t>
            </a:r>
            <a:r>
              <a:rPr lang="en-US" altLang="zh-CN" sz="3200" b="1" dirty="0" smtClean="0">
                <a:solidFill>
                  <a:srgbClr val="C00000"/>
                </a:solidFill>
              </a:rPr>
              <a:t>the kids to come inside , </a:t>
            </a:r>
            <a:r>
              <a:rPr lang="zh-CN" altLang="en-US" sz="3200" b="1" dirty="0" smtClean="0">
                <a:solidFill>
                  <a:srgbClr val="C00000"/>
                </a:solidFill>
              </a:rPr>
              <a:t>第一段</a:t>
            </a:r>
            <a:r>
              <a:rPr lang="en-US" altLang="zh-CN" sz="3200" b="1" dirty="0" smtClean="0">
                <a:solidFill>
                  <a:srgbClr val="C00000"/>
                </a:solidFill>
              </a:rPr>
              <a:t>: all the kids were led/ guided out of the classroom   </a:t>
            </a:r>
            <a:r>
              <a:rPr lang="zh-CN" altLang="en-US" sz="3200" dirty="0"/>
              <a:t>时间 </a:t>
            </a:r>
            <a:r>
              <a:rPr lang="en-US" altLang="zh-CN" sz="3200" dirty="0"/>
              <a:t>a day </a:t>
            </a:r>
            <a:r>
              <a:rPr lang="zh-CN" altLang="en-US" sz="3200" dirty="0"/>
              <a:t>具体时间无法明确，</a:t>
            </a:r>
            <a:r>
              <a:rPr lang="zh-CN" altLang="en-US" sz="3200" dirty="0" smtClean="0"/>
              <a:t>可以</a:t>
            </a:r>
            <a:r>
              <a:rPr lang="zh-CN" altLang="en-US" sz="3200" dirty="0"/>
              <a:t>忽略；</a:t>
            </a:r>
            <a:endParaRPr lang="en-US" altLang="zh-CN" sz="3200" dirty="0"/>
          </a:p>
          <a:p>
            <a:pPr marL="514350" indent="-514350">
              <a:buAutoNum type="arabicPeriod" startAt="3"/>
            </a:pPr>
            <a:r>
              <a:rPr lang="zh-CN" altLang="en-US" sz="3200" dirty="0"/>
              <a:t>本文立意角度：</a:t>
            </a:r>
            <a:r>
              <a:rPr lang="en-US" altLang="zh-CN" sz="3200" dirty="0">
                <a:solidFill>
                  <a:srgbClr val="0000FF"/>
                </a:solidFill>
              </a:rPr>
              <a:t> </a:t>
            </a:r>
            <a:r>
              <a:rPr lang="zh-CN" altLang="en-US" sz="3200" dirty="0">
                <a:solidFill>
                  <a:srgbClr val="C00000"/>
                </a:solidFill>
              </a:rPr>
              <a:t>人类如何与动物相处：尊重并信赖；</a:t>
            </a:r>
            <a:r>
              <a:rPr lang="zh-CN" altLang="en-US" sz="3200" dirty="0">
                <a:solidFill>
                  <a:srgbClr val="0000FF"/>
                </a:solidFill>
              </a:rPr>
              <a:t>一般来说， </a:t>
            </a:r>
            <a:endParaRPr lang="en-US" altLang="zh-CN" sz="3200" dirty="0">
              <a:solidFill>
                <a:srgbClr val="0000FF"/>
              </a:solidFill>
            </a:endParaRPr>
          </a:p>
          <a:p>
            <a:r>
              <a:rPr lang="en-US" altLang="zh-CN" sz="3200" dirty="0">
                <a:solidFill>
                  <a:srgbClr val="0000FF"/>
                </a:solidFill>
              </a:rPr>
              <a:t>    </a:t>
            </a:r>
            <a:r>
              <a:rPr lang="zh-CN" altLang="en-US" sz="3200" dirty="0">
                <a:solidFill>
                  <a:srgbClr val="0000FF"/>
                </a:solidFill>
              </a:rPr>
              <a:t>原文如果有</a:t>
            </a:r>
            <a:r>
              <a:rPr lang="zh-CN" altLang="en-US" sz="3200" dirty="0">
                <a:solidFill>
                  <a:srgbClr val="C00000"/>
                </a:solidFill>
              </a:rPr>
              <a:t>一个角色说了一句比较有哲理的话，</a:t>
            </a:r>
            <a:r>
              <a:rPr lang="zh-CN" altLang="en-US" sz="3200" dirty="0">
                <a:solidFill>
                  <a:srgbClr val="0000FF"/>
                </a:solidFill>
              </a:rPr>
              <a:t>这句话一定是</a:t>
            </a:r>
            <a:r>
              <a:rPr lang="zh-CN" altLang="en-US" sz="3200" dirty="0">
                <a:solidFill>
                  <a:srgbClr val="FF0000"/>
                </a:solidFill>
              </a:rPr>
              <a:t>主  </a:t>
            </a:r>
            <a:endParaRPr lang="en-US" altLang="zh-CN" sz="3200" dirty="0">
              <a:solidFill>
                <a:srgbClr val="FF0000"/>
              </a:solidFill>
            </a:endParaRPr>
          </a:p>
          <a:p>
            <a:r>
              <a:rPr lang="en-US" altLang="zh-CN" sz="3200" dirty="0">
                <a:solidFill>
                  <a:srgbClr val="FF0000"/>
                </a:solidFill>
              </a:rPr>
              <a:t>    </a:t>
            </a:r>
            <a:r>
              <a:rPr lang="zh-CN" altLang="en-US" sz="3200" dirty="0">
                <a:solidFill>
                  <a:srgbClr val="FF0000"/>
                </a:solidFill>
              </a:rPr>
              <a:t>题</a:t>
            </a:r>
            <a:r>
              <a:rPr lang="zh-CN" altLang="en-US" sz="3200" dirty="0">
                <a:solidFill>
                  <a:srgbClr val="0000FF"/>
                </a:solidFill>
              </a:rPr>
              <a:t>的暗示语。考生可以完全借鉴这句话来引领文章的行文方向，</a:t>
            </a:r>
            <a:endParaRPr lang="en-US" altLang="zh-CN" sz="3200" dirty="0">
              <a:solidFill>
                <a:srgbClr val="0000FF"/>
              </a:solidFill>
            </a:endParaRPr>
          </a:p>
          <a:p>
            <a:r>
              <a:rPr lang="en-US" altLang="zh-CN" sz="3200" dirty="0">
                <a:solidFill>
                  <a:srgbClr val="0000FF"/>
                </a:solidFill>
              </a:rPr>
              <a:t>    </a:t>
            </a:r>
            <a:r>
              <a:rPr lang="zh-CN" altLang="en-US" sz="3200" dirty="0">
                <a:solidFill>
                  <a:srgbClr val="0000FF"/>
                </a:solidFill>
              </a:rPr>
              <a:t>并以此</a:t>
            </a:r>
            <a:r>
              <a:rPr lang="zh-CN" altLang="en-US" sz="3200" dirty="0">
                <a:solidFill>
                  <a:srgbClr val="C00000"/>
                </a:solidFill>
              </a:rPr>
              <a:t>升华主题，体现育人作用。</a:t>
            </a:r>
            <a:r>
              <a:rPr lang="en-US" altLang="zh-CN" sz="3200" dirty="0">
                <a:solidFill>
                  <a:srgbClr val="C00000"/>
                </a:solidFill>
              </a:rPr>
              <a:t>  </a:t>
            </a:r>
            <a:endParaRPr lang="en-US" altLang="zh-CN" sz="3200"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301413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984202" y="2290787"/>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dirty="0">
                <a:solidFill>
                  <a:srgbClr val="940000"/>
                </a:solidFill>
                <a:latin typeface="Impact" panose="020B0806030902050204" charset="0"/>
                <a:ea typeface="微软雅黑" panose="020B0503020204020204" pitchFamily="34" charset="-122"/>
              </a:rPr>
              <a:t>2. </a:t>
            </a:r>
            <a:r>
              <a:rPr lang="zh-CN" altLang="en-US" sz="6000" b="1" dirty="0">
                <a:solidFill>
                  <a:srgbClr val="940000"/>
                </a:solidFill>
                <a:latin typeface="Impact" panose="020B0806030902050204" charset="0"/>
                <a:ea typeface="微软雅黑" panose="020B0503020204020204" pitchFamily="34" charset="-122"/>
              </a:rPr>
              <a:t> 基于语义连贯</a:t>
            </a:r>
            <a:r>
              <a:rPr lang="en-US" altLang="zh-CN" sz="6000" b="1" dirty="0">
                <a:solidFill>
                  <a:srgbClr val="940000"/>
                </a:solidFill>
                <a:latin typeface="Impact" panose="020B0806030902050204" charset="0"/>
                <a:ea typeface="微软雅黑" panose="020B0503020204020204" pitchFamily="34" charset="-122"/>
              </a:rPr>
              <a:t>              </a:t>
            </a:r>
            <a:endParaRPr lang="en-US" altLang="zh-CN" sz="6000" b="1" dirty="0">
              <a:solidFill>
                <a:srgbClr val="940000"/>
              </a:solidFill>
              <a:latin typeface="Impact" panose="020B0806030902050204" charset="0"/>
              <a:ea typeface="微软雅黑" panose="020B0503020204020204" pitchFamily="34" charset="-122"/>
            </a:endParaRPr>
          </a:p>
          <a:p>
            <a:pPr algn="ctr" eaLnBrk="1" hangingPunct="1"/>
            <a:r>
              <a:rPr lang="en-US" altLang="zh-CN" sz="6000" b="1" dirty="0">
                <a:solidFill>
                  <a:srgbClr val="940000"/>
                </a:solidFill>
                <a:latin typeface="Impact" panose="020B0806030902050204" charset="0"/>
                <a:ea typeface="微软雅黑" panose="020B0503020204020204" pitchFamily="34" charset="-122"/>
              </a:rPr>
              <a:t>    </a:t>
            </a:r>
            <a:r>
              <a:rPr lang="zh-CN" altLang="en-US" sz="6000" b="1" dirty="0">
                <a:solidFill>
                  <a:srgbClr val="940000"/>
                </a:solidFill>
                <a:latin typeface="Impact" panose="020B0806030902050204" charset="0"/>
                <a:ea typeface="微软雅黑" panose="020B0503020204020204" pitchFamily="34" charset="-122"/>
              </a:rPr>
              <a:t>设置问题驱动</a:t>
            </a:r>
            <a:endParaRPr lang="zh-CN" altLang="en-US" sz="6000" b="1" dirty="0">
              <a:solidFill>
                <a:srgbClr val="940000"/>
              </a:solidFill>
              <a:latin typeface="Impact" panose="020B0806030902050204" charset="0"/>
              <a:ea typeface="微软雅黑" panose="020B0503020204020204" pitchFamily="34" charset="-122"/>
            </a:endParaRPr>
          </a:p>
          <a:p>
            <a:pPr algn="ctr" eaLnBrk="1" hangingPunct="1"/>
            <a:r>
              <a:rPr lang="zh-CN" altLang="en-US" sz="6000" b="1" dirty="0">
                <a:solidFill>
                  <a:srgbClr val="940000"/>
                </a:solidFill>
                <a:latin typeface="Impact" panose="020B0806030902050204" charset="0"/>
                <a:ea typeface="微软雅黑" panose="020B0503020204020204" pitchFamily="34" charset="-122"/>
              </a:rPr>
              <a:t> </a:t>
            </a:r>
            <a:r>
              <a:rPr lang="en-US" altLang="zh-CN" sz="6000" b="1" dirty="0">
                <a:solidFill>
                  <a:srgbClr val="940000"/>
                </a:solidFill>
                <a:latin typeface="Impact" panose="020B0806030902050204" charset="0"/>
                <a:ea typeface="微软雅黑" panose="020B0503020204020204" pitchFamily="34" charset="-122"/>
              </a:rPr>
              <a:t>    </a:t>
            </a:r>
            <a:r>
              <a:rPr lang="zh-CN" altLang="en-US" sz="6000" b="1" dirty="0">
                <a:solidFill>
                  <a:srgbClr val="940000"/>
                </a:solidFill>
                <a:latin typeface="Impact" panose="020B0806030902050204" charset="0"/>
                <a:ea typeface="微软雅黑" panose="020B0503020204020204" pitchFamily="34" charset="-122"/>
              </a:rPr>
              <a:t>合理发展情节</a:t>
            </a:r>
            <a:endParaRPr lang="zh-CN" altLang="en-US" sz="6000" b="1" dirty="0">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3" name="文本框 2"/>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47480" y="191682"/>
            <a:ext cx="3649288" cy="523220"/>
          </a:xfrm>
          <a:prstGeom prst="rect">
            <a:avLst/>
          </a:prstGeom>
          <a:solidFill>
            <a:schemeClr val="bg1"/>
          </a:solidFill>
        </p:spPr>
        <p:txBody>
          <a:bodyPr wrap="square" rtlCol="0">
            <a:spAutoFit/>
          </a:bodyPr>
          <a:lstStyle/>
          <a:p>
            <a:r>
              <a:rPr lang="zh-CN" altLang="en-US" sz="2800" dirty="0"/>
              <a:t>续写两段的构思安排：</a:t>
            </a:r>
            <a:endParaRPr lang="zh-CN" altLang="en-US" sz="2800" dirty="0"/>
          </a:p>
        </p:txBody>
      </p:sp>
      <p:sp>
        <p:nvSpPr>
          <p:cNvPr id="3" name="文本框 2"/>
          <p:cNvSpPr txBox="1"/>
          <p:nvPr/>
        </p:nvSpPr>
        <p:spPr>
          <a:xfrm>
            <a:off x="63731" y="797540"/>
            <a:ext cx="12128268" cy="646331"/>
          </a:xfrm>
          <a:prstGeom prst="rect">
            <a:avLst/>
          </a:prstGeom>
          <a:solidFill>
            <a:schemeClr val="bg1"/>
          </a:solidFill>
        </p:spPr>
        <p:txBody>
          <a:bodyPr wrap="square" rtlCol="0">
            <a:spAutoFit/>
          </a:bodyPr>
          <a:lstStyle/>
          <a:p>
            <a:r>
              <a:rPr lang="en-US" altLang="zh-CN" sz="3600" dirty="0"/>
              <a:t> </a:t>
            </a:r>
            <a:r>
              <a:rPr lang="en-US" altLang="zh-CN" sz="3600" dirty="0">
                <a:solidFill>
                  <a:srgbClr val="000000"/>
                </a:solidFill>
                <a:latin typeface="Arial" panose="020B0604020202020204" pitchFamily="34" charset="0"/>
                <a:ea typeface="Times New Roman" panose="02020603050405020304" pitchFamily="18" charset="0"/>
              </a:rPr>
              <a:t>Para1: </a:t>
            </a:r>
            <a:r>
              <a:rPr lang="en-US" altLang="zh-CN" sz="3600" dirty="0">
                <a:solidFill>
                  <a:srgbClr val="CC00FF"/>
                </a:solidFill>
                <a:latin typeface="Arial" panose="020B0604020202020204" pitchFamily="34" charset="0"/>
                <a:ea typeface="Times New Roman" panose="02020603050405020304" pitchFamily="18" charset="0"/>
              </a:rPr>
              <a:t>My worst nightmare </a:t>
            </a:r>
            <a:r>
              <a:rPr lang="en-US" altLang="zh-CN" sz="3600" dirty="0">
                <a:solidFill>
                  <a:srgbClr val="FF0000"/>
                </a:solidFill>
                <a:latin typeface="Arial" panose="020B0604020202020204" pitchFamily="34" charset="0"/>
                <a:ea typeface="Times New Roman" panose="02020603050405020304" pitchFamily="18" charset="0"/>
              </a:rPr>
              <a:t>came true</a:t>
            </a:r>
            <a:r>
              <a:rPr lang="en-US" altLang="zh-CN" sz="3600" dirty="0">
                <a:solidFill>
                  <a:srgbClr val="000000"/>
                </a:solidFill>
                <a:latin typeface="Arial" panose="020B0604020202020204" pitchFamily="34" charset="0"/>
                <a:ea typeface="Times New Roman" panose="02020603050405020304" pitchFamily="18" charset="0"/>
              </a:rPr>
              <a:t>! </a:t>
            </a:r>
            <a:endParaRPr lang="zh-CN" altLang="en-US" sz="3600" dirty="0"/>
          </a:p>
        </p:txBody>
      </p:sp>
      <p:sp>
        <p:nvSpPr>
          <p:cNvPr id="4" name="文本框 3"/>
          <p:cNvSpPr txBox="1"/>
          <p:nvPr/>
        </p:nvSpPr>
        <p:spPr>
          <a:xfrm>
            <a:off x="63731" y="2017643"/>
            <a:ext cx="12086704" cy="3970318"/>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How to describe Bo’s response and actions</a:t>
            </a:r>
            <a:endParaRPr lang="en-US" altLang="zh-CN" sz="3600" dirty="0">
              <a:solidFill>
                <a:srgbClr val="C00000"/>
              </a:solidFill>
            </a:endParaRPr>
          </a:p>
          <a:p>
            <a:r>
              <a:rPr lang="en-US" altLang="zh-CN" sz="3600" dirty="0"/>
              <a:t>Scene2:  </a:t>
            </a:r>
            <a:endParaRPr lang="en-US" altLang="zh-CN" sz="3600" dirty="0"/>
          </a:p>
          <a:p>
            <a:r>
              <a:rPr lang="en-US" altLang="zh-CN" sz="3600" dirty="0">
                <a:solidFill>
                  <a:srgbClr val="0000FF"/>
                </a:solidFill>
              </a:rPr>
              <a:t>How did the kids feel?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How did I feel and what did I do ? </a:t>
            </a:r>
            <a:endParaRPr lang="en-US" altLang="zh-CN" sz="3600" dirty="0">
              <a:solidFill>
                <a:srgbClr val="0000FF"/>
              </a:solidFill>
            </a:endParaRPr>
          </a:p>
          <a:p>
            <a:r>
              <a:rPr lang="en-US" altLang="zh-CN" sz="3600" dirty="0">
                <a:solidFill>
                  <a:srgbClr val="0000FF"/>
                </a:solidFill>
              </a:rPr>
              <a:t>What is the proper ending to relate to Para2?</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5539" y="276729"/>
            <a:ext cx="12045140" cy="1200329"/>
          </a:xfrm>
          <a:prstGeom prst="rect">
            <a:avLst/>
          </a:prstGeom>
          <a:solidFill>
            <a:schemeClr val="bg1"/>
          </a:solidFill>
        </p:spPr>
        <p:txBody>
          <a:bodyPr wrap="square">
            <a:spAutoFit/>
          </a:bodyPr>
          <a:lstStyle/>
          <a:p>
            <a:r>
              <a:rPr lang="en-US" altLang="zh-CN" sz="3600" dirty="0">
                <a:solidFill>
                  <a:srgbClr val="000000"/>
                </a:solidFill>
                <a:latin typeface="Arial" panose="020B0604020202020204" pitchFamily="34" charset="0"/>
                <a:ea typeface="Times New Roman" panose="02020603050405020304" pitchFamily="18" charset="0"/>
              </a:rPr>
              <a:t>Para2: </a:t>
            </a:r>
            <a:r>
              <a:rPr lang="en-US" altLang="zh-CN" sz="3600" dirty="0">
                <a:solidFill>
                  <a:srgbClr val="CC00FF"/>
                </a:solidFill>
                <a:latin typeface="Arial" panose="020B0604020202020204" pitchFamily="34" charset="0"/>
                <a:ea typeface="Times New Roman" panose="02020603050405020304" pitchFamily="18" charset="0"/>
              </a:rPr>
              <a:t>I </a:t>
            </a:r>
            <a:r>
              <a:rPr lang="en-US" altLang="zh-CN" sz="3600" dirty="0">
                <a:solidFill>
                  <a:srgbClr val="FF0000"/>
                </a:solidFill>
                <a:latin typeface="Arial" panose="020B0604020202020204" pitchFamily="34" charset="0"/>
                <a:ea typeface="Times New Roman" panose="02020603050405020304" pitchFamily="18" charset="0"/>
              </a:rPr>
              <a:t>closed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dirty="0">
                <a:solidFill>
                  <a:srgbClr val="FF0000"/>
                </a:solidFill>
                <a:latin typeface="Arial" panose="020B0604020202020204" pitchFamily="34" charset="0"/>
                <a:ea typeface="Times New Roman" panose="02020603050405020304" pitchFamily="18" charset="0"/>
              </a:rPr>
              <a:t>signaled </a:t>
            </a:r>
            <a:r>
              <a:rPr lang="en-US" altLang="zh-CN" sz="3600" u="sng" dirty="0">
                <a:solidFill>
                  <a:srgbClr val="0000FF"/>
                </a:solidFill>
                <a:latin typeface="Arial" panose="020B0604020202020204" pitchFamily="34" charset="0"/>
                <a:ea typeface="Times New Roman" panose="02020603050405020304" pitchFamily="18" charset="0"/>
              </a:rPr>
              <a:t>the kids </a:t>
            </a:r>
            <a:r>
              <a:rPr lang="en-US" altLang="zh-CN" sz="3600" dirty="0">
                <a:solidFill>
                  <a:srgbClr val="7030A0"/>
                </a:solidFill>
                <a:latin typeface="Arial" panose="020B0604020202020204" pitchFamily="34" charset="0"/>
                <a:ea typeface="Times New Roman" panose="02020603050405020304" pitchFamily="18" charset="0"/>
              </a:rPr>
              <a:t>to come inside.</a:t>
            </a:r>
            <a:endParaRPr lang="en-US" altLang="zh-CN" sz="3600" dirty="0">
              <a:solidFill>
                <a:srgbClr val="7030A0"/>
              </a:solidFill>
              <a:latin typeface="Arial" panose="020B0604020202020204" pitchFamily="34" charset="0"/>
              <a:ea typeface="Times New Roman" panose="02020603050405020304" pitchFamily="18" charset="0"/>
            </a:endParaRPr>
          </a:p>
        </p:txBody>
      </p:sp>
      <p:sp>
        <p:nvSpPr>
          <p:cNvPr id="6" name="文本框 5"/>
          <p:cNvSpPr txBox="1"/>
          <p:nvPr/>
        </p:nvSpPr>
        <p:spPr>
          <a:xfrm>
            <a:off x="0" y="1779687"/>
            <a:ext cx="12086704" cy="3970318"/>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How did the kids feel?  Where was the carrier now?</a:t>
            </a:r>
            <a:endParaRPr lang="en-US" altLang="zh-CN" sz="3600" dirty="0">
              <a:solidFill>
                <a:srgbClr val="0000FF"/>
              </a:solidFill>
            </a:endParaRPr>
          </a:p>
          <a:p>
            <a:r>
              <a:rPr lang="en-US" altLang="zh-CN" sz="3600" dirty="0"/>
              <a:t>Scene2:  </a:t>
            </a:r>
            <a:endParaRPr lang="en-US" altLang="zh-CN" sz="3600" dirty="0"/>
          </a:p>
          <a:p>
            <a:r>
              <a:rPr lang="en-US" altLang="zh-CN" sz="3600" dirty="0">
                <a:solidFill>
                  <a:srgbClr val="0000FF"/>
                </a:solidFill>
              </a:rPr>
              <a:t> How did I and Sue feel?  What did we do then?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 What did the kids learn?  What did Sue and I get?</a:t>
            </a:r>
            <a:endParaRPr lang="en-US" altLang="zh-CN" sz="3600" dirty="0">
              <a:solidFill>
                <a:srgbClr val="0000FF"/>
              </a:solidFill>
            </a:endParaRPr>
          </a:p>
          <a:p>
            <a:r>
              <a:rPr lang="en-US" altLang="zh-CN" sz="3600" dirty="0">
                <a:solidFill>
                  <a:srgbClr val="0000FF"/>
                </a:solidFill>
              </a:rPr>
              <a:t> What will be the possible ending ?</a:t>
            </a:r>
            <a:endParaRPr lang="en-US" altLang="zh-CN"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301413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984202" y="2290787"/>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a:solidFill>
                  <a:srgbClr val="940000"/>
                </a:solidFill>
                <a:latin typeface="Impact" panose="020B0806030902050204" charset="0"/>
                <a:ea typeface="微软雅黑" panose="020B0503020204020204" pitchFamily="34" charset="-122"/>
              </a:rPr>
              <a:t>3. </a:t>
            </a:r>
            <a:r>
              <a:rPr lang="zh-CN" altLang="en-US" sz="6000" b="1">
                <a:solidFill>
                  <a:srgbClr val="940000"/>
                </a:solidFill>
                <a:latin typeface="Impact" panose="020B0806030902050204" charset="0"/>
                <a:ea typeface="微软雅黑" panose="020B0503020204020204" pitchFamily="34" charset="-122"/>
              </a:rPr>
              <a:t> 基于语义连贯</a:t>
            </a:r>
            <a:r>
              <a:rPr lang="en-US" altLang="zh-CN" sz="6000" b="1">
                <a:solidFill>
                  <a:srgbClr val="940000"/>
                </a:solidFill>
                <a:latin typeface="Impact" panose="020B0806030902050204" charset="0"/>
                <a:ea typeface="微软雅黑" panose="020B0503020204020204" pitchFamily="34" charset="-122"/>
              </a:rPr>
              <a:t>              </a:t>
            </a:r>
            <a:endParaRPr lang="en-US" altLang="zh-CN"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增强语境关联</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zh-CN" altLang="en-US" sz="6000" b="1">
                <a:solidFill>
                  <a:srgbClr val="940000"/>
                </a:solidFill>
                <a:latin typeface="Impact" panose="020B0806030902050204" charset="0"/>
                <a:ea typeface="微软雅黑" panose="020B0503020204020204" pitchFamily="34" charset="-122"/>
              </a:rPr>
              <a:t> </a:t>
            </a:r>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促成协同效应</a:t>
            </a:r>
            <a:endParaRPr lang="zh-CN" altLang="en-US" sz="6000" b="1">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4" name="文本框 3"/>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 </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22610" y="333312"/>
            <a:ext cx="566803" cy="403045"/>
          </a:xfrm>
          <a:prstGeom prst="rect">
            <a:avLst/>
          </a:prstGeom>
          <a:solidFill>
            <a:schemeClr val="accent5">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8" name="直接连接符 17"/>
          <p:cNvCxnSpPr/>
          <p:nvPr>
            <p:custDataLst>
              <p:tags r:id="rId2"/>
            </p:custDataLst>
          </p:nvPr>
        </p:nvCxnSpPr>
        <p:spPr>
          <a:xfrm flipH="1" flipV="1">
            <a:off x="-60959" y="727287"/>
            <a:ext cx="11412220" cy="38947"/>
          </a:xfrm>
          <a:prstGeom prst="line">
            <a:avLst/>
          </a:prstGeom>
          <a:noFill/>
          <a:ln w="12700" cap="flat" cmpd="sng" algn="ctr">
            <a:solidFill>
              <a:schemeClr val="accent5">
                <a:lumMod val="7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平行四边形 28"/>
          <p:cNvSpPr/>
          <p:nvPr>
            <p:custDataLst>
              <p:tags r:id="rId3"/>
            </p:custDataLst>
          </p:nvPr>
        </p:nvSpPr>
        <p:spPr>
          <a:xfrm rot="3600000">
            <a:off x="10557516" y="198166"/>
            <a:ext cx="995501" cy="1401973"/>
          </a:xfrm>
          <a:prstGeom prst="parallelogram">
            <a:avLst>
              <a:gd name="adj" fmla="val 81010"/>
            </a:avLst>
          </a:prstGeom>
          <a:solidFill>
            <a:schemeClr val="accent5">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5" tIns="45696" rIns="91395" bIns="45696" numCol="1" spcCol="0" rtlCol="0" fromWordArt="0" anchor="ctr" anchorCtr="0" forceAA="0" compatLnSpc="1">
            <a:noAutofit/>
          </a:bodyPr>
          <a:lstStyle/>
          <a:p>
            <a:pPr algn="ctr" defTabSz="1624965"/>
            <a:endParaRPr lang="zh-CN" altLang="en-US">
              <a:solidFill>
                <a:prstClr val="white"/>
              </a:solidFill>
            </a:endParaRPr>
          </a:p>
        </p:txBody>
      </p:sp>
      <p:sp>
        <p:nvSpPr>
          <p:cNvPr id="5" name="TextBox 3"/>
          <p:cNvSpPr txBox="1"/>
          <p:nvPr/>
        </p:nvSpPr>
        <p:spPr>
          <a:xfrm>
            <a:off x="712047" y="193041"/>
            <a:ext cx="3969283" cy="913199"/>
          </a:xfrm>
          <a:prstGeom prst="rect">
            <a:avLst/>
          </a:prstGeom>
          <a:noFill/>
        </p:spPr>
        <p:txBody>
          <a:bodyPr wrap="square" rtlCol="0">
            <a:spAutoFit/>
          </a:bodyPr>
          <a:lstStyle/>
          <a:p>
            <a:r>
              <a:rPr lang="en-US" altLang="zh-CN" sz="2665" b="1" dirty="0">
                <a:solidFill>
                  <a:schemeClr val="accent5">
                    <a:lumMod val="75000"/>
                  </a:schemeClr>
                </a:solidFill>
                <a:latin typeface="微软雅黑" panose="020B0503020204020204" pitchFamily="34" charset="-122"/>
                <a:ea typeface="微软雅黑" panose="020B0503020204020204" pitchFamily="34" charset="-122"/>
              </a:rPr>
              <a:t> </a:t>
            </a:r>
            <a:r>
              <a:rPr sz="2665" b="1" dirty="0">
                <a:solidFill>
                  <a:schemeClr val="accent5">
                    <a:lumMod val="75000"/>
                  </a:schemeClr>
                </a:solidFill>
                <a:latin typeface="微软雅黑" panose="020B0503020204020204" pitchFamily="34" charset="-122"/>
                <a:ea typeface="微软雅黑" panose="020B0503020204020204" pitchFamily="34" charset="-122"/>
              </a:rPr>
              <a:t>语篇衔接的三个“一定”</a:t>
            </a:r>
            <a:endParaRPr sz="2665"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52" name="Rectangle 36"/>
          <p:cNvSpPr>
            <a:spLocks noChangeArrowheads="1"/>
          </p:cNvSpPr>
          <p:nvPr/>
        </p:nvSpPr>
        <p:spPr bwMode="auto">
          <a:xfrm>
            <a:off x="8123569" y="2290009"/>
            <a:ext cx="3519990" cy="2147574"/>
          </a:xfrm>
          <a:prstGeom prst="rect">
            <a:avLst/>
          </a:prstGeom>
          <a:noFill/>
          <a:ln w="9525">
            <a:noFill/>
            <a:miter lim="800000"/>
          </a:ln>
        </p:spPr>
        <p:txBody>
          <a:bodyPr wrap="square" lIns="121917" tIns="60959" rIns="121917" bIns="60959">
            <a:spAutoFit/>
          </a:bodyPr>
          <a:lstStyle/>
          <a:p>
            <a:pPr latinLnBrk="1">
              <a:lnSpc>
                <a:spcPct val="120000"/>
              </a:lnSpc>
            </a:pPr>
            <a:r>
              <a:rPr kumimoji="1" lang="zh-CN" altLang="en-US" sz="2800" b="1" dirty="0">
                <a:latin typeface="微软雅黑" panose="020B0503020204020204" pitchFamily="34" charset="-122"/>
                <a:ea typeface="微软雅黑" panose="020B0503020204020204" pitchFamily="34" charset="-122"/>
              </a:rPr>
              <a:t>①一定要有与第二段段首句中的同词或同义词。</a:t>
            </a:r>
            <a:endParaRPr kumimoji="1" lang="zh-CN" altLang="en-US" sz="2800" b="1" dirty="0">
              <a:latin typeface="微软雅黑" panose="020B0503020204020204" pitchFamily="34" charset="-122"/>
              <a:ea typeface="微软雅黑" panose="020B0503020204020204" pitchFamily="34" charset="-122"/>
            </a:endParaRPr>
          </a:p>
          <a:p>
            <a:pPr latinLnBrk="1">
              <a:lnSpc>
                <a:spcPct val="120000"/>
              </a:lnSpc>
            </a:pPr>
            <a:r>
              <a:rPr kumimoji="1" lang="zh-CN" altLang="en-US" sz="2800" b="1" dirty="0">
                <a:latin typeface="微软雅黑" panose="020B0503020204020204" pitchFamily="34" charset="-122"/>
                <a:ea typeface="微软雅黑" panose="020B0503020204020204" pitchFamily="34" charset="-122"/>
                <a:sym typeface="+mn-ea"/>
              </a:rPr>
              <a:t>②</a:t>
            </a:r>
            <a:r>
              <a:rPr kumimoji="1" lang="zh-CN" altLang="en-US" sz="2800" b="1" dirty="0">
                <a:latin typeface="微软雅黑" panose="020B0503020204020204" pitchFamily="34" charset="-122"/>
                <a:ea typeface="微软雅黑" panose="020B0503020204020204" pitchFamily="34" charset="-122"/>
              </a:rPr>
              <a:t>实现无缝衔接</a:t>
            </a:r>
            <a:endParaRPr kumimoji="1" lang="zh-CN" altLang="en-US" sz="2800" b="1" dirty="0">
              <a:latin typeface="微软雅黑" panose="020B0503020204020204" pitchFamily="34" charset="-122"/>
              <a:ea typeface="微软雅黑" panose="020B0503020204020204" pitchFamily="34" charset="-122"/>
            </a:endParaRPr>
          </a:p>
        </p:txBody>
      </p:sp>
      <p:sp>
        <p:nvSpPr>
          <p:cNvPr id="53" name="Rectangle 37"/>
          <p:cNvSpPr>
            <a:spLocks noChangeArrowheads="1"/>
          </p:cNvSpPr>
          <p:nvPr/>
        </p:nvSpPr>
        <p:spPr bwMode="auto">
          <a:xfrm>
            <a:off x="8271527" y="1723401"/>
            <a:ext cx="1785098" cy="528732"/>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400" b="1" kern="0" dirty="0">
                <a:solidFill>
                  <a:srgbClr val="0070C0"/>
                </a:solidFill>
                <a:latin typeface="微软雅黑" panose="020B0503020204020204" pitchFamily="34" charset="-122"/>
                <a:ea typeface="微软雅黑" panose="020B0503020204020204" pitchFamily="34" charset="-122"/>
              </a:rPr>
              <a:t>第一段结尾</a:t>
            </a:r>
            <a:endParaRPr kumimoji="1" lang="zh-CN" altLang="en-US" sz="2400" b="1" kern="0" dirty="0">
              <a:solidFill>
                <a:srgbClr val="0070C0"/>
              </a:solidFill>
              <a:latin typeface="微软雅黑" panose="020B0503020204020204" pitchFamily="34" charset="-122"/>
              <a:ea typeface="微软雅黑" panose="020B0503020204020204" pitchFamily="34" charset="-122"/>
            </a:endParaRPr>
          </a:p>
        </p:txBody>
      </p:sp>
      <p:pic>
        <p:nvPicPr>
          <p:cNvPr id="55" name="图片 54" descr="未标题-2.png"/>
          <p:cNvPicPr>
            <a:picLocks noChangeAspect="1"/>
          </p:cNvPicPr>
          <p:nvPr/>
        </p:nvPicPr>
        <p:blipFill>
          <a:blip r:embed="rId4"/>
          <a:stretch>
            <a:fillRect/>
          </a:stretch>
        </p:blipFill>
        <p:spPr>
          <a:xfrm>
            <a:off x="3604243" y="1680674"/>
            <a:ext cx="4355720" cy="4692823"/>
          </a:xfrm>
          <a:prstGeom prst="rect">
            <a:avLst/>
          </a:prstGeom>
        </p:spPr>
      </p:pic>
      <p:sp>
        <p:nvSpPr>
          <p:cNvPr id="56" name="Rectangle 36"/>
          <p:cNvSpPr>
            <a:spLocks noChangeArrowheads="1"/>
          </p:cNvSpPr>
          <p:nvPr/>
        </p:nvSpPr>
        <p:spPr bwMode="auto">
          <a:xfrm>
            <a:off x="8287174" y="4922520"/>
            <a:ext cx="3192780" cy="1858327"/>
          </a:xfrm>
          <a:prstGeom prst="rect">
            <a:avLst/>
          </a:prstGeom>
          <a:noFill/>
          <a:ln w="9525">
            <a:noFill/>
            <a:miter lim="800000"/>
          </a:ln>
        </p:spPr>
        <p:txBody>
          <a:bodyPr wrap="square" lIns="121917" tIns="60959" rIns="121917" bIns="60959">
            <a:spAutoFit/>
          </a:bodyPr>
          <a:lstStyle/>
          <a:p>
            <a:pPr latinLnBrk="1">
              <a:lnSpc>
                <a:spcPct val="120000"/>
              </a:lnSpc>
            </a:pPr>
            <a:r>
              <a:rPr kumimoji="1" lang="zh-CN" altLang="en-US" sz="2400" b="1" dirty="0">
                <a:latin typeface="微软雅黑" panose="020B0503020204020204" pitchFamily="34" charset="-122"/>
                <a:ea typeface="微软雅黑" panose="020B0503020204020204" pitchFamily="34" charset="-122"/>
              </a:rPr>
              <a:t>①一定要呼应原文中体现主题或伏笔的关键词。</a:t>
            </a:r>
            <a:endParaRPr kumimoji="1" lang="zh-CN" altLang="en-US" sz="2400" b="1" dirty="0">
              <a:latin typeface="微软雅黑" panose="020B0503020204020204" pitchFamily="34" charset="-122"/>
              <a:ea typeface="微软雅黑" panose="020B0503020204020204" pitchFamily="34" charset="-122"/>
            </a:endParaRPr>
          </a:p>
          <a:p>
            <a:pPr latinLnBrk="1">
              <a:lnSpc>
                <a:spcPct val="120000"/>
              </a:lnSpc>
            </a:pPr>
            <a:r>
              <a:rPr kumimoji="1" lang="zh-CN" altLang="en-US" sz="2400" b="1" dirty="0">
                <a:latin typeface="微软雅黑" panose="020B0503020204020204" pitchFamily="34" charset="-122"/>
                <a:ea typeface="微软雅黑" panose="020B0503020204020204" pitchFamily="34" charset="-122"/>
                <a:sym typeface="+mn-ea"/>
              </a:rPr>
              <a:t>②</a:t>
            </a:r>
            <a:r>
              <a:rPr kumimoji="1" lang="zh-CN" altLang="en-US" sz="2400" b="1" dirty="0">
                <a:latin typeface="微软雅黑" panose="020B0503020204020204" pitchFamily="34" charset="-122"/>
                <a:ea typeface="微软雅黑" panose="020B0503020204020204" pitchFamily="34" charset="-122"/>
              </a:rPr>
              <a:t>实现主题升华</a:t>
            </a:r>
            <a:endParaRPr kumimoji="1" lang="zh-CN" altLang="en-US" sz="2400" b="1" dirty="0">
              <a:latin typeface="微软雅黑" panose="020B0503020204020204" pitchFamily="34" charset="-122"/>
              <a:ea typeface="微软雅黑" panose="020B0503020204020204" pitchFamily="34" charset="-122"/>
            </a:endParaRPr>
          </a:p>
        </p:txBody>
      </p:sp>
      <p:sp>
        <p:nvSpPr>
          <p:cNvPr id="57" name="Rectangle 37"/>
          <p:cNvSpPr>
            <a:spLocks noChangeArrowheads="1"/>
          </p:cNvSpPr>
          <p:nvPr/>
        </p:nvSpPr>
        <p:spPr bwMode="auto">
          <a:xfrm>
            <a:off x="8381172" y="4227435"/>
            <a:ext cx="1953414" cy="573873"/>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665" b="1" kern="0" dirty="0">
                <a:solidFill>
                  <a:srgbClr val="C00000"/>
                </a:solidFill>
                <a:latin typeface="微软雅黑" panose="020B0503020204020204" pitchFamily="34" charset="-122"/>
                <a:ea typeface="微软雅黑" panose="020B0503020204020204" pitchFamily="34" charset="-122"/>
              </a:rPr>
              <a:t>第二段结尾</a:t>
            </a:r>
            <a:endParaRPr kumimoji="1" lang="zh-CN" altLang="en-US" sz="2665" b="1" kern="0" dirty="0">
              <a:solidFill>
                <a:srgbClr val="C00000"/>
              </a:solidFill>
              <a:latin typeface="微软雅黑" panose="020B0503020204020204" pitchFamily="34" charset="-122"/>
              <a:ea typeface="微软雅黑" panose="020B0503020204020204" pitchFamily="34" charset="-122"/>
            </a:endParaRPr>
          </a:p>
        </p:txBody>
      </p:sp>
      <p:sp>
        <p:nvSpPr>
          <p:cNvPr id="58" name="Rectangle 36"/>
          <p:cNvSpPr>
            <a:spLocks noChangeArrowheads="1"/>
          </p:cNvSpPr>
          <p:nvPr/>
        </p:nvSpPr>
        <p:spPr bwMode="auto">
          <a:xfrm>
            <a:off x="114301" y="4028440"/>
            <a:ext cx="3901108" cy="2277545"/>
          </a:xfrm>
          <a:prstGeom prst="rect">
            <a:avLst/>
          </a:prstGeom>
          <a:noFill/>
          <a:ln w="9525">
            <a:noFill/>
            <a:miter lim="800000"/>
          </a:ln>
        </p:spPr>
        <p:txBody>
          <a:bodyPr wrap="square" lIns="121917" tIns="60959" rIns="121917" bIns="60959">
            <a:spAutoFit/>
          </a:bodyPr>
          <a:lstStyle/>
          <a:p>
            <a:pPr latinLnBrk="1"/>
            <a:r>
              <a:rPr kumimoji="1" lang="zh-CN" altLang="en-US" sz="2800" b="1" dirty="0">
                <a:latin typeface="微软雅黑" panose="020B0503020204020204" pitchFamily="34" charset="-122"/>
                <a:ea typeface="微软雅黑" panose="020B0503020204020204" pitchFamily="34" charset="-122"/>
              </a:rPr>
              <a:t>①一定要把段首句的名词或动词（尤其是后半句），用在写作开头，实现语义连贯。</a:t>
            </a:r>
            <a:endParaRPr kumimoji="1" lang="zh-CN" altLang="en-US" sz="2800" b="1" dirty="0">
              <a:latin typeface="微软雅黑" panose="020B0503020204020204" pitchFamily="34" charset="-122"/>
              <a:ea typeface="微软雅黑" panose="020B0503020204020204" pitchFamily="34" charset="-122"/>
            </a:endParaRPr>
          </a:p>
          <a:p>
            <a:pPr latinLnBrk="1"/>
            <a:r>
              <a:rPr kumimoji="1" lang="zh-CN" altLang="en-US" sz="2800" b="1" dirty="0">
                <a:latin typeface="微软雅黑" panose="020B0503020204020204" pitchFamily="34" charset="-122"/>
                <a:ea typeface="微软雅黑" panose="020B0503020204020204" pitchFamily="34" charset="-122"/>
                <a:sym typeface="+mn-ea"/>
              </a:rPr>
              <a:t>②力争</a:t>
            </a:r>
            <a:r>
              <a:rPr kumimoji="1" lang="zh-CN" altLang="en-US" sz="2800" b="1" dirty="0">
                <a:latin typeface="微软雅黑" panose="020B0503020204020204" pitchFamily="34" charset="-122"/>
                <a:ea typeface="微软雅黑" panose="020B0503020204020204" pitchFamily="34" charset="-122"/>
              </a:rPr>
              <a:t>高分开头</a:t>
            </a:r>
            <a:endParaRPr kumimoji="1" lang="zh-CN" altLang="en-US" sz="2800" b="1" dirty="0">
              <a:latin typeface="微软雅黑" panose="020B0503020204020204" pitchFamily="34" charset="-122"/>
              <a:ea typeface="微软雅黑" panose="020B0503020204020204" pitchFamily="34" charset="-122"/>
            </a:endParaRPr>
          </a:p>
        </p:txBody>
      </p:sp>
      <p:sp>
        <p:nvSpPr>
          <p:cNvPr id="59" name="Rectangle 37"/>
          <p:cNvSpPr>
            <a:spLocks noChangeArrowheads="1"/>
          </p:cNvSpPr>
          <p:nvPr/>
        </p:nvSpPr>
        <p:spPr bwMode="auto">
          <a:xfrm>
            <a:off x="1029934" y="3305010"/>
            <a:ext cx="2400651" cy="528732"/>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400" b="1" kern="0" dirty="0">
                <a:solidFill>
                  <a:srgbClr val="00B050"/>
                </a:solidFill>
                <a:latin typeface="微软雅黑" panose="020B0503020204020204" pitchFamily="34" charset="-122"/>
                <a:ea typeface="微软雅黑" panose="020B0503020204020204" pitchFamily="34" charset="-122"/>
              </a:rPr>
              <a:t>第一、二段开头</a:t>
            </a:r>
            <a:endParaRPr kumimoji="1" lang="zh-CN" altLang="en-US" sz="2400" b="1" kern="0" dirty="0">
              <a:solidFill>
                <a:srgbClr val="00B050"/>
              </a:solidFill>
              <a:latin typeface="微软雅黑" panose="020B0503020204020204" pitchFamily="34" charset="-122"/>
              <a:ea typeface="微软雅黑" panose="020B0503020204020204" pitchFamily="34" charset="-122"/>
            </a:endParaRPr>
          </a:p>
        </p:txBody>
      </p:sp>
      <p:sp>
        <p:nvSpPr>
          <p:cNvPr id="60" name="Line 39"/>
          <p:cNvSpPr>
            <a:spLocks noChangeShapeType="1"/>
          </p:cNvSpPr>
          <p:nvPr/>
        </p:nvSpPr>
        <p:spPr bwMode="auto">
          <a:xfrm>
            <a:off x="385195" y="3868045"/>
            <a:ext cx="3360000" cy="0"/>
          </a:xfrm>
          <a:prstGeom prst="line">
            <a:avLst/>
          </a:prstGeom>
          <a:noFill/>
          <a:ln w="15875">
            <a:solidFill>
              <a:srgbClr val="00B050"/>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sp>
        <p:nvSpPr>
          <p:cNvPr id="61" name="Line 39"/>
          <p:cNvSpPr>
            <a:spLocks noChangeShapeType="1"/>
          </p:cNvSpPr>
          <p:nvPr/>
        </p:nvSpPr>
        <p:spPr bwMode="auto">
          <a:xfrm rot="10800000">
            <a:off x="7509520" y="2252176"/>
            <a:ext cx="3360000" cy="0"/>
          </a:xfrm>
          <a:prstGeom prst="line">
            <a:avLst/>
          </a:prstGeom>
          <a:noFill/>
          <a:ln w="15875">
            <a:solidFill>
              <a:srgbClr val="3399FF"/>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sp>
        <p:nvSpPr>
          <p:cNvPr id="62" name="Line 39"/>
          <p:cNvSpPr>
            <a:spLocks noChangeShapeType="1"/>
          </p:cNvSpPr>
          <p:nvPr/>
        </p:nvSpPr>
        <p:spPr bwMode="auto">
          <a:xfrm rot="10800000">
            <a:off x="7914651" y="4839184"/>
            <a:ext cx="3360000" cy="0"/>
          </a:xfrm>
          <a:prstGeom prst="line">
            <a:avLst/>
          </a:prstGeom>
          <a:noFill/>
          <a:ln w="15875">
            <a:solidFill>
              <a:srgbClr val="C00000"/>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pic>
        <p:nvPicPr>
          <p:cNvPr id="63" name="图片 62" descr="未标题-2.png"/>
          <p:cNvPicPr>
            <a:picLocks noChangeAspect="1"/>
          </p:cNvPicPr>
          <p:nvPr/>
        </p:nvPicPr>
        <p:blipFill>
          <a:blip r:embed="rId5" cstate="print"/>
          <a:stretch>
            <a:fillRect/>
          </a:stretch>
        </p:blipFill>
        <p:spPr>
          <a:xfrm>
            <a:off x="114300" y="3142447"/>
            <a:ext cx="952464" cy="952464"/>
          </a:xfrm>
          <a:prstGeom prst="rect">
            <a:avLst/>
          </a:prstGeom>
        </p:spPr>
      </p:pic>
      <p:sp>
        <p:nvSpPr>
          <p:cNvPr id="10" name="文本框 9"/>
          <p:cNvSpPr txBox="1"/>
          <p:nvPr/>
        </p:nvSpPr>
        <p:spPr>
          <a:xfrm>
            <a:off x="1800014" y="895774"/>
            <a:ext cx="9424247" cy="830997"/>
          </a:xfrm>
          <a:prstGeom prst="rect">
            <a:avLst/>
          </a:prstGeom>
          <a:noFill/>
        </p:spPr>
        <p:txBody>
          <a:bodyPr wrap="square" rtlCol="0" anchor="t">
            <a:spAutoFit/>
          </a:bodyPr>
          <a:lstStyle/>
          <a:p>
            <a:r>
              <a:rPr lang="zh-CN" altLang="en-US" sz="2400" b="1" dirty="0">
                <a:solidFill>
                  <a:schemeClr val="accent5">
                    <a:lumMod val="75000"/>
                  </a:schemeClr>
                </a:solidFill>
                <a:latin typeface="Times New Roman" panose="02020603050405020304" pitchFamily="18" charset="0"/>
                <a:cs typeface="Times New Roman" panose="02020603050405020304" pitchFamily="18" charset="0"/>
              </a:rPr>
              <a:t>根据衔接连贯理论，通过词汇的有效衔接（词汇同现或词汇复现）实现语义连贯和逻辑衔接。</a:t>
            </a:r>
            <a:endParaRPr lang="zh-CN" alt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6">
            <a:clrChange>
              <a:clrFrom>
                <a:srgbClr val="FFFFFF">
                  <a:alpha val="100000"/>
                </a:srgbClr>
              </a:clrFrom>
              <a:clrTo>
                <a:srgbClr val="FFFFFF">
                  <a:alpha val="100000"/>
                  <a:alpha val="0"/>
                </a:srgbClr>
              </a:clrTo>
            </a:clrChange>
          </a:blip>
          <a:srcRect l="33472" t="43259" r="39014" b="10840"/>
          <a:stretch>
            <a:fillRect/>
          </a:stretch>
        </p:blipFill>
        <p:spPr>
          <a:xfrm>
            <a:off x="122767" y="736601"/>
            <a:ext cx="1677247" cy="1846580"/>
          </a:xfrm>
          <a:prstGeom prst="rect">
            <a:avLst/>
          </a:prstGeom>
        </p:spPr>
      </p:pic>
      <p:pic>
        <p:nvPicPr>
          <p:cNvPr id="7" name="图片 6"/>
          <p:cNvPicPr>
            <a:picLocks noChangeAspect="1"/>
          </p:cNvPicPr>
          <p:nvPr>
            <p:custDataLst>
              <p:tags r:id="rId7"/>
            </p:custDataLst>
          </p:nvPr>
        </p:nvPicPr>
        <p:blipFill>
          <a:blip r:embed="rId8">
            <a:clrChange>
              <a:clrFrom>
                <a:srgbClr val="F6F6F6">
                  <a:alpha val="100000"/>
                </a:srgbClr>
              </a:clrFrom>
              <a:clrTo>
                <a:srgbClr val="F6F6F6">
                  <a:alpha val="100000"/>
                  <a:alpha val="0"/>
                </a:srgbClr>
              </a:clrTo>
            </a:clrChange>
          </a:blip>
          <a:srcRect l="53828" t="27524" r="2757" b="58507"/>
          <a:stretch>
            <a:fillRect/>
          </a:stretch>
        </p:blipFill>
        <p:spPr>
          <a:xfrm>
            <a:off x="9346354" y="0"/>
            <a:ext cx="2845647" cy="736600"/>
          </a:xfrm>
          <a:prstGeom prst="rect">
            <a:avLst/>
          </a:prstGeom>
        </p:spPr>
      </p:pic>
      <p:sp>
        <p:nvSpPr>
          <p:cNvPr id="2" name="文本框 1"/>
          <p:cNvSpPr txBox="1"/>
          <p:nvPr/>
        </p:nvSpPr>
        <p:spPr>
          <a:xfrm>
            <a:off x="158750" y="6324527"/>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 </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9"/>
          <a:stretch>
            <a:fillRect/>
          </a:stretch>
        </p:blipFill>
        <p:spPr>
          <a:xfrm>
            <a:off x="11477625" y="82550"/>
            <a:ext cx="608013" cy="642938"/>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1049"/>
                            </p:stCondLst>
                            <p:childTnLst>
                              <p:par>
                                <p:cTn id="10" presetID="20"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edge">
                                      <p:cBhvr>
                                        <p:cTn id="12" dur="2000"/>
                                        <p:tgtEl>
                                          <p:spTgt spid="55"/>
                                        </p:tgtEl>
                                      </p:cBhvr>
                                    </p:animEffect>
                                  </p:childTnLst>
                                </p:cTn>
                              </p:par>
                            </p:childTnLst>
                          </p:cTn>
                        </p:par>
                        <p:par>
                          <p:cTn id="13" fill="hold">
                            <p:stCondLst>
                              <p:cond delay="3049"/>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9"/>
                                        </p:tgtEl>
                                        <p:attrNameLst>
                                          <p:attrName>ppt_y</p:attrName>
                                        </p:attrNameLst>
                                      </p:cBhvr>
                                      <p:tavLst>
                                        <p:tav tm="0">
                                          <p:val>
                                            <p:strVal val="#ppt_y"/>
                                          </p:val>
                                        </p:tav>
                                        <p:tav tm="100000">
                                          <p:val>
                                            <p:strVal val="#ppt_y"/>
                                          </p:val>
                                        </p:tav>
                                      </p:tavLst>
                                    </p:anim>
                                    <p:anim calcmode="lin" valueType="num">
                                      <p:cBhvr>
                                        <p:cTn id="18"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9"/>
                                        </p:tgtEl>
                                      </p:cBhvr>
                                    </p:animEffect>
                                  </p:childTnLst>
                                </p:cTn>
                              </p:par>
                            </p:childTnLst>
                          </p:cTn>
                        </p:par>
                        <p:par>
                          <p:cTn id="21" fill="hold">
                            <p:stCondLst>
                              <p:cond delay="3849"/>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4849"/>
                            </p:stCondLst>
                            <p:childTnLst>
                              <p:par>
                                <p:cTn id="28" presetID="22" presetClass="entr" presetSubtype="8"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childTnLst>
                          </p:cTn>
                        </p:par>
                        <p:par>
                          <p:cTn id="31" fill="hold">
                            <p:stCondLst>
                              <p:cond delay="5349"/>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58"/>
                                        </p:tgtEl>
                                        <p:attrNameLst>
                                          <p:attrName>style.visibility</p:attrName>
                                        </p:attrNameLst>
                                      </p:cBhvr>
                                      <p:to>
                                        <p:strVal val="visible"/>
                                      </p:to>
                                    </p:set>
                                    <p:anim calcmode="discrete" valueType="clr">
                                      <p:cBhvr override="childStyle">
                                        <p:cTn id="34"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8"/>
                                        </p:tgtEl>
                                        <p:attrNameLst>
                                          <p:attrName>fillcolor</p:attrName>
                                        </p:attrNameLst>
                                      </p:cBhvr>
                                      <p:tavLst>
                                        <p:tav tm="0">
                                          <p:val>
                                            <p:clrVal>
                                              <a:schemeClr val="accent2"/>
                                            </p:clrVal>
                                          </p:val>
                                        </p:tav>
                                        <p:tav tm="50000">
                                          <p:val>
                                            <p:clrVal>
                                              <a:schemeClr val="hlink"/>
                                            </p:clrVal>
                                          </p:val>
                                        </p:tav>
                                      </p:tavLst>
                                    </p:anim>
                                    <p:set>
                                      <p:cBhvr>
                                        <p:cTn id="36" dur="80"/>
                                        <p:tgtEl>
                                          <p:spTgt spid="58"/>
                                        </p:tgtEl>
                                        <p:attrNameLst>
                                          <p:attrName>fill.type</p:attrName>
                                        </p:attrNameLst>
                                      </p:cBhvr>
                                      <p:to>
                                        <p:strVal val="solid"/>
                                      </p:to>
                                    </p:set>
                                  </p:childTnLst>
                                </p:cTn>
                              </p:par>
                            </p:childTnLst>
                          </p:cTn>
                        </p:par>
                        <p:par>
                          <p:cTn id="37" fill="hold">
                            <p:stCondLst>
                              <p:cond delay="71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3"/>
                                        </p:tgtEl>
                                        <p:attrNameLst>
                                          <p:attrName>ppt_y</p:attrName>
                                        </p:attrNameLst>
                                      </p:cBhvr>
                                      <p:tavLst>
                                        <p:tav tm="0">
                                          <p:val>
                                            <p:strVal val="#ppt_y"/>
                                          </p:val>
                                        </p:tav>
                                        <p:tav tm="100000">
                                          <p:val>
                                            <p:strVal val="#ppt_y"/>
                                          </p:val>
                                        </p:tav>
                                      </p:tavLst>
                                    </p:anim>
                                    <p:anim calcmode="lin" valueType="num">
                                      <p:cBhvr>
                                        <p:cTn id="4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3"/>
                                        </p:tgtEl>
                                      </p:cBhvr>
                                    </p:animEffect>
                                  </p:childTnLst>
                                </p:cTn>
                              </p:par>
                            </p:childTnLst>
                          </p:cTn>
                        </p:par>
                        <p:par>
                          <p:cTn id="45" fill="hold">
                            <p:stCondLst>
                              <p:cond delay="7850"/>
                            </p:stCondLst>
                            <p:childTnLst>
                              <p:par>
                                <p:cTn id="46" presetID="22" presetClass="entr" presetSubtype="2"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right)">
                                      <p:cBhvr>
                                        <p:cTn id="48" dur="500"/>
                                        <p:tgtEl>
                                          <p:spTgt spid="61"/>
                                        </p:tgtEl>
                                      </p:cBhvr>
                                    </p:animEffect>
                                  </p:childTnLst>
                                </p:cTn>
                              </p:par>
                            </p:childTnLst>
                          </p:cTn>
                        </p:par>
                        <p:par>
                          <p:cTn id="49" fill="hold">
                            <p:stCondLst>
                              <p:cond delay="835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52"/>
                                        </p:tgtEl>
                                        <p:attrNameLst>
                                          <p:attrName>style.visibility</p:attrName>
                                        </p:attrNameLst>
                                      </p:cBhvr>
                                      <p:to>
                                        <p:strVal val="visible"/>
                                      </p:to>
                                    </p:set>
                                    <p:anim calcmode="discrete" valueType="clr">
                                      <p:cBhvr override="childStyle">
                                        <p:cTn id="52"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2"/>
                                        </p:tgtEl>
                                        <p:attrNameLst>
                                          <p:attrName>fillcolor</p:attrName>
                                        </p:attrNameLst>
                                      </p:cBhvr>
                                      <p:tavLst>
                                        <p:tav tm="0">
                                          <p:val>
                                            <p:clrVal>
                                              <a:schemeClr val="accent2"/>
                                            </p:clrVal>
                                          </p:val>
                                        </p:tav>
                                        <p:tav tm="50000">
                                          <p:val>
                                            <p:clrVal>
                                              <a:schemeClr val="hlink"/>
                                            </p:clrVal>
                                          </p:val>
                                        </p:tav>
                                      </p:tavLst>
                                    </p:anim>
                                    <p:set>
                                      <p:cBhvr>
                                        <p:cTn id="54" dur="80"/>
                                        <p:tgtEl>
                                          <p:spTgt spid="52"/>
                                        </p:tgtEl>
                                        <p:attrNameLst>
                                          <p:attrName>fill.type</p:attrName>
                                        </p:attrNameLst>
                                      </p:cBhvr>
                                      <p:to>
                                        <p:strVal val="solid"/>
                                      </p:to>
                                    </p:set>
                                  </p:childTnLst>
                                </p:cTn>
                              </p:par>
                            </p:childTnLst>
                          </p:cTn>
                        </p:par>
                        <p:par>
                          <p:cTn id="55" fill="hold">
                            <p:stCondLst>
                              <p:cond delay="951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7"/>
                                        </p:tgtEl>
                                        <p:attrNameLst>
                                          <p:attrName>ppt_y</p:attrName>
                                        </p:attrNameLst>
                                      </p:cBhvr>
                                      <p:tavLst>
                                        <p:tav tm="0">
                                          <p:val>
                                            <p:strVal val="#ppt_y"/>
                                          </p:val>
                                        </p:tav>
                                        <p:tav tm="100000">
                                          <p:val>
                                            <p:strVal val="#ppt_y"/>
                                          </p:val>
                                        </p:tav>
                                      </p:tavLst>
                                    </p:anim>
                                    <p:anim calcmode="lin" valueType="num">
                                      <p:cBhvr>
                                        <p:cTn id="60"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57"/>
                                        </p:tgtEl>
                                      </p:cBhvr>
                                    </p:animEffect>
                                  </p:childTnLst>
                                </p:cTn>
                              </p:par>
                            </p:childTnLst>
                          </p:cTn>
                        </p:par>
                        <p:par>
                          <p:cTn id="63" fill="hold">
                            <p:stCondLst>
                              <p:cond delay="10210"/>
                            </p:stCondLst>
                            <p:childTnLst>
                              <p:par>
                                <p:cTn id="64" presetID="22" presetClass="entr" presetSubtype="2"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right)">
                                      <p:cBhvr>
                                        <p:cTn id="66" dur="500"/>
                                        <p:tgtEl>
                                          <p:spTgt spid="62"/>
                                        </p:tgtEl>
                                      </p:cBhvr>
                                    </p:animEffect>
                                  </p:childTnLst>
                                </p:cTn>
                              </p:par>
                            </p:childTnLst>
                          </p:cTn>
                        </p:par>
                        <p:par>
                          <p:cTn id="67" fill="hold">
                            <p:stCondLst>
                              <p:cond delay="1071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56"/>
                                        </p:tgtEl>
                                        <p:attrNameLst>
                                          <p:attrName>style.visibility</p:attrName>
                                        </p:attrNameLst>
                                      </p:cBhvr>
                                      <p:to>
                                        <p:strVal val="visible"/>
                                      </p:to>
                                    </p:set>
                                    <p:anim calcmode="discrete" valueType="clr">
                                      <p:cBhvr override="childStyle">
                                        <p:cTn id="70"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56"/>
                                        </p:tgtEl>
                                        <p:attrNameLst>
                                          <p:attrName>fillcolor</p:attrName>
                                        </p:attrNameLst>
                                      </p:cBhvr>
                                      <p:tavLst>
                                        <p:tav tm="0">
                                          <p:val>
                                            <p:clrVal>
                                              <a:schemeClr val="accent2"/>
                                            </p:clrVal>
                                          </p:val>
                                        </p:tav>
                                        <p:tav tm="50000">
                                          <p:val>
                                            <p:clrVal>
                                              <a:schemeClr val="hlink"/>
                                            </p:clrVal>
                                          </p:val>
                                        </p:tav>
                                      </p:tavLst>
                                    </p:anim>
                                    <p:set>
                                      <p:cBhvr>
                                        <p:cTn id="72" dur="80"/>
                                        <p:tgtEl>
                                          <p:spTgt spid="56"/>
                                        </p:tgtEl>
                                        <p:attrNameLst>
                                          <p:attrName>fill.type</p:attrName>
                                        </p:attrNameLst>
                                      </p:cBhvr>
                                      <p:to>
                                        <p:strVal val="solid"/>
                                      </p:to>
                                    </p:set>
                                  </p:childTnLst>
                                </p:cTn>
                              </p:par>
                              <p:par>
                                <p:cTn id="73" presetID="29"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ppt_x</p:attrName>
                                        </p:attrNameLst>
                                      </p:cBhvr>
                                      <p:tavLst>
                                        <p:tav tm="0">
                                          <p:val>
                                            <p:strVal val="#ppt_x-.2"/>
                                          </p:val>
                                        </p:tav>
                                        <p:tav tm="100000">
                                          <p:val>
                                            <p:strVal val="#ppt_x"/>
                                          </p:val>
                                        </p:tav>
                                      </p:tavLst>
                                    </p:anim>
                                    <p:anim calcmode="lin" valueType="num">
                                      <p:cBhvr>
                                        <p:cTn id="7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2" grpId="0"/>
      <p:bldP spid="53" grpId="0"/>
      <p:bldP spid="56" grpId="0"/>
      <p:bldP spid="57" grpId="0"/>
      <p:bldP spid="58" grpId="0"/>
      <p:bldP spid="59" grpId="0"/>
      <p:bldP spid="60" grpId="0" bldLvl="0" animBg="1"/>
      <p:bldP spid="61" grpId="0" bldLvl="0" animBg="1"/>
      <p:bldP spid="6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798982" y="663299"/>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Design plots for each paragraph</a:t>
            </a:r>
            <a:endParaRPr lang="zh-CN" altLang="en-US" sz="5400" b="1" dirty="0">
              <a:solidFill>
                <a:srgbClr val="EDBE13"/>
              </a:solidFill>
            </a:endParaRPr>
          </a:p>
        </p:txBody>
      </p:sp>
      <p:sp>
        <p:nvSpPr>
          <p:cNvPr id="6" name="文本框 5"/>
          <p:cNvSpPr txBox="1"/>
          <p:nvPr/>
        </p:nvSpPr>
        <p:spPr>
          <a:xfrm>
            <a:off x="0" y="2146851"/>
            <a:ext cx="12192000" cy="3539430"/>
          </a:xfrm>
          <a:prstGeom prst="rect">
            <a:avLst/>
          </a:prstGeom>
          <a:solidFill>
            <a:schemeClr val="bg2"/>
          </a:solidFill>
        </p:spPr>
        <p:txBody>
          <a:bodyPr wrap="square">
            <a:spAutoFit/>
          </a:bodyPr>
          <a:lstStyle/>
          <a:p>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确定</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核心词汇：</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所给段落首句的</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名词、动词、地点、时间</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等要读透，并利用所给段落首句的</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核心词汇</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进行两段首句的创作，增强与原文的协同性，一致性，确保续写内容与原文故事语义连贯；</a:t>
            </a:r>
            <a:endPar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a:p>
            <a:endPar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a:p>
            <a:r>
              <a:rPr lang="zh-CN" altLang="en-US" sz="3200" b="1" dirty="0">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附评分标准：</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第五档：（</a:t>
            </a:r>
            <a:r>
              <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21—25 </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分）与所给短文融洽度高，</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与段落开头衔接合理，</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内容丰富，有效地使用了语句间连接成分，使所续写短文结构紧凑</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结合原文本最后一段定首段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 1  </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3716513"/>
          </a:xfrm>
          <a:solidFill>
            <a:schemeClr val="bg1"/>
          </a:solidFill>
        </p:spPr>
        <p:txBody>
          <a:bodyPr>
            <a:noAutofit/>
          </a:bodyPr>
          <a:lstStyle/>
          <a:p>
            <a:r>
              <a:rPr lang="en-US" altLang="zh-CN" sz="4400" dirty="0">
                <a:solidFill>
                  <a:srgbClr val="000000"/>
                </a:solidFill>
                <a:latin typeface="Arial" panose="020B0604020202020204" pitchFamily="34" charset="0"/>
                <a:ea typeface="Times New Roman" panose="02020603050405020304" pitchFamily="18" charset="0"/>
              </a:rPr>
              <a:t>Para1: </a:t>
            </a:r>
            <a:r>
              <a:rPr lang="en-US" altLang="zh-CN" sz="4400" dirty="0">
                <a:solidFill>
                  <a:srgbClr val="CC00FF"/>
                </a:solidFill>
                <a:latin typeface="Arial" panose="020B0604020202020204" pitchFamily="34" charset="0"/>
                <a:ea typeface="Times New Roman" panose="02020603050405020304" pitchFamily="18" charset="0"/>
              </a:rPr>
              <a:t>My worst nightmare </a:t>
            </a:r>
            <a:r>
              <a:rPr lang="en-US" altLang="zh-CN" sz="4400" dirty="0">
                <a:solidFill>
                  <a:srgbClr val="FF0000"/>
                </a:solidFill>
                <a:latin typeface="Arial" panose="020B0604020202020204" pitchFamily="34" charset="0"/>
                <a:ea typeface="Times New Roman" panose="02020603050405020304" pitchFamily="18" charset="0"/>
              </a:rPr>
              <a:t>came true</a:t>
            </a:r>
            <a:r>
              <a:rPr lang="en-US" altLang="zh-CN" sz="4400" dirty="0">
                <a:solidFill>
                  <a:srgbClr val="000000"/>
                </a:solidFill>
                <a:latin typeface="Arial" panose="020B0604020202020204" pitchFamily="34" charset="0"/>
                <a:ea typeface="Times New Roman" panose="02020603050405020304" pitchFamily="18" charset="0"/>
              </a:rPr>
              <a:t>! </a:t>
            </a:r>
            <a:endParaRPr lang="en-US" altLang="zh-CN" sz="4400" dirty="0">
              <a:solidFill>
                <a:srgbClr val="000000"/>
              </a:solidFill>
              <a:latin typeface="Arial" panose="020B0604020202020204" pitchFamily="34" charset="0"/>
              <a:ea typeface="Times New Roman" panose="02020603050405020304" pitchFamily="18" charset="0"/>
            </a:endParaRPr>
          </a:p>
          <a:p>
            <a:r>
              <a:rPr lang="en-US" altLang="zh-CN" sz="4000" b="1" dirty="0">
                <a:solidFill>
                  <a:srgbClr val="006600"/>
                </a:solidFill>
              </a:rPr>
              <a:t>Link1 A: </a:t>
            </a:r>
            <a:r>
              <a:rPr lang="zh-CN" altLang="en-US" sz="3600" dirty="0"/>
              <a:t>（</a:t>
            </a:r>
            <a:r>
              <a:rPr lang="zh-CN" altLang="en-US" sz="3600" dirty="0">
                <a:solidFill>
                  <a:srgbClr val="C00000"/>
                </a:solidFill>
              </a:rPr>
              <a:t>核心词</a:t>
            </a:r>
            <a:r>
              <a:rPr lang="en-US" altLang="zh-CN" sz="3600" dirty="0">
                <a:solidFill>
                  <a:srgbClr val="C00000"/>
                </a:solidFill>
              </a:rPr>
              <a:t>: </a:t>
            </a:r>
            <a:r>
              <a:rPr lang="en-US" altLang="zh-CN" sz="3600" dirty="0"/>
              <a:t>my worst nightmare </a:t>
            </a:r>
            <a:r>
              <a:rPr lang="zh-CN" altLang="en-US" sz="3600" dirty="0"/>
              <a:t>起到衔接作用；</a:t>
            </a:r>
            <a:r>
              <a:rPr lang="en-US" altLang="zh-CN" sz="3600" dirty="0"/>
              <a:t>+</a:t>
            </a:r>
            <a:r>
              <a:rPr lang="zh-CN" altLang="en-US" sz="3600" dirty="0"/>
              <a:t>常识：现实中蛇受到攻击后的表现</a:t>
            </a:r>
            <a:r>
              <a:rPr lang="en-US" altLang="zh-CN" sz="3600" dirty="0"/>
              <a:t>)</a:t>
            </a:r>
            <a:endParaRPr lang="en-US" altLang="zh-CN" sz="3600" dirty="0"/>
          </a:p>
          <a:p>
            <a:pPr marL="0" indent="0">
              <a:buNone/>
            </a:pPr>
            <a:r>
              <a:rPr lang="en-US" altLang="zh-CN" sz="4000" u="sng" dirty="0">
                <a:solidFill>
                  <a:srgbClr val="CC00FF"/>
                </a:solidFill>
                <a:latin typeface="Arial" panose="020B0604020202020204" pitchFamily="34" charset="0"/>
                <a:ea typeface="Times New Roman" panose="02020603050405020304" pitchFamily="18" charset="0"/>
              </a:rPr>
              <a:t>Bo</a:t>
            </a:r>
            <a:r>
              <a:rPr lang="en-US" altLang="zh-CN" sz="4000" dirty="0">
                <a:solidFill>
                  <a:srgbClr val="7030A0"/>
                </a:solidFill>
                <a:latin typeface="Arial" panose="020B0604020202020204" pitchFamily="34" charset="0"/>
                <a:ea typeface="Times New Roman" panose="02020603050405020304" pitchFamily="18" charset="0"/>
              </a:rPr>
              <a:t> </a:t>
            </a:r>
            <a:r>
              <a:rPr lang="en-US" altLang="zh-CN" sz="4000" dirty="0">
                <a:solidFill>
                  <a:srgbClr val="C00000"/>
                </a:solidFill>
                <a:latin typeface="Arial" panose="020B0604020202020204" pitchFamily="34" charset="0"/>
                <a:ea typeface="Times New Roman" panose="02020603050405020304" pitchFamily="18" charset="0"/>
              </a:rPr>
              <a:t>took quick action </a:t>
            </a:r>
            <a:r>
              <a:rPr lang="en-US" altLang="zh-CN" sz="4000" dirty="0">
                <a:solidFill>
                  <a:srgbClr val="7030A0"/>
                </a:solidFill>
                <a:latin typeface="Arial" panose="020B0604020202020204" pitchFamily="34" charset="0"/>
                <a:ea typeface="Times New Roman" panose="02020603050405020304" pitchFamily="18" charset="0"/>
              </a:rPr>
              <a:t>to defend himself, sticking out his red forked tongue to detect its attacker, </a:t>
            </a:r>
            <a:r>
              <a:rPr lang="en-US" altLang="zh-CN" sz="4000" dirty="0">
                <a:solidFill>
                  <a:srgbClr val="0000FF"/>
                </a:solidFill>
                <a:latin typeface="Arial" panose="020B0604020202020204" pitchFamily="34" charset="0"/>
                <a:ea typeface="Times New Roman" panose="02020603050405020304" pitchFamily="18" charset="0"/>
              </a:rPr>
              <a:t>which scared the whole class. </a:t>
            </a: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结合原文本最后一段定首段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 1  </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5"/>
            <a:ext cx="12192000" cy="3686696"/>
          </a:xfrm>
          <a:solidFill>
            <a:schemeClr val="bg1"/>
          </a:solidFill>
        </p:spPr>
        <p:txBody>
          <a:bodyPr>
            <a:noAutofit/>
          </a:bodyPr>
          <a:lstStyle/>
          <a:p>
            <a:r>
              <a:rPr lang="en-US" altLang="zh-CN" sz="4400" dirty="0">
                <a:solidFill>
                  <a:srgbClr val="000000"/>
                </a:solidFill>
                <a:latin typeface="Arial" panose="020B0604020202020204" pitchFamily="34" charset="0"/>
                <a:ea typeface="Times New Roman" panose="02020603050405020304" pitchFamily="18" charset="0"/>
              </a:rPr>
              <a:t>Para1: </a:t>
            </a:r>
            <a:r>
              <a:rPr lang="en-US" altLang="zh-CN" sz="4400" dirty="0">
                <a:solidFill>
                  <a:srgbClr val="CC00FF"/>
                </a:solidFill>
                <a:latin typeface="Arial" panose="020B0604020202020204" pitchFamily="34" charset="0"/>
                <a:ea typeface="Times New Roman" panose="02020603050405020304" pitchFamily="18" charset="0"/>
              </a:rPr>
              <a:t>My worst nightmare </a:t>
            </a:r>
            <a:r>
              <a:rPr lang="en-US" altLang="zh-CN" sz="4400" dirty="0">
                <a:solidFill>
                  <a:srgbClr val="FF0000"/>
                </a:solidFill>
                <a:latin typeface="Arial" panose="020B0604020202020204" pitchFamily="34" charset="0"/>
                <a:ea typeface="Times New Roman" panose="02020603050405020304" pitchFamily="18" charset="0"/>
              </a:rPr>
              <a:t>came true</a:t>
            </a:r>
            <a:r>
              <a:rPr lang="en-US" altLang="zh-CN" sz="4400" dirty="0">
                <a:solidFill>
                  <a:srgbClr val="000000"/>
                </a:solidFill>
                <a:latin typeface="Arial" panose="020B0604020202020204" pitchFamily="34" charset="0"/>
                <a:ea typeface="Times New Roman" panose="02020603050405020304" pitchFamily="18" charset="0"/>
              </a:rPr>
              <a:t>! </a:t>
            </a:r>
            <a:endParaRPr lang="en-US" altLang="zh-CN" sz="4400" dirty="0">
              <a:solidFill>
                <a:srgbClr val="000000"/>
              </a:solidFill>
              <a:latin typeface="Arial" panose="020B0604020202020204" pitchFamily="34" charset="0"/>
              <a:ea typeface="Times New Roman" panose="02020603050405020304" pitchFamily="18" charset="0"/>
            </a:endParaRPr>
          </a:p>
          <a:p>
            <a:r>
              <a:rPr lang="en-US" altLang="zh-CN" sz="4000" b="1" dirty="0">
                <a:solidFill>
                  <a:srgbClr val="006600"/>
                </a:solidFill>
              </a:rPr>
              <a:t>Link1B: </a:t>
            </a:r>
            <a:r>
              <a:rPr lang="zh-CN" altLang="en-US" sz="3600" dirty="0"/>
              <a:t>（</a:t>
            </a:r>
            <a:r>
              <a:rPr lang="zh-CN" altLang="en-US" sz="3600" dirty="0">
                <a:solidFill>
                  <a:srgbClr val="C00000"/>
                </a:solidFill>
              </a:rPr>
              <a:t>核心词</a:t>
            </a:r>
            <a:r>
              <a:rPr lang="en-US" altLang="zh-CN" sz="3600" dirty="0">
                <a:solidFill>
                  <a:srgbClr val="C00000"/>
                </a:solidFill>
              </a:rPr>
              <a:t>: </a:t>
            </a:r>
            <a:r>
              <a:rPr lang="en-US" altLang="zh-CN" sz="3600" dirty="0"/>
              <a:t>my worst nightmare </a:t>
            </a:r>
            <a:r>
              <a:rPr lang="zh-CN" altLang="en-US" sz="3600" dirty="0"/>
              <a:t>起到衔接作用，回扣原文</a:t>
            </a:r>
            <a:r>
              <a:rPr lang="en-US" altLang="zh-CN" sz="3600" dirty="0"/>
              <a:t>Nightmare )</a:t>
            </a:r>
            <a:endParaRPr lang="en-US" altLang="zh-CN" sz="3600" dirty="0"/>
          </a:p>
          <a:p>
            <a:pPr marL="0" indent="0">
              <a:buNone/>
            </a:pPr>
            <a:r>
              <a:rPr lang="en-US" altLang="zh-CN" sz="4000" dirty="0">
                <a:solidFill>
                  <a:srgbClr val="CC00FF"/>
                </a:solidFill>
              </a:rPr>
              <a:t>  </a:t>
            </a:r>
            <a:r>
              <a:rPr lang="en-US" altLang="zh-CN" sz="4000" dirty="0">
                <a:solidFill>
                  <a:srgbClr val="7030A0"/>
                </a:solidFill>
              </a:rPr>
              <a:t>Still carrying the snake around my arms, </a:t>
            </a:r>
            <a:r>
              <a:rPr lang="en-US" altLang="zh-CN" sz="4000" u="sng" dirty="0">
                <a:solidFill>
                  <a:srgbClr val="CC00FF"/>
                </a:solidFill>
              </a:rPr>
              <a:t>I </a:t>
            </a:r>
            <a:r>
              <a:rPr lang="en-US" altLang="zh-CN" sz="4000" dirty="0">
                <a:solidFill>
                  <a:srgbClr val="FF0000"/>
                </a:solidFill>
              </a:rPr>
              <a:t>could sense Bo </a:t>
            </a:r>
            <a:r>
              <a:rPr lang="en-US" altLang="zh-CN" sz="4000" dirty="0">
                <a:solidFill>
                  <a:srgbClr val="7030A0"/>
                </a:solidFill>
              </a:rPr>
              <a:t>starting constricting</a:t>
            </a:r>
            <a:r>
              <a:rPr lang="en-US" altLang="zh-CN" sz="4000" dirty="0">
                <a:solidFill>
                  <a:srgbClr val="FF0000"/>
                </a:solidFill>
              </a:rPr>
              <a:t>.</a:t>
            </a:r>
            <a:r>
              <a:rPr lang="en-US" altLang="zh-CN" sz="4000" dirty="0">
                <a:solidFill>
                  <a:srgbClr val="CC00FF"/>
                </a:solidFill>
              </a:rPr>
              <a:t> It </a:t>
            </a:r>
            <a:r>
              <a:rPr lang="en-US" altLang="zh-CN" sz="4000" dirty="0">
                <a:solidFill>
                  <a:srgbClr val="C00000"/>
                </a:solidFill>
              </a:rPr>
              <a:t>squeezed and squeezed </a:t>
            </a:r>
            <a:r>
              <a:rPr lang="en-US" altLang="zh-CN" sz="4000" dirty="0">
                <a:solidFill>
                  <a:srgbClr val="CC00FF"/>
                </a:solidFill>
              </a:rPr>
              <a:t>and I </a:t>
            </a:r>
            <a:r>
              <a:rPr lang="en-US" altLang="zh-CN" sz="4000" dirty="0">
                <a:solidFill>
                  <a:srgbClr val="C00000"/>
                </a:solidFill>
              </a:rPr>
              <a:t>could hardly breathe, </a:t>
            </a:r>
            <a:r>
              <a:rPr lang="en-US" altLang="zh-CN" sz="4000" dirty="0">
                <a:solidFill>
                  <a:srgbClr val="7030A0"/>
                </a:solidFill>
              </a:rPr>
              <a:t>my body rigid and cold.</a:t>
            </a:r>
            <a:endParaRPr lang="en-US" altLang="zh-CN" sz="40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59636" y="268358"/>
            <a:ext cx="12102548" cy="6247864"/>
          </a:xfrm>
          <a:prstGeom prst="rect">
            <a:avLst/>
          </a:prstGeom>
          <a:solidFill>
            <a:schemeClr val="bg1"/>
          </a:solidFill>
        </p:spPr>
        <p:txBody>
          <a:bodyPr wrap="square">
            <a:spAutoFit/>
          </a:bodyPr>
          <a:lstStyle/>
          <a:p>
            <a:pPr algn="just"/>
            <a:r>
              <a:rPr lang="en-US" altLang="zh-CN" sz="2000" dirty="0"/>
              <a:t>       I first met Bo when I volunteered to be a docent(</a:t>
            </a:r>
            <a:r>
              <a:rPr lang="zh-CN" altLang="en-US" sz="2000" dirty="0"/>
              <a:t>讲解员</a:t>
            </a:r>
            <a:r>
              <a:rPr lang="en-US" altLang="zh-CN" sz="2000" dirty="0"/>
              <a:t>)at the zoo. It was a summer program our school participated in, where biology students earned extra credit by teaching little kids about some of the animals. I needed to increase my biology grade, so I asked my friend Sue Wang to be my partner. “Melanie, I'll do this with you," she said, "but I'll do the talking. No way will I handle the animals!” That was OK with me.</a:t>
            </a:r>
            <a:endParaRPr lang="en-US" altLang="zh-CN" sz="2000" dirty="0"/>
          </a:p>
          <a:p>
            <a:pPr algn="just"/>
            <a:r>
              <a:rPr lang="en-US" altLang="zh-CN" sz="2000" dirty="0"/>
              <a:t>       During the training course, our instructor, Mr. Lindsey came to Sue and me and said, “OK, girls, your animal is a boa(</a:t>
            </a:r>
            <a:r>
              <a:rPr lang="zh-CN" altLang="en-US" sz="2000" dirty="0"/>
              <a:t>蟒蛇</a:t>
            </a:r>
            <a:r>
              <a:rPr lang="en-US" altLang="zh-CN" sz="2000" dirty="0"/>
              <a:t>).” I felt myself go cold. “I have to handle a boa?”</a:t>
            </a:r>
            <a:endParaRPr lang="en-US" altLang="zh-CN" sz="2000" dirty="0"/>
          </a:p>
          <a:p>
            <a:pPr algn="just"/>
            <a:r>
              <a:rPr lang="en-US" altLang="zh-CN" sz="2000" dirty="0"/>
              <a:t>     That night, I had a nightmare. I was carrying the snake around a classroom, showing the kids, when all of a sudden it started constricting(</a:t>
            </a:r>
            <a:r>
              <a:rPr lang="zh-CN" altLang="en-US" sz="2000" dirty="0"/>
              <a:t>收紧</a:t>
            </a:r>
            <a:r>
              <a:rPr lang="en-US" altLang="zh-CN" sz="2000" dirty="0"/>
              <a:t>). It squeezed and squeezed, and I couldn't breathe! I woke up in a sweat, my body rigid.</a:t>
            </a:r>
            <a:endParaRPr lang="en-US" altLang="zh-CN" sz="2000" dirty="0"/>
          </a:p>
          <a:p>
            <a:pPr algn="just"/>
            <a:r>
              <a:rPr lang="en-US" altLang="zh-CN" sz="2000" dirty="0"/>
              <a:t>    Next day I told my instructor. “ Sure you can do it,” he said. He slid the door of the snake carrier open. “Now put your elbow in—slowly —and wait for him to crawl on your arm. Good, that's the way.” He wasn't wet or slimy. He was dry and soft! But it was scary! Mr. Lindsey stood beside me. “Relax, Melanie. You need to show him you aren't afraid. He needs to trust you, and you need to trust him.” Yeah, right. He didn't do anything. Awesome! I named him Bo. After a few school visits, I began to really like my boa and was pretty much at ease with him.</a:t>
            </a:r>
            <a:endParaRPr lang="en-US" altLang="zh-CN" sz="2000" dirty="0"/>
          </a:p>
          <a:p>
            <a:pPr algn="just"/>
            <a:r>
              <a:rPr lang="en-US" altLang="zh-CN" sz="2000" dirty="0"/>
              <a:t>     Then came the day I will never forget. As usual, I opened the carrier and took him out. After Sue talked about how boas live mostly in rain forests in Central and South America, I walked around the classroom, saying, “Don't be afraid. See, he is nice. You can touch him gently, here, on his back. His name is Bo.”</a:t>
            </a:r>
            <a:endParaRPr lang="en-US" altLang="zh-CN" sz="2000" dirty="0"/>
          </a:p>
          <a:p>
            <a:pPr algn="just"/>
            <a:r>
              <a:rPr lang="en-US" altLang="zh-CN" sz="2000" dirty="0"/>
              <a:t>Most of the kids actually did touch him, and everything went fine until one boy, for some unknown reasons, tapped Bo on the head. I froze.</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结合原文本最后一段定首段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 1  </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3557487"/>
          </a:xfrm>
          <a:solidFill>
            <a:schemeClr val="bg1"/>
          </a:solidFill>
        </p:spPr>
        <p:txBody>
          <a:bodyPr>
            <a:noAutofit/>
          </a:bodyPr>
          <a:lstStyle/>
          <a:p>
            <a:r>
              <a:rPr lang="en-US" altLang="zh-CN" sz="4400" dirty="0">
                <a:solidFill>
                  <a:srgbClr val="000000"/>
                </a:solidFill>
                <a:latin typeface="Arial" panose="020B0604020202020204" pitchFamily="34" charset="0"/>
                <a:ea typeface="Times New Roman" panose="02020603050405020304" pitchFamily="18" charset="0"/>
              </a:rPr>
              <a:t>Para1: </a:t>
            </a:r>
            <a:r>
              <a:rPr lang="en-US" altLang="zh-CN" sz="4400" dirty="0">
                <a:solidFill>
                  <a:srgbClr val="CC00FF"/>
                </a:solidFill>
                <a:latin typeface="Arial" panose="020B0604020202020204" pitchFamily="34" charset="0"/>
                <a:ea typeface="Times New Roman" panose="02020603050405020304" pitchFamily="18" charset="0"/>
              </a:rPr>
              <a:t>My worst nightmare </a:t>
            </a:r>
            <a:r>
              <a:rPr lang="en-US" altLang="zh-CN" sz="4400" dirty="0">
                <a:solidFill>
                  <a:srgbClr val="FF0000"/>
                </a:solidFill>
                <a:latin typeface="Arial" panose="020B0604020202020204" pitchFamily="34" charset="0"/>
                <a:ea typeface="Times New Roman" panose="02020603050405020304" pitchFamily="18" charset="0"/>
              </a:rPr>
              <a:t>came true</a:t>
            </a:r>
            <a:r>
              <a:rPr lang="en-US" altLang="zh-CN" sz="4400" dirty="0">
                <a:solidFill>
                  <a:srgbClr val="000000"/>
                </a:solidFill>
                <a:latin typeface="Arial" panose="020B0604020202020204" pitchFamily="34" charset="0"/>
                <a:ea typeface="Times New Roman" panose="02020603050405020304" pitchFamily="18" charset="0"/>
              </a:rPr>
              <a:t>! </a:t>
            </a:r>
            <a:endParaRPr lang="en-US" altLang="zh-CN" sz="4400" dirty="0">
              <a:solidFill>
                <a:srgbClr val="000000"/>
              </a:solidFill>
              <a:latin typeface="Arial" panose="020B0604020202020204" pitchFamily="34" charset="0"/>
              <a:ea typeface="Times New Roman" panose="02020603050405020304" pitchFamily="18" charset="0"/>
            </a:endParaRPr>
          </a:p>
          <a:p>
            <a:r>
              <a:rPr lang="en-US" altLang="zh-CN" sz="4000" b="1" dirty="0">
                <a:solidFill>
                  <a:srgbClr val="006600"/>
                </a:solidFill>
              </a:rPr>
              <a:t>Link1 C: </a:t>
            </a:r>
            <a:r>
              <a:rPr lang="zh-CN" altLang="en-US" sz="3600" dirty="0"/>
              <a:t>（</a:t>
            </a:r>
            <a:r>
              <a:rPr lang="zh-CN" altLang="en-US" sz="3600" dirty="0">
                <a:solidFill>
                  <a:srgbClr val="C00000"/>
                </a:solidFill>
              </a:rPr>
              <a:t>核心词</a:t>
            </a:r>
            <a:r>
              <a:rPr lang="en-US" altLang="zh-CN" sz="3600" dirty="0">
                <a:solidFill>
                  <a:srgbClr val="C00000"/>
                </a:solidFill>
              </a:rPr>
              <a:t>: </a:t>
            </a:r>
            <a:r>
              <a:rPr lang="en-US" altLang="zh-CN" sz="3600" dirty="0"/>
              <a:t>my worst nightmare </a:t>
            </a:r>
            <a:r>
              <a:rPr lang="zh-CN" altLang="en-US" sz="3600" dirty="0"/>
              <a:t>起到衔接作用；</a:t>
            </a:r>
            <a:r>
              <a:rPr lang="en-US" altLang="zh-CN" sz="3600" dirty="0"/>
              <a:t>+</a:t>
            </a:r>
            <a:r>
              <a:rPr lang="zh-CN" altLang="en-US" sz="3600" dirty="0"/>
              <a:t>常识：现实中蛇受到攻击后的表现</a:t>
            </a:r>
            <a:r>
              <a:rPr lang="en-US" altLang="zh-CN" sz="3600" dirty="0"/>
              <a:t>)</a:t>
            </a:r>
            <a:endParaRPr lang="en-US" altLang="zh-CN" sz="3600" dirty="0"/>
          </a:p>
          <a:p>
            <a:pPr marL="0" indent="0">
              <a:buNone/>
            </a:pPr>
            <a:r>
              <a:rPr lang="en-US" altLang="zh-CN" sz="4000" dirty="0">
                <a:solidFill>
                  <a:srgbClr val="7030A0"/>
                </a:solidFill>
                <a:latin typeface="Arial" panose="020B0604020202020204" pitchFamily="34" charset="0"/>
                <a:ea typeface="Times New Roman" panose="02020603050405020304" pitchFamily="18" charset="0"/>
              </a:rPr>
              <a:t>Sensing a danger, </a:t>
            </a:r>
            <a:r>
              <a:rPr lang="en-US" altLang="zh-CN" sz="4000" u="sng" dirty="0">
                <a:solidFill>
                  <a:srgbClr val="CC00FF"/>
                </a:solidFill>
                <a:latin typeface="Arial" panose="020B0604020202020204" pitchFamily="34" charset="0"/>
                <a:ea typeface="Times New Roman" panose="02020603050405020304" pitchFamily="18" charset="0"/>
              </a:rPr>
              <a:t>Bo </a:t>
            </a:r>
            <a:r>
              <a:rPr lang="en-US" altLang="zh-CN" sz="4000" dirty="0">
                <a:solidFill>
                  <a:srgbClr val="FF0000"/>
                </a:solidFill>
                <a:latin typeface="Arial" panose="020B0604020202020204" pitchFamily="34" charset="0"/>
                <a:ea typeface="Times New Roman" panose="02020603050405020304" pitchFamily="18" charset="0"/>
              </a:rPr>
              <a:t>stuck out </a:t>
            </a:r>
            <a:r>
              <a:rPr lang="en-US" altLang="zh-CN" sz="4000" dirty="0">
                <a:solidFill>
                  <a:srgbClr val="000000"/>
                </a:solidFill>
                <a:latin typeface="Arial" panose="020B0604020202020204" pitchFamily="34" charset="0"/>
                <a:ea typeface="Times New Roman" panose="02020603050405020304" pitchFamily="18" charset="0"/>
              </a:rPr>
              <a:t>his terrifying  long red forked tongue, </a:t>
            </a:r>
            <a:r>
              <a:rPr lang="en-US" altLang="zh-CN" sz="4000" dirty="0">
                <a:solidFill>
                  <a:srgbClr val="7030A0"/>
                </a:solidFill>
                <a:latin typeface="Arial" panose="020B0604020202020204" pitchFamily="34" charset="0"/>
                <a:ea typeface="Times New Roman" panose="02020603050405020304" pitchFamily="18" charset="0"/>
              </a:rPr>
              <a:t>making terrifying noises.  </a:t>
            </a:r>
            <a:r>
              <a:rPr lang="en-US" altLang="zh-CN" sz="4000" u="sng" dirty="0">
                <a:solidFill>
                  <a:srgbClr val="CC00FF"/>
                </a:solidFill>
                <a:latin typeface="Arial" panose="020B0604020202020204" pitchFamily="34" charset="0"/>
                <a:ea typeface="Times New Roman" panose="02020603050405020304" pitchFamily="18" charset="0"/>
              </a:rPr>
              <a:t>All the kids</a:t>
            </a:r>
            <a:r>
              <a:rPr lang="en-US" altLang="zh-CN" sz="4000" dirty="0">
                <a:solidFill>
                  <a:srgbClr val="000000"/>
                </a:solidFill>
                <a:latin typeface="Arial" panose="020B0604020202020204" pitchFamily="34" charset="0"/>
                <a:ea typeface="Times New Roman" panose="02020603050405020304" pitchFamily="18" charset="0"/>
              </a:rPr>
              <a:t> </a:t>
            </a:r>
            <a:r>
              <a:rPr lang="en-US" altLang="zh-CN" sz="4000" dirty="0">
                <a:solidFill>
                  <a:srgbClr val="FF0000"/>
                </a:solidFill>
                <a:latin typeface="Arial" panose="020B0604020202020204" pitchFamily="34" charset="0"/>
                <a:ea typeface="Times New Roman" panose="02020603050405020304" pitchFamily="18" charset="0"/>
              </a:rPr>
              <a:t>were scared to death! </a:t>
            </a:r>
            <a:endParaRPr lang="en-US" altLang="zh-CN" sz="4000" dirty="0">
              <a:solidFill>
                <a:srgbClr val="000000"/>
              </a:solidFill>
              <a:latin typeface="Arial" panose="020B0604020202020204" pitchFamily="34" charset="0"/>
              <a:ea typeface="Times New Roman" panose="02020603050405020304" pitchFamily="18" charset="0"/>
            </a:endParaRPr>
          </a:p>
          <a:p>
            <a:pPr marL="0" indent="0">
              <a:buNone/>
            </a:pP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solidFill>
                  <a:srgbClr val="000000"/>
                </a:solidFill>
                <a:latin typeface="Arial" panose="020B0604020202020204" pitchFamily="34" charset="0"/>
                <a:ea typeface="Times New Roman" panose="02020603050405020304" pitchFamily="18" charset="0"/>
              </a:rPr>
              <a:t>Para1: </a:t>
            </a:r>
            <a:r>
              <a:rPr lang="en-US" altLang="zh-CN" sz="3600" dirty="0">
                <a:solidFill>
                  <a:srgbClr val="CC00FF"/>
                </a:solidFill>
                <a:latin typeface="Arial" panose="020B0604020202020204" pitchFamily="34" charset="0"/>
                <a:ea typeface="Times New Roman" panose="02020603050405020304" pitchFamily="18" charset="0"/>
              </a:rPr>
              <a:t>My worst nightmare </a:t>
            </a:r>
            <a:r>
              <a:rPr lang="en-US" altLang="zh-CN" sz="3600" dirty="0">
                <a:solidFill>
                  <a:srgbClr val="FF0000"/>
                </a:solidFill>
                <a:latin typeface="Arial" panose="020B0604020202020204" pitchFamily="34" charset="0"/>
                <a:ea typeface="Times New Roman" panose="02020603050405020304" pitchFamily="18" charset="0"/>
              </a:rPr>
              <a:t>came true</a:t>
            </a:r>
            <a:r>
              <a:rPr lang="en-US" altLang="zh-CN" sz="3600" dirty="0">
                <a:solidFill>
                  <a:srgbClr val="000000"/>
                </a:solidFill>
                <a:latin typeface="Arial" panose="020B0604020202020204" pitchFamily="34" charset="0"/>
                <a:ea typeface="Times New Roman" panose="02020603050405020304" pitchFamily="18" charset="0"/>
              </a:rPr>
              <a:t>! </a:t>
            </a:r>
            <a:endParaRPr lang="en-US" altLang="zh-CN" sz="3600" dirty="0">
              <a:solidFill>
                <a:srgbClr val="000000"/>
              </a:solidFill>
              <a:latin typeface="Arial" panose="020B0604020202020204" pitchFamily="34" charset="0"/>
              <a:ea typeface="Times New Roman" panose="02020603050405020304" pitchFamily="18" charset="0"/>
            </a:endParaRPr>
          </a:p>
          <a:p>
            <a:endParaRPr lang="en-US" altLang="zh-CN" sz="3600" dirty="0">
              <a:solidFill>
                <a:srgbClr val="0000FF"/>
              </a:solidFill>
            </a:endParaRPr>
          </a:p>
          <a:p>
            <a:endParaRPr lang="en-US" altLang="zh-CN" sz="3600" dirty="0">
              <a:solidFill>
                <a:srgbClr val="0000FF"/>
              </a:solidFill>
            </a:endParaRPr>
          </a:p>
          <a:p>
            <a:endParaRPr lang="en-US" altLang="zh-CN" sz="3600" dirty="0">
              <a:solidFill>
                <a:srgbClr val="0000FF"/>
              </a:solidFill>
            </a:endParaRPr>
          </a:p>
          <a:p>
            <a:r>
              <a:rPr lang="en-US" altLang="zh-CN" sz="4000" b="1" dirty="0">
                <a:solidFill>
                  <a:srgbClr val="006600"/>
                </a:solidFill>
              </a:rPr>
              <a:t>Link2A: </a:t>
            </a:r>
            <a:r>
              <a:rPr lang="en-US" altLang="zh-CN" sz="3600" dirty="0">
                <a:solidFill>
                  <a:srgbClr val="0000FF"/>
                </a:solidFill>
              </a:rPr>
              <a:t>(</a:t>
            </a:r>
            <a:r>
              <a:rPr lang="zh-CN" altLang="en-US" sz="3600" dirty="0">
                <a:solidFill>
                  <a:srgbClr val="0000FF"/>
                </a:solidFill>
              </a:rPr>
              <a:t>根据第二段所给首句 </a:t>
            </a:r>
            <a:r>
              <a:rPr lang="en-US" altLang="zh-CN" sz="3600" dirty="0">
                <a:solidFill>
                  <a:srgbClr val="0000FF"/>
                </a:solidFill>
              </a:rPr>
              <a:t>the carrier</a:t>
            </a:r>
            <a:r>
              <a:rPr lang="zh-CN" altLang="en-US" sz="3600" dirty="0">
                <a:solidFill>
                  <a:srgbClr val="0000FF"/>
                </a:solidFill>
              </a:rPr>
              <a:t>，可推知</a:t>
            </a:r>
            <a:r>
              <a:rPr lang="en-US" altLang="zh-CN" sz="3600" dirty="0">
                <a:solidFill>
                  <a:srgbClr val="0000FF"/>
                </a:solidFill>
              </a:rPr>
              <a:t>Bo</a:t>
            </a:r>
            <a:r>
              <a:rPr lang="zh-CN" altLang="en-US" sz="3600" dirty="0">
                <a:solidFill>
                  <a:srgbClr val="0000FF"/>
                </a:solidFill>
              </a:rPr>
              <a:t>已经被安全放进去。） </a:t>
            </a:r>
            <a:endParaRPr lang="en-US" altLang="zh-CN" sz="3600" dirty="0">
              <a:solidFill>
                <a:srgbClr val="0000FF"/>
              </a:solidFill>
              <a:latin typeface="Arial" panose="020B0604020202020204" pitchFamily="34" charset="0"/>
              <a:ea typeface="Times New Roman" panose="02020603050405020304" pitchFamily="18" charset="0"/>
            </a:endParaRPr>
          </a:p>
          <a:p>
            <a:pPr marL="0" indent="0">
              <a:buNone/>
            </a:pPr>
            <a:r>
              <a:rPr lang="en-US" altLang="zh-CN" sz="3600" dirty="0">
                <a:solidFill>
                  <a:srgbClr val="000000"/>
                </a:solidFill>
                <a:latin typeface="Arial" panose="020B0604020202020204" pitchFamily="34" charset="0"/>
                <a:ea typeface="Times New Roman" panose="02020603050405020304" pitchFamily="18" charset="0"/>
              </a:rPr>
              <a:t> Amazingly, </a:t>
            </a:r>
            <a:r>
              <a:rPr lang="en-US" altLang="zh-CN" sz="3600" u="sng" dirty="0">
                <a:solidFill>
                  <a:srgbClr val="CC00FF"/>
                </a:solidFill>
                <a:latin typeface="Arial" panose="020B0604020202020204" pitchFamily="34" charset="0"/>
                <a:ea typeface="Times New Roman" panose="02020603050405020304" pitchFamily="18" charset="0"/>
              </a:rPr>
              <a:t>Bo </a:t>
            </a:r>
            <a:r>
              <a:rPr lang="en-US" altLang="zh-CN" sz="3600" dirty="0">
                <a:solidFill>
                  <a:srgbClr val="FF0000"/>
                </a:solidFill>
                <a:latin typeface="Arial" panose="020B0604020202020204" pitchFamily="34" charset="0"/>
                <a:ea typeface="Times New Roman" panose="02020603050405020304" pitchFamily="18" charset="0"/>
              </a:rPr>
              <a:t>released my arms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u="sng" dirty="0">
                <a:solidFill>
                  <a:srgbClr val="CC00FF"/>
                </a:solidFill>
                <a:latin typeface="Arial" panose="020B0604020202020204" pitchFamily="34" charset="0"/>
                <a:ea typeface="Times New Roman" panose="02020603050405020304" pitchFamily="18" charset="0"/>
              </a:rPr>
              <a:t>I</a:t>
            </a:r>
            <a:r>
              <a:rPr lang="en-US" altLang="zh-CN" sz="3600" dirty="0">
                <a:solidFill>
                  <a:srgbClr val="000000"/>
                </a:solidFill>
                <a:latin typeface="Arial" panose="020B0604020202020204" pitchFamily="34" charset="0"/>
                <a:ea typeface="Times New Roman" panose="02020603050405020304" pitchFamily="18" charset="0"/>
              </a:rPr>
              <a:t> </a:t>
            </a:r>
            <a:r>
              <a:rPr lang="en-US" altLang="zh-CN" sz="3600" dirty="0">
                <a:solidFill>
                  <a:srgbClr val="FF0000"/>
                </a:solidFill>
                <a:latin typeface="Arial" panose="020B0604020202020204" pitchFamily="34" charset="0"/>
                <a:ea typeface="Times New Roman" panose="02020603050405020304" pitchFamily="18" charset="0"/>
              </a:rPr>
              <a:t>put him back </a:t>
            </a:r>
            <a:r>
              <a:rPr lang="en-US" altLang="zh-CN" sz="3600" dirty="0">
                <a:solidFill>
                  <a:srgbClr val="000000"/>
                </a:solidFill>
                <a:latin typeface="Arial" panose="020B0604020202020204" pitchFamily="34" charset="0"/>
                <a:ea typeface="Times New Roman" panose="02020603050405020304" pitchFamily="18" charset="0"/>
              </a:rPr>
              <a:t>in </a:t>
            </a:r>
            <a:r>
              <a:rPr lang="en-US" altLang="zh-CN" sz="3600" u="sng" dirty="0">
                <a:solidFill>
                  <a:srgbClr val="0000FF"/>
                </a:solidFill>
                <a:latin typeface="Arial" panose="020B0604020202020204" pitchFamily="34" charset="0"/>
                <a:ea typeface="Times New Roman" panose="02020603050405020304" pitchFamily="18" charset="0"/>
              </a:rPr>
              <a:t>the carrier. </a:t>
            </a:r>
            <a:endParaRPr lang="en-US" altLang="zh-CN" sz="3600" u="sng" dirty="0">
              <a:solidFill>
                <a:srgbClr val="0000FF"/>
              </a:solidFill>
              <a:latin typeface="Arial" panose="020B0604020202020204" pitchFamily="34" charset="0"/>
              <a:ea typeface="Times New Roman" panose="02020603050405020304" pitchFamily="18" charset="0"/>
            </a:endParaRPr>
          </a:p>
          <a:p>
            <a:r>
              <a:rPr lang="en-US" altLang="zh-CN" sz="3600" dirty="0">
                <a:solidFill>
                  <a:srgbClr val="000000"/>
                </a:solidFill>
                <a:latin typeface="Arial" panose="020B0604020202020204" pitchFamily="34" charset="0"/>
                <a:ea typeface="Times New Roman" panose="02020603050405020304" pitchFamily="18" charset="0"/>
              </a:rPr>
              <a:t>Para2: </a:t>
            </a:r>
            <a:r>
              <a:rPr lang="en-US" altLang="zh-CN" sz="3600" dirty="0">
                <a:solidFill>
                  <a:srgbClr val="CC00FF"/>
                </a:solidFill>
                <a:latin typeface="Arial" panose="020B0604020202020204" pitchFamily="34" charset="0"/>
                <a:ea typeface="Times New Roman" panose="02020603050405020304" pitchFamily="18" charset="0"/>
              </a:rPr>
              <a:t>I </a:t>
            </a:r>
            <a:r>
              <a:rPr lang="en-US" altLang="zh-CN" sz="3600" dirty="0">
                <a:solidFill>
                  <a:srgbClr val="FF0000"/>
                </a:solidFill>
                <a:latin typeface="Arial" panose="020B0604020202020204" pitchFamily="34" charset="0"/>
                <a:ea typeface="Times New Roman" panose="02020603050405020304" pitchFamily="18" charset="0"/>
              </a:rPr>
              <a:t>closed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dirty="0">
                <a:solidFill>
                  <a:srgbClr val="FF0000"/>
                </a:solidFill>
                <a:latin typeface="Arial" panose="020B0604020202020204" pitchFamily="34" charset="0"/>
                <a:ea typeface="Times New Roman" panose="02020603050405020304" pitchFamily="18" charset="0"/>
              </a:rPr>
              <a:t>signaled </a:t>
            </a:r>
            <a:r>
              <a:rPr lang="en-US" altLang="zh-CN" sz="3600" u="sng" dirty="0">
                <a:solidFill>
                  <a:srgbClr val="0000FF"/>
                </a:solidFill>
                <a:latin typeface="Arial" panose="020B0604020202020204" pitchFamily="34" charset="0"/>
                <a:ea typeface="Times New Roman" panose="02020603050405020304" pitchFamily="18" charset="0"/>
              </a:rPr>
              <a:t>the kids </a:t>
            </a:r>
            <a:r>
              <a:rPr lang="en-US" altLang="zh-CN" sz="3600" dirty="0">
                <a:solidFill>
                  <a:srgbClr val="7030A0"/>
                </a:solidFill>
                <a:latin typeface="Arial" panose="020B0604020202020204" pitchFamily="34" charset="0"/>
                <a:ea typeface="Times New Roman" panose="02020603050405020304" pitchFamily="18" charset="0"/>
              </a:rPr>
              <a:t>to come inside.</a:t>
            </a:r>
            <a:endParaRPr lang="en-US" altLang="zh-CN" sz="3600" dirty="0">
              <a:solidFill>
                <a:srgbClr val="7030A0"/>
              </a:solidFill>
              <a:latin typeface="Arial" panose="020B0604020202020204" pitchFamily="34" charset="0"/>
              <a:ea typeface="Times New Roman" panose="02020603050405020304" pitchFamily="18" charset="0"/>
            </a:endParaRPr>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Link2: </a:t>
            </a: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5" name="直接箭头连接符 4"/>
          <p:cNvCxnSpPr/>
          <p:nvPr/>
        </p:nvCxnSpPr>
        <p:spPr>
          <a:xfrm>
            <a:off x="2464904" y="5466522"/>
            <a:ext cx="2464905" cy="3478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solidFill>
                  <a:srgbClr val="000000"/>
                </a:solidFill>
                <a:latin typeface="Arial" panose="020B0604020202020204" pitchFamily="34" charset="0"/>
                <a:ea typeface="Times New Roman" panose="02020603050405020304" pitchFamily="18" charset="0"/>
              </a:rPr>
              <a:t>Para1: </a:t>
            </a:r>
            <a:r>
              <a:rPr lang="en-US" altLang="zh-CN" sz="3600" dirty="0">
                <a:solidFill>
                  <a:srgbClr val="CC00FF"/>
                </a:solidFill>
                <a:latin typeface="Arial" panose="020B0604020202020204" pitchFamily="34" charset="0"/>
                <a:ea typeface="Times New Roman" panose="02020603050405020304" pitchFamily="18" charset="0"/>
              </a:rPr>
              <a:t>My worst nightmare </a:t>
            </a:r>
            <a:r>
              <a:rPr lang="en-US" altLang="zh-CN" sz="3600" dirty="0">
                <a:solidFill>
                  <a:srgbClr val="FF0000"/>
                </a:solidFill>
                <a:latin typeface="Arial" panose="020B0604020202020204" pitchFamily="34" charset="0"/>
                <a:ea typeface="Times New Roman" panose="02020603050405020304" pitchFamily="18" charset="0"/>
              </a:rPr>
              <a:t>came true</a:t>
            </a:r>
            <a:r>
              <a:rPr lang="en-US" altLang="zh-CN" sz="3600" dirty="0">
                <a:solidFill>
                  <a:srgbClr val="000000"/>
                </a:solidFill>
                <a:latin typeface="Arial" panose="020B0604020202020204" pitchFamily="34" charset="0"/>
                <a:ea typeface="Times New Roman" panose="02020603050405020304" pitchFamily="18" charset="0"/>
              </a:rPr>
              <a:t>! </a:t>
            </a:r>
            <a:endParaRPr lang="en-US" altLang="zh-CN" sz="3600" dirty="0">
              <a:solidFill>
                <a:srgbClr val="000000"/>
              </a:solidFill>
              <a:latin typeface="Arial" panose="020B0604020202020204" pitchFamily="34" charset="0"/>
              <a:ea typeface="Times New Roman" panose="02020603050405020304" pitchFamily="18" charset="0"/>
            </a:endParaRPr>
          </a:p>
          <a:p>
            <a:endParaRPr lang="en-US" altLang="zh-CN" sz="3600" dirty="0">
              <a:solidFill>
                <a:srgbClr val="0000FF"/>
              </a:solidFill>
            </a:endParaRPr>
          </a:p>
          <a:p>
            <a:endParaRPr lang="en-US" altLang="zh-CN" sz="3600" dirty="0">
              <a:solidFill>
                <a:srgbClr val="0000FF"/>
              </a:solidFill>
            </a:endParaRPr>
          </a:p>
          <a:p>
            <a:endParaRPr lang="en-US" altLang="zh-CN" sz="3600" dirty="0">
              <a:solidFill>
                <a:srgbClr val="0000FF"/>
              </a:solidFill>
            </a:endParaRPr>
          </a:p>
          <a:p>
            <a:r>
              <a:rPr lang="en-US" altLang="zh-CN" sz="4000" b="1" dirty="0">
                <a:solidFill>
                  <a:srgbClr val="006600"/>
                </a:solidFill>
              </a:rPr>
              <a:t>Link2B: </a:t>
            </a:r>
            <a:r>
              <a:rPr lang="en-US" altLang="zh-CN" sz="3600" dirty="0">
                <a:solidFill>
                  <a:srgbClr val="0000FF"/>
                </a:solidFill>
              </a:rPr>
              <a:t>(</a:t>
            </a:r>
            <a:r>
              <a:rPr lang="zh-CN" altLang="en-US" sz="3600" dirty="0">
                <a:solidFill>
                  <a:srgbClr val="0000FF"/>
                </a:solidFill>
              </a:rPr>
              <a:t>根据第二段所给首句 </a:t>
            </a:r>
            <a:r>
              <a:rPr lang="en-US" altLang="zh-CN" sz="3600" dirty="0">
                <a:solidFill>
                  <a:srgbClr val="0000FF"/>
                </a:solidFill>
              </a:rPr>
              <a:t>the carrier</a:t>
            </a:r>
            <a:r>
              <a:rPr lang="zh-CN" altLang="en-US" sz="3600" dirty="0">
                <a:solidFill>
                  <a:srgbClr val="0000FF"/>
                </a:solidFill>
              </a:rPr>
              <a:t>，可推知</a:t>
            </a:r>
            <a:r>
              <a:rPr lang="en-US" altLang="zh-CN" sz="3600" dirty="0">
                <a:solidFill>
                  <a:srgbClr val="0000FF"/>
                </a:solidFill>
              </a:rPr>
              <a:t>Bo</a:t>
            </a:r>
            <a:r>
              <a:rPr lang="zh-CN" altLang="en-US" sz="3600" dirty="0">
                <a:solidFill>
                  <a:srgbClr val="0000FF"/>
                </a:solidFill>
              </a:rPr>
              <a:t>已经被安全放进去。） </a:t>
            </a:r>
            <a:endParaRPr lang="en-US" altLang="zh-CN" sz="3600" dirty="0">
              <a:solidFill>
                <a:srgbClr val="0000FF"/>
              </a:solidFill>
              <a:latin typeface="Arial" panose="020B0604020202020204" pitchFamily="34" charset="0"/>
              <a:ea typeface="Times New Roman" panose="02020603050405020304" pitchFamily="18" charset="0"/>
            </a:endParaRPr>
          </a:p>
          <a:p>
            <a:pPr marL="0" indent="0">
              <a:buNone/>
            </a:pPr>
            <a:r>
              <a:rPr lang="en-US" altLang="zh-CN" sz="3600" dirty="0">
                <a:solidFill>
                  <a:srgbClr val="000000"/>
                </a:solidFill>
                <a:latin typeface="Arial" panose="020B0604020202020204" pitchFamily="34" charset="0"/>
                <a:ea typeface="Times New Roman" panose="02020603050405020304" pitchFamily="18" charset="0"/>
              </a:rPr>
              <a:t> </a:t>
            </a:r>
            <a:r>
              <a:rPr lang="en-US" altLang="zh-CN" sz="3600" dirty="0">
                <a:solidFill>
                  <a:srgbClr val="000000"/>
                </a:solidFill>
                <a:latin typeface="Times New Roman" panose="02020603050405020304" pitchFamily="18" charset="0"/>
                <a:ea typeface="宋体" panose="02010600030101010101" pitchFamily="2" charset="-122"/>
              </a:rPr>
              <a:t>Gradually, </a:t>
            </a:r>
            <a:r>
              <a:rPr lang="en-US" altLang="zh-CN" sz="3600" dirty="0">
                <a:solidFill>
                  <a:srgbClr val="CC00FF"/>
                </a:solidFill>
                <a:latin typeface="Times New Roman" panose="02020603050405020304" pitchFamily="18" charset="0"/>
                <a:ea typeface="宋体" panose="02010600030101010101" pitchFamily="2" charset="-122"/>
              </a:rPr>
              <a:t>Bo</a:t>
            </a:r>
            <a:r>
              <a:rPr lang="en-US" altLang="zh-CN" sz="3600" dirty="0">
                <a:solidFill>
                  <a:srgbClr val="000000"/>
                </a:solidFill>
                <a:latin typeface="Times New Roman" panose="02020603050405020304" pitchFamily="18" charset="0"/>
                <a:ea typeface="宋体" panose="02010600030101010101" pitchFamily="2" charset="-122"/>
              </a:rPr>
              <a:t> </a:t>
            </a:r>
            <a:r>
              <a:rPr lang="en-US" altLang="zh-CN" sz="3600" dirty="0">
                <a:solidFill>
                  <a:srgbClr val="FF0000"/>
                </a:solidFill>
                <a:latin typeface="Times New Roman" panose="02020603050405020304" pitchFamily="18" charset="0"/>
                <a:ea typeface="宋体" panose="02010600030101010101" pitchFamily="2" charset="-122"/>
              </a:rPr>
              <a:t>relaxed and loosened </a:t>
            </a:r>
            <a:r>
              <a:rPr lang="en-US" altLang="zh-CN" sz="3600" dirty="0">
                <a:solidFill>
                  <a:srgbClr val="000000"/>
                </a:solidFill>
                <a:latin typeface="Times New Roman" panose="02020603050405020304" pitchFamily="18" charset="0"/>
                <a:ea typeface="宋体" panose="02010600030101010101" pitchFamily="2" charset="-122"/>
              </a:rPr>
              <a:t>and </a:t>
            </a:r>
            <a:r>
              <a:rPr lang="en-US" altLang="zh-CN" sz="3600" u="sng" dirty="0">
                <a:solidFill>
                  <a:srgbClr val="CC00FF"/>
                </a:solidFill>
                <a:latin typeface="Times New Roman" panose="02020603050405020304" pitchFamily="18" charset="0"/>
                <a:ea typeface="宋体" panose="02010600030101010101" pitchFamily="2" charset="-122"/>
              </a:rPr>
              <a:t>I </a:t>
            </a:r>
            <a:r>
              <a:rPr lang="en-US" altLang="zh-CN" sz="3600" dirty="0">
                <a:solidFill>
                  <a:srgbClr val="FF0000"/>
                </a:solidFill>
                <a:latin typeface="Times New Roman" panose="02020603050405020304" pitchFamily="18" charset="0"/>
                <a:ea typeface="宋体" panose="02010600030101010101" pitchFamily="2" charset="-122"/>
              </a:rPr>
              <a:t>took the opportunity </a:t>
            </a:r>
            <a:r>
              <a:rPr lang="en-US" altLang="zh-CN" sz="3600" dirty="0">
                <a:solidFill>
                  <a:srgbClr val="7030A0"/>
                </a:solidFill>
                <a:latin typeface="Times New Roman" panose="02020603050405020304" pitchFamily="18" charset="0"/>
                <a:ea typeface="宋体" panose="02010600030101010101" pitchFamily="2" charset="-122"/>
              </a:rPr>
              <a:t>to put Bo back </a:t>
            </a:r>
            <a:r>
              <a:rPr lang="en-US" altLang="zh-CN" sz="3600" dirty="0">
                <a:solidFill>
                  <a:srgbClr val="000000"/>
                </a:solidFill>
                <a:latin typeface="Times New Roman" panose="02020603050405020304" pitchFamily="18" charset="0"/>
                <a:ea typeface="宋体" panose="02010600030101010101" pitchFamily="2" charset="-122"/>
              </a:rPr>
              <a:t>in </a:t>
            </a:r>
            <a:r>
              <a:rPr lang="en-US" altLang="zh-CN" sz="3600" u="sng" dirty="0">
                <a:solidFill>
                  <a:srgbClr val="0000FF"/>
                </a:solidFill>
                <a:latin typeface="Times New Roman" panose="02020603050405020304" pitchFamily="18" charset="0"/>
                <a:ea typeface="宋体" panose="02010600030101010101" pitchFamily="2" charset="-122"/>
              </a:rPr>
              <a:t>the carrier.</a:t>
            </a:r>
            <a:endParaRPr lang="en-US" altLang="zh-CN" sz="3600" u="sng" dirty="0">
              <a:solidFill>
                <a:srgbClr val="0000FF"/>
              </a:solidFill>
              <a:latin typeface="Arial" panose="020B0604020202020204" pitchFamily="34" charset="0"/>
              <a:ea typeface="Times New Roman" panose="02020603050405020304" pitchFamily="18" charset="0"/>
            </a:endParaRPr>
          </a:p>
          <a:p>
            <a:r>
              <a:rPr lang="en-US" altLang="zh-CN" sz="3600" dirty="0">
                <a:solidFill>
                  <a:srgbClr val="000000"/>
                </a:solidFill>
                <a:latin typeface="Arial" panose="020B0604020202020204" pitchFamily="34" charset="0"/>
                <a:ea typeface="Times New Roman" panose="02020603050405020304" pitchFamily="18" charset="0"/>
              </a:rPr>
              <a:t>Para2: </a:t>
            </a:r>
            <a:r>
              <a:rPr lang="en-US" altLang="zh-CN" sz="3600" dirty="0">
                <a:solidFill>
                  <a:srgbClr val="CC00FF"/>
                </a:solidFill>
                <a:latin typeface="Arial" panose="020B0604020202020204" pitchFamily="34" charset="0"/>
                <a:ea typeface="Times New Roman" panose="02020603050405020304" pitchFamily="18" charset="0"/>
              </a:rPr>
              <a:t>I </a:t>
            </a:r>
            <a:r>
              <a:rPr lang="en-US" altLang="zh-CN" sz="3600" dirty="0">
                <a:solidFill>
                  <a:srgbClr val="FF0000"/>
                </a:solidFill>
                <a:latin typeface="Arial" panose="020B0604020202020204" pitchFamily="34" charset="0"/>
                <a:ea typeface="Times New Roman" panose="02020603050405020304" pitchFamily="18" charset="0"/>
              </a:rPr>
              <a:t>closed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dirty="0">
                <a:solidFill>
                  <a:srgbClr val="FF0000"/>
                </a:solidFill>
                <a:latin typeface="Arial" panose="020B0604020202020204" pitchFamily="34" charset="0"/>
                <a:ea typeface="Times New Roman" panose="02020603050405020304" pitchFamily="18" charset="0"/>
              </a:rPr>
              <a:t>signaled </a:t>
            </a:r>
            <a:r>
              <a:rPr lang="en-US" altLang="zh-CN" sz="3600" u="sng" dirty="0">
                <a:solidFill>
                  <a:srgbClr val="0000FF"/>
                </a:solidFill>
                <a:latin typeface="Arial" panose="020B0604020202020204" pitchFamily="34" charset="0"/>
                <a:ea typeface="Times New Roman" panose="02020603050405020304" pitchFamily="18" charset="0"/>
              </a:rPr>
              <a:t>the kids </a:t>
            </a:r>
            <a:r>
              <a:rPr lang="en-US" altLang="zh-CN" sz="3600" dirty="0">
                <a:solidFill>
                  <a:srgbClr val="7030A0"/>
                </a:solidFill>
                <a:latin typeface="Arial" panose="020B0604020202020204" pitchFamily="34" charset="0"/>
                <a:ea typeface="Times New Roman" panose="02020603050405020304" pitchFamily="18" charset="0"/>
              </a:rPr>
              <a:t>to come inside.</a:t>
            </a:r>
            <a:endParaRPr lang="en-US" altLang="zh-CN" sz="3600" dirty="0">
              <a:solidFill>
                <a:srgbClr val="7030A0"/>
              </a:solidFill>
              <a:latin typeface="Arial" panose="020B0604020202020204" pitchFamily="34" charset="0"/>
              <a:ea typeface="Times New Roman" panose="02020603050405020304" pitchFamily="18" charset="0"/>
            </a:endParaRPr>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Link2: </a:t>
            </a: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5" name="直接箭头连接符 4"/>
          <p:cNvCxnSpPr/>
          <p:nvPr/>
        </p:nvCxnSpPr>
        <p:spPr>
          <a:xfrm>
            <a:off x="4293704" y="5565913"/>
            <a:ext cx="636105" cy="2484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结合第二段首句定第二段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584775"/>
          </a:xfrm>
          <a:prstGeom prst="rect">
            <a:avLst/>
          </a:prstGeom>
          <a:solidFill>
            <a:schemeClr val="bg1"/>
          </a:solidFill>
        </p:spPr>
        <p:txBody>
          <a:bodyPr wrap="square">
            <a:spAutoFit/>
          </a:bodyPr>
          <a:lstStyle/>
          <a:p>
            <a:r>
              <a:rPr lang="en-US" altLang="zh-CN" sz="3200" dirty="0">
                <a:solidFill>
                  <a:srgbClr val="000000"/>
                </a:solidFill>
                <a:effectLst/>
                <a:latin typeface="Arial" panose="020B0604020202020204" pitchFamily="34" charset="0"/>
                <a:ea typeface="Times New Roman" panose="02020603050405020304" pitchFamily="18" charset="0"/>
              </a:rPr>
              <a:t>Para2: </a:t>
            </a:r>
            <a:r>
              <a:rPr lang="en-US" altLang="zh-CN" sz="3200" dirty="0">
                <a:solidFill>
                  <a:srgbClr val="CC00FF"/>
                </a:solidFill>
                <a:effectLst/>
                <a:latin typeface="Arial" panose="020B0604020202020204" pitchFamily="34" charset="0"/>
                <a:ea typeface="Times New Roman" panose="02020603050405020304" pitchFamily="18" charset="0"/>
              </a:rPr>
              <a:t>I </a:t>
            </a:r>
            <a:r>
              <a:rPr lang="en-US" altLang="zh-CN" sz="3200" dirty="0">
                <a:solidFill>
                  <a:srgbClr val="FF0000"/>
                </a:solidFill>
                <a:effectLst/>
                <a:latin typeface="Arial" panose="020B0604020202020204" pitchFamily="34" charset="0"/>
                <a:ea typeface="Times New Roman" panose="02020603050405020304" pitchFamily="18" charset="0"/>
              </a:rPr>
              <a:t>closed </a:t>
            </a:r>
            <a:r>
              <a:rPr lang="en-US" altLang="zh-CN" sz="3200" u="sng" dirty="0">
                <a:solidFill>
                  <a:srgbClr val="0000FF"/>
                </a:solidFill>
                <a:effectLst/>
                <a:latin typeface="Arial" panose="020B0604020202020204" pitchFamily="34" charset="0"/>
                <a:ea typeface="Times New Roman" panose="02020603050405020304" pitchFamily="18" charset="0"/>
              </a:rPr>
              <a:t>the carrier </a:t>
            </a:r>
            <a:r>
              <a:rPr lang="en-US" altLang="zh-CN" sz="3200" dirty="0">
                <a:solidFill>
                  <a:srgbClr val="000000"/>
                </a:solidFill>
                <a:effectLst/>
                <a:latin typeface="Arial" panose="020B0604020202020204" pitchFamily="34" charset="0"/>
                <a:ea typeface="Times New Roman" panose="02020603050405020304" pitchFamily="18" charset="0"/>
              </a:rPr>
              <a:t>and </a:t>
            </a:r>
            <a:r>
              <a:rPr lang="en-US" altLang="zh-CN" sz="3200" dirty="0">
                <a:solidFill>
                  <a:srgbClr val="FF0000"/>
                </a:solidFill>
                <a:effectLst/>
                <a:latin typeface="Arial" panose="020B0604020202020204" pitchFamily="34" charset="0"/>
                <a:ea typeface="Times New Roman" panose="02020603050405020304" pitchFamily="18" charset="0"/>
              </a:rPr>
              <a:t>signaled </a:t>
            </a:r>
            <a:r>
              <a:rPr lang="en-US" altLang="zh-CN" sz="3200" u="sng" dirty="0">
                <a:solidFill>
                  <a:srgbClr val="0000FF"/>
                </a:solidFill>
                <a:effectLst/>
                <a:latin typeface="Arial" panose="020B0604020202020204" pitchFamily="34" charset="0"/>
                <a:ea typeface="Times New Roman" panose="02020603050405020304" pitchFamily="18" charset="0"/>
              </a:rPr>
              <a:t>the kids </a:t>
            </a:r>
            <a:r>
              <a:rPr lang="en-US" altLang="zh-CN" sz="3200" dirty="0">
                <a:solidFill>
                  <a:srgbClr val="7030A0"/>
                </a:solidFill>
                <a:effectLst/>
                <a:latin typeface="Arial" panose="020B0604020202020204" pitchFamily="34" charset="0"/>
                <a:ea typeface="Times New Roman" panose="02020603050405020304" pitchFamily="18" charset="0"/>
              </a:rPr>
              <a:t>to come inside.</a:t>
            </a:r>
            <a:endParaRPr lang="en-US" altLang="zh-CN" sz="3200" dirty="0">
              <a:solidFill>
                <a:srgbClr val="7030A0"/>
              </a:solidFill>
              <a:effectLst/>
              <a:latin typeface="Arial" panose="020B0604020202020204" pitchFamily="34" charset="0"/>
              <a:ea typeface="Times New Roman" panose="02020603050405020304" pitchFamily="18" charset="0"/>
            </a:endParaRPr>
          </a:p>
        </p:txBody>
      </p:sp>
      <p:sp>
        <p:nvSpPr>
          <p:cNvPr id="6" name="文本框 5"/>
          <p:cNvSpPr txBox="1"/>
          <p:nvPr/>
        </p:nvSpPr>
        <p:spPr>
          <a:xfrm>
            <a:off x="83129" y="2766692"/>
            <a:ext cx="11853950" cy="2369880"/>
          </a:xfrm>
          <a:prstGeom prst="rect">
            <a:avLst/>
          </a:prstGeom>
          <a:solidFill>
            <a:schemeClr val="bg1"/>
          </a:solidFill>
        </p:spPr>
        <p:txBody>
          <a:bodyPr wrap="square">
            <a:spAutoFit/>
          </a:bodyPr>
          <a:lstStyle/>
          <a:p>
            <a:r>
              <a:rPr lang="en-US" altLang="zh-CN" sz="4000" b="1" dirty="0">
                <a:solidFill>
                  <a:srgbClr val="006600"/>
                </a:solidFill>
              </a:rPr>
              <a:t>Link3A: </a:t>
            </a:r>
            <a:r>
              <a:rPr lang="en-US" altLang="zh-CN" sz="3600" dirty="0"/>
              <a:t>(</a:t>
            </a:r>
            <a:r>
              <a:rPr lang="zh-CN" altLang="en-US" sz="3600" dirty="0"/>
              <a:t>以 小孩子为叙事对象：孩子被带进教室，仍是满脸害怕）</a:t>
            </a:r>
            <a:r>
              <a:rPr lang="en-US" altLang="zh-CN" sz="3600" b="1" dirty="0">
                <a:solidFill>
                  <a:srgbClr val="CC00FF"/>
                </a:solidFill>
              </a:rPr>
              <a:t> </a:t>
            </a:r>
            <a:endParaRPr lang="en-US" altLang="zh-CN" sz="3600" b="1" dirty="0">
              <a:solidFill>
                <a:srgbClr val="CC00FF"/>
              </a:solidFill>
            </a:endParaRPr>
          </a:p>
          <a:p>
            <a:r>
              <a:rPr lang="en-US" altLang="zh-CN" sz="3600" dirty="0">
                <a:solidFill>
                  <a:srgbClr val="000000"/>
                </a:solidFill>
                <a:latin typeface="Arial" panose="020B0604020202020204" pitchFamily="34" charset="0"/>
                <a:ea typeface="Times New Roman" panose="02020603050405020304" pitchFamily="18" charset="0"/>
              </a:rPr>
              <a:t>Despite the unexpected episode, </a:t>
            </a:r>
            <a:r>
              <a:rPr lang="en-US" altLang="zh-CN" sz="3600" u="sng" dirty="0">
                <a:solidFill>
                  <a:srgbClr val="CC00FF"/>
                </a:solidFill>
                <a:latin typeface="Arial" panose="020B0604020202020204" pitchFamily="34" charset="0"/>
                <a:ea typeface="Times New Roman" panose="02020603050405020304" pitchFamily="18" charset="0"/>
              </a:rPr>
              <a:t>all the kids</a:t>
            </a:r>
            <a:r>
              <a:rPr lang="en-US" altLang="zh-CN" sz="3600" u="sng" dirty="0">
                <a:solidFill>
                  <a:srgbClr val="000000"/>
                </a:solidFill>
                <a:latin typeface="Arial" panose="020B0604020202020204" pitchFamily="34" charset="0"/>
                <a:ea typeface="Times New Roman" panose="02020603050405020304" pitchFamily="18" charset="0"/>
              </a:rPr>
              <a:t>, </a:t>
            </a:r>
            <a:r>
              <a:rPr lang="en-US" altLang="zh-CN" sz="3600" dirty="0">
                <a:solidFill>
                  <a:srgbClr val="7030A0"/>
                </a:solidFill>
                <a:latin typeface="Arial" panose="020B0604020202020204" pitchFamily="34" charset="0"/>
                <a:ea typeface="Times New Roman" panose="02020603050405020304" pitchFamily="18" charset="0"/>
              </a:rPr>
              <a:t>still wearing a scared look on their face,  </a:t>
            </a:r>
            <a:r>
              <a:rPr lang="en-US" altLang="zh-CN" sz="3600" dirty="0">
                <a:solidFill>
                  <a:srgbClr val="C00000"/>
                </a:solidFill>
                <a:latin typeface="Arial" panose="020B0604020202020204" pitchFamily="34" charset="0"/>
                <a:ea typeface="Times New Roman" panose="02020603050405020304" pitchFamily="18" charset="0"/>
              </a:rPr>
              <a:t>were guided back in </a:t>
            </a:r>
            <a:r>
              <a:rPr lang="en-US" altLang="zh-CN" sz="3600" dirty="0">
                <a:solidFill>
                  <a:srgbClr val="000000"/>
                </a:solidFill>
                <a:latin typeface="Arial" panose="020B0604020202020204" pitchFamily="34" charset="0"/>
                <a:ea typeface="Times New Roman" panose="02020603050405020304" pitchFamily="18" charset="0"/>
              </a:rPr>
              <a:t>by Sue. </a:t>
            </a:r>
            <a:endParaRPr lang="en-US" altLang="zh-CN" sz="3600" dirty="0">
              <a:solidFill>
                <a:srgbClr val="000000"/>
              </a:solidFill>
              <a:latin typeface="Arial" panose="020B0604020202020204" pitchFamily="34" charset="0"/>
              <a:ea typeface="Times New Roman" panose="02020603050405020304" pitchFamily="18" charset="0"/>
            </a:endParaRPr>
          </a:p>
        </p:txBody>
      </p:sp>
      <p:cxnSp>
        <p:nvCxnSpPr>
          <p:cNvPr id="2" name="直接箭头连接符 1"/>
          <p:cNvCxnSpPr/>
          <p:nvPr/>
        </p:nvCxnSpPr>
        <p:spPr>
          <a:xfrm>
            <a:off x="8289235" y="1441174"/>
            <a:ext cx="347869" cy="2683565"/>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结合第二段首句定第二段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584775"/>
          </a:xfrm>
          <a:prstGeom prst="rect">
            <a:avLst/>
          </a:prstGeom>
          <a:solidFill>
            <a:schemeClr val="bg1"/>
          </a:solidFill>
        </p:spPr>
        <p:txBody>
          <a:bodyPr wrap="square">
            <a:spAutoFit/>
          </a:bodyPr>
          <a:lstStyle/>
          <a:p>
            <a:r>
              <a:rPr lang="en-US" altLang="zh-CN" sz="3200" dirty="0">
                <a:solidFill>
                  <a:srgbClr val="000000"/>
                </a:solidFill>
                <a:effectLst/>
                <a:latin typeface="Arial" panose="020B0604020202020204" pitchFamily="34" charset="0"/>
                <a:ea typeface="Times New Roman" panose="02020603050405020304" pitchFamily="18" charset="0"/>
              </a:rPr>
              <a:t>Para2: </a:t>
            </a:r>
            <a:r>
              <a:rPr lang="en-US" altLang="zh-CN" sz="3200" dirty="0">
                <a:solidFill>
                  <a:srgbClr val="CC00FF"/>
                </a:solidFill>
                <a:effectLst/>
                <a:latin typeface="Arial" panose="020B0604020202020204" pitchFamily="34" charset="0"/>
                <a:ea typeface="Times New Roman" panose="02020603050405020304" pitchFamily="18" charset="0"/>
              </a:rPr>
              <a:t>I </a:t>
            </a:r>
            <a:r>
              <a:rPr lang="en-US" altLang="zh-CN" sz="3200" dirty="0">
                <a:solidFill>
                  <a:srgbClr val="FF0000"/>
                </a:solidFill>
                <a:effectLst/>
                <a:latin typeface="Arial" panose="020B0604020202020204" pitchFamily="34" charset="0"/>
                <a:ea typeface="Times New Roman" panose="02020603050405020304" pitchFamily="18" charset="0"/>
              </a:rPr>
              <a:t>closed </a:t>
            </a:r>
            <a:r>
              <a:rPr lang="en-US" altLang="zh-CN" sz="3200" u="sng" dirty="0">
                <a:solidFill>
                  <a:srgbClr val="0000FF"/>
                </a:solidFill>
                <a:effectLst/>
                <a:latin typeface="Arial" panose="020B0604020202020204" pitchFamily="34" charset="0"/>
                <a:ea typeface="Times New Roman" panose="02020603050405020304" pitchFamily="18" charset="0"/>
              </a:rPr>
              <a:t>the carrier </a:t>
            </a:r>
            <a:r>
              <a:rPr lang="en-US" altLang="zh-CN" sz="3200" dirty="0">
                <a:solidFill>
                  <a:srgbClr val="000000"/>
                </a:solidFill>
                <a:effectLst/>
                <a:latin typeface="Arial" panose="020B0604020202020204" pitchFamily="34" charset="0"/>
                <a:ea typeface="Times New Roman" panose="02020603050405020304" pitchFamily="18" charset="0"/>
              </a:rPr>
              <a:t>and </a:t>
            </a:r>
            <a:r>
              <a:rPr lang="en-US" altLang="zh-CN" sz="3200" dirty="0">
                <a:solidFill>
                  <a:srgbClr val="FF0000"/>
                </a:solidFill>
                <a:effectLst/>
                <a:latin typeface="Arial" panose="020B0604020202020204" pitchFamily="34" charset="0"/>
                <a:ea typeface="Times New Roman" panose="02020603050405020304" pitchFamily="18" charset="0"/>
              </a:rPr>
              <a:t>signaled </a:t>
            </a:r>
            <a:r>
              <a:rPr lang="en-US" altLang="zh-CN" sz="3200" u="sng" dirty="0">
                <a:solidFill>
                  <a:srgbClr val="0000FF"/>
                </a:solidFill>
                <a:effectLst/>
                <a:latin typeface="Arial" panose="020B0604020202020204" pitchFamily="34" charset="0"/>
                <a:ea typeface="Times New Roman" panose="02020603050405020304" pitchFamily="18" charset="0"/>
              </a:rPr>
              <a:t>the kids </a:t>
            </a:r>
            <a:r>
              <a:rPr lang="en-US" altLang="zh-CN" sz="3200" dirty="0">
                <a:solidFill>
                  <a:srgbClr val="7030A0"/>
                </a:solidFill>
                <a:effectLst/>
                <a:latin typeface="Arial" panose="020B0604020202020204" pitchFamily="34" charset="0"/>
                <a:ea typeface="Times New Roman" panose="02020603050405020304" pitchFamily="18" charset="0"/>
              </a:rPr>
              <a:t>to come inside.</a:t>
            </a:r>
            <a:endParaRPr lang="en-US" altLang="zh-CN" sz="3200" dirty="0">
              <a:solidFill>
                <a:srgbClr val="7030A0"/>
              </a:solidFill>
              <a:effectLst/>
              <a:latin typeface="Arial" panose="020B0604020202020204" pitchFamily="34" charset="0"/>
              <a:ea typeface="Times New Roman" panose="02020603050405020304" pitchFamily="18" charset="0"/>
            </a:endParaRPr>
          </a:p>
        </p:txBody>
      </p:sp>
      <p:sp>
        <p:nvSpPr>
          <p:cNvPr id="6" name="文本框 5"/>
          <p:cNvSpPr txBox="1"/>
          <p:nvPr/>
        </p:nvSpPr>
        <p:spPr>
          <a:xfrm>
            <a:off x="83128" y="2766692"/>
            <a:ext cx="12108871" cy="1815882"/>
          </a:xfrm>
          <a:prstGeom prst="rect">
            <a:avLst/>
          </a:prstGeom>
          <a:solidFill>
            <a:schemeClr val="bg1"/>
          </a:solidFill>
        </p:spPr>
        <p:txBody>
          <a:bodyPr wrap="square">
            <a:spAutoFit/>
          </a:bodyPr>
          <a:lstStyle/>
          <a:p>
            <a:r>
              <a:rPr lang="en-US" altLang="zh-CN" sz="4000" b="1" dirty="0">
                <a:solidFill>
                  <a:srgbClr val="006600"/>
                </a:solidFill>
              </a:rPr>
              <a:t>Link3B: </a:t>
            </a:r>
            <a:r>
              <a:rPr lang="en-US" altLang="zh-CN" sz="3600" dirty="0"/>
              <a:t>(</a:t>
            </a:r>
            <a:r>
              <a:rPr lang="zh-CN" altLang="en-US" sz="3600" dirty="0"/>
              <a:t>以</a:t>
            </a:r>
            <a:r>
              <a:rPr lang="en-US" altLang="zh-CN" sz="3600" dirty="0"/>
              <a:t>carrier</a:t>
            </a:r>
            <a:r>
              <a:rPr lang="zh-CN" altLang="en-US" sz="3600" dirty="0"/>
              <a:t>以及里面的</a:t>
            </a:r>
            <a:r>
              <a:rPr lang="en-US" altLang="zh-CN" sz="3600" dirty="0"/>
              <a:t>Bo</a:t>
            </a:r>
            <a:r>
              <a:rPr lang="zh-CN" altLang="en-US" sz="3600" dirty="0"/>
              <a:t>为叙事对象）</a:t>
            </a:r>
            <a:r>
              <a:rPr lang="en-US" altLang="zh-CN" sz="3600" b="1" dirty="0">
                <a:solidFill>
                  <a:srgbClr val="CC00FF"/>
                </a:solidFill>
              </a:rPr>
              <a:t> </a:t>
            </a:r>
            <a:endParaRPr lang="en-US" altLang="zh-CN" sz="3600" b="1" dirty="0">
              <a:solidFill>
                <a:srgbClr val="CC00FF"/>
              </a:solidFill>
            </a:endParaRPr>
          </a:p>
          <a:p>
            <a:r>
              <a:rPr lang="en-US" altLang="zh-CN" sz="3600" u="sng" dirty="0">
                <a:solidFill>
                  <a:srgbClr val="CC00FF"/>
                </a:solidFill>
                <a:latin typeface="Arial" panose="020B0604020202020204" pitchFamily="34" charset="0"/>
                <a:ea typeface="Times New Roman" panose="02020603050405020304" pitchFamily="18" charset="0"/>
              </a:rPr>
              <a:t>Bo </a:t>
            </a:r>
            <a:r>
              <a:rPr lang="en-US" altLang="zh-CN" sz="3600" dirty="0">
                <a:solidFill>
                  <a:srgbClr val="FF0000"/>
                </a:solidFill>
                <a:latin typeface="Arial" panose="020B0604020202020204" pitchFamily="34" charset="0"/>
                <a:ea typeface="Times New Roman" panose="02020603050405020304" pitchFamily="18" charset="0"/>
              </a:rPr>
              <a:t>rested </a:t>
            </a:r>
            <a:r>
              <a:rPr lang="en-US" altLang="zh-CN" sz="3600" dirty="0">
                <a:solidFill>
                  <a:srgbClr val="000000"/>
                </a:solidFill>
                <a:latin typeface="Arial" panose="020B0604020202020204" pitchFamily="34" charset="0"/>
                <a:ea typeface="Times New Roman" panose="02020603050405020304" pitchFamily="18" charset="0"/>
              </a:rPr>
              <a:t>at ease in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i="1" dirty="0">
                <a:solidFill>
                  <a:srgbClr val="0000FF"/>
                </a:solidFill>
                <a:latin typeface="Arial" panose="020B0604020202020204" pitchFamily="34" charset="0"/>
                <a:ea typeface="Times New Roman" panose="02020603050405020304" pitchFamily="18" charset="0"/>
              </a:rPr>
              <a:t>as if nothing had happened at all.</a:t>
            </a:r>
            <a:endParaRPr lang="zh-CN" altLang="en-US" sz="3600" dirty="0">
              <a:solidFill>
                <a:srgbClr val="0000FF"/>
              </a:solidFill>
            </a:endParaRPr>
          </a:p>
        </p:txBody>
      </p:sp>
      <p:cxnSp>
        <p:nvCxnSpPr>
          <p:cNvPr id="2" name="直接箭头连接符 1"/>
          <p:cNvCxnSpPr/>
          <p:nvPr/>
        </p:nvCxnSpPr>
        <p:spPr>
          <a:xfrm flipH="1">
            <a:off x="705678" y="1558651"/>
            <a:ext cx="2643809" cy="1987366"/>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972036" y="1558651"/>
            <a:ext cx="1378529" cy="2151958"/>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000000"/>
                </a:solidFill>
                <a:latin typeface="Arial" panose="020B0604020202020204" pitchFamily="34" charset="0"/>
                <a:ea typeface="Times New Roman" panose="02020603050405020304" pitchFamily="18" charset="0"/>
              </a:rPr>
              <a:t>Para2: </a:t>
            </a:r>
            <a:r>
              <a:rPr lang="en-US" altLang="zh-CN" sz="3600" dirty="0">
                <a:solidFill>
                  <a:srgbClr val="CC00FF"/>
                </a:solidFill>
                <a:latin typeface="Arial" panose="020B0604020202020204" pitchFamily="34" charset="0"/>
                <a:ea typeface="Times New Roman" panose="02020603050405020304" pitchFamily="18" charset="0"/>
              </a:rPr>
              <a:t>I </a:t>
            </a:r>
            <a:r>
              <a:rPr lang="en-US" altLang="zh-CN" sz="3600" dirty="0">
                <a:solidFill>
                  <a:srgbClr val="FF0000"/>
                </a:solidFill>
                <a:latin typeface="Arial" panose="020B0604020202020204" pitchFamily="34" charset="0"/>
                <a:ea typeface="Times New Roman" panose="02020603050405020304" pitchFamily="18" charset="0"/>
              </a:rPr>
              <a:t>closed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dirty="0">
                <a:solidFill>
                  <a:srgbClr val="FF0000"/>
                </a:solidFill>
                <a:latin typeface="Arial" panose="020B0604020202020204" pitchFamily="34" charset="0"/>
                <a:ea typeface="Times New Roman" panose="02020603050405020304" pitchFamily="18" charset="0"/>
              </a:rPr>
              <a:t>signaled </a:t>
            </a:r>
            <a:r>
              <a:rPr lang="en-US" altLang="zh-CN" sz="3600" u="sng" dirty="0">
                <a:solidFill>
                  <a:srgbClr val="0000FF"/>
                </a:solidFill>
                <a:latin typeface="Arial" panose="020B0604020202020204" pitchFamily="34" charset="0"/>
                <a:ea typeface="Times New Roman" panose="02020603050405020304" pitchFamily="18" charset="0"/>
              </a:rPr>
              <a:t>the kids </a:t>
            </a:r>
            <a:r>
              <a:rPr lang="en-US" altLang="zh-CN" sz="3600" dirty="0">
                <a:solidFill>
                  <a:srgbClr val="7030A0"/>
                </a:solidFill>
                <a:latin typeface="Arial" panose="020B0604020202020204" pitchFamily="34" charset="0"/>
                <a:ea typeface="Times New Roman" panose="02020603050405020304" pitchFamily="18" charset="0"/>
              </a:rPr>
              <a:t>to come inside.</a:t>
            </a:r>
            <a:endParaRPr lang="en-US" altLang="zh-CN" sz="3600" dirty="0">
              <a:solidFill>
                <a:srgbClr val="7030A0"/>
              </a:solidFill>
              <a:latin typeface="Arial" panose="020B0604020202020204" pitchFamily="34" charset="0"/>
              <a:ea typeface="Times New Roman" panose="02020603050405020304" pitchFamily="18" charset="0"/>
            </a:endParaRPr>
          </a:p>
          <a:p>
            <a:r>
              <a:rPr lang="en-US" altLang="zh-CN" sz="3600" dirty="0"/>
              <a:t> </a:t>
            </a:r>
            <a:endParaRPr lang="en-US" altLang="zh-CN" sz="3600" dirty="0"/>
          </a:p>
          <a:p>
            <a:r>
              <a:rPr lang="en-US" altLang="zh-CN" sz="4000" b="1" dirty="0">
                <a:solidFill>
                  <a:srgbClr val="006600"/>
                </a:solidFill>
              </a:rPr>
              <a:t>Ending A</a:t>
            </a:r>
            <a:r>
              <a:rPr lang="zh-CN" altLang="en-US" sz="4000" b="1" dirty="0">
                <a:solidFill>
                  <a:srgbClr val="006600"/>
                </a:solidFill>
              </a:rPr>
              <a:t>： </a:t>
            </a:r>
            <a:r>
              <a:rPr lang="en-US" altLang="zh-CN" sz="3600" dirty="0"/>
              <a:t>(</a:t>
            </a:r>
            <a:r>
              <a:rPr lang="zh-CN" altLang="en-US" sz="3600" dirty="0"/>
              <a:t>回扣原文第一段的背景</a:t>
            </a:r>
            <a:r>
              <a:rPr lang="en-US" altLang="zh-CN" sz="3600" dirty="0"/>
              <a:t>---</a:t>
            </a:r>
            <a:r>
              <a:rPr lang="zh-CN" altLang="en-US" sz="3600" b="1" dirty="0">
                <a:solidFill>
                  <a:srgbClr val="CC00FF"/>
                </a:solidFill>
              </a:rPr>
              <a:t>我的愿望</a:t>
            </a:r>
            <a:r>
              <a:rPr lang="en-US" altLang="zh-CN" sz="3600" b="1" dirty="0">
                <a:solidFill>
                  <a:srgbClr val="CC00FF"/>
                </a:solidFill>
              </a:rPr>
              <a:t>+</a:t>
            </a:r>
            <a:r>
              <a:rPr lang="zh-CN" altLang="en-US" sz="3600" b="1" dirty="0">
                <a:solidFill>
                  <a:srgbClr val="0000FF"/>
                </a:solidFill>
              </a:rPr>
              <a:t>我的感想</a:t>
            </a:r>
            <a:r>
              <a:rPr lang="zh-CN" altLang="en-US" sz="3600" dirty="0"/>
              <a:t>）</a:t>
            </a:r>
            <a:endParaRPr lang="en-US" altLang="zh-CN" sz="3600" dirty="0"/>
          </a:p>
          <a:p>
            <a:pPr marL="0" indent="0">
              <a:buNone/>
            </a:pPr>
            <a:r>
              <a:rPr lang="en-US" altLang="zh-CN" sz="3600" u="sng" dirty="0">
                <a:solidFill>
                  <a:srgbClr val="CC00FF"/>
                </a:solidFill>
              </a:rPr>
              <a:t> Our cooperative summer </a:t>
            </a:r>
            <a:r>
              <a:rPr lang="en-US" altLang="zh-CN" sz="3600" u="sng" dirty="0" err="1">
                <a:solidFill>
                  <a:srgbClr val="CC00FF"/>
                </a:solidFill>
              </a:rPr>
              <a:t>programme</a:t>
            </a:r>
            <a:r>
              <a:rPr lang="en-US" altLang="zh-CN" sz="3600" u="sng" dirty="0">
                <a:solidFill>
                  <a:srgbClr val="CC00FF"/>
                </a:solidFill>
              </a:rPr>
              <a:t> </a:t>
            </a:r>
            <a:r>
              <a:rPr lang="en-US" altLang="zh-CN" sz="3600" dirty="0">
                <a:solidFill>
                  <a:srgbClr val="0000FF"/>
                </a:solidFill>
              </a:rPr>
              <a:t>eventually  </a:t>
            </a:r>
            <a:r>
              <a:rPr lang="en-US" altLang="zh-CN" sz="3600" dirty="0">
                <a:solidFill>
                  <a:srgbClr val="FF0000"/>
                </a:solidFill>
              </a:rPr>
              <a:t>paid off . </a:t>
            </a:r>
            <a:r>
              <a:rPr lang="en-US" altLang="zh-CN" sz="3600" dirty="0">
                <a:solidFill>
                  <a:srgbClr val="0000FF"/>
                </a:solidFill>
              </a:rPr>
              <a:t>As I wished, </a:t>
            </a:r>
            <a:r>
              <a:rPr lang="en-US" altLang="zh-CN" sz="3600" u="sng" dirty="0">
                <a:solidFill>
                  <a:srgbClr val="CC00FF"/>
                </a:solidFill>
              </a:rPr>
              <a:t>I </a:t>
            </a:r>
            <a:r>
              <a:rPr lang="en-US" altLang="zh-CN" sz="3600" dirty="0">
                <a:solidFill>
                  <a:srgbClr val="FF0000"/>
                </a:solidFill>
              </a:rPr>
              <a:t>increased my biology grade. </a:t>
            </a:r>
            <a:r>
              <a:rPr lang="en-US" altLang="zh-CN" sz="3600" dirty="0">
                <a:solidFill>
                  <a:srgbClr val="0000FF"/>
                </a:solidFill>
              </a:rPr>
              <a:t>But what counted to me </a:t>
            </a:r>
            <a:r>
              <a:rPr lang="en-US" altLang="zh-CN" sz="3600" dirty="0">
                <a:solidFill>
                  <a:srgbClr val="FF0000"/>
                </a:solidFill>
              </a:rPr>
              <a:t>was </a:t>
            </a:r>
            <a:r>
              <a:rPr lang="en-US" altLang="zh-CN" sz="3600" b="1" dirty="0">
                <a:solidFill>
                  <a:srgbClr val="CC00FF"/>
                </a:solidFill>
              </a:rPr>
              <a:t>that we and animals should respect and trust each other. </a:t>
            </a:r>
            <a:endParaRPr lang="en-US" altLang="zh-CN" sz="3600" b="1" dirty="0">
              <a:solidFill>
                <a:srgbClr val="CC00FF"/>
              </a:solidFill>
            </a:endParaRPr>
          </a:p>
          <a:p>
            <a:endParaRPr lang="en-US" altLang="zh-CN" sz="3600" dirty="0"/>
          </a:p>
          <a:p>
            <a:endParaRPr lang="zh-CN" altLang="en-US" sz="3600" dirty="0"/>
          </a:p>
        </p:txBody>
      </p:sp>
      <p:sp>
        <p:nvSpPr>
          <p:cNvPr id="4" name="矩形 3"/>
          <p:cNvSpPr/>
          <p:nvPr/>
        </p:nvSpPr>
        <p:spPr>
          <a:xfrm>
            <a:off x="0" y="29658"/>
            <a:ext cx="890148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结合主题立意或呼应原文设定目标定 </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Ending</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6" name="直接箭头连接符 5"/>
          <p:cNvCxnSpPr/>
          <p:nvPr/>
        </p:nvCxnSpPr>
        <p:spPr>
          <a:xfrm flipH="1">
            <a:off x="7066722" y="3091070"/>
            <a:ext cx="2027582" cy="974034"/>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9412357" y="3130827"/>
            <a:ext cx="1981199" cy="1908312"/>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000000"/>
                </a:solidFill>
                <a:latin typeface="Arial" panose="020B0604020202020204" pitchFamily="34" charset="0"/>
                <a:ea typeface="Times New Roman" panose="02020603050405020304" pitchFamily="18" charset="0"/>
              </a:rPr>
              <a:t>Para2: </a:t>
            </a:r>
            <a:r>
              <a:rPr lang="en-US" altLang="zh-CN" sz="3600" dirty="0">
                <a:solidFill>
                  <a:srgbClr val="CC00FF"/>
                </a:solidFill>
                <a:latin typeface="Arial" panose="020B0604020202020204" pitchFamily="34" charset="0"/>
                <a:ea typeface="Times New Roman" panose="02020603050405020304" pitchFamily="18" charset="0"/>
              </a:rPr>
              <a:t>I </a:t>
            </a:r>
            <a:r>
              <a:rPr lang="en-US" altLang="zh-CN" sz="3600" dirty="0">
                <a:solidFill>
                  <a:srgbClr val="FF0000"/>
                </a:solidFill>
                <a:latin typeface="Arial" panose="020B0604020202020204" pitchFamily="34" charset="0"/>
                <a:ea typeface="Times New Roman" panose="02020603050405020304" pitchFamily="18" charset="0"/>
              </a:rPr>
              <a:t>closed </a:t>
            </a:r>
            <a:r>
              <a:rPr lang="en-US" altLang="zh-CN" sz="3600" u="sng" dirty="0">
                <a:solidFill>
                  <a:srgbClr val="0000FF"/>
                </a:solidFill>
                <a:latin typeface="Arial" panose="020B0604020202020204" pitchFamily="34" charset="0"/>
                <a:ea typeface="Times New Roman" panose="02020603050405020304" pitchFamily="18" charset="0"/>
              </a:rPr>
              <a:t>the carrier </a:t>
            </a:r>
            <a:r>
              <a:rPr lang="en-US" altLang="zh-CN" sz="3600" dirty="0">
                <a:solidFill>
                  <a:srgbClr val="000000"/>
                </a:solidFill>
                <a:latin typeface="Arial" panose="020B0604020202020204" pitchFamily="34" charset="0"/>
                <a:ea typeface="Times New Roman" panose="02020603050405020304" pitchFamily="18" charset="0"/>
              </a:rPr>
              <a:t>and </a:t>
            </a:r>
            <a:r>
              <a:rPr lang="en-US" altLang="zh-CN" sz="3600" dirty="0">
                <a:solidFill>
                  <a:srgbClr val="FF0000"/>
                </a:solidFill>
                <a:latin typeface="Arial" panose="020B0604020202020204" pitchFamily="34" charset="0"/>
                <a:ea typeface="Times New Roman" panose="02020603050405020304" pitchFamily="18" charset="0"/>
              </a:rPr>
              <a:t>signaled </a:t>
            </a:r>
            <a:r>
              <a:rPr lang="en-US" altLang="zh-CN" sz="3600" u="sng" dirty="0">
                <a:solidFill>
                  <a:srgbClr val="0000FF"/>
                </a:solidFill>
                <a:latin typeface="Arial" panose="020B0604020202020204" pitchFamily="34" charset="0"/>
                <a:ea typeface="Times New Roman" panose="02020603050405020304" pitchFamily="18" charset="0"/>
              </a:rPr>
              <a:t>the kids </a:t>
            </a:r>
            <a:r>
              <a:rPr lang="en-US" altLang="zh-CN" sz="3600" dirty="0">
                <a:solidFill>
                  <a:srgbClr val="7030A0"/>
                </a:solidFill>
                <a:latin typeface="Arial" panose="020B0604020202020204" pitchFamily="34" charset="0"/>
                <a:ea typeface="Times New Roman" panose="02020603050405020304" pitchFamily="18" charset="0"/>
              </a:rPr>
              <a:t>to come inside.</a:t>
            </a:r>
            <a:endParaRPr lang="en-US" altLang="zh-CN" sz="3600" dirty="0">
              <a:solidFill>
                <a:srgbClr val="7030A0"/>
              </a:solidFill>
              <a:latin typeface="Arial" panose="020B0604020202020204" pitchFamily="34" charset="0"/>
              <a:ea typeface="Times New Roman" panose="02020603050405020304" pitchFamily="18" charset="0"/>
            </a:endParaRPr>
          </a:p>
          <a:p>
            <a:r>
              <a:rPr lang="en-US" altLang="zh-CN" sz="3600" dirty="0"/>
              <a:t> </a:t>
            </a:r>
            <a:endParaRPr lang="en-US" altLang="zh-CN" sz="3600" dirty="0"/>
          </a:p>
          <a:p>
            <a:endParaRPr lang="en-US" altLang="zh-CN" sz="3600" dirty="0"/>
          </a:p>
          <a:p>
            <a:endParaRPr lang="en-US" altLang="zh-CN" sz="3600" dirty="0"/>
          </a:p>
          <a:p>
            <a:r>
              <a:rPr lang="en-US" altLang="zh-CN" sz="4000" b="1" dirty="0">
                <a:solidFill>
                  <a:srgbClr val="006600"/>
                </a:solidFill>
              </a:rPr>
              <a:t>Ending B</a:t>
            </a:r>
            <a:r>
              <a:rPr lang="zh-CN" altLang="en-US" sz="4000" b="1" dirty="0">
                <a:solidFill>
                  <a:srgbClr val="006600"/>
                </a:solidFill>
              </a:rPr>
              <a:t>： </a:t>
            </a:r>
            <a:r>
              <a:rPr lang="en-US" altLang="zh-CN" sz="3600" dirty="0"/>
              <a:t>( </a:t>
            </a:r>
            <a:r>
              <a:rPr lang="zh-CN" altLang="en-US" sz="3600" dirty="0"/>
              <a:t>升华主旨；人类动物相处之道）</a:t>
            </a:r>
            <a:endParaRPr lang="en-US" altLang="zh-CN" sz="3600" dirty="0"/>
          </a:p>
          <a:p>
            <a:r>
              <a:rPr lang="en-US" altLang="zh-CN" sz="3600" dirty="0">
                <a:solidFill>
                  <a:srgbClr val="0000FF"/>
                </a:solidFill>
              </a:rPr>
              <a:t>Only if we human beings respect and trust wild animals like Bo </a:t>
            </a:r>
            <a:r>
              <a:rPr lang="en-US" altLang="zh-CN" sz="3600" dirty="0">
                <a:solidFill>
                  <a:srgbClr val="FF0000"/>
                </a:solidFill>
              </a:rPr>
              <a:t>can </a:t>
            </a:r>
            <a:r>
              <a:rPr lang="en-US" altLang="zh-CN" sz="3600" u="sng" dirty="0">
                <a:solidFill>
                  <a:srgbClr val="CC00FF"/>
                </a:solidFill>
              </a:rPr>
              <a:t>we </a:t>
            </a:r>
            <a:r>
              <a:rPr lang="en-US" altLang="zh-CN" sz="3600" dirty="0">
                <a:solidFill>
                  <a:srgbClr val="FF0000"/>
                </a:solidFill>
              </a:rPr>
              <a:t>live in harmony </a:t>
            </a:r>
            <a:r>
              <a:rPr lang="en-US" altLang="zh-CN" sz="3600" dirty="0"/>
              <a:t>with them. </a:t>
            </a:r>
            <a:endParaRPr lang="en-US" altLang="zh-CN" sz="3600" dirty="0"/>
          </a:p>
          <a:p>
            <a:endParaRPr lang="en-US" altLang="zh-CN" sz="3600" dirty="0"/>
          </a:p>
          <a:p>
            <a:endParaRPr lang="zh-CN" altLang="en-US" sz="3600" dirty="0"/>
          </a:p>
        </p:txBody>
      </p:sp>
      <p:sp>
        <p:nvSpPr>
          <p:cNvPr id="4" name="矩形 3"/>
          <p:cNvSpPr/>
          <p:nvPr/>
        </p:nvSpPr>
        <p:spPr>
          <a:xfrm>
            <a:off x="0" y="29658"/>
            <a:ext cx="890148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结合主题立意或呼应原文设定目标定 </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Ending</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绿色心情|摄影|风光|yuanyan100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130827" cy="1325563"/>
          </a:xfrm>
          <a:solidFill>
            <a:schemeClr val="bg2"/>
          </a:solidFill>
        </p:spPr>
        <p:txBody>
          <a:bodyPr>
            <a:normAutofit/>
          </a:bodyPr>
          <a:lstStyle/>
          <a:p>
            <a:r>
              <a:rPr lang="zh-CN" altLang="en-US" sz="5400" b="1" dirty="0">
                <a:solidFill>
                  <a:srgbClr val="0000FF"/>
                </a:solidFill>
              </a:rPr>
              <a:t>习作欣赏</a:t>
            </a:r>
            <a:endParaRPr lang="zh-CN" altLang="en-US" sz="5400" b="1"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绿色心情|摄影|风光|yuanyan100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248482"/>
            <a:ext cx="12192000" cy="5993296"/>
          </a:xfrm>
          <a:solidFill>
            <a:schemeClr val="bg2"/>
          </a:solidFill>
        </p:spPr>
        <p:txBody>
          <a:bodyPr>
            <a:normAutofit lnSpcReduction="10000"/>
          </a:bodyPr>
          <a:lstStyle/>
          <a:p>
            <a:pPr marL="0" indent="0" algn="just">
              <a:buNone/>
            </a:pP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My worst nightmare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came true</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 Bo</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took quick action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defend himself, sticking out his red forked tongue to detect its attacker, </a:t>
            </a:r>
            <a:r>
              <a:rPr lang="en-US" altLang="zh-CN" sz="3600" i="1"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which scared the whole class.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Panicked and alarmed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u="sng" dirty="0">
                <a:solidFill>
                  <a:srgbClr val="7030A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Bo</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began constricting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and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squeezed my arms.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My blood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ran cold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and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held my breath,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rooted to the ground.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Mr. Lindsey’s  words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echoed in my ears</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zh-CN" altLang="en-US"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dirty="0">
                <a:solidFill>
                  <a:srgbClr val="000000"/>
                </a:solidFill>
                <a:latin typeface="Aharoni" panose="02010803020104030203" pitchFamily="2" charset="-79"/>
                <a:ea typeface="宋体" panose="02010600030101010101" pitchFamily="2" charset="-122"/>
                <a:cs typeface="Aharoni" panose="02010803020104030203" pitchFamily="2" charset="-79"/>
              </a:rPr>
              <a:t>He needs to trust you, and you need to trust him.</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Immediately,</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 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signaled Sue</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take all the kids out of the room </a:t>
            </a:r>
            <a:r>
              <a:rPr lang="en-US" altLang="zh-CN" sz="3600" b="1" dirty="0">
                <a:solidFill>
                  <a:srgbClr val="0000FF"/>
                </a:solidFill>
                <a:latin typeface="Aharoni" panose="02010803020104030203" pitchFamily="2" charset="-79"/>
                <a:ea typeface="Times New Roman" panose="02020603050405020304" pitchFamily="18" charset="0"/>
                <a:cs typeface="Aharoni" panose="02010803020104030203" pitchFamily="2" charset="-79"/>
              </a:rPr>
              <a:t>in  case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something terrible should happen.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showed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no sign of fear and total trust to Bo,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consoling/ soothing him by touching/ stroking his back gently.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Amazingly,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Bo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released my arms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and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put him back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in the carrier. </a:t>
            </a:r>
            <a:endPar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pPr marL="0" indent="0">
              <a:buNone/>
            </a:pPr>
            <a:endParaRPr lang="en-US" altLang="zh-CN" sz="3200" dirty="0">
              <a:solidFill>
                <a:srgbClr val="000000"/>
              </a:solidFill>
              <a:latin typeface="Arial" panose="020B0604020202020204" pitchFamily="34" charset="0"/>
              <a:ea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绿色心情|摄影|风光|yuanyan100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9576" y="238540"/>
            <a:ext cx="12023034" cy="6321286"/>
          </a:xfrm>
          <a:solidFill>
            <a:schemeClr val="bg2"/>
          </a:solidFill>
        </p:spPr>
        <p:txBody>
          <a:bodyPr>
            <a:noAutofit/>
          </a:bodyPr>
          <a:lstStyle/>
          <a:p>
            <a:pPr marL="0" indent="0" algn="just">
              <a:buNone/>
            </a:pP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Para2: </a:t>
            </a:r>
            <a:r>
              <a:rPr lang="en-US" altLang="zh-CN" sz="3200"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closed </a:t>
            </a:r>
            <a:r>
              <a:rPr lang="en-US" altLang="zh-CN" sz="3200" u="sng"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the carrier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and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signaled </a:t>
            </a:r>
            <a:r>
              <a:rPr lang="en-US" altLang="zh-CN" sz="3200" u="sng"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the kids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come </a:t>
            </a:r>
            <a:r>
              <a:rPr lang="en-US" altLang="zh-CN" sz="3200" dirty="0" err="1">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inside.</a:t>
            </a:r>
            <a:r>
              <a:rPr lang="en-US" altLang="zh-CN" sz="3200" dirty="0" err="1">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Despite</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the unexpected episode,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all the kids</a:t>
            </a:r>
            <a:r>
              <a:rPr lang="en-US" altLang="zh-CN" sz="3200" u="sng"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still wearing a scared look on their face,  </a:t>
            </a:r>
            <a:r>
              <a:rPr lang="en-US" altLang="zh-CN"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were guided back in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by Sue.</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Sue and I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breathed a sigh of relief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knowing everything had come back to normal</a:t>
            </a:r>
            <a:r>
              <a:rPr lang="en-US" altLang="zh-CN" sz="3200" dirty="0" smtClean="0">
                <a:solidFill>
                  <a:srgbClr val="7030A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smtClean="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put the carrier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in the center of the classroom and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asked the kids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gather around it.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Sue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continued her detailed narration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about boas’ living habits and their habitats.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What  delighted us most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was</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that they all listened attentively,</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eager for more knowledge about boas.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The boy </a:t>
            </a:r>
            <a:r>
              <a:rPr lang="en-US" altLang="zh-CN" sz="3200" i="1" dirty="0">
                <a:solidFill>
                  <a:srgbClr val="0000FF"/>
                </a:solidFill>
                <a:latin typeface="Aharoni" panose="02010803020104030203" pitchFamily="2" charset="-79"/>
                <a:ea typeface="Times New Roman" panose="02020603050405020304" pitchFamily="18" charset="0"/>
                <a:cs typeface="Aharoni" panose="02010803020104030203" pitchFamily="2" charset="-79"/>
              </a:rPr>
              <a:t>who tapped Bo’s head just now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asked</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when Bo attacked humans. </a:t>
            </a:r>
            <a:r>
              <a:rPr lang="en-US" altLang="zh-CN" sz="3200" u="sng" dirty="0">
                <a:solidFill>
                  <a:srgbClr val="CC00FF"/>
                </a:solidFill>
                <a:latin typeface="Aharoni" panose="02010803020104030203" pitchFamily="2" charset="-79"/>
                <a:cs typeface="Aharoni" panose="02010803020104030203" pitchFamily="2" charset="-79"/>
              </a:rPr>
              <a:t>I</a:t>
            </a:r>
            <a:r>
              <a:rPr lang="en-US" altLang="zh-CN" sz="3200" dirty="0">
                <a:solidFill>
                  <a:srgbClr val="000000"/>
                </a:solidFill>
                <a:latin typeface="Aharoni" panose="02010803020104030203" pitchFamily="2" charset="-79"/>
                <a:cs typeface="Aharoni" panose="02010803020104030203" pitchFamily="2" charset="-79"/>
              </a:rPr>
              <a:t> </a:t>
            </a:r>
            <a:r>
              <a:rPr lang="en-US" altLang="zh-CN" sz="3200" dirty="0">
                <a:solidFill>
                  <a:srgbClr val="C00000"/>
                </a:solidFill>
                <a:latin typeface="Aharoni" panose="02010803020104030203" pitchFamily="2" charset="-79"/>
                <a:cs typeface="Aharoni" panose="02010803020104030203" pitchFamily="2" charset="-79"/>
              </a:rPr>
              <a:t>took a glance </a:t>
            </a:r>
            <a:r>
              <a:rPr lang="en-US" altLang="zh-CN" sz="3200" dirty="0">
                <a:solidFill>
                  <a:srgbClr val="000000"/>
                </a:solidFill>
                <a:latin typeface="Aharoni" panose="02010803020104030203" pitchFamily="2" charset="-79"/>
                <a:cs typeface="Aharoni" panose="02010803020104030203" pitchFamily="2" charset="-79"/>
              </a:rPr>
              <a:t>at all the kids and Bo, </a:t>
            </a:r>
            <a:r>
              <a:rPr lang="en-US" altLang="zh-CN" sz="3200" dirty="0">
                <a:solidFill>
                  <a:srgbClr val="7030A0"/>
                </a:solidFill>
                <a:latin typeface="Aharoni" panose="02010803020104030203" pitchFamily="2" charset="-79"/>
                <a:cs typeface="Aharoni" panose="02010803020104030203" pitchFamily="2" charset="-79"/>
              </a:rPr>
              <a:t>explaining</a:t>
            </a:r>
            <a:r>
              <a:rPr lang="en-US" altLang="zh-CN" sz="3200" dirty="0">
                <a:solidFill>
                  <a:srgbClr val="000000"/>
                </a:solidFill>
                <a:latin typeface="Aharoni" panose="02010803020104030203" pitchFamily="2" charset="-79"/>
                <a:cs typeface="Aharoni" panose="02010803020104030203" pitchFamily="2" charset="-79"/>
              </a:rPr>
              <a:t> </a:t>
            </a:r>
            <a:r>
              <a:rPr lang="en-US" altLang="zh-CN" sz="3200" dirty="0">
                <a:solidFill>
                  <a:srgbClr val="0000FF"/>
                </a:solidFill>
                <a:latin typeface="Aharoni" panose="02010803020104030203" pitchFamily="2" charset="-79"/>
                <a:cs typeface="Aharoni" panose="02010803020104030203" pitchFamily="2" charset="-79"/>
              </a:rPr>
              <a:t>that Bo would never attack us purposely  unless we attacked him.  </a:t>
            </a:r>
            <a:r>
              <a:rPr lang="en-US" altLang="zh-CN" sz="3200" dirty="0">
                <a:solidFill>
                  <a:srgbClr val="000000"/>
                </a:solidFill>
                <a:latin typeface="Aharoni" panose="02010803020104030203" pitchFamily="2" charset="-79"/>
                <a:cs typeface="Aharoni" panose="02010803020104030203" pitchFamily="2" charset="-79"/>
              </a:rPr>
              <a:t> </a:t>
            </a:r>
            <a:r>
              <a:rPr lang="en-US" altLang="zh-CN" sz="3200" dirty="0">
                <a:solidFill>
                  <a:srgbClr val="0000FF"/>
                </a:solidFill>
                <a:latin typeface="Aharoni" panose="02010803020104030203" pitchFamily="2" charset="-79"/>
                <a:cs typeface="Aharoni" panose="02010803020104030203" pitchFamily="2" charset="-79"/>
              </a:rPr>
              <a:t>Only if we human beings respect and trust wild animals like Bo </a:t>
            </a:r>
            <a:r>
              <a:rPr lang="en-US" altLang="zh-CN" sz="3200" dirty="0">
                <a:solidFill>
                  <a:srgbClr val="FF0000"/>
                </a:solidFill>
                <a:latin typeface="Aharoni" panose="02010803020104030203" pitchFamily="2" charset="-79"/>
                <a:cs typeface="Aharoni" panose="02010803020104030203" pitchFamily="2" charset="-79"/>
              </a:rPr>
              <a:t>can </a:t>
            </a:r>
            <a:r>
              <a:rPr lang="en-US" altLang="zh-CN" sz="3200" u="sng" dirty="0">
                <a:solidFill>
                  <a:srgbClr val="CC00FF"/>
                </a:solidFill>
                <a:latin typeface="Aharoni" panose="02010803020104030203" pitchFamily="2" charset="-79"/>
                <a:cs typeface="Aharoni" panose="02010803020104030203" pitchFamily="2" charset="-79"/>
              </a:rPr>
              <a:t>we </a:t>
            </a:r>
            <a:r>
              <a:rPr lang="en-US" altLang="zh-CN" sz="3200" dirty="0">
                <a:solidFill>
                  <a:srgbClr val="FF0000"/>
                </a:solidFill>
                <a:latin typeface="Aharoni" panose="02010803020104030203" pitchFamily="2" charset="-79"/>
                <a:cs typeface="Aharoni" panose="02010803020104030203" pitchFamily="2" charset="-79"/>
              </a:rPr>
              <a:t>live in harmony </a:t>
            </a:r>
            <a:r>
              <a:rPr lang="en-US" altLang="zh-CN" sz="3200" dirty="0">
                <a:latin typeface="Aharoni" panose="02010803020104030203" pitchFamily="2" charset="-79"/>
                <a:cs typeface="Aharoni" panose="02010803020104030203" pitchFamily="2" charset="-79"/>
              </a:rPr>
              <a:t>with them. </a:t>
            </a:r>
            <a:endParaRPr lang="en-US" altLang="zh-CN" sz="3200" dirty="0">
              <a:latin typeface="Aharoni" panose="02010803020104030203" pitchFamily="2" charset="-79"/>
              <a:cs typeface="Aharoni" panose="02010803020104030203" pitchFamily="2" charset="-79"/>
            </a:endParaRPr>
          </a:p>
          <a:p>
            <a:pPr marL="514350" indent="-514350">
              <a:buAutoNum type="arabicPeriod" startAt="6"/>
            </a:pPr>
            <a:endParaRPr lang="zh-CN" altLang="en-US" sz="3200" dirty="0">
              <a:latin typeface="Aharoni" panose="02010803020104030203" pitchFamily="2" charset="-79"/>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279375" y="434699"/>
            <a:ext cx="7123044" cy="1325563"/>
          </a:xfrm>
          <a:solidFill>
            <a:schemeClr val="bg2"/>
          </a:solidFill>
        </p:spPr>
        <p:txBody>
          <a:bodyPr>
            <a:normAutofit/>
          </a:bodyPr>
          <a:lstStyle/>
          <a:p>
            <a:r>
              <a:rPr lang="en-US" altLang="zh-CN" dirty="0">
                <a:solidFill>
                  <a:srgbClr val="FFC000"/>
                </a:solidFill>
              </a:rPr>
              <a:t>     </a:t>
            </a:r>
            <a:r>
              <a:rPr lang="en-US" altLang="zh-CN" sz="5400" b="1" dirty="0">
                <a:solidFill>
                  <a:srgbClr val="0000FF"/>
                </a:solidFill>
              </a:rPr>
              <a:t>Read for main ideas </a:t>
            </a:r>
            <a:endParaRPr lang="zh-CN" altLang="en-US" sz="5400" b="1" dirty="0">
              <a:solidFill>
                <a:srgbClr val="0000FF"/>
              </a:solidFill>
            </a:endParaRPr>
          </a:p>
        </p:txBody>
      </p:sp>
      <p:sp>
        <p:nvSpPr>
          <p:cNvPr id="3" name="内容占位符 2"/>
          <p:cNvSpPr>
            <a:spLocks noGrp="1"/>
          </p:cNvSpPr>
          <p:nvPr>
            <p:ph idx="1"/>
          </p:nvPr>
        </p:nvSpPr>
        <p:spPr>
          <a:xfrm>
            <a:off x="58188" y="2673083"/>
            <a:ext cx="12075623" cy="3126280"/>
          </a:xfrm>
          <a:solidFill>
            <a:schemeClr val="bg1"/>
          </a:solidFill>
        </p:spPr>
        <p:txBody>
          <a:bodyPr>
            <a:noAutofit/>
          </a:bodyPr>
          <a:lstStyle/>
          <a:p>
            <a:pPr marL="0" indent="0">
              <a:buNone/>
            </a:pP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高中英语</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课程标准</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中，对普通高中英语课程语言技能要求提出的目标：</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通过阅读能从语篇中提取</a:t>
            </a:r>
            <a:r>
              <a:rPr lang="zh-CN" altLang="en-US" sz="32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主要信息</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en-US" sz="32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主要观点</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能够理解语篇的</a:t>
            </a:r>
            <a:r>
              <a:rPr lang="zh-CN" altLang="en-US"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要义</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绿色心情|摄影|风光|yuanyan100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19270"/>
            <a:ext cx="12192000" cy="6301408"/>
          </a:xfrm>
          <a:solidFill>
            <a:schemeClr val="bg2"/>
          </a:solidFill>
        </p:spPr>
        <p:txBody>
          <a:bodyPr>
            <a:normAutofit lnSpcReduction="10000"/>
          </a:bodyPr>
          <a:lstStyle/>
          <a:p>
            <a:pPr marL="0" indent="0" algn="just">
              <a:buNone/>
            </a:pP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Para2: I closed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the carrier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and signaled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the kids to come inside.</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Bo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rested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ease in </a:t>
            </a:r>
            <a:r>
              <a:rPr lang="en-US" altLang="zh-CN" sz="3200" u="sng"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the carrier </a:t>
            </a:r>
            <a:r>
              <a:rPr lang="en-US" altLang="zh-CN" sz="3200" i="1"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as if nothing had happened at all.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Surrounded by the lovely kids,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Bo</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showed trust to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them and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lived his routine life.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the kids saw its gentle aspect,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their caution and tension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gave way to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curiosity and eagerness for knowledge.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It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time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for Sue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continue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her work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get kids informed of boa’s living habits and protection. Looking back on the unexpected episode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 I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could still sense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the fear and helplessness inside me. </a:t>
            </a:r>
            <a:r>
              <a:rPr lang="en-US" altLang="zh-CN" sz="3200" dirty="0">
                <a:solidFill>
                  <a:srgbClr val="000000"/>
                </a:solidFill>
                <a:latin typeface="Aharoni" panose="02010803020104030203" pitchFamily="2" charset="-79"/>
                <a:cs typeface="Aharoni" panose="02010803020104030203" pitchFamily="2" charset="-79"/>
              </a:rPr>
              <a:t> Thanks to the mutual trust between me and Bo, </a:t>
            </a:r>
            <a:r>
              <a:rPr lang="en-US" altLang="zh-CN" sz="3200" u="sng" dirty="0">
                <a:solidFill>
                  <a:srgbClr val="CC00FF"/>
                </a:solidFill>
                <a:latin typeface="Aharoni" panose="02010803020104030203" pitchFamily="2" charset="-79"/>
                <a:cs typeface="Aharoni" panose="02010803020104030203" pitchFamily="2" charset="-79"/>
              </a:rPr>
              <a:t>a potential disaster </a:t>
            </a:r>
            <a:r>
              <a:rPr lang="en-US" altLang="zh-CN" sz="3200" dirty="0">
                <a:solidFill>
                  <a:srgbClr val="000000"/>
                </a:solidFill>
                <a:latin typeface="Aharoni" panose="02010803020104030203" pitchFamily="2" charset="-79"/>
                <a:cs typeface="Aharoni" panose="02010803020104030203" pitchFamily="2" charset="-79"/>
              </a:rPr>
              <a:t>was prevented and</a:t>
            </a:r>
            <a:r>
              <a:rPr lang="en-US" altLang="zh-CN" sz="3200" u="sng" dirty="0">
                <a:solidFill>
                  <a:srgbClr val="CC00FF"/>
                </a:solidFill>
                <a:latin typeface="Aharoni" panose="02010803020104030203" pitchFamily="2" charset="-79"/>
                <a:cs typeface="Aharoni" panose="02010803020104030203" pitchFamily="2" charset="-79"/>
              </a:rPr>
              <a:t> I </a:t>
            </a:r>
            <a:r>
              <a:rPr lang="en-US" altLang="zh-CN" sz="3200" dirty="0">
                <a:solidFill>
                  <a:srgbClr val="000000"/>
                </a:solidFill>
                <a:latin typeface="Aharoni" panose="02010803020104030203" pitchFamily="2" charset="-79"/>
                <a:cs typeface="Aharoni" panose="02010803020104030203" pitchFamily="2" charset="-79"/>
              </a:rPr>
              <a:t>was safe and unharmed. </a:t>
            </a:r>
            <a:r>
              <a:rPr lang="en-US" altLang="zh-CN" sz="3200" u="sng" dirty="0">
                <a:solidFill>
                  <a:srgbClr val="CC00FF"/>
                </a:solidFill>
                <a:latin typeface="Aharoni" panose="02010803020104030203" pitchFamily="2" charset="-79"/>
                <a:cs typeface="Aharoni" panose="02010803020104030203" pitchFamily="2" charset="-79"/>
              </a:rPr>
              <a:t> Our cooperative </a:t>
            </a:r>
            <a:r>
              <a:rPr lang="en-US" altLang="zh-CN" sz="3200" dirty="0">
                <a:solidFill>
                  <a:srgbClr val="CC00FF"/>
                </a:solidFill>
                <a:latin typeface="Aharoni" panose="02010803020104030203" pitchFamily="2" charset="-79"/>
                <a:cs typeface="Aharoni" panose="02010803020104030203" pitchFamily="2" charset="-79"/>
              </a:rPr>
              <a:t>summer </a:t>
            </a:r>
            <a:r>
              <a:rPr lang="en-US" altLang="zh-CN" sz="3200" dirty="0" err="1">
                <a:solidFill>
                  <a:srgbClr val="CC00FF"/>
                </a:solidFill>
                <a:latin typeface="Aharoni" panose="02010803020104030203" pitchFamily="2" charset="-79"/>
                <a:cs typeface="Aharoni" panose="02010803020104030203" pitchFamily="2" charset="-79"/>
              </a:rPr>
              <a:t>programme</a:t>
            </a:r>
            <a:r>
              <a:rPr lang="en-US" altLang="zh-CN" sz="3200" dirty="0">
                <a:solidFill>
                  <a:srgbClr val="CC00FF"/>
                </a:solidFill>
                <a:latin typeface="Aharoni" panose="02010803020104030203" pitchFamily="2" charset="-79"/>
                <a:cs typeface="Aharoni" panose="02010803020104030203" pitchFamily="2" charset="-79"/>
              </a:rPr>
              <a:t> </a:t>
            </a:r>
            <a:r>
              <a:rPr lang="en-US" altLang="zh-CN" sz="3200" dirty="0">
                <a:solidFill>
                  <a:srgbClr val="0000FF"/>
                </a:solidFill>
                <a:latin typeface="Aharoni" panose="02010803020104030203" pitchFamily="2" charset="-79"/>
                <a:cs typeface="Aharoni" panose="02010803020104030203" pitchFamily="2" charset="-79"/>
              </a:rPr>
              <a:t>ended and paid off . </a:t>
            </a:r>
            <a:r>
              <a:rPr lang="en-US" altLang="zh-CN" sz="3200" i="1" dirty="0">
                <a:solidFill>
                  <a:srgbClr val="0000FF"/>
                </a:solidFill>
                <a:latin typeface="Aharoni" panose="02010803020104030203" pitchFamily="2" charset="-79"/>
                <a:cs typeface="Aharoni" panose="02010803020104030203" pitchFamily="2" charset="-79"/>
              </a:rPr>
              <a:t>As I wished, </a:t>
            </a:r>
            <a:r>
              <a:rPr lang="en-US" altLang="zh-CN" sz="3200" u="sng" dirty="0">
                <a:solidFill>
                  <a:srgbClr val="CC00FF"/>
                </a:solidFill>
                <a:latin typeface="Aharoni" panose="02010803020104030203" pitchFamily="2" charset="-79"/>
                <a:cs typeface="Aharoni" panose="02010803020104030203" pitchFamily="2" charset="-79"/>
              </a:rPr>
              <a:t>I</a:t>
            </a:r>
            <a:r>
              <a:rPr lang="en-US" altLang="zh-CN" sz="3200" dirty="0">
                <a:solidFill>
                  <a:srgbClr val="000000"/>
                </a:solidFill>
                <a:latin typeface="Aharoni" panose="02010803020104030203" pitchFamily="2" charset="-79"/>
                <a:cs typeface="Aharoni" panose="02010803020104030203" pitchFamily="2" charset="-79"/>
              </a:rPr>
              <a:t> </a:t>
            </a:r>
            <a:r>
              <a:rPr lang="en-US" altLang="zh-CN" sz="3200" dirty="0">
                <a:solidFill>
                  <a:srgbClr val="FF0000"/>
                </a:solidFill>
                <a:latin typeface="Aharoni" panose="02010803020104030203" pitchFamily="2" charset="-79"/>
                <a:cs typeface="Aharoni" panose="02010803020104030203" pitchFamily="2" charset="-79"/>
              </a:rPr>
              <a:t>increased my biology grade</a:t>
            </a:r>
            <a:r>
              <a:rPr lang="en-US" altLang="zh-CN" sz="3200" dirty="0">
                <a:solidFill>
                  <a:srgbClr val="000000"/>
                </a:solidFill>
                <a:latin typeface="Aharoni" panose="02010803020104030203" pitchFamily="2" charset="-79"/>
                <a:cs typeface="Aharoni" panose="02010803020104030203" pitchFamily="2" charset="-79"/>
              </a:rPr>
              <a:t>. But </a:t>
            </a:r>
            <a:r>
              <a:rPr lang="en-US" altLang="zh-CN" sz="3200" dirty="0">
                <a:solidFill>
                  <a:srgbClr val="0000FF"/>
                </a:solidFill>
                <a:latin typeface="Aharoni" panose="02010803020104030203" pitchFamily="2" charset="-79"/>
                <a:cs typeface="Aharoni" panose="02010803020104030203" pitchFamily="2" charset="-79"/>
              </a:rPr>
              <a:t>what counted to me </a:t>
            </a:r>
            <a:r>
              <a:rPr lang="en-US" altLang="zh-CN" sz="3200" dirty="0">
                <a:solidFill>
                  <a:srgbClr val="000000"/>
                </a:solidFill>
                <a:latin typeface="Aharoni" panose="02010803020104030203" pitchFamily="2" charset="-79"/>
                <a:cs typeface="Aharoni" panose="02010803020104030203" pitchFamily="2" charset="-79"/>
              </a:rPr>
              <a:t>was </a:t>
            </a:r>
            <a:r>
              <a:rPr lang="en-US" altLang="zh-CN" sz="3200" dirty="0">
                <a:solidFill>
                  <a:srgbClr val="0000FF"/>
                </a:solidFill>
                <a:latin typeface="Aharoni" panose="02010803020104030203" pitchFamily="2" charset="-79"/>
                <a:cs typeface="Aharoni" panose="02010803020104030203" pitchFamily="2" charset="-79"/>
              </a:rPr>
              <a:t>that </a:t>
            </a:r>
            <a:r>
              <a:rPr lang="en-US" altLang="zh-CN" sz="3200" u="sng" dirty="0">
                <a:solidFill>
                  <a:srgbClr val="CC00FF"/>
                </a:solidFill>
                <a:latin typeface="Aharoni" panose="02010803020104030203" pitchFamily="2" charset="-79"/>
                <a:cs typeface="Aharoni" panose="02010803020104030203" pitchFamily="2" charset="-79"/>
              </a:rPr>
              <a:t>we and animals </a:t>
            </a:r>
            <a:r>
              <a:rPr lang="en-US" altLang="zh-CN" sz="3200" dirty="0">
                <a:solidFill>
                  <a:srgbClr val="0000FF"/>
                </a:solidFill>
                <a:latin typeface="Aharoni" panose="02010803020104030203" pitchFamily="2" charset="-79"/>
                <a:cs typeface="Aharoni" panose="02010803020104030203" pitchFamily="2" charset="-79"/>
              </a:rPr>
              <a:t>should respect and trust each other. </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16376" y="526231"/>
            <a:ext cx="12075623" cy="3126280"/>
          </a:xfrm>
          <a:solidFill>
            <a:schemeClr val="bg1"/>
          </a:solidFill>
        </p:spPr>
        <p:txBody>
          <a:bodyPr>
            <a:noAutofit/>
          </a:bodyPr>
          <a:lstStyle/>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first met Bo when I volunteered to be a docent(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讲解员</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the zoo. It was a summer program our school participated in, where biology students earned extra credit by teaching little kids about some of the animals. I needed to increase my biology grade, so I asked my friend Sue Wang to be my partner. “Melanie, I'll do this with you," she said, "but I'll do the talking. No way will I handle the animals!” That was OK with me.</a:t>
            </a:r>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835846" y="4608924"/>
            <a:ext cx="8371642" cy="646331"/>
          </a:xfrm>
          <a:prstGeom prst="rect">
            <a:avLst/>
          </a:prstGeom>
          <a:solidFill>
            <a:schemeClr val="bg1"/>
          </a:solidFill>
        </p:spPr>
        <p:txBody>
          <a:bodyPr wrap="square" rtlCol="0">
            <a:spAutoFit/>
          </a:bodyPr>
          <a:lstStyle/>
          <a:p>
            <a:r>
              <a:rPr lang="en-US" altLang="zh-CN" sz="3600" b="1" dirty="0">
                <a:solidFill>
                  <a:srgbClr val="008000"/>
                </a:solidFill>
              </a:rPr>
              <a:t> Background of the story: why I met Bo</a:t>
            </a:r>
            <a:endParaRPr lang="zh-CN" altLang="en-US" sz="3600" b="1" dirty="0">
              <a:solidFill>
                <a:srgbClr val="008000"/>
              </a:solidFill>
            </a:endParaRPr>
          </a:p>
        </p:txBody>
      </p:sp>
      <p:sp>
        <p:nvSpPr>
          <p:cNvPr id="4" name="文本框 3"/>
          <p:cNvSpPr txBox="1"/>
          <p:nvPr/>
        </p:nvSpPr>
        <p:spPr>
          <a:xfrm>
            <a:off x="4211298" y="3841355"/>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3787" y="327029"/>
            <a:ext cx="12075623" cy="3473094"/>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During the training course, our instructor, Mr. Lindsey came to Sue and me and said, “OK, girls, your animal is a boa(</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蟒蛇</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felt myself go cold. “I have to handle a boa?”</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That night, I had a nightmare. I was carrying the snake around a classroom, showing the kids, when all of a sudden it started constricting(</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收紧</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It squeezed and squeezed, and I couldn't breathe! I woke up in a sweat, my body rigid.</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3771083" y="5140682"/>
            <a:ext cx="4985291" cy="646331"/>
          </a:xfrm>
          <a:prstGeom prst="rect">
            <a:avLst/>
          </a:prstGeom>
          <a:solidFill>
            <a:schemeClr val="bg1"/>
          </a:solidFill>
        </p:spPr>
        <p:txBody>
          <a:bodyPr wrap="square" rtlCol="0">
            <a:spAutoFit/>
          </a:bodyPr>
          <a:lstStyle/>
          <a:p>
            <a:r>
              <a:rPr lang="en-US" altLang="zh-CN" sz="3600" b="1" dirty="0">
                <a:solidFill>
                  <a:srgbClr val="008000"/>
                </a:solidFill>
              </a:rPr>
              <a:t>my nightmare of a boa</a:t>
            </a:r>
            <a:endParaRPr lang="zh-CN" altLang="en-US" sz="3600" b="1" dirty="0">
              <a:solidFill>
                <a:srgbClr val="008000"/>
              </a:solidFill>
            </a:endParaRPr>
          </a:p>
        </p:txBody>
      </p:sp>
      <p:sp>
        <p:nvSpPr>
          <p:cNvPr id="4" name="文本框 3"/>
          <p:cNvSpPr txBox="1"/>
          <p:nvPr/>
        </p:nvSpPr>
        <p:spPr>
          <a:xfrm>
            <a:off x="4735179" y="4192808"/>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457199"/>
            <a:ext cx="12075623" cy="3647661"/>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Next day I told my instructor. “ Sure you can do it,” he said. He slid the door of the snake carrier open. “Now put your elbow in—slowly —and wait for him to crawl on your arm. Good, that's the way.” He wasn't wet or slimy. He was dry and soft! But it was scary! Mr. Lindsey stood beside me. “Relax, Melanie. You need to show him you aren't afraid. He needs to trust you, and you need to trust him.” Yeah, right. He didn't do anything. Awesome! I named him Bo. After a few school visits, I began to really like my boa and was pretty much at ease with him.</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954157" y="5349419"/>
            <a:ext cx="10207487" cy="646331"/>
          </a:xfrm>
          <a:prstGeom prst="rect">
            <a:avLst/>
          </a:prstGeom>
          <a:solidFill>
            <a:schemeClr val="bg1"/>
          </a:solidFill>
        </p:spPr>
        <p:txBody>
          <a:bodyPr wrap="square" rtlCol="0">
            <a:spAutoFit/>
          </a:bodyPr>
          <a:lstStyle/>
          <a:p>
            <a:r>
              <a:rPr lang="en-US" altLang="zh-CN" sz="3600" b="1" dirty="0">
                <a:solidFill>
                  <a:srgbClr val="008000"/>
                </a:solidFill>
              </a:rPr>
              <a:t>Trust is the core of our harmonious relationship.</a:t>
            </a:r>
            <a:endParaRPr lang="zh-CN" altLang="en-US" sz="3600" b="1" dirty="0">
              <a:solidFill>
                <a:srgbClr val="008000"/>
              </a:solidFill>
            </a:endParaRPr>
          </a:p>
        </p:txBody>
      </p:sp>
      <p:sp>
        <p:nvSpPr>
          <p:cNvPr id="4" name="文本框 3"/>
          <p:cNvSpPr txBox="1"/>
          <p:nvPr/>
        </p:nvSpPr>
        <p:spPr>
          <a:xfrm>
            <a:off x="4303644" y="4487170"/>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513913"/>
            <a:ext cx="12075623" cy="3163565"/>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Then came the day I will never forget.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As usual, I opened the carrier and took him out. After Sue talked about how boas live mostly in rain forests in Central and South America, I walked around the classroom, saying, “Don't be afraid. See, he is nice. You can touch him gently, here, on his back. His name is Bo.” Most of the kids actually did touch him, and everything went fine until one boy, for some unknown reasons, tapped Bo on the head. I froze.</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733261" y="4905464"/>
            <a:ext cx="6281530" cy="646331"/>
          </a:xfrm>
          <a:prstGeom prst="rect">
            <a:avLst/>
          </a:prstGeom>
          <a:solidFill>
            <a:schemeClr val="bg1"/>
          </a:solidFill>
        </p:spPr>
        <p:txBody>
          <a:bodyPr wrap="square" rtlCol="0">
            <a:spAutoFit/>
          </a:bodyPr>
          <a:lstStyle/>
          <a:p>
            <a:r>
              <a:rPr lang="en-US" altLang="zh-CN" sz="3600" b="1" dirty="0">
                <a:solidFill>
                  <a:srgbClr val="008000"/>
                </a:solidFill>
              </a:rPr>
              <a:t>my unforgettable experience</a:t>
            </a:r>
            <a:endParaRPr lang="zh-CN" altLang="en-US" sz="3600" b="1" dirty="0">
              <a:solidFill>
                <a:srgbClr val="008000"/>
              </a:solidFill>
            </a:endParaRPr>
          </a:p>
        </p:txBody>
      </p:sp>
      <p:sp>
        <p:nvSpPr>
          <p:cNvPr id="4" name="文本框 3"/>
          <p:cNvSpPr txBox="1"/>
          <p:nvPr/>
        </p:nvSpPr>
        <p:spPr>
          <a:xfrm>
            <a:off x="4243285" y="3946465"/>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289221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887682" y="2151934"/>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a:solidFill>
                  <a:srgbClr val="940000"/>
                </a:solidFill>
                <a:latin typeface="Impact" panose="020B0806030902050204" charset="0"/>
                <a:ea typeface="微软雅黑" panose="020B0503020204020204" pitchFamily="34" charset="-122"/>
              </a:rPr>
              <a:t>1</a:t>
            </a:r>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 基于语义连贯</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理顺叙事元素</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深度解读语篇</a:t>
            </a:r>
            <a:endParaRPr lang="zh-CN" altLang="en-US" sz="6000" b="1">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3" name="文本框 2"/>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FULL_TEXT_BEAUTIFY_COPY_ID" val="71"/>
</p:tagLst>
</file>

<file path=ppt/tags/tag10.xml><?xml version="1.0" encoding="utf-8"?>
<p:tagLst xmlns:p="http://schemas.openxmlformats.org/presentationml/2006/main">
  <p:tag name="KSO_WM_FULL_TEXT_BEAUTIFY_COPY_ID" val="112644"/>
</p:tagLst>
</file>

<file path=ppt/tags/tag11.xml><?xml version="1.0" encoding="utf-8"?>
<p:tagLst xmlns:p="http://schemas.openxmlformats.org/presentationml/2006/main">
  <p:tag name="KSO_WM_UNIT_PLACING_PICTURE_USER_VIEWPORT" val="{&quot;height&quot;:3367,&quot;width&quot;:6530}"/>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FULL_TEXT_BEAUTIFY_COPY_ID" val="150995283"/>
</p:tagLst>
</file>

<file path=ppt/tags/tag15.xml><?xml version="1.0" encoding="utf-8"?>
<p:tagLst xmlns:p="http://schemas.openxmlformats.org/presentationml/2006/main">
  <p:tag name="KSO_WM_FULL_TEXT_BEAUTIFY_COPY_ID" val="71"/>
</p:tagLst>
</file>

<file path=ppt/tags/tag16.xml><?xml version="1.0" encoding="utf-8"?>
<p:tagLst xmlns:p="http://schemas.openxmlformats.org/presentationml/2006/main">
  <p:tag name="KSO_WM_FULL_TEXT_BEAUTIFY_COPY_ID" val="72"/>
</p:tagLst>
</file>

<file path=ppt/tags/tag17.xml><?xml version="1.0" encoding="utf-8"?>
<p:tagLst xmlns:p="http://schemas.openxmlformats.org/presentationml/2006/main">
  <p:tag name="KSO_WM_FULL_TEXT_BEAUTIFY_COPY_ID" val="112644"/>
</p:tagLst>
</file>

<file path=ppt/tags/tag18.xml><?xml version="1.0" encoding="utf-8"?>
<p:tagLst xmlns:p="http://schemas.openxmlformats.org/presentationml/2006/main">
  <p:tag name="KSO_WM_UNIT_PLACING_PICTURE_USER_VIEWPORT" val="{&quot;height&quot;:3367,&quot;width&quot;:6530}"/>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FULL_TEXT_BEAUTIFY_COPY_ID" val="7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FULL_TEXT_BEAUTIFY_COPY_ID" val="150995283"/>
</p:tagLst>
</file>

<file path=ppt/tags/tag22.xml><?xml version="1.0" encoding="utf-8"?>
<p:tagLst xmlns:p="http://schemas.openxmlformats.org/presentationml/2006/main">
  <p:tag name="KSO_WM_FULL_TEXT_BEAUTIFY_COPY_ID" val="17"/>
</p:tagLst>
</file>

<file path=ppt/tags/tag23.xml><?xml version="1.0" encoding="utf-8"?>
<p:tagLst xmlns:p="http://schemas.openxmlformats.org/presentationml/2006/main">
  <p:tag name="KSO_WM_FULL_TEXT_BEAUTIFY_COPY_ID" val="28"/>
</p:tagLst>
</file>

<file path=ppt/tags/tag24.xml><?xml version="1.0" encoding="utf-8"?>
<p:tagLst xmlns:p="http://schemas.openxmlformats.org/presentationml/2006/main">
  <p:tag name="KSO_WM_FULL_TEXT_BEAUTIFY_COPY_ID" val="29"/>
</p:tagLst>
</file>

<file path=ppt/tags/tag25.xml><?xml version="1.0" encoding="utf-8"?>
<p:tagLst xmlns:p="http://schemas.openxmlformats.org/presentationml/2006/main">
  <p:tag name="KSO_WM_UNIT_PLACING_PICTURE_USER_VIEWPORT" val="{&quot;height&quot;:3367,&quot;width&quot;:6530}"/>
  <p:tag name="KSO_WM_BEAUTIFY_FLAG" val=""/>
</p:tagLst>
</file>

<file path=ppt/tags/tag26.xml><?xml version="1.0" encoding="utf-8"?>
<p:tagLst xmlns:p="http://schemas.openxmlformats.org/presentationml/2006/main">
  <p:tag name="KSO_WM_FULL_TEXT_BEAUTIFY_COPY_ID" val="150995792"/>
</p:tagLst>
</file>

<file path=ppt/tags/tag3.xml><?xml version="1.0" encoding="utf-8"?>
<p:tagLst xmlns:p="http://schemas.openxmlformats.org/presentationml/2006/main">
  <p:tag name="KSO_WM_FULL_TEXT_BEAUTIFY_COPY_ID" val="112644"/>
</p:tagLst>
</file>

<file path=ppt/tags/tag4.xml><?xml version="1.0" encoding="utf-8"?>
<p:tagLst xmlns:p="http://schemas.openxmlformats.org/presentationml/2006/main">
  <p:tag name="KSO_WM_UNIT_PLACING_PICTURE_USER_VIEWPORT" val="{&quot;height&quot;:3367,&quot;width&quot;:6530}"/>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FULL_TEXT_BEAUTIFY_COPY_ID" val="150995283"/>
</p:tagLst>
</file>

<file path=ppt/tags/tag8.xml><?xml version="1.0" encoding="utf-8"?>
<p:tagLst xmlns:p="http://schemas.openxmlformats.org/presentationml/2006/main">
  <p:tag name="KSO_WM_FULL_TEXT_BEAUTIFY_COPY_ID" val="71"/>
</p:tagLst>
</file>

<file path=ppt/tags/tag9.xml><?xml version="1.0" encoding="utf-8"?>
<p:tagLst xmlns:p="http://schemas.openxmlformats.org/presentationml/2006/main">
  <p:tag name="KSO_WM_FULL_TEXT_BEAUTIFY_COPY_ID" val="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14571</Words>
  <Application>WPS 演示</Application>
  <PresentationFormat>宽屏</PresentationFormat>
  <Paragraphs>311</Paragraphs>
  <Slides>40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40</vt:i4>
      </vt:variant>
    </vt:vector>
  </HeadingPairs>
  <TitlesOfParts>
    <vt:vector size="59" baseType="lpstr">
      <vt:lpstr>Arial</vt:lpstr>
      <vt:lpstr>宋体</vt:lpstr>
      <vt:lpstr>Wingdings</vt:lpstr>
      <vt:lpstr>HelveticaNeue</vt:lpstr>
      <vt:lpstr>华文新魏</vt:lpstr>
      <vt:lpstr>Times New Roman</vt:lpstr>
      <vt:lpstr>方正大标宋简体</vt:lpstr>
      <vt:lpstr>Calibri</vt:lpstr>
      <vt:lpstr>Impact</vt:lpstr>
      <vt:lpstr>微软雅黑</vt:lpstr>
      <vt:lpstr>黑体</vt:lpstr>
      <vt:lpstr>Segoe Print</vt:lpstr>
      <vt:lpstr>Arial Unicode MS</vt:lpstr>
      <vt:lpstr>等线 Light</vt:lpstr>
      <vt:lpstr>等线</vt:lpstr>
      <vt:lpstr>Bernard MT Condensed</vt:lpstr>
      <vt:lpstr>Aharoni</vt:lpstr>
      <vt:lpstr>Yu Gothic UI Semibold</vt:lpstr>
      <vt:lpstr>Office 主题​​</vt:lpstr>
      <vt:lpstr>PowerPoint 演示文稿</vt:lpstr>
      <vt:lpstr>PowerPoint 演示文稿</vt:lpstr>
      <vt:lpstr>PowerPoint 演示文稿</vt:lpstr>
      <vt:lpstr>     Read for main ideas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Read for clues and echoes</vt:lpstr>
      <vt:lpstr>PowerPoint 演示文稿</vt:lpstr>
      <vt:lpstr>PowerPoint 演示文稿</vt:lpstr>
      <vt:lpstr>PowerPoint 演示文稿</vt:lpstr>
      <vt:lpstr>PowerPoint 演示文稿</vt:lpstr>
      <vt:lpstr>     Sort through details of the story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Design plots for each paragraph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习作欣赏</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150</cp:revision>
  <dcterms:created xsi:type="dcterms:W3CDTF">2024-04-12T11:07:00Z</dcterms:created>
  <dcterms:modified xsi:type="dcterms:W3CDTF">2024-04-19T05:55:04Z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