
<file path=[Content_Types].xml><?xml version="1.0" encoding="utf-8"?>
<Types xmlns="http://schemas.openxmlformats.org/package/2006/content-types">
  <Default Extension="jpeg" ContentType="image/jpeg"/>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sldIdLst>
    <p:sldId id="274" r:id="rId6"/>
    <p:sldId id="257" r:id="rId7"/>
    <p:sldId id="261" r:id="rId8"/>
    <p:sldId id="262" r:id="rId9"/>
    <p:sldId id="260" r:id="rId10"/>
    <p:sldId id="263" r:id="rId11"/>
    <p:sldId id="268" r:id="rId12"/>
    <p:sldId id="266" r:id="rId13"/>
    <p:sldId id="267" r:id="rId14"/>
    <p:sldId id="269" r:id="rId15"/>
    <p:sldId id="265"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A512"/>
    <a:srgbClr val="7D7F83"/>
    <a:srgbClr val="C6CA36"/>
    <a:srgbClr val="504CEA"/>
    <a:srgbClr val="37A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162" d="100"/>
          <a:sy n="162" d="100"/>
        </p:scale>
        <p:origin x="10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Date Placeholder 3"/>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45127" y="2507550"/>
            <a:ext cx="5156200" cy="3680525"/>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7550"/>
            <a:ext cx="5181601" cy="3680525"/>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7" name="Date Placeholder 6"/>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AD91E0D-A7D8-4D28-BFE7-547819A2EC54}" type="slidenum">
              <a:rPr lang="zh-CN" altLang="en-US" smtClean="0"/>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AD91E0D-A7D8-4D28-BFE7-547819A2EC54}" type="slidenum">
              <a:rPr lang="zh-CN" altLang="en-US" smtClean="0"/>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zh-CN" altLang="en-US"/>
              <a:t>单击此处编辑母版标题样式</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Date Placeholder 3"/>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45127" y="2507550"/>
            <a:ext cx="5156200" cy="3680525"/>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7550"/>
            <a:ext cx="5181601" cy="3680525"/>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7" name="Date Placeholder 6"/>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AD91E0D-A7D8-4D28-BFE7-547819A2EC54}" type="slidenum">
              <a:rPr lang="zh-CN" altLang="en-US" smtClean="0"/>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AD91E0D-A7D8-4D28-BFE7-547819A2EC54}" type="slidenum">
              <a:rPr lang="zh-CN" altLang="en-US" smtClean="0"/>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zh-CN" altLang="en-US"/>
              <a:t>单击此处编辑母版标题样式</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Date Placeholder 3"/>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zh-CN" altLang="en-US"/>
              <a:t>单击此处编辑母版标题样式</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5" name="Footer Placeholder 4"/>
          <p:cNvSpPr>
            <a:spLocks noGrp="1"/>
          </p:cNvSpPr>
          <p:nvPr>
            <p:ph type="ftr" sz="quarter" idx="11"/>
          </p:nvPr>
        </p:nvSpPr>
        <p:spPr>
          <a:xfrm>
            <a:off x="1127124" y="329307"/>
            <a:ext cx="5943668" cy="309201"/>
          </a:xfrm>
        </p:spPr>
        <p:txBody>
          <a:bodyPr/>
          <a:lstStyle/>
          <a:p>
            <a:endParaRPr lang="zh-CN" altLang="en-US"/>
          </a:p>
        </p:txBody>
      </p:sp>
      <p:sp>
        <p:nvSpPr>
          <p:cNvPr id="6" name="Slide Number Placeholder 5"/>
          <p:cNvSpPr>
            <a:spLocks noGrp="1"/>
          </p:cNvSpPr>
          <p:nvPr>
            <p:ph type="sldNum" sz="quarter" idx="12"/>
          </p:nvPr>
        </p:nvSpPr>
        <p:spPr>
          <a:xfrm>
            <a:off x="9924392" y="134930"/>
            <a:ext cx="811019" cy="503578"/>
          </a:xfrm>
        </p:spPr>
        <p:txBody>
          <a:bodyPr/>
          <a:lstStyle/>
          <a:p>
            <a:fld id="{3AD91E0D-A7D8-4D28-BFE7-547819A2EC54}" type="slidenum">
              <a:rPr lang="zh-CN" altLang="en-US" smtClean="0"/>
            </a:fld>
            <a:endParaRPr lang="zh-CN" altLang="en-US"/>
          </a:p>
        </p:txBody>
      </p:sp>
      <p:pic>
        <p:nvPicPr>
          <p:cNvPr id="16" name="Picture 15" descr="RedHashing.emf"/>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a:fillRect/>
          </a:stretch>
        </p:blipFill>
        <p:spPr>
          <a:xfrm>
            <a:off x="1125460" y="643464"/>
            <a:ext cx="9610344" cy="155448"/>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ncho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lvl1pPr>
              <a:defRPr sz="1200"/>
            </a:lvl1pPr>
          </a:lstStyle>
          <a:p>
            <a:fld id="{835FDE32-7432-46F1-8C84-64635AF9E787}"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sz="1200"/>
            </a:lvl1pPr>
          </a:lstStyle>
          <a:p>
            <a:endParaRPr lang="zh-CN" altLang="en-US"/>
          </a:p>
        </p:txBody>
      </p:sp>
      <p:sp>
        <p:nvSpPr>
          <p:cNvPr id="6" name="Slide Number Placeholder 5"/>
          <p:cNvSpPr>
            <a:spLocks noGrp="1"/>
          </p:cNvSpPr>
          <p:nvPr>
            <p:ph type="sldNum" sz="quarter" idx="12"/>
          </p:nvPr>
        </p:nvSpPr>
        <p:spPr/>
        <p:txBody>
          <a:bodyPr/>
          <a:lstStyle/>
          <a:p>
            <a:fld id="{3AD91E0D-A7D8-4D28-BFE7-547819A2EC54}" type="slidenum">
              <a:rPr lang="zh-CN" altLang="en-US" smtClean="0"/>
            </a:fld>
            <a:endParaRPr lang="zh-CN" altLang="en-US"/>
          </a:p>
        </p:txBody>
      </p:sp>
      <p:pic>
        <p:nvPicPr>
          <p:cNvPr id="24" name="Picture 23" descr="RedHashing.emf"/>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a:fillRect/>
          </a:stretch>
        </p:blipFill>
        <p:spPr>
          <a:xfrm>
            <a:off x="1125460" y="643464"/>
            <a:ext cx="9610344" cy="155448"/>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en-US" dirty="0"/>
          </a:p>
        </p:txBody>
      </p:sp>
      <p:sp>
        <p:nvSpPr>
          <p:cNvPr id="4" name="Date Placeholder 3"/>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D91E0D-A7D8-4D28-BFE7-547819A2EC54}" type="slidenum">
              <a:rPr lang="zh-CN" altLang="en-US" smtClean="0"/>
            </a:fld>
            <a:endParaRPr lang="zh-CN" altLang="en-US"/>
          </a:p>
        </p:txBody>
      </p:sp>
      <p:pic>
        <p:nvPicPr>
          <p:cNvPr id="16" name="Picture 15" descr="RedHashing.emf"/>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a:fillRect/>
          </a:stretch>
        </p:blipFill>
        <p:spPr>
          <a:xfrm>
            <a:off x="1125460" y="643464"/>
            <a:ext cx="9610344" cy="155448"/>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D91E0D-A7D8-4D28-BFE7-547819A2EC54}" type="slidenum">
              <a:rPr lang="zh-CN" altLang="en-US" smtClean="0"/>
            </a:fld>
            <a:endParaRPr lang="zh-CN" altLang="en-US"/>
          </a:p>
        </p:txBody>
      </p:sp>
      <p:pic>
        <p:nvPicPr>
          <p:cNvPr id="16" name="Picture 15" descr="RedHashing.emf"/>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a:fillRect/>
          </a:stretch>
        </p:blipFill>
        <p:spPr>
          <a:xfrm>
            <a:off x="1125460" y="643464"/>
            <a:ext cx="9610344" cy="155448"/>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129166" y="2974448"/>
            <a:ext cx="4645152" cy="249387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094337" y="2971669"/>
            <a:ext cx="4645152" cy="248719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AD91E0D-A7D8-4D28-BFE7-547819A2EC54}" type="slidenum">
              <a:rPr lang="zh-CN" altLang="en-US" smtClean="0"/>
            </a:fld>
            <a:endParaRPr lang="zh-CN" altLang="en-US"/>
          </a:p>
        </p:txBody>
      </p:sp>
      <p:pic>
        <p:nvPicPr>
          <p:cNvPr id="18" name="Picture 17" descr="RedHashing.emf"/>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a:fillRect/>
          </a:stretch>
        </p:blipFill>
        <p:spPr>
          <a:xfrm>
            <a:off x="1125460" y="643464"/>
            <a:ext cx="9610344" cy="155448"/>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AD91E0D-A7D8-4D28-BFE7-547819A2EC54}" type="slidenum">
              <a:rPr lang="zh-CN" altLang="en-US" smtClean="0"/>
            </a:fld>
            <a:endParaRPr lang="zh-CN" altLang="en-US"/>
          </a:p>
        </p:txBody>
      </p:sp>
      <p:pic>
        <p:nvPicPr>
          <p:cNvPr id="14" name="Picture 13" descr="RedHashing.emf"/>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a:fillRect/>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D91E0D-A7D8-4D28-BFE7-547819A2EC54}" type="slidenum">
              <a:rPr lang="zh-CN" altLang="en-US" smtClean="0"/>
            </a:fld>
            <a:endParaRPr lang="zh-CN" altLang="en-US"/>
          </a:p>
        </p:txBody>
      </p:sp>
      <p:pic>
        <p:nvPicPr>
          <p:cNvPr id="16" name="Picture 15" descr="RedHashing.emf"/>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a:fillRect/>
          </a:stretch>
        </p:blipFill>
        <p:spPr>
          <a:xfrm>
            <a:off x="1125460" y="643464"/>
            <a:ext cx="9610344" cy="155448"/>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835FDE32-7432-46F1-8C84-64635AF9E787}" type="datetimeFigureOut">
              <a:rPr lang="zh-CN" altLang="en-US" smtClean="0"/>
            </a:fld>
            <a:endParaRPr lang="zh-CN" altLang="en-US"/>
          </a:p>
        </p:txBody>
      </p:sp>
      <p:sp>
        <p:nvSpPr>
          <p:cNvPr id="6" name="Footer Placeholder 5"/>
          <p:cNvSpPr>
            <a:spLocks noGrp="1"/>
          </p:cNvSpPr>
          <p:nvPr>
            <p:ph type="ftr" sz="quarter" idx="11"/>
          </p:nvPr>
        </p:nvSpPr>
        <p:spPr>
          <a:xfrm>
            <a:off x="1125300" y="318640"/>
            <a:ext cx="4877818" cy="320931"/>
          </a:xfrm>
        </p:spPr>
        <p:txBody>
          <a:bodyPr/>
          <a:lstStyle/>
          <a:p>
            <a:endParaRPr lang="zh-CN" altLang="en-US"/>
          </a:p>
        </p:txBody>
      </p:sp>
      <p:sp>
        <p:nvSpPr>
          <p:cNvPr id="7" name="Slide Number Placeholder 6"/>
          <p:cNvSpPr>
            <a:spLocks noGrp="1"/>
          </p:cNvSpPr>
          <p:nvPr>
            <p:ph type="sldNum" sz="quarter" idx="12"/>
          </p:nvPr>
        </p:nvSpPr>
        <p:spPr>
          <a:xfrm>
            <a:off x="6176794" y="137408"/>
            <a:ext cx="811019" cy="503578"/>
          </a:xfrm>
        </p:spPr>
        <p:txBody>
          <a:bodyPr/>
          <a:lstStyle/>
          <a:p>
            <a:fld id="{3AD91E0D-A7D8-4D28-BFE7-547819A2EC54}" type="slidenum">
              <a:rPr lang="zh-CN" altLang="en-US" smtClean="0"/>
            </a:fld>
            <a:endParaRPr lang="zh-CN" altLang="en-US"/>
          </a:p>
        </p:txBody>
      </p:sp>
      <p:pic>
        <p:nvPicPr>
          <p:cNvPr id="22" name="Picture 21" descr="RedHashing.emf"/>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a:fillRect/>
          </a:stretch>
        </p:blipFill>
        <p:spPr>
          <a:xfrm>
            <a:off x="1125460" y="643464"/>
            <a:ext cx="5879592" cy="155448"/>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D91E0D-A7D8-4D28-BFE7-547819A2EC54}" type="slidenum">
              <a:rPr lang="zh-CN" altLang="en-US" smtClean="0"/>
            </a:fld>
            <a:endParaRPr lang="zh-CN" altLang="en-US"/>
          </a:p>
        </p:txBody>
      </p:sp>
      <p:pic>
        <p:nvPicPr>
          <p:cNvPr id="15" name="Picture 14" descr="RedHashing.emf"/>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a:fillRect/>
          </a:stretch>
        </p:blipFill>
        <p:spPr>
          <a:xfrm>
            <a:off x="1125460" y="643464"/>
            <a:ext cx="9610344" cy="155448"/>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D91E0D-A7D8-4D28-BFE7-547819A2EC54}" type="slidenum">
              <a:rPr lang="zh-CN" altLang="en-US" smtClean="0"/>
            </a:fld>
            <a:endParaRPr lang="zh-CN" altLang="en-US"/>
          </a:p>
        </p:txBody>
      </p:sp>
      <p:pic>
        <p:nvPicPr>
          <p:cNvPr id="17" name="Picture 16" descr="RedHashing.emf"/>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a:fillRect/>
          </a:stretch>
        </p:blipFill>
        <p:spPr>
          <a:xfrm rot="5400000">
            <a:off x="8642279" y="3046916"/>
            <a:ext cx="4663440"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45127" y="2507550"/>
            <a:ext cx="5156200" cy="3680525"/>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7550"/>
            <a:ext cx="5181601" cy="3680525"/>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7" name="Date Placeholder 6"/>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AD91E0D-A7D8-4D28-BFE7-547819A2EC54}" type="slidenum">
              <a:rPr lang="zh-CN" altLang="en-US" smtClean="0"/>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AD91E0D-A7D8-4D28-BFE7-547819A2EC54}" type="slidenum">
              <a:rPr lang="zh-CN" altLang="en-US" smtClean="0"/>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zh-CN" altLang="en-US"/>
              <a:t>单击此处编辑母版标题样式</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835FDE32-7432-46F1-8C84-64635AF9E78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D91E0D-A7D8-4D28-BFE7-547819A2EC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4" Type="http://schemas.openxmlformats.org/officeDocument/2006/relationships/theme" Target="../theme/theme4.xml"/><Relationship Id="rId13" Type="http://schemas.openxmlformats.org/officeDocument/2006/relationships/image" Target="../media/image1.png"/><Relationship Id="rId12" Type="http://schemas.openxmlformats.org/officeDocument/2006/relationships/image" Target="../media/image3.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835FDE32-7432-46F1-8C84-64635AF9E787}"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zh-CN"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3AD91E0D-A7D8-4D28-BFE7-547819A2EC54}"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835FDE32-7432-46F1-8C84-64635AF9E787}"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zh-CN"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3AD91E0D-A7D8-4D28-BFE7-547819A2EC54}"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835FDE32-7432-46F1-8C84-64635AF9E787}"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zh-CN"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3AD91E0D-A7D8-4D28-BFE7-547819A2EC54}"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12">
            <a:extLst>
              <a:ext uri="{28A0092B-C50C-407E-A947-70E740481C1C}">
                <a14:useLocalDpi xmlns:a14="http://schemas.microsoft.com/office/drawing/2010/main" val="0"/>
              </a:ext>
            </a:extLst>
          </a:blip>
          <a:srcRect t="1538" b="-1538"/>
          <a:stretch>
            <a:fillRect/>
          </a:stretch>
        </p:blipFill>
        <p:spPr>
          <a:xfrm>
            <a:off x="0" y="6119336"/>
            <a:ext cx="12192000" cy="742950"/>
          </a:xfrm>
          <a:prstGeom prst="rect">
            <a:avLst/>
          </a:prstGeom>
        </p:spPr>
      </p:pic>
      <p:sp>
        <p:nvSpPr>
          <p:cNvPr id="13" name="Rectangle 12"/>
          <p:cNvSpPr/>
          <p:nvPr userDrawn="1"/>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userDrawn="1"/>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35FDE32-7432-46F1-8C84-64635AF9E787}" type="datetimeFigureOut">
              <a:rPr lang="zh-CN" altLang="en-US" smtClean="0"/>
            </a:fld>
            <a:endParaRPr lang="zh-CN" alt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3AD91E0D-A7D8-4D28-BFE7-547819A2EC54}" type="slidenum">
              <a:rPr lang="zh-CN" altLang="en-US" smtClean="0"/>
            </a:fld>
            <a:endParaRPr lang="zh-CN" altLang="en-US"/>
          </a:p>
        </p:txBody>
      </p:sp>
      <p:pic>
        <p:nvPicPr>
          <p:cNvPr id="7" name="图片 6" descr="水印"/>
          <p:cNvPicPr>
            <a:picLocks noChangeAspect="1"/>
          </p:cNvPicPr>
          <p:nvPr userDrawn="1"/>
        </p:nvPicPr>
        <p:blipFill>
          <a:blip r:embed="rId13"/>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1.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image" Target="../media/image11.png"/><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35.xml"/><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35.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image" Target="../media/image11.png"/><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image" Target="../media/image11.pn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05015" y="2327965"/>
            <a:ext cx="9048061" cy="639517"/>
          </a:xfrm>
          <a:prstGeom prst="rect">
            <a:avLst/>
          </a:prstGeom>
          <a:solidFill>
            <a:srgbClr val="37A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6CA36"/>
              </a:solidFill>
              <a:highlight>
                <a:srgbClr val="C6CA36"/>
              </a:highlight>
            </a:endParaRPr>
          </a:p>
        </p:txBody>
      </p:sp>
      <p:sp>
        <p:nvSpPr>
          <p:cNvPr id="3" name="内容占位符 2"/>
          <p:cNvSpPr>
            <a:spLocks noGrp="1"/>
          </p:cNvSpPr>
          <p:nvPr>
            <p:ph idx="1"/>
          </p:nvPr>
        </p:nvSpPr>
        <p:spPr>
          <a:xfrm>
            <a:off x="273284" y="1113184"/>
            <a:ext cx="11379792" cy="4339910"/>
          </a:xfrm>
        </p:spPr>
        <p:txBody>
          <a:bodyPr>
            <a:normAutofit/>
          </a:bodyPr>
          <a:lstStyle/>
          <a:p>
            <a:pPr marL="0" indent="0" algn="just">
              <a:buNone/>
            </a:pPr>
            <a:r>
              <a:rPr lang="en-US" altLang="zh-CN" sz="3200" b="1" dirty="0">
                <a:solidFill>
                  <a:schemeClr val="tx1"/>
                </a:solidFill>
                <a:latin typeface="Times New Roman" panose="02020603050405020304" pitchFamily="18" charset="0"/>
                <a:ea typeface="等线" panose="02010600030101010101" pitchFamily="2" charset="-122"/>
                <a:sym typeface="+mn-ea"/>
              </a:rPr>
              <a:t>This smart technology is not a fantasy. Many of </a:t>
            </a:r>
            <a:r>
              <a:rPr lang="en-US" altLang="zh-CN" sz="3200" b="1" dirty="0">
                <a:latin typeface="Times New Roman" panose="02020603050405020304" pitchFamily="18" charset="0"/>
                <a:ea typeface="等线" panose="02010600030101010101" pitchFamily="2" charset="-122"/>
                <a:sym typeface="+mn-ea"/>
              </a:rPr>
              <a:t>these new innovations</a:t>
            </a:r>
            <a:r>
              <a:rPr lang="en-US" altLang="zh-CN" sz="3200" b="1" dirty="0">
                <a:solidFill>
                  <a:schemeClr val="tx1"/>
                </a:solidFill>
                <a:latin typeface="Times New Roman" panose="02020603050405020304" pitchFamily="18" charset="0"/>
                <a:ea typeface="等线" panose="02010600030101010101" pitchFamily="2" charset="-122"/>
                <a:sym typeface="+mn-ea"/>
              </a:rPr>
              <a:t> are already available and being used in some homes. In this sense, the home of tomorrow is already the home of today. </a:t>
            </a:r>
            <a:r>
              <a:rPr lang="en-US" altLang="zh-CN" sz="3200" b="1" dirty="0">
                <a:solidFill>
                  <a:srgbClr val="FF0000"/>
                </a:solidFill>
                <a:latin typeface="Times New Roman" panose="02020603050405020304" pitchFamily="18" charset="0"/>
                <a:ea typeface="等线" panose="02010600030101010101" pitchFamily="2" charset="-122"/>
                <a:sym typeface="+mn-ea"/>
              </a:rPr>
              <a:t>Nevertheless</a:t>
            </a:r>
            <a:r>
              <a:rPr lang="en-US" altLang="zh-CN" sz="3200" b="1" dirty="0">
                <a:solidFill>
                  <a:schemeClr val="tx1"/>
                </a:solidFill>
                <a:latin typeface="Times New Roman" panose="02020603050405020304" pitchFamily="18" charset="0"/>
                <a:ea typeface="等线" panose="02010600030101010101" pitchFamily="2" charset="-122"/>
                <a:sym typeface="+mn-ea"/>
              </a:rPr>
              <a:t>, it will take some years before most new homes begin to use this new technology.</a:t>
            </a:r>
            <a:endParaRPr lang="zh-CN" altLang="en-US" sz="3200" dirty="0"/>
          </a:p>
        </p:txBody>
      </p:sp>
      <p:pic>
        <p:nvPicPr>
          <p:cNvPr id="4" name="内容占位符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797287"/>
            <a:ext cx="12197465" cy="2060713"/>
          </a:xfrm>
          <a:prstGeom prst="rect">
            <a:avLst/>
          </a:prstGeom>
        </p:spPr>
      </p:pic>
      <p:sp>
        <p:nvSpPr>
          <p:cNvPr id="5" name="标题 1"/>
          <p:cNvSpPr txBox="1"/>
          <p:nvPr/>
        </p:nvSpPr>
        <p:spPr>
          <a:xfrm>
            <a:off x="53849" y="98285"/>
            <a:ext cx="3643507" cy="692428"/>
          </a:xfrm>
          <a:prstGeom prst="rect">
            <a:avLst/>
          </a:prstGeom>
          <a:ln>
            <a:noFill/>
          </a:ln>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altLang="zh-CN" sz="3600" b="1">
                <a:solidFill>
                  <a:srgbClr val="0070C0"/>
                </a:solidFill>
              </a:rPr>
              <a:t>Read for Details </a:t>
            </a:r>
            <a:endParaRPr lang="zh-CN" altLang="en-US" sz="3600" b="1" dirty="0">
              <a:solidFill>
                <a:srgbClr val="0070C0"/>
              </a:solidFill>
            </a:endParaRPr>
          </a:p>
        </p:txBody>
      </p:sp>
      <p:sp>
        <p:nvSpPr>
          <p:cNvPr id="2" name="文本框 1"/>
          <p:cNvSpPr txBox="1"/>
          <p:nvPr/>
        </p:nvSpPr>
        <p:spPr>
          <a:xfrm>
            <a:off x="6614292" y="3736009"/>
            <a:ext cx="4297971" cy="707886"/>
          </a:xfrm>
          <a:prstGeom prst="rect">
            <a:avLst/>
          </a:prstGeom>
          <a:solidFill>
            <a:srgbClr val="0070C0"/>
          </a:solidFill>
        </p:spPr>
        <p:txBody>
          <a:bodyPr wrap="none" rtlCol="0">
            <a:spAutoFit/>
          </a:bodyPr>
          <a:lstStyle/>
          <a:p>
            <a:r>
              <a:rPr lang="en-US" altLang="zh-CN" sz="4000" b="1" dirty="0">
                <a:solidFill>
                  <a:srgbClr val="FFC000"/>
                </a:solidFill>
              </a:rPr>
              <a:t>Disadvantages? </a:t>
            </a:r>
            <a:endParaRPr lang="zh-CN" altLang="en-US" sz="4000"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4797287"/>
            <a:ext cx="12197465" cy="2060713"/>
          </a:xfrm>
          <a:prstGeom prst="rect">
            <a:avLst/>
          </a:prstGeom>
        </p:spPr>
      </p:pic>
      <p:sp>
        <p:nvSpPr>
          <p:cNvPr id="6" name="内容占位符 5"/>
          <p:cNvSpPr>
            <a:spLocks noGrp="1"/>
          </p:cNvSpPr>
          <p:nvPr>
            <p:ph idx="1"/>
          </p:nvPr>
        </p:nvSpPr>
        <p:spPr>
          <a:xfrm>
            <a:off x="441738" y="-583096"/>
            <a:ext cx="10464677" cy="5800033"/>
          </a:xfrm>
        </p:spPr>
        <p:txBody>
          <a:bodyPr>
            <a:normAutofit/>
          </a:bodyPr>
          <a:lstStyle/>
          <a:p>
            <a:pPr marL="0" indent="0">
              <a:buNone/>
            </a:pPr>
            <a:endParaRPr lang="en-US" altLang="zh-CN" sz="2400" b="1" dirty="0"/>
          </a:p>
          <a:p>
            <a:pPr marL="0" indent="0">
              <a:buNone/>
            </a:pPr>
            <a:r>
              <a:rPr lang="en-US" altLang="zh-CN" sz="2800" b="1" dirty="0">
                <a:solidFill>
                  <a:srgbClr val="0070C0"/>
                </a:solidFill>
              </a:rPr>
              <a:t>Make a Report</a:t>
            </a:r>
            <a:endParaRPr lang="en-US" altLang="zh-CN" sz="2800" b="1" dirty="0">
              <a:solidFill>
                <a:srgbClr val="0070C0"/>
              </a:solidFill>
            </a:endParaRPr>
          </a:p>
          <a:p>
            <a:pPr marL="0" indent="0">
              <a:buNone/>
            </a:pPr>
            <a:endParaRPr lang="en-US" altLang="zh-CN" sz="2400" b="1" dirty="0"/>
          </a:p>
          <a:p>
            <a:pPr marL="0" indent="0">
              <a:buNone/>
            </a:pPr>
            <a:r>
              <a:rPr lang="en-US" altLang="zh-CN" sz="3200" b="1" dirty="0"/>
              <a:t>Work in a group of four and talk about the smart phone and </a:t>
            </a:r>
            <a:r>
              <a:rPr lang="en-US" altLang="zh-CN" sz="3200" b="1" dirty="0">
                <a:solidFill>
                  <a:srgbClr val="0070C0"/>
                </a:solidFill>
              </a:rPr>
              <a:t>its advantages and disadvantages</a:t>
            </a:r>
            <a:endParaRPr lang="en-US" altLang="zh-CN" sz="3200" b="1" dirty="0">
              <a:solidFill>
                <a:srgbClr val="0070C0"/>
              </a:solidFill>
            </a:endParaRPr>
          </a:p>
          <a:p>
            <a:pPr marL="0" indent="0">
              <a:buNone/>
            </a:pPr>
            <a:endParaRPr lang="en-US" altLang="zh-CN" b="1" dirty="0"/>
          </a:p>
          <a:p>
            <a:pPr marL="0" indent="0">
              <a:buNone/>
            </a:pPr>
            <a:r>
              <a:rPr lang="en-US" altLang="zh-CN" sz="2400" b="1" dirty="0"/>
              <a:t>1. You can use the structure (</a:t>
            </a:r>
            <a:r>
              <a:rPr lang="en-US" altLang="zh-CN" sz="2400" b="1" dirty="0">
                <a:solidFill>
                  <a:srgbClr val="FF0000"/>
                </a:solidFill>
              </a:rPr>
              <a:t>contrast + examples + conclusion</a:t>
            </a:r>
            <a:r>
              <a:rPr lang="en-US" altLang="zh-CN" sz="2400" b="1" dirty="0"/>
              <a:t>) learnt in class.</a:t>
            </a:r>
            <a:endParaRPr lang="en-US" altLang="zh-CN" sz="2400" b="1" dirty="0"/>
          </a:p>
          <a:p>
            <a:pPr marL="0" indent="0">
              <a:buNone/>
            </a:pPr>
            <a:r>
              <a:rPr lang="en-US" altLang="zh-CN" sz="2400" b="1" dirty="0"/>
              <a:t>2. You can start with this topic sentence “</a:t>
            </a:r>
            <a:r>
              <a:rPr lang="en-US" altLang="zh-CN" sz="2400" b="1" dirty="0">
                <a:solidFill>
                  <a:srgbClr val="FF0000"/>
                </a:solidFill>
              </a:rPr>
              <a:t>The smart phone is a double-edged sword.</a:t>
            </a:r>
            <a:r>
              <a:rPr lang="en-US" altLang="zh-CN" sz="2400" b="1" dirty="0"/>
              <a:t>”</a:t>
            </a:r>
            <a:endParaRPr lang="en-US" altLang="zh-CN" sz="2400" b="1" dirty="0"/>
          </a:p>
          <a:p>
            <a:pPr marL="0" indent="0">
              <a:buNone/>
            </a:pP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5504070"/>
            <a:ext cx="12197465" cy="1353930"/>
          </a:xfrm>
          <a:prstGeom prst="rect">
            <a:avLst/>
          </a:prstGeom>
        </p:spPr>
      </p:pic>
      <p:sp>
        <p:nvSpPr>
          <p:cNvPr id="3" name="内容占位符 2"/>
          <p:cNvSpPr>
            <a:spLocks noGrp="1"/>
          </p:cNvSpPr>
          <p:nvPr>
            <p:ph idx="1"/>
          </p:nvPr>
        </p:nvSpPr>
        <p:spPr>
          <a:xfrm>
            <a:off x="218387" y="744962"/>
            <a:ext cx="11779248" cy="5090412"/>
          </a:xfrm>
        </p:spPr>
        <p:txBody>
          <a:bodyPr>
            <a:normAutofit/>
          </a:bodyPr>
          <a:lstStyle/>
          <a:p>
            <a:pPr marL="0" indent="0" algn="just">
              <a:buNone/>
            </a:pPr>
            <a:r>
              <a:rPr lang="en-US" altLang="zh-CN" sz="2400" b="1" dirty="0"/>
              <a:t>	The smart phone is a double-edged sword. </a:t>
            </a:r>
            <a:r>
              <a:rPr lang="en-US" altLang="zh-CN" sz="2400" b="1" dirty="0">
                <a:solidFill>
                  <a:srgbClr val="FF0000"/>
                </a:solidFill>
              </a:rPr>
              <a:t>When I was a kid</a:t>
            </a:r>
            <a:r>
              <a:rPr lang="en-US" altLang="zh-CN" sz="2400" b="1" dirty="0"/>
              <a:t>, I used to do a lot of reading in my leisure time. </a:t>
            </a:r>
            <a:r>
              <a:rPr lang="en-US" altLang="zh-CN" sz="2400" b="1" dirty="0">
                <a:solidFill>
                  <a:srgbClr val="FF0000"/>
                </a:solidFill>
              </a:rPr>
              <a:t>But now </a:t>
            </a:r>
            <a:r>
              <a:rPr lang="en-US" altLang="zh-CN" sz="2400" b="1" dirty="0"/>
              <a:t>my eyes are glued to my phone wherever I go because not only can I chat with friends instantly and make video call on it, I can even make transactions and play games with just a tap of my figures. </a:t>
            </a:r>
            <a:r>
              <a:rPr lang="en-US" altLang="zh-CN" sz="2400" b="1" dirty="0">
                <a:solidFill>
                  <a:srgbClr val="FF0000"/>
                </a:solidFill>
              </a:rPr>
              <a:t>On the one hand</a:t>
            </a:r>
            <a:r>
              <a:rPr lang="en-US" altLang="zh-CN" sz="2400" b="1" dirty="0"/>
              <a:t>, it sends us unlimited amounts of information. We don't have to wait. Our devices ring, vibrate and light up with the latest news from family, friends and around the world. </a:t>
            </a:r>
            <a:r>
              <a:rPr lang="en-US" altLang="zh-CN" sz="2400" b="1" dirty="0">
                <a:solidFill>
                  <a:srgbClr val="FF0000"/>
                </a:solidFill>
              </a:rPr>
              <a:t>On the other hand</a:t>
            </a:r>
            <a:r>
              <a:rPr lang="en-US" altLang="zh-CN" sz="2400" b="1" dirty="0"/>
              <a:t>, this immediate access to information may become an addiction. And it may make some people feel lonely, anxious and depressed. </a:t>
            </a:r>
            <a:endParaRPr lang="en-US" altLang="zh-CN" sz="2400" b="1" dirty="0"/>
          </a:p>
          <a:p>
            <a:pPr marL="0" indent="0" algn="just">
              <a:buNone/>
            </a:pPr>
            <a:r>
              <a:rPr lang="en-US" altLang="zh-CN" sz="2400" b="1" dirty="0"/>
              <a:t>	We need to make full advantage of the smart phone and avoid getting addicted to it.</a:t>
            </a:r>
            <a:endParaRPr lang="zh-CN" altLang="en-US" sz="2400" b="1" dirty="0"/>
          </a:p>
        </p:txBody>
      </p:sp>
      <p:sp>
        <p:nvSpPr>
          <p:cNvPr id="5" name="流程图: 可选过程 4"/>
          <p:cNvSpPr/>
          <p:nvPr/>
        </p:nvSpPr>
        <p:spPr>
          <a:xfrm>
            <a:off x="320373" y="744962"/>
            <a:ext cx="11653240" cy="588928"/>
          </a:xfrm>
          <a:prstGeom prst="flowChartAlternateProcess">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3200" b="1" dirty="0">
                <a:solidFill>
                  <a:srgbClr val="FFC000"/>
                </a:solidFill>
              </a:rPr>
              <a:t>Topic sentence </a:t>
            </a:r>
            <a:endParaRPr lang="zh-CN" altLang="en-US" sz="3200" b="1" dirty="0">
              <a:solidFill>
                <a:srgbClr val="FFC000"/>
              </a:solidFill>
            </a:endParaRPr>
          </a:p>
        </p:txBody>
      </p:sp>
      <p:sp>
        <p:nvSpPr>
          <p:cNvPr id="6" name="流程图: 可选过程 5"/>
          <p:cNvSpPr/>
          <p:nvPr/>
        </p:nvSpPr>
        <p:spPr>
          <a:xfrm>
            <a:off x="320372" y="1333890"/>
            <a:ext cx="11677263" cy="1343902"/>
          </a:xfrm>
          <a:prstGeom prst="flowChartAlternateProcess">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3200" b="1" dirty="0">
                <a:solidFill>
                  <a:srgbClr val="FFC000"/>
                </a:solidFill>
              </a:rPr>
              <a:t>Contrast</a:t>
            </a:r>
            <a:endParaRPr lang="zh-CN" altLang="en-US" sz="3200" b="1" dirty="0">
              <a:solidFill>
                <a:srgbClr val="FFC000"/>
              </a:solidFill>
            </a:endParaRPr>
          </a:p>
        </p:txBody>
      </p:sp>
      <p:sp>
        <p:nvSpPr>
          <p:cNvPr id="7" name="流程图: 可选过程 6"/>
          <p:cNvSpPr/>
          <p:nvPr/>
        </p:nvSpPr>
        <p:spPr>
          <a:xfrm>
            <a:off x="320372" y="2677792"/>
            <a:ext cx="11677263" cy="2094714"/>
          </a:xfrm>
          <a:prstGeom prst="flowChartAlternateProcess">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3200" b="1" dirty="0">
                <a:solidFill>
                  <a:srgbClr val="FFC000"/>
                </a:solidFill>
              </a:rPr>
              <a:t>Advantages &amp; Disadvantages</a:t>
            </a:r>
            <a:endParaRPr lang="en-US" altLang="zh-CN" sz="3200" b="1" dirty="0">
              <a:solidFill>
                <a:srgbClr val="FFC000"/>
              </a:solidFill>
            </a:endParaRPr>
          </a:p>
          <a:p>
            <a:pPr algn="ctr"/>
            <a:r>
              <a:rPr lang="en-US" altLang="zh-CN" sz="3200" b="1" dirty="0">
                <a:solidFill>
                  <a:srgbClr val="FFC000"/>
                </a:solidFill>
              </a:rPr>
              <a:t>(Examples)</a:t>
            </a:r>
            <a:endParaRPr lang="zh-CN" altLang="en-US" sz="3200" b="1" dirty="0">
              <a:solidFill>
                <a:srgbClr val="FFC000"/>
              </a:solidFill>
            </a:endParaRPr>
          </a:p>
        </p:txBody>
      </p:sp>
      <p:sp>
        <p:nvSpPr>
          <p:cNvPr id="8" name="流程图: 可选过程 7"/>
          <p:cNvSpPr/>
          <p:nvPr/>
        </p:nvSpPr>
        <p:spPr>
          <a:xfrm>
            <a:off x="320372" y="4772506"/>
            <a:ext cx="11677263" cy="965564"/>
          </a:xfrm>
          <a:prstGeom prst="flowChartAlternateProcess">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3200" b="1" dirty="0">
                <a:solidFill>
                  <a:srgbClr val="FFC000"/>
                </a:solidFill>
              </a:rPr>
              <a:t>Conclusion</a:t>
            </a:r>
            <a:endParaRPr lang="zh-CN" altLang="en-US" sz="3200"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lstStyle/>
          <a:p>
            <a:r>
              <a:rPr lang="zh-CN" altLang="en-US" dirty="0"/>
              <a:t>杭四中</a:t>
            </a:r>
            <a:endParaRPr lang="zh-CN" altLang="en-US" dirty="0"/>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09672" y="-79514"/>
            <a:ext cx="13253756" cy="693751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5" name="内容占位符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7246834" y="0"/>
            <a:ext cx="4945166" cy="3465717"/>
          </a:xfr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834" y="3444949"/>
            <a:ext cx="4945166" cy="3413051"/>
          </a:xfrm>
          <a:prstGeom prst="rect">
            <a:avLst/>
          </a:prstGeom>
        </p:spPr>
      </p:pic>
      <p:pic>
        <p:nvPicPr>
          <p:cNvPr id="8" name="图片 7"/>
          <p:cNvPicPr>
            <a:picLocks noChangeAspect="1"/>
          </p:cNvPicPr>
          <p:nvPr/>
        </p:nvPicPr>
        <p:blipFill>
          <a:blip r:embed="rId3"/>
          <a:srcRect t="19102" b="13771"/>
          <a:stretch>
            <a:fillRect/>
          </a:stretch>
        </p:blipFill>
        <p:spPr>
          <a:xfrm>
            <a:off x="-1" y="0"/>
            <a:ext cx="7246835" cy="6858000"/>
          </a:xfrm>
          <a:prstGeom prst="rect">
            <a:avLst/>
          </a:prstGeom>
        </p:spPr>
      </p:pic>
      <p:sp>
        <p:nvSpPr>
          <p:cNvPr id="3" name="文本框 2"/>
          <p:cNvSpPr txBox="1"/>
          <p:nvPr/>
        </p:nvSpPr>
        <p:spPr>
          <a:xfrm>
            <a:off x="8536332" y="368228"/>
            <a:ext cx="1729961" cy="584775"/>
          </a:xfrm>
          <a:prstGeom prst="rect">
            <a:avLst/>
          </a:prstGeom>
          <a:noFill/>
        </p:spPr>
        <p:txBody>
          <a:bodyPr wrap="none" rtlCol="0">
            <a:spAutoFit/>
          </a:bodyPr>
          <a:lstStyle/>
          <a:p>
            <a:r>
              <a:rPr lang="en-US" altLang="zh-CN" sz="3200" b="1" dirty="0">
                <a:solidFill>
                  <a:schemeClr val="bg1"/>
                </a:solidFill>
              </a:rPr>
              <a:t>Buddha</a:t>
            </a:r>
            <a:endParaRPr lang="zh-CN" altLang="en-US" sz="3200" b="1" dirty="0">
              <a:solidFill>
                <a:schemeClr val="bg1"/>
              </a:solidFill>
            </a:endParaRPr>
          </a:p>
        </p:txBody>
      </p:sp>
      <p:sp>
        <p:nvSpPr>
          <p:cNvPr id="9" name="文本框 8"/>
          <p:cNvSpPr txBox="1"/>
          <p:nvPr/>
        </p:nvSpPr>
        <p:spPr>
          <a:xfrm>
            <a:off x="9937168" y="5319901"/>
            <a:ext cx="1168910" cy="584775"/>
          </a:xfrm>
          <a:prstGeom prst="rect">
            <a:avLst/>
          </a:prstGeom>
          <a:noFill/>
        </p:spPr>
        <p:txBody>
          <a:bodyPr wrap="none" rtlCol="0">
            <a:spAutoFit/>
          </a:bodyPr>
          <a:lstStyle/>
          <a:p>
            <a:r>
              <a:rPr lang="en-US" altLang="zh-CN" sz="3200" b="1" dirty="0">
                <a:solidFill>
                  <a:schemeClr val="bg1"/>
                </a:solidFill>
              </a:rPr>
              <a:t>lever</a:t>
            </a:r>
            <a:endParaRPr lang="zh-CN" altLang="en-US" sz="3200" b="1" dirty="0">
              <a:solidFill>
                <a:schemeClr val="bg1"/>
              </a:solidFill>
            </a:endParaRPr>
          </a:p>
        </p:txBody>
      </p:sp>
      <p:sp>
        <p:nvSpPr>
          <p:cNvPr id="4" name="矩形 3"/>
          <p:cNvSpPr/>
          <p:nvPr/>
        </p:nvSpPr>
        <p:spPr>
          <a:xfrm>
            <a:off x="1556075" y="5080769"/>
            <a:ext cx="5690760" cy="1754326"/>
          </a:xfrm>
          <a:prstGeom prst="rect">
            <a:avLst/>
          </a:prstGeom>
          <a:solidFill>
            <a:srgbClr val="0070C0"/>
          </a:solidFill>
        </p:spPr>
        <p:txBody>
          <a:bodyPr wrap="square" lIns="91440" tIns="45720" rIns="91440" bIns="45720">
            <a:spAutoFit/>
          </a:bodyPr>
          <a:lstStyle/>
          <a:p>
            <a:pPr algn="ctr"/>
            <a:r>
              <a:rPr lang="en-US" altLang="zh-CN" sz="3600" b="1" cap="none" spc="0" dirty="0">
                <a:solidFill>
                  <a:srgbClr val="FFC000"/>
                </a:solidFill>
                <a:effectLst>
                  <a:outerShdw blurRad="38100" dist="19050" dir="2700000" algn="tl" rotWithShape="0">
                    <a:schemeClr val="dk1">
                      <a:lumMod val="50000"/>
                      <a:alpha val="40000"/>
                    </a:schemeClr>
                  </a:outerShdw>
                </a:effectLst>
              </a:rPr>
              <a:t>The best way to predict </a:t>
            </a:r>
            <a:endParaRPr lang="en-US" altLang="zh-CN" sz="3600" b="1" cap="none" spc="0" dirty="0">
              <a:solidFill>
                <a:srgbClr val="FFC000"/>
              </a:solidFill>
              <a:effectLst>
                <a:outerShdw blurRad="38100" dist="19050" dir="2700000" algn="tl" rotWithShape="0">
                  <a:schemeClr val="dk1">
                    <a:lumMod val="50000"/>
                    <a:alpha val="40000"/>
                  </a:schemeClr>
                </a:outerShdw>
              </a:effectLst>
            </a:endParaRPr>
          </a:p>
          <a:p>
            <a:pPr algn="ctr"/>
            <a:r>
              <a:rPr lang="en-US" altLang="zh-CN" sz="3600" b="1" cap="none" spc="0" dirty="0">
                <a:solidFill>
                  <a:srgbClr val="FFC000"/>
                </a:solidFill>
                <a:effectLst>
                  <a:outerShdw blurRad="38100" dist="19050" dir="2700000" algn="tl" rotWithShape="0">
                    <a:schemeClr val="dk1">
                      <a:lumMod val="50000"/>
                      <a:alpha val="40000"/>
                    </a:schemeClr>
                  </a:outerShdw>
                </a:effectLst>
              </a:rPr>
              <a:t>the future is to create it</a:t>
            </a:r>
            <a:endParaRPr lang="en-US" altLang="zh-CN" sz="3600" b="1" cap="none" spc="0" dirty="0">
              <a:solidFill>
                <a:srgbClr val="FFC000"/>
              </a:solidFill>
              <a:effectLst>
                <a:outerShdw blurRad="38100" dist="19050" dir="2700000" algn="tl" rotWithShape="0">
                  <a:schemeClr val="dk1">
                    <a:lumMod val="50000"/>
                    <a:alpha val="40000"/>
                  </a:schemeClr>
                </a:outerShdw>
              </a:effectLst>
            </a:endParaRPr>
          </a:p>
          <a:p>
            <a:pPr algn="ctr"/>
            <a:r>
              <a:rPr lang="en-US" altLang="zh-CN" sz="3600" b="1" cap="none" spc="0" dirty="0">
                <a:solidFill>
                  <a:srgbClr val="FFC000"/>
                </a:solidFill>
                <a:effectLst>
                  <a:outerShdw blurRad="38100" dist="19050" dir="2700000" algn="tl" rotWithShape="0">
                    <a:schemeClr val="dk1">
                      <a:lumMod val="50000"/>
                      <a:alpha val="40000"/>
                    </a:schemeClr>
                  </a:outerShdw>
                </a:effectLst>
              </a:rPr>
              <a:t>---Peter Drucker</a:t>
            </a:r>
            <a:endParaRPr lang="zh-CN" altLang="en-US" sz="3600" b="1" cap="none" spc="0" dirty="0">
              <a:solidFill>
                <a:srgbClr val="FFC000"/>
              </a:solidFill>
              <a:effectLst>
                <a:outerShdw blurRad="38100" dist="19050" dir="2700000" algn="tl" rotWithShape="0">
                  <a:schemeClr val="dk1">
                    <a:lumMod val="50000"/>
                    <a:alpha val="40000"/>
                  </a:schemeClr>
                </a:outerShdw>
              </a:effectLst>
            </a:endParaRPr>
          </a:p>
        </p:txBody>
      </p:sp>
      <p:sp>
        <p:nvSpPr>
          <p:cNvPr id="6" name="矩形 5"/>
          <p:cNvSpPr/>
          <p:nvPr/>
        </p:nvSpPr>
        <p:spPr>
          <a:xfrm>
            <a:off x="2653688" y="2128289"/>
            <a:ext cx="6106159" cy="830997"/>
          </a:xfrm>
          <a:prstGeom prst="rect">
            <a:avLst/>
          </a:prstGeom>
          <a:solidFill>
            <a:srgbClr val="0070C0"/>
          </a:solidFill>
        </p:spPr>
        <p:txBody>
          <a:bodyPr wrap="none" lIns="91440" tIns="45720" rIns="91440" bIns="45720">
            <a:spAutoFit/>
          </a:bodyPr>
          <a:lstStyle/>
          <a:p>
            <a:pPr marL="0" indent="0">
              <a:buNone/>
            </a:pPr>
            <a:r>
              <a:rPr lang="en-US" altLang="zh-CN" sz="4800" b="1" dirty="0">
                <a:solidFill>
                  <a:srgbClr val="FFC000"/>
                </a:solidFill>
              </a:rPr>
              <a:t>Homes To Make Life</a:t>
            </a:r>
            <a:endParaRPr lang="en-US" altLang="zh-CN" sz="4800" b="1" dirty="0">
              <a:solidFill>
                <a:srgbClr val="FFC000"/>
              </a:solidFill>
            </a:endParaRPr>
          </a:p>
        </p:txBody>
      </p:sp>
      <p:sp>
        <p:nvSpPr>
          <p:cNvPr id="10" name="矩形 9"/>
          <p:cNvSpPr/>
          <p:nvPr/>
        </p:nvSpPr>
        <p:spPr>
          <a:xfrm>
            <a:off x="781059" y="2124886"/>
            <a:ext cx="1872629" cy="830997"/>
          </a:xfrm>
          <a:prstGeom prst="rect">
            <a:avLst/>
          </a:prstGeom>
          <a:solidFill>
            <a:srgbClr val="0070C0"/>
          </a:solidFill>
        </p:spPr>
        <p:txBody>
          <a:bodyPr wrap="none" lIns="91440" tIns="45720" rIns="91440" bIns="45720">
            <a:spAutoFit/>
          </a:bodyPr>
          <a:lstStyle/>
          <a:p>
            <a:pPr marL="0" indent="0">
              <a:buNone/>
            </a:pPr>
            <a:r>
              <a:rPr lang="en-US" altLang="zh-CN" sz="4800" b="1" dirty="0">
                <a:solidFill>
                  <a:srgbClr val="FFC000"/>
                </a:solidFill>
              </a:rPr>
              <a:t>Smart</a:t>
            </a:r>
            <a:endParaRPr lang="en-US" altLang="zh-CN" sz="4800" b="1" dirty="0">
              <a:solidFill>
                <a:srgbClr val="FFC000"/>
              </a:solidFill>
            </a:endParaRPr>
          </a:p>
        </p:txBody>
      </p:sp>
      <p:sp>
        <p:nvSpPr>
          <p:cNvPr id="11" name="矩形 10"/>
          <p:cNvSpPr/>
          <p:nvPr/>
        </p:nvSpPr>
        <p:spPr>
          <a:xfrm>
            <a:off x="8758256" y="2131692"/>
            <a:ext cx="1922321" cy="830997"/>
          </a:xfrm>
          <a:prstGeom prst="rect">
            <a:avLst/>
          </a:prstGeom>
          <a:solidFill>
            <a:srgbClr val="0070C0"/>
          </a:solidFill>
        </p:spPr>
        <p:txBody>
          <a:bodyPr wrap="none" lIns="91440" tIns="45720" rIns="91440" bIns="45720">
            <a:spAutoFit/>
          </a:bodyPr>
          <a:lstStyle/>
          <a:p>
            <a:pPr marL="0" indent="0">
              <a:buNone/>
            </a:pPr>
            <a:r>
              <a:rPr lang="en-US" altLang="zh-CN" sz="4800" b="1" dirty="0">
                <a:solidFill>
                  <a:srgbClr val="FFC000"/>
                </a:solidFill>
              </a:rPr>
              <a:t>Easier</a:t>
            </a:r>
            <a:endParaRPr lang="en-US" altLang="zh-CN" sz="4800"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1" nodeType="clickEffect">
                                  <p:stCondLst>
                                    <p:cond delay="0"/>
                                  </p:stCondLst>
                                  <p:childTnLst>
                                    <p:animScale>
                                      <p:cBhvr>
                                        <p:cTn id="26" dur="2000" fill="hold"/>
                                        <p:tgtEl>
                                          <p:spTgt spid="10"/>
                                        </p:tgtEl>
                                      </p:cBhvr>
                                      <p:by x="150000" y="150000"/>
                                    </p:animScale>
                                  </p:childTnLst>
                                </p:cTn>
                              </p:par>
                              <p:par>
                                <p:cTn id="27" presetID="6" presetClass="emph" presetSubtype="0" fill="hold" grpId="1" nodeType="withEffect">
                                  <p:stCondLst>
                                    <p:cond delay="0"/>
                                  </p:stCondLst>
                                  <p:childTnLst>
                                    <p:animScale>
                                      <p:cBhvr>
                                        <p:cTn id="28"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0" grpId="1" animBg="1"/>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757" y="-1940"/>
            <a:ext cx="9603275" cy="1049235"/>
          </a:xfrm>
        </p:spPr>
        <p:txBody>
          <a:bodyPr>
            <a:normAutofit/>
          </a:bodyPr>
          <a:lstStyle/>
          <a:p>
            <a:r>
              <a:rPr lang="en-US" altLang="zh-CN" sz="3600" b="1" dirty="0">
                <a:solidFill>
                  <a:srgbClr val="0070C0"/>
                </a:solidFill>
              </a:rPr>
              <a:t>Read for Structure </a:t>
            </a:r>
            <a:endParaRPr lang="zh-CN" altLang="en-US" sz="3600" b="1" dirty="0">
              <a:solidFill>
                <a:srgbClr val="0070C0"/>
              </a:solidFill>
            </a:endParaRPr>
          </a:p>
        </p:txBody>
      </p:sp>
      <p:pic>
        <p:nvPicPr>
          <p:cNvPr id="4" name="图片 3"/>
          <p:cNvPicPr>
            <a:picLocks noChangeAspect="1"/>
          </p:cNvPicPr>
          <p:nvPr/>
        </p:nvPicPr>
        <p:blipFill>
          <a:blip r:embed="rId1" cstate="print"/>
          <a:stretch>
            <a:fillRect/>
          </a:stretch>
        </p:blipFill>
        <p:spPr>
          <a:xfrm>
            <a:off x="0" y="885236"/>
            <a:ext cx="5892800" cy="5185909"/>
          </a:xfrm>
          <a:prstGeom prst="rect">
            <a:avLst/>
          </a:prstGeom>
          <a:solidFill>
            <a:srgbClr val="92D050"/>
          </a:solidFill>
          <a:effectLst>
            <a:outerShdw blurRad="50800" dist="38100" algn="l" rotWithShape="0">
              <a:prstClr val="black">
                <a:alpha val="40000"/>
              </a:prstClr>
            </a:outerShdw>
          </a:effectLst>
        </p:spPr>
      </p:pic>
      <p:pic>
        <p:nvPicPr>
          <p:cNvPr id="5" name="图片 4"/>
          <p:cNvPicPr>
            <a:picLocks noChangeAspect="1"/>
          </p:cNvPicPr>
          <p:nvPr/>
        </p:nvPicPr>
        <p:blipFill>
          <a:blip r:embed="rId2" cstate="print"/>
          <a:stretch>
            <a:fillRect/>
          </a:stretch>
        </p:blipFill>
        <p:spPr>
          <a:xfrm>
            <a:off x="7354557" y="912707"/>
            <a:ext cx="4497435" cy="5185909"/>
          </a:xfrm>
          <a:prstGeom prst="rect">
            <a:avLst/>
          </a:prstGeom>
          <a:effectLst>
            <a:outerShdw blurRad="50800" dist="38100" algn="l" rotWithShape="0">
              <a:prstClr val="black">
                <a:alpha val="40000"/>
              </a:prstClr>
            </a:outerShdw>
          </a:effectLst>
        </p:spPr>
      </p:pic>
      <p:sp>
        <p:nvSpPr>
          <p:cNvPr id="3" name="流程图: 可选过程 2"/>
          <p:cNvSpPr/>
          <p:nvPr/>
        </p:nvSpPr>
        <p:spPr>
          <a:xfrm>
            <a:off x="222191" y="1469216"/>
            <a:ext cx="2697838" cy="1483364"/>
          </a:xfrm>
          <a:prstGeom prst="flowChartAlternate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C000"/>
                </a:solidFill>
                <a:latin typeface="Times New Roman" panose="02020603050405020304" pitchFamily="18" charset="0"/>
                <a:cs typeface="Times New Roman" panose="02020603050405020304" pitchFamily="18" charset="0"/>
              </a:rPr>
              <a:t>General introduction to the advantages of smart homes</a:t>
            </a:r>
            <a:endParaRPr lang="en-US" altLang="zh-CN" sz="2400" b="1" dirty="0">
              <a:solidFill>
                <a:srgbClr val="FFC000"/>
              </a:solidFill>
              <a:latin typeface="Times New Roman" panose="02020603050405020304" pitchFamily="18" charset="0"/>
              <a:cs typeface="Times New Roman" panose="02020603050405020304" pitchFamily="18" charset="0"/>
            </a:endParaRPr>
          </a:p>
        </p:txBody>
      </p:sp>
      <p:sp>
        <p:nvSpPr>
          <p:cNvPr id="34" name="流程图: 可选过程 33"/>
          <p:cNvSpPr/>
          <p:nvPr/>
        </p:nvSpPr>
        <p:spPr>
          <a:xfrm>
            <a:off x="222192" y="3621973"/>
            <a:ext cx="2625702" cy="1228664"/>
          </a:xfrm>
          <a:prstGeom prst="flowChartAlternate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en-US" altLang="zh-CN" sz="3200" b="1" dirty="0">
                <a:solidFill>
                  <a:srgbClr val="FFC000"/>
                </a:solidFill>
                <a:latin typeface="Times New Roman" panose="02020603050405020304" pitchFamily="18" charset="0"/>
                <a:cs typeface="Times New Roman" panose="02020603050405020304" pitchFamily="18" charset="0"/>
              </a:rPr>
              <a:t>Intelligent Controls</a:t>
            </a:r>
            <a:endParaRPr lang="en-US" altLang="zh-CN" sz="3200" b="1" dirty="0">
              <a:solidFill>
                <a:srgbClr val="FFC000"/>
              </a:solidFill>
              <a:latin typeface="Times New Roman" panose="02020603050405020304" pitchFamily="18" charset="0"/>
              <a:cs typeface="Times New Roman" panose="02020603050405020304" pitchFamily="18" charset="0"/>
            </a:endParaRPr>
          </a:p>
        </p:txBody>
      </p:sp>
      <p:sp>
        <p:nvSpPr>
          <p:cNvPr id="35" name="流程图: 可选过程 34"/>
          <p:cNvSpPr/>
          <p:nvPr/>
        </p:nvSpPr>
        <p:spPr>
          <a:xfrm>
            <a:off x="2977408" y="3621974"/>
            <a:ext cx="2849131" cy="1228664"/>
          </a:xfrm>
          <a:prstGeom prst="flowChartAlternate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en-US" altLang="zh-CN" sz="3200" b="1" dirty="0">
                <a:solidFill>
                  <a:srgbClr val="FFC000"/>
                </a:solidFill>
                <a:latin typeface="Times New Roman" panose="02020603050405020304" pitchFamily="18" charset="0"/>
                <a:cs typeface="Times New Roman" panose="02020603050405020304" pitchFamily="18" charset="0"/>
              </a:rPr>
              <a:t>Regular Health Checks</a:t>
            </a:r>
            <a:endParaRPr lang="en-US" altLang="zh-CN" sz="3200" b="1" dirty="0">
              <a:solidFill>
                <a:srgbClr val="FFC000"/>
              </a:solidFill>
              <a:latin typeface="Times New Roman" panose="02020603050405020304" pitchFamily="18" charset="0"/>
              <a:cs typeface="Times New Roman" panose="02020603050405020304" pitchFamily="18" charset="0"/>
            </a:endParaRPr>
          </a:p>
        </p:txBody>
      </p:sp>
      <p:sp>
        <p:nvSpPr>
          <p:cNvPr id="36" name="流程图: 可选过程 35"/>
          <p:cNvSpPr/>
          <p:nvPr/>
        </p:nvSpPr>
        <p:spPr>
          <a:xfrm>
            <a:off x="7383172" y="3575239"/>
            <a:ext cx="2092132" cy="1226771"/>
          </a:xfrm>
          <a:prstGeom prst="flowChartAlternate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en-US" altLang="zh-CN" sz="2800" b="1" dirty="0">
                <a:solidFill>
                  <a:srgbClr val="FFC000"/>
                </a:solidFill>
                <a:latin typeface="Times New Roman" panose="02020603050405020304" pitchFamily="18" charset="0"/>
                <a:cs typeface="Times New Roman" panose="02020603050405020304" pitchFamily="18" charset="0"/>
              </a:rPr>
              <a:t>No More Disasters</a:t>
            </a:r>
            <a:endParaRPr lang="en-US" altLang="zh-CN" sz="2800" b="1" dirty="0">
              <a:solidFill>
                <a:srgbClr val="FFC000"/>
              </a:solidFill>
              <a:latin typeface="Times New Roman" panose="02020603050405020304" pitchFamily="18" charset="0"/>
              <a:cs typeface="Times New Roman" panose="02020603050405020304" pitchFamily="18" charset="0"/>
            </a:endParaRPr>
          </a:p>
        </p:txBody>
      </p:sp>
      <p:sp>
        <p:nvSpPr>
          <p:cNvPr id="37" name="流程图: 可选过程 36"/>
          <p:cNvSpPr/>
          <p:nvPr/>
        </p:nvSpPr>
        <p:spPr>
          <a:xfrm>
            <a:off x="9604819" y="4699160"/>
            <a:ext cx="2180346" cy="1246133"/>
          </a:xfrm>
          <a:prstGeom prst="flowChartAlternate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en-US" altLang="zh-CN" sz="2400" b="1" dirty="0">
                <a:solidFill>
                  <a:srgbClr val="FFC000"/>
                </a:solidFill>
                <a:latin typeface="Times New Roman" panose="02020603050405020304" pitchFamily="18" charset="0"/>
                <a:cs typeface="Times New Roman" panose="02020603050405020304" pitchFamily="18" charset="0"/>
              </a:rPr>
              <a:t>This smart technology is not a fantasy.</a:t>
            </a:r>
            <a:endParaRPr lang="en-US" altLang="zh-CN" sz="2400" b="1" dirty="0">
              <a:solidFill>
                <a:srgbClr val="FFC000"/>
              </a:solidFill>
              <a:latin typeface="Times New Roman" panose="02020603050405020304" pitchFamily="18" charset="0"/>
              <a:cs typeface="Times New Roman" panose="02020603050405020304" pitchFamily="18" charset="0"/>
            </a:endParaRPr>
          </a:p>
        </p:txBody>
      </p:sp>
      <p:sp>
        <p:nvSpPr>
          <p:cNvPr id="38" name="TextBox 11"/>
          <p:cNvSpPr txBox="1"/>
          <p:nvPr/>
        </p:nvSpPr>
        <p:spPr>
          <a:xfrm>
            <a:off x="8114697" y="154403"/>
            <a:ext cx="3704326" cy="523220"/>
          </a:xfrm>
          <a:prstGeom prst="rect">
            <a:avLst/>
          </a:prstGeom>
          <a:solidFill>
            <a:schemeClr val="bg2">
              <a:lumMod val="5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CN" sz="2800" b="1" dirty="0">
                <a:solidFill>
                  <a:schemeClr val="bg1"/>
                </a:solidFill>
                <a:latin typeface="Rockwell" panose="02060603020205020403" pitchFamily="18" charset="0"/>
                <a:cs typeface="Times New Roman" panose="02020603050405020304" pitchFamily="18" charset="0"/>
              </a:rPr>
              <a:t>General statement</a:t>
            </a:r>
            <a:endParaRPr lang="en-US" altLang="zh-CN" sz="2800" b="1" dirty="0">
              <a:solidFill>
                <a:schemeClr val="bg1"/>
              </a:solidFill>
              <a:latin typeface="Rockwell" panose="02060603020205020403" pitchFamily="18" charset="0"/>
              <a:cs typeface="Times New Roman" panose="02020603050405020304" pitchFamily="18" charset="0"/>
            </a:endParaRPr>
          </a:p>
        </p:txBody>
      </p:sp>
      <p:sp>
        <p:nvSpPr>
          <p:cNvPr id="39" name="TextBox 11"/>
          <p:cNvSpPr txBox="1"/>
          <p:nvPr/>
        </p:nvSpPr>
        <p:spPr>
          <a:xfrm>
            <a:off x="7792578" y="1490554"/>
            <a:ext cx="4026445" cy="584775"/>
          </a:xfrm>
          <a:prstGeom prst="rect">
            <a:avLst/>
          </a:prstGeom>
          <a:solidFill>
            <a:schemeClr val="bg2">
              <a:lumMod val="50000"/>
            </a:schemeClr>
          </a:solidFill>
        </p:spPr>
        <p:txBody>
          <a:bodyPr wrap="square" rtlCol="0">
            <a:spAutoFit/>
          </a:bodyPr>
          <a:lstStyle/>
          <a:p>
            <a:r>
              <a:rPr lang="en-US" altLang="zh-CN" sz="3200" b="1" dirty="0">
                <a:solidFill>
                  <a:schemeClr val="bg1"/>
                </a:solidFill>
                <a:latin typeface="Rockwell" panose="02060603020205020403" pitchFamily="18" charset="0"/>
                <a:cs typeface="Times New Roman" panose="02020603050405020304" pitchFamily="18" charset="0"/>
              </a:rPr>
              <a:t>Supporting details</a:t>
            </a:r>
            <a:endParaRPr lang="en-US" altLang="zh-CN" sz="3200" b="1" dirty="0">
              <a:solidFill>
                <a:schemeClr val="bg1"/>
              </a:solidFill>
              <a:latin typeface="Rockwell" panose="02060603020205020403" pitchFamily="18" charset="0"/>
              <a:cs typeface="Times New Roman" panose="02020603050405020304" pitchFamily="18" charset="0"/>
            </a:endParaRPr>
          </a:p>
        </p:txBody>
      </p:sp>
      <p:sp>
        <p:nvSpPr>
          <p:cNvPr id="40" name="TextBox 16"/>
          <p:cNvSpPr txBox="1"/>
          <p:nvPr/>
        </p:nvSpPr>
        <p:spPr>
          <a:xfrm>
            <a:off x="9026611" y="2257544"/>
            <a:ext cx="2795767" cy="646331"/>
          </a:xfrm>
          <a:prstGeom prst="rect">
            <a:avLst/>
          </a:prstGeom>
          <a:solidFill>
            <a:schemeClr val="bg2">
              <a:lumMod val="50000"/>
            </a:schemeClr>
          </a:solidFill>
        </p:spPr>
        <p:txBody>
          <a:bodyPr wrap="square" rtlCol="0">
            <a:spAutoFit/>
          </a:bodyPr>
          <a:lstStyle/>
          <a:p>
            <a:r>
              <a:rPr lang="en-US" altLang="zh-CN" sz="3600" b="1" dirty="0">
                <a:solidFill>
                  <a:schemeClr val="bg1"/>
                </a:solidFill>
                <a:latin typeface="Rockwell" panose="02060603020205020403" pitchFamily="18" charset="0"/>
                <a:cs typeface="Times New Roman" panose="02020603050405020304" pitchFamily="18" charset="0"/>
              </a:rPr>
              <a:t>Conclusion</a:t>
            </a:r>
            <a:endParaRPr lang="en-US" altLang="zh-CN" sz="3600" b="1" dirty="0">
              <a:solidFill>
                <a:schemeClr val="bg1"/>
              </a:solidFill>
              <a:latin typeface="Rockwell" panose="02060603020205020403" pitchFamily="18" charset="0"/>
              <a:cs typeface="Times New Roman" panose="02020603050405020304" pitchFamily="18" charset="0"/>
            </a:endParaRPr>
          </a:p>
        </p:txBody>
      </p:sp>
      <p:sp>
        <p:nvSpPr>
          <p:cNvPr id="41" name="左大括号 40"/>
          <p:cNvSpPr/>
          <p:nvPr/>
        </p:nvSpPr>
        <p:spPr bwMode="auto">
          <a:xfrm rot="5400000">
            <a:off x="5448027" y="-281193"/>
            <a:ext cx="721552" cy="6926336"/>
          </a:xfrm>
          <a:prstGeom prst="leftBrace">
            <a:avLst>
              <a:gd name="adj1" fmla="val 0"/>
              <a:gd name="adj2" fmla="val 47032"/>
            </a:avLst>
          </a:prstGeom>
          <a:noFill/>
          <a:ln w="79375" algn="ctr">
            <a:solidFill>
              <a:srgbClr val="7030A0"/>
            </a:solidFill>
            <a:round/>
          </a:ln>
        </p:spPr>
        <p:txBody>
          <a:bodyPr vert="eaVert" anchor="ctr"/>
          <a:lstStyle/>
          <a:p>
            <a:pPr algn="ctr" eaLnBrk="1" fontAlgn="auto" hangingPunct="1">
              <a:spcBef>
                <a:spcPct val="0"/>
              </a:spcBef>
              <a:spcAft>
                <a:spcPct val="0"/>
              </a:spcAft>
              <a:defRPr/>
            </a:pPr>
            <a:endParaRPr lang="zh-CN" altLang="en-US" dirty="0">
              <a:latin typeface="+mn-lt"/>
              <a:ea typeface="+mn-ea"/>
            </a:endParaRPr>
          </a:p>
        </p:txBody>
      </p:sp>
      <p:sp>
        <p:nvSpPr>
          <p:cNvPr id="42" name="TextBox 11"/>
          <p:cNvSpPr txBox="1"/>
          <p:nvPr/>
        </p:nvSpPr>
        <p:spPr>
          <a:xfrm>
            <a:off x="9140541" y="771409"/>
            <a:ext cx="2678482" cy="584775"/>
          </a:xfrm>
          <a:prstGeom prst="rect">
            <a:avLst/>
          </a:prstGeom>
          <a:solidFill>
            <a:schemeClr val="bg2">
              <a:lumMod val="5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CN" sz="3200" b="1" dirty="0">
                <a:solidFill>
                  <a:schemeClr val="bg1"/>
                </a:solidFill>
                <a:latin typeface="Rockwell" panose="02060603020205020403" pitchFamily="18" charset="0"/>
                <a:cs typeface="Times New Roman" panose="02020603050405020304" pitchFamily="18" charset="0"/>
              </a:rPr>
              <a:t>Title</a:t>
            </a:r>
            <a:endParaRPr lang="en-US" altLang="zh-CN" sz="2400" b="1" dirty="0">
              <a:solidFill>
                <a:schemeClr val="bg1"/>
              </a:solidFill>
              <a:latin typeface="Rockwell" panose="02060603020205020403" pitchFamily="18" charset="0"/>
              <a:cs typeface="Times New Roman" panose="02020603050405020304" pitchFamily="18" charset="0"/>
            </a:endParaRPr>
          </a:p>
        </p:txBody>
      </p:sp>
      <p:sp>
        <p:nvSpPr>
          <p:cNvPr id="6" name="矩形: 圆角 5"/>
          <p:cNvSpPr/>
          <p:nvPr/>
        </p:nvSpPr>
        <p:spPr>
          <a:xfrm>
            <a:off x="1091096" y="799823"/>
            <a:ext cx="3742927" cy="427000"/>
          </a:xfrm>
          <a:prstGeom prst="roundRect">
            <a:avLst/>
          </a:prstGeom>
          <a:solidFill>
            <a:schemeClr val="accent1">
              <a:alpha val="0"/>
            </a:schemeClr>
          </a:solidFill>
          <a:ln w="825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p>
        </p:txBody>
      </p:sp>
      <p:pic>
        <p:nvPicPr>
          <p:cNvPr id="16" name="内容占位符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45205"/>
            <a:ext cx="12197465" cy="8127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4.79167E-6 -2.59259E-6 L -0.34909 -0.00231 " pathEditMode="relative" rAng="0" ptsTypes="AA">
                                      <p:cBhvr>
                                        <p:cTn id="40" dur="2000" fill="hold"/>
                                        <p:tgtEl>
                                          <p:spTgt spid="42"/>
                                        </p:tgtEl>
                                        <p:attrNameLst>
                                          <p:attrName>ppt_x</p:attrName>
                                          <p:attrName>ppt_y</p:attrName>
                                        </p:attrNameLst>
                                      </p:cBhvr>
                                      <p:rCtr x="-17461" y="-116"/>
                                    </p:animMotion>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1" nodeType="clickEffect">
                                  <p:stCondLst>
                                    <p:cond delay="0"/>
                                  </p:stCondLst>
                                  <p:childTnLst>
                                    <p:animMotion origin="layout" path="M 2.08333E-6 1.85185E-6 L -0.31992 0.19074 " pathEditMode="relative" rAng="0" ptsTypes="AA">
                                      <p:cBhvr>
                                        <p:cTn id="44" dur="2000" fill="hold"/>
                                        <p:tgtEl>
                                          <p:spTgt spid="38"/>
                                        </p:tgtEl>
                                        <p:attrNameLst>
                                          <p:attrName>ppt_x</p:attrName>
                                          <p:attrName>ppt_y</p:attrName>
                                        </p:attrNameLst>
                                      </p:cBhvr>
                                      <p:rCtr x="-16003" y="9537"/>
                                    </p:animMotion>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1" nodeType="clickEffect">
                                  <p:stCondLst>
                                    <p:cond delay="0"/>
                                  </p:stCondLst>
                                  <p:childTnLst>
                                    <p:animMotion origin="layout" path="M 3.125E-6 -3.7037E-6 L -0.31615 0.10741 " pathEditMode="relative" rAng="0" ptsTypes="AA">
                                      <p:cBhvr>
                                        <p:cTn id="48" dur="2000" fill="hold"/>
                                        <p:tgtEl>
                                          <p:spTgt spid="39"/>
                                        </p:tgtEl>
                                        <p:attrNameLst>
                                          <p:attrName>ppt_x</p:attrName>
                                          <p:attrName>ppt_y</p:attrName>
                                        </p:attrNameLst>
                                      </p:cBhvr>
                                      <p:rCtr x="-15807" y="5370"/>
                                    </p:animMotion>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1" nodeType="clickEffect">
                                  <p:stCondLst>
                                    <p:cond delay="0"/>
                                  </p:stCondLst>
                                  <p:childTnLst>
                                    <p:animMotion origin="layout" path="M 2.08333E-6 2.59259E-6 L -0.36341 0.39467 " pathEditMode="relative" rAng="0" ptsTypes="AA">
                                      <p:cBhvr>
                                        <p:cTn id="54" dur="2000" fill="hold"/>
                                        <p:tgtEl>
                                          <p:spTgt spid="40"/>
                                        </p:tgtEl>
                                        <p:attrNameLst>
                                          <p:attrName>ppt_x</p:attrName>
                                          <p:attrName>ppt_y</p:attrName>
                                        </p:attrNameLst>
                                      </p:cBhvr>
                                      <p:rCtr x="-18177" y="197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animBg="1"/>
      <p:bldP spid="35" grpId="0" animBg="1"/>
      <p:bldP spid="36" grpId="0" animBg="1"/>
      <p:bldP spid="37" grpId="0" animBg="1"/>
      <p:bldP spid="38" grpId="0" animBg="1"/>
      <p:bldP spid="38" grpId="1" animBg="1"/>
      <p:bldP spid="39" grpId="0" animBg="1"/>
      <p:bldP spid="39" grpId="1" animBg="1"/>
      <p:bldP spid="40" grpId="0" animBg="1"/>
      <p:bldP spid="40" grpId="1" animBg="1"/>
      <p:bldP spid="41" grpId="0" animBg="1"/>
      <p:bldP spid="42" grpId="0" animBg="1"/>
      <p:bldP spid="42" grpId="1"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custDataLst>
              <p:tags r:id="rId1"/>
            </p:custDataLst>
          </p:nvPr>
        </p:nvSpPr>
        <p:spPr>
          <a:xfrm>
            <a:off x="1299586" y="3081490"/>
            <a:ext cx="10547857" cy="485569"/>
          </a:xfrm>
          <a:prstGeom prst="rect">
            <a:avLst/>
          </a:prstGeom>
          <a:solidFill>
            <a:srgbClr val="37A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6CA36"/>
              </a:solidFill>
              <a:highlight>
                <a:srgbClr val="C6CA36"/>
              </a:highlight>
            </a:endParaRPr>
          </a:p>
        </p:txBody>
      </p:sp>
      <p:sp>
        <p:nvSpPr>
          <p:cNvPr id="20" name="矩形 19"/>
          <p:cNvSpPr/>
          <p:nvPr>
            <p:custDataLst>
              <p:tags r:id="rId2"/>
            </p:custDataLst>
          </p:nvPr>
        </p:nvSpPr>
        <p:spPr>
          <a:xfrm>
            <a:off x="273878" y="3750848"/>
            <a:ext cx="8206786" cy="534136"/>
          </a:xfrm>
          <a:prstGeom prst="rect">
            <a:avLst/>
          </a:prstGeom>
          <a:solidFill>
            <a:srgbClr val="37A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6CA36"/>
              </a:solidFill>
              <a:highlight>
                <a:srgbClr val="C6CA36"/>
              </a:highlight>
            </a:endParaRPr>
          </a:p>
        </p:txBody>
      </p:sp>
      <p:sp>
        <p:nvSpPr>
          <p:cNvPr id="8" name="矩形 7"/>
          <p:cNvSpPr/>
          <p:nvPr>
            <p:custDataLst>
              <p:tags r:id="rId3"/>
            </p:custDataLst>
          </p:nvPr>
        </p:nvSpPr>
        <p:spPr>
          <a:xfrm>
            <a:off x="273878" y="1605068"/>
            <a:ext cx="4665591" cy="508653"/>
          </a:xfrm>
          <a:prstGeom prst="rect">
            <a:avLst/>
          </a:prstGeom>
          <a:solidFill>
            <a:srgbClr val="37A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6CA36"/>
              </a:solidFill>
              <a:highlight>
                <a:srgbClr val="C6CA36"/>
              </a:highlight>
            </a:endParaRPr>
          </a:p>
        </p:txBody>
      </p:sp>
      <p:sp>
        <p:nvSpPr>
          <p:cNvPr id="9" name="矩形 8"/>
          <p:cNvSpPr/>
          <p:nvPr>
            <p:custDataLst>
              <p:tags r:id="rId4"/>
            </p:custDataLst>
          </p:nvPr>
        </p:nvSpPr>
        <p:spPr>
          <a:xfrm>
            <a:off x="7809366" y="928997"/>
            <a:ext cx="4038077" cy="523219"/>
          </a:xfrm>
          <a:prstGeom prst="rect">
            <a:avLst/>
          </a:prstGeom>
          <a:solidFill>
            <a:srgbClr val="37A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6CA36"/>
              </a:solidFill>
              <a:highlight>
                <a:srgbClr val="C6CA36"/>
              </a:highlight>
            </a:endParaRPr>
          </a:p>
        </p:txBody>
      </p:sp>
      <p:sp>
        <p:nvSpPr>
          <p:cNvPr id="7" name="矩形 6"/>
          <p:cNvSpPr/>
          <p:nvPr>
            <p:custDataLst>
              <p:tags r:id="rId5"/>
            </p:custDataLst>
          </p:nvPr>
        </p:nvSpPr>
        <p:spPr>
          <a:xfrm>
            <a:off x="273879" y="939825"/>
            <a:ext cx="7464809" cy="512392"/>
          </a:xfrm>
          <a:prstGeom prst="rect">
            <a:avLst/>
          </a:prstGeom>
          <a:solidFill>
            <a:srgbClr val="37A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6CA36"/>
              </a:solidFill>
              <a:highlight>
                <a:srgbClr val="C6CA36"/>
              </a:highlight>
            </a:endParaRPr>
          </a:p>
        </p:txBody>
      </p:sp>
      <p:pic>
        <p:nvPicPr>
          <p:cNvPr id="6" name="内容占位符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012961"/>
            <a:ext cx="12197465" cy="1845039"/>
          </a:xfrm>
          <a:prstGeom prst="rect">
            <a:avLst/>
          </a:prstGeom>
        </p:spPr>
      </p:pic>
      <p:sp>
        <p:nvSpPr>
          <p:cNvPr id="2" name="标题 1"/>
          <p:cNvSpPr>
            <a:spLocks noGrp="1"/>
          </p:cNvSpPr>
          <p:nvPr>
            <p:ph type="title"/>
          </p:nvPr>
        </p:nvSpPr>
        <p:spPr>
          <a:xfrm>
            <a:off x="53849" y="98285"/>
            <a:ext cx="3643507" cy="692428"/>
          </a:xfrm>
          <a:ln w="0">
            <a:noFill/>
          </a:ln>
        </p:spPr>
        <p:txBody>
          <a:bodyPr>
            <a:normAutofit/>
          </a:bodyPr>
          <a:lstStyle/>
          <a:p>
            <a:r>
              <a:rPr lang="en-US" altLang="zh-CN" sz="3600" b="1" dirty="0">
                <a:solidFill>
                  <a:srgbClr val="0070C0"/>
                </a:solidFill>
              </a:rPr>
              <a:t>Read for Details </a:t>
            </a:r>
            <a:endParaRPr lang="zh-CN" altLang="en-US" sz="3600" b="1" dirty="0">
              <a:solidFill>
                <a:srgbClr val="0070C0"/>
              </a:solidFill>
            </a:endParaRPr>
          </a:p>
        </p:txBody>
      </p:sp>
      <p:sp>
        <p:nvSpPr>
          <p:cNvPr id="3" name="内容占位符 2"/>
          <p:cNvSpPr>
            <a:spLocks noGrp="1"/>
          </p:cNvSpPr>
          <p:nvPr>
            <p:ph idx="1"/>
          </p:nvPr>
        </p:nvSpPr>
        <p:spPr>
          <a:xfrm>
            <a:off x="211452" y="676220"/>
            <a:ext cx="11706669" cy="4810539"/>
          </a:xfrm>
        </p:spPr>
        <p:txBody>
          <a:bodyPr>
            <a:normAutofit fontScale="92500"/>
          </a:bodyPr>
          <a:lstStyle/>
          <a:p>
            <a:pPr marL="0" indent="0" algn="just" fontAlgn="auto">
              <a:lnSpc>
                <a:spcPct val="180000"/>
              </a:lnSpc>
              <a:buNone/>
            </a:pPr>
            <a:r>
              <a:rPr lang="en-US" altLang="zh-CN" sz="2800" dirty="0">
                <a:solidFill>
                  <a:schemeClr val="tx1"/>
                </a:solidFill>
                <a:latin typeface="Times New Roman" panose="02020603050405020304" pitchFamily="18" charset="0"/>
                <a:ea typeface="等线" panose="02010600030101010101" pitchFamily="2" charset="-122"/>
                <a:sym typeface="+mn-ea"/>
              </a:rPr>
              <a:t>Have you ever forgotten to lock the door of your house? Or, have you ever forgotten to switch off the TV or computers? These kinds of things happen to us all the time,    waste resources, and can sometimes lead to problems. However, in the not-too-distant future, we will be living in smart homes that will lock the door for us when we are away and remember to switch off the TV when we forget. These smart homes will keep us secure, save us energy, and provide a more comfortable environment to live in. </a:t>
            </a:r>
            <a:endParaRPr lang="en-US" altLang="zh-CN" sz="2800" dirty="0">
              <a:solidFill>
                <a:schemeClr val="tx1"/>
              </a:solidFill>
              <a:latin typeface="Times New Roman" panose="02020603050405020304" pitchFamily="18" charset="0"/>
              <a:ea typeface="等线" panose="02010600030101010101" pitchFamily="2" charset="-122"/>
              <a:sym typeface="+mn-ea"/>
            </a:endParaRPr>
          </a:p>
        </p:txBody>
      </p:sp>
      <p:sp>
        <p:nvSpPr>
          <p:cNvPr id="10" name="文本框 9"/>
          <p:cNvSpPr txBox="1"/>
          <p:nvPr>
            <p:custDataLst>
              <p:tags r:id="rId7"/>
            </p:custDataLst>
          </p:nvPr>
        </p:nvSpPr>
        <p:spPr>
          <a:xfrm>
            <a:off x="4076961" y="0"/>
            <a:ext cx="7464809" cy="954107"/>
          </a:xfrm>
          <a:prstGeom prst="rect">
            <a:avLst/>
          </a:prstGeom>
          <a:solidFill>
            <a:srgbClr val="0070C0"/>
          </a:solidFill>
        </p:spPr>
        <p:txBody>
          <a:bodyPr wrap="square" rtlCol="0">
            <a:spAutoFit/>
          </a:bodyPr>
          <a:lstStyle/>
          <a:p>
            <a:r>
              <a:rPr lang="en-US" altLang="zh-CN" sz="2800" b="1" dirty="0">
                <a:solidFill>
                  <a:srgbClr val="FFC000"/>
                </a:solidFill>
              </a:rPr>
              <a:t>To introduce the topic</a:t>
            </a:r>
            <a:endParaRPr lang="en-US" altLang="zh-CN" sz="2800" b="1" dirty="0">
              <a:solidFill>
                <a:srgbClr val="FFC000"/>
              </a:solidFill>
            </a:endParaRPr>
          </a:p>
          <a:p>
            <a:r>
              <a:rPr lang="en-US" altLang="zh-CN" sz="2800" b="1" dirty="0">
                <a:solidFill>
                  <a:srgbClr val="FFC000"/>
                </a:solidFill>
              </a:rPr>
              <a:t>To arouse the readers' attention or interest</a:t>
            </a:r>
            <a:endParaRPr lang="en-US" altLang="zh-CN" sz="2800" b="1" dirty="0">
              <a:solidFill>
                <a:srgbClr val="FFC000"/>
              </a:solidFill>
            </a:endParaRPr>
          </a:p>
        </p:txBody>
      </p:sp>
      <p:sp>
        <p:nvSpPr>
          <p:cNvPr id="16" name="文本框 15"/>
          <p:cNvSpPr txBox="1"/>
          <p:nvPr>
            <p:custDataLst>
              <p:tags r:id="rId8"/>
            </p:custDataLst>
          </p:nvPr>
        </p:nvSpPr>
        <p:spPr>
          <a:xfrm>
            <a:off x="2606673" y="2247250"/>
            <a:ext cx="2303670" cy="646331"/>
          </a:xfrm>
          <a:prstGeom prst="rect">
            <a:avLst/>
          </a:prstGeom>
          <a:solidFill>
            <a:srgbClr val="0070C0"/>
          </a:solidFill>
        </p:spPr>
        <p:txBody>
          <a:bodyPr wrap="square" rtlCol="0">
            <a:spAutoFit/>
          </a:bodyPr>
          <a:lstStyle/>
          <a:p>
            <a:r>
              <a:rPr lang="en-US" altLang="zh-CN" sz="3600" b="1" dirty="0">
                <a:solidFill>
                  <a:srgbClr val="FFC000"/>
                </a:solidFill>
              </a:rPr>
              <a:t>problems</a:t>
            </a:r>
            <a:endParaRPr lang="en-US" altLang="zh-CN" sz="3600" b="1" dirty="0">
              <a:solidFill>
                <a:srgbClr val="FFC000"/>
              </a:solidFill>
            </a:endParaRPr>
          </a:p>
        </p:txBody>
      </p:sp>
      <p:sp>
        <p:nvSpPr>
          <p:cNvPr id="30" name="文本框 29"/>
          <p:cNvSpPr txBox="1"/>
          <p:nvPr/>
        </p:nvSpPr>
        <p:spPr>
          <a:xfrm>
            <a:off x="2635799" y="4267386"/>
            <a:ext cx="2303670" cy="707886"/>
          </a:xfrm>
          <a:prstGeom prst="rect">
            <a:avLst/>
          </a:prstGeom>
          <a:solidFill>
            <a:srgbClr val="0070C0"/>
          </a:solidFill>
        </p:spPr>
        <p:txBody>
          <a:bodyPr wrap="square" rtlCol="0">
            <a:spAutoFit/>
          </a:bodyPr>
          <a:lstStyle/>
          <a:p>
            <a:r>
              <a:rPr lang="en-US" altLang="zh-CN" sz="4000" b="1" dirty="0">
                <a:solidFill>
                  <a:srgbClr val="FFC000"/>
                </a:solidFill>
              </a:rPr>
              <a:t>benefits</a:t>
            </a:r>
            <a:endParaRPr lang="zh-CN" altLang="en-US" sz="4000" b="1" dirty="0">
              <a:solidFill>
                <a:srgbClr val="FFC000"/>
              </a:solidFill>
            </a:endParaRPr>
          </a:p>
        </p:txBody>
      </p:sp>
      <p:cxnSp>
        <p:nvCxnSpPr>
          <p:cNvPr id="37" name="直接连接符 36"/>
          <p:cNvCxnSpPr/>
          <p:nvPr/>
        </p:nvCxnSpPr>
        <p:spPr>
          <a:xfrm>
            <a:off x="326887" y="2831644"/>
            <a:ext cx="2062922" cy="0"/>
          </a:xfrm>
          <a:prstGeom prst="line">
            <a:avLst/>
          </a:prstGeom>
          <a:ln w="53975">
            <a:solidFill>
              <a:srgbClr val="0070C0">
                <a:alpha val="95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280992" y="2805332"/>
            <a:ext cx="2062922" cy="0"/>
          </a:xfrm>
          <a:prstGeom prst="line">
            <a:avLst/>
          </a:prstGeom>
          <a:ln w="53975">
            <a:solidFill>
              <a:srgbClr val="0070C0">
                <a:alpha val="95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11452" y="4967257"/>
            <a:ext cx="2062922" cy="0"/>
          </a:xfrm>
          <a:prstGeom prst="line">
            <a:avLst/>
          </a:prstGeom>
          <a:ln w="53975">
            <a:solidFill>
              <a:srgbClr val="0070C0">
                <a:alpha val="95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2389809" y="4967257"/>
            <a:ext cx="1868556" cy="0"/>
          </a:xfrm>
          <a:prstGeom prst="line">
            <a:avLst/>
          </a:prstGeom>
          <a:ln w="53975">
            <a:solidFill>
              <a:srgbClr val="0070C0">
                <a:alpha val="95000"/>
              </a:srgb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5064539" y="4967157"/>
            <a:ext cx="6641548" cy="100"/>
          </a:xfrm>
          <a:prstGeom prst="line">
            <a:avLst/>
          </a:prstGeom>
          <a:ln w="53975">
            <a:solidFill>
              <a:srgbClr val="0070C0">
                <a:alpha val="95000"/>
              </a:srgb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6944997" y="2781866"/>
            <a:ext cx="3286477" cy="830997"/>
          </a:xfrm>
          <a:prstGeom prst="rect">
            <a:avLst/>
          </a:prstGeom>
          <a:solidFill>
            <a:srgbClr val="0070C0"/>
          </a:solidFill>
        </p:spPr>
        <p:txBody>
          <a:bodyPr wrap="none" rtlCol="0">
            <a:spAutoFit/>
          </a:bodyPr>
          <a:lstStyle/>
          <a:p>
            <a:r>
              <a:rPr lang="en-US" altLang="zh-CN" sz="4800" b="1" dirty="0">
                <a:solidFill>
                  <a:srgbClr val="FFC000"/>
                </a:solidFill>
              </a:rPr>
              <a:t>CONTRAST</a:t>
            </a:r>
            <a:endParaRPr lang="zh-CN" altLang="en-US" sz="2800" b="1" dirty="0">
              <a:solidFill>
                <a:srgbClr val="FFC000"/>
              </a:solidFill>
            </a:endParaRPr>
          </a:p>
        </p:txBody>
      </p:sp>
      <p:sp>
        <p:nvSpPr>
          <p:cNvPr id="5" name="文本框 4"/>
          <p:cNvSpPr txBox="1"/>
          <p:nvPr/>
        </p:nvSpPr>
        <p:spPr>
          <a:xfrm>
            <a:off x="7498673" y="2308424"/>
            <a:ext cx="1558440" cy="523220"/>
          </a:xfrm>
          <a:prstGeom prst="rect">
            <a:avLst/>
          </a:prstGeom>
          <a:noFill/>
        </p:spPr>
        <p:txBody>
          <a:bodyPr wrap="non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However</a:t>
            </a:r>
            <a:endParaRPr lang="zh-CN" altLang="en-US"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8" grpId="0" animBg="1"/>
      <p:bldP spid="9" grpId="0" animBg="1"/>
      <p:bldP spid="7" grpId="0" animBg="1"/>
      <p:bldP spid="10" grpId="0" animBg="1"/>
      <p:bldP spid="16" grpId="0" animBg="1"/>
      <p:bldP spid="30" grpId="0" animBg="1"/>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内容占位符 12"/>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 y="4929469"/>
            <a:ext cx="12197465" cy="1928531"/>
          </a:xfrm>
        </p:spPr>
      </p:pic>
      <p:sp>
        <p:nvSpPr>
          <p:cNvPr id="4" name="标题 1"/>
          <p:cNvSpPr txBox="1"/>
          <p:nvPr/>
        </p:nvSpPr>
        <p:spPr>
          <a:xfrm>
            <a:off x="53849" y="98285"/>
            <a:ext cx="3643507" cy="692428"/>
          </a:xfrm>
          <a:prstGeom prst="rect">
            <a:avLst/>
          </a:prstGeom>
          <a:ln>
            <a:noFill/>
          </a:ln>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altLang="zh-CN" sz="3600" b="1" dirty="0">
                <a:solidFill>
                  <a:srgbClr val="0070C0"/>
                </a:solidFill>
              </a:rPr>
              <a:t>Read for Details </a:t>
            </a:r>
            <a:endParaRPr lang="zh-CN" altLang="en-US" sz="3600" b="1" dirty="0">
              <a:solidFill>
                <a:srgbClr val="0070C0"/>
              </a:solidFill>
            </a:endParaRPr>
          </a:p>
        </p:txBody>
      </p:sp>
      <p:sp>
        <p:nvSpPr>
          <p:cNvPr id="6" name="标题 5"/>
          <p:cNvSpPr>
            <a:spLocks noGrp="1"/>
          </p:cNvSpPr>
          <p:nvPr>
            <p:ph type="title"/>
          </p:nvPr>
        </p:nvSpPr>
        <p:spPr>
          <a:xfrm>
            <a:off x="148117" y="1130329"/>
            <a:ext cx="12197465" cy="1928531"/>
          </a:xfrm>
        </p:spPr>
        <p:txBody>
          <a:bodyPr>
            <a:normAutofit fontScale="90000"/>
          </a:bodyPr>
          <a:lstStyle/>
          <a:p>
            <a:r>
              <a:rPr lang="en-US" altLang="zh-CN" sz="6000" b="1" dirty="0"/>
              <a:t>Pair-work</a:t>
            </a:r>
            <a:br>
              <a:rPr lang="en-US" altLang="zh-CN" sz="6000" b="1" dirty="0"/>
            </a:br>
            <a:br>
              <a:rPr lang="en-US" altLang="zh-CN" sz="3100" dirty="0"/>
            </a:br>
            <a:r>
              <a:rPr lang="en-US" altLang="zh-CN" sz="4000" dirty="0"/>
              <a:t>Student A: </a:t>
            </a:r>
            <a:r>
              <a:rPr lang="en-US" altLang="zh-CN" sz="4000" b="1" dirty="0">
                <a:solidFill>
                  <a:srgbClr val="FF0000"/>
                </a:solidFill>
              </a:rPr>
              <a:t>Ask questions </a:t>
            </a:r>
            <a:r>
              <a:rPr lang="en-US" altLang="zh-CN" sz="4000" dirty="0"/>
              <a:t>about the topic given</a:t>
            </a:r>
            <a:br>
              <a:rPr lang="en-US" altLang="zh-CN" sz="4000" dirty="0"/>
            </a:br>
            <a:r>
              <a:rPr lang="en-US" altLang="zh-CN" sz="4000" dirty="0"/>
              <a:t>Student B: </a:t>
            </a:r>
            <a:r>
              <a:rPr lang="en-US" altLang="zh-CN" sz="4000" b="1" dirty="0">
                <a:solidFill>
                  <a:srgbClr val="FF0000"/>
                </a:solidFill>
              </a:rPr>
              <a:t>Answer student A’s questions </a:t>
            </a:r>
            <a:r>
              <a:rPr lang="en-US" altLang="zh-CN" sz="4000" dirty="0"/>
              <a:t>accordingly</a:t>
            </a:r>
            <a:br>
              <a:rPr lang="en-US" altLang="zh-CN" sz="4000" dirty="0"/>
            </a:br>
            <a:r>
              <a:rPr lang="en-US" altLang="zh-CN" sz="4000" dirty="0"/>
              <a:t>Student A &amp; B: </a:t>
            </a:r>
            <a:r>
              <a:rPr lang="en-US" altLang="zh-CN" sz="4000" b="1" dirty="0">
                <a:solidFill>
                  <a:srgbClr val="FF0000"/>
                </a:solidFill>
              </a:rPr>
              <a:t>Find the structure </a:t>
            </a:r>
            <a:r>
              <a:rPr lang="en-US" altLang="zh-CN" sz="4000" dirty="0"/>
              <a:t>of the paragraph </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3334" y="2762917"/>
            <a:ext cx="3037210" cy="1698629"/>
          </a:xfrm>
          <a:prstGeom prst="rect">
            <a:avLst/>
          </a:prstGeom>
          <a:noFill/>
        </p:spPr>
      </p:pic>
      <p:sp>
        <p:nvSpPr>
          <p:cNvPr id="2" name="标题 1"/>
          <p:cNvSpPr>
            <a:spLocks noGrp="1"/>
          </p:cNvSpPr>
          <p:nvPr>
            <p:ph type="title"/>
          </p:nvPr>
        </p:nvSpPr>
        <p:spPr>
          <a:xfrm>
            <a:off x="282131" y="114768"/>
            <a:ext cx="3927643" cy="551118"/>
          </a:xfrm>
        </p:spPr>
        <p:txBody>
          <a:bodyPr/>
          <a:lstStyle/>
          <a:p>
            <a:r>
              <a:rPr lang="en-US" altLang="zh-CN" b="1" dirty="0">
                <a:solidFill>
                  <a:srgbClr val="0070C0"/>
                </a:solidFill>
              </a:rPr>
              <a:t>Intelligent Controls</a:t>
            </a:r>
            <a:endParaRPr lang="zh-CN" altLang="en-US" b="1" dirty="0">
              <a:solidFill>
                <a:srgbClr val="0070C0"/>
              </a:solidFill>
            </a:endParaRPr>
          </a:p>
        </p:txBody>
      </p:sp>
      <p:sp>
        <p:nvSpPr>
          <p:cNvPr id="3" name="内容占位符 2"/>
          <p:cNvSpPr>
            <a:spLocks noGrp="1"/>
          </p:cNvSpPr>
          <p:nvPr>
            <p:ph idx="1"/>
          </p:nvPr>
        </p:nvSpPr>
        <p:spPr>
          <a:xfrm>
            <a:off x="203409" y="1012528"/>
            <a:ext cx="4403303" cy="3294576"/>
          </a:xfrm>
        </p:spPr>
        <p:txBody>
          <a:bodyPr>
            <a:normAutofit/>
          </a:bodyPr>
          <a:lstStyle/>
          <a:p>
            <a:pPr marL="0" indent="0">
              <a:buNone/>
            </a:pPr>
            <a:r>
              <a:rPr lang="en-US" altLang="zh-CN" sz="2800" b="1" dirty="0">
                <a:solidFill>
                  <a:srgbClr val="FF0000"/>
                </a:solidFill>
              </a:rPr>
              <a:t>Today</a:t>
            </a:r>
            <a:r>
              <a:rPr lang="en-US" altLang="zh-CN" sz="2800" b="1" dirty="0"/>
              <a:t>, we have to use switches, knobs and remote controls.</a:t>
            </a:r>
            <a:endParaRPr lang="zh-CN" altLang="en-US" sz="2800" b="1" dirty="0"/>
          </a:p>
        </p:txBody>
      </p:sp>
      <p:pic>
        <p:nvPicPr>
          <p:cNvPr id="4" name="内容占位符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401559"/>
            <a:ext cx="12197465" cy="1456441"/>
          </a:xfrm>
          <a:prstGeom prst="rect">
            <a:avLst/>
          </a:prstGeom>
        </p:spPr>
      </p:pic>
      <p:sp>
        <p:nvSpPr>
          <p:cNvPr id="7" name="内容占位符 2"/>
          <p:cNvSpPr txBox="1"/>
          <p:nvPr/>
        </p:nvSpPr>
        <p:spPr>
          <a:xfrm>
            <a:off x="5595011" y="910708"/>
            <a:ext cx="6340571" cy="3844947"/>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Font typeface="Arial" panose="020B0604020202020204" pitchFamily="34" charset="0"/>
              <a:buNone/>
            </a:pPr>
            <a:r>
              <a:rPr lang="en-US" altLang="zh-CN" sz="2800" b="1" dirty="0">
                <a:solidFill>
                  <a:srgbClr val="FF0000"/>
                </a:solidFill>
              </a:rPr>
              <a:t>In the future</a:t>
            </a:r>
            <a:r>
              <a:rPr lang="en-US" altLang="zh-CN" sz="2800" b="1" dirty="0"/>
              <a:t>, we will be using advanced technology every day.</a:t>
            </a:r>
            <a:endParaRPr lang="en-US" altLang="zh-CN" sz="2800" b="1" dirty="0"/>
          </a:p>
          <a:p>
            <a:pPr marL="0" indent="0" algn="just">
              <a:buNone/>
            </a:pPr>
            <a:endParaRPr lang="en-US" altLang="zh-CN" sz="2400" b="1" dirty="0"/>
          </a:p>
          <a:p>
            <a:pPr marL="0" indent="0" algn="just">
              <a:buNone/>
            </a:pPr>
            <a:r>
              <a:rPr lang="en-US" altLang="zh-CN" sz="2400" b="1" dirty="0"/>
              <a:t>The future home will use integrated sensors…</a:t>
            </a:r>
            <a:endParaRPr lang="en-US" altLang="zh-CN" sz="2400" b="1" dirty="0"/>
          </a:p>
          <a:p>
            <a:pPr marL="0" indent="0" algn="just">
              <a:buNone/>
            </a:pPr>
            <a:r>
              <a:rPr lang="en-US" altLang="zh-CN" sz="2400" b="1" dirty="0"/>
              <a:t>Your home will also learn your daily routines and preferences…</a:t>
            </a:r>
            <a:endParaRPr lang="en-US" altLang="zh-CN" sz="2400" b="1" dirty="0"/>
          </a:p>
          <a:p>
            <a:pPr marL="0" indent="0" algn="just">
              <a:buFont typeface="Arial" panose="020B0604020202020204" pitchFamily="34" charset="0"/>
              <a:buNone/>
            </a:pPr>
            <a:r>
              <a:rPr lang="en-US" altLang="zh-CN" sz="2400" b="1" dirty="0"/>
              <a:t>All controls will respond to voice commands…</a:t>
            </a:r>
            <a:endParaRPr lang="en-US" altLang="zh-CN" sz="2400" b="1" dirty="0"/>
          </a:p>
        </p:txBody>
      </p:sp>
      <p:sp>
        <p:nvSpPr>
          <p:cNvPr id="14" name="文本框 13"/>
          <p:cNvSpPr txBox="1"/>
          <p:nvPr/>
        </p:nvSpPr>
        <p:spPr>
          <a:xfrm>
            <a:off x="1581426" y="3507312"/>
            <a:ext cx="3383722" cy="923330"/>
          </a:xfrm>
          <a:prstGeom prst="rect">
            <a:avLst/>
          </a:prstGeom>
          <a:solidFill>
            <a:srgbClr val="0070C0"/>
          </a:solidFill>
        </p:spPr>
        <p:txBody>
          <a:bodyPr wrap="square" rtlCol="0">
            <a:spAutoFit/>
          </a:bodyPr>
          <a:lstStyle/>
          <a:p>
            <a:r>
              <a:rPr lang="en-US" altLang="zh-CN" sz="5400" b="1" dirty="0">
                <a:solidFill>
                  <a:srgbClr val="FFC000"/>
                </a:solidFill>
              </a:rPr>
              <a:t>Examples</a:t>
            </a:r>
            <a:endParaRPr lang="zh-CN" altLang="en-US" sz="5400" b="1" dirty="0">
              <a:solidFill>
                <a:srgbClr val="FFC000"/>
              </a:solidFill>
            </a:endParaRPr>
          </a:p>
        </p:txBody>
      </p:sp>
      <p:sp>
        <p:nvSpPr>
          <p:cNvPr id="5" name="矩形 4"/>
          <p:cNvSpPr/>
          <p:nvPr/>
        </p:nvSpPr>
        <p:spPr>
          <a:xfrm>
            <a:off x="2039347" y="1012528"/>
            <a:ext cx="2925801" cy="923330"/>
          </a:xfrm>
          <a:prstGeom prst="rect">
            <a:avLst/>
          </a:prstGeom>
          <a:solidFill>
            <a:srgbClr val="0070C0"/>
          </a:solidFill>
        </p:spPr>
        <p:txBody>
          <a:bodyPr wrap="none" lIns="91440" tIns="45720" rIns="91440" bIns="45720">
            <a:spAutoFit/>
          </a:bodyPr>
          <a:lstStyle/>
          <a:p>
            <a:pPr algn="ctr"/>
            <a:r>
              <a:rPr lang="en-US" altLang="zh-CN" sz="5400" b="1" cap="none" spc="0" dirty="0">
                <a:ln w="0"/>
                <a:solidFill>
                  <a:srgbClr val="FFC000"/>
                </a:solidFill>
                <a:effectLst>
                  <a:outerShdw blurRad="38100" dist="19050" dir="2700000" algn="tl" rotWithShape="0">
                    <a:schemeClr val="dk1">
                      <a:alpha val="40000"/>
                    </a:schemeClr>
                  </a:outerShdw>
                </a:effectLst>
              </a:rPr>
              <a:t>contrast</a:t>
            </a:r>
            <a:endParaRPr lang="zh-CN" altLang="en-US" sz="5400" b="1" cap="none" spc="0" dirty="0">
              <a:ln w="0"/>
              <a:solidFill>
                <a:srgbClr val="FFC000"/>
              </a:solidFill>
              <a:effectLst>
                <a:outerShdw blurRad="38100" dist="19050" dir="2700000" algn="tl" rotWithShape="0">
                  <a:schemeClr val="dk1">
                    <a:alpha val="40000"/>
                  </a:schemeClr>
                </a:outerShdw>
              </a:effectLst>
            </a:endParaRPr>
          </a:p>
        </p:txBody>
      </p:sp>
      <p:sp>
        <p:nvSpPr>
          <p:cNvPr id="15" name="左大括号 14"/>
          <p:cNvSpPr/>
          <p:nvPr/>
        </p:nvSpPr>
        <p:spPr>
          <a:xfrm>
            <a:off x="5099636" y="2919896"/>
            <a:ext cx="344556" cy="2076174"/>
          </a:xfrm>
          <a:prstGeom prst="leftBrace">
            <a:avLst/>
          </a:prstGeom>
          <a:ln w="508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4797287"/>
            <a:ext cx="12197465" cy="2060713"/>
          </a:xfrm>
          <a:prstGeom prst="rect">
            <a:avLst/>
          </a:prstGeom>
        </p:spPr>
      </p:pic>
      <p:sp>
        <p:nvSpPr>
          <p:cNvPr id="2" name="标题 1"/>
          <p:cNvSpPr>
            <a:spLocks noGrp="1"/>
          </p:cNvSpPr>
          <p:nvPr>
            <p:ph type="title"/>
          </p:nvPr>
        </p:nvSpPr>
        <p:spPr>
          <a:xfrm>
            <a:off x="246324" y="115797"/>
            <a:ext cx="4877850" cy="529142"/>
          </a:xfrm>
        </p:spPr>
        <p:txBody>
          <a:bodyPr>
            <a:normAutofit fontScale="90000"/>
          </a:bodyPr>
          <a:lstStyle/>
          <a:p>
            <a:r>
              <a:rPr lang="en-US" altLang="zh-CN" b="1" dirty="0">
                <a:solidFill>
                  <a:srgbClr val="0070C0"/>
                </a:solidFill>
              </a:rPr>
              <a:t>Regular Health Check</a:t>
            </a:r>
            <a:endParaRPr lang="zh-CN" altLang="en-US" b="1" dirty="0">
              <a:solidFill>
                <a:srgbClr val="0070C0"/>
              </a:solidFill>
            </a:endParaRPr>
          </a:p>
        </p:txBody>
      </p:sp>
      <p:sp>
        <p:nvSpPr>
          <p:cNvPr id="3" name="内容占位符 2"/>
          <p:cNvSpPr>
            <a:spLocks noGrp="1"/>
          </p:cNvSpPr>
          <p:nvPr>
            <p:ph idx="1"/>
          </p:nvPr>
        </p:nvSpPr>
        <p:spPr>
          <a:xfrm>
            <a:off x="159026" y="792069"/>
            <a:ext cx="8282096" cy="3707722"/>
          </a:xfrm>
        </p:spPr>
        <p:txBody>
          <a:bodyPr>
            <a:noAutofit/>
          </a:bodyPr>
          <a:lstStyle/>
          <a:p>
            <a:pPr marL="0" indent="0">
              <a:buNone/>
            </a:pPr>
            <a:r>
              <a:rPr lang="en-US" altLang="zh-CN" sz="2800" b="1" dirty="0">
                <a:solidFill>
                  <a:srgbClr val="FF0000"/>
                </a:solidFill>
              </a:rPr>
              <a:t>In addition</a:t>
            </a:r>
            <a:r>
              <a:rPr lang="en-US" altLang="zh-CN" sz="2800" b="1" dirty="0"/>
              <a:t>, your smart home will be monitoring your health for you every day.</a:t>
            </a:r>
            <a:endParaRPr lang="en-US" altLang="zh-CN" sz="2800" b="1" dirty="0"/>
          </a:p>
          <a:p>
            <a:pPr marL="0" indent="0">
              <a:buNone/>
            </a:pPr>
            <a:endParaRPr lang="en-US" altLang="zh-CN" sz="2800" b="1" dirty="0"/>
          </a:p>
          <a:p>
            <a:pPr marL="0" indent="0">
              <a:buNone/>
            </a:pPr>
            <a:r>
              <a:rPr lang="en-US" altLang="zh-CN" sz="2800" b="1" dirty="0"/>
              <a:t>Your bed, for example, will  record how well you sleep every night.</a:t>
            </a:r>
            <a:endParaRPr lang="en-US" altLang="zh-CN" sz="2800" b="1" dirty="0"/>
          </a:p>
          <a:p>
            <a:pPr marL="0" indent="0">
              <a:buNone/>
            </a:pPr>
            <a:r>
              <a:rPr lang="en-US" altLang="zh-CN" sz="2800" b="1" dirty="0"/>
              <a:t>Smart toilets will be keeping constant track of your health as well.</a:t>
            </a:r>
            <a:endParaRPr lang="en-US" altLang="zh-CN" sz="2800" b="1" dirty="0"/>
          </a:p>
        </p:txBody>
      </p:sp>
      <p:sp>
        <p:nvSpPr>
          <p:cNvPr id="6" name="流程图: 可选过程 5"/>
          <p:cNvSpPr/>
          <p:nvPr/>
        </p:nvSpPr>
        <p:spPr>
          <a:xfrm>
            <a:off x="8513625" y="1112405"/>
            <a:ext cx="3401392" cy="758311"/>
          </a:xfrm>
          <a:prstGeom prst="flowChartAlternateProcess">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3200" b="1" dirty="0">
                <a:solidFill>
                  <a:srgbClr val="FFC000"/>
                </a:solidFill>
              </a:rPr>
              <a:t>Topic sentence </a:t>
            </a:r>
            <a:endParaRPr lang="zh-CN" altLang="en-US" sz="3200" b="1" dirty="0">
              <a:solidFill>
                <a:srgbClr val="FFC000"/>
              </a:solidFill>
            </a:endParaRPr>
          </a:p>
        </p:txBody>
      </p:sp>
      <p:sp>
        <p:nvSpPr>
          <p:cNvPr id="7" name="流程图: 可选过程 6"/>
          <p:cNvSpPr/>
          <p:nvPr/>
        </p:nvSpPr>
        <p:spPr>
          <a:xfrm>
            <a:off x="8513625" y="2652698"/>
            <a:ext cx="3401392" cy="696086"/>
          </a:xfrm>
          <a:prstGeom prst="flowChartAlternateProcess">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3200" b="1" dirty="0">
                <a:solidFill>
                  <a:srgbClr val="FFC000"/>
                </a:solidFill>
              </a:rPr>
              <a:t>Example</a:t>
            </a:r>
            <a:r>
              <a:rPr lang="zh-CN" altLang="en-US" sz="3200" b="1" dirty="0">
                <a:solidFill>
                  <a:srgbClr val="FFC000"/>
                </a:solidFill>
              </a:rPr>
              <a:t> </a:t>
            </a:r>
            <a:r>
              <a:rPr lang="en-US" altLang="zh-CN" sz="3200" b="1" dirty="0">
                <a:solidFill>
                  <a:srgbClr val="FFC000"/>
                </a:solidFill>
              </a:rPr>
              <a:t>I</a:t>
            </a:r>
            <a:endParaRPr lang="zh-CN" altLang="en-US" sz="3200" b="1" dirty="0">
              <a:solidFill>
                <a:srgbClr val="FFC000"/>
              </a:solidFill>
            </a:endParaRPr>
          </a:p>
        </p:txBody>
      </p:sp>
      <p:sp>
        <p:nvSpPr>
          <p:cNvPr id="8" name="流程图: 可选过程 7"/>
          <p:cNvSpPr/>
          <p:nvPr/>
        </p:nvSpPr>
        <p:spPr>
          <a:xfrm>
            <a:off x="8513625" y="3803705"/>
            <a:ext cx="3401392" cy="696086"/>
          </a:xfrm>
          <a:prstGeom prst="flowChartAlternateProcess">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3200" b="1" dirty="0">
                <a:solidFill>
                  <a:srgbClr val="FFC000"/>
                </a:solidFill>
              </a:rPr>
              <a:t>Example II</a:t>
            </a:r>
            <a:endParaRPr lang="zh-CN" altLang="en-US" sz="3200"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3783" y="104230"/>
            <a:ext cx="4413556" cy="757161"/>
          </a:xfrm>
        </p:spPr>
        <p:txBody>
          <a:bodyPr>
            <a:normAutofit/>
          </a:bodyPr>
          <a:lstStyle/>
          <a:p>
            <a:r>
              <a:rPr lang="en-US" altLang="zh-CN" b="1" dirty="0">
                <a:solidFill>
                  <a:srgbClr val="0070C0"/>
                </a:solidFill>
              </a:rPr>
              <a:t>No More Disasters</a:t>
            </a:r>
            <a:endParaRPr lang="zh-CN" altLang="en-US" b="1" dirty="0">
              <a:solidFill>
                <a:srgbClr val="0070C0"/>
              </a:solidFill>
            </a:endParaRPr>
          </a:p>
        </p:txBody>
      </p:sp>
      <p:sp>
        <p:nvSpPr>
          <p:cNvPr id="3" name="内容占位符 2"/>
          <p:cNvSpPr>
            <a:spLocks noGrp="1"/>
          </p:cNvSpPr>
          <p:nvPr>
            <p:ph idx="1"/>
          </p:nvPr>
        </p:nvSpPr>
        <p:spPr>
          <a:xfrm>
            <a:off x="339557" y="861391"/>
            <a:ext cx="6957973" cy="3935896"/>
          </a:xfrm>
        </p:spPr>
        <p:txBody>
          <a:bodyPr>
            <a:normAutofit/>
          </a:bodyPr>
          <a:lstStyle/>
          <a:p>
            <a:pPr marL="0" indent="0">
              <a:buNone/>
            </a:pPr>
            <a:r>
              <a:rPr lang="en-US" altLang="zh-CN" sz="2400" b="1" dirty="0"/>
              <a:t>Smart homes will be able to prevent serious damage from accidents.</a:t>
            </a:r>
            <a:endParaRPr lang="en-US" altLang="zh-CN" sz="2400" b="1" dirty="0"/>
          </a:p>
          <a:p>
            <a:pPr marL="0" indent="0">
              <a:buNone/>
            </a:pPr>
            <a:endParaRPr lang="en-US" altLang="zh-CN" sz="2400" b="1" dirty="0"/>
          </a:p>
          <a:p>
            <a:pPr marL="0" indent="0">
              <a:buNone/>
            </a:pPr>
            <a:r>
              <a:rPr lang="en-US" altLang="zh-CN" sz="2400" b="1" dirty="0"/>
              <a:t>For example, if a water pipe starts leaking, or if there is a short in the electrical wiring…</a:t>
            </a:r>
            <a:endParaRPr lang="en-US" altLang="zh-CN" sz="2400" b="1" dirty="0"/>
          </a:p>
          <a:p>
            <a:pPr marL="0" indent="0">
              <a:buNone/>
            </a:pPr>
            <a:endParaRPr lang="en-US" altLang="zh-CN" sz="2400" b="1" dirty="0"/>
          </a:p>
          <a:p>
            <a:pPr marL="0" indent="0">
              <a:buNone/>
            </a:pPr>
            <a:r>
              <a:rPr lang="en-US" altLang="zh-CN" sz="2400" b="1" dirty="0">
                <a:solidFill>
                  <a:srgbClr val="FF0000"/>
                </a:solidFill>
              </a:rPr>
              <a:t>This way</a:t>
            </a:r>
            <a:r>
              <a:rPr lang="en-US" altLang="zh-CN" sz="2400" b="1" dirty="0"/>
              <a:t>, you will be able to fix the problem…</a:t>
            </a:r>
            <a:endParaRPr lang="zh-CN" altLang="en-US" sz="2400" b="1" dirty="0"/>
          </a:p>
        </p:txBody>
      </p:sp>
      <p:pic>
        <p:nvPicPr>
          <p:cNvPr id="4" name="内容占位符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4797287"/>
            <a:ext cx="12197465" cy="2060713"/>
          </a:xfrm>
          <a:prstGeom prst="rect">
            <a:avLst/>
          </a:prstGeom>
        </p:spPr>
      </p:pic>
      <p:sp>
        <p:nvSpPr>
          <p:cNvPr id="7" name="流程图: 可选过程 6"/>
          <p:cNvSpPr/>
          <p:nvPr/>
        </p:nvSpPr>
        <p:spPr>
          <a:xfrm>
            <a:off x="7341704" y="987257"/>
            <a:ext cx="3401392" cy="758311"/>
          </a:xfrm>
          <a:prstGeom prst="flowChartAlternateProcess">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3200" b="1" dirty="0">
                <a:solidFill>
                  <a:srgbClr val="FFC000"/>
                </a:solidFill>
              </a:rPr>
              <a:t>Topic sentence </a:t>
            </a:r>
            <a:endParaRPr lang="zh-CN" altLang="en-US" sz="3200" b="1" dirty="0">
              <a:solidFill>
                <a:srgbClr val="FFC000"/>
              </a:solidFill>
            </a:endParaRPr>
          </a:p>
        </p:txBody>
      </p:sp>
      <p:sp>
        <p:nvSpPr>
          <p:cNvPr id="8" name="流程图: 可选过程 7"/>
          <p:cNvSpPr/>
          <p:nvPr/>
        </p:nvSpPr>
        <p:spPr>
          <a:xfrm>
            <a:off x="7341704" y="2414962"/>
            <a:ext cx="3401392" cy="758311"/>
          </a:xfrm>
          <a:prstGeom prst="flowChartAlternateProcess">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3200" b="1" dirty="0">
                <a:solidFill>
                  <a:srgbClr val="FFC000"/>
                </a:solidFill>
              </a:rPr>
              <a:t>Examples</a:t>
            </a:r>
            <a:endParaRPr lang="zh-CN" altLang="en-US" sz="3200" b="1" dirty="0">
              <a:solidFill>
                <a:srgbClr val="FFC000"/>
              </a:solidFill>
            </a:endParaRPr>
          </a:p>
        </p:txBody>
      </p:sp>
      <p:sp>
        <p:nvSpPr>
          <p:cNvPr id="9" name="流程图: 可选过程 8"/>
          <p:cNvSpPr/>
          <p:nvPr/>
        </p:nvSpPr>
        <p:spPr>
          <a:xfrm>
            <a:off x="7341704" y="3842667"/>
            <a:ext cx="3401392" cy="758311"/>
          </a:xfrm>
          <a:prstGeom prst="flowChartAlternateProcess">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3200" b="1" dirty="0">
                <a:solidFill>
                  <a:srgbClr val="FFC000"/>
                </a:solidFill>
              </a:rPr>
              <a:t>Conclusion</a:t>
            </a:r>
            <a:endParaRPr lang="zh-CN" altLang="en-US" sz="3200"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ags/tag1.xml><?xml version="1.0" encoding="utf-8"?>
<p:tagLst xmlns:p="http://schemas.openxmlformats.org/presentationml/2006/main">
  <p:tag name="AS_UNIQUEID" val="471"/>
</p:tagLst>
</file>

<file path=ppt/tags/tag2.xml><?xml version="1.0" encoding="utf-8"?>
<p:tagLst xmlns:p="http://schemas.openxmlformats.org/presentationml/2006/main">
  <p:tag name="AS_UNIQUEID" val="471"/>
</p:tagLst>
</file>

<file path=ppt/tags/tag3.xml><?xml version="1.0" encoding="utf-8"?>
<p:tagLst xmlns:p="http://schemas.openxmlformats.org/presentationml/2006/main">
  <p:tag name="AS_UNIQUEID" val="471"/>
</p:tagLst>
</file>

<file path=ppt/tags/tag4.xml><?xml version="1.0" encoding="utf-8"?>
<p:tagLst xmlns:p="http://schemas.openxmlformats.org/presentationml/2006/main">
  <p:tag name="AS_UNIQUEID" val="471"/>
</p:tagLst>
</file>

<file path=ppt/tags/tag5.xml><?xml version="1.0" encoding="utf-8"?>
<p:tagLst xmlns:p="http://schemas.openxmlformats.org/presentationml/2006/main">
  <p:tag name="AS_UNIQUEID" val="471"/>
</p:tagLst>
</file>

<file path=ppt/tags/tag6.xml><?xml version="1.0" encoding="utf-8"?>
<p:tagLst xmlns:p="http://schemas.openxmlformats.org/presentationml/2006/main">
  <p:tag name="AS_UNIQUEID" val="491"/>
</p:tagLst>
</file>

<file path=ppt/tags/tag7.xml><?xml version="1.0" encoding="utf-8"?>
<p:tagLst xmlns:p="http://schemas.openxmlformats.org/presentationml/2006/main">
  <p:tag name="AS_UNIQUEID" val="496"/>
</p:tagLst>
</file>

<file path=ppt/tags/tag8.xml><?xml version="1.0" encoding="utf-8"?>
<p:tagLst xmlns:p="http://schemas.openxmlformats.org/presentationml/2006/main">
  <p:tag name="AS_UNIQUEID" val="471"/>
</p:tagLst>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画廊">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画廊">
      <a:majorFont>
        <a:latin typeface="Century Gothic"/>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画廊">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TM02892315[[fn=丝状]]</Template>
  <TotalTime>0</TotalTime>
  <Words>3415</Words>
  <Application>WPS 演示</Application>
  <PresentationFormat>宽屏</PresentationFormat>
  <Paragraphs>129</Paragraphs>
  <Slides>12</Slides>
  <Notes>0</Notes>
  <HiddenSlides>0</HiddenSlides>
  <MMClips>0</MMClips>
  <ScaleCrop>false</ScaleCrop>
  <HeadingPairs>
    <vt:vector size="6" baseType="variant">
      <vt:variant>
        <vt:lpstr>已用的字体</vt:lpstr>
      </vt:variant>
      <vt:variant>
        <vt:i4>16</vt:i4>
      </vt:variant>
      <vt:variant>
        <vt:lpstr>主题</vt:lpstr>
      </vt:variant>
      <vt:variant>
        <vt:i4>4</vt:i4>
      </vt:variant>
      <vt:variant>
        <vt:lpstr>幻灯片标题</vt:lpstr>
      </vt:variant>
      <vt:variant>
        <vt:i4>12</vt:i4>
      </vt:variant>
    </vt:vector>
  </HeadingPairs>
  <TitlesOfParts>
    <vt:vector size="32" baseType="lpstr">
      <vt:lpstr>Arial</vt:lpstr>
      <vt:lpstr>宋体</vt:lpstr>
      <vt:lpstr>Wingdings</vt:lpstr>
      <vt:lpstr>Wingdings 2</vt:lpstr>
      <vt:lpstr>Times New Roman</vt:lpstr>
      <vt:lpstr>Rockwell</vt:lpstr>
      <vt:lpstr>等线</vt:lpstr>
      <vt:lpstr>Century Gothic</vt:lpstr>
      <vt:lpstr>微软雅黑</vt:lpstr>
      <vt:lpstr>Arial Unicode MS</vt:lpstr>
      <vt:lpstr>等线 Light</vt:lpstr>
      <vt:lpstr>Calibri</vt:lpstr>
      <vt:lpstr>HelveticaNeue</vt:lpstr>
      <vt:lpstr>Corbel</vt:lpstr>
      <vt:lpstr>华文新魏</vt:lpstr>
      <vt:lpstr>Calibri Light</vt:lpstr>
      <vt:lpstr>HDOfficeLightV0</vt:lpstr>
      <vt:lpstr>1_HDOfficeLightV0</vt:lpstr>
      <vt:lpstr>2_HDOfficeLightV0</vt:lpstr>
      <vt:lpstr>画廊</vt:lpstr>
      <vt:lpstr>PowerPoint 演示文稿</vt:lpstr>
      <vt:lpstr>PowerPoint 演示文稿</vt:lpstr>
      <vt:lpstr>PowerPoint 演示文稿</vt:lpstr>
      <vt:lpstr>Read for Structure </vt:lpstr>
      <vt:lpstr>Read for Details </vt:lpstr>
      <vt:lpstr>Pair-work  Student A: Ask questions about the topic given Student B: Answer student A’s questions accordingly Student A &amp; B: Find the structure of the paragraph </vt:lpstr>
      <vt:lpstr>Intelligent Controls</vt:lpstr>
      <vt:lpstr>Regular Health Check</vt:lpstr>
      <vt:lpstr>No More Disasters</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Homes Make Life Easier</dc:title>
  <dc:creator>张 雨舸</dc:creator>
  <cp:lastModifiedBy>24147</cp:lastModifiedBy>
  <cp:revision>179</cp:revision>
  <dcterms:created xsi:type="dcterms:W3CDTF">2021-11-09T12:35:00Z</dcterms:created>
  <dcterms:modified xsi:type="dcterms:W3CDTF">2022-01-18T09:48:43Z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